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3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3C7B1-4E19-41E7-A13F-CD1C6F85078B}" type="datetimeFigureOut">
              <a:rPr lang="en-US" smtClean="0"/>
              <a:t>05/16/18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281E7-6233-4DD2-833D-BD61A8F09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938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3C7B1-4E19-41E7-A13F-CD1C6F85078B}" type="datetimeFigureOut">
              <a:rPr lang="en-US" smtClean="0"/>
              <a:t>05/16/18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281E7-6233-4DD2-833D-BD61A8F09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696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3C7B1-4E19-41E7-A13F-CD1C6F85078B}" type="datetimeFigureOut">
              <a:rPr lang="en-US" smtClean="0"/>
              <a:t>05/16/18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281E7-6233-4DD2-833D-BD61A8F09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769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3C7B1-4E19-41E7-A13F-CD1C6F85078B}" type="datetimeFigureOut">
              <a:rPr lang="en-US" smtClean="0"/>
              <a:t>05/16/18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281E7-6233-4DD2-833D-BD61A8F09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45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3C7B1-4E19-41E7-A13F-CD1C6F85078B}" type="datetimeFigureOut">
              <a:rPr lang="en-US" smtClean="0"/>
              <a:t>05/16/18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281E7-6233-4DD2-833D-BD61A8F09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116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3C7B1-4E19-41E7-A13F-CD1C6F85078B}" type="datetimeFigureOut">
              <a:rPr lang="en-US" smtClean="0"/>
              <a:t>05/16/18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281E7-6233-4DD2-833D-BD61A8F09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042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3C7B1-4E19-41E7-A13F-CD1C6F85078B}" type="datetimeFigureOut">
              <a:rPr lang="en-US" smtClean="0"/>
              <a:t>05/16/18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281E7-6233-4DD2-833D-BD61A8F09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880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3C7B1-4E19-41E7-A13F-CD1C6F85078B}" type="datetimeFigureOut">
              <a:rPr lang="en-US" smtClean="0"/>
              <a:t>05/16/18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281E7-6233-4DD2-833D-BD61A8F09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552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3C7B1-4E19-41E7-A13F-CD1C6F85078B}" type="datetimeFigureOut">
              <a:rPr lang="en-US" smtClean="0"/>
              <a:t>05/16/18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281E7-6233-4DD2-833D-BD61A8F09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1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3C7B1-4E19-41E7-A13F-CD1C6F85078B}" type="datetimeFigureOut">
              <a:rPr lang="en-US" smtClean="0"/>
              <a:t>05/16/18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281E7-6233-4DD2-833D-BD61A8F09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710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3C7B1-4E19-41E7-A13F-CD1C6F85078B}" type="datetimeFigureOut">
              <a:rPr lang="en-US" smtClean="0"/>
              <a:t>05/16/18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281E7-6233-4DD2-833D-BD61A8F09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815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b="8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3C7B1-4E19-41E7-A13F-CD1C6F85078B}" type="datetimeFigureOut">
              <a:rPr lang="en-US" smtClean="0"/>
              <a:t>05/16/18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281E7-6233-4DD2-833D-BD61A8F09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831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openweathermap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0683" y="1925429"/>
            <a:ext cx="9636396" cy="1074661"/>
          </a:xfrm>
        </p:spPr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accent5">
                    <a:lumMod val="50000"/>
                  </a:schemeClr>
                </a:solidFill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BÁO CÁO KẾT THÚC HỌC PHẦN</a:t>
            </a:r>
            <a:r>
              <a:rPr lang="en-US" sz="4800" b="1" dirty="0" smtClean="0">
                <a:solidFill>
                  <a:schemeClr val="accent5">
                    <a:lumMod val="50000"/>
                  </a:schemeClr>
                </a:solidFill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/>
            </a:r>
            <a:br>
              <a:rPr lang="en-US" sz="4800" b="1" dirty="0" smtClean="0">
                <a:solidFill>
                  <a:schemeClr val="accent5">
                    <a:lumMod val="50000"/>
                  </a:schemeClr>
                </a:solidFill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</a:br>
            <a:r>
              <a:rPr lang="en-US" sz="4400" b="1" dirty="0" err="1" smtClean="0">
                <a:solidFill>
                  <a:schemeClr val="accent5">
                    <a:lumMod val="50000"/>
                  </a:schemeClr>
                </a:solidFill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Lập</a:t>
            </a:r>
            <a:r>
              <a:rPr lang="en-US" sz="4400" b="1" smtClean="0">
                <a:solidFill>
                  <a:schemeClr val="accent5">
                    <a:lumMod val="50000"/>
                  </a:schemeClr>
                </a:solidFill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lang="en-US" sz="4400" b="1" err="1" smtClean="0">
                <a:solidFill>
                  <a:schemeClr val="accent5">
                    <a:lumMod val="50000"/>
                  </a:schemeClr>
                </a:solidFill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Trình</a:t>
            </a:r>
            <a:r>
              <a:rPr lang="en-US" sz="4400" b="1" smtClean="0">
                <a:solidFill>
                  <a:schemeClr val="accent5">
                    <a:lumMod val="50000"/>
                  </a:schemeClr>
                </a:solidFill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Di </a:t>
            </a:r>
            <a:r>
              <a:rPr lang="en-US" sz="4400" b="1" err="1" smtClean="0">
                <a:solidFill>
                  <a:schemeClr val="accent5">
                    <a:lumMod val="50000"/>
                  </a:schemeClr>
                </a:solidFill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Động</a:t>
            </a:r>
            <a:r>
              <a:rPr lang="en-US" sz="4400" b="1" smtClean="0">
                <a:solidFill>
                  <a:schemeClr val="accent5">
                    <a:lumMod val="50000"/>
                  </a:schemeClr>
                </a:solidFill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2</a:t>
            </a:r>
            <a:endParaRPr lang="en-US" sz="4800" b="1">
              <a:solidFill>
                <a:schemeClr val="accent5">
                  <a:lumMod val="50000"/>
                </a:schemeClr>
              </a:solidFill>
              <a:latin typeface="Times" panose="020B0500000000000000" pitchFamily="34" charset="0"/>
              <a:ea typeface="Times" panose="020B0500000000000000" pitchFamily="34" charset="0"/>
              <a:cs typeface="Times" panose="020B0500000000000000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8680" y="3424238"/>
            <a:ext cx="4160520" cy="1655762"/>
          </a:xfrm>
        </p:spPr>
        <p:txBody>
          <a:bodyPr>
            <a:noAutofit/>
          </a:bodyPr>
          <a:lstStyle/>
          <a:p>
            <a:pPr algn="l"/>
            <a:r>
              <a:rPr lang="en-US" b="1" u="sng" smtClean="0">
                <a:solidFill>
                  <a:schemeClr val="accent5">
                    <a:lumMod val="50000"/>
                  </a:schemeClr>
                </a:solidFill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ĐỀ TÀI: </a:t>
            </a:r>
            <a:r>
              <a:rPr lang="en-US" b="1" smtClean="0">
                <a:solidFill>
                  <a:schemeClr val="accent5">
                    <a:lumMod val="50000"/>
                  </a:schemeClr>
                </a:solidFill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MUSIC PLAYER</a:t>
            </a:r>
            <a:endParaRPr lang="en-US" sz="1800" b="1" smtClean="0">
              <a:solidFill>
                <a:schemeClr val="accent5">
                  <a:lumMod val="50000"/>
                </a:schemeClr>
              </a:solidFill>
              <a:latin typeface="Times" panose="020B0500000000000000" pitchFamily="34" charset="0"/>
              <a:ea typeface="Times" panose="020B0500000000000000" pitchFamily="34" charset="0"/>
              <a:cs typeface="Times" panose="020B0500000000000000" pitchFamily="34" charset="0"/>
            </a:endParaRPr>
          </a:p>
          <a:p>
            <a:pPr algn="l"/>
            <a:r>
              <a:rPr lang="en-US" sz="1800" b="1" u="sng" smtClean="0">
                <a:solidFill>
                  <a:schemeClr val="accent5">
                    <a:lumMod val="50000"/>
                  </a:schemeClr>
                </a:solidFill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/>
            </a:r>
            <a:br>
              <a:rPr lang="en-US" sz="1800" b="1" u="sng" smtClean="0">
                <a:solidFill>
                  <a:schemeClr val="accent5">
                    <a:lumMod val="50000"/>
                  </a:schemeClr>
                </a:solidFill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</a:br>
            <a:r>
              <a:rPr lang="en-US" sz="1800" b="1" u="sng" smtClean="0">
                <a:solidFill>
                  <a:schemeClr val="accent5">
                    <a:lumMod val="50000"/>
                  </a:schemeClr>
                </a:solidFill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GVHD:</a:t>
            </a:r>
            <a:r>
              <a:rPr lang="en-US" sz="1800" b="1" smtClean="0">
                <a:solidFill>
                  <a:schemeClr val="accent5">
                    <a:lumMod val="50000"/>
                  </a:schemeClr>
                </a:solidFill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Trương Bá Thái</a:t>
            </a:r>
          </a:p>
          <a:p>
            <a:pPr algn="l"/>
            <a:r>
              <a:rPr lang="en-US" sz="1800" b="1" u="sng" smtClean="0">
                <a:solidFill>
                  <a:schemeClr val="accent5">
                    <a:lumMod val="50000"/>
                  </a:schemeClr>
                </a:solidFill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Thành </a:t>
            </a:r>
            <a:r>
              <a:rPr lang="en-US" sz="1800" b="1" u="sng" err="1" smtClean="0">
                <a:solidFill>
                  <a:schemeClr val="accent5">
                    <a:lumMod val="50000"/>
                  </a:schemeClr>
                </a:solidFill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viên</a:t>
            </a:r>
            <a:r>
              <a:rPr lang="en-US" sz="1800" b="1" u="sng" smtClean="0">
                <a:solidFill>
                  <a:schemeClr val="accent5">
                    <a:lumMod val="50000"/>
                  </a:schemeClr>
                </a:solidFill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lang="en-US" sz="1800" b="1" u="sng" err="1" smtClean="0">
                <a:solidFill>
                  <a:schemeClr val="accent5">
                    <a:lumMod val="50000"/>
                  </a:schemeClr>
                </a:solidFill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nhóm</a:t>
            </a:r>
            <a:r>
              <a:rPr lang="en-US" sz="1800" b="1" u="sng" smtClean="0">
                <a:solidFill>
                  <a:schemeClr val="accent5">
                    <a:lumMod val="50000"/>
                  </a:schemeClr>
                </a:solidFill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:</a:t>
            </a:r>
            <a:r>
              <a:rPr lang="en-US" sz="1800" b="1" smtClean="0">
                <a:solidFill>
                  <a:schemeClr val="accent5">
                    <a:lumMod val="50000"/>
                  </a:schemeClr>
                </a:solidFill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800" smtClean="0">
                <a:solidFill>
                  <a:schemeClr val="accent5">
                    <a:lumMod val="50000"/>
                  </a:schemeClr>
                </a:solidFill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Nguyễn Văn Khoa (Trưởng nhóm)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800" err="1" smtClean="0">
                <a:solidFill>
                  <a:schemeClr val="accent5">
                    <a:lumMod val="50000"/>
                  </a:schemeClr>
                </a:solidFill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Đỗ</a:t>
            </a:r>
            <a:r>
              <a:rPr lang="en-US" sz="1800" smtClean="0">
                <a:solidFill>
                  <a:schemeClr val="accent5">
                    <a:lumMod val="50000"/>
                  </a:schemeClr>
                </a:solidFill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lang="en-US" sz="1800" err="1" smtClean="0">
                <a:solidFill>
                  <a:schemeClr val="accent5">
                    <a:lumMod val="50000"/>
                  </a:schemeClr>
                </a:solidFill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Thanh</a:t>
            </a:r>
            <a:r>
              <a:rPr lang="en-US" sz="1800" smtClean="0">
                <a:solidFill>
                  <a:schemeClr val="accent5">
                    <a:lumMod val="50000"/>
                  </a:schemeClr>
                </a:solidFill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lang="en-US" sz="1800" err="1" smtClean="0">
                <a:solidFill>
                  <a:schemeClr val="accent5">
                    <a:lumMod val="50000"/>
                  </a:schemeClr>
                </a:solidFill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Phong</a:t>
            </a:r>
            <a:endParaRPr lang="en-US" sz="1800" smtClean="0">
              <a:solidFill>
                <a:schemeClr val="accent5">
                  <a:lumMod val="50000"/>
                </a:schemeClr>
              </a:solidFill>
              <a:latin typeface="Times" panose="020B0500000000000000" pitchFamily="34" charset="0"/>
              <a:ea typeface="Times" panose="020B0500000000000000" pitchFamily="34" charset="0"/>
              <a:cs typeface="Times" panose="020B0500000000000000" pitchFamily="34" charset="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sz="1800" err="1" smtClean="0">
                <a:solidFill>
                  <a:schemeClr val="accent5">
                    <a:lumMod val="50000"/>
                  </a:schemeClr>
                </a:solidFill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Phạm</a:t>
            </a:r>
            <a:r>
              <a:rPr lang="en-US" sz="1800" smtClean="0">
                <a:solidFill>
                  <a:schemeClr val="accent5">
                    <a:lumMod val="50000"/>
                  </a:schemeClr>
                </a:solidFill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lang="en-US" sz="1800" err="1" smtClean="0">
                <a:solidFill>
                  <a:schemeClr val="accent5">
                    <a:lumMod val="50000"/>
                  </a:schemeClr>
                </a:solidFill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Vũ</a:t>
            </a:r>
            <a:r>
              <a:rPr lang="en-US" sz="1800" smtClean="0">
                <a:solidFill>
                  <a:schemeClr val="accent5">
                    <a:lumMod val="50000"/>
                  </a:schemeClr>
                </a:solidFill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lang="en-US" sz="1800" err="1" smtClean="0">
                <a:solidFill>
                  <a:schemeClr val="accent5">
                    <a:lumMod val="50000"/>
                  </a:schemeClr>
                </a:solidFill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Hoàng</a:t>
            </a:r>
            <a:r>
              <a:rPr lang="en-US" sz="1800" smtClean="0">
                <a:solidFill>
                  <a:schemeClr val="accent5">
                    <a:lumMod val="50000"/>
                  </a:schemeClr>
                </a:solidFill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lang="en-US" sz="1800" err="1" smtClean="0">
                <a:solidFill>
                  <a:schemeClr val="accent5">
                    <a:lumMod val="50000"/>
                  </a:schemeClr>
                </a:solidFill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Phượng</a:t>
            </a:r>
            <a:endParaRPr lang="en-US" sz="1800" smtClean="0">
              <a:solidFill>
                <a:schemeClr val="accent5">
                  <a:lumMod val="50000"/>
                </a:schemeClr>
              </a:solidFill>
              <a:latin typeface="Times" panose="020B0500000000000000" pitchFamily="34" charset="0"/>
              <a:ea typeface="Times" panose="020B0500000000000000" pitchFamily="34" charset="0"/>
              <a:cs typeface="Times" panose="020B0500000000000000" pitchFamily="34" charset="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sz="1800" err="1" smtClean="0">
                <a:solidFill>
                  <a:schemeClr val="accent5">
                    <a:lumMod val="50000"/>
                  </a:schemeClr>
                </a:solidFill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Trần</a:t>
            </a:r>
            <a:r>
              <a:rPr lang="en-US" sz="1800" smtClean="0">
                <a:solidFill>
                  <a:schemeClr val="accent5">
                    <a:lumMod val="50000"/>
                  </a:schemeClr>
                </a:solidFill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lang="en-US" sz="1800" err="1" smtClean="0">
                <a:solidFill>
                  <a:schemeClr val="accent5">
                    <a:lumMod val="50000"/>
                  </a:schemeClr>
                </a:solidFill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Trí</a:t>
            </a:r>
            <a:r>
              <a:rPr lang="en-US" sz="1800" smtClean="0">
                <a:solidFill>
                  <a:schemeClr val="accent5">
                    <a:lumMod val="50000"/>
                  </a:schemeClr>
                </a:solidFill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lang="en-US" sz="1800" err="1" smtClean="0">
                <a:solidFill>
                  <a:schemeClr val="accent5">
                    <a:lumMod val="50000"/>
                  </a:schemeClr>
                </a:solidFill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Tín</a:t>
            </a:r>
            <a:endParaRPr lang="en-US" sz="1800" smtClean="0">
              <a:solidFill>
                <a:schemeClr val="accent5">
                  <a:lumMod val="50000"/>
                </a:schemeClr>
              </a:solidFill>
              <a:latin typeface="Times" panose="020B0500000000000000" pitchFamily="34" charset="0"/>
              <a:ea typeface="Times" panose="020B0500000000000000" pitchFamily="34" charset="0"/>
              <a:cs typeface="Times" panose="020B0500000000000000" pitchFamily="34" charset="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sz="1800" err="1" smtClean="0">
                <a:solidFill>
                  <a:schemeClr val="accent5">
                    <a:lumMod val="50000"/>
                  </a:schemeClr>
                </a:solidFill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Lê</a:t>
            </a:r>
            <a:r>
              <a:rPr lang="en-US" sz="1800" smtClean="0">
                <a:solidFill>
                  <a:schemeClr val="accent5">
                    <a:lumMod val="50000"/>
                  </a:schemeClr>
                </a:solidFill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lang="en-US" sz="1800" err="1" smtClean="0">
                <a:solidFill>
                  <a:schemeClr val="accent5">
                    <a:lumMod val="50000"/>
                  </a:schemeClr>
                </a:solidFill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Cẩm</a:t>
            </a:r>
            <a:r>
              <a:rPr lang="en-US" sz="1800" smtClean="0">
                <a:solidFill>
                  <a:schemeClr val="accent5">
                    <a:lumMod val="50000"/>
                  </a:schemeClr>
                </a:solidFill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lang="en-US" sz="1800" err="1" smtClean="0">
                <a:solidFill>
                  <a:schemeClr val="accent5">
                    <a:lumMod val="50000"/>
                  </a:schemeClr>
                </a:solidFill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Tú</a:t>
            </a:r>
            <a:endParaRPr lang="en-US" sz="1800">
              <a:solidFill>
                <a:schemeClr val="accent5">
                  <a:lumMod val="50000"/>
                </a:schemeClr>
              </a:solidFill>
              <a:latin typeface="Times" panose="020B0500000000000000" pitchFamily="34" charset="0"/>
              <a:ea typeface="Times" panose="020B0500000000000000" pitchFamily="34" charset="0"/>
              <a:cs typeface="Times" panose="020B05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0301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344557" y="1652848"/>
            <a:ext cx="4564070" cy="3593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>
              <a:lnSpc>
                <a:spcPct val="106000"/>
              </a:lnSpc>
              <a:spcAft>
                <a:spcPts val="915"/>
              </a:spcAft>
            </a:pPr>
            <a:r>
              <a:rPr lang="en-US">
                <a:solidFill>
                  <a:srgbClr val="000000"/>
                </a:solidFill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Màn hình danh sách bài hát yêu thích</a:t>
            </a:r>
            <a:endParaRPr lang="en-US">
              <a:solidFill>
                <a:srgbClr val="000000"/>
              </a:solidFill>
              <a:effectLst/>
              <a:latin typeface="Times" panose="020B0500000000000000" pitchFamily="34" charset="0"/>
              <a:ea typeface="Times" panose="020B0500000000000000" pitchFamily="34" charset="0"/>
              <a:cs typeface="Times" panose="020B0500000000000000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58"/>
          <a:stretch/>
        </p:blipFill>
        <p:spPr>
          <a:xfrm>
            <a:off x="794478" y="2451653"/>
            <a:ext cx="2286000" cy="3899084"/>
          </a:xfrm>
          <a:prstGeom prst="rect">
            <a:avLst/>
          </a:prstGeom>
        </p:spPr>
      </p:pic>
      <p:cxnSp>
        <p:nvCxnSpPr>
          <p:cNvPr id="6" name="Straight Connector 5"/>
          <p:cNvCxnSpPr>
            <a:endCxn id="8" idx="1"/>
          </p:cNvCxnSpPr>
          <p:nvPr/>
        </p:nvCxnSpPr>
        <p:spPr>
          <a:xfrm flipV="1">
            <a:off x="3081131" y="2197738"/>
            <a:ext cx="2900441" cy="22149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063951" y="4412718"/>
            <a:ext cx="2812807" cy="10586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981572" y="1943822"/>
            <a:ext cx="3942746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35">
              <a:lnSpc>
                <a:spcPct val="150000"/>
              </a:lnSpc>
              <a:spcAft>
                <a:spcPts val="800"/>
              </a:spcAft>
            </a:pPr>
            <a:r>
              <a:rPr lang="en-US">
                <a:solidFill>
                  <a:srgbClr val="000000"/>
                </a:solidFill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1 list </a:t>
            </a:r>
            <a:r>
              <a:rPr lang="en-US" smtClean="0">
                <a:solidFill>
                  <a:srgbClr val="000000"/>
                </a:solidFill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view: Danh sách bài hát yêu thích  </a:t>
            </a:r>
            <a:endParaRPr lang="en-US" sz="1400">
              <a:solidFill>
                <a:srgbClr val="000000"/>
              </a:solidFill>
              <a:effectLst/>
              <a:latin typeface="Times" panose="020B0500000000000000" pitchFamily="34" charset="0"/>
              <a:ea typeface="Times" panose="020B0500000000000000" pitchFamily="34" charset="0"/>
              <a:cs typeface="Times" panose="020B0500000000000000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76758" y="5286751"/>
            <a:ext cx="26532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1 Navigation drawer menu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04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9357" y="1828800"/>
            <a:ext cx="3426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Màn hình thêm bài hát vào Playlist</a:t>
            </a:r>
            <a:endParaRPr lang="en-US">
              <a:latin typeface="Times" panose="020B0500000000000000" pitchFamily="34" charset="0"/>
              <a:ea typeface="Times" panose="020B0500000000000000" pitchFamily="34" charset="0"/>
              <a:cs typeface="Times" panose="020B0500000000000000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79"/>
          <a:stretch/>
        </p:blipFill>
        <p:spPr>
          <a:xfrm>
            <a:off x="649357" y="2531162"/>
            <a:ext cx="2286000" cy="3922644"/>
          </a:xfrm>
          <a:prstGeom prst="rect">
            <a:avLst/>
          </a:prstGeom>
        </p:spPr>
      </p:pic>
      <p:cxnSp>
        <p:nvCxnSpPr>
          <p:cNvPr id="6" name="Straight Connector 5"/>
          <p:cNvCxnSpPr>
            <a:endCxn id="9" idx="1"/>
          </p:cNvCxnSpPr>
          <p:nvPr/>
        </p:nvCxnSpPr>
        <p:spPr>
          <a:xfrm flipV="1">
            <a:off x="2928531" y="2346496"/>
            <a:ext cx="3843330" cy="21713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endCxn id="11" idx="1"/>
          </p:cNvCxnSpPr>
          <p:nvPr/>
        </p:nvCxnSpPr>
        <p:spPr>
          <a:xfrm>
            <a:off x="2905215" y="4497588"/>
            <a:ext cx="3779305" cy="3992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endCxn id="10" idx="1"/>
          </p:cNvCxnSpPr>
          <p:nvPr/>
        </p:nvCxnSpPr>
        <p:spPr>
          <a:xfrm flipV="1">
            <a:off x="2964713" y="3495287"/>
            <a:ext cx="3807148" cy="10023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771861" y="2161830"/>
            <a:ext cx="1975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1 màn hình Pop Up</a:t>
            </a:r>
            <a:endParaRPr lang="en-US">
              <a:latin typeface="Times" panose="020B0500000000000000" pitchFamily="34" charset="0"/>
              <a:ea typeface="Times" panose="020B0500000000000000" pitchFamily="34" charset="0"/>
              <a:cs typeface="Times" panose="020B0500000000000000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71861" y="3310621"/>
            <a:ext cx="30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1 Textview: Danh sách Playlist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684520" y="4712137"/>
            <a:ext cx="328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1 Button: Thêm vào Playlist khác</a:t>
            </a:r>
            <a:endParaRPr lang="en-US">
              <a:latin typeface="Times" panose="020B0500000000000000" pitchFamily="34" charset="0"/>
              <a:ea typeface="Times" panose="020B0500000000000000" pitchFamily="34" charset="0"/>
              <a:cs typeface="Times" panose="020B05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7474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65"/>
          <a:stretch/>
        </p:blipFill>
        <p:spPr>
          <a:xfrm>
            <a:off x="681866" y="2570921"/>
            <a:ext cx="2286000" cy="39069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1866" y="1904711"/>
            <a:ext cx="1962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Màn hình tìm kiếm</a:t>
            </a: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928531" y="2346496"/>
            <a:ext cx="3843330" cy="21713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endCxn id="11" idx="1"/>
          </p:cNvCxnSpPr>
          <p:nvPr/>
        </p:nvCxnSpPr>
        <p:spPr>
          <a:xfrm>
            <a:off x="2905215" y="4497588"/>
            <a:ext cx="3813639" cy="3983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2964713" y="3495287"/>
            <a:ext cx="3807148" cy="10023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771861" y="2163559"/>
            <a:ext cx="3299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1 Textbox: Nhập tên bài hát</a:t>
            </a:r>
            <a:endParaRPr lang="en-US">
              <a:latin typeface="Times" panose="020B0500000000000000" pitchFamily="34" charset="0"/>
              <a:ea typeface="Times" panose="020B0500000000000000" pitchFamily="34" charset="0"/>
              <a:cs typeface="Times" panose="020B0500000000000000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11618" y="3309759"/>
            <a:ext cx="201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1 Button: Tìm kiếm</a:t>
            </a:r>
            <a:endParaRPr lang="en-US">
              <a:latin typeface="Times" panose="020B0500000000000000" pitchFamily="34" charset="0"/>
              <a:ea typeface="Times" panose="020B0500000000000000" pitchFamily="34" charset="0"/>
              <a:cs typeface="Times" panose="020B0500000000000000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18854" y="4711275"/>
            <a:ext cx="4268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1 Listview: Danh sách bài hát được tìm thấy</a:t>
            </a:r>
            <a:endParaRPr lang="en-US">
              <a:latin typeface="Times" panose="020B0500000000000000" pitchFamily="34" charset="0"/>
              <a:ea typeface="Times" panose="020B0500000000000000" pitchFamily="34" charset="0"/>
              <a:cs typeface="Times" panose="020B05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816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809" y="1762539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Màn</a:t>
            </a:r>
            <a:r>
              <a:rPr lang="en-US" smtClean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lang="en-US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hình Extra Menu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38"/>
          <a:stretch/>
        </p:blipFill>
        <p:spPr>
          <a:xfrm>
            <a:off x="562596" y="2637183"/>
            <a:ext cx="2286000" cy="3875524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V="1">
            <a:off x="2848596" y="4405313"/>
            <a:ext cx="1928192" cy="74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787900" y="4232045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Menu</a:t>
            </a:r>
            <a:endParaRPr lang="en-US">
              <a:latin typeface="Times" panose="020B0500000000000000" pitchFamily="34" charset="0"/>
              <a:ea typeface="Times" panose="020B0500000000000000" pitchFamily="34" charset="0"/>
              <a:cs typeface="Times" panose="020B0500000000000000" pitchFamily="34" charset="0"/>
            </a:endParaRPr>
          </a:p>
        </p:txBody>
      </p:sp>
      <p:cxnSp>
        <p:nvCxnSpPr>
          <p:cNvPr id="10" name="Straight Connector 9"/>
          <p:cNvCxnSpPr>
            <a:endCxn id="14" idx="1"/>
          </p:cNvCxnSpPr>
          <p:nvPr/>
        </p:nvCxnSpPr>
        <p:spPr>
          <a:xfrm flipV="1">
            <a:off x="5625482" y="3866911"/>
            <a:ext cx="1105518" cy="5758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18" idx="1"/>
          </p:cNvCxnSpPr>
          <p:nvPr/>
        </p:nvCxnSpPr>
        <p:spPr>
          <a:xfrm>
            <a:off x="5625482" y="4442717"/>
            <a:ext cx="1054718" cy="250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endCxn id="20" idx="1"/>
          </p:cNvCxnSpPr>
          <p:nvPr/>
        </p:nvCxnSpPr>
        <p:spPr>
          <a:xfrm>
            <a:off x="5625482" y="4442717"/>
            <a:ext cx="1039714" cy="6945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endCxn id="15" idx="1"/>
          </p:cNvCxnSpPr>
          <p:nvPr/>
        </p:nvCxnSpPr>
        <p:spPr>
          <a:xfrm flipV="1">
            <a:off x="5625482" y="4236243"/>
            <a:ext cx="1105518" cy="2064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731000" y="3682245"/>
            <a:ext cx="278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Button 1: Thêm vào Playlist</a:t>
            </a:r>
            <a:endParaRPr lang="en-US">
              <a:latin typeface="Times" panose="020B0500000000000000" pitchFamily="34" charset="0"/>
              <a:ea typeface="Times" panose="020B0500000000000000" pitchFamily="34" charset="0"/>
              <a:cs typeface="Times" panose="020B0500000000000000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731000" y="4051577"/>
            <a:ext cx="2944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Button 2: Thêm vào yêu thích</a:t>
            </a:r>
            <a:endParaRPr lang="en-US">
              <a:latin typeface="Times" panose="020B0500000000000000" pitchFamily="34" charset="0"/>
              <a:ea typeface="Times" panose="020B0500000000000000" pitchFamily="34" charset="0"/>
              <a:cs typeface="Times" panose="020B0500000000000000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680200" y="4508777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Button 3: Xóa</a:t>
            </a:r>
            <a:endParaRPr lang="en-US">
              <a:latin typeface="Times" panose="020B0500000000000000" pitchFamily="34" charset="0"/>
              <a:ea typeface="Times" panose="020B0500000000000000" pitchFamily="34" charset="0"/>
              <a:cs typeface="Times" panose="020B0500000000000000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665196" y="4952631"/>
            <a:ext cx="1794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Button 4: Chia sẻ</a:t>
            </a:r>
            <a:endParaRPr lang="en-US">
              <a:latin typeface="Times" panose="020B0500000000000000" pitchFamily="34" charset="0"/>
              <a:ea typeface="Times" panose="020B0500000000000000" pitchFamily="34" charset="0"/>
              <a:cs typeface="Times" panose="020B05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623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69473" y="3747381"/>
            <a:ext cx="2937022" cy="16582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6350" indent="-6350" algn="ctr">
              <a:lnSpc>
                <a:spcPct val="106000"/>
              </a:lnSpc>
              <a:spcAft>
                <a:spcPts val="0"/>
              </a:spcAft>
            </a:pPr>
            <a:r>
              <a:rPr lang="en-US" sz="4800" b="1" kern="0" smtClean="0">
                <a:solidFill>
                  <a:srgbClr val="365F9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THE END</a:t>
            </a:r>
          </a:p>
          <a:p>
            <a:pPr marL="6350" indent="-6350" algn="ctr">
              <a:lnSpc>
                <a:spcPct val="106000"/>
              </a:lnSpc>
              <a:spcAft>
                <a:spcPts val="0"/>
              </a:spcAft>
            </a:pPr>
            <a:r>
              <a:rPr lang="en-US" sz="4800" b="1" kern="0">
                <a:solidFill>
                  <a:srgbClr val="365F9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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171942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-210465" y="1855081"/>
            <a:ext cx="6302495" cy="10378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6350" indent="-6350" algn="ctr">
              <a:lnSpc>
                <a:spcPct val="106000"/>
              </a:lnSpc>
              <a:spcAft>
                <a:spcPts val="0"/>
              </a:spcAft>
            </a:pPr>
            <a:r>
              <a:rPr lang="en-US" sz="2400" b="1" kern="0" smtClean="0">
                <a:solidFill>
                  <a:srgbClr val="365F9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PHÂN </a:t>
            </a:r>
            <a:r>
              <a:rPr lang="en-US" sz="2400" b="1" kern="0">
                <a:solidFill>
                  <a:srgbClr val="365F9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TÍCH CẤU TRÚC HỆ THỐNG</a:t>
            </a:r>
          </a:p>
          <a:p>
            <a:endParaRPr lang="en-US" b="1"/>
          </a:p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42900" y="2374005"/>
            <a:ext cx="11417300" cy="4130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50" indent="-6350">
              <a:lnSpc>
                <a:spcPct val="106000"/>
              </a:lnSpc>
              <a:spcAft>
                <a:spcPts val="0"/>
              </a:spcAft>
            </a:pPr>
            <a:r>
              <a:rPr lang="en-US" b="1" dirty="0" smtClean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1.1 Phân tích chi tiết hệ thống</a:t>
            </a:r>
          </a:p>
          <a:p>
            <a:pPr indent="266700" algn="just">
              <a:lnSpc>
                <a:spcPct val="118000"/>
              </a:lnSpc>
              <a:spcAft>
                <a:spcPts val="1075"/>
              </a:spcAft>
            </a:pP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Tổng quan: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Đây là ứng dụng dùng để nghe nhạc. </a:t>
            </a:r>
            <a:r>
              <a:rPr lang="en-US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Nghe những bài hát mà chúng ta đã </a:t>
            </a:r>
            <a:r>
              <a:rPr lang="en-US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tải </a:t>
            </a:r>
            <a:r>
              <a:rPr lang="en-US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về máy. </a:t>
            </a:r>
            <a:endParaRPr lang="en-US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73050" marR="1150620" indent="-6350">
              <a:lnSpc>
                <a:spcPct val="106000"/>
              </a:lnSpc>
              <a:spcAft>
                <a:spcPts val="1125"/>
              </a:spcAft>
            </a:pP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Phạm vi đề </a:t>
            </a:r>
            <a:r>
              <a:rPr 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tài:</a:t>
            </a:r>
          </a:p>
          <a:p>
            <a:pPr marL="552450" marR="1150620" indent="-285750">
              <a:lnSpc>
                <a:spcPct val="106000"/>
              </a:lnSpc>
              <a:spcAft>
                <a:spcPts val="1125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Nghe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nhạc, thêm vào yêu thích, playlist và tìm kiếm </a:t>
            </a:r>
            <a:endParaRPr lang="en-US" dirty="0" smtClean="0">
              <a:solidFill>
                <a:srgbClr val="000000"/>
              </a:solidFill>
              <a:latin typeface="Noto Sans Symbols"/>
              <a:ea typeface="Times New Roman" panose="02020603050405020304" pitchFamily="18" charset="0"/>
              <a:cs typeface="Noto Sans Symbols"/>
            </a:endParaRPr>
          </a:p>
          <a:p>
            <a:pPr marL="552450" marR="1150620" indent="-285750">
              <a:lnSpc>
                <a:spcPct val="106000"/>
              </a:lnSpc>
              <a:spcAft>
                <a:spcPts val="1125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Lập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trình trên android studio v2.3.3, 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v3.0.0</a:t>
            </a:r>
            <a:endParaRPr lang="en-US" dirty="0" smtClean="0">
              <a:solidFill>
                <a:srgbClr val="000000"/>
              </a:solidFill>
              <a:latin typeface="Noto Sans Symbols"/>
              <a:ea typeface="Times New Roman" panose="02020603050405020304" pitchFamily="18" charset="0"/>
              <a:cs typeface="Noto Sans Symbols"/>
            </a:endParaRPr>
          </a:p>
          <a:p>
            <a:pPr marL="552450" marR="1150620" indent="-285750">
              <a:lnSpc>
                <a:spcPct val="106000"/>
              </a:lnSpc>
              <a:spcAft>
                <a:spcPts val="1125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Hệ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điều hành android: 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7.0 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  <a:hlinkClick r:id="rId2"/>
              </a:rPr>
              <a:t> </a:t>
            </a:r>
            <a:endParaRPr lang="en-US" dirty="0" smtClean="0">
              <a:solidFill>
                <a:srgbClr val="000000"/>
              </a:solidFill>
              <a:latin typeface="Noto Sans Symbols"/>
              <a:ea typeface="Times New Roman" panose="02020603050405020304" pitchFamily="18" charset="0"/>
              <a:cs typeface="Noto Sans Symbols"/>
            </a:endParaRPr>
          </a:p>
          <a:p>
            <a:pPr marL="552450" marR="1150620" indent="-285750">
              <a:lnSpc>
                <a:spcPct val="106000"/>
              </a:lnSpc>
              <a:spcAft>
                <a:spcPts val="1125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Thiết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bị thử nghiệm: 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Samsung Galaxy J7 Pro/ J7 Prime</a:t>
            </a:r>
            <a:endParaRPr lang="en-US" dirty="0" smtClean="0">
              <a:solidFill>
                <a:srgbClr val="000000"/>
              </a:solidFill>
              <a:latin typeface="Noto Sans Symbols"/>
              <a:ea typeface="Times New Roman" panose="02020603050405020304" pitchFamily="18" charset="0"/>
              <a:cs typeface="Noto Sans Symbols"/>
            </a:endParaRPr>
          </a:p>
          <a:p>
            <a:pPr marL="552450" marR="1150620" indent="-285750">
              <a:lnSpc>
                <a:spcPct val="106000"/>
              </a:lnSpc>
              <a:spcAft>
                <a:spcPts val="1125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Độ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phân giải màn hình </a:t>
            </a:r>
            <a:r>
              <a:rPr lang="en-US" dirty="0">
                <a:solidFill>
                  <a:srgbClr val="333333"/>
                </a:solidFill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1080 x 1920 pixels</a:t>
            </a:r>
            <a:r>
              <a:rPr lang="en-US" dirty="0" smtClean="0">
                <a:solidFill>
                  <a:srgbClr val="000000"/>
                </a:solidFill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5.5 inch </a:t>
            </a:r>
            <a:endParaRPr lang="en-US" dirty="0">
              <a:solidFill>
                <a:srgbClr val="000000"/>
              </a:solidFill>
              <a:latin typeface="Times" panose="020B0500000000000000" pitchFamily="34" charset="0"/>
              <a:ea typeface="Times" panose="020B0500000000000000" pitchFamily="34" charset="0"/>
              <a:cs typeface="Times" panose="020B0500000000000000" pitchFamily="34" charset="0"/>
            </a:endParaRPr>
          </a:p>
          <a:p>
            <a:pPr marL="6350" indent="-6350">
              <a:lnSpc>
                <a:spcPct val="106000"/>
              </a:lnSpc>
              <a:spcAft>
                <a:spcPts val="0"/>
              </a:spcAft>
            </a:pPr>
            <a:endParaRPr lang="en-US" sz="2400" b="1" kern="0" dirty="0">
              <a:solidFill>
                <a:srgbClr val="365F91"/>
              </a:solidFill>
              <a:latin typeface="Times" panose="020B0500000000000000" pitchFamily="34" charset="0"/>
              <a:ea typeface="Times" panose="020B0500000000000000" pitchFamily="34" charset="0"/>
              <a:cs typeface="Times" panose="020B0500000000000000" pitchFamily="34" charset="0"/>
            </a:endParaRPr>
          </a:p>
          <a:p>
            <a:endParaRPr lang="en-US" dirty="0">
              <a:latin typeface="Times" panose="020B0500000000000000" pitchFamily="34" charset="0"/>
              <a:ea typeface="Times" panose="020B0500000000000000" pitchFamily="34" charset="0"/>
              <a:cs typeface="Times" panose="020B05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44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78452" y="1913282"/>
            <a:ext cx="3852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Màn hình giao diện: Màn hình Spash</a:t>
            </a:r>
            <a:endParaRPr lang="en-US" b="1">
              <a:latin typeface="Times" panose="020B0500000000000000" pitchFamily="34" charset="0"/>
              <a:ea typeface="Times" panose="020B0500000000000000" pitchFamily="34" charset="0"/>
              <a:cs typeface="Times" panose="020B0500000000000000" pitchFamily="34" charset="0"/>
            </a:endParaRPr>
          </a:p>
        </p:txBody>
      </p:sp>
      <p:pic>
        <p:nvPicPr>
          <p:cNvPr id="7" name="image10.png" descr="1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711200" y="2589212"/>
            <a:ext cx="2286000" cy="4114800"/>
          </a:xfrm>
          <a:prstGeom prst="rect">
            <a:avLst/>
          </a:prstGeom>
          <a:ln/>
        </p:spPr>
      </p:pic>
      <p:sp>
        <p:nvSpPr>
          <p:cNvPr id="8" name="TextBox 7"/>
          <p:cNvSpPr txBox="1"/>
          <p:nvPr/>
        </p:nvSpPr>
        <p:spPr>
          <a:xfrm>
            <a:off x="3594100" y="3634382"/>
            <a:ext cx="7378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Hiển thị logo, logo chính sẽ chạy từ trên xuống, chữ Music player sẽ phần ra: “M” chạy từ trái qua, “usic player” sẽ chạy từ phải </a:t>
            </a:r>
            <a:r>
              <a:rPr lang="en-US" smtClean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qua.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Sau </a:t>
            </a:r>
            <a:r>
              <a:rPr lang="en-US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3s chuyển qua màn hình </a:t>
            </a:r>
            <a:r>
              <a:rPr lang="en-US" smtClean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chính. </a:t>
            </a:r>
            <a:endParaRPr lang="en-US">
              <a:latin typeface="Times" panose="020B0500000000000000" pitchFamily="34" charset="0"/>
              <a:ea typeface="Times" panose="020B0500000000000000" pitchFamily="34" charset="0"/>
              <a:cs typeface="Times" panose="020B05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831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77900" y="1778000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Màn hình chính</a:t>
            </a:r>
            <a:endParaRPr lang="en-US">
              <a:latin typeface="Times" panose="020B0500000000000000" pitchFamily="34" charset="0"/>
              <a:ea typeface="Times" panose="020B0500000000000000" pitchFamily="34" charset="0"/>
              <a:cs typeface="Times" panose="020B0500000000000000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58"/>
          <a:stretch/>
        </p:blipFill>
        <p:spPr>
          <a:xfrm>
            <a:off x="709498" y="2584175"/>
            <a:ext cx="2286000" cy="389908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68348" y="292873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cxnSp>
        <p:nvCxnSpPr>
          <p:cNvPr id="12" name="Straight Connector 11"/>
          <p:cNvCxnSpPr>
            <a:stCxn id="2" idx="3"/>
          </p:cNvCxnSpPr>
          <p:nvPr/>
        </p:nvCxnSpPr>
        <p:spPr>
          <a:xfrm flipV="1">
            <a:off x="2995498" y="2438232"/>
            <a:ext cx="2769198" cy="20954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39" idx="1"/>
          </p:cNvCxnSpPr>
          <p:nvPr/>
        </p:nvCxnSpPr>
        <p:spPr>
          <a:xfrm>
            <a:off x="2995498" y="4546968"/>
            <a:ext cx="2769198" cy="15246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764696" y="2261009"/>
            <a:ext cx="11657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4 button: </a:t>
            </a:r>
          </a:p>
        </p:txBody>
      </p:sp>
      <p:cxnSp>
        <p:nvCxnSpPr>
          <p:cNvPr id="20" name="Straight Connector 19"/>
          <p:cNvCxnSpPr>
            <a:stCxn id="18" idx="3"/>
            <a:endCxn id="31" idx="1"/>
          </p:cNvCxnSpPr>
          <p:nvPr/>
        </p:nvCxnSpPr>
        <p:spPr>
          <a:xfrm flipV="1">
            <a:off x="6930400" y="1978055"/>
            <a:ext cx="1143272" cy="483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8" idx="3"/>
            <a:endCxn id="33" idx="1"/>
          </p:cNvCxnSpPr>
          <p:nvPr/>
        </p:nvCxnSpPr>
        <p:spPr>
          <a:xfrm>
            <a:off x="6930400" y="2461064"/>
            <a:ext cx="1156524" cy="3547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8" idx="3"/>
            <a:endCxn id="35" idx="1"/>
          </p:cNvCxnSpPr>
          <p:nvPr/>
        </p:nvCxnSpPr>
        <p:spPr>
          <a:xfrm>
            <a:off x="6930400" y="2461064"/>
            <a:ext cx="1153164" cy="7766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8" idx="3"/>
            <a:endCxn id="32" idx="1"/>
          </p:cNvCxnSpPr>
          <p:nvPr/>
        </p:nvCxnSpPr>
        <p:spPr>
          <a:xfrm flipV="1">
            <a:off x="6930400" y="2393962"/>
            <a:ext cx="1143272" cy="671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073672" y="1778000"/>
            <a:ext cx="2239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Button 1: All Music</a:t>
            </a:r>
            <a:endParaRPr lang="en-US" sz="2000"/>
          </a:p>
        </p:txBody>
      </p:sp>
      <p:sp>
        <p:nvSpPr>
          <p:cNvPr id="32" name="TextBox 31"/>
          <p:cNvSpPr txBox="1"/>
          <p:nvPr/>
        </p:nvSpPr>
        <p:spPr>
          <a:xfrm>
            <a:off x="8073672" y="2193907"/>
            <a:ext cx="19752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Button 2: Playlist</a:t>
            </a:r>
            <a:endParaRPr lang="en-US" sz="2000"/>
          </a:p>
        </p:txBody>
      </p:sp>
      <p:sp>
        <p:nvSpPr>
          <p:cNvPr id="33" name="TextBox 32"/>
          <p:cNvSpPr txBox="1"/>
          <p:nvPr/>
        </p:nvSpPr>
        <p:spPr>
          <a:xfrm>
            <a:off x="8086924" y="2615792"/>
            <a:ext cx="19062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Button 3: Search</a:t>
            </a:r>
            <a:endParaRPr lang="en-US" sz="2000"/>
          </a:p>
        </p:txBody>
      </p:sp>
      <p:sp>
        <p:nvSpPr>
          <p:cNvPr id="35" name="TextBox 34"/>
          <p:cNvSpPr txBox="1"/>
          <p:nvPr/>
        </p:nvSpPr>
        <p:spPr>
          <a:xfrm>
            <a:off x="8083564" y="3037677"/>
            <a:ext cx="21900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Button 4: Favourite</a:t>
            </a:r>
            <a:endParaRPr lang="en-US" sz="2000"/>
          </a:p>
        </p:txBody>
      </p:sp>
      <p:sp>
        <p:nvSpPr>
          <p:cNvPr id="39" name="TextBox 38"/>
          <p:cNvSpPr txBox="1"/>
          <p:nvPr/>
        </p:nvSpPr>
        <p:spPr>
          <a:xfrm>
            <a:off x="5764696" y="5871577"/>
            <a:ext cx="29883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1 Navigation drawer menu 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258537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72"/>
          <a:stretch/>
        </p:blipFill>
        <p:spPr>
          <a:xfrm>
            <a:off x="867396" y="2544418"/>
            <a:ext cx="2286000" cy="391479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67396" y="2027582"/>
            <a:ext cx="2986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Màn hình Danh sách bài hát</a:t>
            </a:r>
            <a:endParaRPr lang="en-US" b="1">
              <a:latin typeface="Times" panose="020B0500000000000000" pitchFamily="34" charset="0"/>
              <a:ea typeface="Times" panose="020B0500000000000000" pitchFamily="34" charset="0"/>
              <a:cs typeface="Times" panose="020B0500000000000000" pitchFamily="34" charset="0"/>
            </a:endParaRPr>
          </a:p>
        </p:txBody>
      </p:sp>
      <p:cxnSp>
        <p:nvCxnSpPr>
          <p:cNvPr id="5" name="Straight Connector 4"/>
          <p:cNvCxnSpPr>
            <a:endCxn id="7" idx="1"/>
          </p:cNvCxnSpPr>
          <p:nvPr/>
        </p:nvCxnSpPr>
        <p:spPr>
          <a:xfrm flipV="1">
            <a:off x="3267696" y="2729084"/>
            <a:ext cx="2722286" cy="19901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endCxn id="8" idx="1"/>
          </p:cNvCxnSpPr>
          <p:nvPr/>
        </p:nvCxnSpPr>
        <p:spPr>
          <a:xfrm>
            <a:off x="3267696" y="4732499"/>
            <a:ext cx="2722286" cy="15092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989982" y="2544418"/>
            <a:ext cx="2858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1 listview: Danh sách bài </a:t>
            </a:r>
            <a:r>
              <a:rPr lang="en-US" smtClean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hát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989982" y="6057108"/>
            <a:ext cx="26532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1 Navigation drawer menu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440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72"/>
          <a:stretch/>
        </p:blipFill>
        <p:spPr>
          <a:xfrm>
            <a:off x="986665" y="2385391"/>
            <a:ext cx="2286000" cy="391479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86665" y="1908313"/>
            <a:ext cx="2069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Màn hình Phát nhạc</a:t>
            </a:r>
            <a:endParaRPr lang="en-US">
              <a:latin typeface="Times" panose="020B0500000000000000" pitchFamily="34" charset="0"/>
              <a:ea typeface="Times" panose="020B0500000000000000" pitchFamily="34" charset="0"/>
              <a:cs typeface="Times" panose="020B0500000000000000" pitchFamily="34" charset="0"/>
            </a:endParaRPr>
          </a:p>
        </p:txBody>
      </p:sp>
      <p:cxnSp>
        <p:nvCxnSpPr>
          <p:cNvPr id="8" name="Straight Connector 7"/>
          <p:cNvCxnSpPr>
            <a:endCxn id="12" idx="1"/>
          </p:cNvCxnSpPr>
          <p:nvPr/>
        </p:nvCxnSpPr>
        <p:spPr>
          <a:xfrm flipV="1">
            <a:off x="3389458" y="2288377"/>
            <a:ext cx="2623424" cy="20465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endCxn id="16" idx="1"/>
          </p:cNvCxnSpPr>
          <p:nvPr/>
        </p:nvCxnSpPr>
        <p:spPr>
          <a:xfrm>
            <a:off x="3389458" y="4348184"/>
            <a:ext cx="2621364" cy="364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endCxn id="14" idx="1"/>
          </p:cNvCxnSpPr>
          <p:nvPr/>
        </p:nvCxnSpPr>
        <p:spPr>
          <a:xfrm flipV="1">
            <a:off x="3389458" y="3499949"/>
            <a:ext cx="2623424" cy="8349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012882" y="2103711"/>
            <a:ext cx="2313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1 textview: Tên bài hát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012882" y="3315283"/>
            <a:ext cx="29033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1 imageview: Logo </a:t>
            </a:r>
            <a:r>
              <a:rPr lang="en-US" smtClean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ứng </a:t>
            </a:r>
            <a:r>
              <a:rPr lang="en-US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dụng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010822" y="4527542"/>
            <a:ext cx="1069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8 button: </a:t>
            </a:r>
          </a:p>
        </p:txBody>
      </p:sp>
      <p:cxnSp>
        <p:nvCxnSpPr>
          <p:cNvPr id="17" name="Straight Connector 16"/>
          <p:cNvCxnSpPr>
            <a:endCxn id="43" idx="1"/>
          </p:cNvCxnSpPr>
          <p:nvPr/>
        </p:nvCxnSpPr>
        <p:spPr>
          <a:xfrm flipV="1">
            <a:off x="7283132" y="4200038"/>
            <a:ext cx="1776530" cy="4895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endCxn id="51" idx="1"/>
          </p:cNvCxnSpPr>
          <p:nvPr/>
        </p:nvCxnSpPr>
        <p:spPr>
          <a:xfrm>
            <a:off x="7254975" y="4699124"/>
            <a:ext cx="1797071" cy="1470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59" idx="1"/>
          </p:cNvCxnSpPr>
          <p:nvPr/>
        </p:nvCxnSpPr>
        <p:spPr>
          <a:xfrm>
            <a:off x="7264808" y="4696866"/>
            <a:ext cx="1794854" cy="15175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endCxn id="49" idx="1"/>
          </p:cNvCxnSpPr>
          <p:nvPr/>
        </p:nvCxnSpPr>
        <p:spPr>
          <a:xfrm flipV="1">
            <a:off x="7278060" y="4519598"/>
            <a:ext cx="1773986" cy="1926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endCxn id="58" idx="1"/>
          </p:cNvCxnSpPr>
          <p:nvPr/>
        </p:nvCxnSpPr>
        <p:spPr>
          <a:xfrm>
            <a:off x="7275497" y="4712208"/>
            <a:ext cx="1776549" cy="11618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endCxn id="56" idx="1"/>
          </p:cNvCxnSpPr>
          <p:nvPr/>
        </p:nvCxnSpPr>
        <p:spPr>
          <a:xfrm>
            <a:off x="7287895" y="4720157"/>
            <a:ext cx="1764151" cy="789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endCxn id="53" idx="1"/>
          </p:cNvCxnSpPr>
          <p:nvPr/>
        </p:nvCxnSpPr>
        <p:spPr>
          <a:xfrm>
            <a:off x="7261391" y="4692582"/>
            <a:ext cx="1790655" cy="4871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endCxn id="42" idx="1"/>
          </p:cNvCxnSpPr>
          <p:nvPr/>
        </p:nvCxnSpPr>
        <p:spPr>
          <a:xfrm flipV="1">
            <a:off x="7253660" y="3930005"/>
            <a:ext cx="1806002" cy="7668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9059662" y="3745339"/>
            <a:ext cx="1749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Button 1: BACK</a:t>
            </a:r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9059662" y="4015372"/>
            <a:ext cx="2108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Button 2: SHUFFLE</a:t>
            </a:r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9052046" y="4334932"/>
            <a:ext cx="2236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Button 3: PREVIOUS</a:t>
            </a:r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9052046" y="4661493"/>
            <a:ext cx="2563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Button 4: PLAY/ PAUSE</a:t>
            </a:r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9052046" y="4995099"/>
            <a:ext cx="17235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Button 5: NEXT</a:t>
            </a:r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9052046" y="5325217"/>
            <a:ext cx="1980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Button 6: REPEAT</a:t>
            </a:r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2046" y="5689394"/>
            <a:ext cx="24160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Button 7: FAVOURITE</a:t>
            </a:r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9059662" y="6029739"/>
            <a:ext cx="18646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Button 8: SHARE</a:t>
            </a:r>
          </a:p>
        </p:txBody>
      </p:sp>
    </p:spTree>
    <p:extLst>
      <p:ext uri="{BB962C8B-B14F-4D97-AF65-F5344CB8AC3E}">
        <p14:creationId xmlns:p14="http://schemas.microsoft.com/office/powerpoint/2010/main" val="117156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95131" y="2093844"/>
            <a:ext cx="1694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Màn hình Menu</a:t>
            </a:r>
            <a:endParaRPr lang="en-US">
              <a:latin typeface="Times" panose="020B0500000000000000" pitchFamily="34" charset="0"/>
              <a:ea typeface="Times" panose="020B0500000000000000" pitchFamily="34" charset="0"/>
              <a:cs typeface="Times" panose="020B0500000000000000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72"/>
          <a:stretch/>
        </p:blipFill>
        <p:spPr>
          <a:xfrm>
            <a:off x="795131" y="2463176"/>
            <a:ext cx="2286000" cy="3914791"/>
          </a:xfrm>
          <a:prstGeom prst="rect">
            <a:avLst/>
          </a:prstGeom>
        </p:spPr>
      </p:pic>
      <p:cxnSp>
        <p:nvCxnSpPr>
          <p:cNvPr id="7" name="Straight Connector 6"/>
          <p:cNvCxnSpPr>
            <a:endCxn id="9" idx="1"/>
          </p:cNvCxnSpPr>
          <p:nvPr/>
        </p:nvCxnSpPr>
        <p:spPr>
          <a:xfrm flipV="1">
            <a:off x="3081131" y="2278510"/>
            <a:ext cx="2725095" cy="21342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endCxn id="10" idx="1"/>
          </p:cNvCxnSpPr>
          <p:nvPr/>
        </p:nvCxnSpPr>
        <p:spPr>
          <a:xfrm>
            <a:off x="3063951" y="4412718"/>
            <a:ext cx="2812807" cy="10586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806226" y="2093844"/>
            <a:ext cx="1210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1 list menu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76758" y="5286751"/>
            <a:ext cx="1069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4 button: </a:t>
            </a:r>
          </a:p>
        </p:txBody>
      </p:sp>
      <p:cxnSp>
        <p:nvCxnSpPr>
          <p:cNvPr id="11" name="Straight Connector 10"/>
          <p:cNvCxnSpPr>
            <a:stCxn id="10" idx="3"/>
            <a:endCxn id="15" idx="1"/>
          </p:cNvCxnSpPr>
          <p:nvPr/>
        </p:nvCxnSpPr>
        <p:spPr>
          <a:xfrm flipV="1">
            <a:off x="6946282" y="4901445"/>
            <a:ext cx="1062537" cy="5699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10" idx="3"/>
            <a:endCxn id="17" idx="1"/>
          </p:cNvCxnSpPr>
          <p:nvPr/>
        </p:nvCxnSpPr>
        <p:spPr>
          <a:xfrm>
            <a:off x="6946282" y="5471417"/>
            <a:ext cx="1028177" cy="2580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10" idx="3"/>
            <a:endCxn id="18" idx="1"/>
          </p:cNvCxnSpPr>
          <p:nvPr/>
        </p:nvCxnSpPr>
        <p:spPr>
          <a:xfrm>
            <a:off x="6946282" y="5471417"/>
            <a:ext cx="1028177" cy="6967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0" idx="3"/>
            <a:endCxn id="16" idx="1"/>
          </p:cNvCxnSpPr>
          <p:nvPr/>
        </p:nvCxnSpPr>
        <p:spPr>
          <a:xfrm flipV="1">
            <a:off x="6946282" y="5286751"/>
            <a:ext cx="1062537" cy="1846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8008819" y="4716779"/>
            <a:ext cx="17876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Button 1: HOME</a:t>
            </a: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008819" y="5102085"/>
            <a:ext cx="2198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Button 2: PLAYLIST</a:t>
            </a: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974459" y="5544808"/>
            <a:ext cx="20185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Button 3: SEARCH</a:t>
            </a:r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974459" y="5983537"/>
            <a:ext cx="24160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Button 4: FAVOURITE</a:t>
            </a:r>
          </a:p>
        </p:txBody>
      </p:sp>
    </p:spTree>
    <p:extLst>
      <p:ext uri="{BB962C8B-B14F-4D97-AF65-F5344CB8AC3E}">
        <p14:creationId xmlns:p14="http://schemas.microsoft.com/office/powerpoint/2010/main" val="121539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8296" y="1828800"/>
            <a:ext cx="2813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Màn hình Danh sách Playlist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58"/>
          <a:stretch/>
        </p:blipFill>
        <p:spPr>
          <a:xfrm>
            <a:off x="377065" y="2637184"/>
            <a:ext cx="2286000" cy="3899083"/>
          </a:xfrm>
          <a:prstGeom prst="rect">
            <a:avLst/>
          </a:prstGeom>
        </p:spPr>
      </p:pic>
      <p:cxnSp>
        <p:nvCxnSpPr>
          <p:cNvPr id="10" name="Straight Connector 9"/>
          <p:cNvCxnSpPr>
            <a:endCxn id="13" idx="1"/>
          </p:cNvCxnSpPr>
          <p:nvPr/>
        </p:nvCxnSpPr>
        <p:spPr>
          <a:xfrm flipV="1">
            <a:off x="2663065" y="2462310"/>
            <a:ext cx="2684050" cy="20609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17" idx="1"/>
          </p:cNvCxnSpPr>
          <p:nvPr/>
        </p:nvCxnSpPr>
        <p:spPr>
          <a:xfrm>
            <a:off x="2663065" y="4536478"/>
            <a:ext cx="2707366" cy="4045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endCxn id="14" idx="1"/>
          </p:cNvCxnSpPr>
          <p:nvPr/>
        </p:nvCxnSpPr>
        <p:spPr>
          <a:xfrm flipV="1">
            <a:off x="2663065" y="3609337"/>
            <a:ext cx="2621364" cy="9138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347115" y="2277644"/>
            <a:ext cx="29290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1 listview: Danh sách Playlist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284429" y="3424671"/>
            <a:ext cx="2255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1 button: Button ADD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370431" y="4756364"/>
            <a:ext cx="26532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1 Navigation drawer menu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928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2365" y="2080591"/>
            <a:ext cx="2341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Màn hình thêm Playlist</a:t>
            </a:r>
            <a:endParaRPr lang="en-US">
              <a:latin typeface="Times" panose="020B0500000000000000" pitchFamily="34" charset="0"/>
              <a:ea typeface="Times" panose="020B0500000000000000" pitchFamily="34" charset="0"/>
              <a:cs typeface="Times" panose="020B0500000000000000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58"/>
          <a:stretch/>
        </p:blipFill>
        <p:spPr>
          <a:xfrm>
            <a:off x="730295" y="2568326"/>
            <a:ext cx="2286000" cy="3899084"/>
          </a:xfrm>
          <a:prstGeom prst="rect">
            <a:avLst/>
          </a:prstGeom>
        </p:spPr>
      </p:pic>
      <p:cxnSp>
        <p:nvCxnSpPr>
          <p:cNvPr id="7" name="Straight Connector 6"/>
          <p:cNvCxnSpPr>
            <a:endCxn id="10" idx="1"/>
          </p:cNvCxnSpPr>
          <p:nvPr/>
        </p:nvCxnSpPr>
        <p:spPr>
          <a:xfrm flipV="1">
            <a:off x="2968287" y="2383660"/>
            <a:ext cx="3140965" cy="21342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endCxn id="14" idx="1"/>
          </p:cNvCxnSpPr>
          <p:nvPr/>
        </p:nvCxnSpPr>
        <p:spPr>
          <a:xfrm>
            <a:off x="2944971" y="4497588"/>
            <a:ext cx="3164281" cy="4290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endCxn id="12" idx="1"/>
          </p:cNvCxnSpPr>
          <p:nvPr/>
        </p:nvCxnSpPr>
        <p:spPr>
          <a:xfrm flipV="1">
            <a:off x="3004469" y="3495287"/>
            <a:ext cx="3104783" cy="10023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109252" y="2198994"/>
            <a:ext cx="1922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1 màn hình PopUp</a:t>
            </a:r>
            <a:endParaRPr lang="en-US">
              <a:latin typeface="Times" panose="020B0500000000000000" pitchFamily="34" charset="0"/>
              <a:ea typeface="Times" panose="020B0500000000000000" pitchFamily="34" charset="0"/>
              <a:cs typeface="Times" panose="020B0500000000000000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09252" y="3310621"/>
            <a:ext cx="2550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1 Textview: Tên Playlists</a:t>
            </a:r>
            <a:endParaRPr lang="en-US">
              <a:latin typeface="Times" panose="020B0500000000000000" pitchFamily="34" charset="0"/>
              <a:ea typeface="Times" panose="020B0500000000000000" pitchFamily="34" charset="0"/>
              <a:cs typeface="Times" panose="020B0500000000000000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09252" y="4742020"/>
            <a:ext cx="1055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2 Button:</a:t>
            </a:r>
            <a:endParaRPr lang="en-US">
              <a:latin typeface="Times" panose="020B0500000000000000" pitchFamily="34" charset="0"/>
              <a:ea typeface="Times" panose="020B0500000000000000" pitchFamily="34" charset="0"/>
              <a:cs typeface="Times" panose="020B0500000000000000" pitchFamily="34" charset="0"/>
            </a:endParaRPr>
          </a:p>
        </p:txBody>
      </p:sp>
      <p:cxnSp>
        <p:nvCxnSpPr>
          <p:cNvPr id="17" name="Straight Connector 16"/>
          <p:cNvCxnSpPr>
            <a:stCxn id="14" idx="3"/>
            <a:endCxn id="22" idx="1"/>
          </p:cNvCxnSpPr>
          <p:nvPr/>
        </p:nvCxnSpPr>
        <p:spPr>
          <a:xfrm flipV="1">
            <a:off x="7165247" y="4497588"/>
            <a:ext cx="1522853" cy="4290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4" idx="3"/>
            <a:endCxn id="24" idx="1"/>
          </p:cNvCxnSpPr>
          <p:nvPr/>
        </p:nvCxnSpPr>
        <p:spPr>
          <a:xfrm>
            <a:off x="7165247" y="4926686"/>
            <a:ext cx="1522853" cy="2261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688100" y="4312922"/>
            <a:ext cx="1794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Button 1: Hủy bỏ</a:t>
            </a:r>
            <a:endParaRPr lang="en-US">
              <a:latin typeface="Times" panose="020B0500000000000000" pitchFamily="34" charset="0"/>
              <a:ea typeface="Times" panose="020B0500000000000000" pitchFamily="34" charset="0"/>
              <a:cs typeface="Times" panose="020B0500000000000000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688100" y="4968171"/>
            <a:ext cx="1794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Button 2: Đồng ý</a:t>
            </a:r>
            <a:endParaRPr lang="en-US">
              <a:latin typeface="Times" panose="020B0500000000000000" pitchFamily="34" charset="0"/>
              <a:ea typeface="Times" panose="020B0500000000000000" pitchFamily="34" charset="0"/>
              <a:cs typeface="Times" panose="020B05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042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426</Words>
  <Application>Microsoft Office PowerPoint</Application>
  <PresentationFormat>Widescreen</PresentationFormat>
  <Paragraphs>79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Noto Sans Symbols</vt:lpstr>
      <vt:lpstr>Symbol</vt:lpstr>
      <vt:lpstr>Times</vt:lpstr>
      <vt:lpstr>Times New Roman</vt:lpstr>
      <vt:lpstr>Office Theme</vt:lpstr>
      <vt:lpstr>BÁO CÁO KẾT THÚC HỌC PHẦN Lập Trình Di Động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CÔNG NGHỆ PHẦN MỀM</dc:title>
  <dc:creator>Nu Be</dc:creator>
  <cp:lastModifiedBy>Windows User</cp:lastModifiedBy>
  <cp:revision>99</cp:revision>
  <dcterms:created xsi:type="dcterms:W3CDTF">2017-05-02T16:38:55Z</dcterms:created>
  <dcterms:modified xsi:type="dcterms:W3CDTF">2018-05-16T06:00:56Z</dcterms:modified>
</cp:coreProperties>
</file>