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9" r:id="rId4"/>
    <p:sldId id="261" r:id="rId5"/>
    <p:sldId id="297" r:id="rId6"/>
    <p:sldId id="295" r:id="rId7"/>
    <p:sldId id="267" r:id="rId8"/>
    <p:sldId id="277" r:id="rId9"/>
    <p:sldId id="276" r:id="rId10"/>
    <p:sldId id="275" r:id="rId11"/>
    <p:sldId id="296" r:id="rId12"/>
    <p:sldId id="299" r:id="rId13"/>
    <p:sldId id="298" r:id="rId14"/>
    <p:sldId id="2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Karla" pitchFamily="2" charset="0"/>
      <p:regular r:id="rId21"/>
      <p:bold r:id="rId22"/>
      <p:italic r:id="rId23"/>
      <p:boldItalic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908277-F21A-431B-ADF8-CC19387C201C}">
  <a:tblStyle styleId="{95908277-F21A-431B-ADF8-CC19387C20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1A873B-0E4F-4D52-808E-ACB7B61532F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4:15:09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24575,'0'70'0,"-1"16"0,15 136 0,-10-180 213,-5-34-356,1 0-1,1 0 1,0 0-1,0-1 1,0 1-1,1 0 1,0 0-1,1-1 1,-1 1-1,8 12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4:15:13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24575,'0'30'0,"-1"-18"0,0 0 0,1 1 0,1-1 0,0 0 0,1 0 0,0 0 0,1 0 0,7 20 0,-1-9 0,0 0 0,-1 1 0,-2-1 0,-1 2 0,0-1 0,-2 0 0,-1 1 0,-1 37 0,1-16 0,10 64 0,-5-58 0,2 7 0,-4-29 0,2 53 0,-6-52 0,0-18 0,0 0 0,-2 0 0,1 0 0,-2 0 0,-2 14 0,4-26 0,0-1 0,0 1 0,-1-1 0,1 0 0,0 1 0,0-1 0,0 1 0,-1-1 0,1 1 0,0-1 0,0 0 0,-1 1 0,1-1 0,0 0 0,-1 1 0,1-1 0,0 0 0,-1 1 0,1-1 0,-1 0 0,1 0 0,0 1 0,-1-1 0,1 0 0,-1 0 0,1 0 0,-1 0 0,1 0 0,-1 1 0,1-1 0,-1 0 0,-16-8 0,-17-23 0,30 27 0,-28-38 0,32 42 0,0-1 0,0 1 0,0 0 0,0 0 0,0 0 0,-1 0 0,1 0 0,0 0 0,0 0 0,0 0 0,0-1 0,0 1 0,0 0 0,0 0 0,0 0 0,0 0 0,0 0 0,0 0 0,-1 0 0,1 0 0,0 0 0,0 0 0,0 0 0,0 0 0,0 0 0,0 0 0,0 0 0,-1 0 0,1 0 0,0 0 0,0 0 0,0 0 0,0 0 0,0 0 0,0 0 0,0 0 0,-1 0 0,1 0 0,0 0 0,0 0 0,0 0 0,0 0 0,0 0 0,0 0 0,0 0 0,0 0 0,0 1 0,-1-1 0,1 0 0,0 0 0,0 0 0,0 0 0,0 0 0,0 0 0,-2 10 0,1 12 0,1-22 0,3 135 0,-2-148 0,0 0 0,1-1 0,5-14 0,-4 12 0,4-31 0,-5-7-1365,-2 26-5461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4:15:19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4:15:09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24575,'0'70'0,"-1"16"0,15 136 0,-10-180 213,-5-34-356,1 0-1,1 0 1,0 0-1,0-1 1,0 1-1,1 0 1,0 0-1,1-1 1,-1 1-1,8 12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4:15:13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24575,'0'30'0,"-1"-18"0,0 0 0,1 1 0,1-1 0,0 0 0,1 0 0,0 0 0,1 0 0,7 20 0,-1-9 0,0 0 0,-1 1 0,-2-1 0,-1 2 0,0-1 0,-2 0 0,-1 1 0,-1 37 0,1-16 0,10 64 0,-5-58 0,2 7 0,-4-29 0,2 53 0,-6-52 0,0-18 0,0 0 0,-2 0 0,1 0 0,-2 0 0,-2 14 0,4-26 0,0-1 0,0 1 0,-1-1 0,1 0 0,0 1 0,0-1 0,0 1 0,-1-1 0,1 1 0,0-1 0,0 0 0,-1 1 0,1-1 0,0 0 0,-1 1 0,1-1 0,0 0 0,-1 1 0,1-1 0,-1 0 0,1 0 0,0 1 0,-1-1 0,1 0 0,-1 0 0,1 0 0,-1 0 0,1 0 0,-1 1 0,1-1 0,-1 0 0,-16-8 0,-17-23 0,30 27 0,-28-38 0,32 42 0,0-1 0,0 1 0,0 0 0,0 0 0,0 0 0,-1 0 0,1 0 0,0 0 0,0 0 0,0 0 0,0-1 0,0 1 0,0 0 0,0 0 0,0 0 0,0 0 0,0 0 0,0 0 0,-1 0 0,1 0 0,0 0 0,0 0 0,0 0 0,0 0 0,0 0 0,0 0 0,0 0 0,-1 0 0,1 0 0,0 0 0,0 0 0,0 0 0,0 0 0,0 0 0,0 0 0,0 0 0,-1 0 0,1 0 0,0 0 0,0 0 0,0 0 0,0 0 0,0 0 0,0 0 0,0 0 0,0 0 0,0 1 0,-1-1 0,1 0 0,0 0 0,0 0 0,0 0 0,0 0 0,0 0 0,-2 10 0,1 12 0,1-22 0,3 135 0,-2-148 0,0 0 0,1-1 0,5-14 0,-4 12 0,4-31 0,-5-7-1365,-2 26-5461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04:15:19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9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215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7642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9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551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ABE33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l" t="t" r="r" b="b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5900" y="753950"/>
            <a:ext cx="9144150" cy="3769800"/>
          </a:xfrm>
          <a:custGeom>
            <a:avLst/>
            <a:gdLst/>
            <a:ahLst/>
            <a:cxnLst/>
            <a:rect l="l" t="t" r="r" b="b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l" t="t" r="r" b="b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815525" y="2040550"/>
            <a:ext cx="551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15375" y="3068650"/>
            <a:ext cx="551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Google Shape;32;p5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4" name="Google Shape;34;p5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5" name="Google Shape;35;p5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6" name="Google Shape;36;p5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6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42" name="Google Shape;42;p6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3" name="Google Shape;43;p6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45" name="Google Shape;45;p6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46" name="Google Shape;46;p6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47" name="Google Shape;47;p6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904925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4679180" y="1495850"/>
            <a:ext cx="3560100" cy="3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◆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◆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◇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67" name="Google Shape;67;p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l" t="t" r="r" b="b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68" name="Google Shape;68;p8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l" t="t" r="r" b="b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l" t="t" r="r" b="b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70" name="Google Shape;70;p8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l" t="t" r="r" b="b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71" name="Google Shape;71;p8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l" t="t" r="r" b="b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72" name="Google Shape;72;p8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l" t="t" r="r" b="b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73" name="Google Shape;73;p8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l" t="t" r="r" b="b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l" t="t" r="r" b="b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l" t="t" r="r" b="b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l" t="t" r="r" b="b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9" name="Google Shape;89;p10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l" t="t" r="r" b="b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90" name="Google Shape;90;p10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l" t="t" r="r" b="b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buNone/>
              <a:defRPr sz="1200">
                <a:solidFill>
                  <a:srgbClr val="00AE9D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emf"/><Relationship Id="rId5" Type="http://schemas.openxmlformats.org/officeDocument/2006/relationships/customXml" Target="../ink/ink5.xml"/><Relationship Id="rId4" Type="http://schemas.openxmlformats.org/officeDocument/2006/relationships/image" Target="../media/image5.emf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ctrTitle"/>
          </p:nvPr>
        </p:nvSpPr>
        <p:spPr>
          <a:xfrm>
            <a:off x="1019609" y="1719798"/>
            <a:ext cx="6602674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C169E-7D67-7CD7-7E25-1A8985FFAF29}"/>
              </a:ext>
            </a:extLst>
          </p:cNvPr>
          <p:cNvSpPr txBox="1"/>
          <p:nvPr/>
        </p:nvSpPr>
        <p:spPr>
          <a:xfrm>
            <a:off x="4840071" y="2985661"/>
            <a:ext cx="60669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20110543</a:t>
            </a:r>
          </a:p>
          <a:p>
            <a:r>
              <a:rPr lang="vi-V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Phạm Nguyễn Phú Quí    20110079</a:t>
            </a:r>
            <a:endParaRPr 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CEC843-0C87-4DB1-4424-089E21A2FE6B}"/>
              </a:ext>
            </a:extLst>
          </p:cNvPr>
          <p:cNvSpPr txBox="1"/>
          <p:nvPr/>
        </p:nvSpPr>
        <p:spPr>
          <a:xfrm>
            <a:off x="574333" y="4656500"/>
            <a:ext cx="4088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Xuân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Phụng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>
            <a:spLocks noGrp="1"/>
          </p:cNvSpPr>
          <p:nvPr>
            <p:ph type="body" idx="4294967295"/>
          </p:nvPr>
        </p:nvSpPr>
        <p:spPr>
          <a:xfrm>
            <a:off x="476936" y="1435212"/>
            <a:ext cx="3766500" cy="27722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00AE9D"/>
                </a:solidFill>
                <a:latin typeface="+mj-lt"/>
                <a:ea typeface="Raleway"/>
                <a:cs typeface="Raleway"/>
                <a:sym typeface="Raleway"/>
              </a:rPr>
              <a:t>AWS EC2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500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phiên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dung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0" name="Google Shape;290;p3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91" name="Google Shape;291;p30"/>
          <p:cNvGrpSpPr/>
          <p:nvPr/>
        </p:nvGrpSpPr>
        <p:grpSpPr>
          <a:xfrm>
            <a:off x="5353200" y="373572"/>
            <a:ext cx="2119546" cy="4396359"/>
            <a:chOff x="2547150" y="238125"/>
            <a:chExt cx="2525675" cy="5238750"/>
          </a:xfrm>
        </p:grpSpPr>
        <p:sp>
          <p:nvSpPr>
            <p:cNvPr id="292" name="Google Shape;292;p30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5004229-4FB7-3425-33B0-69C53B66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40" y="1236941"/>
            <a:ext cx="1812552" cy="25562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FC8D93-4DF9-5975-9EEF-352727D171FA}"/>
                  </a:ext>
                </a:extLst>
              </p14:cNvPr>
              <p14:cNvContentPartPr/>
              <p14:nvPr/>
            </p14:nvContentPartPr>
            <p14:xfrm>
              <a:off x="7352803" y="1321518"/>
              <a:ext cx="14760" cy="18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FC8D93-4DF9-5975-9EEF-352727D171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5163" y="1303878"/>
                <a:ext cx="504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1BADD7-6C35-A1AE-BCB3-7283F43F4E24}"/>
                  </a:ext>
                </a:extLst>
              </p14:cNvPr>
              <p14:cNvContentPartPr/>
              <p14:nvPr/>
            </p14:nvContentPartPr>
            <p14:xfrm>
              <a:off x="7352443" y="1244478"/>
              <a:ext cx="40680" cy="36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1BADD7-6C35-A1AE-BCB3-7283F43F4E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34443" y="1226478"/>
                <a:ext cx="7632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4768D9-80EF-2B87-186B-BB6E459395C6}"/>
                  </a:ext>
                </a:extLst>
              </p14:cNvPr>
              <p14:cNvContentPartPr/>
              <p14:nvPr/>
            </p14:nvContentPartPr>
            <p14:xfrm>
              <a:off x="3420598" y="142108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4768D9-80EF-2B87-186B-BB6E459395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2958" y="140308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664420" y="1719798"/>
            <a:ext cx="78151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dirty="0">
              <a:solidFill>
                <a:srgbClr val="ABE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8953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B61C-E93C-AE10-3B4B-6751CCE1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580" y="338432"/>
            <a:ext cx="7370700" cy="85740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FFCC9-D97E-BF7F-553B-C6BF1FBC6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472" y="1425738"/>
            <a:ext cx="4677798" cy="3429900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Chuẩn bị dữ liệu cho bài 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án nhãn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khi hoàn thành quá trình gán nhãn, ta thu được 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.CSV gồm 2 trường là: tên ảnh và nhãn.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ưa về dạng record để huấn luyện và đánh giá.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iến hành dự đoán và trả về từ có trong ảnh.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90" name="Google Shape;290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FC8D93-4DF9-5975-9EEF-352727D171FA}"/>
                  </a:ext>
                </a:extLst>
              </p14:cNvPr>
              <p14:cNvContentPartPr/>
              <p14:nvPr/>
            </p14:nvContentPartPr>
            <p14:xfrm>
              <a:off x="7352803" y="1321518"/>
              <a:ext cx="14760" cy="18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FC8D93-4DF9-5975-9EEF-352727D171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4803" y="1303483"/>
                <a:ext cx="50400" cy="222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1BADD7-6C35-A1AE-BCB3-7283F43F4E24}"/>
                  </a:ext>
                </a:extLst>
              </p14:cNvPr>
              <p14:cNvContentPartPr/>
              <p14:nvPr/>
            </p14:nvContentPartPr>
            <p14:xfrm>
              <a:off x="7352443" y="1244478"/>
              <a:ext cx="40680" cy="362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1BADD7-6C35-A1AE-BCB3-7283F43F4E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34601" y="1226478"/>
                <a:ext cx="76007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4768D9-80EF-2B87-186B-BB6E459395C6}"/>
                  </a:ext>
                </a:extLst>
              </p14:cNvPr>
              <p14:cNvContentPartPr/>
              <p14:nvPr/>
            </p14:nvContentPartPr>
            <p14:xfrm>
              <a:off x="3420598" y="142108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4768D9-80EF-2B87-186B-BB6E459395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02598" y="1403081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BD5DB1E-41B6-4374-295D-7EB3404D46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7570" y="2255867"/>
            <a:ext cx="4984759" cy="150753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4112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664420" y="1719798"/>
            <a:ext cx="78151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rgbClr val="ABE33F"/>
                </a:solidFill>
                <a:latin typeface="+mj-lt"/>
              </a:rPr>
              <a:t>Chạy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demo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cách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thực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hiện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đề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tài</a:t>
            </a:r>
            <a:endParaRPr lang="vi-VN" dirty="0">
              <a:solidFill>
                <a:srgbClr val="ABE33F"/>
              </a:solidFill>
              <a:latin typeface="+mj-lt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309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 idx="4294967295"/>
          </p:nvPr>
        </p:nvSpPr>
        <p:spPr>
          <a:xfrm>
            <a:off x="2956813" y="183437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endParaRPr sz="6000" dirty="0">
              <a:solidFill>
                <a:srgbClr val="ABE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4294967295"/>
          </p:nvPr>
        </p:nvSpPr>
        <p:spPr>
          <a:xfrm>
            <a:off x="3064700" y="3195523"/>
            <a:ext cx="55338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b="1" dirty="0">
                <a:latin typeface="+mj-lt"/>
              </a:rPr>
              <a:t>Cảm ơn thầy đã lắng nghe phần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ì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lang="vi-VN" b="1" dirty="0">
                <a:latin typeface="+mj-lt"/>
              </a:rPr>
              <a:t> bày của nhóm chúng em!</a:t>
            </a:r>
            <a:endParaRPr b="1" dirty="0">
              <a:latin typeface="+mj-lt"/>
            </a:endParaRPr>
          </a:p>
        </p:txBody>
      </p:sp>
      <p:grpSp>
        <p:nvGrpSpPr>
          <p:cNvPr id="327" name="Google Shape;327;p33"/>
          <p:cNvGrpSpPr/>
          <p:nvPr/>
        </p:nvGrpSpPr>
        <p:grpSpPr>
          <a:xfrm>
            <a:off x="685795" y="1814227"/>
            <a:ext cx="1681779" cy="1179949"/>
            <a:chOff x="559275" y="1683950"/>
            <a:chExt cx="466500" cy="327300"/>
          </a:xfrm>
        </p:grpSpPr>
        <p:sp>
          <p:nvSpPr>
            <p:cNvPr id="328" name="Google Shape;328;p33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0" name="Google Shape;330;p33"/>
          <p:cNvSpPr/>
          <p:nvPr/>
        </p:nvSpPr>
        <p:spPr>
          <a:xfrm>
            <a:off x="1681875" y="2683100"/>
            <a:ext cx="1274938" cy="115980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title"/>
          </p:nvPr>
        </p:nvSpPr>
        <p:spPr>
          <a:xfrm>
            <a:off x="1294512" y="365507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dirty="0" err="1">
                <a:latin typeface="+mj-lt"/>
              </a:rPr>
              <a:t>Nội</a:t>
            </a:r>
            <a:r>
              <a:rPr lang="vi-VN" sz="3200" dirty="0">
                <a:latin typeface="+mj-lt"/>
              </a:rPr>
              <a:t> Dung</a:t>
            </a:r>
            <a:endParaRPr sz="3200" dirty="0">
              <a:latin typeface="+mj-lt"/>
            </a:endParaRPr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2"/>
          </p:nvPr>
        </p:nvSpPr>
        <p:spPr>
          <a:xfrm>
            <a:off x="491944" y="2051226"/>
            <a:ext cx="8467860" cy="28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57200"/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Giới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thiệu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về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AWS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SageMaker</a:t>
            </a:r>
            <a:endParaRPr lang="vi-VN" sz="3200" b="1" dirty="0">
              <a:solidFill>
                <a:srgbClr val="00AE9D"/>
              </a:solidFill>
              <a:latin typeface="+mj-lt"/>
            </a:endParaRPr>
          </a:p>
          <a:p>
            <a:pPr indent="-457200"/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Giới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thiệu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môi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trường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sử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dụng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trong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đề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tài</a:t>
            </a:r>
            <a:endParaRPr lang="vi-VN" sz="3200" b="1" dirty="0">
              <a:solidFill>
                <a:srgbClr val="00AE9D"/>
              </a:solidFill>
              <a:latin typeface="+mj-lt"/>
            </a:endParaRPr>
          </a:p>
          <a:p>
            <a:pPr indent="-457200"/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Chạy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demo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cách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thực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hiện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đề</a:t>
            </a:r>
            <a:r>
              <a:rPr lang="vi-VN" sz="3200" b="1" dirty="0">
                <a:solidFill>
                  <a:srgbClr val="00AE9D"/>
                </a:solidFill>
                <a:latin typeface="+mj-lt"/>
              </a:rPr>
              <a:t> </a:t>
            </a:r>
            <a:r>
              <a:rPr lang="vi-VN" sz="3200" b="1" dirty="0" err="1">
                <a:solidFill>
                  <a:srgbClr val="00AE9D"/>
                </a:solidFill>
                <a:latin typeface="+mj-lt"/>
              </a:rPr>
              <a:t>tài</a:t>
            </a:r>
            <a:endParaRPr lang="vi-VN" sz="3200" b="1" dirty="0">
              <a:solidFill>
                <a:srgbClr val="00AE9D"/>
              </a:solidFill>
              <a:latin typeface="+mj-lt"/>
            </a:endParaRPr>
          </a:p>
          <a:p>
            <a:pPr indent="-457200"/>
            <a:endParaRPr lang="vi-VN" sz="3200" b="1" dirty="0">
              <a:solidFill>
                <a:srgbClr val="00AE9D"/>
              </a:solidFill>
              <a:latin typeface="+mj-lt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vi-VN" sz="3200" b="1" dirty="0">
              <a:solidFill>
                <a:srgbClr val="00AE9D"/>
              </a:solidFill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dirty="0">
              <a:latin typeface="+mj-l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105" name="Google Shape;105;p1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575822" y="1765140"/>
            <a:ext cx="78151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ABE33F"/>
                </a:solidFill>
              </a:rPr>
              <a:t> </a:t>
            </a:r>
            <a:r>
              <a:rPr lang="en-US" dirty="0" err="1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AWS </a:t>
            </a:r>
            <a:r>
              <a:rPr lang="en-US" dirty="0" err="1">
                <a:solidFill>
                  <a:srgbClr val="ABE3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endParaRPr lang="en-US" dirty="0">
              <a:solidFill>
                <a:srgbClr val="ABE33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366955" y="411557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SageMaker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1"/>
          </p:nvPr>
        </p:nvSpPr>
        <p:spPr>
          <a:xfrm>
            <a:off x="886650" y="1345754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SageMaker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Amazon Web Services (AWS).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đào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(ML)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SageMaker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(SMEs)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Amazon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SageMaker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ML, bao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Amazon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SageMaker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Canvas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doanh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ML</a:t>
            </a:r>
            <a:endParaRPr dirty="0"/>
          </a:p>
        </p:txBody>
      </p:sp>
      <p:sp>
        <p:nvSpPr>
          <p:cNvPr id="139" name="Google Shape;139;p16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1"/>
          </p:nvPr>
        </p:nvSpPr>
        <p:spPr>
          <a:xfrm>
            <a:off x="365760" y="1736256"/>
            <a:ext cx="4745398" cy="28433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raw data with active learning</a:t>
            </a:r>
            <a:endParaRPr lang="vi-V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Highly accurate training datasets</a:t>
            </a:r>
          </a:p>
          <a:p>
            <a:pPr marL="342900" indent="-34290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Fully-managed notebook instances</a:t>
            </a:r>
          </a:p>
          <a:p>
            <a:pPr marL="342900" indent="-34290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Highly-optimized machine learning algorithms</a:t>
            </a:r>
          </a:p>
          <a:p>
            <a:pPr marL="342900" indent="-34290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One-click training</a:t>
            </a:r>
          </a:p>
          <a:p>
            <a:pPr marL="342900" indent="-342900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without engineering effort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Google Shape;185;p20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C4C33-6192-B184-CC5C-3912F3B45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158" y="1977781"/>
            <a:ext cx="3857582" cy="21457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0747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>
            <a:spLocks noGrp="1"/>
          </p:cNvSpPr>
          <p:nvPr>
            <p:ph type="ctrTitle"/>
          </p:nvPr>
        </p:nvSpPr>
        <p:spPr>
          <a:xfrm>
            <a:off x="638105" y="2116840"/>
            <a:ext cx="801909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err="1">
                <a:solidFill>
                  <a:srgbClr val="ABE33F"/>
                </a:solidFill>
                <a:latin typeface="+mj-lt"/>
              </a:rPr>
              <a:t>Giới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thiệu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môi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trường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sử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dụng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trong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đề</a:t>
            </a:r>
            <a:r>
              <a:rPr lang="vi-VN" dirty="0">
                <a:solidFill>
                  <a:srgbClr val="ABE33F"/>
                </a:solidFill>
                <a:latin typeface="+mj-lt"/>
              </a:rPr>
              <a:t> </a:t>
            </a:r>
            <a:r>
              <a:rPr lang="vi-VN" dirty="0" err="1">
                <a:solidFill>
                  <a:srgbClr val="ABE33F"/>
                </a:solidFill>
                <a:latin typeface="+mj-lt"/>
              </a:rPr>
              <a:t>tài</a:t>
            </a:r>
            <a:endParaRPr lang="vi-VN" dirty="0">
              <a:solidFill>
                <a:srgbClr val="ABE33F"/>
              </a:solidFill>
              <a:latin typeface="+mj-lt"/>
            </a:endParaRPr>
          </a:p>
        </p:txBody>
      </p:sp>
      <p:sp>
        <p:nvSpPr>
          <p:cNvPr id="126" name="Google Shape;126;p14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8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+mj-lt"/>
              </a:rPr>
              <a:t>Môi </a:t>
            </a:r>
            <a:r>
              <a:rPr lang="vi-VN" dirty="0" err="1">
                <a:latin typeface="+mj-lt"/>
              </a:rPr>
              <a:t>trường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sử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dụng</a:t>
            </a:r>
            <a:r>
              <a:rPr lang="vi-VN" dirty="0">
                <a:latin typeface="+mj-lt"/>
              </a:rPr>
              <a:t> trong </a:t>
            </a:r>
            <a:r>
              <a:rPr lang="vi-VN" dirty="0" err="1">
                <a:latin typeface="+mj-lt"/>
              </a:rPr>
              <a:t>đề</a:t>
            </a:r>
            <a:r>
              <a:rPr lang="vi-VN" dirty="0">
                <a:latin typeface="+mj-lt"/>
              </a:rPr>
              <a:t> </a:t>
            </a:r>
            <a:r>
              <a:rPr lang="vi-VN" dirty="0" err="1">
                <a:latin typeface="+mj-lt"/>
              </a:rPr>
              <a:t>tài</a:t>
            </a:r>
            <a:endParaRPr lang="en-US" dirty="0">
              <a:latin typeface="+mj-lt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3289250" y="1766407"/>
            <a:ext cx="2663742" cy="2493600"/>
          </a:xfrm>
          <a:prstGeom prst="diamond">
            <a:avLst/>
          </a:prstGeom>
          <a:solidFill>
            <a:srgbClr val="004C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Amazon </a:t>
            </a:r>
            <a:r>
              <a:rPr lang="en-US" sz="1800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SageMaker</a:t>
            </a:r>
            <a:r>
              <a:rPr lang="en-US" sz="1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Lab</a:t>
            </a: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671542" y="2336269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004C52"/>
                </a:solidFill>
                <a:latin typeface="+mj-lt"/>
                <a:ea typeface="Karla"/>
                <a:cs typeface="Karla"/>
                <a:sym typeface="Karla"/>
              </a:rPr>
              <a:t>EC2</a:t>
            </a:r>
            <a:endParaRPr dirty="0">
              <a:solidFill>
                <a:srgbClr val="004C5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429975" y="2336268"/>
            <a:ext cx="2140725" cy="1353875"/>
          </a:xfrm>
          <a:prstGeom prst="flowChartPreparation">
            <a:avLst/>
          </a:pr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rgbClr val="004C52"/>
                </a:solidFill>
                <a:latin typeface="+mj-lt"/>
                <a:ea typeface="Karla"/>
                <a:cs typeface="Karla"/>
                <a:sym typeface="Karla"/>
              </a:rPr>
              <a:t>S3</a:t>
            </a:r>
            <a:endParaRPr dirty="0">
              <a:solidFill>
                <a:srgbClr val="004C5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body" idx="4294967295"/>
          </p:nvPr>
        </p:nvSpPr>
        <p:spPr>
          <a:xfrm>
            <a:off x="301472" y="1437796"/>
            <a:ext cx="3017100" cy="25727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00AE9D"/>
                </a:solidFill>
                <a:latin typeface="+mj-lt"/>
                <a:ea typeface="Raleway"/>
                <a:cs typeface="Raleway"/>
                <a:sym typeface="Raleway"/>
              </a:rPr>
              <a:t>AWS </a:t>
            </a:r>
            <a:r>
              <a:rPr lang="vi-VN" sz="1800" b="1" dirty="0" err="1">
                <a:solidFill>
                  <a:srgbClr val="00AE9D"/>
                </a:solidFill>
                <a:latin typeface="+mj-lt"/>
                <a:ea typeface="Raleway"/>
                <a:cs typeface="Raleway"/>
                <a:sym typeface="Raleway"/>
              </a:rPr>
              <a:t>SageMaker</a:t>
            </a:r>
            <a:r>
              <a:rPr lang="vi-VN" sz="1800" b="1" dirty="0">
                <a:solidFill>
                  <a:srgbClr val="00AE9D"/>
                </a:solidFill>
                <a:latin typeface="+mj-lt"/>
                <a:ea typeface="Raleway"/>
                <a:cs typeface="Raleway"/>
                <a:sym typeface="Raleway"/>
              </a:rPr>
              <a:t> </a:t>
            </a:r>
            <a:r>
              <a:rPr lang="vi-VN" sz="1800" b="1" dirty="0" err="1">
                <a:solidFill>
                  <a:srgbClr val="00AE9D"/>
                </a:solidFill>
                <a:latin typeface="+mj-lt"/>
                <a:ea typeface="Raleway"/>
                <a:cs typeface="Raleway"/>
                <a:sym typeface="Raleway"/>
              </a:rPr>
              <a:t>Studio</a:t>
            </a:r>
            <a:r>
              <a:rPr lang="vi-VN" sz="1800" b="1" dirty="0">
                <a:solidFill>
                  <a:srgbClr val="00AE9D"/>
                </a:solidFill>
                <a:latin typeface="+mj-lt"/>
                <a:ea typeface="Raleway"/>
                <a:cs typeface="Raleway"/>
                <a:sym typeface="Raleway"/>
              </a:rPr>
              <a:t> </a:t>
            </a:r>
            <a:r>
              <a:rPr lang="vi-VN" sz="1800" b="1" dirty="0" err="1">
                <a:solidFill>
                  <a:srgbClr val="00AE9D"/>
                </a:solidFill>
                <a:latin typeface="+mj-lt"/>
                <a:ea typeface="Raleway"/>
                <a:cs typeface="Raleway"/>
                <a:sym typeface="Raleway"/>
              </a:rPr>
              <a:t>Lab</a:t>
            </a:r>
            <a:endParaRPr lang="vi-VN" sz="1800" b="1" dirty="0">
              <a:solidFill>
                <a:srgbClr val="00AE9D"/>
              </a:solidFill>
              <a:latin typeface="+mj-lt"/>
              <a:ea typeface="Raleway"/>
              <a:cs typeface="Raleway"/>
              <a:sym typeface="Raleway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SageMaker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Lab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miễn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máy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sổ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chép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15" name="Google Shape;315;p32"/>
          <p:cNvGrpSpPr/>
          <p:nvPr/>
        </p:nvGrpSpPr>
        <p:grpSpPr>
          <a:xfrm>
            <a:off x="3533060" y="1301432"/>
            <a:ext cx="5407681" cy="3168296"/>
            <a:chOff x="1177450" y="241631"/>
            <a:chExt cx="6173152" cy="3616776"/>
          </a:xfrm>
        </p:grpSpPr>
        <p:sp>
          <p:nvSpPr>
            <p:cNvPr id="316" name="Google Shape;316;p32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>
            <a:extLst>
              <a:ext uri="{FF2B5EF4-FFF2-40B4-BE49-F238E27FC236}">
                <a16:creationId xmlns:a16="http://schemas.microsoft.com/office/drawing/2014/main" id="{483A9A4B-70CC-583A-2EAC-EF1CF96122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02B82-A862-8733-C719-45A56121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43" y="1450554"/>
            <a:ext cx="4236501" cy="27283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>
            <a:spLocks noGrp="1"/>
          </p:cNvSpPr>
          <p:nvPr>
            <p:ph type="body" idx="4294967295"/>
          </p:nvPr>
        </p:nvSpPr>
        <p:spPr>
          <a:xfrm>
            <a:off x="365799" y="2014846"/>
            <a:ext cx="3766500" cy="2232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rgbClr val="00AE9D"/>
                </a:solidFill>
                <a:latin typeface="+mj-lt"/>
                <a:ea typeface="Raleway"/>
                <a:cs typeface="Raleway"/>
                <a:sym typeface="Raleway"/>
              </a:rPr>
              <a:t>AWS S3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ngành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nhằm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ngừng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tầng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lâu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31"/>
          <p:cNvSpPr txBox="1">
            <a:spLocks noGrp="1"/>
          </p:cNvSpPr>
          <p:nvPr>
            <p:ph type="sldNum" idx="12"/>
          </p:nvPr>
        </p:nvSpPr>
        <p:spPr>
          <a:xfrm>
            <a:off x="2712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03" name="Google Shape;303;p31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04" name="Google Shape;304;p31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1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1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1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6AA4A8E-58E2-D671-4307-262CA8407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951" y="1525354"/>
            <a:ext cx="2453911" cy="1837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4C52"/>
      </a:dk1>
      <a:lt1>
        <a:srgbClr val="FFFFFF"/>
      </a:lt1>
      <a:dk2>
        <a:srgbClr val="788788"/>
      </a:dk2>
      <a:lt2>
        <a:srgbClr val="E6EEED"/>
      </a:lt2>
      <a:accent1>
        <a:srgbClr val="004C52"/>
      </a:accent1>
      <a:accent2>
        <a:srgbClr val="00AE9D"/>
      </a:accent2>
      <a:accent3>
        <a:srgbClr val="4BD3B0"/>
      </a:accent3>
      <a:accent4>
        <a:srgbClr val="68DD6B"/>
      </a:accent4>
      <a:accent5>
        <a:srgbClr val="ABE33F"/>
      </a:accent5>
      <a:accent6>
        <a:srgbClr val="DBEEA6"/>
      </a:accent6>
      <a:hlink>
        <a:srgbClr val="004C5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556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Raleway</vt:lpstr>
      <vt:lpstr>Times New Roman</vt:lpstr>
      <vt:lpstr>Karla</vt:lpstr>
      <vt:lpstr>Arial</vt:lpstr>
      <vt:lpstr>Escalus template</vt:lpstr>
      <vt:lpstr>Đề tài: Xây dựng ứng dụng nhận diện tên trong chứng minh nhân dân sử dụng AWS SageMaker </vt:lpstr>
      <vt:lpstr>Nội Dung</vt:lpstr>
      <vt:lpstr> Giới thiệu về AWS SageMaker</vt:lpstr>
      <vt:lpstr> Giới thiệu khái quát về AWS SageMaker</vt:lpstr>
      <vt:lpstr>Lợi ích và tính năng</vt:lpstr>
      <vt:lpstr>Giới thiệu môi trường sử dụng trong đề tài</vt:lpstr>
      <vt:lpstr>Môi trường sử dụng trong đề tài</vt:lpstr>
      <vt:lpstr>PowerPoint Presentation</vt:lpstr>
      <vt:lpstr>PowerPoint Presentation</vt:lpstr>
      <vt:lpstr>PowerPoint Presentation</vt:lpstr>
      <vt:lpstr>Giới thiệu về đề tài</vt:lpstr>
      <vt:lpstr>Đề tài: Nhận diện tên trong chứng minh nhân dân</vt:lpstr>
      <vt:lpstr>Chạy demo cách thực hiện đề tài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Xây dựng ứng dụng đề xuất sản phẩm sử dụng AWS SageMaker</dc:title>
  <dc:creator>Dell</dc:creator>
  <cp:lastModifiedBy>phamqui25082002@gmail.com</cp:lastModifiedBy>
  <cp:revision>19</cp:revision>
  <dcterms:modified xsi:type="dcterms:W3CDTF">2022-12-10T02:54:26Z</dcterms:modified>
</cp:coreProperties>
</file>