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6" r:id="rId7"/>
    <p:sldId id="264" r:id="rId8"/>
    <p:sldId id="263" r:id="rId9"/>
    <p:sldId id="265" r:id="rId10"/>
    <p:sldId id="269" r:id="rId11"/>
    <p:sldId id="270" r:id="rId12"/>
    <p:sldId id="268" r:id="rId13"/>
    <p:sldId id="267" r:id="rId14"/>
    <p:sldId id="272" r:id="rId15"/>
    <p:sldId id="273" r:id="rId16"/>
    <p:sldId id="271" r:id="rId17"/>
    <p:sldId id="274" r:id="rId18"/>
    <p:sldId id="275" r:id="rId19"/>
    <p:sldId id="276" r:id="rId20"/>
    <p:sldId id="277" r:id="rId21"/>
    <p:sldId id="282" r:id="rId22"/>
    <p:sldId id="283" r:id="rId23"/>
    <p:sldId id="260" r:id="rId24"/>
    <p:sldId id="279" r:id="rId25"/>
    <p:sldId id="281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1" r:id="rId35"/>
    <p:sldId id="299" r:id="rId36"/>
    <p:sldId id="300" r:id="rId37"/>
    <p:sldId id="302" r:id="rId38"/>
    <p:sldId id="303" r:id="rId39"/>
    <p:sldId id="304" r:id="rId40"/>
    <p:sldId id="305" r:id="rId41"/>
    <p:sldId id="295" r:id="rId42"/>
    <p:sldId id="293" r:id="rId43"/>
    <p:sldId id="298" r:id="rId44"/>
    <p:sldId id="294" r:id="rId45"/>
    <p:sldId id="296" r:id="rId46"/>
    <p:sldId id="297" r:id="rId47"/>
    <p:sldId id="306" r:id="rId48"/>
    <p:sldId id="30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7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C24-9A41-4AFA-8655-192B7D52584A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BAE5-A786-41D7-B71E-7EDCCB8B1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C24-9A41-4AFA-8655-192B7D52584A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BAE5-A786-41D7-B71E-7EDCCB8B1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C24-9A41-4AFA-8655-192B7D52584A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BAE5-A786-41D7-B71E-7EDCCB8B1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C24-9A41-4AFA-8655-192B7D52584A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BAE5-A786-41D7-B71E-7EDCCB8B1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C24-9A41-4AFA-8655-192B7D52584A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BAE5-A786-41D7-B71E-7EDCCB8B1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C24-9A41-4AFA-8655-192B7D52584A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BAE5-A786-41D7-B71E-7EDCCB8B1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C24-9A41-4AFA-8655-192B7D52584A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BAE5-A786-41D7-B71E-7EDCCB8B1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C24-9A41-4AFA-8655-192B7D52584A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BAE5-A786-41D7-B71E-7EDCCB8B1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C24-9A41-4AFA-8655-192B7D52584A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BAE5-A786-41D7-B71E-7EDCCB8B1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C24-9A41-4AFA-8655-192B7D52584A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BAE5-A786-41D7-B71E-7EDCCB8B1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C24-9A41-4AFA-8655-192B7D52584A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BAE5-A786-41D7-B71E-7EDCCB8B1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3AC24-9A41-4AFA-8655-192B7D52584A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DBAE5-A786-41D7-B71E-7EDCCB8B1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r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array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9057288" cy="4832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using namespace std; </a:t>
            </a:r>
          </a:p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main ()  { 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char question[] = "What is your name?";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char answer[80];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&lt;&lt; question;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&gt;&gt; answer;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&lt;&lt; "Hello, " &lt;&lt; answer;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return 0;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4644008" y="3668831"/>
            <a:ext cx="4752528" cy="830997"/>
            <a:chOff x="4067944" y="1340768"/>
            <a:chExt cx="4752528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5652120" y="1340768"/>
              <a:ext cx="3168352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Input/output </a:t>
              </a:r>
              <a:br>
                <a:rPr lang="en-US" sz="2400" dirty="0" smtClean="0"/>
              </a:br>
              <a:r>
                <a:rPr lang="en-US" sz="2400" dirty="0" err="1" smtClean="0"/>
                <a:t>như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biến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thường</a:t>
              </a:r>
              <a:endParaRPr lang="en-US" sz="24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067944" y="1756267"/>
              <a:ext cx="1584176" cy="2325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640" y="1865397"/>
            <a:ext cx="9057288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cstring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char s[100];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&lt;&lt; "Enter a string: ";         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&gt;&gt; s;    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&lt;&lt; "_" &lt;&lt; s &lt;&lt; "_ length: " &lt;&lt; </a:t>
            </a:r>
            <a:r>
              <a:rPr lang="en-US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strlen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(s);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1988840"/>
            <a:ext cx="5472608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Enter a string: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abcd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abcd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_ length: 4 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63888" y="2564905"/>
            <a:ext cx="5256584" cy="2952327"/>
            <a:chOff x="3563888" y="2564905"/>
            <a:chExt cx="5256584" cy="2952327"/>
          </a:xfrm>
        </p:grpSpPr>
        <p:sp>
          <p:nvSpPr>
            <p:cNvPr id="8" name="TextBox 7"/>
            <p:cNvSpPr txBox="1"/>
            <p:nvPr/>
          </p:nvSpPr>
          <p:spPr>
            <a:xfrm>
              <a:off x="5652120" y="3140968"/>
              <a:ext cx="3168352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Thư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viện</a:t>
              </a:r>
              <a:r>
                <a:rPr lang="en-US" sz="2400" dirty="0" smtClean="0"/>
                <a:t> </a:t>
              </a:r>
              <a:r>
                <a:rPr lang="en-US" sz="2400" i="1" dirty="0" err="1" smtClean="0"/>
                <a:t>string.h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err="1" smtClean="0"/>
                <a:t>còn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gọi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là</a:t>
              </a:r>
              <a:r>
                <a:rPr lang="en-US" sz="2400" dirty="0" smtClean="0"/>
                <a:t> </a:t>
              </a:r>
              <a:r>
                <a:rPr lang="en-US" sz="2400" i="1" dirty="0" err="1" smtClean="0"/>
                <a:t>cstring</a:t>
              </a:r>
              <a:r>
                <a:rPr lang="en-US" sz="2400" i="1" dirty="0" smtClean="0"/>
                <a:t>.</a:t>
              </a:r>
            </a:p>
            <a:p>
              <a:r>
                <a:rPr lang="en-US" sz="2400" dirty="0" err="1" smtClean="0"/>
                <a:t>Cung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cấp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strlen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và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nhiều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hàm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khác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563888" y="2564905"/>
              <a:ext cx="2088232" cy="1360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2"/>
            </p:cNvCxnSpPr>
            <p:nvPr/>
          </p:nvCxnSpPr>
          <p:spPr>
            <a:xfrm>
              <a:off x="7236296" y="4710628"/>
              <a:ext cx="288032" cy="8066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, </a:t>
            </a:r>
            <a:r>
              <a:rPr lang="en-US" dirty="0" err="1" smtClean="0"/>
              <a:t>nối</a:t>
            </a:r>
            <a:r>
              <a:rPr lang="en-US" dirty="0" smtClean="0"/>
              <a:t>, </a:t>
            </a:r>
            <a:r>
              <a:rPr lang="en-US" dirty="0" err="1" smtClean="0"/>
              <a:t>chép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http://www.cplusplus.com/reference/cstring/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ý </a:t>
            </a:r>
          </a:p>
          <a:p>
            <a:pPr lvl="1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cstring</a:t>
            </a:r>
            <a:r>
              <a:rPr lang="en-US" dirty="0" smtClean="0"/>
              <a:t>&gt; </a:t>
            </a:r>
            <a:r>
              <a:rPr lang="en-US" i="1" dirty="0" err="1" smtClean="0"/>
              <a:t>tương</a:t>
            </a:r>
            <a:r>
              <a:rPr lang="en-US" i="1" dirty="0" smtClean="0"/>
              <a:t> </a:t>
            </a:r>
            <a:r>
              <a:rPr lang="en-US" i="1" dirty="0" err="1" smtClean="0"/>
              <a:t>đương</a:t>
            </a:r>
            <a:r>
              <a:rPr lang="en-US" dirty="0" smtClean="0"/>
              <a:t> 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cstring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Xâu</a:t>
            </a:r>
            <a:r>
              <a:rPr lang="en-US" dirty="0" smtClean="0"/>
              <a:t> input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,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endParaRPr lang="en-US" dirty="0" smtClean="0"/>
          </a:p>
          <a:p>
            <a:pPr lvl="1"/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destinationString</a:t>
            </a:r>
            <a:r>
              <a:rPr lang="en-US" dirty="0" smtClean="0"/>
              <a:t>, </a:t>
            </a:r>
            <a:r>
              <a:rPr lang="en-US" dirty="0" err="1" smtClean="0"/>
              <a:t>sourceString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gets(</a:t>
            </a:r>
            <a:r>
              <a:rPr lang="en-US" dirty="0" err="1" smtClean="0"/>
              <a:t>str</a:t>
            </a:r>
            <a:r>
              <a:rPr lang="en-US" dirty="0" smtClean="0"/>
              <a:t>)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standard input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(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C++11)</a:t>
            </a:r>
          </a:p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C++ </a:t>
            </a:r>
            <a:r>
              <a:rPr lang="en-US" b="1" dirty="0" err="1" smtClean="0">
                <a:solidFill>
                  <a:srgbClr val="FF0000"/>
                </a:solidFill>
              </a:rPr>
              <a:t>không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kiểm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tràn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mảng</a:t>
            </a:r>
            <a:r>
              <a:rPr lang="en-US" b="1" dirty="0" smtClean="0">
                <a:solidFill>
                  <a:srgbClr val="FF0000"/>
                </a:solidFill>
              </a:rPr>
              <a:t>!!!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9057288" cy="4832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using namespace std; </a:t>
            </a:r>
          </a:p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main ()  { 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string question = "What is your name?";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string answer;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&lt;&lt; question;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&gt;&gt; answer;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&lt;&lt; "Hello, " &lt;&lt; answer;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return 0;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4644008" y="3668831"/>
            <a:ext cx="4752528" cy="830997"/>
            <a:chOff x="4067944" y="1340768"/>
            <a:chExt cx="4752528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5652120" y="1340768"/>
              <a:ext cx="3168352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Input/output </a:t>
              </a:r>
              <a:br>
                <a:rPr lang="en-US" sz="2400" dirty="0" smtClean="0"/>
              </a:br>
              <a:r>
                <a:rPr lang="en-US" sz="2400" dirty="0" err="1" smtClean="0"/>
                <a:t>như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biến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thường</a:t>
              </a:r>
              <a:endParaRPr lang="en-US" sz="24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067944" y="1756267"/>
              <a:ext cx="1584176" cy="2325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228184" y="1589891"/>
            <a:ext cx="316835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include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4572000" y="1820724"/>
            <a:ext cx="1656184" cy="96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12777"/>
            <a:ext cx="6192688" cy="3456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using namespace std; 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main ()  { 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string question = "What is your name?";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string answer;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&lt;&lt; question;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&gt;&gt; answer;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&lt;&lt; "Hello, " &lt;&lt; answer;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return 0;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5085184"/>
            <a:ext cx="8064896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myntcs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[] = "some text";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mystring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myntcs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// convert c-string to string 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mystring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// printed as a library string 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mystring.c_str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 // printed as a c-string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C-string </a:t>
            </a:r>
            <a:r>
              <a:rPr lang="en-US" dirty="0" err="1" smtClean="0"/>
              <a:t>và</a:t>
            </a:r>
            <a:r>
              <a:rPr lang="en-US" dirty="0" smtClean="0"/>
              <a:t> C++ string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C-string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&lt;</a:t>
            </a:r>
            <a:r>
              <a:rPr lang="en-US" dirty="0" err="1" smtClean="0"/>
              <a:t>cstring</a:t>
            </a:r>
            <a:r>
              <a:rPr lang="en-US" dirty="0" smtClean="0"/>
              <a:t>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C++ string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 smtClean="0"/>
          </a:p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&lt;string&gt;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&lt;</a:t>
            </a:r>
            <a:r>
              <a:rPr lang="en-US" dirty="0" err="1" smtClean="0"/>
              <a:t>string.h</a:t>
            </a:r>
            <a:r>
              <a:rPr lang="en-US" dirty="0" smtClean="0"/>
              <a:t>&gt;)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endParaRPr lang="en-US" dirty="0"/>
          </a:p>
        </p:txBody>
      </p:sp>
      <p:pic>
        <p:nvPicPr>
          <p:cNvPr id="8" name="Picture 4" descr="AAEMYRP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12576" y="2492896"/>
            <a:ext cx="9989932" cy="3967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7544" y="1772816"/>
            <a:ext cx="8064896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a[3][4];  //</a:t>
            </a:r>
            <a:r>
              <a:rPr lang="en-US" sz="2400" dirty="0" err="1" smtClean="0">
                <a:cs typeface="Consolas" pitchFamily="49" charset="0"/>
              </a:rPr>
              <a:t>mảng</a:t>
            </a:r>
            <a:r>
              <a:rPr lang="en-US" sz="2400" dirty="0" smtClean="0">
                <a:cs typeface="Consolas" pitchFamily="49" charset="0"/>
              </a:rPr>
              <a:t> </a:t>
            </a:r>
            <a:r>
              <a:rPr lang="en-US" sz="2400" dirty="0" err="1" smtClean="0">
                <a:cs typeface="Consolas" pitchFamily="49" charset="0"/>
              </a:rPr>
              <a:t>gồm</a:t>
            </a:r>
            <a:r>
              <a:rPr lang="en-US" sz="2400" dirty="0" smtClean="0">
                <a:cs typeface="Consolas" pitchFamily="49" charset="0"/>
              </a:rPr>
              <a:t> 3 </a:t>
            </a:r>
            <a:r>
              <a:rPr lang="en-US" sz="2400" dirty="0" err="1" smtClean="0">
                <a:cs typeface="Consolas" pitchFamily="49" charset="0"/>
              </a:rPr>
              <a:t>mảng</a:t>
            </a:r>
            <a:r>
              <a:rPr lang="en-US" sz="2400" dirty="0" smtClean="0">
                <a:cs typeface="Consolas" pitchFamily="49" charset="0"/>
              </a:rPr>
              <a:t> </a:t>
            </a:r>
            <a:r>
              <a:rPr lang="en-US" sz="2400" dirty="0" err="1" smtClean="0">
                <a:cs typeface="Consolas" pitchFamily="49" charset="0"/>
              </a:rPr>
              <a:t>một</a:t>
            </a:r>
            <a:r>
              <a:rPr lang="en-US" sz="2400" dirty="0" smtClean="0">
                <a:cs typeface="Consolas" pitchFamily="49" charset="0"/>
              </a:rPr>
              <a:t> </a:t>
            </a:r>
            <a:r>
              <a:rPr lang="en-US" sz="2400" dirty="0" err="1" smtClean="0">
                <a:cs typeface="Consolas" pitchFamily="49" charset="0"/>
              </a:rPr>
              <a:t>chiều</a:t>
            </a:r>
            <a:r>
              <a:rPr lang="en-US" sz="2400" dirty="0" smtClean="0">
                <a:cs typeface="Consolas" pitchFamily="49" charset="0"/>
              </a:rPr>
              <a:t> </a:t>
            </a:r>
            <a:r>
              <a:rPr lang="en-US" sz="2400" dirty="0" err="1" smtClean="0">
                <a:cs typeface="Consolas" pitchFamily="49" charset="0"/>
              </a:rPr>
              <a:t>độ</a:t>
            </a:r>
            <a:r>
              <a:rPr lang="en-US" sz="2400" dirty="0" smtClean="0">
                <a:cs typeface="Consolas" pitchFamily="49" charset="0"/>
              </a:rPr>
              <a:t> </a:t>
            </a:r>
            <a:r>
              <a:rPr lang="en-US" sz="2400" dirty="0" err="1" smtClean="0">
                <a:cs typeface="Consolas" pitchFamily="49" charset="0"/>
              </a:rPr>
              <a:t>dài</a:t>
            </a:r>
            <a:r>
              <a:rPr lang="en-US" sz="2400" dirty="0" smtClean="0">
                <a:cs typeface="Consolas" pitchFamily="49" charset="0"/>
              </a:rPr>
              <a:t> 4</a:t>
            </a:r>
            <a:endParaRPr lang="en-US" sz="2800" dirty="0" smtClean="0"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Hàng</a:t>
            </a:r>
            <a:r>
              <a:rPr lang="en-US" dirty="0" smtClean="0"/>
              <a:t> hay </a:t>
            </a:r>
            <a:r>
              <a:rPr lang="en-US" dirty="0" err="1" smtClean="0"/>
              <a:t>cột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“</a:t>
            </a:r>
            <a:r>
              <a:rPr lang="en-US" sz="2800" i="1" dirty="0" err="1" smtClean="0"/>
              <a:t>chỉ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số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thứ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nhất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là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hàng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chỉ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số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thứ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hai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là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cột</a:t>
            </a:r>
            <a:r>
              <a:rPr lang="en-US" sz="2800" dirty="0" smtClean="0"/>
              <a:t>”</a:t>
            </a:r>
          </a:p>
          <a:p>
            <a:pPr>
              <a:buNone/>
            </a:pP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quy</a:t>
            </a:r>
            <a:r>
              <a:rPr lang="en-US" sz="2800" dirty="0" smtClean="0"/>
              <a:t> </a:t>
            </a:r>
            <a:r>
              <a:rPr lang="en-US" sz="2800" dirty="0" err="1" smtClean="0"/>
              <a:t>ước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. </a:t>
            </a:r>
            <a:r>
              <a:rPr lang="en-US" sz="2800" u="sng" dirty="0" err="1" smtClean="0"/>
              <a:t>Không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phải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quy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tắc</a:t>
            </a:r>
            <a:r>
              <a:rPr lang="en-US" sz="2800" u="sng" dirty="0" smtClean="0"/>
              <a:t>!</a:t>
            </a:r>
            <a:endParaRPr lang="en-US" sz="2800" dirty="0" smtClean="0"/>
          </a:p>
          <a:p>
            <a:r>
              <a:rPr lang="en-US" sz="2800" dirty="0" err="1" smtClean="0"/>
              <a:t>Tùy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, </a:t>
            </a:r>
            <a:r>
              <a:rPr lang="en-US" sz="2800" dirty="0" err="1" smtClean="0"/>
              <a:t>hãy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</a:t>
            </a:r>
            <a:r>
              <a:rPr lang="en-US" sz="2800" dirty="0" err="1" smtClean="0"/>
              <a:t>quy</a:t>
            </a:r>
            <a:r>
              <a:rPr lang="en-US" sz="2800" dirty="0" smtClean="0"/>
              <a:t> </a:t>
            </a:r>
            <a:r>
              <a:rPr lang="en-US" sz="2800" dirty="0" err="1" smtClean="0"/>
              <a:t>ước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bạn</a:t>
            </a:r>
            <a:r>
              <a:rPr lang="en-US" sz="2800" dirty="0" smtClean="0"/>
              <a:t> </a:t>
            </a:r>
            <a:r>
              <a:rPr lang="en-US" sz="2800" dirty="0" err="1" smtClean="0"/>
              <a:t>muốn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r>
              <a:rPr lang="en-US" sz="2400" i="1" dirty="0" smtClean="0"/>
              <a:t>… </a:t>
            </a:r>
            <a:r>
              <a:rPr lang="en-US" sz="2400" i="1" dirty="0" err="1" smtClean="0"/>
              <a:t>còn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gì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nữa</a:t>
            </a:r>
            <a:r>
              <a:rPr lang="en-US" sz="2400" i="1" dirty="0" smtClean="0"/>
              <a:t>?</a:t>
            </a:r>
            <a:endParaRPr lang="en-US" sz="2800" u="sng" dirty="0" smtClean="0"/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3212976"/>
          <a:ext cx="1800200" cy="23042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093"/>
                <a:gridCol w="960107"/>
              </a:tblGrid>
              <a:tr h="698052"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a[0][1]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8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32240" y="3212976"/>
          <a:ext cx="1800200" cy="2232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093"/>
                <a:gridCol w="960107"/>
              </a:tblGrid>
              <a:tr h="7440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a[2][1]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0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0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a[0][1]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a[0][0]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03848" y="4077072"/>
          <a:ext cx="2664294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098"/>
                <a:gridCol w="888098"/>
                <a:gridCol w="888098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a[2][1]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59832" y="3265820"/>
            <a:ext cx="3024336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a[3][2]; </a:t>
            </a:r>
            <a:endParaRPr lang="en-US" sz="2800" dirty="0" smtClean="0"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Hàng</a:t>
            </a:r>
            <a:r>
              <a:rPr lang="en-US" dirty="0" smtClean="0"/>
              <a:t> hay </a:t>
            </a:r>
            <a:r>
              <a:rPr lang="en-US" dirty="0" err="1" smtClean="0"/>
              <a:t>cột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i="1" dirty="0" smtClean="0"/>
              <a:t>… </a:t>
            </a:r>
            <a:r>
              <a:rPr lang="en-US" i="1" dirty="0" err="1" smtClean="0"/>
              <a:t>hoặc</a:t>
            </a:r>
            <a:r>
              <a:rPr lang="en-US" i="1" dirty="0" smtClean="0"/>
              <a:t> </a:t>
            </a:r>
            <a:r>
              <a:rPr lang="en-US" i="1" dirty="0" err="1" smtClean="0"/>
              <a:t>chẳng</a:t>
            </a:r>
            <a:r>
              <a:rPr lang="en-US" i="1" dirty="0" smtClean="0"/>
              <a:t> </a:t>
            </a:r>
            <a:r>
              <a:rPr lang="en-US" i="1" dirty="0" err="1" smtClean="0"/>
              <a:t>phải</a:t>
            </a:r>
            <a:r>
              <a:rPr lang="en-US" i="1" dirty="0" smtClean="0"/>
              <a:t> </a:t>
            </a:r>
            <a:r>
              <a:rPr lang="en-US" i="1" dirty="0" err="1" smtClean="0"/>
              <a:t>hàng</a:t>
            </a:r>
            <a:r>
              <a:rPr lang="en-US" i="1" dirty="0" smtClean="0"/>
              <a:t> hay </a:t>
            </a:r>
            <a:r>
              <a:rPr lang="en-US" i="1" dirty="0" err="1" smtClean="0"/>
              <a:t>cột</a:t>
            </a:r>
            <a:r>
              <a:rPr lang="en-US" i="1" dirty="0" smtClean="0"/>
              <a:t> </a:t>
            </a:r>
            <a:r>
              <a:rPr lang="en-US" i="1" dirty="0" err="1" smtClean="0"/>
              <a:t>mà</a:t>
            </a:r>
            <a:r>
              <a:rPr lang="en-US" i="1" dirty="0" smtClean="0"/>
              <a:t> </a:t>
            </a:r>
            <a:r>
              <a:rPr lang="en-US" i="1" dirty="0" err="1" smtClean="0"/>
              <a:t>chỉ</a:t>
            </a:r>
            <a:r>
              <a:rPr lang="en-US" i="1" dirty="0" smtClean="0"/>
              <a:t> </a:t>
            </a:r>
            <a:r>
              <a:rPr lang="en-US" i="1" dirty="0" err="1" smtClean="0"/>
              <a:t>đơn</a:t>
            </a:r>
            <a:r>
              <a:rPr lang="en-US" i="1" dirty="0" smtClean="0"/>
              <a:t> </a:t>
            </a:r>
            <a:r>
              <a:rPr lang="en-US" i="1" dirty="0" err="1" smtClean="0"/>
              <a:t>giản</a:t>
            </a:r>
            <a:r>
              <a:rPr lang="en-US" i="1" dirty="0" smtClean="0"/>
              <a:t> </a:t>
            </a:r>
            <a:r>
              <a:rPr lang="en-US" i="1" dirty="0" err="1" smtClean="0"/>
              <a:t>là</a:t>
            </a:r>
            <a:r>
              <a:rPr lang="en-US" i="1" dirty="0" smtClean="0"/>
              <a:t> </a:t>
            </a:r>
            <a:r>
              <a:rPr lang="en-US" i="1" dirty="0" err="1" smtClean="0"/>
              <a:t>một</a:t>
            </a:r>
            <a:r>
              <a:rPr lang="en-US" i="1" dirty="0" smtClean="0"/>
              <a:t> </a:t>
            </a:r>
            <a:r>
              <a:rPr lang="en-US" i="1" dirty="0" err="1" smtClean="0"/>
              <a:t>cặp</a:t>
            </a:r>
            <a:r>
              <a:rPr lang="en-US" i="1" dirty="0" smtClean="0"/>
              <a:t> </a:t>
            </a:r>
            <a:r>
              <a:rPr lang="en-US" i="1" dirty="0" err="1" smtClean="0"/>
              <a:t>chỉ</a:t>
            </a:r>
            <a:r>
              <a:rPr lang="en-US" i="1" dirty="0" smtClean="0"/>
              <a:t> </a:t>
            </a:r>
            <a:r>
              <a:rPr lang="en-US" i="1" dirty="0" err="1" smtClean="0"/>
              <a:t>số</a:t>
            </a:r>
            <a:endParaRPr lang="en-US" i="1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][j]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i="1" dirty="0" smtClean="0"/>
              <a:t>j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i="1" dirty="0" smtClean="0"/>
              <a:t>j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i="1" dirty="0" smtClean="0"/>
              <a:t>j</a:t>
            </a:r>
          </a:p>
          <a:p>
            <a:pPr algn="just">
              <a:lnSpc>
                <a:spcPct val="120000"/>
              </a:lnSpc>
            </a:pP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i="1" dirty="0" smtClean="0"/>
              <a:t>j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algn="just">
              <a:lnSpc>
                <a:spcPct val="120000"/>
              </a:lnSpc>
            </a:pP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i="1" dirty="0" smtClean="0"/>
              <a:t>j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AEMYRO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9524189" cy="5530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3212976"/>
            <a:ext cx="360040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c[12];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c[0] = -45;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c[1] = 6;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550331"/>
            <a:ext cx="784887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c[] = {-45, 6, 0, 72, 1543, -89,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      0, 62, -3, 1, 6453, 78};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a[3][4]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mảng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gồm</a:t>
            </a:r>
            <a:r>
              <a:rPr lang="en-US" dirty="0" smtClean="0">
                <a:cs typeface="Consolas" pitchFamily="49" charset="0"/>
              </a:rPr>
              <a:t> 3 </a:t>
            </a:r>
            <a:r>
              <a:rPr lang="en-US" dirty="0" err="1" smtClean="0">
                <a:cs typeface="Consolas" pitchFamily="49" charset="0"/>
              </a:rPr>
              <a:t>mảng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một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chiều</a:t>
            </a:r>
            <a:r>
              <a:rPr lang="en-US" dirty="0" smtClean="0">
                <a:cs typeface="Consolas" pitchFamily="49" charset="0"/>
              </a:rPr>
              <a:t>, </a:t>
            </a:r>
            <a:r>
              <a:rPr lang="en-US" dirty="0" err="1" smtClean="0">
                <a:cs typeface="Consolas" pitchFamily="49" charset="0"/>
              </a:rPr>
              <a:t>mỗi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mảng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có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độ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dài</a:t>
            </a:r>
            <a:r>
              <a:rPr lang="en-US" dirty="0" smtClean="0">
                <a:cs typeface="Consolas" pitchFamily="49" charset="0"/>
              </a:rPr>
              <a:t> 4</a:t>
            </a:r>
          </a:p>
          <a:p>
            <a:pPr marL="742950" lvl="2" indent="-342900"/>
            <a:r>
              <a:rPr lang="en-US" sz="2800" dirty="0" smtClean="0">
                <a:cs typeface="Consolas" pitchFamily="49" charset="0"/>
              </a:rPr>
              <a:t>a[0] …a[2] </a:t>
            </a:r>
            <a:r>
              <a:rPr lang="en-US" sz="2800" dirty="0" err="1" smtClean="0">
                <a:cs typeface="Consolas" pitchFamily="49" charset="0"/>
              </a:rPr>
              <a:t>là</a:t>
            </a:r>
            <a:r>
              <a:rPr lang="en-US" sz="2800" dirty="0" smtClean="0">
                <a:cs typeface="Consolas" pitchFamily="49" charset="0"/>
              </a:rPr>
              <a:t> </a:t>
            </a:r>
            <a:r>
              <a:rPr lang="en-US" sz="2800" dirty="0" err="1" smtClean="0">
                <a:cs typeface="Consolas" pitchFamily="49" charset="0"/>
              </a:rPr>
              <a:t>các</a:t>
            </a:r>
            <a:r>
              <a:rPr lang="en-US" sz="2800" dirty="0" smtClean="0">
                <a:cs typeface="Consolas" pitchFamily="49" charset="0"/>
              </a:rPr>
              <a:t> </a:t>
            </a:r>
            <a:r>
              <a:rPr lang="en-US" sz="2800" dirty="0" err="1" smtClean="0">
                <a:cs typeface="Consolas" pitchFamily="49" charset="0"/>
              </a:rPr>
              <a:t>phần</a:t>
            </a:r>
            <a:r>
              <a:rPr lang="en-US" sz="2800" dirty="0" smtClean="0">
                <a:cs typeface="Consolas" pitchFamily="49" charset="0"/>
              </a:rPr>
              <a:t> </a:t>
            </a:r>
            <a:r>
              <a:rPr lang="en-US" sz="2800" dirty="0" err="1" smtClean="0">
                <a:cs typeface="Consolas" pitchFamily="49" charset="0"/>
              </a:rPr>
              <a:t>tử</a:t>
            </a:r>
            <a:r>
              <a:rPr lang="en-US" sz="2800" dirty="0" smtClean="0">
                <a:cs typeface="Consolas" pitchFamily="49" charset="0"/>
              </a:rPr>
              <a:t> - </a:t>
            </a:r>
            <a:r>
              <a:rPr lang="en-US" sz="2800" dirty="0" err="1" smtClean="0">
                <a:cs typeface="Consolas" pitchFamily="49" charset="0"/>
              </a:rPr>
              <a:t>các</a:t>
            </a:r>
            <a:r>
              <a:rPr lang="en-US" sz="2800" dirty="0" smtClean="0">
                <a:cs typeface="Consolas" pitchFamily="49" charset="0"/>
              </a:rPr>
              <a:t> </a:t>
            </a:r>
            <a:r>
              <a:rPr lang="en-US" sz="2800" dirty="0" err="1" smtClean="0">
                <a:cs typeface="Consolas" pitchFamily="49" charset="0"/>
              </a:rPr>
              <a:t>mảng</a:t>
            </a:r>
            <a:r>
              <a:rPr lang="en-US" sz="2800" dirty="0" smtClean="0">
                <a:cs typeface="Consolas" pitchFamily="49" charset="0"/>
              </a:rPr>
              <a:t> </a:t>
            </a:r>
            <a:r>
              <a:rPr lang="en-US" sz="2800" dirty="0" err="1" smtClean="0">
                <a:cs typeface="Consolas" pitchFamily="49" charset="0"/>
              </a:rPr>
              <a:t>một</a:t>
            </a:r>
            <a:r>
              <a:rPr lang="en-US" sz="2800" dirty="0" smtClean="0">
                <a:cs typeface="Consolas" pitchFamily="49" charset="0"/>
              </a:rPr>
              <a:t> </a:t>
            </a:r>
            <a:r>
              <a:rPr lang="en-US" sz="2800" dirty="0" err="1" smtClean="0">
                <a:cs typeface="Consolas" pitchFamily="49" charset="0"/>
              </a:rPr>
              <a:t>chiều</a:t>
            </a:r>
            <a:r>
              <a:rPr lang="en-US" sz="2800" dirty="0" smtClean="0">
                <a:cs typeface="Consolas" pitchFamily="49" charset="0"/>
              </a:rPr>
              <a:t> [4]</a:t>
            </a:r>
          </a:p>
          <a:p>
            <a:r>
              <a:rPr lang="en-US" sz="3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b[10][3][4]</a:t>
            </a:r>
          </a:p>
          <a:p>
            <a:pPr lvl="1"/>
            <a:r>
              <a:rPr lang="en-US" dirty="0" err="1" smtClean="0">
                <a:cs typeface="Consolas" pitchFamily="49" charset="0"/>
              </a:rPr>
              <a:t>mảng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gồm</a:t>
            </a:r>
            <a:r>
              <a:rPr lang="en-US" dirty="0" smtClean="0">
                <a:cs typeface="Consolas" pitchFamily="49" charset="0"/>
              </a:rPr>
              <a:t> 10 </a:t>
            </a:r>
            <a:r>
              <a:rPr lang="en-US" dirty="0" err="1" smtClean="0">
                <a:cs typeface="Consolas" pitchFamily="49" charset="0"/>
              </a:rPr>
              <a:t>mảng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hai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chiều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loại</a:t>
            </a:r>
            <a:r>
              <a:rPr lang="en-US" dirty="0" smtClean="0">
                <a:cs typeface="Consolas" pitchFamily="49" charset="0"/>
              </a:rPr>
              <a:t> [3][4]</a:t>
            </a:r>
          </a:p>
          <a:p>
            <a:pPr lvl="2"/>
            <a:r>
              <a:rPr lang="en-US" dirty="0" smtClean="0">
                <a:cs typeface="Consolas" pitchFamily="49" charset="0"/>
              </a:rPr>
              <a:t>b[0].. b[9] </a:t>
            </a:r>
            <a:r>
              <a:rPr lang="en-US" dirty="0" err="1" smtClean="0">
                <a:cs typeface="Consolas" pitchFamily="49" charset="0"/>
              </a:rPr>
              <a:t>là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các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phần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tử</a:t>
            </a:r>
            <a:r>
              <a:rPr lang="en-US" dirty="0" smtClean="0">
                <a:cs typeface="Consolas" pitchFamily="49" charset="0"/>
              </a:rPr>
              <a:t> - </a:t>
            </a:r>
            <a:r>
              <a:rPr lang="en-US" dirty="0" err="1" smtClean="0">
                <a:cs typeface="Consolas" pitchFamily="49" charset="0"/>
              </a:rPr>
              <a:t>các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mảng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hai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chiều</a:t>
            </a:r>
            <a:r>
              <a:rPr lang="en-US" dirty="0" smtClean="0">
                <a:cs typeface="Consolas" pitchFamily="49" charset="0"/>
              </a:rPr>
              <a:t> [3][4]</a:t>
            </a:r>
          </a:p>
          <a:p>
            <a:pPr lvl="1"/>
            <a:r>
              <a:rPr lang="en-US" dirty="0" err="1" smtClean="0">
                <a:cs typeface="Consolas" pitchFamily="49" charset="0"/>
              </a:rPr>
              <a:t>mảng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hai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chiều</a:t>
            </a:r>
            <a:r>
              <a:rPr lang="en-US" dirty="0" smtClean="0">
                <a:cs typeface="Consolas" pitchFamily="49" charset="0"/>
              </a:rPr>
              <a:t> [10][3] </a:t>
            </a:r>
            <a:r>
              <a:rPr lang="en-US" dirty="0" err="1" smtClean="0">
                <a:cs typeface="Consolas" pitchFamily="49" charset="0"/>
              </a:rPr>
              <a:t>gồm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các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mảng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loại</a:t>
            </a:r>
            <a:r>
              <a:rPr lang="en-US" dirty="0" smtClean="0">
                <a:cs typeface="Consolas" pitchFamily="49" charset="0"/>
              </a:rPr>
              <a:t> [4]</a:t>
            </a:r>
          </a:p>
          <a:p>
            <a:pPr lvl="1"/>
            <a:r>
              <a:rPr lang="en-US" dirty="0" err="1" smtClean="0">
                <a:cs typeface="Consolas" pitchFamily="49" charset="0"/>
              </a:rPr>
              <a:t>mảng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ba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chiều</a:t>
            </a:r>
            <a:r>
              <a:rPr lang="en-US" dirty="0" smtClean="0">
                <a:cs typeface="Consolas" pitchFamily="49" charset="0"/>
              </a:rPr>
              <a:t> [10][3][4] </a:t>
            </a:r>
            <a:r>
              <a:rPr lang="en-US" dirty="0" err="1" smtClean="0">
                <a:cs typeface="Consolas" pitchFamily="49" charset="0"/>
              </a:rPr>
              <a:t>gồm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các</a:t>
            </a:r>
            <a:r>
              <a:rPr lang="en-US" dirty="0" smtClean="0">
                <a:cs typeface="Consolas" pitchFamily="49" charset="0"/>
              </a:rPr>
              <a:t> ô </a:t>
            </a:r>
            <a:r>
              <a:rPr lang="en-US" dirty="0" err="1" smtClean="0">
                <a:cs typeface="Consolas" pitchFamily="49" charset="0"/>
              </a:rPr>
              <a:t>nhớ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kiểu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int</a:t>
            </a:r>
            <a:endParaRPr lang="en-US" dirty="0" smtClean="0">
              <a:cs typeface="Consolas" pitchFamily="49" charset="0"/>
            </a:endParaRPr>
          </a:p>
          <a:p>
            <a:pPr lvl="1"/>
            <a:endParaRPr lang="en-US" dirty="0" smtClean="0">
              <a:cs typeface="Consolas" pitchFamily="49" charset="0"/>
            </a:endParaRPr>
          </a:p>
          <a:p>
            <a:r>
              <a:rPr lang="en-US" dirty="0" err="1" smtClean="0">
                <a:cs typeface="Consolas" pitchFamily="49" charset="0"/>
              </a:rPr>
              <a:t>Không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giới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hạn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số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chiều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];</a:t>
            </a:r>
          </a:p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,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10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10.</a:t>
            </a:r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, C++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a.size</a:t>
            </a:r>
            <a:r>
              <a:rPr lang="en-US" dirty="0" smtClean="0"/>
              <a:t>() hay </a:t>
            </a:r>
            <a:r>
              <a:rPr lang="en-US" dirty="0" err="1" smtClean="0"/>
              <a:t>a.length</a:t>
            </a:r>
            <a:endParaRPr lang="en-US" dirty="0" smtClean="0"/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(</a:t>
            </a:r>
            <a:r>
              <a:rPr lang="en-US" dirty="0" err="1" smtClean="0"/>
              <a:t>tính</a:t>
            </a:r>
            <a:r>
              <a:rPr lang="en-US" dirty="0" smtClean="0"/>
              <a:t>)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u="sng" dirty="0" err="1" smtClean="0"/>
              <a:t>mảng</a:t>
            </a:r>
            <a:r>
              <a:rPr lang="en-US" dirty="0" smtClean="0"/>
              <a:t>?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a[…] 		:	</a:t>
            </a:r>
            <a:r>
              <a:rPr lang="en-US" dirty="0" err="1" smtClean="0"/>
              <a:t>sizeof</a:t>
            </a:r>
            <a:r>
              <a:rPr lang="en-US" dirty="0" smtClean="0"/>
              <a:t>(a) /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double</a:t>
            </a:r>
            <a:r>
              <a:rPr lang="en-US" dirty="0" smtClean="0"/>
              <a:t> b[…]	:	</a:t>
            </a:r>
            <a:r>
              <a:rPr lang="en-US" dirty="0" err="1" smtClean="0"/>
              <a:t>sizeof</a:t>
            </a:r>
            <a:r>
              <a:rPr lang="en-US" dirty="0" smtClean="0"/>
              <a:t>(b) /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double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long c[..][…]	: 	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u="sng" dirty="0" err="1" smtClean="0"/>
              <a:t>cẩn</a:t>
            </a:r>
            <a:r>
              <a:rPr lang="en-US" u="sng" dirty="0" smtClean="0"/>
              <a:t> </a:t>
            </a:r>
            <a:r>
              <a:rPr lang="en-US" u="sng" dirty="0" err="1" smtClean="0"/>
              <a:t>thận</a:t>
            </a:r>
            <a:r>
              <a:rPr lang="en-US" u="sng" dirty="0" smtClean="0"/>
              <a:t>, </a:t>
            </a:r>
            <a:r>
              <a:rPr lang="en-US" u="sng" dirty="0" err="1" smtClean="0"/>
              <a:t>cẩn</a:t>
            </a:r>
            <a:r>
              <a:rPr lang="en-US" u="sng" dirty="0" smtClean="0"/>
              <a:t> </a:t>
            </a:r>
            <a:r>
              <a:rPr lang="en-US" u="sng" dirty="0" err="1" smtClean="0"/>
              <a:t>thận</a:t>
            </a:r>
            <a:r>
              <a:rPr lang="en-US" u="sng" dirty="0" smtClean="0"/>
              <a:t>, </a:t>
            </a:r>
            <a:r>
              <a:rPr lang="en-US" u="sng" dirty="0" err="1" smtClean="0"/>
              <a:t>và</a:t>
            </a:r>
            <a:r>
              <a:rPr lang="en-US" u="sng" dirty="0" smtClean="0"/>
              <a:t> </a:t>
            </a:r>
            <a:r>
              <a:rPr lang="en-US" u="sng" dirty="0" err="1" smtClean="0"/>
              <a:t>cẩn</a:t>
            </a:r>
            <a:r>
              <a:rPr lang="en-US" u="sng" dirty="0" smtClean="0"/>
              <a:t> </a:t>
            </a:r>
            <a:r>
              <a:rPr lang="en-US" u="sng" dirty="0" err="1" smtClean="0"/>
              <a:t>thận</a:t>
            </a:r>
            <a:endParaRPr lang="en-US" u="sng" dirty="0" smtClean="0"/>
          </a:p>
          <a:p>
            <a:pPr lvl="1">
              <a:buNone/>
            </a:pPr>
            <a:r>
              <a:rPr lang="en-US" dirty="0" smtClean="0"/>
              <a:t>…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C-string </a:t>
            </a:r>
            <a:r>
              <a:rPr lang="en-US" dirty="0" err="1" smtClean="0"/>
              <a:t>bằng</a:t>
            </a:r>
            <a:r>
              <a:rPr lang="en-US" dirty="0" smtClean="0"/>
              <a:t> C++ string</a:t>
            </a:r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std::vector (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C-string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: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9048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  <a:hlinkClick r:id="rId2"/>
              </a:rPr>
              <a:t>http://www.cplusplus.com/doc/tutorial/arrays/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http://www.cplusplus.com/doc/tutorial/ntcs/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bọt</a:t>
            </a:r>
            <a:r>
              <a:rPr lang="en-US" dirty="0" smtClean="0"/>
              <a:t> – bubble sort</a:t>
            </a:r>
            <a:endParaRPr lang="en-US" dirty="0"/>
          </a:p>
        </p:txBody>
      </p:sp>
      <p:pic>
        <p:nvPicPr>
          <p:cNvPr id="5" name="Content Placeholder 4" descr="Bubble-sort-example-300px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556792"/>
            <a:ext cx="7848872" cy="4709323"/>
          </a:xfrm>
        </p:spPr>
      </p:pic>
      <p:sp>
        <p:nvSpPr>
          <p:cNvPr id="6" name="TextBox 5"/>
          <p:cNvSpPr txBox="1"/>
          <p:nvPr/>
        </p:nvSpPr>
        <p:spPr>
          <a:xfrm>
            <a:off x="395536" y="645333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en.wikipedia.org/wiki/</a:t>
            </a:r>
            <a:r>
              <a:rPr lang="en-US" dirty="0" err="1" smtClean="0"/>
              <a:t>Bubble_sort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bọt</a:t>
            </a:r>
            <a:r>
              <a:rPr lang="en-US" dirty="0" smtClean="0"/>
              <a:t> – bubble sort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45333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en.wikipedia.org/wiki/</a:t>
            </a:r>
            <a:r>
              <a:rPr lang="en-US" dirty="0" err="1" smtClean="0"/>
              <a:t>Bubble_sort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bọt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0..7</a:t>
            </a:r>
          </a:p>
          <a:p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bọt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0..6</a:t>
            </a:r>
          </a:p>
          <a:p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bọt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0..5</a:t>
            </a:r>
          </a:p>
          <a:p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bọt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0..4</a:t>
            </a:r>
          </a:p>
          <a:p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bọt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0..3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pic>
        <p:nvPicPr>
          <p:cNvPr id="8" name="Content Placeholder 4" descr="Bubble-sort-example-300px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1556793"/>
            <a:ext cx="3672408" cy="20306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36096" y="1628800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0  1  2  3  4  5  6  7</a:t>
            </a:r>
            <a:r>
              <a:rPr lang="en-US" sz="2000" dirty="0" smtClean="0"/>
              <a:t>        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bọt</a:t>
            </a:r>
            <a:r>
              <a:rPr lang="en-US" dirty="0" smtClean="0"/>
              <a:t> – bubble sort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45333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en.wikipedia.org/wiki/</a:t>
            </a:r>
            <a:r>
              <a:rPr lang="en-US" dirty="0" err="1" smtClean="0"/>
              <a:t>Bubble_sort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Với</a:t>
            </a:r>
            <a:r>
              <a:rPr lang="en-US" dirty="0" smtClean="0"/>
              <a:t> k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7 </a:t>
            </a:r>
            <a:r>
              <a:rPr lang="en-US" dirty="0" err="1" smtClean="0"/>
              <a:t>xuống</a:t>
            </a:r>
            <a:r>
              <a:rPr lang="en-US" dirty="0" smtClean="0"/>
              <a:t> 1: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bọt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(0..k)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(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k = n-1; k &gt; 0; k--) {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bọt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(0..k)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8" name="Content Placeholder 4" descr="Bubble-sort-example-300px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1556793"/>
            <a:ext cx="3672408" cy="20306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36096" y="1628800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0  1  2  3  4  5  6  7</a:t>
            </a:r>
            <a:r>
              <a:rPr lang="en-US" sz="2000" dirty="0" smtClean="0"/>
              <a:t>         </a:t>
            </a:r>
            <a:endParaRPr lang="en-US" sz="2000" dirty="0"/>
          </a:p>
        </p:txBody>
      </p:sp>
      <p:sp>
        <p:nvSpPr>
          <p:cNvPr id="10" name="Down Arrow 9"/>
          <p:cNvSpPr/>
          <p:nvPr/>
        </p:nvSpPr>
        <p:spPr>
          <a:xfrm>
            <a:off x="2267744" y="2996952"/>
            <a:ext cx="79208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Bubble-sort-example-300px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1556793"/>
            <a:ext cx="3672408" cy="2030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bọt</a:t>
            </a:r>
            <a:r>
              <a:rPr lang="en-US" dirty="0" smtClean="0"/>
              <a:t> – bubble sort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45333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en.wikipedia.org/wiki/</a:t>
            </a:r>
            <a:r>
              <a:rPr lang="en-US" dirty="0" err="1" smtClean="0"/>
              <a:t>Bubble_sort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bọt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(0..k)?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Nếu</a:t>
            </a:r>
            <a:r>
              <a:rPr lang="en-US" dirty="0" smtClean="0"/>
              <a:t> a[0] &gt; a[1]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a[0] </a:t>
            </a:r>
            <a:r>
              <a:rPr lang="en-US" dirty="0" err="1" smtClean="0"/>
              <a:t>và</a:t>
            </a:r>
            <a:r>
              <a:rPr lang="en-US" dirty="0" smtClean="0"/>
              <a:t> a[1]</a:t>
            </a:r>
          </a:p>
          <a:p>
            <a:pPr marL="514350" indent="-51435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Nếu</a:t>
            </a:r>
            <a:r>
              <a:rPr lang="en-US" dirty="0" smtClean="0"/>
              <a:t> a[1] &gt; a[2]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a[1] </a:t>
            </a:r>
            <a:r>
              <a:rPr lang="en-US" dirty="0" err="1" smtClean="0"/>
              <a:t>và</a:t>
            </a:r>
            <a:r>
              <a:rPr lang="en-US" dirty="0" smtClean="0"/>
              <a:t> a[2]</a:t>
            </a:r>
          </a:p>
          <a:p>
            <a:pPr marL="514350" indent="-51435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Nếu</a:t>
            </a:r>
            <a:r>
              <a:rPr lang="en-US" dirty="0" smtClean="0"/>
              <a:t> a[2] &gt; a[3]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a[2] </a:t>
            </a:r>
            <a:r>
              <a:rPr lang="en-US" dirty="0" err="1" smtClean="0"/>
              <a:t>và</a:t>
            </a:r>
            <a:r>
              <a:rPr lang="en-US" dirty="0" smtClean="0"/>
              <a:t> a[3]</a:t>
            </a:r>
          </a:p>
          <a:p>
            <a:pPr marL="514350" indent="-514350">
              <a:buNone/>
            </a:pPr>
            <a:r>
              <a:rPr lang="en-US" dirty="0" smtClean="0"/>
              <a:t>…</a:t>
            </a:r>
          </a:p>
          <a:p>
            <a:pPr marL="514350" indent="-514350">
              <a:buNone/>
            </a:pPr>
            <a:r>
              <a:rPr lang="en-US" dirty="0" smtClean="0"/>
              <a:t>k. </a:t>
            </a:r>
            <a:r>
              <a:rPr lang="en-US" dirty="0" err="1" smtClean="0"/>
              <a:t>Nếu</a:t>
            </a:r>
            <a:r>
              <a:rPr lang="en-US" dirty="0" smtClean="0"/>
              <a:t> a[k-1] &gt; a[k]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a[k-1] </a:t>
            </a:r>
            <a:r>
              <a:rPr lang="en-US" dirty="0" err="1" smtClean="0"/>
              <a:t>và</a:t>
            </a:r>
            <a:r>
              <a:rPr lang="en-US" dirty="0" smtClean="0"/>
              <a:t> a[k]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36096" y="1628800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0  1  2  3  4  5  6  7</a:t>
            </a:r>
            <a:r>
              <a:rPr lang="en-US" sz="2000" dirty="0" smtClean="0"/>
              <a:t>        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Bubble-sort-example-300px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1556793"/>
            <a:ext cx="3672408" cy="2030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bọt</a:t>
            </a:r>
            <a:r>
              <a:rPr lang="en-US" dirty="0" smtClean="0"/>
              <a:t> – bubble sort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45333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en.wikipedia.org/wiki/</a:t>
            </a:r>
            <a:r>
              <a:rPr lang="en-US" dirty="0" err="1" smtClean="0"/>
              <a:t>Bubble_sort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Nếu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a[0] &gt; a[1]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thì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đổi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chỗ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a[0]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a[1]</a:t>
            </a:r>
          </a:p>
          <a:p>
            <a:pPr marL="514350" indent="-514350"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Nếu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a[1] &gt; a[2]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thì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đổi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chỗ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a[1]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a[2]</a:t>
            </a:r>
          </a:p>
          <a:p>
            <a:pPr marL="514350" indent="-514350"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Nếu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a[2] &gt; a[3]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thì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đổi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chỗ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a[2]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a[3]</a:t>
            </a:r>
          </a:p>
          <a:p>
            <a:pPr marL="514350" indent="-51435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514350" indent="-514350"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Nếu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a[k-1] &gt; a[k]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thì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đổi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chỗ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a[k-1]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a[k]</a:t>
            </a:r>
          </a:p>
          <a:p>
            <a:pPr marL="514350" indent="-51435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Với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chạy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từ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đến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k: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nếu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a[i-1] &gt; a[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thì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đổi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chỗ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a[i-1]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và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a[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628800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0  1  2  3  4  5  6  7</a:t>
            </a:r>
            <a:r>
              <a:rPr lang="en-US" sz="2000" dirty="0" smtClean="0"/>
              <a:t>         </a:t>
            </a:r>
            <a:endParaRPr lang="en-US" sz="2000" dirty="0"/>
          </a:p>
        </p:txBody>
      </p:sp>
      <p:sp>
        <p:nvSpPr>
          <p:cNvPr id="10" name="Down Arrow 9"/>
          <p:cNvSpPr/>
          <p:nvPr/>
        </p:nvSpPr>
        <p:spPr>
          <a:xfrm>
            <a:off x="3563888" y="4077072"/>
            <a:ext cx="100811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AEMYRO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9524189" cy="5530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3917374"/>
            <a:ext cx="3816424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c[12]</a:t>
            </a:r>
          </a:p>
          <a:p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12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int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0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Bubble-sort-example-300px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1556793"/>
            <a:ext cx="3672408" cy="2030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bọt</a:t>
            </a:r>
            <a:r>
              <a:rPr lang="en-US" dirty="0" smtClean="0"/>
              <a:t> – bubble sort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45333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en.wikipedia.org/wiki/</a:t>
            </a:r>
            <a:r>
              <a:rPr lang="en-US" dirty="0" err="1" smtClean="0"/>
              <a:t>Bubble_sort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Với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chạy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từ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đến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k: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nếu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a[i-1] &gt; a[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thì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đổi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chỗ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a[i-1]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và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a[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&lt;= k;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if (a[i-1] &gt; a[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temp = a[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]; a[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 = a[i-1]; a[i-1] = temp;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628800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0  1  2  3  4  5  6  7</a:t>
            </a:r>
            <a:r>
              <a:rPr lang="en-US" sz="2000" dirty="0" smtClean="0"/>
              <a:t>         </a:t>
            </a:r>
            <a:endParaRPr lang="en-US" sz="2000" dirty="0"/>
          </a:p>
        </p:txBody>
      </p:sp>
      <p:sp>
        <p:nvSpPr>
          <p:cNvPr id="10" name="Down Arrow 9"/>
          <p:cNvSpPr/>
          <p:nvPr/>
        </p:nvSpPr>
        <p:spPr>
          <a:xfrm>
            <a:off x="3563888" y="3717032"/>
            <a:ext cx="100811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Bubble-sort-example-300px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1556793"/>
            <a:ext cx="3672408" cy="2030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bọt</a:t>
            </a:r>
            <a:r>
              <a:rPr lang="en-US" dirty="0" smtClean="0"/>
              <a:t> – bubble sort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45333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en.wikipedia.org/wiki/</a:t>
            </a:r>
            <a:r>
              <a:rPr lang="en-US" dirty="0" err="1" smtClean="0"/>
              <a:t>Bubble_sort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dirty="0" err="1" smtClean="0">
                <a:cs typeface="Consolas" pitchFamily="49" charset="0"/>
              </a:rPr>
              <a:t>Gộp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lại</a:t>
            </a:r>
            <a:r>
              <a:rPr lang="en-US" dirty="0" smtClean="0">
                <a:cs typeface="Consolas" pitchFamily="49" charset="0"/>
              </a:rPr>
              <a:t>: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k = n - 1; k &gt; 0; k--)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for (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&lt;= k;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if (a[i-1] &lt; a[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temp = a[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a[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 = a[i-1];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a[i-1] =  temp;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628800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0  1  2  3  4  5  6  7</a:t>
            </a:r>
            <a:r>
              <a:rPr lang="en-US" sz="2000" dirty="0" smtClean="0"/>
              <a:t>        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smtClean="0"/>
              <a:t>?</a:t>
            </a:r>
            <a:endParaRPr lang="en-US" dirty="0"/>
          </a:p>
        </p:txBody>
      </p:sp>
      <p:pic>
        <p:nvPicPr>
          <p:cNvPr id="5" name="Content Placeholder 4" descr="Bubble-sort-example-300px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556792"/>
            <a:ext cx="7848872" cy="4709323"/>
          </a:xfrm>
        </p:spPr>
      </p:pic>
      <p:sp>
        <p:nvSpPr>
          <p:cNvPr id="6" name="TextBox 5"/>
          <p:cNvSpPr txBox="1"/>
          <p:nvPr/>
        </p:nvSpPr>
        <p:spPr>
          <a:xfrm>
            <a:off x="395536" y="645333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en.wikipedia.org/wiki/</a:t>
            </a:r>
            <a:r>
              <a:rPr lang="en-US" dirty="0" err="1" smtClean="0"/>
              <a:t>Bubble_sort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: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45333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en.wikipedia.org/wiki/</a:t>
            </a:r>
            <a:r>
              <a:rPr lang="en-US" dirty="0" err="1" smtClean="0"/>
              <a:t>Bubble_sort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k = n - 1; k &gt; 0; k--) {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swapped = false;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for (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&lt;= k;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if (a[i-1] &lt; a[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]) {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temp = a[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]; 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a[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 = a[i-1]; 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a[i-1] =  temp;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  </a:t>
            </a:r>
            <a:r>
              <a:rPr lang="en-US" sz="20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swapped = true; 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if (! swapped) break;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080" y="3140968"/>
            <a:ext cx="3312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: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bọt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swapped (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bọt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hay </a:t>
            </a:r>
            <a:r>
              <a:rPr lang="en-US" dirty="0" err="1" smtClean="0"/>
              <a:t>chưa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break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45333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en.wikipedia.org/wiki/</a:t>
            </a:r>
            <a:r>
              <a:rPr lang="en-US" dirty="0" err="1" smtClean="0"/>
              <a:t>Bubble_sort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swapped = true;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k = n - 1; k &gt; 0</a:t>
            </a:r>
            <a:r>
              <a:rPr lang="en-US" sz="20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&amp;&amp; swapped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k--) {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swapped = false;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for (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&lt;= k;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if (a[i-1] &lt; a[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]) {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temp = a[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]; 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a[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 = a[i-1]; 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a[i-1] =  temp;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   </a:t>
            </a:r>
            <a:r>
              <a:rPr lang="en-US" sz="20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swapped = true; 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(</a:t>
            </a:r>
            <a:r>
              <a:rPr lang="en-US" dirty="0" err="1" smtClean="0"/>
              <a:t>nhỏ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N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nữ</a:t>
            </a:r>
            <a:r>
              <a:rPr lang="en-US" dirty="0" smtClean="0"/>
              <a:t>,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đôi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Cho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a..z. 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5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Cho N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0... N-1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nữ</a:t>
            </a:r>
            <a:r>
              <a:rPr lang="en-US" dirty="0" smtClean="0"/>
              <a:t> 0…M-1</a:t>
            </a:r>
            <a:br>
              <a:rPr lang="en-US" dirty="0" smtClean="0"/>
            </a:br>
            <a:r>
              <a:rPr lang="en-US" dirty="0" smtClean="0"/>
              <a:t>,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đôi</a:t>
            </a:r>
            <a:r>
              <a:rPr lang="en-US" dirty="0" smtClean="0"/>
              <a:t>.</a:t>
            </a:r>
          </a:p>
          <a:p>
            <a:r>
              <a:rPr lang="en-US" dirty="0" smtClean="0"/>
              <a:t>0 0, 0 1, 0 2 ….   0 M-1</a:t>
            </a:r>
            <a:br>
              <a:rPr lang="en-US" dirty="0" smtClean="0"/>
            </a:br>
            <a:r>
              <a:rPr lang="en-US" dirty="0" smtClean="0"/>
              <a:t>1 0, 1 1, 1 2 ….. 1 M -1</a:t>
            </a:r>
            <a:br>
              <a:rPr lang="en-US" dirty="0" smtClean="0"/>
            </a:br>
            <a:r>
              <a:rPr lang="en-US" dirty="0" smtClean="0"/>
              <a:t>….</a:t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 0, </a:t>
            </a:r>
            <a:r>
              <a:rPr lang="en-US" dirty="0" err="1" smtClean="0"/>
              <a:t>i</a:t>
            </a:r>
            <a:r>
              <a:rPr lang="en-US" dirty="0" smtClean="0"/>
              <a:t> 1, </a:t>
            </a:r>
            <a:r>
              <a:rPr lang="en-US" dirty="0" err="1" smtClean="0"/>
              <a:t>i</a:t>
            </a:r>
            <a:r>
              <a:rPr lang="en-US" dirty="0" smtClean="0"/>
              <a:t> 2,         </a:t>
            </a:r>
            <a:r>
              <a:rPr lang="en-US" dirty="0" err="1" smtClean="0"/>
              <a:t>i</a:t>
            </a:r>
            <a:r>
              <a:rPr lang="en-US" dirty="0" smtClean="0"/>
              <a:t> M-1     </a:t>
            </a:r>
            <a:br>
              <a:rPr lang="en-US" dirty="0" smtClean="0"/>
            </a:b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N-1 0, N-1 1, ….. N-1 M-1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0 0, 0 1, 0 2 ….   0 M-1</a:t>
            </a:r>
            <a:br>
              <a:rPr lang="en-US" dirty="0" smtClean="0"/>
            </a:br>
            <a:r>
              <a:rPr lang="en-US" dirty="0" smtClean="0"/>
              <a:t>1 0, 1 1, 1 2 ….. 1 M -1</a:t>
            </a:r>
            <a:br>
              <a:rPr lang="en-US" dirty="0" smtClean="0"/>
            </a:br>
            <a:r>
              <a:rPr lang="en-US" dirty="0" smtClean="0"/>
              <a:t>….</a:t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 0, </a:t>
            </a:r>
            <a:r>
              <a:rPr lang="en-US" dirty="0" err="1" smtClean="0"/>
              <a:t>i</a:t>
            </a:r>
            <a:r>
              <a:rPr lang="en-US" dirty="0" smtClean="0"/>
              <a:t> 1, </a:t>
            </a:r>
            <a:r>
              <a:rPr lang="en-US" dirty="0" err="1" smtClean="0"/>
              <a:t>i</a:t>
            </a:r>
            <a:r>
              <a:rPr lang="en-US" dirty="0" smtClean="0"/>
              <a:t> 2,         </a:t>
            </a:r>
            <a:r>
              <a:rPr lang="en-US" dirty="0" err="1" smtClean="0"/>
              <a:t>i</a:t>
            </a:r>
            <a:r>
              <a:rPr lang="en-US" dirty="0" smtClean="0"/>
              <a:t> M-1     </a:t>
            </a:r>
            <a:br>
              <a:rPr lang="en-US" dirty="0" smtClean="0"/>
            </a:b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N-1 0, N-1 1, ….. N-1 M-1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I = 0; I &lt; N;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  <a:br>
              <a:rPr lang="en-US" dirty="0" smtClean="0"/>
            </a:br>
            <a:r>
              <a:rPr lang="en-US" dirty="0" smtClean="0"/>
              <a:t>   for (</a:t>
            </a:r>
            <a:r>
              <a:rPr lang="en-US" dirty="0" err="1" smtClean="0"/>
              <a:t>int</a:t>
            </a:r>
            <a:r>
              <a:rPr lang="en-US" dirty="0" smtClean="0"/>
              <a:t> j = 0; j &lt; M; j++)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cout</a:t>
            </a:r>
            <a:r>
              <a:rPr lang="en-US" dirty="0" smtClean="0"/>
              <a:t> &lt;&lt; boy[I]  &lt;&lt; “ “ &lt;&lt; girl[j] &lt;&lt; “,”;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a..z. 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3</a:t>
            </a:r>
          </a:p>
          <a:p>
            <a:pPr lvl="2"/>
            <a:r>
              <a:rPr lang="en-US" dirty="0" smtClean="0"/>
              <a:t> 3 </a:t>
            </a:r>
            <a:r>
              <a:rPr lang="en-US" dirty="0" err="1" smtClean="0"/>
              <a:t>vòng</a:t>
            </a:r>
            <a:r>
              <a:rPr lang="en-US" dirty="0" smtClean="0"/>
              <a:t> for </a:t>
            </a:r>
            <a:r>
              <a:rPr lang="en-US" dirty="0" err="1" smtClean="0"/>
              <a:t>thô</a:t>
            </a:r>
            <a:endParaRPr lang="en-US" dirty="0" smtClean="0"/>
          </a:p>
          <a:p>
            <a:pPr lvl="1"/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2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3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8662949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e[12];     //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khởi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tạo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tất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cả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bằng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0</a:t>
            </a:r>
          </a:p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d[12];  //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giá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trị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không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xác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định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...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581128"/>
            <a:ext cx="8860118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c[12] = {4, 1, 3}; // c[0]: 4, c[1]: 1,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  //c[2]: 3,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còn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lại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khởi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tạo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bằng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N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1: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key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key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44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csit.parkland.edu/~mbrandyberry/CS1Java/images/Lesson27/SortedSampleArra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993231"/>
            <a:ext cx="8267700" cy="1524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9512" y="6381328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Nguồn</a:t>
            </a:r>
            <a:r>
              <a:rPr lang="en-US" sz="1200" dirty="0" smtClean="0"/>
              <a:t> </a:t>
            </a:r>
            <a:r>
              <a:rPr lang="en-US" sz="1200" dirty="0" err="1" smtClean="0"/>
              <a:t>ảnh</a:t>
            </a:r>
            <a:r>
              <a:rPr lang="en-US" sz="1200" dirty="0" smtClean="0"/>
              <a:t>: http://www.csit.parkland.edu/~mbrandyberry/CS1Java/Lessons/Lesson27/BinarySearch.htm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b="1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44?</a:t>
            </a:r>
          </a:p>
          <a:p>
            <a:endParaRPr lang="en-US" dirty="0"/>
          </a:p>
        </p:txBody>
      </p:sp>
      <p:pic>
        <p:nvPicPr>
          <p:cNvPr id="1026" name="Picture 2" descr="http://www.csit.parkland.edu/~mbrandyberry/CS1Java/images/Lesson27/SortedSampleArra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96952"/>
            <a:ext cx="8267700" cy="1524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9512" y="6381328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Nguồn</a:t>
            </a:r>
            <a:r>
              <a:rPr lang="en-US" sz="1200" dirty="0" smtClean="0"/>
              <a:t> </a:t>
            </a:r>
            <a:r>
              <a:rPr lang="en-US" sz="1200" dirty="0" err="1" smtClean="0"/>
              <a:t>ảnh</a:t>
            </a:r>
            <a:r>
              <a:rPr lang="en-US" sz="1200" dirty="0" smtClean="0"/>
              <a:t>: http://www.csit.parkland.edu/~mbrandyberry/CS1Java/Lessons/Lesson27/BinarySearch.htm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580112" y="3872881"/>
            <a:ext cx="280831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7664" y="3944889"/>
            <a:ext cx="28803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 descr="http://www.csit.parkland.edu/~mbrandyberry/CS1Java/images/Lesson27/SuccessfulBinarySearch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467725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 descr="http://www.csit.parkland.edu/~mbrandyberry/CS1Java/images/Lesson27/SuccessfulBinarySearch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467725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 descr="http://www.csit.parkland.edu/~mbrandyberry/CS1Java/images/Lesson27/SuccessfulBinarySearch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747" y="1618828"/>
            <a:ext cx="8467725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err="1" smtClean="0"/>
              <a:t>Mảng</a:t>
            </a:r>
            <a:r>
              <a:rPr lang="en-US" sz="2800" dirty="0" smtClean="0"/>
              <a:t> A</a:t>
            </a:r>
          </a:p>
          <a:p>
            <a:pPr>
              <a:buNone/>
            </a:pPr>
            <a:r>
              <a:rPr lang="en-US" sz="2800" dirty="0" smtClean="0"/>
              <a:t>Low: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mảng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High: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cuối</a:t>
            </a:r>
            <a:r>
              <a:rPr lang="en-US" sz="2800" dirty="0" smtClean="0"/>
              <a:t> </a:t>
            </a:r>
            <a:r>
              <a:rPr lang="en-US" sz="2800" dirty="0" err="1" smtClean="0"/>
              <a:t>mảng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Lặp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low &gt; high:</a:t>
            </a:r>
          </a:p>
          <a:p>
            <a:pPr>
              <a:buNone/>
            </a:pPr>
            <a:r>
              <a:rPr lang="en-US" sz="2800" dirty="0" smtClean="0"/>
              <a:t>    mid = TBC(low, high)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nếu</a:t>
            </a:r>
            <a:r>
              <a:rPr lang="en-US" sz="2800" dirty="0" smtClean="0"/>
              <a:t> (a[mid] &lt; key): low = mid+1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nếu</a:t>
            </a:r>
            <a:r>
              <a:rPr lang="en-US" sz="2800" dirty="0" smtClean="0"/>
              <a:t> (a[mid] &gt; key): high = mid-1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nếu</a:t>
            </a:r>
            <a:r>
              <a:rPr lang="en-US" sz="2800" dirty="0" smtClean="0"/>
              <a:t> (a[mid] == key): </a:t>
            </a:r>
            <a:r>
              <a:rPr lang="en-US" sz="2800" dirty="0" err="1" smtClean="0"/>
              <a:t>xong</a:t>
            </a:r>
            <a:r>
              <a:rPr lang="en-US" sz="2800" dirty="0" smtClean="0"/>
              <a:t>,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thấy</a:t>
            </a:r>
            <a:r>
              <a:rPr lang="en-US" sz="2800" dirty="0" smtClean="0"/>
              <a:t>, </a:t>
            </a:r>
            <a:r>
              <a:rPr lang="en-US" sz="2800" dirty="0" err="1" smtClean="0"/>
              <a:t>dừng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lặp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endParaRPr lang="en-US" sz="2800" dirty="0"/>
          </a:p>
        </p:txBody>
      </p:sp>
      <p:pic>
        <p:nvPicPr>
          <p:cNvPr id="4" name="Picture 2" descr="http://www.csit.parkland.edu/~mbrandyberry/CS1Java/images/Lesson27/SuccessfulBinarySearch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04664"/>
            <a:ext cx="4211960" cy="23689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char second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getc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stdin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char third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getc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stdin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long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oneCutCount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(second == third) ? 1 : 2;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long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twoCutCount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do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char first = second;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second = third;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third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getc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stdin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if (third &lt; 'a' || third &gt; 'z') break;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if (third != second) {       			//......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ab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twoCutCount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twoCutCount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oneCutCount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oneCutCount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++;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if (third == first)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twoCutCount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--; 		//.....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bab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} else if (first != second)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twoCutCount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++; 	//.....baa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 while (true);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twoCutCount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6888424" cy="4401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N = 12;   </a:t>
            </a:r>
          </a:p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c[N] = {1, 2, 3};             </a:t>
            </a:r>
          </a:p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C[4] = 5; </a:t>
            </a:r>
          </a:p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sum = 0;  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sum += c[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];   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67944" y="1340768"/>
            <a:ext cx="4752528" cy="1200329"/>
            <a:chOff x="4067944" y="1340768"/>
            <a:chExt cx="4752528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5652120" y="1340768"/>
              <a:ext cx="316835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Có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thể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dùng</a:t>
              </a:r>
              <a:r>
                <a:rPr lang="en-US" sz="2400" dirty="0" smtClean="0"/>
                <a:t> </a:t>
              </a:r>
              <a:r>
                <a:rPr lang="en-US" sz="2400" b="1" dirty="0" err="1" smtClean="0"/>
                <a:t>hằng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để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khai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báo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kích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thước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mảng</a:t>
              </a:r>
              <a:endParaRPr lang="en-US" sz="24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067944" y="1940933"/>
              <a:ext cx="1584176" cy="479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: </a:t>
            </a:r>
            <a:r>
              <a:rPr lang="en-US" dirty="0" err="1" smtClean="0"/>
              <a:t>quên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,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logic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429000"/>
            <a:ext cx="5622052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c[N];             </a:t>
            </a:r>
          </a:p>
          <a:p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sum = 0;   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for 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sum += c[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];    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u="sng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r>
              <a:rPr lang="en-US" dirty="0" err="1" smtClean="0"/>
              <a:t>Lí</a:t>
            </a:r>
            <a:r>
              <a:rPr lang="en-US" dirty="0" smtClean="0"/>
              <a:t> do: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i="1" dirty="0" smtClean="0"/>
              <a:t>magic number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797152"/>
            <a:ext cx="4416594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c[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];             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sum += c[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];   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3429000"/>
            <a:ext cx="4698722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12;   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c[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];            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sum += c[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];   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Multiply 5"/>
          <p:cNvSpPr/>
          <p:nvPr/>
        </p:nvSpPr>
        <p:spPr>
          <a:xfrm>
            <a:off x="1331640" y="5085184"/>
            <a:ext cx="2088232" cy="129614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Chú</a:t>
            </a:r>
            <a:r>
              <a:rPr lang="en-US" dirty="0" smtClean="0"/>
              <a:t> ý!!!!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C++ </a:t>
            </a:r>
            <a:r>
              <a:rPr lang="en-US" b="1" dirty="0" err="1" smtClean="0">
                <a:solidFill>
                  <a:srgbClr val="FF0000"/>
                </a:solidFill>
              </a:rPr>
              <a:t>không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kiểm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giới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hạn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mảng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(no array bounds checking)</a:t>
            </a:r>
          </a:p>
          <a:p>
            <a:pPr lvl="1">
              <a:buNone/>
            </a:pPr>
            <a:r>
              <a:rPr lang="en-US" dirty="0" smtClean="0"/>
              <a:t>	a[-1] 	a[100], a[164]…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100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logic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 smtClean="0"/>
          </a:p>
          <a:p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sập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- </a:t>
            </a:r>
            <a:r>
              <a:rPr lang="en-US" dirty="0" err="1" smtClean="0"/>
              <a:t>mảng</a:t>
            </a:r>
            <a:r>
              <a:rPr lang="en-US" dirty="0" smtClean="0"/>
              <a:t> char</a:t>
            </a:r>
            <a:br>
              <a:rPr lang="en-US" dirty="0" smtClean="0"/>
            </a:br>
            <a:r>
              <a:rPr lang="en-US" b="1" dirty="0" smtClean="0"/>
              <a:t>null-terminated character sequences</a:t>
            </a:r>
            <a:br>
              <a:rPr lang="en-US" b="1" dirty="0" smtClean="0"/>
            </a:br>
            <a:r>
              <a:rPr lang="en-US" dirty="0" smtClean="0"/>
              <a:t>(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/>
              <a:t>C – string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>
              <a:buNone/>
            </a:pPr>
            <a:r>
              <a:rPr lang="en-US" b="1" u="sng" dirty="0" err="1" smtClean="0"/>
              <a:t>Chặn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cuối</a:t>
            </a:r>
            <a:r>
              <a:rPr lang="en-US" b="1" u="sng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null –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0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'\0'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2247255"/>
            <a:ext cx="290335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Consolas" pitchFamily="49" charset="0"/>
                <a:cs typeface="Consolas" pitchFamily="49" charset="0"/>
              </a:rPr>
              <a:t>char s[] = "Hi";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6" y="3717032"/>
            <a:ext cx="494237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char s[] = {'H', '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', '\0'};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2349</Words>
  <Application>Microsoft Office PowerPoint</Application>
  <PresentationFormat>On-screen Show (4:3)</PresentationFormat>
  <Paragraphs>403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Mảng</vt:lpstr>
      <vt:lpstr>PowerPoint Presentation</vt:lpstr>
      <vt:lpstr>PowerPoint Presentation</vt:lpstr>
      <vt:lpstr>Khai báo và khởi tạo</vt:lpstr>
      <vt:lpstr>Sử dụng</vt:lpstr>
      <vt:lpstr>Lỗi thường gặp: quên khởi tạo</vt:lpstr>
      <vt:lpstr>Good Program Practice</vt:lpstr>
      <vt:lpstr>Chú ý!!!!</vt:lpstr>
      <vt:lpstr>Xâu kí tự - mảng char null-terminated character sequences (còn gọi là C – string)</vt:lpstr>
      <vt:lpstr>Ví dụ</vt:lpstr>
      <vt:lpstr>Thư viện xử lý xâu kí tự</vt:lpstr>
      <vt:lpstr>Thư viện xử lý xâu kí tự</vt:lpstr>
      <vt:lpstr>Lỗi thường gặp:  đọc xâu quá kích thước</vt:lpstr>
      <vt:lpstr>C++ string</vt:lpstr>
      <vt:lpstr>C++ string</vt:lpstr>
      <vt:lpstr>So sánh C-string và C++ string </vt:lpstr>
      <vt:lpstr>Mảng hai chiều</vt:lpstr>
      <vt:lpstr>Hàng hay cột?</vt:lpstr>
      <vt:lpstr>Hàng hay cột?</vt:lpstr>
      <vt:lpstr>PowerPoint Presentation</vt:lpstr>
      <vt:lpstr>Lưu ý về kích thước mảng</vt:lpstr>
      <vt:lpstr>Cách tránh truy nhập ngoài mảng?</vt:lpstr>
      <vt:lpstr>Tài liệu tham khảo</vt:lpstr>
      <vt:lpstr>Một số thuật toán dùng mảng</vt:lpstr>
      <vt:lpstr>Sắp xếp nổi bọt – bubble sort</vt:lpstr>
      <vt:lpstr>Sắp xếp nổi bọt – bubble sort</vt:lpstr>
      <vt:lpstr>Sắp xếp nổi bọt – bubble sort</vt:lpstr>
      <vt:lpstr>Sắp xếp nổi bọt – bubble sort</vt:lpstr>
      <vt:lpstr>Sắp xếp nổi bọt – bubble sort</vt:lpstr>
      <vt:lpstr>Sắp xếp nổi bọt – bubble sort</vt:lpstr>
      <vt:lpstr>Sắp xếp nổi bọt – bubble sort</vt:lpstr>
      <vt:lpstr>Cải tiến?</vt:lpstr>
      <vt:lpstr>Cải tiến: dừng khi đã xếp xong</vt:lpstr>
      <vt:lpstr>Dùng điều kiện lặp thay cho break</vt:lpstr>
      <vt:lpstr>Duyệt tổ hợp (nhỏ)</vt:lpstr>
      <vt:lpstr>Duyệt tổ hợp nhỏ</vt:lpstr>
      <vt:lpstr>Duyệt tổ hợp nhỏ</vt:lpstr>
      <vt:lpstr>Duyệt hoán vị nhỏ</vt:lpstr>
      <vt:lpstr>Duyệt hoán vị nhỏ</vt:lpstr>
      <vt:lpstr>Duyệt tổ hợp</vt:lpstr>
      <vt:lpstr>Tìm kiếm nhị phân</vt:lpstr>
      <vt:lpstr>Tìm kiếm nhị phân</vt:lpstr>
      <vt:lpstr>Ý tưởng thuật toán</vt:lpstr>
      <vt:lpstr>Bước 1</vt:lpstr>
      <vt:lpstr>Bước 2</vt:lpstr>
      <vt:lpstr>Bước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Mảng</dc:title>
  <dc:creator>Chauttm</dc:creator>
  <cp:lastModifiedBy>Tmct</cp:lastModifiedBy>
  <cp:revision>91</cp:revision>
  <dcterms:created xsi:type="dcterms:W3CDTF">2016-03-07T15:10:15Z</dcterms:created>
  <dcterms:modified xsi:type="dcterms:W3CDTF">2019-02-19T06:44:43Z</dcterms:modified>
</cp:coreProperties>
</file>