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8"/>
  </p:notesMasterIdLst>
  <p:sldIdLst>
    <p:sldId id="257" r:id="rId2"/>
    <p:sldId id="265" r:id="rId3"/>
    <p:sldId id="258" r:id="rId4"/>
    <p:sldId id="259" r:id="rId5"/>
    <p:sldId id="260" r:id="rId6"/>
    <p:sldId id="267" r:id="rId7"/>
    <p:sldId id="268" r:id="rId8"/>
    <p:sldId id="261" r:id="rId9"/>
    <p:sldId id="266" r:id="rId10"/>
    <p:sldId id="264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6" r:id="rId20"/>
    <p:sldId id="278" r:id="rId21"/>
    <p:sldId id="293" r:id="rId22"/>
    <p:sldId id="295" r:id="rId23"/>
    <p:sldId id="297" r:id="rId24"/>
    <p:sldId id="281" r:id="rId25"/>
    <p:sldId id="290" r:id="rId26"/>
    <p:sldId id="282" r:id="rId27"/>
    <p:sldId id="289" r:id="rId28"/>
    <p:sldId id="283" r:id="rId29"/>
    <p:sldId id="284" r:id="rId30"/>
    <p:sldId id="291" r:id="rId31"/>
    <p:sldId id="285" r:id="rId32"/>
    <p:sldId id="286" r:id="rId33"/>
    <p:sldId id="287" r:id="rId34"/>
    <p:sldId id="288" r:id="rId35"/>
    <p:sldId id="306" r:id="rId36"/>
    <p:sldId id="303" r:id="rId37"/>
    <p:sldId id="298" r:id="rId38"/>
    <p:sldId id="299" r:id="rId39"/>
    <p:sldId id="300" r:id="rId40"/>
    <p:sldId id="301" r:id="rId41"/>
    <p:sldId id="302" r:id="rId42"/>
    <p:sldId id="304" r:id="rId43"/>
    <p:sldId id="307" r:id="rId44"/>
    <p:sldId id="305" r:id="rId45"/>
    <p:sldId id="331" r:id="rId46"/>
    <p:sldId id="308" r:id="rId47"/>
    <p:sldId id="309" r:id="rId48"/>
    <p:sldId id="310" r:id="rId49"/>
    <p:sldId id="330" r:id="rId50"/>
    <p:sldId id="311" r:id="rId51"/>
    <p:sldId id="344" r:id="rId52"/>
    <p:sldId id="315" r:id="rId53"/>
    <p:sldId id="312" r:id="rId54"/>
    <p:sldId id="313" r:id="rId55"/>
    <p:sldId id="314" r:id="rId56"/>
    <p:sldId id="321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316" r:id="rId66"/>
    <p:sldId id="317" r:id="rId67"/>
    <p:sldId id="318" r:id="rId68"/>
    <p:sldId id="319" r:id="rId69"/>
    <p:sldId id="320" r:id="rId70"/>
    <p:sldId id="332" r:id="rId71"/>
    <p:sldId id="333" r:id="rId72"/>
    <p:sldId id="337" r:id="rId73"/>
    <p:sldId id="338" r:id="rId74"/>
    <p:sldId id="334" r:id="rId75"/>
    <p:sldId id="335" r:id="rId76"/>
    <p:sldId id="336" r:id="rId77"/>
    <p:sldId id="345" r:id="rId78"/>
    <p:sldId id="348" r:id="rId79"/>
    <p:sldId id="349" r:id="rId80"/>
    <p:sldId id="350" r:id="rId81"/>
    <p:sldId id="339" r:id="rId82"/>
    <p:sldId id="351" r:id="rId83"/>
    <p:sldId id="342" r:id="rId84"/>
    <p:sldId id="340" r:id="rId85"/>
    <p:sldId id="341" r:id="rId86"/>
    <p:sldId id="343" r:id="rId8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24" autoAdjust="0"/>
  </p:normalViewPr>
  <p:slideViewPr>
    <p:cSldViewPr>
      <p:cViewPr varScale="1">
        <p:scale>
          <a:sx n="63" d="100"/>
          <a:sy n="63" d="100"/>
        </p:scale>
        <p:origin x="-11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68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483D5-418D-4600-BDD9-F736FC4E8935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187E-7067-4320-B116-DE3FB74B0B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42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187E-7067-4320-B116-DE3FB74B0BF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187E-7067-4320-B116-DE3FB74B0BF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187E-7067-4320-B116-DE3FB74B0BF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3FAC-A20E-4C92-B938-25270EA40338}" type="datetime1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27D9-F81B-4C75-AADD-72317301FB01}" type="datetime1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07A2-E473-41F5-9523-4FE4545BAA29}" type="datetime1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EB99-3363-4593-973E-7BFA433499D1}" type="datetime1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DCB3-9108-412F-A7A8-43D60578D26A}" type="datetime1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077A-87B3-4ABE-AA1C-0AC36827EF6B}" type="datetime1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F301-8F14-49DD-94F5-E3CC92D7059E}" type="datetime1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AC90-CC3F-4CE1-814A-F8E48E03FE94}" type="datetime1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88B1-A387-4F48-A3A0-ECC29B3FF5C4}" type="datetime1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4CDC-BBBA-4EF2-A724-06BA69A25C22}" type="datetime1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8EBD-4366-41F9-932B-93283B4A59A9}" type="datetime1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0CC2E-1B14-4ABA-BB57-64DBAA55B2B3}" type="datetime1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9BAC2-428D-4151-9ADB-283FBAB65A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- pass-by-value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060848"/>
            <a:ext cx="84249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argument1;</a:t>
            </a:r>
          </a:p>
          <a:p>
            <a:pPr marL="342900" indent="-342900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argument2;     </a:t>
            </a:r>
          </a:p>
          <a:p>
            <a:pPr marL="342900" indent="-342900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function call (in another function, such as main) </a:t>
            </a:r>
          </a:p>
          <a:p>
            <a:pPr marL="342900" indent="-342900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result 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thefunctionname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(argument1, argument2); </a:t>
            </a:r>
          </a:p>
          <a:p>
            <a:pPr marL="342900" indent="-342900">
              <a:lnSpc>
                <a:spcPct val="90000"/>
              </a:lnSpc>
              <a:buFont typeface="Monotype Sorts" pitchFamily="2" charset="2"/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lnSpc>
                <a:spcPct val="90000"/>
              </a:lnSpc>
              <a:buFont typeface="Monotype Sorts" pitchFamily="2" charset="2"/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lnSpc>
                <a:spcPct val="90000"/>
              </a:lnSpc>
              <a:buFont typeface="Monotype Sorts" pitchFamily="2" charset="2"/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lnSpc>
                <a:spcPct val="90000"/>
              </a:lnSpc>
              <a:buFont typeface="Monotype Sorts" pitchFamily="2" charset="2"/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lnSpc>
                <a:spcPct val="90000"/>
              </a:lnSpc>
              <a:buFont typeface="Monotype Sorts" pitchFamily="2" charset="2"/>
              <a:buNone/>
            </a:pPr>
            <a:endParaRPr lang="en-US" sz="2000" dirty="0" smtClean="0">
              <a:solidFill>
                <a:srgbClr val="00FF99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function definition </a:t>
            </a:r>
          </a:p>
          <a:p>
            <a:pPr marL="342900" indent="-342900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thefunctionname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parameter1, 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parameter2){</a:t>
            </a:r>
          </a:p>
          <a:p>
            <a:pPr marL="342900" indent="-342900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Now the function can use the two parameters</a:t>
            </a:r>
          </a:p>
          <a:p>
            <a:pPr marL="342900" indent="-342900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parameter1 = argument 1, parameter2 = argument2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84168" y="3212976"/>
            <a:ext cx="93610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427984" y="3212976"/>
            <a:ext cx="36004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4008" y="350100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copy </a:t>
            </a:r>
            <a:r>
              <a:rPr lang="en-US" sz="2400" b="1" dirty="0" err="1" smtClean="0">
                <a:solidFill>
                  <a:srgbClr val="FF0000"/>
                </a:solidFill>
              </a:rPr>
              <a:t>giá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trị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pass-by-value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2204864"/>
            <a:ext cx="5760640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err="1" smtClean="0">
                <a:latin typeface="Courier New" pitchFamily="49" charset="0"/>
              </a:rPr>
              <a:t>void</a:t>
            </a:r>
            <a:r>
              <a:rPr lang="fr-FR" sz="2400" b="1" dirty="0" smtClean="0">
                <a:latin typeface="Courier New" pitchFamily="49" charset="0"/>
              </a:rPr>
              <a:t> </a:t>
            </a:r>
            <a:r>
              <a:rPr lang="fr-FR" sz="2400" b="1" dirty="0" err="1" smtClean="0">
                <a:latin typeface="Courier New" pitchFamily="49" charset="0"/>
              </a:rPr>
              <a:t>my_swap</a:t>
            </a:r>
            <a:r>
              <a:rPr lang="fr-FR" sz="2400" b="1" dirty="0" smtClean="0">
                <a:latin typeface="Courier New" pitchFamily="49" charset="0"/>
              </a:rPr>
              <a:t>(</a:t>
            </a:r>
            <a:r>
              <a:rPr lang="fr-FR" sz="2400" b="1" dirty="0" err="1" smtClean="0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fr-FR" sz="2400" b="1" dirty="0" smtClean="0">
                <a:latin typeface="Courier New" pitchFamily="49" charset="0"/>
              </a:rPr>
              <a:t>x, </a:t>
            </a:r>
            <a:r>
              <a:rPr lang="fr-FR" sz="2400" b="1" dirty="0" err="1" smtClean="0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fr-FR" sz="2400" b="1" dirty="0" smtClean="0">
                <a:latin typeface="Courier New" pitchFamily="49" charset="0"/>
              </a:rPr>
              <a:t>y)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urier New" pitchFamily="49" charset="0"/>
              </a:rPr>
              <a:t>	</a:t>
            </a:r>
            <a:r>
              <a:rPr lang="fr-FR" sz="2400" b="1" dirty="0" err="1" smtClean="0">
                <a:latin typeface="Courier New" pitchFamily="49" charset="0"/>
              </a:rPr>
              <a:t>int</a:t>
            </a:r>
            <a:r>
              <a:rPr lang="fr-FR" sz="2400" b="1" dirty="0" smtClean="0">
                <a:latin typeface="Courier New" pitchFamily="49" charset="0"/>
              </a:rPr>
              <a:t> t = x; x = y; y = 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fr-FR" sz="24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err="1" smtClean="0">
                <a:latin typeface="Courier New" pitchFamily="49" charset="0"/>
              </a:rPr>
              <a:t>int</a:t>
            </a:r>
            <a:r>
              <a:rPr lang="fr-FR" sz="2400" b="1" dirty="0" smtClean="0">
                <a:latin typeface="Courier New" pitchFamily="49" charset="0"/>
              </a:rPr>
              <a:t> main()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urier New" pitchFamily="49" charset="0"/>
              </a:rPr>
              <a:t>	</a:t>
            </a:r>
            <a:r>
              <a:rPr lang="fr-FR" sz="2400" b="1" dirty="0" err="1" smtClean="0">
                <a:latin typeface="Courier New" pitchFamily="49" charset="0"/>
              </a:rPr>
              <a:t>int</a:t>
            </a:r>
            <a:r>
              <a:rPr lang="fr-FR" sz="2400" b="1" dirty="0" smtClean="0">
                <a:latin typeface="Courier New" pitchFamily="49" charset="0"/>
              </a:rPr>
              <a:t> a = 2;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urier New" pitchFamily="49" charset="0"/>
              </a:rPr>
              <a:t>	</a:t>
            </a:r>
            <a:r>
              <a:rPr lang="fr-FR" sz="2400" b="1" dirty="0" err="1" smtClean="0">
                <a:latin typeface="Courier New" pitchFamily="49" charset="0"/>
              </a:rPr>
              <a:t>int</a:t>
            </a:r>
            <a:r>
              <a:rPr lang="fr-FR" sz="2400" b="1" dirty="0" smtClean="0">
                <a:latin typeface="Courier New" pitchFamily="49" charset="0"/>
              </a:rPr>
              <a:t> b = 3;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fr-FR" sz="24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urier New" pitchFamily="49" charset="0"/>
              </a:rPr>
              <a:t>	</a:t>
            </a:r>
            <a:r>
              <a:rPr lang="fr-FR" sz="2400" b="1" dirty="0" err="1" smtClean="0">
                <a:latin typeface="Courier New" pitchFamily="49" charset="0"/>
              </a:rPr>
              <a:t>my_swap</a:t>
            </a:r>
            <a:r>
              <a:rPr lang="fr-FR" sz="2400" b="1" dirty="0" smtClean="0">
                <a:latin typeface="Courier New" pitchFamily="49" charset="0"/>
              </a:rPr>
              <a:t>(</a:t>
            </a:r>
            <a:r>
              <a:rPr lang="fr-FR" sz="2400" b="1" dirty="0" err="1" smtClean="0">
                <a:latin typeface="Courier New" pitchFamily="49" charset="0"/>
              </a:rPr>
              <a:t>a,b</a:t>
            </a:r>
            <a:r>
              <a:rPr lang="fr-FR" sz="2400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urier New" pitchFamily="49" charset="0"/>
              </a:rPr>
              <a:t>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urier New" pitchFamily="49" charset="0"/>
              </a:rPr>
              <a:t>	cout &lt;&lt; a &lt;&lt; "," &lt;&lt; b;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urier New" pitchFamily="49" charset="0"/>
              </a:rPr>
              <a:t>}</a:t>
            </a:r>
            <a:endParaRPr lang="en-US" sz="2400" b="1" dirty="0" smtClean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6256" y="3284984"/>
            <a:ext cx="219573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2,3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4077072"/>
            <a:ext cx="40679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FF0000"/>
                </a:solidFill>
              </a:rPr>
              <a:t>Sai</a:t>
            </a:r>
            <a:r>
              <a:rPr lang="en-US" sz="4400" dirty="0" smtClean="0">
                <a:solidFill>
                  <a:srgbClr val="FF0000"/>
                </a:solidFill>
              </a:rPr>
              <a:t>! </a:t>
            </a:r>
            <a:r>
              <a:rPr lang="en-US" sz="4400" dirty="0" err="1" smtClean="0">
                <a:solidFill>
                  <a:srgbClr val="FF0000"/>
                </a:solidFill>
              </a:rPr>
              <a:t>Vì</a:t>
            </a:r>
            <a:r>
              <a:rPr lang="en-US" sz="4400" dirty="0" smtClean="0">
                <a:solidFill>
                  <a:srgbClr val="FF0000"/>
                </a:solidFill>
              </a:rPr>
              <a:t> x, y  </a:t>
            </a:r>
            <a:r>
              <a:rPr lang="en-US" sz="4400" dirty="0" err="1" smtClean="0">
                <a:solidFill>
                  <a:srgbClr val="FF0000"/>
                </a:solidFill>
              </a:rPr>
              <a:t>là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br>
              <a:rPr lang="en-US" sz="4400" dirty="0" smtClean="0">
                <a:solidFill>
                  <a:srgbClr val="FF0000"/>
                </a:solidFill>
              </a:rPr>
            </a:br>
            <a:r>
              <a:rPr lang="en-US" sz="4400" u="sng" dirty="0" err="1" smtClean="0">
                <a:solidFill>
                  <a:srgbClr val="FF0000"/>
                </a:solidFill>
              </a:rPr>
              <a:t>bản</a:t>
            </a:r>
            <a:r>
              <a:rPr lang="en-US" sz="4400" u="sng" dirty="0" smtClean="0">
                <a:solidFill>
                  <a:srgbClr val="FF0000"/>
                </a:solidFill>
              </a:rPr>
              <a:t> </a:t>
            </a:r>
            <a:r>
              <a:rPr lang="en-US" sz="4400" u="sng" dirty="0" err="1" smtClean="0">
                <a:solidFill>
                  <a:srgbClr val="FF0000"/>
                </a:solidFill>
              </a:rPr>
              <a:t>sao</a:t>
            </a:r>
            <a:r>
              <a:rPr lang="en-US" sz="4400" u="sng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của</a:t>
            </a:r>
            <a:r>
              <a:rPr lang="en-US" sz="4400" dirty="0" smtClean="0">
                <a:solidFill>
                  <a:srgbClr val="FF0000"/>
                </a:solidFill>
              </a:rPr>
              <a:t> a, b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pass-by-reference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2204864"/>
            <a:ext cx="5760640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err="1" smtClean="0">
                <a:latin typeface="Courier New" pitchFamily="49" charset="0"/>
              </a:rPr>
              <a:t>void</a:t>
            </a:r>
            <a:r>
              <a:rPr lang="fr-FR" sz="2400" b="1" dirty="0" smtClean="0">
                <a:latin typeface="Courier New" pitchFamily="49" charset="0"/>
              </a:rPr>
              <a:t> </a:t>
            </a:r>
            <a:r>
              <a:rPr lang="fr-FR" sz="2400" b="1" dirty="0" err="1" smtClean="0">
                <a:latin typeface="Courier New" pitchFamily="49" charset="0"/>
              </a:rPr>
              <a:t>my</a:t>
            </a:r>
            <a:r>
              <a:rPr lang="fr-FR" sz="2400" b="1" dirty="0" err="1">
                <a:latin typeface="Courier New" pitchFamily="49" charset="0"/>
              </a:rPr>
              <a:t>_</a:t>
            </a:r>
            <a:r>
              <a:rPr lang="fr-FR" sz="2400" b="1" dirty="0" err="1" smtClean="0">
                <a:latin typeface="Courier New" pitchFamily="49" charset="0"/>
              </a:rPr>
              <a:t>swap</a:t>
            </a:r>
            <a:r>
              <a:rPr lang="fr-FR" sz="2400" b="1" dirty="0" smtClean="0">
                <a:latin typeface="Courier New" pitchFamily="49" charset="0"/>
              </a:rPr>
              <a:t>(</a:t>
            </a:r>
            <a:r>
              <a:rPr lang="fr-FR" sz="2400" b="1" dirty="0" err="1" smtClean="0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</a:rPr>
              <a:t>&amp; </a:t>
            </a:r>
            <a:r>
              <a:rPr lang="fr-FR" sz="2400" b="1" dirty="0" smtClean="0">
                <a:latin typeface="Courier New" pitchFamily="49" charset="0"/>
              </a:rPr>
              <a:t>x, </a:t>
            </a:r>
            <a:r>
              <a:rPr lang="fr-FR" sz="2400" b="1" dirty="0" err="1" smtClean="0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fr-FR" sz="2400" b="1" dirty="0" smtClean="0">
                <a:solidFill>
                  <a:srgbClr val="0070C0"/>
                </a:solidFill>
                <a:latin typeface="Courier New" pitchFamily="49" charset="0"/>
              </a:rPr>
              <a:t>&amp; </a:t>
            </a:r>
            <a:r>
              <a:rPr lang="fr-FR" sz="2400" b="1" dirty="0" smtClean="0">
                <a:latin typeface="Courier New" pitchFamily="49" charset="0"/>
              </a:rPr>
              <a:t>y)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urier New" pitchFamily="49" charset="0"/>
              </a:rPr>
              <a:t>	</a:t>
            </a:r>
            <a:r>
              <a:rPr lang="fr-FR" sz="2400" b="1" dirty="0" err="1" smtClean="0">
                <a:latin typeface="Courier New" pitchFamily="49" charset="0"/>
              </a:rPr>
              <a:t>int</a:t>
            </a:r>
            <a:r>
              <a:rPr lang="fr-FR" sz="2400" b="1" dirty="0" smtClean="0">
                <a:latin typeface="Courier New" pitchFamily="49" charset="0"/>
              </a:rPr>
              <a:t> t = x; x = y; y = 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fr-FR" sz="24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err="1" smtClean="0">
                <a:latin typeface="Courier New" pitchFamily="49" charset="0"/>
              </a:rPr>
              <a:t>int</a:t>
            </a:r>
            <a:r>
              <a:rPr lang="fr-FR" sz="2400" b="1" dirty="0" smtClean="0">
                <a:latin typeface="Courier New" pitchFamily="49" charset="0"/>
              </a:rPr>
              <a:t> main()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urier New" pitchFamily="49" charset="0"/>
              </a:rPr>
              <a:t>	</a:t>
            </a:r>
            <a:r>
              <a:rPr lang="fr-FR" sz="2400" b="1" dirty="0" err="1" smtClean="0">
                <a:latin typeface="Courier New" pitchFamily="49" charset="0"/>
              </a:rPr>
              <a:t>int</a:t>
            </a:r>
            <a:r>
              <a:rPr lang="fr-FR" sz="2400" b="1" dirty="0" smtClean="0">
                <a:latin typeface="Courier New" pitchFamily="49" charset="0"/>
              </a:rPr>
              <a:t> a = 2;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urier New" pitchFamily="49" charset="0"/>
              </a:rPr>
              <a:t>	</a:t>
            </a:r>
            <a:r>
              <a:rPr lang="fr-FR" sz="2400" b="1" dirty="0" err="1" smtClean="0">
                <a:latin typeface="Courier New" pitchFamily="49" charset="0"/>
              </a:rPr>
              <a:t>int</a:t>
            </a:r>
            <a:r>
              <a:rPr lang="fr-FR" sz="2400" b="1" dirty="0" smtClean="0">
                <a:latin typeface="Courier New" pitchFamily="49" charset="0"/>
              </a:rPr>
              <a:t> b = 3;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fr-FR" sz="24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urier New" pitchFamily="49" charset="0"/>
              </a:rPr>
              <a:t>	</a:t>
            </a:r>
            <a:r>
              <a:rPr lang="fr-FR" sz="2400" b="1" dirty="0" err="1" smtClean="0">
                <a:latin typeface="Courier New" pitchFamily="49" charset="0"/>
              </a:rPr>
              <a:t>my_swap</a:t>
            </a:r>
            <a:r>
              <a:rPr lang="fr-FR" sz="2400" b="1" dirty="0" smtClean="0">
                <a:latin typeface="Courier New" pitchFamily="49" charset="0"/>
              </a:rPr>
              <a:t>(</a:t>
            </a:r>
            <a:r>
              <a:rPr lang="fr-FR" sz="2400" b="1" dirty="0" err="1" smtClean="0">
                <a:latin typeface="Courier New" pitchFamily="49" charset="0"/>
              </a:rPr>
              <a:t>a,b</a:t>
            </a:r>
            <a:r>
              <a:rPr lang="fr-FR" sz="2400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urier New" pitchFamily="49" charset="0"/>
              </a:rPr>
              <a:t>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urier New" pitchFamily="49" charset="0"/>
              </a:rPr>
              <a:t>	cout &lt;&lt; a &lt;&lt; "," &lt;&lt; b;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urier New" pitchFamily="49" charset="0"/>
              </a:rPr>
              <a:t>}</a:t>
            </a:r>
            <a:endParaRPr lang="en-US" sz="2400" b="1" dirty="0" smtClean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6256" y="3356992"/>
            <a:ext cx="219573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3,2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8064" y="4077072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00B050"/>
                </a:solidFill>
              </a:rPr>
              <a:t>Đúng</a:t>
            </a:r>
            <a:r>
              <a:rPr lang="en-US" sz="3600" dirty="0" smtClean="0">
                <a:solidFill>
                  <a:srgbClr val="00B050"/>
                </a:solidFill>
              </a:rPr>
              <a:t>. </a:t>
            </a:r>
            <a:r>
              <a:rPr lang="en-US" sz="3600" dirty="0" err="1" smtClean="0">
                <a:solidFill>
                  <a:srgbClr val="00B050"/>
                </a:solidFill>
              </a:rPr>
              <a:t>Vì</a:t>
            </a:r>
            <a:r>
              <a:rPr lang="en-US" sz="3600" dirty="0" smtClean="0">
                <a:solidFill>
                  <a:srgbClr val="00B050"/>
                </a:solidFill>
              </a:rPr>
              <a:t> x, y </a:t>
            </a:r>
            <a:r>
              <a:rPr lang="en-US" sz="3600" dirty="0" err="1" smtClean="0">
                <a:solidFill>
                  <a:srgbClr val="00B050"/>
                </a:solidFill>
              </a:rPr>
              <a:t>là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u="sng" dirty="0" err="1" smtClean="0">
                <a:solidFill>
                  <a:srgbClr val="00B050"/>
                </a:solidFill>
              </a:rPr>
              <a:t>tham</a:t>
            </a:r>
            <a:r>
              <a:rPr lang="en-US" sz="3600" u="sng" dirty="0" smtClean="0">
                <a:solidFill>
                  <a:srgbClr val="00B050"/>
                </a:solidFill>
              </a:rPr>
              <a:t> </a:t>
            </a:r>
            <a:r>
              <a:rPr lang="en-US" sz="3600" u="sng" dirty="0" err="1" smtClean="0">
                <a:solidFill>
                  <a:srgbClr val="00B050"/>
                </a:solidFill>
              </a:rPr>
              <a:t>chiếu</a:t>
            </a:r>
            <a:r>
              <a:rPr lang="en-US" sz="3600" u="sng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tới</a:t>
            </a:r>
            <a:r>
              <a:rPr lang="en-US" sz="3600" dirty="0" smtClean="0">
                <a:solidFill>
                  <a:srgbClr val="00B050"/>
                </a:solidFill>
              </a:rPr>
              <a:t> a, b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endParaRPr lang="en-US" dirty="0" smtClean="0"/>
          </a:p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qua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491631"/>
            <a:ext cx="7086600" cy="303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ô </a:t>
            </a:r>
            <a:r>
              <a:rPr lang="en-US" dirty="0" err="1" smtClean="0"/>
              <a:t>là</a:t>
            </a:r>
            <a:r>
              <a:rPr lang="en-US" dirty="0" smtClean="0"/>
              <a:t> 8 bit – 1 byte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byte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,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byte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00" y="4979888"/>
            <a:ext cx="85090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</a:t>
            </a:r>
            <a:r>
              <a:rPr lang="en-US" dirty="0" smtClean="0">
                <a:sym typeface="Wingdings" pitchFamily="2" charset="2"/>
              </a:rPr>
              <a:t> </a:t>
            </a:r>
            <a:r>
              <a:rPr lang="en-US" dirty="0" err="1" smtClean="0">
                <a:sym typeface="Wingdings" pitchFamily="2" charset="2"/>
              </a:rPr>
              <a:t>giá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trị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dữ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Thứ</a:t>
            </a:r>
            <a:r>
              <a:rPr lang="en-US" sz="2800" dirty="0" smtClean="0"/>
              <a:t> </a:t>
            </a:r>
            <a:r>
              <a:rPr lang="en-US" sz="2800" dirty="0" err="1" smtClean="0"/>
              <a:t>tự</a:t>
            </a:r>
            <a:r>
              <a:rPr lang="en-US" sz="2800" dirty="0" smtClean="0"/>
              <a:t> byte </a:t>
            </a:r>
            <a:r>
              <a:rPr lang="en-US" sz="2800" dirty="0" err="1" smtClean="0"/>
              <a:t>mã</a:t>
            </a:r>
            <a:r>
              <a:rPr lang="en-US" sz="2800" dirty="0" smtClean="0"/>
              <a:t> </a:t>
            </a:r>
            <a:r>
              <a:rPr lang="en-US" sz="2800" dirty="0" err="1" smtClean="0"/>
              <a:t>hóa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giải</a:t>
            </a:r>
            <a:r>
              <a:rPr lang="en-US" sz="2800" dirty="0" smtClean="0"/>
              <a:t> </a:t>
            </a:r>
            <a:r>
              <a:rPr lang="en-US" sz="2800" dirty="0" err="1" smtClean="0"/>
              <a:t>mã</a:t>
            </a:r>
            <a:r>
              <a:rPr lang="en-US" sz="2800" dirty="0" smtClean="0"/>
              <a:t> 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nhất</a:t>
            </a:r>
            <a:r>
              <a:rPr lang="en-US" sz="2800" dirty="0" smtClean="0"/>
              <a:t> </a:t>
            </a:r>
            <a:r>
              <a:rPr lang="en-US" sz="2800" dirty="0" err="1" smtClean="0"/>
              <a:t>quán</a:t>
            </a:r>
            <a:endParaRPr lang="en-US" sz="2800" dirty="0" smtClean="0"/>
          </a:p>
          <a:p>
            <a:r>
              <a:rPr lang="en-US" sz="2800" dirty="0" smtClean="0"/>
              <a:t>Big-endian: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trái</a:t>
            </a:r>
            <a:r>
              <a:rPr lang="en-US" sz="2800" dirty="0" smtClean="0"/>
              <a:t> sang </a:t>
            </a:r>
            <a:r>
              <a:rPr lang="en-US" sz="2800" dirty="0" err="1" smtClean="0"/>
              <a:t>phải</a:t>
            </a:r>
            <a:r>
              <a:rPr lang="en-US" sz="2800" dirty="0" smtClean="0"/>
              <a:t>, </a:t>
            </a:r>
            <a:br>
              <a:rPr lang="en-US" sz="2800" dirty="0" smtClean="0"/>
            </a:br>
            <a:r>
              <a:rPr lang="en-US" sz="2800" dirty="0" err="1" smtClean="0"/>
              <a:t>địa</a:t>
            </a:r>
            <a:r>
              <a:rPr lang="en-US" sz="2800" dirty="0" smtClean="0"/>
              <a:t> </a:t>
            </a:r>
            <a:r>
              <a:rPr lang="en-US" sz="2800" dirty="0" err="1" smtClean="0"/>
              <a:t>chỉ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byte </a:t>
            </a:r>
            <a:r>
              <a:rPr lang="en-US" sz="2800" u="sng" dirty="0" err="1" smtClean="0"/>
              <a:t>tăng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dần</a:t>
            </a:r>
            <a:r>
              <a:rPr lang="en-US" sz="2800" dirty="0" smtClean="0"/>
              <a:t> </a:t>
            </a:r>
            <a:r>
              <a:rPr lang="en-US" sz="2400" dirty="0" smtClean="0"/>
              <a:t>(mainframe, IPv4…)</a:t>
            </a:r>
            <a:endParaRPr lang="en-US" sz="28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800" dirty="0" smtClean="0"/>
              <a:t>Little-endian: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trái</a:t>
            </a:r>
            <a:r>
              <a:rPr lang="en-US" sz="2800" dirty="0" smtClean="0"/>
              <a:t> sang </a:t>
            </a:r>
            <a:r>
              <a:rPr lang="en-US" sz="2800" dirty="0" err="1" smtClean="0"/>
              <a:t>phải</a:t>
            </a:r>
            <a:r>
              <a:rPr lang="en-US" sz="2800" dirty="0" smtClean="0"/>
              <a:t>, </a:t>
            </a:r>
            <a:br>
              <a:rPr lang="en-US" sz="2800" dirty="0" smtClean="0"/>
            </a:b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byte </a:t>
            </a:r>
            <a:r>
              <a:rPr lang="en-US" u="sng" dirty="0" err="1" smtClean="0"/>
              <a:t>giảm</a:t>
            </a:r>
            <a:r>
              <a:rPr lang="en-US" u="sng" dirty="0" smtClean="0"/>
              <a:t> </a:t>
            </a:r>
            <a:r>
              <a:rPr lang="en-US" u="sng" dirty="0" err="1" smtClean="0"/>
              <a:t>dần</a:t>
            </a:r>
            <a:r>
              <a:rPr lang="en-US" sz="2800" dirty="0" smtClean="0"/>
              <a:t> (</a:t>
            </a:r>
            <a:r>
              <a:rPr lang="en-US" sz="2400" dirty="0" smtClean="0"/>
              <a:t>Intel x86, x86-64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pic>
        <p:nvPicPr>
          <p:cNvPr id="1026" name="Picture 2" descr="Big-Endi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034586"/>
            <a:ext cx="3024336" cy="2706782"/>
          </a:xfrm>
          <a:prstGeom prst="rect">
            <a:avLst/>
          </a:prstGeom>
          <a:noFill/>
        </p:spPr>
      </p:pic>
      <p:pic>
        <p:nvPicPr>
          <p:cNvPr id="1030" name="Picture 6" descr="Little-Endi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077072"/>
            <a:ext cx="2984012" cy="2664296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ảo</a:t>
            </a:r>
            <a:r>
              <a:rPr lang="en-US" dirty="0" smtClean="0"/>
              <a:t> –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)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endParaRPr lang="en-US" dirty="0" smtClean="0"/>
          </a:p>
          <a:p>
            <a:pPr lvl="1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logic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lvl="1"/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294336"/>
            <a:ext cx="82550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</a:t>
            </a:r>
          </a:p>
          <a:p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(data type):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pPr lvl="1"/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ô </a:t>
            </a:r>
            <a:r>
              <a:rPr lang="en-US" dirty="0" err="1" smtClean="0"/>
              <a:t>nhớ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ô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831928"/>
            <a:ext cx="4406900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4831928"/>
            <a:ext cx="4406900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lvl="1"/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- Pass-by-value</a:t>
            </a:r>
          </a:p>
          <a:p>
            <a:pPr lvl="1"/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- Pass-by-reference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 smtClean="0"/>
          </a:p>
          <a:p>
            <a:pPr lvl="1"/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US" dirty="0" smtClean="0"/>
          </a:p>
          <a:p>
            <a:pPr lvl="1"/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hoán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,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4063" y="2895600"/>
            <a:ext cx="584993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– stack frame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944" y="4725144"/>
            <a:ext cx="4320480" cy="1421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f(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p1,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p2)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a, b;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return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a+b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24128" y="1916832"/>
            <a:ext cx="0" cy="39604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812360" y="1916832"/>
            <a:ext cx="0" cy="39604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93397" y="1414517"/>
            <a:ext cx="118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Higher  address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93397" y="6001285"/>
            <a:ext cx="118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Lower address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724128" y="2060848"/>
            <a:ext cx="2088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5184" y="2816932"/>
            <a:ext cx="4216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Stack frame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lời</a:t>
            </a:r>
            <a:r>
              <a:rPr lang="en-US" sz="2400" dirty="0" smtClean="0"/>
              <a:t> </a:t>
            </a:r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dirty="0" err="1" smtClean="0"/>
              <a:t>hàm</a:t>
            </a:r>
            <a:r>
              <a:rPr lang="en-US" sz="2400" dirty="0" smtClean="0"/>
              <a:t> f(10, 11);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5724128" y="2060848"/>
            <a:ext cx="208823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p2 : 11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5724128" y="4077072"/>
            <a:ext cx="208823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724128" y="3573016"/>
            <a:ext cx="208823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5724128" y="3068960"/>
            <a:ext cx="208823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Return address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5724128" y="2564904"/>
            <a:ext cx="208823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 : 10</a:t>
            </a:r>
            <a:endParaRPr lang="en-US" sz="2400" dirty="0"/>
          </a:p>
        </p:txBody>
      </p:sp>
      <p:sp>
        <p:nvSpPr>
          <p:cNvPr id="22" name="Left Brace 21"/>
          <p:cNvSpPr/>
          <p:nvPr/>
        </p:nvSpPr>
        <p:spPr>
          <a:xfrm>
            <a:off x="4932040" y="2060848"/>
            <a:ext cx="648072" cy="2520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084168" y="163054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Đáy</a:t>
            </a:r>
            <a:r>
              <a:rPr lang="en-US" dirty="0" smtClean="0"/>
              <a:t> stack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84168" y="55799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Đỉnh</a:t>
            </a:r>
            <a:r>
              <a:rPr lang="en-US" dirty="0" smtClean="0"/>
              <a:t> stack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24128" y="2060848"/>
            <a:ext cx="2088232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6749988" y="3737030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nhớ</a:t>
            </a:r>
            <a:r>
              <a:rPr lang="en-US" sz="2400" dirty="0" smtClean="0"/>
              <a:t> stack /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nhớ</a:t>
            </a:r>
            <a:r>
              <a:rPr lang="en-US" sz="2400" dirty="0" smtClean="0"/>
              <a:t> </a:t>
            </a:r>
            <a:r>
              <a:rPr lang="en-US" sz="2400" dirty="0" err="1" smtClean="0"/>
              <a:t>tĩnh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sao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đẩy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stack</a:t>
            </a:r>
            <a:r>
              <a:rPr lang="en-US" sz="2800" dirty="0" smtClean="0">
                <a:sym typeface="Wingdings" pitchFamily="2" charset="2"/>
              </a:rPr>
              <a:t>. </a:t>
            </a:r>
            <a:br>
              <a:rPr lang="en-US" sz="2800" dirty="0" smtClean="0">
                <a:sym typeface="Wingdings" pitchFamily="2" charset="2"/>
              </a:rPr>
            </a:br>
            <a:r>
              <a:rPr lang="en-US" sz="2800" dirty="0" err="1" smtClean="0">
                <a:sym typeface="Wingdings" pitchFamily="2" charset="2"/>
              </a:rPr>
              <a:t>Đó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là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các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tham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số</a:t>
            </a:r>
            <a:r>
              <a:rPr lang="en-US" sz="2800" dirty="0" smtClean="0">
                <a:sym typeface="Wingdings" pitchFamily="2" charset="2"/>
              </a:rPr>
              <a:t>.</a:t>
            </a:r>
          </a:p>
          <a:p>
            <a:r>
              <a:rPr lang="en-US" sz="2800" dirty="0" err="1" smtClean="0">
                <a:sym typeface="Wingdings" pitchFamily="2" charset="2"/>
              </a:rPr>
              <a:t>Địa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chỉ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lưu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giá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trị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trả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về</a:t>
            </a:r>
            <a:r>
              <a:rPr lang="en-US" sz="2800" dirty="0" smtClean="0">
                <a:sym typeface="Wingdings" pitchFamily="2" charset="2"/>
              </a:rPr>
              <a:t> </a:t>
            </a:r>
            <a:br>
              <a:rPr lang="en-US" sz="2800" dirty="0" smtClean="0">
                <a:sym typeface="Wingdings" pitchFamily="2" charset="2"/>
              </a:rPr>
            </a:br>
            <a:r>
              <a:rPr lang="en-US" sz="2800" dirty="0" err="1" smtClean="0">
                <a:sym typeface="Wingdings" pitchFamily="2" charset="2"/>
              </a:rPr>
              <a:t>được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đẩy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vào</a:t>
            </a:r>
            <a:r>
              <a:rPr lang="en-US" sz="2800" dirty="0" smtClean="0">
                <a:sym typeface="Wingdings" pitchFamily="2" charset="2"/>
              </a:rPr>
              <a:t> stack</a:t>
            </a:r>
          </a:p>
          <a:p>
            <a:r>
              <a:rPr lang="en-US" sz="2800" dirty="0" err="1" smtClean="0">
                <a:sym typeface="Wingdings" pitchFamily="2" charset="2"/>
              </a:rPr>
              <a:t>Các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biến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địa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phương</a:t>
            </a:r>
            <a:r>
              <a:rPr lang="en-US" sz="2800" dirty="0" smtClean="0">
                <a:sym typeface="Wingdings" pitchFamily="2" charset="2"/>
              </a:rPr>
              <a:t> </a:t>
            </a:r>
            <a:br>
              <a:rPr lang="en-US" sz="2800" dirty="0" smtClean="0">
                <a:sym typeface="Wingdings" pitchFamily="2" charset="2"/>
              </a:rPr>
            </a:br>
            <a:r>
              <a:rPr lang="en-US" sz="2800" dirty="0" err="1" smtClean="0">
                <a:sym typeface="Wingdings" pitchFamily="2" charset="2"/>
              </a:rPr>
              <a:t>được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cấp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phát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trong</a:t>
            </a:r>
            <a:r>
              <a:rPr lang="en-US" sz="2800" dirty="0" smtClean="0">
                <a:sym typeface="Wingdings" pitchFamily="2" charset="2"/>
              </a:rPr>
              <a:t> stack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4941168"/>
            <a:ext cx="4320480" cy="1421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f(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p1,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p2)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a, b;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return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a+b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724128" y="2564904"/>
            <a:ext cx="0" cy="39604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812360" y="2564904"/>
            <a:ext cx="0" cy="39604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956376" y="2348880"/>
            <a:ext cx="118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Higher  address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56376" y="6095037"/>
            <a:ext cx="118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Lower address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724128" y="2708920"/>
            <a:ext cx="2088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24128" y="2708920"/>
            <a:ext cx="208823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724128" y="4725144"/>
            <a:ext cx="208823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5724128" y="4221088"/>
            <a:ext cx="208823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5724128" y="3717032"/>
            <a:ext cx="208823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Return address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5724128" y="3212976"/>
            <a:ext cx="208823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084168" y="227861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Đáy</a:t>
            </a:r>
            <a:r>
              <a:rPr lang="en-US" dirty="0" smtClean="0"/>
              <a:t> stack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84168" y="6228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Đỉnh</a:t>
            </a:r>
            <a:r>
              <a:rPr lang="en-US" dirty="0" smtClean="0"/>
              <a:t> stack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24128" y="2708920"/>
            <a:ext cx="2088232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(return)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Lưu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trả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thanh</a:t>
            </a:r>
            <a:r>
              <a:rPr lang="en-US" sz="2800" dirty="0" smtClean="0"/>
              <a:t> </a:t>
            </a:r>
            <a:r>
              <a:rPr lang="en-US" sz="2800" dirty="0" err="1" smtClean="0"/>
              <a:t>ghi</a:t>
            </a:r>
            <a:r>
              <a:rPr lang="en-US" sz="2800" dirty="0" smtClean="0"/>
              <a:t> </a:t>
            </a:r>
            <a:r>
              <a:rPr lang="en-US" sz="2800" dirty="0" err="1" smtClean="0"/>
              <a:t>hoặc</a:t>
            </a:r>
            <a:r>
              <a:rPr lang="en-US" sz="2800" dirty="0" smtClean="0"/>
              <a:t> stack</a:t>
            </a:r>
            <a:endParaRPr lang="en-US" sz="2800" dirty="0" smtClean="0">
              <a:sym typeface="Wingdings" pitchFamily="2" charset="2"/>
            </a:endParaRPr>
          </a:p>
          <a:p>
            <a:r>
              <a:rPr lang="en-US" sz="2800" dirty="0" err="1" smtClean="0">
                <a:sym typeface="Wingdings" pitchFamily="2" charset="2"/>
              </a:rPr>
              <a:t>Đẩy</a:t>
            </a:r>
            <a:r>
              <a:rPr lang="en-US" sz="2800" dirty="0" smtClean="0">
                <a:sym typeface="Wingdings" pitchFamily="2" charset="2"/>
              </a:rPr>
              <a:t> (pop) </a:t>
            </a:r>
            <a:r>
              <a:rPr lang="en-US" sz="2800" dirty="0" err="1" smtClean="0">
                <a:sym typeface="Wingdings" pitchFamily="2" charset="2"/>
              </a:rPr>
              <a:t>toàn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bộ</a:t>
            </a:r>
            <a:r>
              <a:rPr lang="en-US" sz="2800" dirty="0" smtClean="0">
                <a:sym typeface="Wingdings" pitchFamily="2" charset="2"/>
              </a:rPr>
              <a:t> frame </a:t>
            </a:r>
            <a:br>
              <a:rPr lang="en-US" sz="2800" dirty="0" smtClean="0">
                <a:sym typeface="Wingdings" pitchFamily="2" charset="2"/>
              </a:rPr>
            </a:br>
            <a:r>
              <a:rPr lang="en-US" sz="2800" dirty="0" err="1" smtClean="0">
                <a:sym typeface="Wingdings" pitchFamily="2" charset="2"/>
              </a:rPr>
              <a:t>của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hàm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ra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khỏi</a:t>
            </a:r>
            <a:r>
              <a:rPr lang="en-US" sz="2800" dirty="0" smtClean="0">
                <a:sym typeface="Wingdings" pitchFamily="2" charset="2"/>
              </a:rPr>
              <a:t> stack, </a:t>
            </a:r>
            <a:r>
              <a:rPr lang="en-US" sz="2800" dirty="0" err="1" smtClean="0">
                <a:sym typeface="Wingdings" pitchFamily="2" charset="2"/>
              </a:rPr>
              <a:t>gồm</a:t>
            </a:r>
            <a:r>
              <a:rPr lang="en-US" sz="2800" dirty="0" smtClean="0">
                <a:sym typeface="Wingdings" pitchFamily="2" charset="2"/>
              </a:rPr>
              <a:t>:</a:t>
            </a:r>
          </a:p>
          <a:p>
            <a:pPr lvl="1"/>
            <a:r>
              <a:rPr lang="en-US" sz="2400" dirty="0" err="1" smtClean="0">
                <a:sym typeface="Wingdings" pitchFamily="2" charset="2"/>
              </a:rPr>
              <a:t>Biến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địa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phương</a:t>
            </a:r>
            <a:endParaRPr lang="en-US" sz="2400" dirty="0" smtClean="0">
              <a:sym typeface="Wingdings" pitchFamily="2" charset="2"/>
            </a:endParaRPr>
          </a:p>
          <a:p>
            <a:pPr lvl="1"/>
            <a:r>
              <a:rPr lang="en-US" sz="2400" dirty="0" err="1" smtClean="0">
                <a:sym typeface="Wingdings" pitchFamily="2" charset="2"/>
              </a:rPr>
              <a:t>Địa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chỉ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trả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về</a:t>
            </a:r>
            <a:endParaRPr lang="en-US" sz="2400" dirty="0" smtClean="0">
              <a:sym typeface="Wingdings" pitchFamily="2" charset="2"/>
            </a:endParaRPr>
          </a:p>
          <a:p>
            <a:pPr lvl="1"/>
            <a:r>
              <a:rPr lang="en-US" sz="2400" dirty="0" err="1" smtClean="0">
                <a:sym typeface="Wingdings" pitchFamily="2" charset="2"/>
              </a:rPr>
              <a:t>Tham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số</a:t>
            </a:r>
            <a:endParaRPr lang="en-US" sz="2400" dirty="0" smtClean="0">
              <a:sym typeface="Wingdings" pitchFamily="2" charset="2"/>
            </a:endParaRPr>
          </a:p>
          <a:p>
            <a:pPr lvl="1"/>
            <a:r>
              <a:rPr lang="en-US" sz="2400" dirty="0" smtClean="0">
                <a:sym typeface="Wingdings" pitchFamily="2" charset="2"/>
              </a:rPr>
              <a:t>…</a:t>
            </a:r>
            <a:endParaRPr lang="en-US" sz="2400" dirty="0" smtClean="0"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4941168"/>
            <a:ext cx="4320480" cy="1421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f(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p1,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p2)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a, b;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return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a+b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724128" y="2564904"/>
            <a:ext cx="0" cy="39604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812360" y="2564904"/>
            <a:ext cx="0" cy="39604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956376" y="2348880"/>
            <a:ext cx="118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Higher  address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56376" y="6095037"/>
            <a:ext cx="118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Lower address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724128" y="2708920"/>
            <a:ext cx="2088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24128" y="2708920"/>
            <a:ext cx="208823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724128" y="4725144"/>
            <a:ext cx="208823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5724128" y="4221088"/>
            <a:ext cx="208823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5724128" y="3717032"/>
            <a:ext cx="208823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Return address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5724128" y="3212976"/>
            <a:ext cx="208823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084168" y="227861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Đáy</a:t>
            </a:r>
            <a:r>
              <a:rPr lang="en-US" dirty="0" smtClean="0"/>
              <a:t> stack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84168" y="62280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Đỉnh</a:t>
            </a:r>
            <a:r>
              <a:rPr lang="en-US" dirty="0" smtClean="0"/>
              <a:t> stack</a:t>
            </a:r>
          </a:p>
        </p:txBody>
      </p:sp>
      <p:sp>
        <p:nvSpPr>
          <p:cNvPr id="19" name="Multiply 18"/>
          <p:cNvSpPr/>
          <p:nvPr/>
        </p:nvSpPr>
        <p:spPr>
          <a:xfrm>
            <a:off x="5580112" y="2420888"/>
            <a:ext cx="2304256" cy="3024336"/>
          </a:xfrm>
          <a:prstGeom prst="mathMultiply">
            <a:avLst>
              <a:gd name="adj1" fmla="val 644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24128" y="2708920"/>
            <a:ext cx="2088232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call stack</a:t>
            </a:r>
            <a:br>
              <a:rPr lang="en-US" dirty="0" smtClean="0"/>
            </a:br>
            <a:r>
              <a:rPr lang="en-US" dirty="0" smtClean="0"/>
              <a:t>(Stack frame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1412776"/>
            <a:ext cx="3528392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a();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return 0;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a()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b();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c();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return 0;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b() {return 0;}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c() {return 0;}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24128" y="1484784"/>
            <a:ext cx="0" cy="39604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812360" y="1484784"/>
            <a:ext cx="0" cy="39604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56376" y="1268760"/>
            <a:ext cx="118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Higher  address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56376" y="5014917"/>
            <a:ext cx="118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Lower address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724128" y="1628800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08104" y="6093296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Stack memory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720080" y="1412776"/>
            <a:ext cx="61156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24128" y="1628800"/>
            <a:ext cx="2088232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Frame for main()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stack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1412776"/>
            <a:ext cx="3528392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a();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return 0;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a()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b();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c();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return 0;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b() {return 0;}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c() {return 0;}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24128" y="1484784"/>
            <a:ext cx="0" cy="39604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812360" y="1484784"/>
            <a:ext cx="0" cy="39604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56376" y="1268760"/>
            <a:ext cx="118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Higher  address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56376" y="5014917"/>
            <a:ext cx="118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Lower address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724128" y="1628800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08104" y="6093296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Stack memory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720080" y="1772816"/>
            <a:ext cx="61156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24128" y="1628800"/>
            <a:ext cx="2088232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Frame for main()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stack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1412776"/>
            <a:ext cx="3528392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a();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return 0;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a()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b();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c();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return 0;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b() {return 0;}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c() {return 0;}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24128" y="1484784"/>
            <a:ext cx="0" cy="39604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812360" y="1484784"/>
            <a:ext cx="0" cy="39604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56376" y="1268760"/>
            <a:ext cx="118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Higher  address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56376" y="5014917"/>
            <a:ext cx="118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Lower address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724128" y="1628800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08104" y="6093296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Stack memory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720080" y="3068960"/>
            <a:ext cx="61156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24128" y="1628800"/>
            <a:ext cx="2088232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Frame for main()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7504" y="3284984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main() </a:t>
            </a:r>
            <a:r>
              <a:rPr lang="en-US" dirty="0" err="1" smtClean="0"/>
              <a:t>gọi</a:t>
            </a:r>
            <a:r>
              <a:rPr lang="en-US" dirty="0" smtClean="0"/>
              <a:t> a()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724128" y="2564904"/>
            <a:ext cx="2088232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Frame for a()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stack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1412776"/>
            <a:ext cx="3528392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a();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return 0;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a()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b();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c();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return 0;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b() {return 0;}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c() {return 0;}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24128" y="1484784"/>
            <a:ext cx="0" cy="39604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812360" y="1484784"/>
            <a:ext cx="0" cy="39604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56376" y="1268760"/>
            <a:ext cx="118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Higher  address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56376" y="5014917"/>
            <a:ext cx="118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Lower address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724128" y="1628800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08104" y="6093296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Stack memory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720080" y="3356992"/>
            <a:ext cx="61156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24128" y="1628800"/>
            <a:ext cx="2088232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Frame for main()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724128" y="2564904"/>
            <a:ext cx="2088232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Frame for a()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stack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1412776"/>
            <a:ext cx="3528392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a();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return 0;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a()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b();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c();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return 0;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b() {return 0;}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c() {return 0;}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24128" y="1484784"/>
            <a:ext cx="0" cy="39604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812360" y="1484784"/>
            <a:ext cx="0" cy="39604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56376" y="1268760"/>
            <a:ext cx="118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Higher  address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56376" y="5014917"/>
            <a:ext cx="118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Lower address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724128" y="1628800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08104" y="6093296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Stack memory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720080" y="5086925"/>
            <a:ext cx="61156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24128" y="1628800"/>
            <a:ext cx="2088232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Frame for main()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5496" y="536392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a() </a:t>
            </a:r>
            <a:r>
              <a:rPr lang="en-US" dirty="0" err="1" smtClean="0"/>
              <a:t>gọi</a:t>
            </a:r>
            <a:r>
              <a:rPr lang="en-US" dirty="0" smtClean="0"/>
              <a:t> b()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724128" y="2564904"/>
            <a:ext cx="2088232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Frame for a()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5724128" y="3501008"/>
            <a:ext cx="2088232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Frame for b()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stack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1412776"/>
            <a:ext cx="3528392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a();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return 0;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a()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b();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c();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return 0;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b() {return 0;}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c() {return 0;}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24128" y="1484784"/>
            <a:ext cx="0" cy="39604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812360" y="1484784"/>
            <a:ext cx="0" cy="39604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56376" y="1268760"/>
            <a:ext cx="118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Higher  address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56376" y="5014917"/>
            <a:ext cx="118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Lower address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724128" y="1628800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08104" y="6093296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Stack memory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720080" y="3430741"/>
            <a:ext cx="61156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24128" y="1628800"/>
            <a:ext cx="2088232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Frame for main()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5496" y="37077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b()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724128" y="2564904"/>
            <a:ext cx="2088232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Frame for a()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 lvl="1"/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 smtClean="0"/>
          </a:p>
          <a:p>
            <a:pPr lvl="2"/>
            <a:r>
              <a:rPr lang="en-US" sz="2800" dirty="0" err="1" smtClean="0"/>
              <a:t>Bạn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phải</a:t>
            </a:r>
            <a:r>
              <a:rPr lang="en-US" sz="2800" dirty="0" smtClean="0"/>
              <a:t> </a:t>
            </a:r>
            <a:r>
              <a:rPr lang="en-US" sz="2800" dirty="0" err="1" smtClean="0"/>
              <a:t>biết</a:t>
            </a:r>
            <a:r>
              <a:rPr lang="en-US" sz="2800" dirty="0" smtClean="0"/>
              <a:t> code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hàm</a:t>
            </a:r>
            <a:r>
              <a:rPr lang="en-US" sz="2800" dirty="0" smtClean="0"/>
              <a:t> </a:t>
            </a:r>
            <a:r>
              <a:rPr lang="en-US" sz="2800" dirty="0" err="1" smtClean="0"/>
              <a:t>sqrt</a:t>
            </a:r>
            <a:r>
              <a:rPr lang="en-US" sz="2800" dirty="0" smtClean="0"/>
              <a:t>()?</a:t>
            </a:r>
          </a:p>
          <a:p>
            <a:pPr lvl="2">
              <a:buFont typeface="Wingdings" pitchFamily="2" charset="2"/>
              <a:buChar char="Ø"/>
            </a:pPr>
            <a:r>
              <a:rPr lang="en-US" sz="2800" dirty="0" err="1" smtClean="0"/>
              <a:t>Chương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dễ</a:t>
            </a:r>
            <a:r>
              <a:rPr lang="en-US" sz="2800" dirty="0" smtClean="0"/>
              <a:t> </a:t>
            </a:r>
            <a:r>
              <a:rPr lang="en-US" sz="2800" dirty="0" err="1" smtClean="0"/>
              <a:t>hiểu</a:t>
            </a:r>
            <a:r>
              <a:rPr lang="en-US" sz="2800" dirty="0" smtClean="0"/>
              <a:t> </a:t>
            </a:r>
            <a:r>
              <a:rPr lang="en-US" sz="2800" dirty="0" err="1" smtClean="0"/>
              <a:t>hơn</a:t>
            </a:r>
            <a:endParaRPr lang="en-US" sz="2800" dirty="0" smtClean="0"/>
          </a:p>
          <a:p>
            <a:pPr lvl="1"/>
            <a:r>
              <a:rPr lang="en-US" dirty="0" err="1" smtClean="0"/>
              <a:t>Tránh</a:t>
            </a:r>
            <a:r>
              <a:rPr lang="en-US" dirty="0" smtClean="0"/>
              <a:t> code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sz="3200" dirty="0" err="1" smtClean="0"/>
              <a:t>Tái</a:t>
            </a:r>
            <a:r>
              <a:rPr lang="en-US" sz="3200" dirty="0" smtClean="0"/>
              <a:t> </a:t>
            </a:r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endParaRPr lang="en-US" sz="32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err="1" smtClean="0"/>
              <a:t>Lập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cấu</a:t>
            </a:r>
            <a:r>
              <a:rPr lang="en-US" sz="2800" dirty="0" smtClean="0"/>
              <a:t> </a:t>
            </a:r>
            <a:r>
              <a:rPr lang="en-US" sz="2800" dirty="0" err="1" smtClean="0"/>
              <a:t>trúc</a:t>
            </a:r>
            <a:r>
              <a:rPr lang="en-US" sz="2800" dirty="0" smtClean="0"/>
              <a:t> – </a:t>
            </a:r>
            <a:r>
              <a:rPr lang="en-US" sz="2800" b="1" dirty="0" smtClean="0"/>
              <a:t>structured</a:t>
            </a:r>
            <a:r>
              <a:rPr lang="en-US" sz="2800" dirty="0" smtClean="0"/>
              <a:t> programming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stack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1412776"/>
            <a:ext cx="3528392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a();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return 0;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a()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b();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c();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return 0;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b() {return 0;}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c() {return 0;}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24128" y="1484784"/>
            <a:ext cx="0" cy="39604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812360" y="1484784"/>
            <a:ext cx="0" cy="39604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56376" y="1268760"/>
            <a:ext cx="118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Higher  address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56376" y="5014917"/>
            <a:ext cx="118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Lower address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724128" y="1628800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08104" y="6093296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Stack memory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720080" y="3717032"/>
            <a:ext cx="61156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24128" y="1628800"/>
            <a:ext cx="2088232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Frame for main()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724128" y="2564904"/>
            <a:ext cx="2088232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Frame for a()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stack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1412776"/>
            <a:ext cx="3528392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a();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return 0;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a()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b();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c();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return 0;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b() {return 0;}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c() {return 0;}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24128" y="1484784"/>
            <a:ext cx="0" cy="39604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812360" y="1484784"/>
            <a:ext cx="0" cy="39604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56376" y="1268760"/>
            <a:ext cx="118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Higher  address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56376" y="5014917"/>
            <a:ext cx="118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Lower address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724128" y="1628800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08104" y="6093296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Stack memory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720080" y="5734997"/>
            <a:ext cx="61156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24128" y="1628800"/>
            <a:ext cx="2088232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Frame for main()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5496" y="60119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a() </a:t>
            </a:r>
            <a:r>
              <a:rPr lang="en-US" dirty="0" err="1" smtClean="0"/>
              <a:t>gọi</a:t>
            </a:r>
            <a:r>
              <a:rPr lang="en-US" dirty="0" smtClean="0"/>
              <a:t> c()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724128" y="2564904"/>
            <a:ext cx="2088232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Frame for a()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5724128" y="3501008"/>
            <a:ext cx="2088232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Frame for c()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stack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1412776"/>
            <a:ext cx="3528392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a();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return 0;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a()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b();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c();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return 0;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b() {return 0;}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c() {return 0;}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24128" y="1484784"/>
            <a:ext cx="0" cy="39604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812360" y="1484784"/>
            <a:ext cx="0" cy="39604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56376" y="1268760"/>
            <a:ext cx="118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Higher  address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56376" y="5014917"/>
            <a:ext cx="118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Lower address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724128" y="1628800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08104" y="6093296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Stack memory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720080" y="3717032"/>
            <a:ext cx="61156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24128" y="1628800"/>
            <a:ext cx="2088232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Frame for main()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5496" y="399403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c()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724128" y="2564904"/>
            <a:ext cx="2088232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Frame for a()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stack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1412776"/>
            <a:ext cx="3528392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a();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return 0;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a()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b();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c();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return 0;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b() {return 0;}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c() {return 0;}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24128" y="1484784"/>
            <a:ext cx="0" cy="39604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812360" y="1484784"/>
            <a:ext cx="0" cy="39604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56376" y="1268760"/>
            <a:ext cx="118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Higher  address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56376" y="5014917"/>
            <a:ext cx="118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Lower address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724128" y="1628800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08104" y="6093296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Stack memory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720080" y="4077072"/>
            <a:ext cx="61156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24128" y="1628800"/>
            <a:ext cx="2088232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Frame for main()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724128" y="2564904"/>
            <a:ext cx="2088232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Frame for a()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stack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1412776"/>
            <a:ext cx="3528392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a();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return 0;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a()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b();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c();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 return 0;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b() {return 0;}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c() {return 0;}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 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24128" y="1484784"/>
            <a:ext cx="0" cy="39604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812360" y="1484784"/>
            <a:ext cx="0" cy="39604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56376" y="1268760"/>
            <a:ext cx="118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Higher  address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56376" y="5014917"/>
            <a:ext cx="118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Lower address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724128" y="1628800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08104" y="6093296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Stack memory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720080" y="1772816"/>
            <a:ext cx="61156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24128" y="1628800"/>
            <a:ext cx="2088232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Frame for main()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2060848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a()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my_swap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 </a:t>
            </a:r>
            <a:br>
              <a:rPr lang="en-US" dirty="0" smtClean="0"/>
            </a:b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940171"/>
            <a:ext cx="5760640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my</a:t>
            </a:r>
            <a:r>
              <a:rPr lang="fr-FR" sz="2400" b="1" dirty="0" err="1">
                <a:latin typeface="Consolas" pitchFamily="49" charset="0"/>
                <a:cs typeface="Consolas" pitchFamily="49" charset="0"/>
              </a:rPr>
              <a:t>_</a:t>
            </a: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swap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24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x, </a:t>
            </a:r>
            <a:r>
              <a:rPr lang="fr-FR" sz="24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y)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t = x;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x = y;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y = 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fr-FR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a = 2;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b = 3;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my_swap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a,b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);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cout &lt;&lt; a &lt;&lt; "," &lt;&lt; b;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372200" y="1916832"/>
            <a:ext cx="0" cy="39604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460432" y="1916832"/>
            <a:ext cx="0" cy="39604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72200" y="2060848"/>
            <a:ext cx="2088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372200" y="2060848"/>
            <a:ext cx="208823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a: 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6372200" y="2564904"/>
            <a:ext cx="208823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b: 3</a:t>
            </a:r>
            <a:endParaRPr lang="en-US" sz="2400" dirty="0"/>
          </a:p>
        </p:txBody>
      </p:sp>
      <p:sp>
        <p:nvSpPr>
          <p:cNvPr id="13" name="Left Brace 12"/>
          <p:cNvSpPr/>
          <p:nvPr/>
        </p:nvSpPr>
        <p:spPr>
          <a:xfrm>
            <a:off x="5868144" y="2060848"/>
            <a:ext cx="360040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32240" y="163054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Đáy</a:t>
            </a:r>
            <a:r>
              <a:rPr lang="en-US" dirty="0" smtClean="0"/>
              <a:t> stack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2240" y="55799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Đỉnh</a:t>
            </a:r>
            <a:r>
              <a:rPr lang="en-US" dirty="0" smtClean="0"/>
              <a:t> stack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32040" y="220486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for main()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395536" y="5301208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my_swap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 </a:t>
            </a:r>
            <a:br>
              <a:rPr lang="en-US" dirty="0" smtClean="0"/>
            </a:b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940171"/>
            <a:ext cx="5760640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my_swap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24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x, </a:t>
            </a:r>
            <a:r>
              <a:rPr lang="fr-FR" sz="24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y)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t = x;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x = y;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y = 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fr-FR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a = 2;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b = 3;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my_swap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a,b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);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cout &lt;&lt; a &lt;&lt; "," &lt;&lt; b;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372200" y="1916832"/>
            <a:ext cx="0" cy="39604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460432" y="1916832"/>
            <a:ext cx="0" cy="39604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72200" y="2060848"/>
            <a:ext cx="2088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372200" y="2060848"/>
            <a:ext cx="208823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a: 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372200" y="4077072"/>
            <a:ext cx="2088232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Return address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372200" y="3573016"/>
            <a:ext cx="2088232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x : 2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372200" y="3068960"/>
            <a:ext cx="2088232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y : 3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6372200" y="2564904"/>
            <a:ext cx="208823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b: 3</a:t>
            </a:r>
            <a:endParaRPr lang="en-US" sz="2400" dirty="0"/>
          </a:p>
        </p:txBody>
      </p:sp>
      <p:sp>
        <p:nvSpPr>
          <p:cNvPr id="13" name="Left Brace 12"/>
          <p:cNvSpPr/>
          <p:nvPr/>
        </p:nvSpPr>
        <p:spPr>
          <a:xfrm>
            <a:off x="5868144" y="2060848"/>
            <a:ext cx="360040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32240" y="163054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Đáy</a:t>
            </a:r>
            <a:r>
              <a:rPr lang="en-US" dirty="0" smtClean="0"/>
              <a:t> stack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2240" y="55799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Đỉnh</a:t>
            </a:r>
            <a:r>
              <a:rPr lang="en-US" dirty="0" smtClean="0"/>
              <a:t> stack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72200" y="4581128"/>
            <a:ext cx="2088232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 : ??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932040" y="220486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for main()</a:t>
            </a:r>
            <a:endParaRPr lang="en-US" dirty="0"/>
          </a:p>
        </p:txBody>
      </p:sp>
      <p:sp>
        <p:nvSpPr>
          <p:cNvPr id="18" name="Left Brace 17"/>
          <p:cNvSpPr/>
          <p:nvPr/>
        </p:nvSpPr>
        <p:spPr>
          <a:xfrm>
            <a:off x="5940152" y="3140968"/>
            <a:ext cx="288032" cy="1944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932040" y="3718773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for </a:t>
            </a:r>
            <a:r>
              <a:rPr lang="en-US" dirty="0" err="1" smtClean="0"/>
              <a:t>my_swap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395536" y="2348880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my_swap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 </a:t>
            </a:r>
            <a:br>
              <a:rPr lang="en-US" dirty="0" smtClean="0"/>
            </a:b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940171"/>
            <a:ext cx="5760640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my_swap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24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x, </a:t>
            </a:r>
            <a:r>
              <a:rPr lang="fr-FR" sz="24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y)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t = x;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x = y;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y = 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fr-FR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a = 2;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b = 3;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2400" b="1" dirty="0" err="1">
                <a:latin typeface="Consolas" pitchFamily="49" charset="0"/>
                <a:cs typeface="Consolas" pitchFamily="49" charset="0"/>
              </a:rPr>
              <a:t>my_swap</a:t>
            </a:r>
            <a:r>
              <a:rPr lang="fr-FR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2400" b="1" dirty="0" err="1">
                <a:latin typeface="Consolas" pitchFamily="49" charset="0"/>
                <a:cs typeface="Consolas" pitchFamily="49" charset="0"/>
              </a:rPr>
              <a:t>a,b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);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cout &lt;&lt; a &lt;&lt; "," &lt;&lt; b;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372200" y="1916832"/>
            <a:ext cx="0" cy="39604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460432" y="1916832"/>
            <a:ext cx="0" cy="39604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72200" y="2060848"/>
            <a:ext cx="2088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372200" y="2060848"/>
            <a:ext cx="208823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a: 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372200" y="4077072"/>
            <a:ext cx="208823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Return address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372200" y="3573016"/>
            <a:ext cx="208823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x : 2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372200" y="3068960"/>
            <a:ext cx="208823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y : 3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6372200" y="2564904"/>
            <a:ext cx="208823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b: 3</a:t>
            </a:r>
            <a:endParaRPr lang="en-US" sz="2400" dirty="0"/>
          </a:p>
        </p:txBody>
      </p:sp>
      <p:sp>
        <p:nvSpPr>
          <p:cNvPr id="13" name="Left Brace 12"/>
          <p:cNvSpPr/>
          <p:nvPr/>
        </p:nvSpPr>
        <p:spPr>
          <a:xfrm>
            <a:off x="5868144" y="2060848"/>
            <a:ext cx="360040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32240" y="163054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Đáy</a:t>
            </a:r>
            <a:r>
              <a:rPr lang="en-US" dirty="0" smtClean="0"/>
              <a:t> stack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2240" y="55799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Đỉnh</a:t>
            </a:r>
            <a:r>
              <a:rPr lang="en-US" dirty="0" smtClean="0"/>
              <a:t> stack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72200" y="4581128"/>
            <a:ext cx="2088232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 : 2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932040" y="220486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for main()</a:t>
            </a:r>
            <a:endParaRPr lang="en-US" dirty="0"/>
          </a:p>
        </p:txBody>
      </p:sp>
      <p:sp>
        <p:nvSpPr>
          <p:cNvPr id="18" name="Left Brace 17"/>
          <p:cNvSpPr/>
          <p:nvPr/>
        </p:nvSpPr>
        <p:spPr>
          <a:xfrm>
            <a:off x="5940152" y="3140968"/>
            <a:ext cx="288032" cy="1944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932040" y="3718773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for </a:t>
            </a:r>
            <a:r>
              <a:rPr lang="en-US" dirty="0" err="1" smtClean="0"/>
              <a:t>my_swap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395536" y="2636912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my_swap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 </a:t>
            </a:r>
            <a:br>
              <a:rPr lang="en-US" dirty="0" smtClean="0"/>
            </a:b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940171"/>
            <a:ext cx="5760640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2400" b="1" dirty="0" err="1">
                <a:latin typeface="Consolas" pitchFamily="49" charset="0"/>
                <a:cs typeface="Consolas" pitchFamily="49" charset="0"/>
              </a:rPr>
              <a:t>my_swap</a:t>
            </a:r>
            <a:r>
              <a:rPr lang="fr-FR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24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x, </a:t>
            </a:r>
            <a:r>
              <a:rPr lang="fr-FR" sz="24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y)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t = x;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x = y;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y = 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fr-FR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a = 2;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b = 3;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2400" b="1" dirty="0" err="1">
                <a:latin typeface="Consolas" pitchFamily="49" charset="0"/>
                <a:cs typeface="Consolas" pitchFamily="49" charset="0"/>
              </a:rPr>
              <a:t>my_swap</a:t>
            </a:r>
            <a:r>
              <a:rPr lang="fr-FR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2400" b="1" dirty="0" err="1">
                <a:latin typeface="Consolas" pitchFamily="49" charset="0"/>
                <a:cs typeface="Consolas" pitchFamily="49" charset="0"/>
              </a:rPr>
              <a:t>a,b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);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cout &lt;&lt; a &lt;&lt; "," &lt;&lt; b;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372200" y="1916832"/>
            <a:ext cx="0" cy="39604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460432" y="1916832"/>
            <a:ext cx="0" cy="39604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72200" y="2060848"/>
            <a:ext cx="2088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372200" y="2060848"/>
            <a:ext cx="208823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a: 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372200" y="4077072"/>
            <a:ext cx="208823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Return address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372200" y="3573016"/>
            <a:ext cx="2088232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x : 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72200" y="3068960"/>
            <a:ext cx="208823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y : 3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6372200" y="2564904"/>
            <a:ext cx="208823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b: 3</a:t>
            </a:r>
            <a:endParaRPr lang="en-US" sz="2400" dirty="0"/>
          </a:p>
        </p:txBody>
      </p:sp>
      <p:sp>
        <p:nvSpPr>
          <p:cNvPr id="13" name="Left Brace 12"/>
          <p:cNvSpPr/>
          <p:nvPr/>
        </p:nvSpPr>
        <p:spPr>
          <a:xfrm>
            <a:off x="5868144" y="2060848"/>
            <a:ext cx="360040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32240" y="163054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Đáy</a:t>
            </a:r>
            <a:r>
              <a:rPr lang="en-US" dirty="0" smtClean="0"/>
              <a:t> stack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2240" y="55799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Đỉnh</a:t>
            </a:r>
            <a:r>
              <a:rPr lang="en-US" dirty="0" smtClean="0"/>
              <a:t> stack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72200" y="4581128"/>
            <a:ext cx="208823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 :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32040" y="220486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for main()</a:t>
            </a:r>
            <a:endParaRPr lang="en-US" dirty="0"/>
          </a:p>
        </p:txBody>
      </p:sp>
      <p:sp>
        <p:nvSpPr>
          <p:cNvPr id="18" name="Left Brace 17"/>
          <p:cNvSpPr/>
          <p:nvPr/>
        </p:nvSpPr>
        <p:spPr>
          <a:xfrm>
            <a:off x="5940152" y="3140968"/>
            <a:ext cx="288032" cy="1944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932040" y="3717032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for </a:t>
            </a:r>
            <a:r>
              <a:rPr lang="en-US" dirty="0" err="1" smtClean="0"/>
              <a:t>my_swap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395536" y="2996952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vs. External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: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endParaRPr lang="en-US" dirty="0" smtClean="0"/>
          </a:p>
          <a:p>
            <a:r>
              <a:rPr lang="en-US" dirty="0" smtClean="0"/>
              <a:t>External :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abs, </a:t>
            </a:r>
            <a:r>
              <a:rPr lang="en-US" dirty="0" err="1" smtClean="0"/>
              <a:t>sqrt</a:t>
            </a:r>
            <a:r>
              <a:rPr lang="en-US" dirty="0" smtClean="0"/>
              <a:t>, exp…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math, </a:t>
            </a:r>
            <a:r>
              <a:rPr lang="en-US" dirty="0" err="1" smtClean="0"/>
              <a:t>iostream</a:t>
            </a:r>
            <a:r>
              <a:rPr lang="en-US" dirty="0" smtClean="0"/>
              <a:t>, </a:t>
            </a:r>
            <a:r>
              <a:rPr lang="en-US" dirty="0" err="1" smtClean="0"/>
              <a:t>stdlib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my_swap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 </a:t>
            </a:r>
            <a:br>
              <a:rPr lang="en-US" dirty="0" smtClean="0"/>
            </a:b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940171"/>
            <a:ext cx="5760640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2400" b="1" dirty="0" err="1">
                <a:latin typeface="Consolas" pitchFamily="49" charset="0"/>
                <a:cs typeface="Consolas" pitchFamily="49" charset="0"/>
              </a:rPr>
              <a:t>my_swap</a:t>
            </a:r>
            <a:r>
              <a:rPr lang="fr-FR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24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x, </a:t>
            </a:r>
            <a:r>
              <a:rPr lang="fr-FR" sz="24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y)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t = x;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x = y;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y = 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fr-FR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a = 2;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b = 3;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2400" b="1" dirty="0" err="1">
                <a:latin typeface="Consolas" pitchFamily="49" charset="0"/>
                <a:cs typeface="Consolas" pitchFamily="49" charset="0"/>
              </a:rPr>
              <a:t>my_swap</a:t>
            </a:r>
            <a:r>
              <a:rPr lang="fr-FR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2400" b="1" dirty="0" err="1">
                <a:latin typeface="Consolas" pitchFamily="49" charset="0"/>
                <a:cs typeface="Consolas" pitchFamily="49" charset="0"/>
              </a:rPr>
              <a:t>a,b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);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cout &lt;&lt; a &lt;&lt; "," &lt;&lt; b;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372200" y="1916832"/>
            <a:ext cx="0" cy="39604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460432" y="1916832"/>
            <a:ext cx="0" cy="39604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72200" y="2060848"/>
            <a:ext cx="2088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372200" y="2060848"/>
            <a:ext cx="208823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a: 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372200" y="4077072"/>
            <a:ext cx="208823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Return address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372200" y="3573016"/>
            <a:ext cx="208823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x : 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72200" y="3068960"/>
            <a:ext cx="2088232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y :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72200" y="2564904"/>
            <a:ext cx="208823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b: 3</a:t>
            </a:r>
            <a:endParaRPr lang="en-US" sz="2400" dirty="0"/>
          </a:p>
        </p:txBody>
      </p:sp>
      <p:sp>
        <p:nvSpPr>
          <p:cNvPr id="13" name="Left Brace 12"/>
          <p:cNvSpPr/>
          <p:nvPr/>
        </p:nvSpPr>
        <p:spPr>
          <a:xfrm>
            <a:off x="5868144" y="2060848"/>
            <a:ext cx="360040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32240" y="163054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Đáy</a:t>
            </a:r>
            <a:r>
              <a:rPr lang="en-US" dirty="0" smtClean="0"/>
              <a:t> stack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2240" y="55799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Đỉnh</a:t>
            </a:r>
            <a:r>
              <a:rPr lang="en-US" dirty="0" smtClean="0"/>
              <a:t> stack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72200" y="4581128"/>
            <a:ext cx="208823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 :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32040" y="220486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for main()</a:t>
            </a:r>
            <a:endParaRPr lang="en-US" dirty="0"/>
          </a:p>
        </p:txBody>
      </p:sp>
      <p:sp>
        <p:nvSpPr>
          <p:cNvPr id="18" name="Left Brace 17"/>
          <p:cNvSpPr/>
          <p:nvPr/>
        </p:nvSpPr>
        <p:spPr>
          <a:xfrm>
            <a:off x="5940152" y="3140968"/>
            <a:ext cx="288032" cy="1944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932040" y="3717032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for </a:t>
            </a:r>
            <a:r>
              <a:rPr lang="en-US" dirty="0" err="1" smtClean="0"/>
              <a:t>my_swap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395536" y="3356992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my_swap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 </a:t>
            </a:r>
            <a:br>
              <a:rPr lang="en-US" dirty="0" smtClean="0"/>
            </a:b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940171"/>
            <a:ext cx="5760640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2400" b="1" dirty="0" err="1">
                <a:latin typeface="Consolas" pitchFamily="49" charset="0"/>
                <a:cs typeface="Consolas" pitchFamily="49" charset="0"/>
              </a:rPr>
              <a:t>my_swap</a:t>
            </a:r>
            <a:r>
              <a:rPr lang="fr-FR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24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x, </a:t>
            </a:r>
            <a:r>
              <a:rPr lang="fr-FR" sz="24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y)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t = x;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x = y;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y = 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fr-FR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a = 2;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b = 3;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2400" b="1" dirty="0" err="1">
                <a:latin typeface="Consolas" pitchFamily="49" charset="0"/>
                <a:cs typeface="Consolas" pitchFamily="49" charset="0"/>
              </a:rPr>
              <a:t>my_swap</a:t>
            </a:r>
            <a:r>
              <a:rPr lang="fr-FR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2400" b="1" dirty="0" err="1">
                <a:latin typeface="Consolas" pitchFamily="49" charset="0"/>
                <a:cs typeface="Consolas" pitchFamily="49" charset="0"/>
              </a:rPr>
              <a:t>a,b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);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cout &lt;&lt; a &lt;&lt; "," &lt;&lt; b;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372200" y="1916832"/>
            <a:ext cx="0" cy="39604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460432" y="1916832"/>
            <a:ext cx="0" cy="39604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72200" y="2060848"/>
            <a:ext cx="2088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372200" y="2060848"/>
            <a:ext cx="208823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a: 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6372200" y="2564904"/>
            <a:ext cx="208823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b: 3</a:t>
            </a:r>
            <a:endParaRPr lang="en-US" sz="2400" dirty="0"/>
          </a:p>
        </p:txBody>
      </p:sp>
      <p:sp>
        <p:nvSpPr>
          <p:cNvPr id="13" name="Left Brace 12"/>
          <p:cNvSpPr/>
          <p:nvPr/>
        </p:nvSpPr>
        <p:spPr>
          <a:xfrm>
            <a:off x="5868144" y="2060848"/>
            <a:ext cx="360040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32240" y="163054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Đáy</a:t>
            </a:r>
            <a:r>
              <a:rPr lang="en-US" dirty="0" smtClean="0"/>
              <a:t> stack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2240" y="55799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Đỉnh</a:t>
            </a:r>
            <a:r>
              <a:rPr lang="en-US" dirty="0" smtClean="0"/>
              <a:t> stack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32040" y="220486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for main()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60232" y="3501008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for </a:t>
            </a:r>
            <a:r>
              <a:rPr lang="en-US" dirty="0" err="1" smtClean="0"/>
              <a:t>my_swap</a:t>
            </a:r>
            <a:r>
              <a:rPr lang="en-US" dirty="0" smtClean="0"/>
              <a:t>() no longer exists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395536" y="5589240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my_swap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 </a:t>
            </a:r>
            <a:br>
              <a:rPr lang="en-US" dirty="0" smtClean="0"/>
            </a:b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940171"/>
            <a:ext cx="5760640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2400" b="1" dirty="0" err="1">
                <a:latin typeface="Consolas" pitchFamily="49" charset="0"/>
                <a:cs typeface="Consolas" pitchFamily="49" charset="0"/>
              </a:rPr>
              <a:t>my_swap</a:t>
            </a:r>
            <a:r>
              <a:rPr lang="fr-FR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24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x, </a:t>
            </a:r>
            <a:r>
              <a:rPr lang="fr-FR" sz="24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y)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t = x;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x = y;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y = 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fr-FR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a = 2;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b = 3;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2400" b="1" dirty="0" err="1">
                <a:latin typeface="Consolas" pitchFamily="49" charset="0"/>
                <a:cs typeface="Consolas" pitchFamily="49" charset="0"/>
              </a:rPr>
              <a:t>my_swap</a:t>
            </a:r>
            <a:r>
              <a:rPr lang="fr-FR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2400" b="1" dirty="0" err="1">
                <a:latin typeface="Consolas" pitchFamily="49" charset="0"/>
                <a:cs typeface="Consolas" pitchFamily="49" charset="0"/>
              </a:rPr>
              <a:t>a,b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);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cout &lt;&lt; a &lt;&lt; "," &lt;&lt; b;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372200" y="1916832"/>
            <a:ext cx="0" cy="39604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460432" y="1916832"/>
            <a:ext cx="0" cy="39604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72200" y="2060848"/>
            <a:ext cx="2088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372200" y="2060848"/>
            <a:ext cx="208823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a: 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6372200" y="2564904"/>
            <a:ext cx="208823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b: 3</a:t>
            </a:r>
            <a:endParaRPr lang="en-US" sz="2400" dirty="0"/>
          </a:p>
        </p:txBody>
      </p:sp>
      <p:sp>
        <p:nvSpPr>
          <p:cNvPr id="13" name="Left Brace 12"/>
          <p:cNvSpPr/>
          <p:nvPr/>
        </p:nvSpPr>
        <p:spPr>
          <a:xfrm>
            <a:off x="5868144" y="2060848"/>
            <a:ext cx="360040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32240" y="163054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Đáy</a:t>
            </a:r>
            <a:r>
              <a:rPr lang="en-US" dirty="0" smtClean="0"/>
              <a:t> stack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2240" y="55799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Đỉnh</a:t>
            </a:r>
            <a:r>
              <a:rPr lang="en-US" dirty="0" smtClean="0"/>
              <a:t> stack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32040" y="220486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for main()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60232" y="3501008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for </a:t>
            </a:r>
            <a:r>
              <a:rPr lang="en-US" dirty="0" err="1" smtClean="0"/>
              <a:t>my_swap</a:t>
            </a:r>
            <a:r>
              <a:rPr lang="en-US" dirty="0" smtClean="0"/>
              <a:t>() no longer exists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395536" y="5589240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my_swap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940171"/>
            <a:ext cx="5760640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my_swap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24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&amp; 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x, </a:t>
            </a:r>
            <a:r>
              <a:rPr lang="fr-FR" sz="24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&amp; 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y)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t = x;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x = y;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y = 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fr-FR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a = 2;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b = 3;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my_swap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a,b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);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cout &lt;&lt; a &lt;&lt; "," &lt;&lt; b;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b="1" dirty="0" smtClean="0"/>
              <a:t>Pass-by-value :</a:t>
            </a:r>
            <a:r>
              <a:rPr lang="en-US" sz="3200" dirty="0" smtClean="0"/>
              <a:t>   </a:t>
            </a:r>
            <a:br>
              <a:rPr lang="en-US" sz="3200" dirty="0" smtClean="0"/>
            </a:br>
            <a:r>
              <a:rPr lang="en-US" sz="3200" dirty="0" smtClean="0"/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f (</a:t>
            </a:r>
            <a:r>
              <a:rPr lang="en-US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en-US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y)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x, y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i="1" u="sng" dirty="0" err="1" smtClean="0"/>
              <a:t>tham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trị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b="1" dirty="0" smtClean="0"/>
              <a:t>Pass-by-reference : </a:t>
            </a:r>
            <a:br>
              <a:rPr lang="en-US" sz="3200" b="1" dirty="0" smtClean="0"/>
            </a:br>
            <a:r>
              <a:rPr lang="en-US" sz="3200" b="1" dirty="0" smtClean="0"/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f (</a:t>
            </a:r>
            <a:r>
              <a:rPr lang="en-US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en-US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y)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nickname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x, y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i="1" u="sng" dirty="0" err="1" smtClean="0"/>
              <a:t>tham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biến</a:t>
            </a:r>
            <a:r>
              <a:rPr lang="en-US" i="1" u="sng" dirty="0" smtClean="0"/>
              <a:t> </a:t>
            </a:r>
            <a:endParaRPr lang="en-US" dirty="0" smtClean="0"/>
          </a:p>
          <a:p>
            <a:pPr lvl="1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/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/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600200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Argument -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: a, b</a:t>
            </a:r>
          </a:p>
          <a:p>
            <a:r>
              <a:rPr lang="en-US" dirty="0" smtClean="0"/>
              <a:t>Parameter -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: x, y</a:t>
            </a:r>
          </a:p>
          <a:p>
            <a:pPr lvl="1"/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: x</a:t>
            </a:r>
          </a:p>
          <a:p>
            <a:pPr lvl="1"/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: 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08104" y="2132856"/>
            <a:ext cx="38164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f(</a:t>
            </a:r>
            <a:r>
              <a:rPr lang="fr-FR" sz="24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x) { …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g(</a:t>
            </a:r>
            <a:r>
              <a:rPr lang="fr-FR" sz="24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&amp; 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y) { …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fr-FR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fr-FR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a = 2;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b = 3;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f(a);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  g(b);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4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void f (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string x)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void g (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string&amp; y)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x,  g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y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- best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void f (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string x)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void g (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string&amp; y)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const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u="sng" dirty="0" err="1" smtClean="0"/>
              <a:t>tất</a:t>
            </a:r>
            <a:r>
              <a:rPr lang="en-US" u="sng" dirty="0" smtClean="0"/>
              <a:t> </a:t>
            </a:r>
            <a:r>
              <a:rPr lang="en-US" u="sng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err="1" smtClean="0"/>
              <a:t>Lý</a:t>
            </a:r>
            <a:r>
              <a:rPr lang="en-US" dirty="0" smtClean="0"/>
              <a:t> do: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–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void f (string x)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void f (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string&amp; y)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đương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i="1" dirty="0" err="1" smtClean="0"/>
              <a:t>đảm</a:t>
            </a:r>
            <a:r>
              <a:rPr lang="en-US" i="1" dirty="0" smtClean="0"/>
              <a:t> </a:t>
            </a:r>
            <a:r>
              <a:rPr lang="en-US" i="1" dirty="0" err="1" smtClean="0"/>
              <a:t>bảo</a:t>
            </a:r>
            <a:r>
              <a:rPr lang="en-US" i="1" dirty="0" smtClean="0"/>
              <a:t> </a:t>
            </a:r>
            <a:r>
              <a:rPr lang="en-US" i="1" dirty="0" err="1" smtClean="0"/>
              <a:t>hàm</a:t>
            </a:r>
            <a:r>
              <a:rPr lang="en-US" i="1" dirty="0" smtClean="0"/>
              <a:t> f </a:t>
            </a:r>
            <a:r>
              <a:rPr lang="en-US" i="1" dirty="0" err="1" smtClean="0"/>
              <a:t>không</a:t>
            </a:r>
            <a:r>
              <a:rPr lang="en-US" i="1" dirty="0" smtClean="0"/>
              <a:t> </a:t>
            </a:r>
            <a:r>
              <a:rPr lang="en-US" i="1" dirty="0" err="1" smtClean="0"/>
              <a:t>sửa</a:t>
            </a:r>
            <a:r>
              <a:rPr lang="en-US" i="1" dirty="0" smtClean="0"/>
              <a:t> </a:t>
            </a:r>
            <a:r>
              <a:rPr lang="en-US" i="1" dirty="0" err="1" smtClean="0"/>
              <a:t>giá</a:t>
            </a:r>
            <a:r>
              <a:rPr lang="en-US" i="1" dirty="0" smtClean="0"/>
              <a:t> </a:t>
            </a:r>
            <a:r>
              <a:rPr lang="en-US" i="1" dirty="0" err="1" smtClean="0"/>
              <a:t>trị</a:t>
            </a:r>
            <a:r>
              <a:rPr lang="en-US" i="1" dirty="0" smtClean="0"/>
              <a:t> </a:t>
            </a:r>
            <a:r>
              <a:rPr lang="en-US" i="1" dirty="0" err="1" smtClean="0"/>
              <a:t>đối</a:t>
            </a:r>
            <a:r>
              <a:rPr lang="en-US" i="1" dirty="0" smtClean="0"/>
              <a:t> </a:t>
            </a:r>
            <a:r>
              <a:rPr lang="en-US" i="1" dirty="0" err="1" smtClean="0"/>
              <a:t>số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u="sng" dirty="0" err="1" smtClean="0"/>
              <a:t>kiểu</a:t>
            </a:r>
            <a:r>
              <a:rPr lang="en-US" u="sng" dirty="0" smtClean="0"/>
              <a:t> </a:t>
            </a:r>
            <a:r>
              <a:rPr lang="en-US" u="sng" dirty="0" err="1" smtClean="0"/>
              <a:t>dữ</a:t>
            </a:r>
            <a:r>
              <a:rPr lang="en-US" u="sng" dirty="0" smtClean="0"/>
              <a:t> </a:t>
            </a:r>
            <a:r>
              <a:rPr lang="en-US" u="sng" dirty="0" err="1" smtClean="0"/>
              <a:t>liệu</a:t>
            </a:r>
            <a:r>
              <a:rPr lang="en-US" u="sng" dirty="0" smtClean="0"/>
              <a:t> </a:t>
            </a:r>
            <a:r>
              <a:rPr lang="en-US" u="sng" dirty="0" err="1" smtClean="0"/>
              <a:t>lớn</a:t>
            </a:r>
            <a:r>
              <a:rPr lang="en-US" dirty="0" smtClean="0"/>
              <a:t>,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do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chép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-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1905075"/>
          </a:xfrm>
        </p:spPr>
        <p:txBody>
          <a:bodyPr/>
          <a:lstStyle/>
          <a:p>
            <a:r>
              <a:rPr lang="en-US" dirty="0" smtClean="0"/>
              <a:t>b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u="sng" dirty="0" err="1" smtClean="0"/>
              <a:t>tham</a:t>
            </a:r>
            <a:r>
              <a:rPr lang="en-US" u="sng" dirty="0" smtClean="0"/>
              <a:t> </a:t>
            </a:r>
            <a:r>
              <a:rPr lang="en-US" u="sng" dirty="0" err="1" smtClean="0"/>
              <a:t>chiếu</a:t>
            </a:r>
            <a:r>
              <a:rPr lang="en-US" u="sng" dirty="0" smtClean="0"/>
              <a:t> </a:t>
            </a:r>
            <a:r>
              <a:rPr lang="en-US" u="sng" dirty="0" err="1" smtClean="0"/>
              <a:t>tới</a:t>
            </a:r>
            <a:r>
              <a:rPr lang="en-US" u="sng" dirty="0" smtClean="0"/>
              <a:t> a</a:t>
            </a:r>
          </a:p>
          <a:p>
            <a:r>
              <a:rPr lang="en-US" dirty="0" smtClean="0"/>
              <a:t>b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nick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700808"/>
            <a:ext cx="6840760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800" dirty="0" smtClean="0">
                <a:latin typeface="Consolas" pitchFamily="49" charset="0"/>
                <a:cs typeface="Consolas" pitchFamily="49" charset="0"/>
              </a:rPr>
              <a:t> a = 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8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fr-FR" sz="2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fr-FR" sz="2800" dirty="0" smtClean="0">
                <a:latin typeface="Consolas" pitchFamily="49" charset="0"/>
                <a:cs typeface="Consolas" pitchFamily="49" charset="0"/>
              </a:rPr>
              <a:t> b = a;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800" dirty="0" smtClean="0">
                <a:latin typeface="Consolas" pitchFamily="49" charset="0"/>
                <a:cs typeface="Consolas" pitchFamily="49" charset="0"/>
              </a:rPr>
              <a:t>b++;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800" dirty="0" smtClean="0">
                <a:latin typeface="Consolas" pitchFamily="49" charset="0"/>
                <a:cs typeface="Consolas" pitchFamily="49" charset="0"/>
              </a:rPr>
              <a:t>cout &lt;&lt; a &lt;&lt; " " &lt;&lt; b;  // 2 2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giá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trị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trả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về</a:t>
            </a:r>
            <a:endParaRPr lang="en-US" dirty="0"/>
          </a:p>
        </p:txBody>
      </p:sp>
      <p:pic>
        <p:nvPicPr>
          <p:cNvPr id="4" name="Picture 5" descr="function_fig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962400"/>
            <a:ext cx="8229600" cy="1820863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6840760" cy="435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2800" dirty="0" err="1" smtClean="0">
                <a:latin typeface="Consolas" pitchFamily="49" charset="0"/>
                <a:cs typeface="Consolas" pitchFamily="49" charset="0"/>
              </a:rPr>
              <a:t>divide</a:t>
            </a:r>
            <a:r>
              <a:rPr lang="fr-FR" sz="28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2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800" dirty="0" smtClean="0">
                <a:latin typeface="Consolas" pitchFamily="49" charset="0"/>
                <a:cs typeface="Consolas" pitchFamily="49" charset="0"/>
              </a:rPr>
              <a:t> a, </a:t>
            </a:r>
            <a:r>
              <a:rPr lang="fr-FR" sz="2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800" dirty="0" smtClean="0">
                <a:latin typeface="Consolas" pitchFamily="49" charset="0"/>
                <a:cs typeface="Consolas" pitchFamily="49" charset="0"/>
              </a:rPr>
              <a:t> b </a:t>
            </a:r>
            <a:r>
              <a:rPr lang="fr-FR" sz="2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 2</a:t>
            </a:r>
            <a:r>
              <a:rPr lang="fr-FR" sz="2800" dirty="0" smtClean="0">
                <a:latin typeface="Consolas" pitchFamily="49" charset="0"/>
                <a:cs typeface="Consolas" pitchFamily="49" charset="0"/>
              </a:rPr>
              <a:t>) {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2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800" dirty="0" smtClean="0">
                <a:latin typeface="Consolas" pitchFamily="49" charset="0"/>
                <a:cs typeface="Consolas" pitchFamily="49" charset="0"/>
              </a:rPr>
              <a:t> r;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800" dirty="0" smtClean="0">
                <a:latin typeface="Consolas" pitchFamily="49" charset="0"/>
                <a:cs typeface="Consolas" pitchFamily="49" charset="0"/>
              </a:rPr>
              <a:t>  r = a/b;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800" dirty="0" smtClean="0">
                <a:latin typeface="Consolas" pitchFamily="49" charset="0"/>
                <a:cs typeface="Consolas" pitchFamily="49" charset="0"/>
              </a:rPr>
              <a:t>  return r;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800" dirty="0" smtClean="0">
                <a:latin typeface="Consolas" pitchFamily="49" charset="0"/>
                <a:cs typeface="Consolas" pitchFamily="49" charset="0"/>
              </a:rPr>
              <a:t>}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fr-FR" sz="28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2800" dirty="0" smtClean="0">
                <a:latin typeface="Consolas" pitchFamily="49" charset="0"/>
                <a:cs typeface="Consolas" pitchFamily="49" charset="0"/>
              </a:rPr>
              <a:t> main () {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800" dirty="0" smtClean="0">
                <a:latin typeface="Consolas" pitchFamily="49" charset="0"/>
                <a:cs typeface="Consolas" pitchFamily="49" charset="0"/>
              </a:rPr>
              <a:t>  cout &lt;&lt; </a:t>
            </a:r>
            <a:r>
              <a:rPr lang="fr-FR" sz="28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divide</a:t>
            </a:r>
            <a:r>
              <a:rPr lang="fr-FR" sz="2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(12)</a:t>
            </a:r>
            <a:r>
              <a:rPr lang="fr-FR" sz="2800" dirty="0" smtClean="0">
                <a:latin typeface="Consolas" pitchFamily="49" charset="0"/>
                <a:cs typeface="Consolas" pitchFamily="49" charset="0"/>
              </a:rPr>
              <a:t> &lt;&lt; '\n';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800" dirty="0" smtClean="0">
                <a:latin typeface="Consolas" pitchFamily="49" charset="0"/>
                <a:cs typeface="Consolas" pitchFamily="49" charset="0"/>
              </a:rPr>
              <a:t>  cout &lt;&lt; </a:t>
            </a:r>
            <a:r>
              <a:rPr lang="fr-FR" sz="2800" dirty="0" err="1" smtClean="0">
                <a:latin typeface="Consolas" pitchFamily="49" charset="0"/>
                <a:cs typeface="Consolas" pitchFamily="49" charset="0"/>
              </a:rPr>
              <a:t>divide</a:t>
            </a:r>
            <a:r>
              <a:rPr lang="fr-FR" sz="2800" dirty="0" smtClean="0">
                <a:latin typeface="Consolas" pitchFamily="49" charset="0"/>
                <a:cs typeface="Consolas" pitchFamily="49" charset="0"/>
              </a:rPr>
              <a:t> (20,4) &lt;&lt; '\n';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800" dirty="0" smtClean="0">
                <a:latin typeface="Consolas" pitchFamily="49" charset="0"/>
                <a:cs typeface="Consolas" pitchFamily="49" charset="0"/>
              </a:rPr>
              <a:t>  return 0;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fr-FR" sz="28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6296" y="4149080"/>
            <a:ext cx="1944216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6016" y="2348880"/>
            <a:ext cx="44279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Tham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b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mặc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2.</a:t>
            </a:r>
          </a:p>
          <a:p>
            <a:r>
              <a:rPr lang="en-US" sz="2000" dirty="0" smtClean="0"/>
              <a:t>divide(12)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chất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divide(12,2)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áp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tham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swap()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swap(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C++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include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4544" y="2560601"/>
            <a:ext cx="9144000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long factorial(long x)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if (x &gt; 1)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return (x * </a:t>
            </a:r>
            <a:r>
              <a:rPr lang="en-US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factorial(x-1)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else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return 1;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main() {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long number = 9;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&lt;&lt; number &lt;&lt; "! = " &lt;&lt; factorial(number);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return 0;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11960" y="4149080"/>
            <a:ext cx="324036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N! = N * (N-1)!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 a&lt;=1:  f(x) = 1</a:t>
            </a:r>
          </a:p>
          <a:p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: a&gt;1</a:t>
            </a:r>
            <a:br>
              <a:rPr lang="en-US" dirty="0" smtClean="0"/>
            </a:b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:  f(x) = x * f(x-1)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4544" y="1441924"/>
            <a:ext cx="914400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long factorial(long x)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if (x &gt; 1)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return (x * </a:t>
            </a:r>
            <a:r>
              <a:rPr lang="en-US" sz="2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factorial(x-1)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else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return 1;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Đưa</a:t>
            </a:r>
            <a:r>
              <a:rPr lang="en-US" dirty="0" smtClean="0"/>
              <a:t> f(x) </a:t>
            </a:r>
            <a:r>
              <a:rPr lang="en-US" dirty="0" err="1" smtClean="0"/>
              <a:t>về</a:t>
            </a:r>
            <a:r>
              <a:rPr lang="en-US" dirty="0" smtClean="0"/>
              <a:t> f(x-1)</a:t>
            </a:r>
          </a:p>
          <a:p>
            <a:r>
              <a:rPr lang="en-US" dirty="0" err="1" smtClean="0"/>
              <a:t>Đưa</a:t>
            </a:r>
            <a:r>
              <a:rPr lang="en-US" dirty="0" smtClean="0"/>
              <a:t> f(x-1) </a:t>
            </a:r>
            <a:r>
              <a:rPr lang="en-US" dirty="0" err="1" smtClean="0"/>
              <a:t>về</a:t>
            </a:r>
            <a:r>
              <a:rPr lang="en-US" dirty="0" smtClean="0"/>
              <a:t> f(x-2)</a:t>
            </a:r>
          </a:p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tụ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4544" y="1441924"/>
            <a:ext cx="914400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long factorial(long x)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if (x &gt; 1)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return (x * </a:t>
            </a:r>
            <a:r>
              <a:rPr lang="en-US" sz="2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factorial(x-1)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else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return 1;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24544" y="2560601"/>
            <a:ext cx="9144000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long factorial(long x)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if (x &gt; 1)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return (x * </a:t>
            </a:r>
            <a:r>
              <a:rPr lang="en-US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factorial(x-1)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else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return 1;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main() {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long res = factorial(4);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return 0;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372200" y="476672"/>
            <a:ext cx="0" cy="54006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8460432" y="476672"/>
            <a:ext cx="0" cy="54006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32240" y="55799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Đỉnh</a:t>
            </a:r>
            <a:r>
              <a:rPr lang="en-US" dirty="0" smtClean="0"/>
              <a:t> stack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72200" y="692696"/>
            <a:ext cx="2088232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main()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24544" y="2560601"/>
            <a:ext cx="9144000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long factorial(long x)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if (x &gt; 1)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return (x * </a:t>
            </a:r>
            <a:r>
              <a:rPr lang="en-US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factorial(x-1)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else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return 1;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main() {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long res = factorial(4);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return 0;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372200" y="476672"/>
            <a:ext cx="0" cy="54006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8460432" y="476672"/>
            <a:ext cx="0" cy="54006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372200" y="2060848"/>
            <a:ext cx="2088232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32240" y="1630541"/>
            <a:ext cx="115212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Đáy</a:t>
            </a:r>
            <a:r>
              <a:rPr lang="en-US" dirty="0" smtClean="0"/>
              <a:t> stack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32240" y="55799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Đỉnh</a:t>
            </a:r>
            <a:r>
              <a:rPr lang="en-US" dirty="0" smtClean="0"/>
              <a:t> stack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72200" y="692696"/>
            <a:ext cx="2088232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main()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72200" y="1556792"/>
            <a:ext cx="2088232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factorial(4)</a:t>
            </a:r>
          </a:p>
          <a:p>
            <a:pPr algn="ctr"/>
            <a:r>
              <a:rPr lang="en-US" sz="2400" dirty="0" smtClean="0"/>
              <a:t>x = 4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2008" y="3248980"/>
            <a:ext cx="611560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24544" y="2560601"/>
            <a:ext cx="9144000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long factorial(long x)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if (x &gt; 1)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return (x * </a:t>
            </a:r>
            <a:r>
              <a:rPr lang="en-US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factorial(x-1)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else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return 1;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main() {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long res = factorial(4);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return 0;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372200" y="476672"/>
            <a:ext cx="0" cy="54006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8460432" y="476672"/>
            <a:ext cx="0" cy="54006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372200" y="2060848"/>
            <a:ext cx="2088232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32240" y="1630541"/>
            <a:ext cx="115212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Đáy</a:t>
            </a:r>
            <a:r>
              <a:rPr lang="en-US" dirty="0" smtClean="0"/>
              <a:t> stack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32240" y="55799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Đỉnh</a:t>
            </a:r>
            <a:r>
              <a:rPr lang="en-US" dirty="0" smtClean="0"/>
              <a:t> stack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72200" y="692696"/>
            <a:ext cx="2088232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main()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72200" y="1556792"/>
            <a:ext cx="2088232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factorial(4)</a:t>
            </a:r>
          </a:p>
          <a:p>
            <a:pPr algn="ctr"/>
            <a:r>
              <a:rPr lang="en-US" sz="2400" dirty="0" smtClean="0"/>
              <a:t>x = 4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6372200" y="2420888"/>
            <a:ext cx="2088232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factorial(3)</a:t>
            </a:r>
          </a:p>
          <a:p>
            <a:pPr algn="ctr"/>
            <a:r>
              <a:rPr lang="en-US" sz="2400" dirty="0" smtClean="0"/>
              <a:t>x = 3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2008" y="3248980"/>
            <a:ext cx="611560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24544" y="2560601"/>
            <a:ext cx="9144000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long factorial(long x)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if (x &gt; 1)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return (x * </a:t>
            </a:r>
            <a:r>
              <a:rPr lang="en-US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factorial(x-1)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else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return 1;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main() {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long res = factorial(4);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return 0;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372200" y="476672"/>
            <a:ext cx="0" cy="54006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8460432" y="476672"/>
            <a:ext cx="0" cy="54006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372200" y="2060848"/>
            <a:ext cx="2088232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32240" y="1630541"/>
            <a:ext cx="115212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Đáy</a:t>
            </a:r>
            <a:r>
              <a:rPr lang="en-US" dirty="0" smtClean="0"/>
              <a:t> stack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32240" y="55799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Đỉnh</a:t>
            </a:r>
            <a:r>
              <a:rPr lang="en-US" dirty="0" smtClean="0"/>
              <a:t> stack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72200" y="692696"/>
            <a:ext cx="2088232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main()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72200" y="1556792"/>
            <a:ext cx="2088232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factorial(4)</a:t>
            </a:r>
          </a:p>
          <a:p>
            <a:pPr algn="ctr"/>
            <a:r>
              <a:rPr lang="en-US" sz="2400" dirty="0" smtClean="0"/>
              <a:t>x = 4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6372200" y="2420888"/>
            <a:ext cx="2088232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factorial(3)</a:t>
            </a:r>
          </a:p>
          <a:p>
            <a:pPr algn="ctr"/>
            <a:r>
              <a:rPr lang="en-US" sz="2400" dirty="0" smtClean="0"/>
              <a:t>x = 3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6372200" y="3284984"/>
            <a:ext cx="2088232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factorial(2)</a:t>
            </a:r>
          </a:p>
          <a:p>
            <a:pPr algn="ctr"/>
            <a:r>
              <a:rPr lang="en-US" sz="2400" dirty="0" smtClean="0"/>
              <a:t>x = 2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2008" y="3248980"/>
            <a:ext cx="611560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main</a:t>
            </a:r>
            <a:br>
              <a:rPr lang="en-US" dirty="0" smtClean="0"/>
            </a:b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function prototype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060848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absolute(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x); </a:t>
            </a:r>
            <a:r>
              <a:rPr lang="en-US" sz="2400" b="1" dirty="0" smtClean="0">
                <a:solidFill>
                  <a:srgbClr val="00B050"/>
                </a:solidFill>
                <a:latin typeface="Courier New" pitchFamily="49" charset="0"/>
              </a:rPr>
              <a:t>// function prototype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400" b="1" dirty="0" smtClean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 main() { …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   </a:t>
            </a:r>
            <a:r>
              <a:rPr lang="en-US" sz="2400" b="1" dirty="0" smtClean="0">
                <a:latin typeface="Courier New" pitchFamily="49" charset="0"/>
              </a:rPr>
              <a:t>a = absolute(b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);		</a:t>
            </a:r>
            <a:r>
              <a:rPr lang="en-US" sz="2400" b="1" dirty="0" smtClean="0">
                <a:solidFill>
                  <a:srgbClr val="00B050"/>
                </a:solidFill>
                <a:latin typeface="Courier New" pitchFamily="49" charset="0"/>
              </a:rPr>
              <a:t>// function use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400" b="1" dirty="0" smtClean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absolute(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x) { </a:t>
            </a:r>
            <a:r>
              <a:rPr lang="en-US" sz="2400" b="1" dirty="0" smtClean="0">
                <a:solidFill>
                  <a:srgbClr val="00B050"/>
                </a:solidFill>
                <a:latin typeface="Courier New" pitchFamily="49" charset="0"/>
              </a:rPr>
              <a:t>// function definition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if</a:t>
            </a:r>
            <a:r>
              <a:rPr lang="en-US" sz="2400" b="1" dirty="0" smtClean="0">
                <a:latin typeface="Courier New" pitchFamily="49" charset="0"/>
              </a:rPr>
              <a:t> (x &gt;= 0)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en-US" sz="2400" b="1" dirty="0" smtClean="0">
                <a:latin typeface="Courier New" pitchFamily="49" charset="0"/>
              </a:rPr>
              <a:t> x;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else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en-US" sz="2400" b="1" dirty="0" smtClean="0">
                <a:latin typeface="Courier New" pitchFamily="49" charset="0"/>
              </a:rPr>
              <a:t> -x;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}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24544" y="2560601"/>
            <a:ext cx="9144000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long factorial(long x)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if (x &gt; 1)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return (x * </a:t>
            </a:r>
            <a:r>
              <a:rPr lang="en-US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factorial(x-1)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else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return 1;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main() {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long res = factorial(4);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return 0;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372200" y="476672"/>
            <a:ext cx="0" cy="54006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8460432" y="476672"/>
            <a:ext cx="0" cy="54006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372200" y="2060848"/>
            <a:ext cx="2088232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32240" y="1630541"/>
            <a:ext cx="115212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Đáy</a:t>
            </a:r>
            <a:r>
              <a:rPr lang="en-US" dirty="0" smtClean="0"/>
              <a:t> stack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32240" y="55799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Đỉnh</a:t>
            </a:r>
            <a:r>
              <a:rPr lang="en-US" dirty="0" smtClean="0"/>
              <a:t> stack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72200" y="692696"/>
            <a:ext cx="2088232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main()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72200" y="1556792"/>
            <a:ext cx="2088232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factorial(4)</a:t>
            </a:r>
          </a:p>
          <a:p>
            <a:pPr algn="ctr"/>
            <a:r>
              <a:rPr lang="en-US" sz="2400" dirty="0" smtClean="0"/>
              <a:t>x = 4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6372200" y="2420888"/>
            <a:ext cx="2088232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factorial(3)</a:t>
            </a:r>
          </a:p>
          <a:p>
            <a:pPr algn="ctr"/>
            <a:r>
              <a:rPr lang="en-US" sz="2400" dirty="0" smtClean="0"/>
              <a:t>x = 3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6372200" y="3284984"/>
            <a:ext cx="2088232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factorial(2)</a:t>
            </a:r>
          </a:p>
          <a:p>
            <a:pPr algn="ctr"/>
            <a:r>
              <a:rPr lang="en-US" sz="2400" dirty="0" smtClean="0"/>
              <a:t>x = 2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372200" y="4149080"/>
            <a:ext cx="2088232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factorial(1)</a:t>
            </a:r>
          </a:p>
          <a:p>
            <a:pPr algn="ctr"/>
            <a:r>
              <a:rPr lang="en-US" sz="2400" dirty="0" smtClean="0"/>
              <a:t>x = 1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72008" y="3897052"/>
            <a:ext cx="611560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24544" y="2560601"/>
            <a:ext cx="9144000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long factorial(long x)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if (x &gt; 1)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return (x * </a:t>
            </a:r>
            <a:r>
              <a:rPr lang="en-US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factorial(x-1)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else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return 1;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main() {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long res = factorial(4);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return 0;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372200" y="476672"/>
            <a:ext cx="0" cy="54006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8460432" y="476672"/>
            <a:ext cx="0" cy="54006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372200" y="2060848"/>
            <a:ext cx="2088232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32240" y="1630541"/>
            <a:ext cx="115212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Đáy</a:t>
            </a:r>
            <a:r>
              <a:rPr lang="en-US" dirty="0" smtClean="0"/>
              <a:t> stack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32240" y="55799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Đỉnh</a:t>
            </a:r>
            <a:r>
              <a:rPr lang="en-US" dirty="0" smtClean="0"/>
              <a:t> stack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04248" y="422108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372200" y="692696"/>
            <a:ext cx="2088232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main()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72200" y="1556792"/>
            <a:ext cx="2088232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factorial(4)</a:t>
            </a:r>
          </a:p>
          <a:p>
            <a:pPr algn="ctr"/>
            <a:r>
              <a:rPr lang="en-US" sz="2400" dirty="0" smtClean="0"/>
              <a:t>x = 4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6372200" y="2420888"/>
            <a:ext cx="2088232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factorial(3)</a:t>
            </a:r>
          </a:p>
          <a:p>
            <a:pPr algn="ctr"/>
            <a:r>
              <a:rPr lang="en-US" sz="2400" dirty="0" smtClean="0"/>
              <a:t>x = 3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6372200" y="3284984"/>
            <a:ext cx="2088232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factorial(2)</a:t>
            </a:r>
          </a:p>
          <a:p>
            <a:pPr algn="ctr"/>
            <a:r>
              <a:rPr lang="en-US" sz="2400" dirty="0" smtClean="0"/>
              <a:t>x = 2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72008" y="3248980"/>
            <a:ext cx="611560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24544" y="2560601"/>
            <a:ext cx="9144000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long factorial(long x)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if (x &gt; 1)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return (x * </a:t>
            </a:r>
            <a:r>
              <a:rPr lang="en-US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factorial(x-1)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else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return 1;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main() {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long res = factorial(4);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return 0;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372200" y="476672"/>
            <a:ext cx="0" cy="54006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8460432" y="476672"/>
            <a:ext cx="0" cy="54006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372200" y="2060848"/>
            <a:ext cx="2088232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32240" y="1630541"/>
            <a:ext cx="115212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Đáy</a:t>
            </a:r>
            <a:r>
              <a:rPr lang="en-US" dirty="0" smtClean="0"/>
              <a:t> stack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32240" y="55799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Đỉnh</a:t>
            </a:r>
            <a:r>
              <a:rPr lang="en-US" dirty="0" smtClean="0"/>
              <a:t> stack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72200" y="692696"/>
            <a:ext cx="2088232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main()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72200" y="1556792"/>
            <a:ext cx="2088232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factorial(4)</a:t>
            </a:r>
          </a:p>
          <a:p>
            <a:pPr algn="ctr"/>
            <a:r>
              <a:rPr lang="en-US" sz="2400" dirty="0" smtClean="0"/>
              <a:t>x = 4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6372200" y="2420888"/>
            <a:ext cx="2088232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factorial(3)</a:t>
            </a:r>
          </a:p>
          <a:p>
            <a:pPr algn="ctr"/>
            <a:r>
              <a:rPr lang="en-US" sz="2400" dirty="0" smtClean="0"/>
              <a:t>x = 3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804248" y="34290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72008" y="3248980"/>
            <a:ext cx="611560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24544" y="2560601"/>
            <a:ext cx="9144000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long factorial(long x)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if (x &gt; 1)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return (x * </a:t>
            </a:r>
            <a:r>
              <a:rPr lang="en-US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factorial(x-1)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else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return 1;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main() {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long res = factorial(4);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return 0;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372200" y="476672"/>
            <a:ext cx="0" cy="54006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8460432" y="476672"/>
            <a:ext cx="0" cy="54006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372200" y="2060848"/>
            <a:ext cx="2088232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32240" y="1630541"/>
            <a:ext cx="115212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Đáy</a:t>
            </a:r>
            <a:r>
              <a:rPr lang="en-US" dirty="0" smtClean="0"/>
              <a:t> stack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32240" y="55799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Đỉnh</a:t>
            </a:r>
            <a:r>
              <a:rPr lang="en-US" dirty="0" smtClean="0"/>
              <a:t> stack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72200" y="692696"/>
            <a:ext cx="2088232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main()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72200" y="1556792"/>
            <a:ext cx="2088232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factorial(4)</a:t>
            </a:r>
          </a:p>
          <a:p>
            <a:pPr algn="ctr"/>
            <a:r>
              <a:rPr lang="en-US" sz="2400" dirty="0" smtClean="0"/>
              <a:t>x = 4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804248" y="255561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72008" y="3248980"/>
            <a:ext cx="611560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24544" y="2560601"/>
            <a:ext cx="9144000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long factorial(long x)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if (x &gt; 1)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return (x * </a:t>
            </a:r>
            <a:r>
              <a:rPr lang="en-US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factorial(x-1)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else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return 1;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main() {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long res = factorial(4);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return 0;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372200" y="476672"/>
            <a:ext cx="0" cy="54006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8460432" y="476672"/>
            <a:ext cx="0" cy="54006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32240" y="55799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Đỉnh</a:t>
            </a:r>
            <a:r>
              <a:rPr lang="en-US" dirty="0" smtClean="0"/>
              <a:t> stack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72200" y="692696"/>
            <a:ext cx="2088232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main()</a:t>
            </a:r>
          </a:p>
          <a:p>
            <a:pPr algn="ctr"/>
            <a:r>
              <a:rPr lang="en-US" sz="2400" dirty="0" smtClean="0"/>
              <a:t>res = 24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04248" y="169151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2008" y="5229200"/>
            <a:ext cx="611560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://www.csit.parkland.edu/~mbrandyberry/CS1Java/images/Lesson27/SuccessfulBinarySearch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8467725" cy="47625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0 </a:t>
            </a:r>
            <a:r>
              <a:rPr lang="en-US" dirty="0" err="1" smtClean="0"/>
              <a:t>đến</a:t>
            </a:r>
            <a:r>
              <a:rPr lang="en-US" dirty="0" smtClean="0"/>
              <a:t> 8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5 </a:t>
            </a:r>
            <a:r>
              <a:rPr lang="en-US" dirty="0" err="1" smtClean="0"/>
              <a:t>đến</a:t>
            </a:r>
            <a:r>
              <a:rPr lang="en-US" dirty="0" smtClean="0"/>
              <a:t> 8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5 </a:t>
            </a:r>
            <a:r>
              <a:rPr lang="en-US" dirty="0" err="1" smtClean="0"/>
              <a:t>đến</a:t>
            </a:r>
            <a:r>
              <a:rPr lang="en-US" dirty="0" smtClean="0"/>
              <a:t> 6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5 </a:t>
            </a:r>
            <a:r>
              <a:rPr lang="en-US" dirty="0" err="1" smtClean="0"/>
              <a:t>đến</a:t>
            </a:r>
            <a:r>
              <a:rPr lang="en-US" dirty="0" smtClean="0"/>
              <a:t> 5</a:t>
            </a:r>
            <a:endParaRPr lang="en-US" dirty="0"/>
          </a:p>
        </p:txBody>
      </p:sp>
      <p:pic>
        <p:nvPicPr>
          <p:cNvPr id="4" name="Picture 2" descr="http://www.csit.parkland.edu/~mbrandyberry/CS1Java/images/Lesson27/SuccessfulBinarySearch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8264" y="1556792"/>
            <a:ext cx="4224997" cy="2376264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0 </a:t>
            </a:r>
            <a:r>
              <a:rPr lang="en-US" dirty="0" err="1" smtClean="0"/>
              <a:t>đến</a:t>
            </a:r>
            <a:r>
              <a:rPr lang="en-US" dirty="0" smtClean="0"/>
              <a:t> 8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Do a[4]&lt; 44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5 </a:t>
            </a:r>
            <a:r>
              <a:rPr lang="en-US" dirty="0" err="1" smtClean="0"/>
              <a:t>đến</a:t>
            </a:r>
            <a:r>
              <a:rPr lang="en-US" dirty="0" smtClean="0"/>
              <a:t> 8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Do a[7]&gt;44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5 </a:t>
            </a:r>
            <a:r>
              <a:rPr lang="en-US" dirty="0" err="1" smtClean="0"/>
              <a:t>đến</a:t>
            </a:r>
            <a:r>
              <a:rPr lang="en-US" dirty="0" smtClean="0"/>
              <a:t> 6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Do a[6]&gt;44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5 </a:t>
            </a:r>
            <a:r>
              <a:rPr lang="en-US" dirty="0" err="1" smtClean="0"/>
              <a:t>đến</a:t>
            </a:r>
            <a:r>
              <a:rPr lang="en-US" dirty="0" smtClean="0"/>
              <a:t> 5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 a[5] = 44</a:t>
            </a:r>
            <a:endParaRPr lang="en-US" dirty="0"/>
          </a:p>
        </p:txBody>
      </p:sp>
      <p:pic>
        <p:nvPicPr>
          <p:cNvPr id="4" name="Picture 2" descr="http://www.csit.parkland.edu/~mbrandyberry/CS1Java/images/Lesson27/SuccessfulBinarySearch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1556792"/>
            <a:ext cx="2419053" cy="1360547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if a[mid] &lt; key : search(mid+1, high)</a:t>
            </a:r>
          </a:p>
          <a:p>
            <a:pPr lvl="1"/>
            <a:r>
              <a:rPr lang="en-US" dirty="0" smtClean="0"/>
              <a:t>if a[mid] &gt; key : search(low, mid-1)</a:t>
            </a:r>
          </a:p>
          <a:p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#1: </a:t>
            </a:r>
          </a:p>
          <a:p>
            <a:pPr lvl="1">
              <a:buNone/>
            </a:pPr>
            <a:r>
              <a:rPr lang="en-US" dirty="0" smtClean="0"/>
              <a:t>a[mid] == key: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endParaRPr lang="en-US" dirty="0" smtClean="0"/>
          </a:p>
          <a:p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#2:</a:t>
            </a:r>
          </a:p>
          <a:p>
            <a:pPr lvl="1">
              <a:buNone/>
            </a:pPr>
            <a:r>
              <a:rPr lang="en-US" dirty="0" smtClean="0"/>
              <a:t>low&gt;high: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http://www.csit.parkland.edu/~mbrandyberry/CS1Java/images/Lesson27/SuccessfulBinarySearch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5435" y="1556792"/>
            <a:ext cx="2419053" cy="1360547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2736304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 smtClean="0"/>
              <a:t>đệ</a:t>
            </a:r>
            <a:r>
              <a:rPr lang="en-US" sz="2000" dirty="0" smtClean="0"/>
              <a:t> </a:t>
            </a:r>
            <a:r>
              <a:rPr lang="en-US" sz="2000" dirty="0" err="1" smtClean="0"/>
              <a:t>quy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dirty="0" smtClean="0"/>
              <a:t>if a[mid] &lt; key : search(mid+1, high)</a:t>
            </a:r>
          </a:p>
          <a:p>
            <a:pPr lvl="1"/>
            <a:r>
              <a:rPr lang="en-US" sz="1800" dirty="0" smtClean="0"/>
              <a:t>if a[mid] &gt; key : search(low, mid-1)</a:t>
            </a:r>
          </a:p>
          <a:p>
            <a:r>
              <a:rPr lang="en-US" sz="2000" dirty="0" err="1" smtClean="0"/>
              <a:t>Trường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#1: </a:t>
            </a:r>
            <a:r>
              <a:rPr lang="en-US" sz="1800" dirty="0" smtClean="0"/>
              <a:t>a[mid] == key: </a:t>
            </a:r>
            <a:r>
              <a:rPr lang="en-US" sz="1800" dirty="0" err="1" smtClean="0"/>
              <a:t>tìm</a:t>
            </a:r>
            <a:r>
              <a:rPr lang="en-US" sz="1800" dirty="0" smtClean="0"/>
              <a:t> </a:t>
            </a:r>
            <a:r>
              <a:rPr lang="en-US" sz="1800" dirty="0" err="1" smtClean="0"/>
              <a:t>thấy</a:t>
            </a:r>
            <a:endParaRPr lang="en-US" sz="1800" dirty="0" smtClean="0"/>
          </a:p>
          <a:p>
            <a:r>
              <a:rPr lang="en-US" sz="2000" dirty="0" err="1" smtClean="0"/>
              <a:t>Trường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#2:  </a:t>
            </a:r>
            <a:r>
              <a:rPr lang="en-US" sz="1800" dirty="0" smtClean="0"/>
              <a:t>low&gt;high: </a:t>
            </a:r>
            <a:r>
              <a:rPr lang="en-US" sz="1800" dirty="0" err="1" smtClean="0"/>
              <a:t>không</a:t>
            </a:r>
            <a:r>
              <a:rPr lang="en-US" sz="1800" dirty="0" smtClean="0"/>
              <a:t> </a:t>
            </a:r>
            <a:r>
              <a:rPr lang="en-US" sz="1800" dirty="0" err="1" smtClean="0"/>
              <a:t>tìm</a:t>
            </a:r>
            <a:r>
              <a:rPr lang="en-US" sz="1800" dirty="0" smtClean="0"/>
              <a:t> </a:t>
            </a:r>
            <a:r>
              <a:rPr lang="en-US" sz="1800" dirty="0" err="1" smtClean="0"/>
              <a:t>thấy</a:t>
            </a:r>
            <a:endParaRPr lang="en-US" sz="1800" dirty="0" smtClean="0"/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80528" y="3845830"/>
            <a:ext cx="914400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search(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key,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a[],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low,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high)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if (low &gt; high) return -1;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mid = (low + high) / 2;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if (a[mid] == key) return mid;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if (a[mid] &gt; key)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return search(key, a, low, mid-1);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return search(key, a, mid+1, high);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prototype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060848"/>
            <a:ext cx="8424936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absolute(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x) { </a:t>
            </a:r>
            <a:r>
              <a:rPr lang="en-US" sz="2400" b="1" dirty="0" smtClean="0">
                <a:solidFill>
                  <a:srgbClr val="00B050"/>
                </a:solidFill>
                <a:latin typeface="Courier New" pitchFamily="49" charset="0"/>
              </a:rPr>
              <a:t>// function definition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if</a:t>
            </a:r>
            <a:r>
              <a:rPr lang="en-US" sz="2400" b="1" dirty="0" smtClean="0">
                <a:latin typeface="Courier New" pitchFamily="49" charset="0"/>
              </a:rPr>
              <a:t> (x &gt;= 0)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en-US" sz="2400" b="1" dirty="0" smtClean="0">
                <a:latin typeface="Courier New" pitchFamily="49" charset="0"/>
              </a:rPr>
              <a:t> x;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else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en-US" sz="2400" b="1" dirty="0" smtClean="0">
                <a:latin typeface="Courier New" pitchFamily="49" charset="0"/>
              </a:rPr>
              <a:t> -x;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}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 main() { …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   </a:t>
            </a:r>
            <a:r>
              <a:rPr lang="en-US" sz="2400" b="1" dirty="0" smtClean="0">
                <a:latin typeface="Courier New" pitchFamily="49" charset="0"/>
              </a:rPr>
              <a:t>a = absolute(b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);		</a:t>
            </a:r>
            <a:r>
              <a:rPr lang="en-US" sz="2400" b="1" dirty="0" smtClean="0">
                <a:solidFill>
                  <a:srgbClr val="00B050"/>
                </a:solidFill>
                <a:latin typeface="Courier New" pitchFamily="49" charset="0"/>
              </a:rPr>
              <a:t>// function use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http://www.drdobbs.com/security/anatomy-of-a-stack-smashing-attack-and-h/240001832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factorial(n) = factorial(n-1) * </a:t>
            </a:r>
            <a:r>
              <a:rPr lang="en-US" dirty="0" smtClean="0"/>
              <a:t>n</a:t>
            </a:r>
            <a:endParaRPr lang="en-US" dirty="0" smtClean="0"/>
          </a:p>
          <a:p>
            <a:r>
              <a:rPr lang="en-US" dirty="0" smtClean="0"/>
              <a:t>f(n</a:t>
            </a:r>
            <a:r>
              <a:rPr lang="en-US" dirty="0" smtClean="0"/>
              <a:t>):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bước</a:t>
            </a:r>
            <a:r>
              <a:rPr lang="en-US" sz="2800" dirty="0" smtClean="0"/>
              <a:t> </a:t>
            </a:r>
            <a:r>
              <a:rPr lang="en-US" sz="2800" dirty="0" err="1" smtClean="0"/>
              <a:t>chuyển</a:t>
            </a:r>
            <a:r>
              <a:rPr lang="en-US" sz="2800" dirty="0" smtClean="0"/>
              <a:t> n </a:t>
            </a:r>
            <a:r>
              <a:rPr lang="en-US" sz="2800" dirty="0" err="1" smtClean="0"/>
              <a:t>đĩa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cọc</a:t>
            </a:r>
            <a:r>
              <a:rPr lang="en-US" sz="2800" dirty="0" smtClean="0"/>
              <a:t> </a:t>
            </a:r>
            <a:r>
              <a:rPr lang="en-US" sz="2800" dirty="0" err="1" smtClean="0"/>
              <a:t>này</a:t>
            </a:r>
            <a:r>
              <a:rPr lang="en-US" sz="2800" dirty="0" smtClean="0"/>
              <a:t> -&gt; </a:t>
            </a:r>
            <a:r>
              <a:rPr lang="en-US" sz="2800" dirty="0" err="1" smtClean="0"/>
              <a:t>cọc</a:t>
            </a:r>
            <a:r>
              <a:rPr lang="en-US" sz="2800" dirty="0" smtClean="0"/>
              <a:t> </a:t>
            </a:r>
            <a:r>
              <a:rPr lang="en-US" sz="2800" dirty="0" err="1" smtClean="0"/>
              <a:t>khác</a:t>
            </a:r>
            <a:r>
              <a:rPr lang="en-US" sz="2800" dirty="0" smtClean="0"/>
              <a:t> </a:t>
            </a:r>
            <a:r>
              <a:rPr lang="en-US" sz="2800" dirty="0" err="1" smtClean="0"/>
              <a:t>sao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bao</a:t>
            </a:r>
            <a:r>
              <a:rPr lang="en-US" sz="2800" dirty="0" smtClean="0"/>
              <a:t> </a:t>
            </a:r>
            <a:r>
              <a:rPr lang="en-US" sz="2800" dirty="0" err="1" smtClean="0"/>
              <a:t>giờ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đĩa</a:t>
            </a:r>
            <a:r>
              <a:rPr lang="en-US" sz="2800" dirty="0" smtClean="0"/>
              <a:t> </a:t>
            </a:r>
            <a:r>
              <a:rPr lang="en-US" sz="2800" dirty="0" err="1" smtClean="0"/>
              <a:t>lên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đĩa</a:t>
            </a:r>
            <a:r>
              <a:rPr lang="en-US" sz="2800" dirty="0" smtClean="0"/>
              <a:t> </a:t>
            </a:r>
            <a:r>
              <a:rPr lang="en-US" sz="2800" dirty="0" err="1" smtClean="0"/>
              <a:t>nhỏ</a:t>
            </a:r>
            <a:r>
              <a:rPr lang="en-US" sz="2800" dirty="0" smtClean="0"/>
              <a:t> </a:t>
            </a:r>
            <a:r>
              <a:rPr lang="en-US" sz="2800" dirty="0" err="1" smtClean="0"/>
              <a:t>hơn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2195736" y="3933056"/>
            <a:ext cx="1008112" cy="12961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1720" y="5373216"/>
            <a:ext cx="129614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699792" y="3501008"/>
            <a:ext cx="0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0" y="3501008"/>
            <a:ext cx="0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72200" y="3501008"/>
            <a:ext cx="0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factorial(n) = factorial(n-1) * n</a:t>
            </a:r>
          </a:p>
          <a:p>
            <a:endParaRPr lang="en-US" dirty="0" smtClean="0"/>
          </a:p>
          <a:p>
            <a:r>
              <a:rPr lang="en-US" dirty="0" err="1" smtClean="0"/>
              <a:t>Tháp</a:t>
            </a:r>
            <a:r>
              <a:rPr lang="en-US" dirty="0" smtClean="0"/>
              <a:t> </a:t>
            </a:r>
            <a:r>
              <a:rPr lang="en-US" dirty="0" err="1" smtClean="0"/>
              <a:t>Hà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5868144" y="4005064"/>
            <a:ext cx="1008112" cy="12961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24128" y="5445224"/>
            <a:ext cx="129614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699792" y="3501008"/>
            <a:ext cx="0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0" y="3501008"/>
            <a:ext cx="0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72200" y="3501008"/>
            <a:ext cx="0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factorial(n) = factorial(n-1) * n</a:t>
            </a:r>
          </a:p>
          <a:p>
            <a:endParaRPr lang="en-US" dirty="0" smtClean="0"/>
          </a:p>
          <a:p>
            <a:r>
              <a:rPr lang="en-US" dirty="0" err="1" smtClean="0"/>
              <a:t>Tháp</a:t>
            </a:r>
            <a:r>
              <a:rPr lang="en-US" dirty="0" smtClean="0"/>
              <a:t> </a:t>
            </a:r>
            <a:r>
              <a:rPr lang="en-US" dirty="0" err="1" smtClean="0"/>
              <a:t>Hà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 move(n, 1, 3)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2195736" y="3933056"/>
            <a:ext cx="1008112" cy="12961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1720" y="5373216"/>
            <a:ext cx="129614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699792" y="3501008"/>
            <a:ext cx="0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0" y="3501008"/>
            <a:ext cx="0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72200" y="3501008"/>
            <a:ext cx="0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factorial(n) = factorial(n-1) * n</a:t>
            </a:r>
          </a:p>
          <a:p>
            <a:endParaRPr lang="en-US" dirty="0" smtClean="0"/>
          </a:p>
          <a:p>
            <a:r>
              <a:rPr lang="en-US" dirty="0" err="1" smtClean="0"/>
              <a:t>Tháp</a:t>
            </a:r>
            <a:r>
              <a:rPr lang="en-US" dirty="0" smtClean="0"/>
              <a:t> </a:t>
            </a:r>
            <a:r>
              <a:rPr lang="en-US" dirty="0" err="1" smtClean="0"/>
              <a:t>Hà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  f(n) = f(n-1) …..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move(n-1, 1, 2)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4067944" y="4293096"/>
            <a:ext cx="1008112" cy="12961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1720" y="5373216"/>
            <a:ext cx="129614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699792" y="3501008"/>
            <a:ext cx="0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0" y="3501008"/>
            <a:ext cx="0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72200" y="3501008"/>
            <a:ext cx="0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factorial(n) = factorial(n-1) * n</a:t>
            </a:r>
          </a:p>
          <a:p>
            <a:endParaRPr lang="en-US" dirty="0" smtClean="0"/>
          </a:p>
          <a:p>
            <a:r>
              <a:rPr lang="en-US" dirty="0" err="1" smtClean="0"/>
              <a:t>Tháp</a:t>
            </a:r>
            <a:r>
              <a:rPr lang="en-US" dirty="0" smtClean="0"/>
              <a:t> </a:t>
            </a:r>
            <a:r>
              <a:rPr lang="en-US" dirty="0" err="1" smtClean="0"/>
              <a:t>Hà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  f(n) = f(n-1) + 1  …..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Output(move n from 1 to 3)</a:t>
            </a:r>
          </a:p>
          <a:p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4067944" y="4293096"/>
            <a:ext cx="1008112" cy="12961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24128" y="5445224"/>
            <a:ext cx="129614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699792" y="3501008"/>
            <a:ext cx="0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0" y="3501008"/>
            <a:ext cx="0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72200" y="3501008"/>
            <a:ext cx="0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en-US" dirty="0" smtClean="0"/>
              <a:t>factorial(n) = factorial(n-1) * n</a:t>
            </a:r>
          </a:p>
          <a:p>
            <a:endParaRPr lang="en-US" dirty="0" smtClean="0"/>
          </a:p>
          <a:p>
            <a:r>
              <a:rPr lang="en-US" dirty="0" err="1" smtClean="0"/>
              <a:t>Tháp</a:t>
            </a:r>
            <a:r>
              <a:rPr lang="en-US" dirty="0" smtClean="0"/>
              <a:t> </a:t>
            </a:r>
            <a:r>
              <a:rPr lang="en-US" dirty="0" err="1" smtClean="0"/>
              <a:t>Hà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  f(n) = f(n-1) + 1 + f(n-1)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move(n-1, 2, 3)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5868144" y="4005064"/>
            <a:ext cx="1008112" cy="12961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24128" y="5445224"/>
            <a:ext cx="129614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699792" y="3501008"/>
            <a:ext cx="0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0" y="3501008"/>
            <a:ext cx="0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72200" y="3501008"/>
            <a:ext cx="0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n </a:t>
            </a:r>
            <a:r>
              <a:rPr lang="en-US" dirty="0" err="1" smtClean="0"/>
              <a:t>đĩa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err="1" smtClean="0"/>
              <a:t>Chuyển</a:t>
            </a:r>
            <a:r>
              <a:rPr lang="en-US" sz="2800" b="1" dirty="0" smtClean="0"/>
              <a:t> n-1 </a:t>
            </a:r>
            <a:r>
              <a:rPr lang="en-US" sz="2800" b="1" dirty="0" err="1" smtClean="0"/>
              <a:t>đĩa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từ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cọc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nguồn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tới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cọ</a:t>
            </a:r>
            <a:r>
              <a:rPr lang="en-US" sz="2800" b="1" dirty="0" err="1" smtClean="0"/>
              <a:t>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trung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gian</a:t>
            </a:r>
            <a:endParaRPr lang="en-US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Chuyển</a:t>
            </a:r>
            <a:r>
              <a:rPr lang="en-US" sz="2800" dirty="0" smtClean="0"/>
              <a:t> </a:t>
            </a:r>
            <a:r>
              <a:rPr lang="en-US" sz="2800" dirty="0" err="1" smtClean="0"/>
              <a:t>đĩa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n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cọc</a:t>
            </a:r>
            <a:r>
              <a:rPr lang="en-US" sz="2800" dirty="0" smtClean="0"/>
              <a:t> </a:t>
            </a:r>
            <a:r>
              <a:rPr lang="en-US" sz="2800" dirty="0" err="1" smtClean="0"/>
              <a:t>nguồn</a:t>
            </a:r>
            <a:r>
              <a:rPr lang="en-US" sz="2800" dirty="0" smtClean="0"/>
              <a:t> </a:t>
            </a:r>
            <a:r>
              <a:rPr lang="en-US" sz="2800" dirty="0" err="1" smtClean="0"/>
              <a:t>đến</a:t>
            </a:r>
            <a:r>
              <a:rPr lang="en-US" sz="2800" dirty="0" smtClean="0"/>
              <a:t> </a:t>
            </a:r>
            <a:r>
              <a:rPr lang="en-US" sz="2800" dirty="0" err="1" smtClean="0"/>
              <a:t>cọc</a:t>
            </a:r>
            <a:r>
              <a:rPr lang="en-US" sz="2800" dirty="0" smtClean="0"/>
              <a:t> </a:t>
            </a:r>
            <a:r>
              <a:rPr lang="en-US" sz="2800" dirty="0" err="1" smtClean="0"/>
              <a:t>đích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Chuyển</a:t>
            </a:r>
            <a:r>
              <a:rPr lang="en-US" sz="2800" dirty="0"/>
              <a:t> n-1 </a:t>
            </a:r>
            <a:r>
              <a:rPr lang="en-US" sz="2800" dirty="0" err="1"/>
              <a:t>đĩa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cọc</a:t>
            </a:r>
            <a:r>
              <a:rPr lang="en-US" sz="2800" dirty="0"/>
              <a:t> </a:t>
            </a:r>
            <a:r>
              <a:rPr lang="en-US" sz="2800" dirty="0" err="1" smtClean="0"/>
              <a:t>trung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tới</a:t>
            </a:r>
            <a:r>
              <a:rPr lang="en-US" sz="2800" dirty="0" smtClean="0"/>
              <a:t> </a:t>
            </a:r>
            <a:r>
              <a:rPr lang="en-US" sz="2800" dirty="0" err="1" smtClean="0"/>
              <a:t>cọc</a:t>
            </a:r>
            <a:r>
              <a:rPr lang="en-US" sz="2800" dirty="0" smtClean="0"/>
              <a:t> </a:t>
            </a:r>
            <a:r>
              <a:rPr lang="en-US" sz="2800" dirty="0" err="1" smtClean="0"/>
              <a:t>đích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Isosceles Triangle 3"/>
          <p:cNvSpPr/>
          <p:nvPr/>
        </p:nvSpPr>
        <p:spPr>
          <a:xfrm>
            <a:off x="4067944" y="4278208"/>
            <a:ext cx="1008112" cy="12961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1720" y="5430336"/>
            <a:ext cx="129614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699792" y="3501008"/>
            <a:ext cx="0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0" y="3501008"/>
            <a:ext cx="0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72200" y="3501008"/>
            <a:ext cx="0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6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n </a:t>
            </a:r>
            <a:r>
              <a:rPr lang="en-US" dirty="0" err="1"/>
              <a:t>đĩa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Chuyển</a:t>
            </a:r>
            <a:r>
              <a:rPr lang="en-US" sz="2800" dirty="0" smtClean="0"/>
              <a:t> n-1 </a:t>
            </a:r>
            <a:r>
              <a:rPr lang="en-US" sz="2800" dirty="0" err="1" smtClean="0"/>
              <a:t>đĩa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cọc</a:t>
            </a:r>
            <a:r>
              <a:rPr lang="en-US" sz="2800" dirty="0" smtClean="0"/>
              <a:t> </a:t>
            </a:r>
            <a:r>
              <a:rPr lang="en-US" sz="2800" dirty="0" err="1" smtClean="0"/>
              <a:t>nguồn</a:t>
            </a:r>
            <a:r>
              <a:rPr lang="en-US" sz="2800" dirty="0" smtClean="0"/>
              <a:t> </a:t>
            </a:r>
            <a:r>
              <a:rPr lang="en-US" sz="2800" dirty="0" err="1" smtClean="0"/>
              <a:t>tới</a:t>
            </a:r>
            <a:r>
              <a:rPr lang="en-US" sz="2800" dirty="0" smtClean="0"/>
              <a:t> </a:t>
            </a:r>
            <a:r>
              <a:rPr lang="en-US" sz="2800" dirty="0" err="1" smtClean="0"/>
              <a:t>cọ</a:t>
            </a:r>
            <a:r>
              <a:rPr lang="en-US" sz="2800" dirty="0" err="1" smtClean="0"/>
              <a:t>c</a:t>
            </a:r>
            <a:r>
              <a:rPr lang="en-US" sz="2800" dirty="0" smtClean="0"/>
              <a:t> </a:t>
            </a:r>
            <a:r>
              <a:rPr lang="en-US" sz="2800" dirty="0" err="1" smtClean="0"/>
              <a:t>trung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err="1" smtClean="0"/>
              <a:t>Chuyển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đĩa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số</a:t>
            </a:r>
            <a:r>
              <a:rPr lang="en-US" sz="2800" b="1" dirty="0" smtClean="0"/>
              <a:t> n </a:t>
            </a:r>
            <a:r>
              <a:rPr lang="en-US" sz="2800" b="1" dirty="0" err="1" smtClean="0"/>
              <a:t>từ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cọc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nguồn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đến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cọc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đích</a:t>
            </a:r>
            <a:endParaRPr lang="en-US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Chuyển</a:t>
            </a:r>
            <a:r>
              <a:rPr lang="en-US" sz="2800" dirty="0"/>
              <a:t> n-1 </a:t>
            </a:r>
            <a:r>
              <a:rPr lang="en-US" sz="2800" dirty="0" err="1"/>
              <a:t>đĩa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cọc</a:t>
            </a:r>
            <a:r>
              <a:rPr lang="en-US" sz="2800" dirty="0"/>
              <a:t> </a:t>
            </a:r>
            <a:r>
              <a:rPr lang="en-US" sz="2800" dirty="0" err="1" smtClean="0"/>
              <a:t>trung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tới</a:t>
            </a:r>
            <a:r>
              <a:rPr lang="en-US" sz="2800" dirty="0" smtClean="0"/>
              <a:t> </a:t>
            </a:r>
            <a:r>
              <a:rPr lang="en-US" sz="2800" dirty="0" err="1" smtClean="0"/>
              <a:t>cọc</a:t>
            </a:r>
            <a:r>
              <a:rPr lang="en-US" sz="2800" dirty="0" smtClean="0"/>
              <a:t> </a:t>
            </a:r>
            <a:r>
              <a:rPr lang="en-US" sz="2800" dirty="0" err="1" smtClean="0"/>
              <a:t>đích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Isosceles Triangle 3"/>
          <p:cNvSpPr/>
          <p:nvPr/>
        </p:nvSpPr>
        <p:spPr>
          <a:xfrm>
            <a:off x="4067944" y="4278208"/>
            <a:ext cx="1008112" cy="12961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24128" y="5430336"/>
            <a:ext cx="129614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699792" y="3501008"/>
            <a:ext cx="0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0" y="3501008"/>
            <a:ext cx="0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72200" y="3501008"/>
            <a:ext cx="0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4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n </a:t>
            </a:r>
            <a:r>
              <a:rPr lang="en-US" dirty="0" err="1"/>
              <a:t>đĩa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Chuyển</a:t>
            </a:r>
            <a:r>
              <a:rPr lang="en-US" sz="2800" dirty="0" smtClean="0"/>
              <a:t> n-1 </a:t>
            </a:r>
            <a:r>
              <a:rPr lang="en-US" sz="2800" dirty="0" err="1" smtClean="0"/>
              <a:t>đĩa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cọc</a:t>
            </a:r>
            <a:r>
              <a:rPr lang="en-US" sz="2800" dirty="0" smtClean="0"/>
              <a:t> </a:t>
            </a:r>
            <a:r>
              <a:rPr lang="en-US" sz="2800" dirty="0" err="1" smtClean="0"/>
              <a:t>nguồn</a:t>
            </a:r>
            <a:r>
              <a:rPr lang="en-US" sz="2800" dirty="0" smtClean="0"/>
              <a:t> </a:t>
            </a:r>
            <a:r>
              <a:rPr lang="en-US" sz="2800" dirty="0" err="1" smtClean="0"/>
              <a:t>tới</a:t>
            </a:r>
            <a:r>
              <a:rPr lang="en-US" sz="2800" dirty="0" smtClean="0"/>
              <a:t> </a:t>
            </a:r>
            <a:r>
              <a:rPr lang="en-US" sz="2800" dirty="0" err="1" smtClean="0"/>
              <a:t>cọ</a:t>
            </a:r>
            <a:r>
              <a:rPr lang="en-US" sz="2800" dirty="0" err="1" smtClean="0"/>
              <a:t>c</a:t>
            </a:r>
            <a:r>
              <a:rPr lang="en-US" sz="2800" dirty="0" smtClean="0"/>
              <a:t> </a:t>
            </a:r>
            <a:r>
              <a:rPr lang="en-US" sz="2800" dirty="0" err="1" smtClean="0"/>
              <a:t>trung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Chuyển</a:t>
            </a:r>
            <a:r>
              <a:rPr lang="en-US" sz="2800" dirty="0" smtClean="0"/>
              <a:t> </a:t>
            </a:r>
            <a:r>
              <a:rPr lang="en-US" sz="2800" dirty="0" err="1" smtClean="0"/>
              <a:t>đĩa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n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cọc</a:t>
            </a:r>
            <a:r>
              <a:rPr lang="en-US" sz="2800" dirty="0" smtClean="0"/>
              <a:t> </a:t>
            </a:r>
            <a:r>
              <a:rPr lang="en-US" sz="2800" dirty="0" err="1" smtClean="0"/>
              <a:t>nguồn</a:t>
            </a:r>
            <a:r>
              <a:rPr lang="en-US" sz="2800" dirty="0" smtClean="0"/>
              <a:t> </a:t>
            </a:r>
            <a:r>
              <a:rPr lang="en-US" sz="2800" dirty="0" err="1" smtClean="0"/>
              <a:t>đến</a:t>
            </a:r>
            <a:r>
              <a:rPr lang="en-US" sz="2800" dirty="0" smtClean="0"/>
              <a:t> </a:t>
            </a:r>
            <a:r>
              <a:rPr lang="en-US" sz="2800" dirty="0" err="1" smtClean="0"/>
              <a:t>cọc</a:t>
            </a:r>
            <a:r>
              <a:rPr lang="en-US" sz="2800" dirty="0" smtClean="0"/>
              <a:t> </a:t>
            </a:r>
            <a:r>
              <a:rPr lang="en-US" sz="2800" dirty="0" err="1" smtClean="0"/>
              <a:t>đích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err="1"/>
              <a:t>Chuyển</a:t>
            </a:r>
            <a:r>
              <a:rPr lang="en-US" sz="2800" b="1" dirty="0"/>
              <a:t> n-1 </a:t>
            </a:r>
            <a:r>
              <a:rPr lang="en-US" sz="2800" b="1" dirty="0" err="1"/>
              <a:t>đĩa</a:t>
            </a:r>
            <a:r>
              <a:rPr lang="en-US" sz="2800" b="1" dirty="0"/>
              <a:t> </a:t>
            </a:r>
            <a:r>
              <a:rPr lang="en-US" sz="2800" b="1" dirty="0" err="1"/>
              <a:t>từ</a:t>
            </a:r>
            <a:r>
              <a:rPr lang="en-US" sz="2800" b="1" dirty="0"/>
              <a:t> </a:t>
            </a:r>
            <a:r>
              <a:rPr lang="en-US" sz="2800" b="1" dirty="0" err="1"/>
              <a:t>cọc</a:t>
            </a:r>
            <a:r>
              <a:rPr lang="en-US" sz="2800" b="1" dirty="0"/>
              <a:t> </a:t>
            </a:r>
            <a:r>
              <a:rPr lang="en-US" sz="2800" b="1" dirty="0" err="1" smtClean="0"/>
              <a:t>trung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gian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tới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cọc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đích</a:t>
            </a:r>
            <a:endParaRPr lang="en-US" sz="2800" b="1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Isosceles Triangle 3"/>
          <p:cNvSpPr/>
          <p:nvPr/>
        </p:nvSpPr>
        <p:spPr>
          <a:xfrm>
            <a:off x="5868144" y="4005064"/>
            <a:ext cx="1008112" cy="12961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24128" y="5430336"/>
            <a:ext cx="129614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699792" y="3501008"/>
            <a:ext cx="0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0" y="3501008"/>
            <a:ext cx="0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72200" y="3501008"/>
            <a:ext cx="0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0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4437112"/>
            <a:ext cx="576064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absolute(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x) {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if</a:t>
            </a:r>
            <a:r>
              <a:rPr lang="en-US" sz="2400" b="1" dirty="0" smtClean="0">
                <a:latin typeface="Courier New" pitchFamily="49" charset="0"/>
              </a:rPr>
              <a:t> (x &gt;= 0)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en-US" sz="2400" b="1" dirty="0" smtClean="0">
                <a:latin typeface="Courier New" pitchFamily="49" charset="0"/>
              </a:rPr>
              <a:t> x;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else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en-US" sz="2400" b="1" dirty="0" smtClean="0">
                <a:latin typeface="Courier New" pitchFamily="49" charset="0"/>
              </a:rPr>
              <a:t> -x;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}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844824"/>
            <a:ext cx="7632848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/>
              <a:t>&lt;return type&gt; &lt;function name&gt;(&lt;parameter list&gt;) 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/>
              <a:t>	&lt;local declarations&gt;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/>
              <a:t>	&lt;sequence of statements&gt;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n </a:t>
            </a:r>
            <a:r>
              <a:rPr lang="en-US" dirty="0" err="1"/>
              <a:t>đĩa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Chuyển</a:t>
            </a:r>
            <a:r>
              <a:rPr lang="en-US" sz="2800" dirty="0" smtClean="0"/>
              <a:t> n-1 </a:t>
            </a:r>
            <a:r>
              <a:rPr lang="en-US" sz="2800" dirty="0" err="1" smtClean="0"/>
              <a:t>đĩa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cọc</a:t>
            </a:r>
            <a:r>
              <a:rPr lang="en-US" sz="2800" dirty="0" smtClean="0"/>
              <a:t> </a:t>
            </a:r>
            <a:r>
              <a:rPr lang="en-US" sz="2800" dirty="0" err="1" smtClean="0"/>
              <a:t>nguồn</a:t>
            </a:r>
            <a:r>
              <a:rPr lang="en-US" sz="2800" dirty="0" smtClean="0"/>
              <a:t> </a:t>
            </a:r>
            <a:r>
              <a:rPr lang="en-US" sz="2800" dirty="0" err="1" smtClean="0"/>
              <a:t>tới</a:t>
            </a:r>
            <a:r>
              <a:rPr lang="en-US" sz="2800" dirty="0" smtClean="0"/>
              <a:t> </a:t>
            </a:r>
            <a:r>
              <a:rPr lang="en-US" sz="2800" dirty="0" err="1" smtClean="0"/>
              <a:t>cọ</a:t>
            </a:r>
            <a:r>
              <a:rPr lang="en-US" sz="2800" dirty="0" err="1" smtClean="0"/>
              <a:t>c</a:t>
            </a:r>
            <a:r>
              <a:rPr lang="en-US" sz="2800" dirty="0" smtClean="0"/>
              <a:t> </a:t>
            </a:r>
            <a:r>
              <a:rPr lang="en-US" sz="2800" dirty="0" err="1" smtClean="0"/>
              <a:t>trung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Chuyển</a:t>
            </a:r>
            <a:r>
              <a:rPr lang="en-US" sz="2800" dirty="0" smtClean="0"/>
              <a:t> </a:t>
            </a:r>
            <a:r>
              <a:rPr lang="en-US" sz="2800" dirty="0" err="1" smtClean="0"/>
              <a:t>đĩa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n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cọc</a:t>
            </a:r>
            <a:r>
              <a:rPr lang="en-US" sz="2800" dirty="0" smtClean="0"/>
              <a:t> </a:t>
            </a:r>
            <a:r>
              <a:rPr lang="en-US" sz="2800" dirty="0" err="1" smtClean="0"/>
              <a:t>nguồn</a:t>
            </a:r>
            <a:r>
              <a:rPr lang="en-US" sz="2800" dirty="0" smtClean="0"/>
              <a:t> </a:t>
            </a:r>
            <a:r>
              <a:rPr lang="en-US" sz="2800" dirty="0" err="1" smtClean="0"/>
              <a:t>đến</a:t>
            </a:r>
            <a:r>
              <a:rPr lang="en-US" sz="2800" dirty="0" smtClean="0"/>
              <a:t> </a:t>
            </a:r>
            <a:r>
              <a:rPr lang="en-US" sz="2800" dirty="0" err="1" smtClean="0"/>
              <a:t>cọc</a:t>
            </a:r>
            <a:r>
              <a:rPr lang="en-US" sz="2800" dirty="0" smtClean="0"/>
              <a:t> </a:t>
            </a:r>
            <a:r>
              <a:rPr lang="en-US" sz="2800" dirty="0" err="1" smtClean="0"/>
              <a:t>đích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err="1"/>
              <a:t>Chuyển</a:t>
            </a:r>
            <a:r>
              <a:rPr lang="en-US" sz="2800" b="1" dirty="0"/>
              <a:t> n-1 </a:t>
            </a:r>
            <a:r>
              <a:rPr lang="en-US" sz="2800" b="1" dirty="0" err="1"/>
              <a:t>đĩa</a:t>
            </a:r>
            <a:r>
              <a:rPr lang="en-US" sz="2800" b="1" dirty="0"/>
              <a:t> </a:t>
            </a:r>
            <a:r>
              <a:rPr lang="en-US" sz="2800" b="1" dirty="0" err="1"/>
              <a:t>từ</a:t>
            </a:r>
            <a:r>
              <a:rPr lang="en-US" sz="2800" b="1" dirty="0"/>
              <a:t> </a:t>
            </a:r>
            <a:r>
              <a:rPr lang="en-US" sz="2800" b="1" dirty="0" err="1"/>
              <a:t>cọc</a:t>
            </a:r>
            <a:r>
              <a:rPr lang="en-US" sz="2800" b="1" dirty="0"/>
              <a:t> </a:t>
            </a:r>
            <a:r>
              <a:rPr lang="en-US" sz="2800" b="1" dirty="0" err="1" smtClean="0"/>
              <a:t>trung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gian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tới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cọc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đích</a:t>
            </a:r>
            <a:endParaRPr lang="en-US" sz="2800" b="1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43608" y="3933056"/>
            <a:ext cx="7643192" cy="2193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800" i="1" dirty="0" smtClean="0"/>
              <a:t>move(n, source, </a:t>
            </a:r>
            <a:r>
              <a:rPr lang="en-US" sz="2800" i="1" dirty="0" err="1" smtClean="0"/>
              <a:t>dest</a:t>
            </a:r>
            <a:r>
              <a:rPr lang="en-US" sz="2800" i="1" dirty="0" smtClean="0"/>
              <a:t>): </a:t>
            </a:r>
          </a:p>
          <a:p>
            <a:pPr>
              <a:buFont typeface="Arial" pitchFamily="34" charset="0"/>
              <a:buNone/>
            </a:pPr>
            <a:r>
              <a:rPr lang="en-US" sz="2800" i="1" dirty="0" smtClean="0"/>
              <a:t>	move(n-1, source, temp)</a:t>
            </a:r>
          </a:p>
          <a:p>
            <a:pPr>
              <a:buFont typeface="Arial" pitchFamily="34" charset="0"/>
              <a:buNone/>
            </a:pPr>
            <a:r>
              <a:rPr lang="en-US" sz="2800" i="1" dirty="0" smtClean="0"/>
              <a:t>	output(“move disc n from source to </a:t>
            </a:r>
            <a:r>
              <a:rPr lang="en-US" sz="2800" i="1" dirty="0" err="1" smtClean="0"/>
              <a:t>dest</a:t>
            </a:r>
            <a:r>
              <a:rPr lang="en-US" sz="2800" i="1" dirty="0" smtClean="0"/>
              <a:t>”);</a:t>
            </a:r>
          </a:p>
          <a:p>
            <a:pPr>
              <a:buFont typeface="Arial" pitchFamily="34" charset="0"/>
              <a:buNone/>
            </a:pPr>
            <a:r>
              <a:rPr lang="en-US" sz="2800" i="1" dirty="0" smtClean="0"/>
              <a:t>	move(n-1, temp,  </a:t>
            </a:r>
            <a:r>
              <a:rPr lang="en-US" sz="2800" i="1" dirty="0" err="1" smtClean="0"/>
              <a:t>dest</a:t>
            </a:r>
            <a:r>
              <a:rPr lang="en-US" sz="2800" i="1" dirty="0" smtClean="0"/>
              <a:t>)</a:t>
            </a:r>
          </a:p>
        </p:txBody>
      </p:sp>
      <p:sp>
        <p:nvSpPr>
          <p:cNvPr id="8" name="Down Arrow 7"/>
          <p:cNvSpPr/>
          <p:nvPr/>
        </p:nvSpPr>
        <p:spPr>
          <a:xfrm>
            <a:off x="3995936" y="3284984"/>
            <a:ext cx="43204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91318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smtClean="0"/>
              <a:t>move(</a:t>
            </a:r>
            <a:r>
              <a:rPr lang="en-US" dirty="0" err="1" smtClean="0"/>
              <a:t>int</a:t>
            </a:r>
            <a:r>
              <a:rPr lang="en-US" dirty="0" smtClean="0"/>
              <a:t> n,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source,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dest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temp = </a:t>
            </a:r>
            <a:r>
              <a:rPr lang="en-US" dirty="0"/>
              <a:t>other(source, </a:t>
            </a:r>
            <a:r>
              <a:rPr lang="en-US" dirty="0" err="1"/>
              <a:t>dest</a:t>
            </a:r>
            <a:r>
              <a:rPr lang="en-US" dirty="0" smtClean="0"/>
              <a:t>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/>
              <a:t>move(n - 1</a:t>
            </a:r>
            <a:r>
              <a:rPr lang="en-US" dirty="0" smtClean="0"/>
              <a:t>, </a:t>
            </a:r>
            <a:r>
              <a:rPr lang="en-US" dirty="0" smtClean="0"/>
              <a:t>source, temp);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output</a:t>
            </a:r>
            <a:r>
              <a:rPr lang="en-US" dirty="0" smtClean="0"/>
              <a:t>(“ move </a:t>
            </a:r>
            <a:r>
              <a:rPr lang="en-US" dirty="0" smtClean="0"/>
              <a:t>disc n from </a:t>
            </a:r>
            <a:r>
              <a:rPr lang="en-US" dirty="0" smtClean="0"/>
              <a:t>‘source’ </a:t>
            </a:r>
            <a:r>
              <a:rPr lang="en-US" dirty="0" smtClean="0"/>
              <a:t>to </a:t>
            </a:r>
            <a:r>
              <a:rPr lang="en-US" dirty="0" smtClean="0"/>
              <a:t>‘</a:t>
            </a:r>
            <a:r>
              <a:rPr lang="en-US" dirty="0" err="1" smtClean="0"/>
              <a:t>dest</a:t>
            </a:r>
            <a:r>
              <a:rPr lang="en-US" dirty="0" smtClean="0"/>
              <a:t>’ ”);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/>
              <a:t>move(n - 1</a:t>
            </a:r>
            <a:r>
              <a:rPr lang="en-US" dirty="0" smtClean="0"/>
              <a:t>, </a:t>
            </a:r>
            <a:r>
              <a:rPr lang="en-US" dirty="0" smtClean="0"/>
              <a:t>temp, </a:t>
            </a:r>
            <a:r>
              <a:rPr lang="en-US" dirty="0" err="1" smtClean="0"/>
              <a:t>dest</a:t>
            </a:r>
            <a:r>
              <a:rPr lang="en-US" dirty="0" smtClean="0"/>
              <a:t>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43608" y="332656"/>
            <a:ext cx="7643192" cy="2409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800" i="1" dirty="0" smtClean="0"/>
              <a:t>move(n, source, </a:t>
            </a:r>
            <a:r>
              <a:rPr lang="en-US" sz="2800" i="1" dirty="0" err="1" smtClean="0"/>
              <a:t>dest</a:t>
            </a:r>
            <a:r>
              <a:rPr lang="en-US" sz="2800" i="1" dirty="0" smtClean="0"/>
              <a:t>): </a:t>
            </a:r>
          </a:p>
          <a:p>
            <a:pPr>
              <a:buFont typeface="Arial" pitchFamily="34" charset="0"/>
              <a:buNone/>
            </a:pPr>
            <a:r>
              <a:rPr lang="en-US" sz="2800" i="1" dirty="0" smtClean="0"/>
              <a:t>	move(n-1, source, temp)</a:t>
            </a:r>
          </a:p>
          <a:p>
            <a:pPr>
              <a:buFont typeface="Arial" pitchFamily="34" charset="0"/>
              <a:buNone/>
            </a:pPr>
            <a:r>
              <a:rPr lang="en-US" sz="2800" i="1" dirty="0" smtClean="0"/>
              <a:t>	output(“move disc n from source to </a:t>
            </a:r>
            <a:r>
              <a:rPr lang="en-US" sz="2800" i="1" dirty="0" err="1" smtClean="0"/>
              <a:t>dest</a:t>
            </a:r>
            <a:r>
              <a:rPr lang="en-US" sz="2800" i="1" dirty="0" smtClean="0"/>
              <a:t>”);</a:t>
            </a:r>
          </a:p>
          <a:p>
            <a:pPr>
              <a:buFont typeface="Arial" pitchFamily="34" charset="0"/>
              <a:buNone/>
            </a:pPr>
            <a:r>
              <a:rPr lang="en-US" sz="2800" i="1" dirty="0" smtClean="0"/>
              <a:t>	move(n-1, temp,  </a:t>
            </a:r>
            <a:r>
              <a:rPr lang="en-US" sz="2800" i="1" dirty="0" err="1" smtClean="0"/>
              <a:t>dest</a:t>
            </a:r>
            <a:r>
              <a:rPr lang="en-US" sz="2800" i="1" dirty="0" smtClean="0"/>
              <a:t>)</a:t>
            </a:r>
          </a:p>
        </p:txBody>
      </p:sp>
      <p:sp>
        <p:nvSpPr>
          <p:cNvPr id="6" name="Down Arrow 5"/>
          <p:cNvSpPr/>
          <p:nvPr/>
        </p:nvSpPr>
        <p:spPr>
          <a:xfrm>
            <a:off x="3995936" y="2780928"/>
            <a:ext cx="43204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574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void </a:t>
            </a:r>
            <a:r>
              <a:rPr lang="en-US" sz="2800" dirty="0" smtClean="0"/>
              <a:t>move(</a:t>
            </a:r>
            <a:r>
              <a:rPr lang="en-US" sz="2800" dirty="0" err="1" smtClean="0"/>
              <a:t>int</a:t>
            </a:r>
            <a:r>
              <a:rPr lang="en-US" sz="2800" dirty="0" smtClean="0"/>
              <a:t> n,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smtClean="0"/>
              <a:t>source,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dest</a:t>
            </a:r>
            <a:r>
              <a:rPr lang="en-US" sz="2800" dirty="0" smtClean="0"/>
              <a:t>) 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b="1" dirty="0" smtClean="0"/>
              <a:t>	if (n &lt; 1) return;		// basic case</a:t>
            </a:r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   temp = </a:t>
            </a:r>
            <a:r>
              <a:rPr lang="en-US" sz="2800" dirty="0"/>
              <a:t>other(source, </a:t>
            </a:r>
            <a:r>
              <a:rPr lang="en-US" sz="2800" dirty="0" err="1"/>
              <a:t>dest</a:t>
            </a:r>
            <a:r>
              <a:rPr lang="en-US" sz="2800" dirty="0" smtClean="0"/>
              <a:t>);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</a:t>
            </a:r>
            <a:r>
              <a:rPr lang="en-US" sz="2800" dirty="0" smtClean="0"/>
              <a:t>move(n - 1</a:t>
            </a:r>
            <a:r>
              <a:rPr lang="en-US" sz="2800" dirty="0" smtClean="0"/>
              <a:t>, </a:t>
            </a:r>
            <a:r>
              <a:rPr lang="en-US" sz="2800" dirty="0" smtClean="0"/>
              <a:t>source, temp);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output</a:t>
            </a:r>
            <a:r>
              <a:rPr lang="en-US" sz="2800" dirty="0" smtClean="0"/>
              <a:t>(“ move </a:t>
            </a:r>
            <a:r>
              <a:rPr lang="en-US" sz="2800" dirty="0" smtClean="0"/>
              <a:t>disc n from </a:t>
            </a:r>
            <a:r>
              <a:rPr lang="en-US" sz="2800" dirty="0" smtClean="0"/>
              <a:t>‘source’ </a:t>
            </a:r>
            <a:r>
              <a:rPr lang="en-US" sz="2800" dirty="0" smtClean="0"/>
              <a:t>to </a:t>
            </a:r>
            <a:r>
              <a:rPr lang="en-US" sz="2800" dirty="0" smtClean="0"/>
              <a:t>‘</a:t>
            </a:r>
            <a:r>
              <a:rPr lang="en-US" sz="2800" dirty="0" err="1" smtClean="0"/>
              <a:t>dest</a:t>
            </a:r>
            <a:r>
              <a:rPr lang="en-US" sz="2800" dirty="0" smtClean="0"/>
              <a:t>’ ”);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</a:t>
            </a:r>
            <a:r>
              <a:rPr lang="en-US" sz="2800" dirty="0" smtClean="0"/>
              <a:t>move(n - 1</a:t>
            </a:r>
            <a:r>
              <a:rPr lang="en-US" sz="2800" dirty="0" smtClean="0"/>
              <a:t>, </a:t>
            </a:r>
            <a:r>
              <a:rPr lang="en-US" sz="2800" dirty="0" smtClean="0"/>
              <a:t>temp, </a:t>
            </a:r>
            <a:r>
              <a:rPr lang="en-US" sz="2800" dirty="0" err="1" smtClean="0"/>
              <a:t>dest</a:t>
            </a:r>
            <a:r>
              <a:rPr lang="en-US" sz="2800" dirty="0" smtClean="0"/>
              <a:t>);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hoán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5816" y="169151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hoán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 (</a:t>
            </a:r>
            <a:r>
              <a:rPr lang="en-US" dirty="0" err="1" smtClean="0"/>
              <a:t>abc</a:t>
            </a:r>
            <a:r>
              <a:rPr lang="en-US" dirty="0" smtClean="0"/>
              <a:t>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843808" y="2060848"/>
            <a:ext cx="86409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923928" y="2060848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211960" y="2060848"/>
            <a:ext cx="93610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27784" y="227687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tách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63888" y="227687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tách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44008" y="227687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tách</a:t>
            </a:r>
            <a:r>
              <a:rPr lang="en-US" dirty="0" smtClean="0"/>
              <a:t> 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35696" y="28529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Duyệt</a:t>
            </a:r>
            <a:r>
              <a:rPr lang="en-US" dirty="0" smtClean="0"/>
              <a:t> (</a:t>
            </a:r>
            <a:r>
              <a:rPr lang="en-US" dirty="0" err="1" smtClean="0"/>
              <a:t>bc</a:t>
            </a:r>
            <a:r>
              <a:rPr lang="en-US" dirty="0" smtClean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19872" y="28529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Duyệt</a:t>
            </a:r>
            <a:r>
              <a:rPr lang="en-US" dirty="0" smtClean="0"/>
              <a:t> (ac)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32040" y="28436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Duyệt</a:t>
            </a:r>
            <a:r>
              <a:rPr lang="en-US" dirty="0" smtClean="0"/>
              <a:t> (</a:t>
            </a:r>
            <a:r>
              <a:rPr lang="en-US" dirty="0" err="1" smtClean="0"/>
              <a:t>ab</a:t>
            </a:r>
            <a:r>
              <a:rPr lang="en-US" dirty="0" smtClean="0"/>
              <a:t>)</a:t>
            </a:r>
          </a:p>
        </p:txBody>
      </p:sp>
      <p:cxnSp>
        <p:nvCxnSpPr>
          <p:cNvPr id="17" name="Straight Arrow Connector 16"/>
          <p:cNvCxnSpPr>
            <a:stCxn id="14" idx="2"/>
          </p:cNvCxnSpPr>
          <p:nvPr/>
        </p:nvCxnSpPr>
        <p:spPr>
          <a:xfrm flipH="1">
            <a:off x="971600" y="3222268"/>
            <a:ext cx="1440160" cy="854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195736" y="3212976"/>
            <a:ext cx="36004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1560" y="350100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tách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91680" y="350100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tách</a:t>
            </a:r>
            <a:r>
              <a:rPr lang="en-US" dirty="0" smtClean="0"/>
              <a:t> c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7544" y="407707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Duyệt</a:t>
            </a:r>
            <a:r>
              <a:rPr lang="en-US" dirty="0" smtClean="0"/>
              <a:t> (c)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79712" y="40677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Duyệt</a:t>
            </a:r>
            <a:r>
              <a:rPr lang="en-US" dirty="0" smtClean="0"/>
              <a:t> (b)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71600" y="450912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1520" y="507589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hoán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abc</a:t>
            </a:r>
            <a:endParaRPr lang="en-US" dirty="0" smtClean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483768" y="4520153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63688" y="5086925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hoán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acb</a:t>
            </a:r>
            <a:endParaRPr lang="en-US" dirty="0" smtClean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635896" y="3284984"/>
            <a:ext cx="36004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91880" y="44371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hoán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P(</a:t>
            </a:r>
            <a:r>
              <a:rPr lang="en-US" sz="2400" dirty="0" err="1" smtClean="0"/>
              <a:t>abcdef</a:t>
            </a:r>
            <a:r>
              <a:rPr lang="en-US" sz="2400" dirty="0" smtClean="0"/>
              <a:t>) </a:t>
            </a:r>
            <a:r>
              <a:rPr lang="en-US" sz="2400" dirty="0" err="1" smtClean="0"/>
              <a:t>danh</a:t>
            </a:r>
            <a:r>
              <a:rPr lang="en-US" sz="2400" dirty="0" smtClean="0"/>
              <a:t> </a:t>
            </a:r>
            <a:r>
              <a:rPr lang="en-US" sz="2400" dirty="0" err="1" smtClean="0"/>
              <a:t>sách</a:t>
            </a:r>
            <a:r>
              <a:rPr lang="en-US" sz="2400" dirty="0" smtClean="0"/>
              <a:t> </a:t>
            </a:r>
            <a:r>
              <a:rPr lang="en-US" sz="2400" dirty="0" err="1" smtClean="0"/>
              <a:t>tất</a:t>
            </a:r>
            <a:r>
              <a:rPr lang="en-US" sz="2400" dirty="0" smtClean="0"/>
              <a:t> </a:t>
            </a:r>
            <a:r>
              <a:rPr lang="en-US" sz="2400" dirty="0" err="1" smtClean="0"/>
              <a:t>cả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hoán</a:t>
            </a:r>
            <a:r>
              <a:rPr lang="en-US" sz="2400" dirty="0" smtClean="0"/>
              <a:t> </a:t>
            </a:r>
            <a:r>
              <a:rPr lang="en-US" sz="2400" dirty="0" err="1" smtClean="0"/>
              <a:t>vị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abcdef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P(</a:t>
            </a:r>
            <a:r>
              <a:rPr lang="en-US" sz="2400" dirty="0" err="1" smtClean="0"/>
              <a:t>abcdef</a:t>
            </a:r>
            <a:r>
              <a:rPr lang="en-US" sz="2400" dirty="0" smtClean="0"/>
              <a:t>) = a + P(</a:t>
            </a:r>
            <a:r>
              <a:rPr lang="en-US" sz="2400" dirty="0" err="1" smtClean="0"/>
              <a:t>bcdef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                      b + P(</a:t>
            </a:r>
            <a:r>
              <a:rPr lang="en-US" sz="2400" dirty="0" err="1" smtClean="0"/>
              <a:t>acdef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                    ….. </a:t>
            </a:r>
          </a:p>
          <a:p>
            <a:pPr>
              <a:buNone/>
            </a:pPr>
            <a:r>
              <a:rPr lang="en-US" sz="2400" b="1" dirty="0" smtClean="0"/>
              <a:t>permutation(s[], lo, hi)</a:t>
            </a:r>
            <a:r>
              <a:rPr lang="en-US" sz="2400" dirty="0" smtClean="0"/>
              <a:t>: </a:t>
            </a:r>
            <a:r>
              <a:rPr lang="en-US" sz="2400" dirty="0" err="1" smtClean="0"/>
              <a:t>liệt</a:t>
            </a:r>
            <a:r>
              <a:rPr lang="en-US" sz="2400" dirty="0" smtClean="0"/>
              <a:t> </a:t>
            </a:r>
            <a:r>
              <a:rPr lang="en-US" sz="2400" dirty="0" err="1" smtClean="0"/>
              <a:t>kê</a:t>
            </a:r>
            <a:r>
              <a:rPr lang="en-US" sz="2400" dirty="0" smtClean="0"/>
              <a:t> </a:t>
            </a:r>
            <a:r>
              <a:rPr lang="en-US" sz="2400" dirty="0" err="1" smtClean="0"/>
              <a:t>tất</a:t>
            </a:r>
            <a:r>
              <a:rPr lang="en-US" sz="2400" dirty="0" smtClean="0"/>
              <a:t> </a:t>
            </a:r>
            <a:r>
              <a:rPr lang="en-US" sz="2400" dirty="0" err="1" smtClean="0"/>
              <a:t>cả</a:t>
            </a:r>
            <a:r>
              <a:rPr lang="en-US" sz="2400" dirty="0" smtClean="0"/>
              <a:t> </a:t>
            </a:r>
            <a:r>
              <a:rPr lang="en-US" sz="2400" dirty="0" err="1" smtClean="0"/>
              <a:t>hoán</a:t>
            </a:r>
            <a:r>
              <a:rPr lang="en-US" sz="2400" dirty="0" smtClean="0"/>
              <a:t> </a:t>
            </a:r>
            <a:r>
              <a:rPr lang="en-US" sz="2400" dirty="0" err="1" smtClean="0"/>
              <a:t>vị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if (lo == hi) {   output(s) ;          return;}</a:t>
            </a:r>
          </a:p>
          <a:p>
            <a:pPr>
              <a:buNone/>
            </a:pPr>
            <a:r>
              <a:rPr lang="en-US" sz="2400" dirty="0" smtClean="0"/>
              <a:t>   for </a:t>
            </a:r>
            <a:r>
              <a:rPr lang="en-US" sz="2400" dirty="0" err="1" smtClean="0"/>
              <a:t>i</a:t>
            </a:r>
            <a:r>
              <a:rPr lang="en-US" sz="2400" dirty="0" smtClean="0"/>
              <a:t>: lo-&gt; hi {</a:t>
            </a:r>
          </a:p>
          <a:p>
            <a:pPr>
              <a:buNone/>
            </a:pPr>
            <a:r>
              <a:rPr lang="en-US" sz="2400" dirty="0" smtClean="0"/>
              <a:t>       swap(s, lo, </a:t>
            </a:r>
            <a:r>
              <a:rPr lang="en-US" sz="2400" dirty="0" err="1" smtClean="0"/>
              <a:t>i</a:t>
            </a:r>
            <a:r>
              <a:rPr lang="en-US" sz="2400" dirty="0" smtClean="0"/>
              <a:t>);  // </a:t>
            </a:r>
            <a:r>
              <a:rPr lang="en-US" sz="2400" dirty="0" err="1" smtClean="0"/>
              <a:t>tách</a:t>
            </a:r>
            <a:r>
              <a:rPr lang="en-US" sz="2400" dirty="0" smtClean="0"/>
              <a:t> </a:t>
            </a:r>
            <a:r>
              <a:rPr lang="en-US" sz="2400" dirty="0" err="1" smtClean="0"/>
              <a:t>lấy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tử</a:t>
            </a:r>
            <a:r>
              <a:rPr lang="en-US" sz="2400" dirty="0" smtClean="0"/>
              <a:t> </a:t>
            </a:r>
            <a:r>
              <a:rPr lang="en-US" sz="2400" dirty="0" err="1" smtClean="0"/>
              <a:t>đứng</a:t>
            </a:r>
            <a:r>
              <a:rPr lang="en-US" sz="2400" dirty="0" smtClean="0"/>
              <a:t> </a:t>
            </a:r>
            <a:r>
              <a:rPr lang="en-US" sz="2400" dirty="0" err="1" smtClean="0"/>
              <a:t>đầu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permutation(s, lo+1, hi)  // </a:t>
            </a:r>
            <a:r>
              <a:rPr lang="en-US" sz="2400" dirty="0" err="1" smtClean="0"/>
              <a:t>đệ</a:t>
            </a:r>
            <a:r>
              <a:rPr lang="en-US" sz="2400" dirty="0" smtClean="0"/>
              <a:t> </a:t>
            </a:r>
            <a:r>
              <a:rPr lang="en-US" sz="2400" dirty="0" err="1" smtClean="0"/>
              <a:t>quy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smtClean="0"/>
              <a:t>  swap(s</a:t>
            </a:r>
            <a:r>
              <a:rPr lang="en-US" sz="2400" dirty="0" smtClean="0"/>
              <a:t>, lo, </a:t>
            </a:r>
            <a:r>
              <a:rPr lang="en-US" sz="2400" dirty="0" err="1" smtClean="0"/>
              <a:t>i</a:t>
            </a:r>
            <a:r>
              <a:rPr lang="en-US" sz="2400" dirty="0" smtClean="0"/>
              <a:t>);  // quay </a:t>
            </a:r>
            <a:r>
              <a:rPr lang="en-US" sz="2400" dirty="0" err="1" smtClean="0"/>
              <a:t>lui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cũ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thử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}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con </a:t>
            </a:r>
            <a:r>
              <a:rPr lang="en-US" dirty="0" err="1" smtClean="0"/>
              <a:t>của</a:t>
            </a:r>
            <a:r>
              <a:rPr lang="en-US" dirty="0" smtClean="0"/>
              <a:t> [</a:t>
            </a:r>
            <a:r>
              <a:rPr lang="en-US" dirty="0" err="1" smtClean="0"/>
              <a:t>a,b,c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a:               </a:t>
            </a:r>
            <a:r>
              <a:rPr lang="en-US" dirty="0" err="1" smtClean="0"/>
              <a:t>abc</a:t>
            </a:r>
            <a:r>
              <a:rPr lang="en-US" dirty="0" smtClean="0"/>
              <a:t>,  </a:t>
            </a:r>
            <a:r>
              <a:rPr lang="en-US" dirty="0" err="1" smtClean="0"/>
              <a:t>ab</a:t>
            </a:r>
            <a:r>
              <a:rPr lang="en-US" dirty="0" smtClean="0"/>
              <a:t>,  ac,  a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a:   </a:t>
            </a:r>
            <a:r>
              <a:rPr lang="en-US" dirty="0" err="1" smtClean="0"/>
              <a:t>bc</a:t>
            </a:r>
            <a:r>
              <a:rPr lang="en-US" dirty="0" smtClean="0"/>
              <a:t>,      b,    c,   []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C(N)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con </a:t>
            </a:r>
            <a:r>
              <a:rPr lang="en-US" dirty="0" err="1" smtClean="0"/>
              <a:t>của</a:t>
            </a:r>
            <a:r>
              <a:rPr lang="en-US" dirty="0" smtClean="0"/>
              <a:t> [1…N]</a:t>
            </a:r>
          </a:p>
          <a:p>
            <a:pPr>
              <a:buNone/>
            </a:pPr>
            <a:r>
              <a:rPr lang="en-US" dirty="0" err="1" smtClean="0"/>
              <a:t>Thì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C(N) = C(N-1) + ([N] + s),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s </a:t>
            </a:r>
            <a:r>
              <a:rPr lang="en-US" dirty="0" err="1" smtClean="0"/>
              <a:t>thuộc</a:t>
            </a:r>
            <a:r>
              <a:rPr lang="en-US" dirty="0" smtClean="0"/>
              <a:t> C(N-1)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C(N) = C(N-1) + ([N] + s),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s </a:t>
            </a:r>
            <a:r>
              <a:rPr lang="en-US" dirty="0" err="1" smtClean="0"/>
              <a:t>thuộc</a:t>
            </a:r>
            <a:r>
              <a:rPr lang="en-US" dirty="0" smtClean="0"/>
              <a:t> C(N-1) </a:t>
            </a:r>
          </a:p>
          <a:p>
            <a:pPr>
              <a:buNone/>
            </a:pPr>
            <a:r>
              <a:rPr lang="en-US" dirty="0" smtClean="0"/>
              <a:t>Combination(“</a:t>
            </a:r>
            <a:r>
              <a:rPr lang="en-US" dirty="0" err="1" smtClean="0"/>
              <a:t>abc</a:t>
            </a:r>
            <a:r>
              <a:rPr lang="en-US" dirty="0" smtClean="0"/>
              <a:t>”, 3) -&gt; in </a:t>
            </a:r>
            <a:r>
              <a:rPr lang="en-US" dirty="0" err="1" smtClean="0"/>
              <a:t>ra</a:t>
            </a:r>
            <a:r>
              <a:rPr lang="en-US" dirty="0" smtClean="0"/>
              <a:t> 8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void combination(k) {</a:t>
            </a:r>
          </a:p>
          <a:p>
            <a:pPr>
              <a:buNone/>
            </a:pPr>
            <a:r>
              <a:rPr lang="en-US" dirty="0" smtClean="0"/>
              <a:t>     if (k&lt;1) {</a:t>
            </a:r>
          </a:p>
          <a:p>
            <a:pPr>
              <a:buNone/>
            </a:pPr>
            <a:r>
              <a:rPr lang="en-US" dirty="0" smtClean="0"/>
              <a:t>         output();          return;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     member[k] = true;</a:t>
            </a:r>
          </a:p>
          <a:p>
            <a:pPr>
              <a:buNone/>
            </a:pPr>
            <a:r>
              <a:rPr lang="en-US" dirty="0" smtClean="0"/>
              <a:t>     combination(k-1);</a:t>
            </a:r>
          </a:p>
          <a:p>
            <a:pPr>
              <a:buNone/>
            </a:pPr>
            <a:r>
              <a:rPr lang="en-US" dirty="0" smtClean="0"/>
              <a:t>     member[k] = false;</a:t>
            </a:r>
          </a:p>
          <a:p>
            <a:pPr>
              <a:buNone/>
            </a:pPr>
            <a:r>
              <a:rPr lang="en-US" smtClean="0"/>
              <a:t>     combination(k-1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prototype </a:t>
            </a:r>
            <a:r>
              <a:rPr lang="en-US" dirty="0" err="1" smtClean="0"/>
              <a:t>hàm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4437112"/>
            <a:ext cx="5760640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absolute(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x);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844824"/>
            <a:ext cx="763284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/>
              <a:t>&lt;return type&gt; &lt;function name&gt;(&lt;parameter list&gt;);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BAC2-428D-4151-9ADB-283FBAB65A8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3547</Words>
  <Application>Microsoft Office PowerPoint</Application>
  <PresentationFormat>On-screen Show (4:3)</PresentationFormat>
  <Paragraphs>1126</Paragraphs>
  <Slides>86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87" baseType="lpstr">
      <vt:lpstr>Office Theme</vt:lpstr>
      <vt:lpstr>Hàm</vt:lpstr>
      <vt:lpstr>Outline</vt:lpstr>
      <vt:lpstr>Hàm</vt:lpstr>
      <vt:lpstr>Internal vs. External function</vt:lpstr>
      <vt:lpstr>Input/output</vt:lpstr>
      <vt:lpstr>Hàm đặt sau main cần có function prototype đặt trước</vt:lpstr>
      <vt:lpstr>Hàm đặt trước không cần prototype</vt:lpstr>
      <vt:lpstr>Cú pháp định nghĩa hàm</vt:lpstr>
      <vt:lpstr>Cú pháp khai báo prototype hàm</vt:lpstr>
      <vt:lpstr>Truyền tham số - pass-by-value</vt:lpstr>
      <vt:lpstr>pass-by-value</vt:lpstr>
      <vt:lpstr>pass-by-reference</vt:lpstr>
      <vt:lpstr>Cấu trúc bộ nhớ</vt:lpstr>
      <vt:lpstr>CPU và Bộ nhớ</vt:lpstr>
      <vt:lpstr>Lưu dữ liệu trong bộ nhớ</vt:lpstr>
      <vt:lpstr>Bit  giá trị dữ liệu</vt:lpstr>
      <vt:lpstr>Bộ nhớ ảo – virtual memory</vt:lpstr>
      <vt:lpstr>Biến và các lời gọi hàm</vt:lpstr>
      <vt:lpstr>Biến</vt:lpstr>
      <vt:lpstr>Cuộc đời của biến địa phương</vt:lpstr>
      <vt:lpstr>Biến trong vùng bộ nhớ  của lời gọi hàm – stack frame</vt:lpstr>
      <vt:lpstr>Khi một lời gọi hàm được chạy</vt:lpstr>
      <vt:lpstr>Khi hàm trả về (return)</vt:lpstr>
      <vt:lpstr>Function call stack (Stack frame cho lời gọi hàm)</vt:lpstr>
      <vt:lpstr>Function call stack</vt:lpstr>
      <vt:lpstr>Function call stack</vt:lpstr>
      <vt:lpstr>Function call stack</vt:lpstr>
      <vt:lpstr>Function call stack</vt:lpstr>
      <vt:lpstr>Function call stack</vt:lpstr>
      <vt:lpstr>Function call stack</vt:lpstr>
      <vt:lpstr>Function call stack</vt:lpstr>
      <vt:lpstr>Function call stack</vt:lpstr>
      <vt:lpstr>Function call stack</vt:lpstr>
      <vt:lpstr>Function call stack</vt:lpstr>
      <vt:lpstr>Cơ chế truyền tham số</vt:lpstr>
      <vt:lpstr>Tại sao my_swap(int x, int y)  không có tác dụng</vt:lpstr>
      <vt:lpstr>Tại sao my_swap(int x, int y)  không có tác dụng</vt:lpstr>
      <vt:lpstr>Tại sao my_swap(int x, int y)  không có tác dụng</vt:lpstr>
      <vt:lpstr>Tại sao my_swap(int x, int y)  không có tác dụng</vt:lpstr>
      <vt:lpstr>Tại sao my_swap(int x, int y)  không có tác dụng</vt:lpstr>
      <vt:lpstr>Tại sao my_swap(int x, int y)  không có tác dụng</vt:lpstr>
      <vt:lpstr>Tại sao my_swap(int x, int y)  không có tác dụng</vt:lpstr>
      <vt:lpstr>my_swap có tác dụng</vt:lpstr>
      <vt:lpstr>Cơ chế truyền tham số</vt:lpstr>
      <vt:lpstr>Đối số / Tham số  Tham trị / Tham biến</vt:lpstr>
      <vt:lpstr>Hằng tham số</vt:lpstr>
      <vt:lpstr>Hằng tham số - best practice</vt:lpstr>
      <vt:lpstr>Hằng tham biến – performance</vt:lpstr>
      <vt:lpstr>Biến tham chiếu - reference</vt:lpstr>
      <vt:lpstr>Giá trị mặc định của tham số</vt:lpstr>
      <vt:lpstr>Hàm swap()</vt:lpstr>
      <vt:lpstr>Hàm đệ quy</vt:lpstr>
      <vt:lpstr>Hàm đệ quy</vt:lpstr>
      <vt:lpstr>Hàm đệ quy</vt:lpstr>
      <vt:lpstr>Hàm đệ quy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Tìm kiếm nhị phân đệ quy</vt:lpstr>
      <vt:lpstr>Tìm kiếm nhị phân đệ quy</vt:lpstr>
      <vt:lpstr>Tìm kiếm nhị phân đệ quy</vt:lpstr>
      <vt:lpstr>Tìm kiếm nhị phân đệ quy</vt:lpstr>
      <vt:lpstr>Tìm kiếm nhị phân đệ quy</vt:lpstr>
      <vt:lpstr>Đọc thêm</vt:lpstr>
      <vt:lpstr>Công thức đệ quy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Thuật toán chuyển n đĩa</vt:lpstr>
      <vt:lpstr>Thuật toán chuyển n đĩa</vt:lpstr>
      <vt:lpstr>Thuật toán chuyển n đĩa</vt:lpstr>
      <vt:lpstr>Thuật toán chuyển n đĩa</vt:lpstr>
      <vt:lpstr>PowerPoint Presentation</vt:lpstr>
      <vt:lpstr>Thuật toán hoàn chỉnh</vt:lpstr>
      <vt:lpstr>Duyệt hoán vị</vt:lpstr>
      <vt:lpstr>Duyệt hoán vị</vt:lpstr>
      <vt:lpstr>Duyệt tổ hợp</vt:lpstr>
      <vt:lpstr>Duyệt tổ hợp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Hàm</dc:title>
  <dc:creator>Chauttm</dc:creator>
  <cp:lastModifiedBy>Tmct</cp:lastModifiedBy>
  <cp:revision>81</cp:revision>
  <dcterms:created xsi:type="dcterms:W3CDTF">2016-03-18T01:59:29Z</dcterms:created>
  <dcterms:modified xsi:type="dcterms:W3CDTF">2020-03-09T17:03:17Z</dcterms:modified>
</cp:coreProperties>
</file>