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59" r:id="rId6"/>
    <p:sldId id="260" r:id="rId7"/>
    <p:sldId id="261" r:id="rId8"/>
    <p:sldId id="267" r:id="rId9"/>
    <p:sldId id="268"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82" r:id="rId23"/>
    <p:sldId id="283" r:id="rId24"/>
    <p:sldId id="281" r:id="rId25"/>
    <p:sldId id="262" r:id="rId26"/>
    <p:sldId id="284" r:id="rId27"/>
    <p:sldId id="290" r:id="rId28"/>
    <p:sldId id="289" r:id="rId29"/>
    <p:sldId id="288" r:id="rId30"/>
    <p:sldId id="299" r:id="rId31"/>
    <p:sldId id="298" r:id="rId32"/>
    <p:sldId id="285" r:id="rId33"/>
    <p:sldId id="286" r:id="rId34"/>
    <p:sldId id="287" r:id="rId35"/>
    <p:sldId id="297" r:id="rId36"/>
    <p:sldId id="295" r:id="rId37"/>
    <p:sldId id="265" r:id="rId38"/>
    <p:sldId id="292" r:id="rId39"/>
    <p:sldId id="293" r:id="rId40"/>
    <p:sldId id="294" r:id="rId41"/>
    <p:sldId id="264" r:id="rId42"/>
    <p:sldId id="266"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D60D2-8D91-4EBB-8713-7225C9524850}" v="11784" dt="2023-02-14T03:15:03.671"/>
    <p1510:client id="{CE2BA1FE-369E-4D2C-BF5A-C0535DD2FC14}" v="224" dt="2023-02-14T03:16:40.91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60A35-CC96-4D30-B40E-330DC98040A9}" type="datetimeFigureOut">
              <a:rPr lang="en-US" smtClean="0"/>
              <a:t>2/17/2023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13225-6E3C-4243-A247-3DE2C42AECF2}" type="slidenum">
              <a:rPr lang="en-US" smtClean="0"/>
              <a:t>‹#›</a:t>
            </a:fld>
            <a:endParaRPr lang="en-US"/>
          </a:p>
        </p:txBody>
      </p:sp>
    </p:spTree>
    <p:extLst>
      <p:ext uri="{BB962C8B-B14F-4D97-AF65-F5344CB8AC3E}">
        <p14:creationId xmlns:p14="http://schemas.microsoft.com/office/powerpoint/2010/main" val="71484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Tổng lượng điện năng tiêu thụ nằm trong khoảng 0-2 (Kw), trong khi đó lượng điện nawg tọa ra chỉ trong khoảng 0 -0,1 (kW). Điều này cho thấy lượng điện năng tiêu thụ cao hơn rất nhiều lần so với lượng điện năng tạo ra.</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7</a:t>
            </a:fld>
            <a:endParaRPr lang="en-US"/>
          </a:p>
        </p:txBody>
      </p:sp>
    </p:spTree>
    <p:extLst>
      <p:ext uri="{BB962C8B-B14F-4D97-AF65-F5344CB8AC3E}">
        <p14:creationId xmlns:p14="http://schemas.microsoft.com/office/powerpoint/2010/main" val="445054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Tương tự như biểu đồ năng lượng theo ngày như trên, năng lượng tiêu thụ của các thiết bị gia dụng có sự biến đổi giữa các khoảng thời gian trong năm nhưng không quá lớn. Ngoại trừ lò sưởi ( Fumace) với mức tiêu thụ năng lượng khá lớn vào khoảng tháng 11-3 trong năm. </a:t>
            </a: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16</a:t>
            </a:fld>
            <a:endParaRPr lang="en-US"/>
          </a:p>
        </p:txBody>
      </p:sp>
    </p:spTree>
    <p:extLst>
      <p:ext uri="{BB962C8B-B14F-4D97-AF65-F5344CB8AC3E}">
        <p14:creationId xmlns:p14="http://schemas.microsoft.com/office/powerpoint/2010/main" val="35849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Mức năng lượng tiêu thị giữa các thời điểm trong ngày là gần như nhau đối với các khu vực trong nhà. Nhưng đối với phòng làm việc thì thường tăng vào buổi tối do nhu cầu làm việc thêm tại nhà vào buổi tối của chúng ta.</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17</a:t>
            </a:fld>
            <a:endParaRPr lang="en-US"/>
          </a:p>
        </p:txBody>
      </p:sp>
    </p:spTree>
    <p:extLst>
      <p:ext uri="{BB962C8B-B14F-4D97-AF65-F5344CB8AC3E}">
        <p14:creationId xmlns:p14="http://schemas.microsoft.com/office/powerpoint/2010/main" val="3011029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Các thuộc tính về thời tiết thay đổi khá nhiều vào các ngày trong năm, biến động khá mạnh.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18</a:t>
            </a:fld>
            <a:endParaRPr lang="en-US"/>
          </a:p>
        </p:txBody>
      </p:sp>
    </p:spTree>
    <p:extLst>
      <p:ext uri="{BB962C8B-B14F-4D97-AF65-F5344CB8AC3E}">
        <p14:creationId xmlns:p14="http://schemas.microsoft.com/office/powerpoint/2010/main" val="88680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Các thiết bị gia dụng trong nhà thường không ảnh hưởng lẫn nhau và không làm thay đổi mức độ tiêu thụ năng lượng của các thiết bị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19</a:t>
            </a:fld>
            <a:endParaRPr lang="en-US"/>
          </a:p>
        </p:txBody>
      </p:sp>
    </p:spTree>
    <p:extLst>
      <p:ext uri="{BB962C8B-B14F-4D97-AF65-F5344CB8AC3E}">
        <p14:creationId xmlns:p14="http://schemas.microsoft.com/office/powerpoint/2010/main" val="41010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sự liên quan giữa các thuộc tính ( các thông tin về thời tiết ) với nhau, nhưng rõ ràng nhất là giữa các thuộc tính: Temperature-ApparentTemperature, Temperature-DewPoint và ApparentTemperature-DewPoint</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20</a:t>
            </a:fld>
            <a:endParaRPr lang="en-US"/>
          </a:p>
        </p:txBody>
      </p:sp>
    </p:spTree>
    <p:extLst>
      <p:ext uri="{BB962C8B-B14F-4D97-AF65-F5344CB8AC3E}">
        <p14:creationId xmlns:p14="http://schemas.microsoft.com/office/powerpoint/2010/main" val="57372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Các thuộc tính về thời tiết và các thiết bị gia dụng không quá liên quan và ảnh hưởng tới nhau ( tương tự như ma trận quan hệ của thiết bị gia dụng và thời tiết) . Nhưng đối với thiết bị lò sưởi thì có mức độ ảnh hưởng đến lượng điện năng tiêu thụ khá nhiều.</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21</a:t>
            </a:fld>
            <a:endParaRPr lang="en-US"/>
          </a:p>
        </p:txBody>
      </p:sp>
    </p:spTree>
    <p:extLst>
      <p:ext uri="{BB962C8B-B14F-4D97-AF65-F5344CB8AC3E}">
        <p14:creationId xmlns:p14="http://schemas.microsoft.com/office/powerpoint/2010/main" val="356216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22</a:t>
            </a:fld>
            <a:endParaRPr lang="en-US"/>
          </a:p>
        </p:txBody>
      </p:sp>
    </p:spTree>
    <p:extLst>
      <p:ext uri="{BB962C8B-B14F-4D97-AF65-F5344CB8AC3E}">
        <p14:creationId xmlns:p14="http://schemas.microsoft.com/office/powerpoint/2010/main" val="1591975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200">
                <a:solidFill>
                  <a:srgbClr val="0070C0"/>
                </a:solidFill>
                <a:latin typeface="Arial" panose="020B0604020202020204" pitchFamily="34" charset="0"/>
                <a:cs typeface="Arial" panose="020B0604020202020204" pitchFamily="34" charset="0"/>
              </a:rPr>
              <a:t>Ví dụ, trong bài toán dự báo </a:t>
            </a:r>
            <a:r>
              <a:rPr lang="en-US" sz="1200">
                <a:solidFill>
                  <a:srgbClr val="0070C0"/>
                </a:solidFill>
                <a:latin typeface="Arial" panose="020B0604020202020204" pitchFamily="34" charset="0"/>
                <a:cs typeface="Arial" panose="020B0604020202020204" pitchFamily="34" charset="0"/>
              </a:rPr>
              <a:t>năng lượng tiêu thụ</a:t>
            </a:r>
            <a:r>
              <a:rPr lang="vi-VN" sz="1200">
                <a:solidFill>
                  <a:srgbClr val="0070C0"/>
                </a:solidFill>
                <a:latin typeface="Arial" panose="020B0604020202020204" pitchFamily="34" charset="0"/>
                <a:cs typeface="Arial" panose="020B0604020202020204" pitchFamily="34" charset="0"/>
              </a:rPr>
              <a:t>, chỉ có </a:t>
            </a:r>
            <a:r>
              <a:rPr lang="en-US" sz="1200">
                <a:solidFill>
                  <a:srgbClr val="0070C0"/>
                </a:solidFill>
                <a:latin typeface="Arial" panose="020B0604020202020204" pitchFamily="34" charset="0"/>
                <a:cs typeface="Arial" panose="020B0604020202020204" pitchFamily="34" charset="0"/>
              </a:rPr>
              <a:t>năng lượng </a:t>
            </a:r>
            <a:r>
              <a:rPr lang="vi-VN" sz="1200">
                <a:solidFill>
                  <a:srgbClr val="0070C0"/>
                </a:solidFill>
                <a:latin typeface="Arial" panose="020B0604020202020204" pitchFamily="34" charset="0"/>
                <a:cs typeface="Arial" panose="020B0604020202020204" pitchFamily="34" charset="0"/>
              </a:rPr>
              <a:t>là một chỉ số quan trọng được xem xét, trong khi các chỉ số khác </a:t>
            </a:r>
            <a:r>
              <a:rPr lang="en-US" sz="1200">
                <a:solidFill>
                  <a:srgbClr val="0070C0"/>
                </a:solidFill>
                <a:latin typeface="Arial" panose="020B0604020202020204" pitchFamily="34" charset="0"/>
                <a:cs typeface="Arial" panose="020B0604020202020204" pitchFamily="34" charset="0"/>
              </a:rPr>
              <a:t>về thời tiết </a:t>
            </a:r>
            <a:r>
              <a:rPr lang="vi-VN" sz="1200">
                <a:solidFill>
                  <a:srgbClr val="0070C0"/>
                </a:solidFill>
                <a:latin typeface="Arial" panose="020B0604020202020204" pitchFamily="34" charset="0"/>
                <a:cs typeface="Arial" panose="020B0604020202020204" pitchFamily="34" charset="0"/>
              </a:rPr>
              <a:t>như</a:t>
            </a:r>
            <a:r>
              <a:rPr lang="en-US" sz="1200">
                <a:solidFill>
                  <a:srgbClr val="0070C0"/>
                </a:solidFill>
                <a:latin typeface="Arial" panose="020B0604020202020204" pitchFamily="34" charset="0"/>
                <a:cs typeface="Arial" panose="020B0604020202020204" pitchFamily="34" charset="0"/>
              </a:rPr>
              <a:t>:</a:t>
            </a:r>
            <a:r>
              <a:rPr lang="vi-VN" sz="1200">
                <a:solidFill>
                  <a:srgbClr val="0070C0"/>
                </a:solidFill>
                <a:latin typeface="Arial" panose="020B0604020202020204" pitchFamily="34" charset="0"/>
                <a:cs typeface="Arial" panose="020B0604020202020204" pitchFamily="34" charset="0"/>
              </a:rPr>
              <a:t> </a:t>
            </a:r>
            <a:r>
              <a:rPr lang="en-US" sz="1200">
                <a:solidFill>
                  <a:srgbClr val="0070C0"/>
                </a:solidFill>
                <a:latin typeface="Arial" panose="020B0604020202020204" pitchFamily="34" charset="0"/>
                <a:cs typeface="Arial" panose="020B0604020202020204" pitchFamily="34" charset="0"/>
              </a:rPr>
              <a:t>nhiệt độ</a:t>
            </a:r>
            <a:r>
              <a:rPr lang="vi-VN" sz="1200">
                <a:solidFill>
                  <a:srgbClr val="0070C0"/>
                </a:solidFill>
                <a:latin typeface="Arial" panose="020B0604020202020204" pitchFamily="34" charset="0"/>
                <a:cs typeface="Arial" panose="020B0604020202020204" pitchFamily="34" charset="0"/>
              </a:rPr>
              <a:t>, </a:t>
            </a:r>
            <a:r>
              <a:rPr lang="en-US" sz="1200">
                <a:solidFill>
                  <a:srgbClr val="0070C0"/>
                </a:solidFill>
                <a:latin typeface="Arial" panose="020B0604020202020204" pitchFamily="34" charset="0"/>
                <a:cs typeface="Arial" panose="020B0604020202020204" pitchFamily="34" charset="0"/>
              </a:rPr>
              <a:t>độ ẩm, tốc độ gió</a:t>
            </a:r>
            <a:r>
              <a:rPr lang="vi-VN" sz="1200">
                <a:solidFill>
                  <a:srgbClr val="0070C0"/>
                </a:solidFill>
                <a:latin typeface="Arial" panose="020B0604020202020204" pitchFamily="34" charset="0"/>
                <a:cs typeface="Arial" panose="020B0604020202020204" pitchFamily="34" charset="0"/>
              </a:rPr>
              <a:t>, v.v. đều được bỏ qua.</a:t>
            </a:r>
            <a:endParaRPr lang="en-US" sz="1200">
              <a:solidFill>
                <a:srgbClr val="0070C0"/>
              </a:solidFill>
              <a:latin typeface="Arial" panose="020B0604020202020204" pitchFamily="34" charset="0"/>
              <a:cs typeface="Arial" panose="020B0604020202020204" pitchFamily="34" charset="0"/>
            </a:endParaRPr>
          </a:p>
          <a:p>
            <a:r>
              <a:rPr lang="en-US" sz="1200">
                <a:solidFill>
                  <a:srgbClr val="0070C0"/>
                </a:solidFill>
                <a:latin typeface="Arial" panose="020B0604020202020204" pitchFamily="34" charset="0"/>
                <a:cs typeface="Arial" panose="020B0604020202020204" pitchFamily="34" charset="0"/>
              </a:rPr>
              <a:t>- </a:t>
            </a:r>
            <a:r>
              <a:rPr lang="vi-VN" sz="1200">
                <a:solidFill>
                  <a:srgbClr val="0070C0"/>
                </a:solidFill>
                <a:latin typeface="Arial" panose="020B0604020202020204" pitchFamily="34" charset="0"/>
                <a:cs typeface="Arial" panose="020B0604020202020204" pitchFamily="34" charset="0"/>
              </a:rPr>
              <a:t>SARIMA (Seasonal ARIMA)</a:t>
            </a:r>
            <a:r>
              <a:rPr lang="en-US" sz="1200">
                <a:solidFill>
                  <a:srgbClr val="0070C0"/>
                </a:solidFill>
                <a:latin typeface="Arial" panose="020B0604020202020204" pitchFamily="34" charset="0"/>
                <a:cs typeface="Arial" panose="020B0604020202020204" pitchFamily="34" charset="0"/>
              </a:rPr>
              <a:t>, </a:t>
            </a:r>
            <a:r>
              <a:rPr lang="vi-VN" sz="1200">
                <a:solidFill>
                  <a:srgbClr val="0070C0"/>
                </a:solidFill>
                <a:latin typeface="Arial" panose="020B0604020202020204" pitchFamily="34" charset="0"/>
                <a:cs typeface="Arial" panose="020B0604020202020204" pitchFamily="34" charset="0"/>
              </a:rPr>
              <a:t>ARIMAX (AutoRegressive Integrated Moving Average with Exogenous Variables)</a:t>
            </a:r>
            <a:r>
              <a:rPr lang="en-US" sz="1200">
                <a:solidFill>
                  <a:srgbClr val="0070C0"/>
                </a:solidFill>
                <a:latin typeface="Arial" panose="020B0604020202020204" pitchFamily="34" charset="0"/>
                <a:cs typeface="Arial" panose="020B0604020202020204" pitchFamily="34" charset="0"/>
              </a:rPr>
              <a:t>, </a:t>
            </a:r>
            <a:r>
              <a:rPr lang="vi-VN" sz="1200">
                <a:solidFill>
                  <a:srgbClr val="0070C0"/>
                </a:solidFill>
                <a:latin typeface="Arial" panose="020B0604020202020204" pitchFamily="34" charset="0"/>
                <a:cs typeface="Arial" panose="020B0604020202020204" pitchFamily="34" charset="0"/>
              </a:rPr>
              <a:t>SARIMAX (Seasonal ARIMA with Exogenous Variables)</a:t>
            </a:r>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23</a:t>
            </a:fld>
            <a:endParaRPr lang="en-US"/>
          </a:p>
        </p:txBody>
      </p:sp>
    </p:spTree>
    <p:extLst>
      <p:ext uri="{BB962C8B-B14F-4D97-AF65-F5344CB8AC3E}">
        <p14:creationId xmlns:p14="http://schemas.microsoft.com/office/powerpoint/2010/main" val="4042074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panose="020B0604020202020204" pitchFamily="34" charset="0"/>
              <a:buChar char="•"/>
            </a:pPr>
            <a:r>
              <a:rPr lang="vi-VN" sz="1200">
                <a:solidFill>
                  <a:srgbClr val="0070C0"/>
                </a:solidFill>
                <a:latin typeface="Arial" panose="020B0604020202020204" pitchFamily="34" charset="0"/>
                <a:cs typeface="Arial" panose="020B0604020202020204" pitchFamily="34" charset="0"/>
              </a:rPr>
              <a:t>Ví dụ, trong bài toán dự báo </a:t>
            </a:r>
            <a:r>
              <a:rPr lang="en-US" sz="1200">
                <a:solidFill>
                  <a:srgbClr val="0070C0"/>
                </a:solidFill>
                <a:latin typeface="Arial" panose="020B0604020202020204" pitchFamily="34" charset="0"/>
                <a:cs typeface="Arial" panose="020B0604020202020204" pitchFamily="34" charset="0"/>
              </a:rPr>
              <a:t>năng lượng tiêu thụ</a:t>
            </a:r>
            <a:r>
              <a:rPr lang="vi-VN" sz="1200">
                <a:solidFill>
                  <a:srgbClr val="0070C0"/>
                </a:solidFill>
                <a:latin typeface="Arial" panose="020B0604020202020204" pitchFamily="34" charset="0"/>
                <a:cs typeface="Arial" panose="020B0604020202020204" pitchFamily="34" charset="0"/>
              </a:rPr>
              <a:t>, </a:t>
            </a:r>
            <a:r>
              <a:rPr lang="en-US" sz="1200">
                <a:solidFill>
                  <a:srgbClr val="0070C0"/>
                </a:solidFill>
                <a:latin typeface="Arial" panose="020B0604020202020204" pitchFamily="34" charset="0"/>
                <a:cs typeface="Arial" panose="020B0604020202020204" pitchFamily="34" charset="0"/>
              </a:rPr>
              <a:t>năng lượng</a:t>
            </a:r>
            <a:r>
              <a:rPr lang="vi-VN" sz="1200">
                <a:solidFill>
                  <a:srgbClr val="0070C0"/>
                </a:solidFill>
                <a:latin typeface="Arial" panose="020B0604020202020204" pitchFamily="34" charset="0"/>
                <a:cs typeface="Arial" panose="020B0604020202020204" pitchFamily="34" charset="0"/>
              </a:rPr>
              <a:t> cùng với</a:t>
            </a:r>
            <a:r>
              <a:rPr lang="en-US" sz="1200">
                <a:solidFill>
                  <a:srgbClr val="0070C0"/>
                </a:solidFill>
                <a:latin typeface="Arial" panose="020B0604020202020204" pitchFamily="34" charset="0"/>
                <a:cs typeface="Arial" panose="020B0604020202020204" pitchFamily="34" charset="0"/>
              </a:rPr>
              <a:t> các chỉ số về</a:t>
            </a:r>
            <a:r>
              <a:rPr lang="vi-VN" sz="1200">
                <a:solidFill>
                  <a:srgbClr val="0070C0"/>
                </a:solidFill>
                <a:latin typeface="Arial" panose="020B0604020202020204" pitchFamily="34" charset="0"/>
                <a:cs typeface="Arial" panose="020B0604020202020204" pitchFamily="34" charset="0"/>
              </a:rPr>
              <a:t> thời tiết</a:t>
            </a:r>
            <a:r>
              <a:rPr lang="en-US" sz="1200">
                <a:solidFill>
                  <a:srgbClr val="0070C0"/>
                </a:solidFill>
                <a:latin typeface="Arial" panose="020B0604020202020204" pitchFamily="34" charset="0"/>
                <a:cs typeface="Arial" panose="020B0604020202020204" pitchFamily="34" charset="0"/>
              </a:rPr>
              <a:t> như: nhiệt độ, độ ẩm, tốc độ gió</a:t>
            </a:r>
            <a:r>
              <a:rPr lang="vi-VN" sz="1200">
                <a:solidFill>
                  <a:srgbClr val="0070C0"/>
                </a:solidFill>
                <a:latin typeface="Arial" panose="020B0604020202020204" pitchFamily="34" charset="0"/>
                <a:cs typeface="Arial" panose="020B0604020202020204" pitchFamily="34" charset="0"/>
              </a:rPr>
              <a:t>, v.v. đều được xem xét là các chỉ số quan trọng để dự báo </a:t>
            </a:r>
            <a:r>
              <a:rPr lang="en-US" sz="1200">
                <a:solidFill>
                  <a:srgbClr val="0070C0"/>
                </a:solidFill>
                <a:latin typeface="Arial" panose="020B0604020202020204" pitchFamily="34" charset="0"/>
                <a:cs typeface="Arial" panose="020B0604020202020204" pitchFamily="34" charset="0"/>
              </a:rPr>
              <a:t>năng lượng tiêu thụ </a:t>
            </a:r>
            <a:r>
              <a:rPr lang="vi-VN" sz="1200">
                <a:solidFill>
                  <a:srgbClr val="0070C0"/>
                </a:solidFill>
                <a:latin typeface="Arial" panose="020B0604020202020204" pitchFamily="34" charset="0"/>
                <a:cs typeface="Arial" panose="020B0604020202020204" pitchFamily="34" charset="0"/>
              </a:rPr>
              <a:t>tiếp theo.</a:t>
            </a:r>
            <a:r>
              <a:rPr lang="en-US" sz="1200">
                <a:solidFill>
                  <a:srgbClr val="0070C0"/>
                </a:solidFill>
                <a:latin typeface="Arial" panose="020B0604020202020204" pitchFamily="34" charset="0"/>
                <a:cs typeface="Arial" panose="020B0604020202020204" pitchFamily="34" charset="0"/>
              </a:rPr>
              <a:t> </a:t>
            </a:r>
            <a:r>
              <a:rPr lang="vi-VN" sz="1200">
                <a:solidFill>
                  <a:srgbClr val="0070C0"/>
                </a:solidFill>
                <a:latin typeface="Arial" panose="020B0604020202020204" pitchFamily="34" charset="0"/>
                <a:cs typeface="Arial" panose="020B0604020202020204" pitchFamily="34" charset="0"/>
              </a:rPr>
              <a:t>Bài toán dự báo nhiều biến thời gian đòi hỏi sự tương tác giữa các biến được xem xét và yêu cầu sử dụng các mô hình phức tạp hơn so với bài toán dự báo một biến.</a:t>
            </a:r>
            <a:r>
              <a:rPr lang="en-US" sz="1200">
                <a:solidFill>
                  <a:srgbClr val="0070C0"/>
                </a:solidFill>
                <a:latin typeface="Arial" panose="020B0604020202020204" pitchFamily="34" charset="0"/>
                <a:cs typeface="Arial" panose="020B0604020202020204" pitchFamily="34" charset="0"/>
              </a:rPr>
              <a:t> Điều này có thể giúp tăng độ chính xác của dự báo so với dự báo cho một biến thời gian duy nhất.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70C0"/>
                </a:solidFill>
                <a:latin typeface="Arial" panose="020B0604020202020204" pitchFamily="34" charset="0"/>
                <a:cs typeface="Arial" panose="020B0604020202020204" pitchFamily="34" charset="0"/>
              </a:rPr>
              <a:t>SARIMA (Seasonal ARIMA), VAR (Vector Autoregression), VARMA (Vector Autoregression Moving Average), VARIMA (Vector Autoregression Integrated Moving Average), SARIMAX (Seasonal Autoregressive Integrated Moving Average with eXogenous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24</a:t>
            </a:fld>
            <a:endParaRPr lang="en-US"/>
          </a:p>
        </p:txBody>
      </p:sp>
    </p:spTree>
    <p:extLst>
      <p:ext uri="{BB962C8B-B14F-4D97-AF65-F5344CB8AC3E}">
        <p14:creationId xmlns:p14="http://schemas.microsoft.com/office/powerpoint/2010/main" val="520079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solidFill>
                  <a:srgbClr val="0070C0"/>
                </a:solidFill>
                <a:latin typeface="Arial" panose="020B0604020202020204" pitchFamily="34" charset="0"/>
                <a:cs typeface="Arial" panose="020B0604020202020204" pitchFamily="34" charset="0"/>
              </a:rPr>
              <a:t>BigDL là một thư viện Deep Learning cho Apache Spark, được công bố vào năm 2016 bởi Intel. Nó cho phép bạn chạy các mô hình Deep Learning trên Apache Spark và sử dụng tài nguyên tính toán phân tán để tăng tốc quá trình huấn luyện và đánh giá mô hình. BigDL cung cấp một API dễ sử dụng cho Python và Scala, cho phép bạn dễ dàng tích hợp với các dự án Spark của mình.</a:t>
            </a:r>
            <a:endParaRPr lang="en-US" sz="1200">
              <a:solidFill>
                <a:srgbClr val="0070C0"/>
              </a:solidFill>
              <a:latin typeface="Arial" panose="020B0604020202020204" pitchFamily="34" charset="0"/>
              <a:cs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25</a:t>
            </a:fld>
            <a:endParaRPr lang="en-US"/>
          </a:p>
        </p:txBody>
      </p:sp>
    </p:spTree>
    <p:extLst>
      <p:ext uri="{BB962C8B-B14F-4D97-AF65-F5344CB8AC3E}">
        <p14:creationId xmlns:p14="http://schemas.microsoft.com/office/powerpoint/2010/main" val="334793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Năng lượng được tiêu thụ khá lớn ở các khu vực : Phòng lm việc (Home office) và nhà kho (Barm). Ngoài ra, hầm rượu ( Wine cellar) và phòng khách ( Living room) cũng chiếm một lượng điện năng tương đối. Khu vực bếp ( Kitchen) có lượng tiêu thụ điện năng thấp nhất trong số các khu vực trong nhà.</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8</a:t>
            </a:fld>
            <a:endParaRPr lang="en-US"/>
          </a:p>
        </p:txBody>
      </p:sp>
    </p:spTree>
    <p:extLst>
      <p:ext uri="{BB962C8B-B14F-4D97-AF65-F5344CB8AC3E}">
        <p14:creationId xmlns:p14="http://schemas.microsoft.com/office/powerpoint/2010/main" val="3754292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70C0"/>
                </a:solidFill>
                <a:latin typeface="Arial" panose="020B0604020202020204" pitchFamily="34" charset="0"/>
                <a:cs typeface="Arial" panose="020B0604020202020204" pitchFamily="34" charset="0"/>
              </a:rPr>
              <a:t>Temporal Convolutional Networks (TCN) là một neural networks sử dụng kiến trúc mạng tích chập (convolutional networks) thay vì mạng hồi quy (recurrent networks). Nó hỗ trợ các trường hợp multi-step và multi-variant. </a:t>
            </a:r>
            <a:r>
              <a:rPr lang="vi-VN" sz="1200">
                <a:solidFill>
                  <a:srgbClr val="0070C0"/>
                </a:solidFill>
                <a:latin typeface="Arial" panose="020B0604020202020204" pitchFamily="34" charset="0"/>
                <a:cs typeface="Arial" panose="020B0604020202020204" pitchFamily="34" charset="0"/>
              </a:rPr>
              <a:t>Causal Convolutions cho phép tính toán song song quy mô lớn khiến TCN có thời gian suy luận ít hơn so với mô hình dựa trên RNN như LSTM.</a:t>
            </a: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https://towardsdatascience.com/temporal-convolutional-networks-the-next-revolution-for-time-series-8990af826567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26</a:t>
            </a:fld>
            <a:endParaRPr lang="en-US"/>
          </a:p>
        </p:txBody>
      </p:sp>
    </p:spTree>
    <p:extLst>
      <p:ext uri="{BB962C8B-B14F-4D97-AF65-F5344CB8AC3E}">
        <p14:creationId xmlns:p14="http://schemas.microsoft.com/office/powerpoint/2010/main" val="1838547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Tổng quan, Seq2SeqForecaster là một mô hình dự báo chuỗi thời</a:t>
            </a:r>
          </a:p>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gian mạnh mẽ và linh hoạt, cung cấp năng suất cao và độ chính xác trong việc</a:t>
            </a:r>
          </a:p>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dự báo giá trị trong tương lai dựa trên dữ liệu thời gian</a:t>
            </a: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https://towardsdatascience.com/temporal-convolutional-networks-the-next-revolution-for-time-series-8990af826567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27</a:t>
            </a:fld>
            <a:endParaRPr lang="en-US"/>
          </a:p>
        </p:txBody>
      </p:sp>
    </p:spTree>
    <p:extLst>
      <p:ext uri="{BB962C8B-B14F-4D97-AF65-F5344CB8AC3E}">
        <p14:creationId xmlns:p14="http://schemas.microsoft.com/office/powerpoint/2010/main" val="3932944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Tổng quan, LSTMForecaster là một mô hình dự báo chuỗi thời gian mạnh mẽ</a:t>
            </a:r>
          </a:p>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và linh hoạt, cung cấp năng suất cao và độ chính xác trong việc dự báo tình</a:t>
            </a:r>
          </a:p>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hình trong tương lai dựa trên dữ liệu chuỗi thời gian</a:t>
            </a: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https://towardsdatascience.com/temporal-convolutional-networks-the-next-revolution-for-time-series-8990af826567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28</a:t>
            </a:fld>
            <a:endParaRPr lang="en-US"/>
          </a:p>
        </p:txBody>
      </p:sp>
    </p:spTree>
    <p:extLst>
      <p:ext uri="{BB962C8B-B14F-4D97-AF65-F5344CB8AC3E}">
        <p14:creationId xmlns:p14="http://schemas.microsoft.com/office/powerpoint/2010/main" val="1949407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solidFill>
                  <a:srgbClr val="0070C0"/>
                </a:solidFill>
                <a:latin typeface="Arial" panose="020B0604020202020204" pitchFamily="34" charset="0"/>
                <a:cs typeface="Arial" panose="020B0604020202020204" pitchFamily="34" charset="0"/>
              </a:rPr>
              <a:t>CNN cũng có thể được sử dụng cho một số bài toán khác, nhưng chủ yếu được sử dụng cho các bài toán xử lý hình ảnh.</a:t>
            </a: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70C0"/>
                </a:solidFill>
                <a:latin typeface="Arial" panose="020B0604020202020204" pitchFamily="34" charset="0"/>
                <a:cs typeface="Arial" panose="020B0604020202020204" pitchFamily="34" charset="0"/>
              </a:rPr>
              <a:t>https://www.analyticsvidhya.com/blog/2021/05/convolutional-neural-networks-cnn/</a:t>
            </a: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29</a:t>
            </a:fld>
            <a:endParaRPr lang="en-US"/>
          </a:p>
        </p:txBody>
      </p:sp>
    </p:spTree>
    <p:extLst>
      <p:ext uri="{BB962C8B-B14F-4D97-AF65-F5344CB8AC3E}">
        <p14:creationId xmlns:p14="http://schemas.microsoft.com/office/powerpoint/2010/main" val="1561048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solidFill>
                  <a:srgbClr val="0070C0"/>
                </a:solidFill>
                <a:latin typeface="Arial" panose="020B0604020202020204" pitchFamily="34" charset="0"/>
                <a:cs typeface="Arial" panose="020B0604020202020204" pitchFamily="34" charset="0"/>
              </a:rPr>
              <a:t>GRU có thể được sử dụng để dự đoán thời gian cho các sự kiện trong tương lai, chẳng hạn như dự đoán giá cổ phiếu hoặc dự báo thời tiết.</a:t>
            </a:r>
            <a:endParaRPr lang="en-US" sz="1200">
              <a:solidFill>
                <a:srgbClr val="0070C0"/>
              </a:solidFill>
              <a:latin typeface="Arial" panose="020B0604020202020204" pitchFamily="34" charset="0"/>
              <a:cs typeface="Arial" panose="020B0604020202020204" pitchFamily="34" charset="0"/>
            </a:endParaRPr>
          </a:p>
          <a:p>
            <a:endParaRPr lang="en-US"/>
          </a:p>
          <a:p>
            <a:r>
              <a:rPr lang="en-US"/>
              <a:t>http://dprogrammer.org/rnn-lstm-gru</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30</a:t>
            </a:fld>
            <a:endParaRPr lang="en-US"/>
          </a:p>
        </p:txBody>
      </p:sp>
    </p:spTree>
    <p:extLst>
      <p:ext uri="{BB962C8B-B14F-4D97-AF65-F5344CB8AC3E}">
        <p14:creationId xmlns:p14="http://schemas.microsoft.com/office/powerpoint/2010/main" val="1962109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just"/>
            <a:endParaRPr lang="en-US" sz="12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1200">
                <a:solidFill>
                  <a:srgbClr val="0070C0"/>
                </a:solidFill>
                <a:latin typeface="Arial" panose="020B0604020202020204" pitchFamily="34" charset="0"/>
                <a:cs typeface="Arial" panose="020B0604020202020204" pitchFamily="34" charset="0"/>
              </a:rPr>
              <a:t>LSTM có thể được sử dụng để dự đoán thời gian cho các sự kiện trong tương lai, chẳng hạn như dự đoán giá cổ phiếu hoặc dự báo thời tiết.</a:t>
            </a:r>
            <a:endParaRPr lang="en-US" sz="12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2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200">
                <a:solidFill>
                  <a:srgbClr val="0070C0"/>
                </a:solidFill>
                <a:latin typeface="Arial" panose="020B0604020202020204" pitchFamily="34" charset="0"/>
                <a:cs typeface="Arial" panose="020B0604020202020204" pitchFamily="34" charset="0"/>
              </a:rPr>
              <a:t>http://dprogrammer.org/rnn-lstm-gru</a:t>
            </a: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31</a:t>
            </a:fld>
            <a:endParaRPr lang="en-US"/>
          </a:p>
        </p:txBody>
      </p:sp>
    </p:spTree>
    <p:extLst>
      <p:ext uri="{BB962C8B-B14F-4D97-AF65-F5344CB8AC3E}">
        <p14:creationId xmlns:p14="http://schemas.microsoft.com/office/powerpoint/2010/main" val="62439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Điện năng tiêu thụ trong ngôi nhà chủ yếu nằm ở các thiết bị: lò sưởi ( Fumane) và Tủ lạnh (Fridge), còn ở các thiết bị khác tiêu thụ điện năng khá ít ( do ở các khu vực này có nhiệt độ khá thấp nên nhu cầu sử dụng lò sưởi khá cao). Các thiết bị còn lai tiêu thụ khá ít điện năng trong tổng số lượng điện năng trong nhà.</a:t>
            </a: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9</a:t>
            </a:fld>
            <a:endParaRPr lang="en-US"/>
          </a:p>
        </p:txBody>
      </p:sp>
    </p:spTree>
    <p:extLst>
      <p:ext uri="{BB962C8B-B14F-4D97-AF65-F5344CB8AC3E}">
        <p14:creationId xmlns:p14="http://schemas.microsoft.com/office/powerpoint/2010/main" val="32362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Các biểu đồ thông tin về thời tiết.</a:t>
            </a:r>
          </a:p>
          <a:p>
            <a:r>
              <a:rPr lang="en-US"/>
              <a:t>Temperature (Nhiệt độ), Humidity ( Độ ẩm), Visibility ( Thị giác), Pressure ( Áp suất), WindSpeed ( Tốc đọ gió), CouldCover ( Lượng mây), PrecipIntensity ( </a:t>
            </a:r>
            <a:r>
              <a:rPr lang="vi-VN"/>
              <a:t>Cườ</a:t>
            </a:r>
            <a:r>
              <a:rPr lang="en-US"/>
              <a:t>ng độ mưa), Dewpoint ( Điểm sương đọng lại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10</a:t>
            </a:fld>
            <a:endParaRPr lang="en-US"/>
          </a:p>
        </p:txBody>
      </p:sp>
    </p:spTree>
    <p:extLst>
      <p:ext uri="{BB962C8B-B14F-4D97-AF65-F5344CB8AC3E}">
        <p14:creationId xmlns:p14="http://schemas.microsoft.com/office/powerpoint/2010/main" val="281016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Lượng điện năng tiêu thụ lớn hơn nhiều so với lượng điện năng được tạo ra trong tất cả các khoảng thời gian. Và điện năng tiêu thụ niều nhất vào giữa tháng 7-9 trong năm. ( Điều này có thể là do nhiệt độ thấp, con người cần nhiều năng lượng hơn cho các thiết bị như lò sưởi,…, hoặc một lí do nào đó)</a:t>
            </a:r>
          </a:p>
          <a:p>
            <a:endParaRPr lang="en-US"/>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11</a:t>
            </a:fld>
            <a:endParaRPr lang="en-US"/>
          </a:p>
        </p:txBody>
      </p:sp>
    </p:spTree>
    <p:extLst>
      <p:ext uri="{BB962C8B-B14F-4D97-AF65-F5344CB8AC3E}">
        <p14:creationId xmlns:p14="http://schemas.microsoft.com/office/powerpoint/2010/main" val="76616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Năng lượng sử dụng cao nhất vào ngày chủ nhật của tuần bởi vì khoảng thời gian này mọi người thường được nghỉ sau 1 tuần làm việc nên sẽ sử dụng nhiều năng lượng trong suốt một ngày. Năng lượng được tạo ra thì không đổi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12</a:t>
            </a:fld>
            <a:endParaRPr lang="en-US"/>
          </a:p>
        </p:txBody>
      </p:sp>
    </p:spTree>
    <p:extLst>
      <p:ext uri="{BB962C8B-B14F-4D97-AF65-F5344CB8AC3E}">
        <p14:creationId xmlns:p14="http://schemas.microsoft.com/office/powerpoint/2010/main" val="161189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Mức tiêu thụ năng lượng khá cao trong các tháng từ 7-9 và tương đối thấp ở tháng 5-6 và tháng 9 đến tháng 10. Tất cả các tháng còn lại ở mức tiêu thụ năng lượng trung bình.</a:t>
            </a:r>
          </a:p>
          <a:p>
            <a:r>
              <a:rPr lang="en-US"/>
              <a:t>Đối với năng lượng được tạo ra thì không có nhiều sự khác biệt giữa các tháng trong năm.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13</a:t>
            </a:fld>
            <a:endParaRPr lang="en-US"/>
          </a:p>
        </p:txBody>
      </p:sp>
    </p:spTree>
    <p:extLst>
      <p:ext uri="{BB962C8B-B14F-4D97-AF65-F5344CB8AC3E}">
        <p14:creationId xmlns:p14="http://schemas.microsoft.com/office/powerpoint/2010/main" val="278607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Lượng năng lượng tiêu thụ chủ yếu từ buổi trưa đến tối ( Chúng ta thường sinh hoạt trong các khoảng thơi gia này hơn là buổi sáng).</a:t>
            </a:r>
          </a:p>
          <a:p>
            <a:r>
              <a:rPr lang="en-US"/>
              <a:t>Lượng năng lượng được tạo ra chủ yếu vào khoảng thời gian trưa đến đầu giờ chiều ( vì chủ yếu năng lượng được tạo ra là do ánh sáng mặc trời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14</a:t>
            </a:fld>
            <a:endParaRPr lang="en-US"/>
          </a:p>
        </p:txBody>
      </p:sp>
    </p:spTree>
    <p:extLst>
      <p:ext uri="{BB962C8B-B14F-4D97-AF65-F5344CB8AC3E}">
        <p14:creationId xmlns:p14="http://schemas.microsoft.com/office/powerpoint/2010/main" val="401240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Năng lượng tiêu thụ của các thiết bị gia dụng có sự biến đổi tương đối lớn giữa các ngày trong suốt một năm. Đối với lò sưởi ( Fumace) với mức tiêu thụ năng lượng khá lớn và tập trung vào khoảng tháng 11-3 trong năm. </a:t>
            </a:r>
          </a:p>
        </p:txBody>
      </p:sp>
      <p:sp>
        <p:nvSpPr>
          <p:cNvPr id="4" name="Chỗ dành sẵn cho Số hiệu Bản chiếu 3"/>
          <p:cNvSpPr>
            <a:spLocks noGrp="1"/>
          </p:cNvSpPr>
          <p:nvPr>
            <p:ph type="sldNum" sz="quarter" idx="5"/>
          </p:nvPr>
        </p:nvSpPr>
        <p:spPr/>
        <p:txBody>
          <a:bodyPr/>
          <a:lstStyle/>
          <a:p>
            <a:fld id="{78013225-6E3C-4243-A247-3DE2C42AECF2}" type="slidenum">
              <a:rPr lang="en-US" smtClean="0"/>
              <a:t>15</a:t>
            </a:fld>
            <a:endParaRPr lang="en-US"/>
          </a:p>
        </p:txBody>
      </p:sp>
    </p:spTree>
    <p:extLst>
      <p:ext uri="{BB962C8B-B14F-4D97-AF65-F5344CB8AC3E}">
        <p14:creationId xmlns:p14="http://schemas.microsoft.com/office/powerpoint/2010/main" val="46200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398F-8F11-DA75-6BA8-00712CDFF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35057-9D18-B03E-10B5-51A4050A5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08D88-449A-4062-7783-1742ABBFDC61}"/>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01442BAD-28FC-7437-8528-5CCEAA8F0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157C3-EB2A-B23A-AC0C-96BA6547BA3A}"/>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378065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F2F7-8654-B341-0588-8520DC250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730F5E-EBB5-D77C-34B5-E9FBF2641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58AA3-E7E8-7623-701D-43ED171F33E6}"/>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C624B860-472B-C72F-F903-A63A1E629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5833F-004A-D4CA-62BD-AD8E411A83DE}"/>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43205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0E0D0-BBB8-D144-262C-D0239C37AE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D3D1E-8FE5-2952-C0F0-425CF4156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3D77B-6B28-84B2-5748-99E4DD7C9498}"/>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475835BE-2E1E-3F85-3341-19ED7906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7D167-78A8-219C-8CAC-37752A5B2B6E}"/>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15629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64B8-6806-C9F2-A158-F44F03F28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F439C-AE45-9F59-581E-C7B0EBC0A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678D-A58E-E0D1-CDA9-58127B4AB32D}"/>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BEC72F18-E806-E3F9-9534-BFDF990C8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F3C22-664C-65CA-02FA-AB2AC7F3FDBC}"/>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125612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C19B-536A-15D1-D0D8-054DD88EB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CA2377-7F44-4C10-A409-44875513F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84E96-6835-D014-D72A-6762B1178562}"/>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479FD024-BC41-B771-DC89-EE0662BF6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F18F-0718-7719-75D0-6A17081C6ED4}"/>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248580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95BC-A122-E50E-15D2-8831869F6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F1032-D696-86D5-E556-FC41225D9A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CE5BC7-B85B-CD1E-D1C2-F69193D54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0F405-BD15-832A-D896-5AC5A8F74841}"/>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6" name="Footer Placeholder 5">
            <a:extLst>
              <a:ext uri="{FF2B5EF4-FFF2-40B4-BE49-F238E27FC236}">
                <a16:creationId xmlns:a16="http://schemas.microsoft.com/office/drawing/2014/main" id="{02254340-D488-11FC-5D3D-95B04241D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93B42-BC3A-618E-7140-33A0E0923234}"/>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226416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BC6A-1B2F-50AA-6066-7B3DD65EE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BBDC8-7DD7-C2F9-8D34-788CD5042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20BD9-EED2-C002-45BB-04EDC9FAA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8E2967-AB93-98FF-D8E1-315A2DA68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F7D3E-5A6E-388B-7742-C92FFA3E8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B3A2B8-CEAF-6B03-5F2F-40C66EF8B043}"/>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8" name="Footer Placeholder 7">
            <a:extLst>
              <a:ext uri="{FF2B5EF4-FFF2-40B4-BE49-F238E27FC236}">
                <a16:creationId xmlns:a16="http://schemas.microsoft.com/office/drawing/2014/main" id="{43364D91-6715-8933-1C47-93D49EEC6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E3A47-270C-18CB-EF03-AC5F024ADAFA}"/>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42705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F6CF-3BD7-54C2-4C03-12B40F2B2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5EBB4-FD22-62AB-AB1B-14C9D008EC2C}"/>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4" name="Footer Placeholder 3">
            <a:extLst>
              <a:ext uri="{FF2B5EF4-FFF2-40B4-BE49-F238E27FC236}">
                <a16:creationId xmlns:a16="http://schemas.microsoft.com/office/drawing/2014/main" id="{0332CB69-2CA9-1923-73DF-08A65601A1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BF657-BCDA-6B06-9CA3-0DDD18BE47F9}"/>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166024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C9804-BA54-85E1-601E-3C9DF115C51B}"/>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3" name="Footer Placeholder 2">
            <a:extLst>
              <a:ext uri="{FF2B5EF4-FFF2-40B4-BE49-F238E27FC236}">
                <a16:creationId xmlns:a16="http://schemas.microsoft.com/office/drawing/2014/main" id="{F51FF218-4C42-AE1C-638D-6A98B6A7F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7A09E-C0ED-03B2-2737-60FBE41110F0}"/>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208173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F2FC-43A6-D555-FC7D-51C36425D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76E17-A4CA-9EDA-712F-B56799326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93282-4D21-F337-2484-D6FE8F00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9E598-4022-0EFA-AE56-1DF32F68A370}"/>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6" name="Footer Placeholder 5">
            <a:extLst>
              <a:ext uri="{FF2B5EF4-FFF2-40B4-BE49-F238E27FC236}">
                <a16:creationId xmlns:a16="http://schemas.microsoft.com/office/drawing/2014/main" id="{255A28C3-D68D-83AE-33A4-13FAF8EF8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1C216-6EF9-4F61-C6A2-7C0A8D09C0D6}"/>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116904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63B9-C6E1-0A9F-8CB1-AA506D427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4A084-B03F-7E2A-5FFB-B863ED632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F660B-9D45-93C3-2E64-61E13E94D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3ACFE-D166-0C8F-698A-F7D9BC983EF8}"/>
              </a:ext>
            </a:extLst>
          </p:cNvPr>
          <p:cNvSpPr>
            <a:spLocks noGrp="1"/>
          </p:cNvSpPr>
          <p:nvPr>
            <p:ph type="dt" sz="half" idx="10"/>
          </p:nvPr>
        </p:nvSpPr>
        <p:spPr/>
        <p:txBody>
          <a:bodyPr/>
          <a:lstStyle/>
          <a:p>
            <a:fld id="{A8B9D8DE-9A70-471D-80DF-5A989FC91215}" type="datetimeFigureOut">
              <a:rPr lang="en-US" smtClean="0"/>
              <a:t>2/17/2023</a:t>
            </a:fld>
            <a:endParaRPr lang="en-US"/>
          </a:p>
        </p:txBody>
      </p:sp>
      <p:sp>
        <p:nvSpPr>
          <p:cNvPr id="6" name="Footer Placeholder 5">
            <a:extLst>
              <a:ext uri="{FF2B5EF4-FFF2-40B4-BE49-F238E27FC236}">
                <a16:creationId xmlns:a16="http://schemas.microsoft.com/office/drawing/2014/main" id="{3C5C553D-F6C0-39FC-B00D-14F46A2DE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736B6-985B-5B93-AF84-64E255B55F0C}"/>
              </a:ext>
            </a:extLst>
          </p:cNvPr>
          <p:cNvSpPr>
            <a:spLocks noGrp="1"/>
          </p:cNvSpPr>
          <p:nvPr>
            <p:ph type="sldNum" sz="quarter" idx="12"/>
          </p:nvPr>
        </p:nvSpPr>
        <p:spPr/>
        <p:txBody>
          <a:bodyPr/>
          <a:lstStyle/>
          <a:p>
            <a:fld id="{CE995783-2E08-44AA-92D4-FD8FCF7578FE}" type="slidenum">
              <a:rPr lang="en-US" smtClean="0"/>
              <a:t>‹#›</a:t>
            </a:fld>
            <a:endParaRPr lang="en-US"/>
          </a:p>
        </p:txBody>
      </p:sp>
    </p:spTree>
    <p:extLst>
      <p:ext uri="{BB962C8B-B14F-4D97-AF65-F5344CB8AC3E}">
        <p14:creationId xmlns:p14="http://schemas.microsoft.com/office/powerpoint/2010/main" val="229501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A6125-2A16-66F6-DE13-19A5DA79D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945AD-4DAD-9976-75A1-AF621910F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42B4D-39AE-4061-D519-FCE560434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9D8DE-9A70-471D-80DF-5A989FC91215}" type="datetimeFigureOut">
              <a:rPr lang="en-US" smtClean="0"/>
              <a:t>2/17/2023</a:t>
            </a:fld>
            <a:endParaRPr lang="en-US"/>
          </a:p>
        </p:txBody>
      </p:sp>
      <p:sp>
        <p:nvSpPr>
          <p:cNvPr id="5" name="Footer Placeholder 4">
            <a:extLst>
              <a:ext uri="{FF2B5EF4-FFF2-40B4-BE49-F238E27FC236}">
                <a16:creationId xmlns:a16="http://schemas.microsoft.com/office/drawing/2014/main" id="{2C7A7920-F3D5-97DF-BA7D-921EC77F3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63AF6-A25F-7199-8470-ECAE18B4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5783-2E08-44AA-92D4-FD8FCF7578FE}" type="slidenum">
              <a:rPr lang="en-US" smtClean="0"/>
              <a:t>‹#›</a:t>
            </a:fld>
            <a:endParaRPr lang="en-US"/>
          </a:p>
        </p:txBody>
      </p:sp>
    </p:spTree>
    <p:extLst>
      <p:ext uri="{BB962C8B-B14F-4D97-AF65-F5344CB8AC3E}">
        <p14:creationId xmlns:p14="http://schemas.microsoft.com/office/powerpoint/2010/main" val="113138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taranvee/smart-home-dataset-with-weather-information"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youtu.be/2pS_oTZ_wE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7DB036B6-A5D3-2BEB-C0DE-8B6BFA9817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909" y="161818"/>
            <a:ext cx="1257091" cy="1041831"/>
          </a:xfrm>
          <a:prstGeom prst="rect">
            <a:avLst/>
          </a:prstGeom>
          <a:noFill/>
          <a:ln>
            <a:noFill/>
          </a:ln>
        </p:spPr>
      </p:pic>
      <p:sp>
        <p:nvSpPr>
          <p:cNvPr id="5" name="TextBox 7">
            <a:extLst>
              <a:ext uri="{FF2B5EF4-FFF2-40B4-BE49-F238E27FC236}">
                <a16:creationId xmlns:a16="http://schemas.microsoft.com/office/drawing/2014/main" id="{574D75DE-D401-2ADB-FF5B-7D48E4E60BCE}"/>
              </a:ext>
            </a:extLst>
          </p:cNvPr>
          <p:cNvSpPr txBox="1">
            <a:spLocks/>
          </p:cNvSpPr>
          <p:nvPr/>
        </p:nvSpPr>
        <p:spPr>
          <a:xfrm>
            <a:off x="1524000" y="161818"/>
            <a:ext cx="9144000" cy="129061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1000"/>
              </a:spcAft>
            </a:pPr>
            <a:r>
              <a:rPr lang="vi-VN"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­­­­­­ĐẠI HỌC QUỐC GIA THÀNH PHỐ HỒ CHÍ MINH</a:t>
            </a:r>
          </a:p>
          <a:p>
            <a:pPr>
              <a:spcAft>
                <a:spcPts val="1000"/>
              </a:spcAft>
            </a:pPr>
            <a:r>
              <a:rPr lang="vi-VN" sz="28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TRƯỜNG ĐẠI HỌC CÔNG NGHỆ THÔNG TI</a:t>
            </a:r>
            <a:r>
              <a:rPr lang="en-US" sz="28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N</a:t>
            </a:r>
          </a:p>
          <a:p>
            <a:pPr>
              <a:spcAft>
                <a:spcPts val="1000"/>
              </a:spcAft>
            </a:pP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 </a:t>
            </a:r>
            <a:r>
              <a:rPr lang="en-US" sz="2000" b="1" err="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a:t>
            </a: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 HỌC &amp; KỸ THUẬT THÔNG TIN</a:t>
            </a:r>
          </a:p>
        </p:txBody>
      </p:sp>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a:t>
            </a:fld>
            <a:endParaRPr lang="en-US" sz="160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C01A2E-DBEB-0210-3CB9-AD28A10B8182}"/>
              </a:ext>
            </a:extLst>
          </p:cNvPr>
          <p:cNvSpPr txBox="1"/>
          <p:nvPr/>
        </p:nvSpPr>
        <p:spPr>
          <a:xfrm>
            <a:off x="342897" y="2078881"/>
            <a:ext cx="11506199" cy="1938992"/>
          </a:xfrm>
          <a:prstGeom prst="rect">
            <a:avLst/>
          </a:prstGeom>
          <a:noFill/>
        </p:spPr>
        <p:txBody>
          <a:bodyPr wrap="square" rtlCol="0">
            <a:spAutoFit/>
          </a:bodyPr>
          <a:lstStyle/>
          <a:p>
            <a:pPr algn="ctr"/>
            <a:r>
              <a:rPr lang="en-US" sz="4000" b="1">
                <a:solidFill>
                  <a:srgbClr val="FF0000"/>
                </a:solidFill>
                <a:latin typeface="Arial" panose="020B0604020202020204" pitchFamily="34" charset="0"/>
              </a:rPr>
              <a:t>XÂY DỰNG HỆ THỐNG DỰ ĐOÁN NĂNG LƯỢNG TIÊU THỤ REAL-TIME </a:t>
            </a:r>
          </a:p>
          <a:p>
            <a:pPr algn="ctr"/>
            <a:r>
              <a:rPr lang="en-US" sz="4000" b="1">
                <a:solidFill>
                  <a:srgbClr val="FF0000"/>
                </a:solidFill>
                <a:latin typeface="Arial" panose="020B0604020202020204" pitchFamily="34" charset="0"/>
              </a:rPr>
              <a:t>ỨNG DỤNG CÔNG NGHỆ DỮ LIỆU LỚN</a:t>
            </a:r>
            <a:endParaRPr lang="en-US" sz="4000" b="1">
              <a:solidFill>
                <a:srgbClr val="FF0000"/>
              </a:solidFill>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0" name="TextBox 12">
            <a:extLst>
              <a:ext uri="{FF2B5EF4-FFF2-40B4-BE49-F238E27FC236}">
                <a16:creationId xmlns:a16="http://schemas.microsoft.com/office/drawing/2014/main" id="{ACAB34C5-5044-5D87-5361-8189C3094344}"/>
              </a:ext>
            </a:extLst>
          </p:cNvPr>
          <p:cNvSpPr txBox="1"/>
          <p:nvPr/>
        </p:nvSpPr>
        <p:spPr>
          <a:xfrm>
            <a:off x="1543053" y="4459435"/>
            <a:ext cx="4114801" cy="1569660"/>
          </a:xfrm>
          <a:prstGeom prst="rect">
            <a:avLst/>
          </a:prstGeom>
          <a:noFill/>
        </p:spPr>
        <p:txBody>
          <a:bodyPr wrap="square" rtlCol="0">
            <a:spAutoFit/>
          </a:bodyPr>
          <a:lstStyle/>
          <a:p>
            <a:r>
              <a:rPr lang="en-US" sz="2400" b="1">
                <a:solidFill>
                  <a:schemeClr val="accent5">
                    <a:lumMod val="75000"/>
                  </a:schemeClr>
                </a:solidFill>
                <a:latin typeface="Arial" panose="020B0604020202020204" pitchFamily="34" charset="0"/>
                <a:cs typeface="Arial" panose="020B0604020202020204" pitchFamily="34" charset="0"/>
              </a:rPr>
              <a:t>SVTH</a:t>
            </a:r>
            <a:r>
              <a:rPr lang="vi-VN" sz="2400">
                <a:solidFill>
                  <a:schemeClr val="accent5">
                    <a:lumMod val="75000"/>
                  </a:schemeClr>
                </a:solidFill>
                <a:latin typeface="Arial" panose="020B0604020202020204" pitchFamily="34" charset="0"/>
                <a:cs typeface="Arial" panose="020B0604020202020204" pitchFamily="34" charset="0"/>
              </a:rPr>
              <a:t>: Team </a:t>
            </a:r>
            <a:r>
              <a:rPr lang="en-US" sz="2400">
                <a:solidFill>
                  <a:schemeClr val="accent5">
                    <a:lumMod val="75000"/>
                  </a:schemeClr>
                </a:solidFill>
                <a:latin typeface="Arial" panose="020B0604020202020204" pitchFamily="34" charset="0"/>
                <a:cs typeface="Arial" panose="020B0604020202020204" pitchFamily="34" charset="0"/>
              </a:rPr>
              <a:t>10</a:t>
            </a:r>
            <a:r>
              <a:rPr lang="vi-VN" sz="2400">
                <a:solidFill>
                  <a:schemeClr val="accent5">
                    <a:lumMod val="75000"/>
                  </a:schemeClr>
                </a:solidFill>
                <a:latin typeface="Arial" panose="020B0604020202020204" pitchFamily="34" charset="0"/>
                <a:cs typeface="Arial" panose="020B0604020202020204" pitchFamily="34" charset="0"/>
              </a:rPr>
              <a:t> </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a:t>
            </a:r>
            <a:r>
              <a:rPr lang="vi-VN" sz="2400">
                <a:solidFill>
                  <a:schemeClr val="accent5">
                    <a:lumMod val="75000"/>
                  </a:schemeClr>
                </a:solidFill>
                <a:latin typeface="Arial" panose="020B0604020202020204" pitchFamily="34" charset="0"/>
                <a:cs typeface="Arial" panose="020B0604020202020204" pitchFamily="34" charset="0"/>
              </a:rPr>
              <a:t>- Phạm Đức Thể</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 </a:t>
            </a:r>
            <a:r>
              <a:rPr lang="en-US" sz="2400" err="1">
                <a:solidFill>
                  <a:schemeClr val="accent5">
                    <a:lumMod val="75000"/>
                  </a:schemeClr>
                </a:solidFill>
                <a:latin typeface="Arial" panose="020B0604020202020204" pitchFamily="34" charset="0"/>
                <a:cs typeface="Arial" panose="020B0604020202020204" pitchFamily="34" charset="0"/>
              </a:rPr>
              <a:t>Trần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Thành</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Luân</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 Mai Đức </a:t>
            </a:r>
            <a:r>
              <a:rPr lang="en-US" sz="2400" err="1">
                <a:solidFill>
                  <a:schemeClr val="accent5">
                    <a:lumMod val="75000"/>
                  </a:schemeClr>
                </a:solidFill>
                <a:latin typeface="Arial" panose="020B0604020202020204" pitchFamily="34" charset="0"/>
                <a:cs typeface="Arial" panose="020B0604020202020204" pitchFamily="34" charset="0"/>
              </a:rPr>
              <a:t>Thuận</a:t>
            </a:r>
            <a:endParaRPr lang="vi-VN" sz="2400">
              <a:solidFill>
                <a:schemeClr val="accent5">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7F69CC4-2066-C72B-F032-0E7EA0936EBF}"/>
              </a:ext>
            </a:extLst>
          </p:cNvPr>
          <p:cNvSpPr txBox="1"/>
          <p:nvPr/>
        </p:nvSpPr>
        <p:spPr>
          <a:xfrm>
            <a:off x="7135304" y="4459435"/>
            <a:ext cx="4509007" cy="461665"/>
          </a:xfrm>
          <a:prstGeom prst="rect">
            <a:avLst/>
          </a:prstGeom>
          <a:noFill/>
        </p:spPr>
        <p:txBody>
          <a:bodyPr wrap="square" rtlCol="0">
            <a:spAutoFit/>
          </a:bodyPr>
          <a:lstStyle/>
          <a:p>
            <a:r>
              <a:rPr lang="vi-VN" sz="2400" b="1">
                <a:solidFill>
                  <a:schemeClr val="accent5">
                    <a:lumMod val="75000"/>
                  </a:schemeClr>
                </a:solidFill>
                <a:latin typeface="Arial" panose="020B0604020202020204" pitchFamily="34" charset="0"/>
                <a:cs typeface="Arial" panose="020B0604020202020204" pitchFamily="34" charset="0"/>
              </a:rPr>
              <a:t>GVHD</a:t>
            </a:r>
            <a:r>
              <a:rPr lang="vi-VN" sz="2400">
                <a:solidFill>
                  <a:schemeClr val="accent5">
                    <a:lumMod val="75000"/>
                  </a:schemeClr>
                </a:solidFill>
                <a:latin typeface="Arial" panose="020B0604020202020204" pitchFamily="34" charset="0"/>
                <a:cs typeface="Arial" panose="020B0604020202020204" pitchFamily="34" charset="0"/>
              </a:rPr>
              <a:t>:</a:t>
            </a:r>
            <a:r>
              <a:rPr lang="en-US" sz="2400">
                <a:solidFill>
                  <a:schemeClr val="accent5">
                    <a:lumMod val="75000"/>
                  </a:schemeClr>
                </a:solidFill>
                <a:latin typeface="Arial" panose="020B0604020202020204" pitchFamily="34" charset="0"/>
                <a:cs typeface="Arial" panose="020B0604020202020204" pitchFamily="34" charset="0"/>
              </a:rPr>
              <a:t> TS. </a:t>
            </a:r>
            <a:r>
              <a:rPr lang="en-US" sz="2400" err="1">
                <a:solidFill>
                  <a:schemeClr val="accent5">
                    <a:lumMod val="75000"/>
                  </a:schemeClr>
                </a:solidFill>
                <a:latin typeface="Arial" panose="020B0604020202020204" pitchFamily="34" charset="0"/>
                <a:cs typeface="Arial" panose="020B0604020202020204" pitchFamily="34" charset="0"/>
              </a:rPr>
              <a:t>Đỗ</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Trọng</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Hợp</a:t>
            </a:r>
            <a:endParaRPr lang="en-US" sz="2400">
              <a:solidFill>
                <a:schemeClr val="accent5">
                  <a:lumMod val="75000"/>
                </a:schemeClr>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08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665">
        <p159:morph option="byObject"/>
      </p:transition>
    </mc:Choice>
    <mc:Fallback xmlns="">
      <p:transition spd="slow" advTm="366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10</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4" y="1295741"/>
            <a:ext cx="7471263"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Basic Analysis - Weather Information</a:t>
            </a:r>
          </a:p>
        </p:txBody>
      </p:sp>
      <p:pic>
        <p:nvPicPr>
          <p:cNvPr id="20" name="!!Picture" descr="Graphical user interface, application&#10;&#10;Description automatically generated">
            <a:extLst>
              <a:ext uri="{FF2B5EF4-FFF2-40B4-BE49-F238E27FC236}">
                <a16:creationId xmlns:a16="http://schemas.microsoft.com/office/drawing/2014/main" id="{2E47DED7-EFD5-B435-E27A-E37BDAD97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46" y="2203069"/>
            <a:ext cx="11372849" cy="3737930"/>
          </a:xfrm>
          <a:prstGeom prst="rect">
            <a:avLst/>
          </a:prstGeom>
        </p:spPr>
      </p:pic>
    </p:spTree>
    <p:extLst>
      <p:ext uri="{BB962C8B-B14F-4D97-AF65-F5344CB8AC3E}">
        <p14:creationId xmlns:p14="http://schemas.microsoft.com/office/powerpoint/2010/main" val="180528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11</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3" name="!!Picture" descr="Graphical user interface, application&#10;&#10;Description automatically generated">
            <a:extLst>
              <a:ext uri="{FF2B5EF4-FFF2-40B4-BE49-F238E27FC236}">
                <a16:creationId xmlns:a16="http://schemas.microsoft.com/office/drawing/2014/main" id="{9ACBB0B6-448C-7C90-F3D9-039860AC2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960693"/>
            <a:ext cx="12192000" cy="4290080"/>
          </a:xfrm>
          <a:prstGeom prst="rect">
            <a:avLst/>
          </a:prstGeom>
        </p:spPr>
      </p:pic>
    </p:spTree>
    <p:extLst>
      <p:ext uri="{BB962C8B-B14F-4D97-AF65-F5344CB8AC3E}">
        <p14:creationId xmlns:p14="http://schemas.microsoft.com/office/powerpoint/2010/main" val="535076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12</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18" name="!!Picture" descr="Graphical user interface, chart, line chart&#10;&#10;Description automatically generated">
            <a:extLst>
              <a:ext uri="{FF2B5EF4-FFF2-40B4-BE49-F238E27FC236}">
                <a16:creationId xmlns:a16="http://schemas.microsoft.com/office/drawing/2014/main" id="{56605A33-3993-E6D1-8576-0F59B355E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869" y="1884218"/>
            <a:ext cx="8049791" cy="4390794"/>
          </a:xfrm>
          <a:prstGeom prst="rect">
            <a:avLst/>
          </a:prstGeom>
        </p:spPr>
      </p:pic>
    </p:spTree>
    <p:extLst>
      <p:ext uri="{BB962C8B-B14F-4D97-AF65-F5344CB8AC3E}">
        <p14:creationId xmlns:p14="http://schemas.microsoft.com/office/powerpoint/2010/main" val="304062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13</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5" name="!!Picture" descr="Chart, line chart&#10;&#10;Description automatically generated">
            <a:extLst>
              <a:ext uri="{FF2B5EF4-FFF2-40B4-BE49-F238E27FC236}">
                <a16:creationId xmlns:a16="http://schemas.microsoft.com/office/drawing/2014/main" id="{CDC1E077-24F0-AB71-AC42-B37B18C9B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979" y="1880516"/>
            <a:ext cx="8161344" cy="4451642"/>
          </a:xfrm>
          <a:prstGeom prst="rect">
            <a:avLst/>
          </a:prstGeom>
        </p:spPr>
      </p:pic>
    </p:spTree>
    <p:extLst>
      <p:ext uri="{BB962C8B-B14F-4D97-AF65-F5344CB8AC3E}">
        <p14:creationId xmlns:p14="http://schemas.microsoft.com/office/powerpoint/2010/main" val="3639164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14</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3" name="!!Picture" descr="Graphical user interface, chart, line chart&#10;&#10;Description automatically generated">
            <a:extLst>
              <a:ext uri="{FF2B5EF4-FFF2-40B4-BE49-F238E27FC236}">
                <a16:creationId xmlns:a16="http://schemas.microsoft.com/office/drawing/2014/main" id="{DEE93CA5-8B12-490B-0795-780B6846F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851" y="1880516"/>
            <a:ext cx="8210690" cy="4478558"/>
          </a:xfrm>
          <a:prstGeom prst="rect">
            <a:avLst/>
          </a:prstGeom>
        </p:spPr>
      </p:pic>
    </p:spTree>
    <p:extLst>
      <p:ext uri="{BB962C8B-B14F-4D97-AF65-F5344CB8AC3E}">
        <p14:creationId xmlns:p14="http://schemas.microsoft.com/office/powerpoint/2010/main" val="1753804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15</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5" name="!!Picture" descr="Chart, histogram&#10;&#10;Description automatically generated">
            <a:extLst>
              <a:ext uri="{FF2B5EF4-FFF2-40B4-BE49-F238E27FC236}">
                <a16:creationId xmlns:a16="http://schemas.microsoft.com/office/drawing/2014/main" id="{C1E02FC7-D2EE-6E26-00D7-6931CB1B8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0693"/>
            <a:ext cx="12192000" cy="4290080"/>
          </a:xfrm>
          <a:prstGeom prst="rect">
            <a:avLst/>
          </a:prstGeom>
        </p:spPr>
      </p:pic>
    </p:spTree>
    <p:extLst>
      <p:ext uri="{BB962C8B-B14F-4D97-AF65-F5344CB8AC3E}">
        <p14:creationId xmlns:p14="http://schemas.microsoft.com/office/powerpoint/2010/main" val="2571250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16</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3" name="!!Picture" descr="Chart, line chart&#10;&#10;Description automatically generated">
            <a:extLst>
              <a:ext uri="{FF2B5EF4-FFF2-40B4-BE49-F238E27FC236}">
                <a16:creationId xmlns:a16="http://schemas.microsoft.com/office/drawing/2014/main" id="{C80FBDC6-40A9-1E12-119D-B76F3B0CE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979286"/>
            <a:ext cx="12192000" cy="4290080"/>
          </a:xfrm>
          <a:prstGeom prst="rect">
            <a:avLst/>
          </a:prstGeom>
        </p:spPr>
      </p:pic>
    </p:spTree>
    <p:extLst>
      <p:ext uri="{BB962C8B-B14F-4D97-AF65-F5344CB8AC3E}">
        <p14:creationId xmlns:p14="http://schemas.microsoft.com/office/powerpoint/2010/main" val="2299066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17</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829151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House Appliances</a:t>
            </a:r>
          </a:p>
        </p:txBody>
      </p:sp>
      <p:pic>
        <p:nvPicPr>
          <p:cNvPr id="5" name="!!Picture" descr="Graphical user interface, chart, line chart&#10;&#10;Description automatically generated">
            <a:extLst>
              <a:ext uri="{FF2B5EF4-FFF2-40B4-BE49-F238E27FC236}">
                <a16:creationId xmlns:a16="http://schemas.microsoft.com/office/drawing/2014/main" id="{2719CB86-C1C8-F2F8-628A-FC1163D6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8767"/>
            <a:ext cx="12192000" cy="4290080"/>
          </a:xfrm>
          <a:prstGeom prst="rect">
            <a:avLst/>
          </a:prstGeom>
        </p:spPr>
      </p:pic>
    </p:spTree>
    <p:extLst>
      <p:ext uri="{BB962C8B-B14F-4D97-AF65-F5344CB8AC3E}">
        <p14:creationId xmlns:p14="http://schemas.microsoft.com/office/powerpoint/2010/main" val="351150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18</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4" y="1295741"/>
            <a:ext cx="9437543"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Time Series Analysis - Weather Information</a:t>
            </a:r>
          </a:p>
        </p:txBody>
      </p:sp>
      <p:pic>
        <p:nvPicPr>
          <p:cNvPr id="3" name="!!Picture" descr="Chart&#10;&#10;Description automatically generated">
            <a:extLst>
              <a:ext uri="{FF2B5EF4-FFF2-40B4-BE49-F238E27FC236}">
                <a16:creationId xmlns:a16="http://schemas.microsoft.com/office/drawing/2014/main" id="{4502EC54-3FCE-2948-0C4F-7466E9DFD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979286"/>
            <a:ext cx="12192000" cy="4290080"/>
          </a:xfrm>
          <a:prstGeom prst="rect">
            <a:avLst/>
          </a:prstGeom>
        </p:spPr>
      </p:pic>
    </p:spTree>
    <p:extLst>
      <p:ext uri="{BB962C8B-B14F-4D97-AF65-F5344CB8AC3E}">
        <p14:creationId xmlns:p14="http://schemas.microsoft.com/office/powerpoint/2010/main" val="2058971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19</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19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39A4772C-4442-51D3-8631-82DD26238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787" y="1775711"/>
            <a:ext cx="7584817" cy="4556447"/>
          </a:xfrm>
          <a:prstGeom prst="rect">
            <a:avLst/>
          </a:prstGeom>
        </p:spPr>
      </p:pic>
      <p:sp>
        <p:nvSpPr>
          <p:cNvPr id="4" name="!!Picture">
            <a:extLst>
              <a:ext uri="{FF2B5EF4-FFF2-40B4-BE49-F238E27FC236}">
                <a16:creationId xmlns:a16="http://schemas.microsoft.com/office/drawing/2014/main" id="{6FC6194F-9232-6650-092D-3C8308C031FA}"/>
              </a:ext>
            </a:extLst>
          </p:cNvPr>
          <p:cNvSpPr txBox="1"/>
          <p:nvPr/>
        </p:nvSpPr>
        <p:spPr>
          <a:xfrm>
            <a:off x="371474" y="1295741"/>
            <a:ext cx="9437543"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Correlation Analysis</a:t>
            </a:r>
          </a:p>
        </p:txBody>
      </p:sp>
    </p:spTree>
    <p:extLst>
      <p:ext uri="{BB962C8B-B14F-4D97-AF65-F5344CB8AC3E}">
        <p14:creationId xmlns:p14="http://schemas.microsoft.com/office/powerpoint/2010/main" val="183676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2476501"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NỘI DUNG</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20641" y="114300"/>
            <a:ext cx="9972675" cy="338554"/>
          </a:xfrm>
          <a:prstGeom prst="rect">
            <a:avLst/>
          </a:prstGeom>
          <a:noFill/>
        </p:spPr>
        <p:txBody>
          <a:bodyPr wrap="square" rtlCol="0">
            <a:spAutoFit/>
          </a:bodyPr>
          <a:lstStyle/>
          <a:p>
            <a:pPr algn="ctr"/>
            <a:r>
              <a:rPr lang="en-US" sz="1600">
                <a:solidFill>
                  <a:schemeClr val="tx1">
                    <a:lumMod val="50000"/>
                    <a:lumOff val="50000"/>
                  </a:schemeClr>
                </a:solidFill>
                <a:latin typeface="Arial" panose="020B0604020202020204" pitchFamily="34" charset="0"/>
                <a:cs typeface="Arial" panose="020B0604020202020204" pitchFamily="34" charset="0"/>
              </a:rPr>
              <a:t>A Practical Real-Time Energy Consumption Prediction System using Big Data Technology</a:t>
            </a:r>
          </a:p>
        </p:txBody>
      </p:sp>
      <p:sp>
        <p:nvSpPr>
          <p:cNvPr id="21" name="!!Sec7">
            <a:extLst>
              <a:ext uri="{FF2B5EF4-FFF2-40B4-BE49-F238E27FC236}">
                <a16:creationId xmlns:a16="http://schemas.microsoft.com/office/drawing/2014/main" id="{35FEA0C7-5BEB-B7B0-8188-8F949D8B02C4}"/>
              </a:ext>
            </a:extLst>
          </p:cNvPr>
          <p:cNvSpPr txBox="1"/>
          <p:nvPr/>
        </p:nvSpPr>
        <p:spPr>
          <a:xfrm>
            <a:off x="411324" y="4657274"/>
            <a:ext cx="4246269"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7. </a:t>
            </a:r>
            <a:r>
              <a:rPr lang="en-US" sz="3600" b="1" err="1">
                <a:solidFill>
                  <a:srgbClr val="0070C0"/>
                </a:solidFill>
                <a:latin typeface="Arial" panose="020B0604020202020204" pitchFamily="34" charset="0"/>
                <a:cs typeface="Arial" panose="020B0604020202020204" pitchFamily="34" charset="0"/>
              </a:rPr>
              <a:t>Kết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Luận</a:t>
            </a:r>
            <a:endParaRPr lang="en-US" sz="3600" b="1">
              <a:solidFill>
                <a:srgbClr val="0070C0"/>
              </a:solidFill>
              <a:latin typeface="Arial" panose="020B0604020202020204" pitchFamily="34" charset="0"/>
              <a:cs typeface="Arial" panose="020B0604020202020204" pitchFamily="34" charset="0"/>
            </a:endParaRPr>
          </a:p>
        </p:txBody>
      </p:sp>
      <p:sp>
        <p:nvSpPr>
          <p:cNvPr id="24" name="!!Sec6">
            <a:extLst>
              <a:ext uri="{FF2B5EF4-FFF2-40B4-BE49-F238E27FC236}">
                <a16:creationId xmlns:a16="http://schemas.microsoft.com/office/drawing/2014/main" id="{88EAB6D4-1F03-7F6D-3336-21796D3B3E6F}"/>
              </a:ext>
            </a:extLst>
          </p:cNvPr>
          <p:cNvSpPr txBox="1"/>
          <p:nvPr/>
        </p:nvSpPr>
        <p:spPr>
          <a:xfrm>
            <a:off x="7089062" y="3691819"/>
            <a:ext cx="5102938"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6. </a:t>
            </a:r>
            <a:r>
              <a:rPr lang="en-US" sz="3600" b="1" err="1">
                <a:solidFill>
                  <a:srgbClr val="0070C0"/>
                </a:solidFill>
                <a:latin typeface="Arial" panose="020B0604020202020204" pitchFamily="34" charset="0"/>
                <a:cs typeface="Arial" panose="020B0604020202020204" pitchFamily="34" charset="0"/>
              </a:rPr>
              <a:t>Kiến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Trúc</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Hệ</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Thống</a:t>
            </a:r>
            <a:endParaRPr lang="en-US" sz="3600" b="1">
              <a:solidFill>
                <a:srgbClr val="0070C0"/>
              </a:solidFill>
              <a:latin typeface="Arial" panose="020B0604020202020204" pitchFamily="34" charset="0"/>
              <a:cs typeface="Arial" panose="020B0604020202020204" pitchFamily="34" charset="0"/>
            </a:endParaRPr>
          </a:p>
        </p:txBody>
      </p:sp>
      <p:sp>
        <p:nvSpPr>
          <p:cNvPr id="20" name="!!Sec5">
            <a:extLst>
              <a:ext uri="{FF2B5EF4-FFF2-40B4-BE49-F238E27FC236}">
                <a16:creationId xmlns:a16="http://schemas.microsoft.com/office/drawing/2014/main" id="{7532F5AC-CE02-BEC5-D4ED-358D43234E52}"/>
              </a:ext>
            </a:extLst>
          </p:cNvPr>
          <p:cNvSpPr txBox="1"/>
          <p:nvPr/>
        </p:nvSpPr>
        <p:spPr>
          <a:xfrm>
            <a:off x="411324" y="3717168"/>
            <a:ext cx="4477280"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5. </a:t>
            </a:r>
            <a:r>
              <a:rPr lang="en-US" sz="3600" b="1" err="1">
                <a:solidFill>
                  <a:srgbClr val="0070C0"/>
                </a:solidFill>
                <a:latin typeface="Arial" panose="020B0604020202020204" pitchFamily="34" charset="0"/>
                <a:cs typeface="Arial" panose="020B0604020202020204" pitchFamily="34" charset="0"/>
              </a:rPr>
              <a:t>Thực</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Nghiệm</a:t>
            </a:r>
            <a:endParaRPr lang="en-US" sz="3600" b="1">
              <a:solidFill>
                <a:srgbClr val="0070C0"/>
              </a:solidFill>
              <a:latin typeface="Arial" panose="020B0604020202020204" pitchFamily="34" charset="0"/>
              <a:cs typeface="Arial" panose="020B0604020202020204" pitchFamily="34" charset="0"/>
            </a:endParaRPr>
          </a:p>
        </p:txBody>
      </p:sp>
      <p:sp>
        <p:nvSpPr>
          <p:cNvPr id="19" name="!!Sec4">
            <a:extLst>
              <a:ext uri="{FF2B5EF4-FFF2-40B4-BE49-F238E27FC236}">
                <a16:creationId xmlns:a16="http://schemas.microsoft.com/office/drawing/2014/main" id="{6A5E35D2-D31A-BAF9-3C7C-16506B20791C}"/>
              </a:ext>
            </a:extLst>
          </p:cNvPr>
          <p:cNvSpPr txBox="1"/>
          <p:nvPr/>
        </p:nvSpPr>
        <p:spPr>
          <a:xfrm>
            <a:off x="7089062" y="2776628"/>
            <a:ext cx="4384917"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4. </a:t>
            </a:r>
            <a:r>
              <a:rPr lang="en-US" sz="3600" b="1" err="1">
                <a:solidFill>
                  <a:srgbClr val="0070C0"/>
                </a:solidFill>
                <a:latin typeface="Arial" panose="020B0604020202020204" pitchFamily="34" charset="0"/>
                <a:cs typeface="Arial" panose="020B0604020202020204" pitchFamily="34" charset="0"/>
              </a:rPr>
              <a:t>Phương</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Pháp</a:t>
            </a:r>
            <a:endParaRPr lang="en-US" sz="3600" b="1">
              <a:solidFill>
                <a:srgbClr val="0070C0"/>
              </a:solidFill>
              <a:latin typeface="Arial" panose="020B0604020202020204" pitchFamily="34" charset="0"/>
              <a:cs typeface="Arial" panose="020B0604020202020204" pitchFamily="34" charset="0"/>
            </a:endParaRPr>
          </a:p>
        </p:txBody>
      </p:sp>
      <p:sp>
        <p:nvSpPr>
          <p:cNvPr id="29" name="!!Sec3">
            <a:extLst>
              <a:ext uri="{FF2B5EF4-FFF2-40B4-BE49-F238E27FC236}">
                <a16:creationId xmlns:a16="http://schemas.microsoft.com/office/drawing/2014/main" id="{68021612-CA76-20B3-3C5B-F7E72759298A}"/>
              </a:ext>
            </a:extLst>
          </p:cNvPr>
          <p:cNvSpPr txBox="1"/>
          <p:nvPr/>
        </p:nvSpPr>
        <p:spPr>
          <a:xfrm>
            <a:off x="411324" y="2777062"/>
            <a:ext cx="6386640"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3. Exploratory Data Analysis</a:t>
            </a:r>
          </a:p>
        </p:txBody>
      </p:sp>
      <p:sp>
        <p:nvSpPr>
          <p:cNvPr id="22" name="!!Sec2">
            <a:extLst>
              <a:ext uri="{FF2B5EF4-FFF2-40B4-BE49-F238E27FC236}">
                <a16:creationId xmlns:a16="http://schemas.microsoft.com/office/drawing/2014/main" id="{A8CD0E7F-6683-461E-227C-43D52FC6BD67}"/>
              </a:ext>
            </a:extLst>
          </p:cNvPr>
          <p:cNvSpPr txBox="1"/>
          <p:nvPr/>
        </p:nvSpPr>
        <p:spPr>
          <a:xfrm>
            <a:off x="7089062" y="1834350"/>
            <a:ext cx="3532968"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2. </a:t>
            </a:r>
            <a:r>
              <a:rPr lang="en-US" sz="3600" b="1" err="1">
                <a:solidFill>
                  <a:srgbClr val="0070C0"/>
                </a:solidFill>
                <a:latin typeface="Arial" panose="020B0604020202020204" pitchFamily="34" charset="0"/>
                <a:cs typeface="Arial" panose="020B0604020202020204" pitchFamily="34" charset="0"/>
              </a:rPr>
              <a:t>Bộ</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Dữ</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Liệu</a:t>
            </a:r>
            <a:endParaRPr lang="en-US" sz="3600" b="1">
              <a:solidFill>
                <a:srgbClr val="0070C0"/>
              </a:solidFill>
              <a:latin typeface="Arial" panose="020B0604020202020204" pitchFamily="34" charset="0"/>
              <a:cs typeface="Arial" panose="020B0604020202020204" pitchFamily="34" charset="0"/>
            </a:endParaRPr>
          </a:p>
        </p:txBody>
      </p:sp>
      <p:sp>
        <p:nvSpPr>
          <p:cNvPr id="18" name="!!Sec1">
            <a:extLst>
              <a:ext uri="{FF2B5EF4-FFF2-40B4-BE49-F238E27FC236}">
                <a16:creationId xmlns:a16="http://schemas.microsoft.com/office/drawing/2014/main" id="{0AB9F50D-B7F5-7866-B149-1C6FB4D61019}"/>
              </a:ext>
            </a:extLst>
          </p:cNvPr>
          <p:cNvSpPr txBox="1"/>
          <p:nvPr/>
        </p:nvSpPr>
        <p:spPr>
          <a:xfrm>
            <a:off x="411324" y="1840276"/>
            <a:ext cx="4292553"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1. </a:t>
            </a:r>
            <a:r>
              <a:rPr lang="en-US" sz="3600" b="1" err="1">
                <a:solidFill>
                  <a:srgbClr val="0070C0"/>
                </a:solidFill>
                <a:latin typeface="Arial" panose="020B0604020202020204" pitchFamily="34" charset="0"/>
                <a:cs typeface="Arial" panose="020B0604020202020204" pitchFamily="34" charset="0"/>
              </a:rPr>
              <a:t>Giới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Thiệu</a:t>
            </a:r>
            <a:endParaRPr lang="en-US" sz="3600" b="1">
              <a:solidFill>
                <a:srgbClr val="0070C0"/>
              </a:solidFill>
              <a:latin typeface="Arial" panose="020B0604020202020204" pitchFamily="34" charset="0"/>
              <a:cs typeface="Arial" panose="020B0604020202020204" pitchFamily="34" charset="0"/>
            </a:endParaRPr>
          </a:p>
        </p:txBody>
      </p:sp>
      <p:sp>
        <p:nvSpPr>
          <p:cNvPr id="2" name="!!Sec8">
            <a:extLst>
              <a:ext uri="{FF2B5EF4-FFF2-40B4-BE49-F238E27FC236}">
                <a16:creationId xmlns:a16="http://schemas.microsoft.com/office/drawing/2014/main" id="{83BC2476-4927-D79F-0CC7-03C50F0AE3D9}"/>
              </a:ext>
            </a:extLst>
          </p:cNvPr>
          <p:cNvSpPr txBox="1"/>
          <p:nvPr/>
        </p:nvSpPr>
        <p:spPr>
          <a:xfrm>
            <a:off x="7089062" y="4656375"/>
            <a:ext cx="3027171" cy="646331"/>
          </a:xfrm>
          <a:prstGeom prst="rect">
            <a:avLst/>
          </a:prstGeom>
          <a:noFill/>
        </p:spPr>
        <p:txBody>
          <a:bodyPr wrap="square" rtlCol="0">
            <a:spAutoFit/>
          </a:bodyPr>
          <a:lstStyle/>
          <a:p>
            <a:r>
              <a:rPr lang="en-US" sz="3600" b="1">
                <a:solidFill>
                  <a:srgbClr val="0070C0"/>
                </a:solidFill>
                <a:latin typeface="Arial" panose="020B0604020202020204" pitchFamily="34" charset="0"/>
                <a:cs typeface="Arial" panose="020B0604020202020204" pitchFamily="34" charset="0"/>
              </a:rPr>
              <a:t>8. Demo</a:t>
            </a:r>
          </a:p>
        </p:txBody>
      </p:sp>
    </p:spTree>
    <p:extLst>
      <p:ext uri="{BB962C8B-B14F-4D97-AF65-F5344CB8AC3E}">
        <p14:creationId xmlns:p14="http://schemas.microsoft.com/office/powerpoint/2010/main" val="3314166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20</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5" name="Picture 4" descr="Table&#10;&#10;Description automatically generated">
            <a:extLst>
              <a:ext uri="{FF2B5EF4-FFF2-40B4-BE49-F238E27FC236}">
                <a16:creationId xmlns:a16="http://schemas.microsoft.com/office/drawing/2014/main" id="{4B73C9AE-16F0-670B-0699-7C94C7A4D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918" y="1806151"/>
            <a:ext cx="6946164" cy="4476417"/>
          </a:xfrm>
          <a:prstGeom prst="rect">
            <a:avLst/>
          </a:prstGeom>
        </p:spPr>
      </p:pic>
      <p:sp>
        <p:nvSpPr>
          <p:cNvPr id="4" name="!!Picture">
            <a:extLst>
              <a:ext uri="{FF2B5EF4-FFF2-40B4-BE49-F238E27FC236}">
                <a16:creationId xmlns:a16="http://schemas.microsoft.com/office/drawing/2014/main" id="{6FC6194F-9232-6650-092D-3C8308C031FA}"/>
              </a:ext>
            </a:extLst>
          </p:cNvPr>
          <p:cNvSpPr txBox="1"/>
          <p:nvPr/>
        </p:nvSpPr>
        <p:spPr>
          <a:xfrm>
            <a:off x="371474" y="1295741"/>
            <a:ext cx="9437543"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Correlation Analysis</a:t>
            </a:r>
          </a:p>
        </p:txBody>
      </p:sp>
    </p:spTree>
    <p:extLst>
      <p:ext uri="{BB962C8B-B14F-4D97-AF65-F5344CB8AC3E}">
        <p14:creationId xmlns:p14="http://schemas.microsoft.com/office/powerpoint/2010/main" val="316822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21</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5" name="Picture 4" descr="Chart, treemap chart&#10;&#10;Description automatically generated">
            <a:extLst>
              <a:ext uri="{FF2B5EF4-FFF2-40B4-BE49-F238E27FC236}">
                <a16:creationId xmlns:a16="http://schemas.microsoft.com/office/drawing/2014/main" id="{21E1B749-AF69-F4B3-6A5B-193478171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528" y="1726085"/>
            <a:ext cx="8198944" cy="4598857"/>
          </a:xfrm>
          <a:prstGeom prst="rect">
            <a:avLst/>
          </a:prstGeom>
        </p:spPr>
      </p:pic>
      <p:sp>
        <p:nvSpPr>
          <p:cNvPr id="4" name="!!Picture">
            <a:extLst>
              <a:ext uri="{FF2B5EF4-FFF2-40B4-BE49-F238E27FC236}">
                <a16:creationId xmlns:a16="http://schemas.microsoft.com/office/drawing/2014/main" id="{6FC6194F-9232-6650-092D-3C8308C031FA}"/>
              </a:ext>
            </a:extLst>
          </p:cNvPr>
          <p:cNvSpPr txBox="1"/>
          <p:nvPr/>
        </p:nvSpPr>
        <p:spPr>
          <a:xfrm>
            <a:off x="371474" y="1295741"/>
            <a:ext cx="9437543"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Correlation Analysis</a:t>
            </a:r>
          </a:p>
        </p:txBody>
      </p:sp>
    </p:spTree>
    <p:extLst>
      <p:ext uri="{BB962C8B-B14F-4D97-AF65-F5344CB8AC3E}">
        <p14:creationId xmlns:p14="http://schemas.microsoft.com/office/powerpoint/2010/main" val="3540065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22</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D6F42F7-5F8D-CCA3-D926-A035CDC34D18}"/>
              </a:ext>
            </a:extLst>
          </p:cNvPr>
          <p:cNvSpPr txBox="1"/>
          <p:nvPr/>
        </p:nvSpPr>
        <p:spPr>
          <a:xfrm>
            <a:off x="713220" y="1593932"/>
            <a:ext cx="10250343" cy="3170099"/>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Univariate &amp; Multivariate Time Series Forecasting</a:t>
            </a:r>
          </a:p>
          <a:p>
            <a:pPr marL="914400" lvl="1" indent="-457200">
              <a:buFont typeface="Wingdings" panose="05000000000000000000" pitchFamily="2" charset="2"/>
              <a:buChar char="§"/>
            </a:pPr>
            <a:r>
              <a:rPr lang="en-US" sz="2800" err="1">
                <a:solidFill>
                  <a:srgbClr val="0070C0"/>
                </a:solidFill>
                <a:latin typeface="Arial" panose="020B0604020202020204" pitchFamily="34" charset="0"/>
                <a:cs typeface="Arial" panose="020B0604020202020204" pitchFamily="34" charset="0"/>
              </a:rPr>
              <a:t>TCNForecaster</a:t>
            </a:r>
            <a:endParaRPr lang="en-US" sz="2800">
              <a:solidFill>
                <a:srgbClr val="0070C0"/>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2800" err="1">
                <a:solidFill>
                  <a:srgbClr val="0070C0"/>
                </a:solidFill>
                <a:latin typeface="Arial" panose="020B0604020202020204" pitchFamily="34" charset="0"/>
                <a:cs typeface="Arial" panose="020B0604020202020204" pitchFamily="34" charset="0"/>
              </a:rPr>
              <a:t>LSTMForecaster</a:t>
            </a:r>
            <a:endParaRPr lang="en-US" sz="2800">
              <a:solidFill>
                <a:srgbClr val="0070C0"/>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2800">
                <a:solidFill>
                  <a:srgbClr val="0070C0"/>
                </a:solidFill>
                <a:latin typeface="Arial" panose="020B0604020202020204" pitchFamily="34" charset="0"/>
                <a:cs typeface="Arial" panose="020B0604020202020204" pitchFamily="34" charset="0"/>
              </a:rPr>
              <a:t>Seq2SeqForecaster</a:t>
            </a:r>
          </a:p>
          <a:p>
            <a:pPr marL="914400" lvl="1" indent="-457200">
              <a:buFont typeface="Wingdings" panose="05000000000000000000" pitchFamily="2" charset="2"/>
              <a:buChar char="§"/>
            </a:pPr>
            <a:r>
              <a:rPr lang="en-US" sz="2800">
                <a:solidFill>
                  <a:srgbClr val="0070C0"/>
                </a:solidFill>
                <a:latin typeface="Arial" panose="020B0604020202020204" pitchFamily="34" charset="0"/>
                <a:cs typeface="Arial" panose="020B0604020202020204" pitchFamily="34" charset="0"/>
              </a:rPr>
              <a:t>CNN</a:t>
            </a:r>
          </a:p>
          <a:p>
            <a:pPr marL="914400" lvl="1" indent="-457200">
              <a:buFont typeface="Wingdings" panose="05000000000000000000" pitchFamily="2" charset="2"/>
              <a:buChar char="§"/>
            </a:pPr>
            <a:r>
              <a:rPr lang="en-US" sz="2800">
                <a:solidFill>
                  <a:srgbClr val="0070C0"/>
                </a:solidFill>
                <a:latin typeface="Arial" panose="020B0604020202020204" pitchFamily="34" charset="0"/>
                <a:cs typeface="Arial" panose="020B0604020202020204" pitchFamily="34" charset="0"/>
              </a:rPr>
              <a:t>GRU</a:t>
            </a:r>
          </a:p>
          <a:p>
            <a:pPr marL="914400" lvl="1" indent="-457200">
              <a:buFont typeface="Wingdings" panose="05000000000000000000" pitchFamily="2" charset="2"/>
              <a:buChar char="§"/>
            </a:pPr>
            <a:r>
              <a:rPr lang="en-US" sz="2800">
                <a:solidFill>
                  <a:srgbClr val="0070C0"/>
                </a:solidFill>
                <a:latin typeface="Arial" panose="020B0604020202020204" pitchFamily="34" charset="0"/>
                <a:cs typeface="Arial" panose="020B0604020202020204" pitchFamily="34" charset="0"/>
              </a:rPr>
              <a:t>LSTM</a:t>
            </a:r>
          </a:p>
        </p:txBody>
      </p:sp>
      <p:sp>
        <p:nvSpPr>
          <p:cNvPr id="21" name="Right Brace 20">
            <a:extLst>
              <a:ext uri="{FF2B5EF4-FFF2-40B4-BE49-F238E27FC236}">
                <a16:creationId xmlns:a16="http://schemas.microsoft.com/office/drawing/2014/main" id="{F0E4A64A-48AF-1EF5-E022-36E5950E70A2}"/>
              </a:ext>
            </a:extLst>
          </p:cNvPr>
          <p:cNvSpPr/>
          <p:nvPr/>
        </p:nvSpPr>
        <p:spPr>
          <a:xfrm>
            <a:off x="4814972" y="2171701"/>
            <a:ext cx="443346" cy="12573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66052D6-815C-8E87-4EA3-9CF11B38C216}"/>
              </a:ext>
            </a:extLst>
          </p:cNvPr>
          <p:cNvSpPr txBox="1"/>
          <p:nvPr/>
        </p:nvSpPr>
        <p:spPr>
          <a:xfrm>
            <a:off x="5258318" y="2506634"/>
            <a:ext cx="5259147" cy="523220"/>
          </a:xfrm>
          <a:prstGeom prst="rect">
            <a:avLst/>
          </a:prstGeom>
          <a:noFill/>
        </p:spPr>
        <p:txBody>
          <a:bodyPr wrap="square">
            <a:spAutoFit/>
          </a:bodyPr>
          <a:lstStyle/>
          <a:p>
            <a:r>
              <a:rPr lang="en-US" sz="2800" err="1">
                <a:solidFill>
                  <a:srgbClr val="0070C0"/>
                </a:solidFill>
                <a:latin typeface="Arial" panose="020B0604020202020204" pitchFamily="34" charset="0"/>
                <a:cs typeface="Arial" panose="020B0604020202020204" pitchFamily="34" charset="0"/>
              </a:rPr>
              <a:t>BigDL</a:t>
            </a:r>
            <a:r>
              <a:rPr lang="en-US" sz="2800">
                <a:solidFill>
                  <a:srgbClr val="0070C0"/>
                </a:solidFill>
                <a:latin typeface="Arial" panose="020B0604020202020204" pitchFamily="34" charset="0"/>
                <a:cs typeface="Arial" panose="020B0604020202020204" pitchFamily="34" charset="0"/>
              </a:rPr>
              <a:t> - Chronos Forecaster</a:t>
            </a:r>
          </a:p>
        </p:txBody>
      </p:sp>
    </p:spTree>
    <p:extLst>
      <p:ext uri="{BB962C8B-B14F-4D97-AF65-F5344CB8AC3E}">
        <p14:creationId xmlns:p14="http://schemas.microsoft.com/office/powerpoint/2010/main" val="1136869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23</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10" y="1295741"/>
            <a:ext cx="7540772"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Univariate Time Series Forecasting</a:t>
            </a:r>
          </a:p>
        </p:txBody>
      </p:sp>
      <p:sp>
        <p:nvSpPr>
          <p:cNvPr id="20" name="TextBox 19">
            <a:extLst>
              <a:ext uri="{FF2B5EF4-FFF2-40B4-BE49-F238E27FC236}">
                <a16:creationId xmlns:a16="http://schemas.microsoft.com/office/drawing/2014/main" id="{B321DB2F-357F-B782-2AED-7B470F07F5E8}"/>
              </a:ext>
            </a:extLst>
          </p:cNvPr>
          <p:cNvSpPr txBox="1"/>
          <p:nvPr/>
        </p:nvSpPr>
        <p:spPr>
          <a:xfrm>
            <a:off x="668031" y="2090849"/>
            <a:ext cx="10855932" cy="3046988"/>
          </a:xfrm>
          <a:prstGeom prst="rect">
            <a:avLst/>
          </a:prstGeom>
          <a:noFill/>
        </p:spPr>
        <p:txBody>
          <a:bodyPr wrap="square">
            <a:spAutoFit/>
          </a:bodyPr>
          <a:lstStyle/>
          <a:p>
            <a:pPr marL="342900" indent="-342900" algn="just">
              <a:buFont typeface="Wingdings" panose="05000000000000000000" pitchFamily="2" charset="2"/>
              <a:buChar char="§"/>
            </a:pPr>
            <a:r>
              <a:rPr lang="en-US" sz="2400" err="1">
                <a:solidFill>
                  <a:srgbClr val="0070C0"/>
                </a:solidFill>
                <a:latin typeface="Arial" panose="020B0604020202020204" pitchFamily="34" charset="0"/>
                <a:cs typeface="Arial" panose="020B0604020202020204" pitchFamily="34" charset="0"/>
              </a:rPr>
              <a:t>Là</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một bài toán dự báo dữ liệu </a:t>
            </a:r>
            <a:r>
              <a:rPr lang="en-US" sz="2400" err="1">
                <a:solidFill>
                  <a:srgbClr val="0070C0"/>
                </a:solidFill>
                <a:latin typeface="Arial" panose="020B0604020202020204" pitchFamily="34" charset="0"/>
                <a:cs typeface="Arial" panose="020B0604020202020204" pitchFamily="34" charset="0"/>
              </a:rPr>
              <a:t>chuỗi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thời gian mà chỉ có một chỉ số quan trọng được xem xét</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chỉ có một biến độc lập được sử dụng để dự báo giá trị tiếp theo</a:t>
            </a:r>
            <a:r>
              <a:rPr lang="en-US" sz="2400">
                <a:solidFill>
                  <a:srgbClr val="0070C0"/>
                </a:solidFill>
                <a:latin typeface="Arial" panose="020B0604020202020204" pitchFamily="34" charset="0"/>
                <a:cs typeface="Arial" panose="020B0604020202020204" pitchFamily="34" charset="0"/>
              </a:rPr>
              <a:t>)</a:t>
            </a:r>
            <a:r>
              <a:rPr lang="vi-VN" sz="2400">
                <a:solidFill>
                  <a:srgbClr val="0070C0"/>
                </a:solidFill>
                <a:latin typeface="Arial" panose="020B0604020202020204" pitchFamily="34" charset="0"/>
                <a:cs typeface="Arial" panose="020B0604020202020204" pitchFamily="34" charset="0"/>
              </a:rPr>
              <a:t>.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Có nhiều model được sử dụng cho Univariate Time Series Forecasting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bao gồm:</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ARIMA</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Prophet</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Neural Network Models (Feedforward</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LSTM, GRU,</a:t>
            </a:r>
            <a:r>
              <a:rPr lang="en-US" sz="2400">
                <a:solidFill>
                  <a:srgbClr val="0070C0"/>
                </a:solidFill>
                <a:latin typeface="Arial" panose="020B0604020202020204" pitchFamily="34" charset="0"/>
                <a:cs typeface="Arial" panose="020B0604020202020204" pitchFamily="34" charset="0"/>
              </a:rPr>
              <a:t>…</a:t>
            </a:r>
            <a:r>
              <a:rPr lang="vi-VN" sz="2400">
                <a:solidFill>
                  <a:srgbClr val="0070C0"/>
                </a:solidFill>
                <a:latin typeface="Arial" panose="020B0604020202020204" pitchFamily="34" charset="0"/>
                <a:cs typeface="Arial" panose="020B0604020202020204" pitchFamily="34" charset="0"/>
              </a:rPr>
              <a:t>)</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BigDL</a:t>
            </a:r>
            <a:r>
              <a:rPr lang="en-US" sz="2400">
                <a:solidFill>
                  <a:srgbClr val="0070C0"/>
                </a:solidFill>
                <a:latin typeface="Arial" panose="020B0604020202020204" pitchFamily="34" charset="0"/>
                <a:cs typeface="Arial" panose="020B0604020202020204" pitchFamily="34" charset="0"/>
              </a:rPr>
              <a:t>-Chronos Models (Seq2SeqForecaster, </a:t>
            </a:r>
            <a:r>
              <a:rPr lang="en-US" sz="2400" err="1">
                <a:solidFill>
                  <a:srgbClr val="0070C0"/>
                </a:solidFill>
                <a:latin typeface="Arial" panose="020B0604020202020204" pitchFamily="34" charset="0"/>
                <a:cs typeface="Arial" panose="020B0604020202020204" pitchFamily="34" charset="0"/>
              </a:rPr>
              <a:t>TCNForecaster</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LSTMForecaster</a:t>
            </a:r>
            <a:r>
              <a:rPr lang="en-US" sz="240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58376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24</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10" y="1295741"/>
            <a:ext cx="7540772"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Multivariate Time Series Forecasting</a:t>
            </a:r>
          </a:p>
        </p:txBody>
      </p:sp>
      <p:sp>
        <p:nvSpPr>
          <p:cNvPr id="20" name="TextBox 19">
            <a:extLst>
              <a:ext uri="{FF2B5EF4-FFF2-40B4-BE49-F238E27FC236}">
                <a16:creationId xmlns:a16="http://schemas.microsoft.com/office/drawing/2014/main" id="{B321DB2F-357F-B782-2AED-7B470F07F5E8}"/>
              </a:ext>
            </a:extLst>
          </p:cNvPr>
          <p:cNvSpPr txBox="1"/>
          <p:nvPr/>
        </p:nvSpPr>
        <p:spPr>
          <a:xfrm>
            <a:off x="640773" y="2090172"/>
            <a:ext cx="10719953" cy="3046988"/>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a:t>
            </a:r>
            <a:r>
              <a:rPr lang="vi-VN" sz="2400">
                <a:solidFill>
                  <a:srgbClr val="0070C0"/>
                </a:solidFill>
                <a:latin typeface="Arial" panose="020B0604020202020204" pitchFamily="34" charset="0"/>
                <a:cs typeface="Arial" panose="020B0604020202020204" pitchFamily="34" charset="0"/>
              </a:rPr>
              <a:t>à một bài toán dự báo dữ </a:t>
            </a:r>
            <a:r>
              <a:rPr lang="en-US" sz="2400" err="1">
                <a:solidFill>
                  <a:srgbClr val="0070C0"/>
                </a:solidFill>
                <a:latin typeface="Arial" panose="020B0604020202020204" pitchFamily="34" charset="0"/>
                <a:cs typeface="Arial" panose="020B0604020202020204" pitchFamily="34" charset="0"/>
              </a:rPr>
              <a:t>chuỗi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liệu thời gian mà nhiều chỉ số quan trọng được xem xét</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nhiều biến độc lập được sử dụng để dự báo giá trị tiếp theo</a:t>
            </a:r>
            <a:r>
              <a:rPr lang="en-US" sz="2400">
                <a:solidFill>
                  <a:srgbClr val="0070C0"/>
                </a:solidFill>
                <a:latin typeface="Arial" panose="020B0604020202020204" pitchFamily="34" charset="0"/>
                <a:cs typeface="Arial" panose="020B0604020202020204" pitchFamily="34" charset="0"/>
              </a:rPr>
              <a:t>)</a:t>
            </a:r>
            <a:r>
              <a:rPr lang="vi-VN" sz="2400">
                <a:solidFill>
                  <a:srgbClr val="0070C0"/>
                </a:solidFill>
                <a:latin typeface="Arial" panose="020B0604020202020204" pitchFamily="34" charset="0"/>
                <a:cs typeface="Arial" panose="020B0604020202020204" pitchFamily="34" charset="0"/>
              </a:rPr>
              <a:t>.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err="1">
                <a:solidFill>
                  <a:srgbClr val="0070C0"/>
                </a:solidFill>
                <a:latin typeface="Arial" panose="020B0604020202020204" pitchFamily="34" charset="0"/>
                <a:cs typeface="Arial" panose="020B0604020202020204" pitchFamily="34" charset="0"/>
              </a:rPr>
              <a:t>Có</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nhiều</a:t>
            </a:r>
            <a:r>
              <a:rPr lang="en-US" sz="2400">
                <a:solidFill>
                  <a:srgbClr val="0070C0"/>
                </a:solidFill>
                <a:latin typeface="Arial" panose="020B0604020202020204" pitchFamily="34" charset="0"/>
                <a:cs typeface="Arial" panose="020B0604020202020204" pitchFamily="34" charset="0"/>
              </a:rPr>
              <a:t> model </a:t>
            </a:r>
            <a:r>
              <a:rPr lang="en-US" sz="2400" err="1">
                <a:solidFill>
                  <a:srgbClr val="0070C0"/>
                </a:solidFill>
                <a:latin typeface="Arial" panose="020B0604020202020204" pitchFamily="34" charset="0"/>
                <a:cs typeface="Arial" panose="020B0604020202020204" pitchFamily="34" charset="0"/>
              </a:rPr>
              <a:t>có</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thể</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sử</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dụng</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cho</a:t>
            </a:r>
            <a:r>
              <a:rPr lang="en-US" sz="2400">
                <a:solidFill>
                  <a:srgbClr val="0070C0"/>
                </a:solidFill>
                <a:latin typeface="Arial" panose="020B0604020202020204" pitchFamily="34" charset="0"/>
                <a:cs typeface="Arial" panose="020B0604020202020204" pitchFamily="34" charset="0"/>
              </a:rPr>
              <a:t> Multivariate Time Series Forecasting bao </a:t>
            </a:r>
            <a:r>
              <a:rPr lang="en-US" sz="2400" err="1">
                <a:solidFill>
                  <a:srgbClr val="0070C0"/>
                </a:solidFill>
                <a:latin typeface="Arial" panose="020B0604020202020204" pitchFamily="34" charset="0"/>
                <a:cs typeface="Arial" panose="020B0604020202020204" pitchFamily="34" charset="0"/>
              </a:rPr>
              <a:t>gồm</a:t>
            </a:r>
            <a:r>
              <a:rPr lang="en-US" sz="2400">
                <a:solidFill>
                  <a:srgbClr val="0070C0"/>
                </a:solidFill>
                <a:latin typeface="Arial" panose="020B0604020202020204" pitchFamily="34" charset="0"/>
                <a:cs typeface="Arial" panose="020B0604020202020204" pitchFamily="34" charset="0"/>
              </a:rPr>
              <a:t>: VAR, Prophet, Neural Network Models (Feedforward, LSTM, GRU,…), </a:t>
            </a:r>
            <a:r>
              <a:rPr lang="en-US" sz="2400" err="1">
                <a:solidFill>
                  <a:srgbClr val="0070C0"/>
                </a:solidFill>
                <a:latin typeface="Arial" panose="020B0604020202020204" pitchFamily="34" charset="0"/>
                <a:cs typeface="Arial" panose="020B0604020202020204" pitchFamily="34" charset="0"/>
              </a:rPr>
              <a:t>BigDL</a:t>
            </a:r>
            <a:r>
              <a:rPr lang="en-US" sz="2400">
                <a:solidFill>
                  <a:srgbClr val="0070C0"/>
                </a:solidFill>
                <a:latin typeface="Arial" panose="020B0604020202020204" pitchFamily="34" charset="0"/>
                <a:cs typeface="Arial" panose="020B0604020202020204" pitchFamily="34" charset="0"/>
              </a:rPr>
              <a:t>-Chronos Models (Seq2SeqForecaster, </a:t>
            </a:r>
            <a:r>
              <a:rPr lang="en-US" sz="2400" err="1">
                <a:solidFill>
                  <a:srgbClr val="0070C0"/>
                </a:solidFill>
                <a:latin typeface="Arial" panose="020B0604020202020204" pitchFamily="34" charset="0"/>
                <a:cs typeface="Arial" panose="020B0604020202020204" pitchFamily="34" charset="0"/>
              </a:rPr>
              <a:t>TCNForecaster</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LSTMForecaster</a:t>
            </a:r>
            <a:r>
              <a:rPr lang="en-US" sz="240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9530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25</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09" y="1295741"/>
            <a:ext cx="9286445"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BigDL</a:t>
            </a:r>
            <a:r>
              <a:rPr lang="en-US" sz="3200" b="1">
                <a:solidFill>
                  <a:srgbClr val="0070C0"/>
                </a:solidFill>
                <a:latin typeface="Arial" panose="020B0604020202020204" pitchFamily="34" charset="0"/>
                <a:cs typeface="Arial" panose="020B0604020202020204" pitchFamily="34" charset="0"/>
              </a:rPr>
              <a:t>-Chronos Forecaster</a:t>
            </a:r>
          </a:p>
        </p:txBody>
      </p:sp>
      <p:sp>
        <p:nvSpPr>
          <p:cNvPr id="20" name="TextBox 19">
            <a:extLst>
              <a:ext uri="{FF2B5EF4-FFF2-40B4-BE49-F238E27FC236}">
                <a16:creationId xmlns:a16="http://schemas.microsoft.com/office/drawing/2014/main" id="{B321DB2F-357F-B782-2AED-7B470F07F5E8}"/>
              </a:ext>
            </a:extLst>
          </p:cNvPr>
          <p:cNvSpPr txBox="1"/>
          <p:nvPr/>
        </p:nvSpPr>
        <p:spPr>
          <a:xfrm>
            <a:off x="675477" y="2090172"/>
            <a:ext cx="10841040" cy="2677656"/>
          </a:xfrm>
          <a:prstGeom prst="rect">
            <a:avLst/>
          </a:prstGeom>
          <a:noFill/>
        </p:spPr>
        <p:txBody>
          <a:bodyPr wrap="square">
            <a:spAutoFit/>
          </a:bodyPr>
          <a:lstStyle/>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Chronos Forecaster là một thư viện trong BigDL, nó cho phép người dùng áp</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dụng các thuật toán Deep Learning vào dữ liệu chuỗi thời gian cho mục đích dự</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báo.</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Mục tiêu của Chronos Forecaster là cung cấp một giải pháp dễ sử dụng và có thể mở rộng để dự báo chuỗi thời gian, tận dụng sức mạnh của học sâu và nền tảng Apache Spark.</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60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26</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321DB2F-357F-B782-2AED-7B470F07F5E8}"/>
              </a:ext>
            </a:extLst>
          </p:cNvPr>
          <p:cNvSpPr txBox="1"/>
          <p:nvPr/>
        </p:nvSpPr>
        <p:spPr>
          <a:xfrm>
            <a:off x="531809" y="1979286"/>
            <a:ext cx="10831181" cy="3416320"/>
          </a:xfrm>
          <a:prstGeom prst="rect">
            <a:avLst/>
          </a:prstGeom>
          <a:noFill/>
        </p:spPr>
        <p:txBody>
          <a:bodyPr wrap="square">
            <a:spAutoFit/>
          </a:bodyPr>
          <a:lstStyle/>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TCNForecaster là một mô hình dự báo chuỗi thời gian được xây dựng trên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nền tảng BigDL. Nó sử dụng mạng neural Temporal Convolutional Network</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(TCN) để dự báo giá trị trong tương lai.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TCN là một neural network sử dụng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kiến trúc mạng tích chập thay vì mạng hồi quy. Nó hỗ trợ các trường hợp multi-step và multi-variant.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Causal</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Convolutions cho phép tính toán song song quy mô lớn khiến TCN có thời gian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suy luận ít hơn so với mô hình dựa trên RNN như LSTM.</a:t>
            </a:r>
            <a:endParaRPr lang="en-US" sz="2400">
              <a:solidFill>
                <a:srgbClr val="0070C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B75FEA-649C-5685-B0EC-0C90221D602A}"/>
              </a:ext>
            </a:extLst>
          </p:cNvPr>
          <p:cNvSpPr txBox="1"/>
          <p:nvPr/>
        </p:nvSpPr>
        <p:spPr>
          <a:xfrm>
            <a:off x="531809" y="1295741"/>
            <a:ext cx="9286445"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TCNForecaster</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BigDL</a:t>
            </a:r>
            <a:r>
              <a:rPr lang="en-US" sz="3200" b="1">
                <a:solidFill>
                  <a:srgbClr val="0070C0"/>
                </a:solidFill>
                <a:latin typeface="Arial" panose="020B0604020202020204" pitchFamily="34" charset="0"/>
                <a:cs typeface="Arial" panose="020B0604020202020204" pitchFamily="34" charset="0"/>
              </a:rPr>
              <a:t>-Chronos Forecaster)</a:t>
            </a:r>
          </a:p>
        </p:txBody>
      </p:sp>
    </p:spTree>
    <p:extLst>
      <p:ext uri="{BB962C8B-B14F-4D97-AF65-F5344CB8AC3E}">
        <p14:creationId xmlns:p14="http://schemas.microsoft.com/office/powerpoint/2010/main" val="200690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27</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321DB2F-357F-B782-2AED-7B470F07F5E8}"/>
              </a:ext>
            </a:extLst>
          </p:cNvPr>
          <p:cNvSpPr txBox="1"/>
          <p:nvPr/>
        </p:nvSpPr>
        <p:spPr>
          <a:xfrm>
            <a:off x="652897" y="2038868"/>
            <a:ext cx="10719952" cy="2677656"/>
          </a:xfrm>
          <a:prstGeom prst="rect">
            <a:avLst/>
          </a:prstGeom>
          <a:noFill/>
        </p:spPr>
        <p:txBody>
          <a:bodyPr wrap="square">
            <a:spAutoFit/>
          </a:bodyPr>
          <a:lstStyle/>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Seq2SeqForecaster trong BigDL là một mô hình dự báo chuỗi thời gian dựa</a:t>
            </a:r>
            <a:r>
              <a:rPr lang="en-US" sz="2400">
                <a:solidFill>
                  <a:srgbClr val="0070C0"/>
                </a:solidFill>
                <a:latin typeface="Arial" panose="020B0604020202020204" pitchFamily="34" charset="0"/>
                <a:cs typeface="Arial" panose="020B0604020202020204" pitchFamily="34" charset="0"/>
              </a:rPr>
              <a:t> t</a:t>
            </a:r>
            <a:r>
              <a:rPr lang="vi-VN" sz="2400">
                <a:solidFill>
                  <a:srgbClr val="0070C0"/>
                </a:solidFill>
                <a:latin typeface="Arial" panose="020B0604020202020204" pitchFamily="34" charset="0"/>
                <a:cs typeface="Arial" panose="020B0604020202020204" pitchFamily="34" charset="0"/>
              </a:rPr>
              <a:t>rên mô hình seq2seq (sequence to sequence). Đây là một trong những kiến trúc</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mạnh mẽ để xử lý dữ liệu chuỗi thời gian sử dụng Deep Learning.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Mô hình</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Seq2SeqForecaster được thiết kế để dự báo các giá trị liên tục trong tương lai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dựa trên các giá trị đầu vào trong quá khứ. </a:t>
            </a:r>
            <a:endParaRPr lang="en-US" sz="2400">
              <a:solidFill>
                <a:srgbClr val="0070C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B75FEA-649C-5685-B0EC-0C90221D602A}"/>
              </a:ext>
            </a:extLst>
          </p:cNvPr>
          <p:cNvSpPr txBox="1"/>
          <p:nvPr/>
        </p:nvSpPr>
        <p:spPr>
          <a:xfrm>
            <a:off x="531809" y="1295741"/>
            <a:ext cx="10405132"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Seq2SeqForecaster (</a:t>
            </a:r>
            <a:r>
              <a:rPr lang="en-US" sz="3200" b="1" err="1">
                <a:solidFill>
                  <a:srgbClr val="0070C0"/>
                </a:solidFill>
                <a:latin typeface="Arial" panose="020B0604020202020204" pitchFamily="34" charset="0"/>
                <a:cs typeface="Arial" panose="020B0604020202020204" pitchFamily="34" charset="0"/>
              </a:rPr>
              <a:t>BigDL</a:t>
            </a:r>
            <a:r>
              <a:rPr lang="en-US" sz="3200" b="1">
                <a:solidFill>
                  <a:srgbClr val="0070C0"/>
                </a:solidFill>
                <a:latin typeface="Arial" panose="020B0604020202020204" pitchFamily="34" charset="0"/>
                <a:cs typeface="Arial" panose="020B0604020202020204" pitchFamily="34" charset="0"/>
              </a:rPr>
              <a:t>-Chronos Forecaster)</a:t>
            </a:r>
          </a:p>
        </p:txBody>
      </p:sp>
    </p:spTree>
    <p:extLst>
      <p:ext uri="{BB962C8B-B14F-4D97-AF65-F5344CB8AC3E}">
        <p14:creationId xmlns:p14="http://schemas.microsoft.com/office/powerpoint/2010/main" val="2537482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28</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321DB2F-357F-B782-2AED-7B470F07F5E8}"/>
              </a:ext>
            </a:extLst>
          </p:cNvPr>
          <p:cNvSpPr txBox="1"/>
          <p:nvPr/>
        </p:nvSpPr>
        <p:spPr>
          <a:xfrm>
            <a:off x="652896" y="2038868"/>
            <a:ext cx="10719953" cy="3416320"/>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a:t>
            </a:r>
            <a:r>
              <a:rPr lang="vi-VN" sz="2400">
                <a:solidFill>
                  <a:srgbClr val="0070C0"/>
                </a:solidFill>
                <a:latin typeface="Arial" panose="020B0604020202020204" pitchFamily="34" charset="0"/>
                <a:cs typeface="Arial" panose="020B0604020202020204" pitchFamily="34" charset="0"/>
              </a:rPr>
              <a:t>à một trong những mô hình sử dụng cho bài toán dự báo</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chuỗi thời gian được định nghĩa trong thư viện BigDL và có thể chạy trên nền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tảng Apache Spark. Nó sử dụng một kiến trúc mạng LSTM để dự báo giá trị tại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thời điểm trong tương lai bằng cách học từ các giá trị đầu vào trong quá khứ.</a:t>
            </a:r>
            <a:r>
              <a:rPr lang="en-US" sz="2400">
                <a:solidFill>
                  <a:srgbClr val="0070C0"/>
                </a:solidFill>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LSTM là một kiến trúc mạnh mẽ và linh hoạt cho việc xử lý dữ liệu chuỗi thời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gian, vì nó có khả năng giữ lại thông tin trong khoảng thời gian dài và cho phép</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mô hình phân tích các mối quan hệ giữa các giá trị trong quá khứ và tương lai.</a:t>
            </a:r>
          </a:p>
        </p:txBody>
      </p:sp>
      <p:sp>
        <p:nvSpPr>
          <p:cNvPr id="2" name="TextBox 1">
            <a:extLst>
              <a:ext uri="{FF2B5EF4-FFF2-40B4-BE49-F238E27FC236}">
                <a16:creationId xmlns:a16="http://schemas.microsoft.com/office/drawing/2014/main" id="{E6B75FEA-649C-5685-B0EC-0C90221D602A}"/>
              </a:ext>
            </a:extLst>
          </p:cNvPr>
          <p:cNvSpPr txBox="1"/>
          <p:nvPr/>
        </p:nvSpPr>
        <p:spPr>
          <a:xfrm>
            <a:off x="531809" y="1295741"/>
            <a:ext cx="9286445" cy="584775"/>
          </a:xfrm>
          <a:prstGeom prst="rect">
            <a:avLst/>
          </a:prstGeom>
          <a:noFill/>
        </p:spPr>
        <p:txBody>
          <a:bodyPr wrap="square">
            <a:spAutoFit/>
          </a:bodyPr>
          <a:lstStyle/>
          <a:p>
            <a:r>
              <a:rPr lang="vi-VN" sz="3200" b="1">
                <a:solidFill>
                  <a:srgbClr val="0070C0"/>
                </a:solidFill>
                <a:latin typeface="Arial" panose="020B0604020202020204" pitchFamily="34" charset="0"/>
                <a:cs typeface="Arial" panose="020B0604020202020204" pitchFamily="34" charset="0"/>
              </a:rPr>
              <a:t>LSTMForecaster</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BigDL</a:t>
            </a:r>
            <a:r>
              <a:rPr lang="en-US" sz="3200" b="1">
                <a:solidFill>
                  <a:srgbClr val="0070C0"/>
                </a:solidFill>
                <a:latin typeface="Arial" panose="020B0604020202020204" pitchFamily="34" charset="0"/>
                <a:cs typeface="Arial" panose="020B0604020202020204" pitchFamily="34" charset="0"/>
              </a:rPr>
              <a:t>-Chronos Forecaster)</a:t>
            </a:r>
          </a:p>
        </p:txBody>
      </p:sp>
    </p:spTree>
    <p:extLst>
      <p:ext uri="{BB962C8B-B14F-4D97-AF65-F5344CB8AC3E}">
        <p14:creationId xmlns:p14="http://schemas.microsoft.com/office/powerpoint/2010/main" val="140089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29</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29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09" y="1295741"/>
            <a:ext cx="7420699"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Convolutional Neural Network (CNN)</a:t>
            </a:r>
          </a:p>
        </p:txBody>
      </p:sp>
      <p:sp>
        <p:nvSpPr>
          <p:cNvPr id="2" name="TextBox 1">
            <a:extLst>
              <a:ext uri="{FF2B5EF4-FFF2-40B4-BE49-F238E27FC236}">
                <a16:creationId xmlns:a16="http://schemas.microsoft.com/office/drawing/2014/main" id="{50D2E43F-B1AC-4472-AEAD-62C1E02E0024}"/>
              </a:ext>
            </a:extLst>
          </p:cNvPr>
          <p:cNvSpPr txBox="1"/>
          <p:nvPr/>
        </p:nvSpPr>
        <p:spPr>
          <a:xfrm>
            <a:off x="531809" y="2094874"/>
            <a:ext cx="10841040" cy="3416320"/>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a:t>
            </a:r>
            <a:r>
              <a:rPr lang="vi-VN" sz="2400">
                <a:solidFill>
                  <a:srgbClr val="0070C0"/>
                </a:solidFill>
                <a:latin typeface="Arial" panose="020B0604020202020204" pitchFamily="34" charset="0"/>
                <a:cs typeface="Arial" panose="020B0604020202020204" pitchFamily="34" charset="0"/>
              </a:rPr>
              <a:t>à một kiểu mạng neural Deep Learning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được sử dụng để phân loại hoặc dự báo dữ liệu hình ảnh. Nó sử dụng một quá</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trình convolution để tìm các đặc trưng cụ thể trong dữ liệu và đặt nền tảng cho</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việc phân loại hoặc dự báo.</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D</a:t>
            </a:r>
            <a:r>
              <a:rPr lang="vi-VN" sz="2400">
                <a:solidFill>
                  <a:srgbClr val="0070C0"/>
                </a:solidFill>
                <a:latin typeface="Arial" panose="020B0604020202020204" pitchFamily="34" charset="0"/>
                <a:cs typeface="Arial" panose="020B0604020202020204" pitchFamily="34" charset="0"/>
              </a:rPr>
              <a:t>ữ liệu time-series có thể</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được chuyển đổi thành một ma trận và được sử dụng như một hình ảnh đầu vào</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cho CNN. Nó sẽ sử dụng các lớp convolution để tìm các đặc trưng quan trọng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trong dữ liệu và sau đó sử dụng các lớp fully connected để tạo ra một dự báo.</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957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2476501"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Giới</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Thiệu</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28" name="Hộp Văn bản 27">
            <a:extLst>
              <a:ext uri="{FF2B5EF4-FFF2-40B4-BE49-F238E27FC236}">
                <a16:creationId xmlns:a16="http://schemas.microsoft.com/office/drawing/2014/main" id="{6C0BB3DB-5F89-DEFB-7F9A-2C1D69FCD096}"/>
              </a:ext>
            </a:extLst>
          </p:cNvPr>
          <p:cNvSpPr txBox="1"/>
          <p:nvPr/>
        </p:nvSpPr>
        <p:spPr>
          <a:xfrm>
            <a:off x="475744" y="1555775"/>
            <a:ext cx="11050012" cy="4524315"/>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Trong vài năm qua, nhận dạng hoạt động trong </a:t>
            </a:r>
            <a:r>
              <a:rPr lang="en-US" sz="2400" err="1">
                <a:solidFill>
                  <a:srgbClr val="0070C0"/>
                </a:solidFill>
                <a:latin typeface="Arial" panose="020B0604020202020204" pitchFamily="34" charset="0"/>
                <a:cs typeface="Arial" panose="020B0604020202020204" pitchFamily="34" charset="0"/>
              </a:rPr>
              <a:t>các</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ngôi nhà thông minh đã trở thành một lĩnh vực nghiên cứu </a:t>
            </a:r>
            <a:r>
              <a:rPr lang="en-US" sz="2400" err="1">
                <a:solidFill>
                  <a:srgbClr val="0070C0"/>
                </a:solidFill>
                <a:latin typeface="Arial" panose="020B0604020202020204" pitchFamily="34" charset="0"/>
                <a:cs typeface="Arial" panose="020B0604020202020204" pitchFamily="34" charset="0"/>
              </a:rPr>
              <a:t>được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quan</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tâm</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do có nhiều ứng</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dụng</a:t>
            </a:r>
            <a:r>
              <a:rPr lang="vi-VN" sz="2400">
                <a:solidFill>
                  <a:srgbClr val="0070C0"/>
                </a:solidFill>
                <a:latin typeface="Arial" panose="020B0604020202020204" pitchFamily="34" charset="0"/>
                <a:cs typeface="Arial" panose="020B0604020202020204" pitchFamily="34" charset="0"/>
              </a:rPr>
              <a:t>. IoT tập hợp mọi thứ trong</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ngôi</a:t>
            </a:r>
            <a:r>
              <a:rPr lang="vi-VN" sz="2400">
                <a:solidFill>
                  <a:srgbClr val="0070C0"/>
                </a:solidFill>
                <a:latin typeface="Arial" panose="020B0604020202020204" pitchFamily="34" charset="0"/>
                <a:cs typeface="Arial" panose="020B0604020202020204" pitchFamily="34" charset="0"/>
              </a:rPr>
              <a:t> nhà dưới một chiếc ô có khả năng giám sát và điều khiển từ xa như điều hòa không khí, hệ thống báo động, chiếu sáng, sưởi ấm, thông gió, hệ thống điện thoại, TV,</a:t>
            </a:r>
            <a:r>
              <a:rPr lang="en-US" sz="2400">
                <a:solidFill>
                  <a:srgbClr val="0070C0"/>
                </a:solidFill>
                <a:latin typeface="Arial" panose="020B0604020202020204" pitchFamily="34" charset="0"/>
                <a:cs typeface="Arial" panose="020B0604020202020204" pitchFamily="34" charset="0"/>
              </a:rPr>
              <a:t> Camera,</a:t>
            </a:r>
            <a:r>
              <a:rPr lang="vi-VN" sz="2400">
                <a:solidFill>
                  <a:srgbClr val="0070C0"/>
                </a:solidFill>
                <a:latin typeface="Arial" panose="020B0604020202020204" pitchFamily="34" charset="0"/>
                <a:cs typeface="Arial" panose="020B0604020202020204" pitchFamily="34" charset="0"/>
              </a:rPr>
              <a:t> v.v.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Để nâng cao sự thoải mái và an ninh </a:t>
            </a:r>
            <a:r>
              <a:rPr lang="en-US" sz="2400" err="1">
                <a:solidFill>
                  <a:srgbClr val="0070C0"/>
                </a:solidFill>
                <a:latin typeface="Arial" panose="020B0604020202020204" pitchFamily="34" charset="0"/>
                <a:cs typeface="Arial" panose="020B0604020202020204" pitchFamily="34" charset="0"/>
              </a:rPr>
              <a:t>cho</a:t>
            </a:r>
            <a:r>
              <a:rPr lang="vi-VN" sz="2400">
                <a:solidFill>
                  <a:srgbClr val="0070C0"/>
                </a:solidFill>
                <a:latin typeface="Arial" panose="020B0604020202020204" pitchFamily="34" charset="0"/>
                <a:cs typeface="Arial" panose="020B0604020202020204" pitchFamily="34" charset="0"/>
              </a:rPr>
              <a:t> </a:t>
            </a:r>
            <a:r>
              <a:rPr lang="en-US" sz="2400">
                <a:solidFill>
                  <a:srgbClr val="0070C0"/>
                </a:solidFill>
                <a:latin typeface="Arial" panose="020B0604020202020204" pitchFamily="34" charset="0"/>
                <a:cs typeface="Arial" panose="020B0604020202020204" pitchFamily="34" charset="0"/>
              </a:rPr>
              <a:t>con </a:t>
            </a:r>
            <a:r>
              <a:rPr lang="en-US" sz="2400" err="1">
                <a:solidFill>
                  <a:srgbClr val="0070C0"/>
                </a:solidFill>
                <a:latin typeface="Arial" panose="020B0604020202020204" pitchFamily="34" charset="0"/>
                <a:cs typeface="Arial" panose="020B0604020202020204" pitchFamily="34" charset="0"/>
              </a:rPr>
              <a:t>người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với mức tiêu thụ năng lượng thấp và quản lý năng lượng</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hiệu</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quả</a:t>
            </a:r>
            <a:r>
              <a:rPr lang="vi-VN" sz="2400">
                <a:solidFill>
                  <a:srgbClr val="0070C0"/>
                </a:solidFill>
                <a:latin typeface="Arial" panose="020B0604020202020204" pitchFamily="34" charset="0"/>
                <a:cs typeface="Arial" panose="020B0604020202020204" pitchFamily="34" charset="0"/>
              </a:rPr>
              <a:t> là một trong những trường hợp sử dụng IoT mà năng lượng được gửi đi hoặc tiêu thụ có thể được theo dõi. </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400" err="1">
                <a:solidFill>
                  <a:srgbClr val="0070C0"/>
                </a:solidFill>
                <a:latin typeface="Arial" panose="020B0604020202020204" pitchFamily="34" charset="0"/>
                <a:cs typeface="Arial" panose="020B0604020202020204" pitchFamily="34" charset="0"/>
              </a:rPr>
              <a:t>Hệ</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thống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dự đoán mức tiêu thụ năng lượng trong tương lai với dữ liệu trong quá khứ</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được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xây</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dựng</a:t>
            </a:r>
            <a:r>
              <a:rPr lang="en-US" sz="240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4994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30</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10" y="1295741"/>
            <a:ext cx="599440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Gated Recurrent Unit (GRU)</a:t>
            </a:r>
          </a:p>
        </p:txBody>
      </p:sp>
      <p:sp>
        <p:nvSpPr>
          <p:cNvPr id="2" name="TextBox 1">
            <a:extLst>
              <a:ext uri="{FF2B5EF4-FFF2-40B4-BE49-F238E27FC236}">
                <a16:creationId xmlns:a16="http://schemas.microsoft.com/office/drawing/2014/main" id="{C259B90C-F222-EFCA-245E-E37585783760}"/>
              </a:ext>
            </a:extLst>
          </p:cNvPr>
          <p:cNvSpPr txBox="1"/>
          <p:nvPr/>
        </p:nvSpPr>
        <p:spPr>
          <a:xfrm>
            <a:off x="531810" y="2028845"/>
            <a:ext cx="10841039" cy="3416320"/>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a:t>
            </a:r>
            <a:r>
              <a:rPr lang="vi-VN" sz="2400">
                <a:solidFill>
                  <a:srgbClr val="0070C0"/>
                </a:solidFill>
                <a:latin typeface="Arial" panose="020B0604020202020204" pitchFamily="34" charset="0"/>
                <a:cs typeface="Arial" panose="020B0604020202020204" pitchFamily="34" charset="0"/>
              </a:rPr>
              <a:t>à một loại neural network hồi quy dựa</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trên việc sử dụng cùng một hàm tính toán để xử lý các đầu vào liên tục. Trong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RNN, trạng thái hiện tại được sử dụng để dự báo trạng thái tiếp theo và quá</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trình này được lặp đi lặp lại cho mỗi đầu vào trong chuỗi.</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GRU có</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thể hoạt động tốt với dữ liệu time-series bằng cách giữ nguyên những thông tin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quan trọng và loại bỏ những thông tin không cần thiết. Vì vậy, GRU có thể dự</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báo các sự kiện trong tương lai dựa trên dữ liệu quá khứ và hiện tại.</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59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31</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661292" cy="646331"/>
          </a:xfrm>
          <a:prstGeom prst="rect">
            <a:avLst/>
          </a:prstGeom>
          <a:noFill/>
        </p:spPr>
        <p:txBody>
          <a:bodyPr wrap="square" rtlCol="0">
            <a:spAutoFit/>
          </a:bodyPr>
          <a:lstStyle/>
          <a:p>
            <a:r>
              <a:rPr lang="vi-VN" sz="3600" b="1">
                <a:solidFill>
                  <a:schemeClr val="tx1">
                    <a:lumMod val="95000"/>
                    <a:lumOff val="5000"/>
                  </a:schemeClr>
                </a:solidFill>
                <a:latin typeface="Arial" panose="020B0604020202020204" pitchFamily="34" charset="0"/>
                <a:cs typeface="Arial" panose="020B0604020202020204" pitchFamily="34" charset="0"/>
              </a:rPr>
              <a:t>Phương </a:t>
            </a:r>
            <a:r>
              <a:rPr lang="en-US" sz="3600" b="1">
                <a:solidFill>
                  <a:schemeClr val="tx1">
                    <a:lumMod val="95000"/>
                    <a:lumOff val="5000"/>
                  </a:schemeClr>
                </a:solidFill>
                <a:latin typeface="Arial" panose="020B0604020202020204" pitchFamily="34" charset="0"/>
                <a:cs typeface="Arial" panose="020B0604020202020204" pitchFamily="34" charset="0"/>
              </a:rPr>
              <a:t>P</a:t>
            </a:r>
            <a:r>
              <a:rPr lang="vi-VN" sz="3600" b="1">
                <a:solidFill>
                  <a:schemeClr val="tx1">
                    <a:lumMod val="95000"/>
                    <a:lumOff val="5000"/>
                  </a:schemeClr>
                </a:solidFill>
                <a:latin typeface="Arial" panose="020B0604020202020204" pitchFamily="34" charset="0"/>
                <a:cs typeface="Arial" panose="020B0604020202020204" pitchFamily="34" charset="0"/>
              </a:rPr>
              <a:t>háp</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D23477-2B2E-0270-34AB-384B721F86B0}"/>
              </a:ext>
            </a:extLst>
          </p:cNvPr>
          <p:cNvSpPr txBox="1"/>
          <p:nvPr/>
        </p:nvSpPr>
        <p:spPr>
          <a:xfrm>
            <a:off x="531809" y="1295741"/>
            <a:ext cx="8381281"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Long Short-Term Memory (LSTM)</a:t>
            </a:r>
          </a:p>
        </p:txBody>
      </p:sp>
      <p:sp>
        <p:nvSpPr>
          <p:cNvPr id="19" name="TextBox 1">
            <a:extLst>
              <a:ext uri="{FF2B5EF4-FFF2-40B4-BE49-F238E27FC236}">
                <a16:creationId xmlns:a16="http://schemas.microsoft.com/office/drawing/2014/main" id="{A5AB72F5-94D4-B4A7-064A-8776984D86D7}"/>
              </a:ext>
            </a:extLst>
          </p:cNvPr>
          <p:cNvSpPr txBox="1"/>
          <p:nvPr/>
        </p:nvSpPr>
        <p:spPr>
          <a:xfrm>
            <a:off x="531809" y="2014597"/>
            <a:ext cx="10841040" cy="2677656"/>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a:t>
            </a:r>
            <a:r>
              <a:rPr lang="vi-VN" sz="2400">
                <a:solidFill>
                  <a:srgbClr val="0070C0"/>
                </a:solidFill>
                <a:latin typeface="Arial" panose="020B0604020202020204" pitchFamily="34" charset="0"/>
                <a:cs typeface="Arial" panose="020B0604020202020204" pitchFamily="34" charset="0"/>
              </a:rPr>
              <a:t>à một loại mô hình RNN được thiết kế</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để xử lý dữ liệu chuỗi thời gian, trong đó một số thông tin của trạng thái trước</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được giữ lại để dùng cho các bước tiếp theo</a:t>
            </a:r>
            <a:r>
              <a:rPr lang="en-US" sz="2400">
                <a:solidFill>
                  <a:srgbClr val="0070C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latin typeface="Arial" panose="020B0604020202020204" pitchFamily="34" charset="0"/>
                <a:cs typeface="Arial" panose="020B0604020202020204" pitchFamily="34" charset="0"/>
              </a:rPr>
              <a:t>So với GRU,</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LSTM có cấu trúc phức tạp hơn và yêu cầu nhiều tài nguyên hơn để huấn luyện,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nhưng nó có khả năng xử lý tốt hơn một số bài toán NLP với dữ liệu chuỗi thời</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gian.</a:t>
            </a:r>
          </a:p>
        </p:txBody>
      </p:sp>
    </p:spTree>
    <p:extLst>
      <p:ext uri="{BB962C8B-B14F-4D97-AF65-F5344CB8AC3E}">
        <p14:creationId xmlns:p14="http://schemas.microsoft.com/office/powerpoint/2010/main" val="2936818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32</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773260"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Thực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Nghiệm</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a:extLst>
              <a:ext uri="{FF2B5EF4-FFF2-40B4-BE49-F238E27FC236}">
                <a16:creationId xmlns:a16="http://schemas.microsoft.com/office/drawing/2014/main" id="{C66629FE-5BD9-1861-D9B0-F34563F45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269680"/>
            <a:ext cx="11797787" cy="5108320"/>
          </a:xfrm>
          <a:prstGeom prst="rect">
            <a:avLst/>
          </a:prstGeom>
        </p:spPr>
      </p:pic>
    </p:spTree>
    <p:extLst>
      <p:ext uri="{BB962C8B-B14F-4D97-AF65-F5344CB8AC3E}">
        <p14:creationId xmlns:p14="http://schemas.microsoft.com/office/powerpoint/2010/main" val="3144733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33</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773260"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Thực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Nghiệm</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descr="Chart, line chart&#10;&#10;Description automatically generated">
            <a:extLst>
              <a:ext uri="{FF2B5EF4-FFF2-40B4-BE49-F238E27FC236}">
                <a16:creationId xmlns:a16="http://schemas.microsoft.com/office/drawing/2014/main" id="{EE746734-0B4D-64C2-67A4-686EE52AA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687"/>
            <a:ext cx="12192000" cy="4290080"/>
          </a:xfrm>
          <a:prstGeom prst="rect">
            <a:avLst/>
          </a:prstGeom>
        </p:spPr>
      </p:pic>
    </p:spTree>
    <p:extLst>
      <p:ext uri="{BB962C8B-B14F-4D97-AF65-F5344CB8AC3E}">
        <p14:creationId xmlns:p14="http://schemas.microsoft.com/office/powerpoint/2010/main" val="1670320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34</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5107537"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Kiến</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Trúc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Hệ</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Thống</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descr="Diagram, schematic&#10;&#10;Description automatically generated">
            <a:extLst>
              <a:ext uri="{FF2B5EF4-FFF2-40B4-BE49-F238E27FC236}">
                <a16:creationId xmlns:a16="http://schemas.microsoft.com/office/drawing/2014/main" id="{041D3BC8-52A9-DCD8-DDE6-6302D828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2269443"/>
            <a:ext cx="11544299" cy="3063679"/>
          </a:xfrm>
          <a:prstGeom prst="rect">
            <a:avLst/>
          </a:prstGeom>
        </p:spPr>
      </p:pic>
      <p:sp>
        <p:nvSpPr>
          <p:cNvPr id="4" name="TextBox 3">
            <a:extLst>
              <a:ext uri="{FF2B5EF4-FFF2-40B4-BE49-F238E27FC236}">
                <a16:creationId xmlns:a16="http://schemas.microsoft.com/office/drawing/2014/main" id="{CF43BA13-DEDB-2A9A-9F43-AAAEA23A7305}"/>
              </a:ext>
            </a:extLst>
          </p:cNvPr>
          <p:cNvSpPr txBox="1"/>
          <p:nvPr/>
        </p:nvSpPr>
        <p:spPr>
          <a:xfrm>
            <a:off x="531809" y="1295741"/>
            <a:ext cx="8381281"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Tổng</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quan</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hệ</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thống</a:t>
            </a:r>
            <a:endParaRPr lang="en-US" sz="3200" b="1">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305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35</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5107537"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Kiến</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Trúc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Hệ</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Thống</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F43BA13-DEDB-2A9A-9F43-AAAEA23A7305}"/>
              </a:ext>
            </a:extLst>
          </p:cNvPr>
          <p:cNvSpPr txBox="1"/>
          <p:nvPr/>
        </p:nvSpPr>
        <p:spPr>
          <a:xfrm>
            <a:off x="531809" y="1295741"/>
            <a:ext cx="9174899"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Giai</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đoạn</a:t>
            </a:r>
            <a:r>
              <a:rPr lang="en-US" sz="3200" b="1">
                <a:solidFill>
                  <a:srgbClr val="0070C0"/>
                </a:solidFill>
                <a:latin typeface="Arial" panose="020B0604020202020204" pitchFamily="34" charset="0"/>
                <a:cs typeface="Arial" panose="020B0604020202020204" pitchFamily="34" charset="0"/>
              </a:rPr>
              <a:t> 1: </a:t>
            </a:r>
            <a:r>
              <a:rPr lang="en-US" sz="3200" b="1" err="1">
                <a:solidFill>
                  <a:srgbClr val="0070C0"/>
                </a:solidFill>
                <a:latin typeface="Arial" panose="020B0604020202020204" pitchFamily="34" charset="0"/>
                <a:cs typeface="Arial" panose="020B0604020202020204" pitchFamily="34" charset="0"/>
              </a:rPr>
              <a:t>Xử</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lý</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dữ</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liệu</a:t>
            </a:r>
            <a:r>
              <a:rPr lang="en-US" sz="3200" b="1">
                <a:solidFill>
                  <a:srgbClr val="0070C0"/>
                </a:solidFill>
                <a:latin typeface="Arial" panose="020B0604020202020204" pitchFamily="34" charset="0"/>
                <a:cs typeface="Arial" panose="020B0604020202020204" pitchFamily="34" charset="0"/>
              </a:rPr>
              <a:t> &amp; training model</a:t>
            </a:r>
          </a:p>
        </p:txBody>
      </p:sp>
      <p:pic>
        <p:nvPicPr>
          <p:cNvPr id="5" name="!!Picture" descr="Diagram&#10;&#10;Description automatically generated">
            <a:extLst>
              <a:ext uri="{FF2B5EF4-FFF2-40B4-BE49-F238E27FC236}">
                <a16:creationId xmlns:a16="http://schemas.microsoft.com/office/drawing/2014/main" id="{8F9C1002-EA27-9C08-5DE1-8BBF784BA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2271558"/>
            <a:ext cx="11449049" cy="3065916"/>
          </a:xfrm>
          <a:prstGeom prst="rect">
            <a:avLst/>
          </a:prstGeom>
        </p:spPr>
      </p:pic>
    </p:spTree>
    <p:extLst>
      <p:ext uri="{BB962C8B-B14F-4D97-AF65-F5344CB8AC3E}">
        <p14:creationId xmlns:p14="http://schemas.microsoft.com/office/powerpoint/2010/main" val="29956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36</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5107537"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Kiến</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Trúc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Hệ</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Thống</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F43BA13-DEDB-2A9A-9F43-AAAEA23A7305}"/>
              </a:ext>
            </a:extLst>
          </p:cNvPr>
          <p:cNvSpPr txBox="1"/>
          <p:nvPr/>
        </p:nvSpPr>
        <p:spPr>
          <a:xfrm>
            <a:off x="531808" y="1295741"/>
            <a:ext cx="9974999"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Giai</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đoạn</a:t>
            </a:r>
            <a:r>
              <a:rPr lang="en-US" sz="3200" b="1">
                <a:solidFill>
                  <a:srgbClr val="0070C0"/>
                </a:solidFill>
                <a:latin typeface="Arial" panose="020B0604020202020204" pitchFamily="34" charset="0"/>
                <a:cs typeface="Arial" panose="020B0604020202020204" pitchFamily="34" charset="0"/>
              </a:rPr>
              <a:t> 2: </a:t>
            </a:r>
            <a:r>
              <a:rPr lang="en-US" sz="3200" b="1" err="1">
                <a:solidFill>
                  <a:srgbClr val="0070C0"/>
                </a:solidFill>
                <a:latin typeface="Arial" panose="020B0604020202020204" pitchFamily="34" charset="0"/>
                <a:cs typeface="Arial" panose="020B0604020202020204" pitchFamily="34" charset="0"/>
              </a:rPr>
              <a:t>Chọn</a:t>
            </a:r>
            <a:r>
              <a:rPr lang="en-US" sz="3200" b="1">
                <a:solidFill>
                  <a:srgbClr val="0070C0"/>
                </a:solidFill>
                <a:latin typeface="Arial" panose="020B0604020202020204" pitchFamily="34" charset="0"/>
                <a:cs typeface="Arial" panose="020B0604020202020204" pitchFamily="34" charset="0"/>
              </a:rPr>
              <a:t> model &amp; streaming predict data</a:t>
            </a:r>
          </a:p>
        </p:txBody>
      </p:sp>
      <p:pic>
        <p:nvPicPr>
          <p:cNvPr id="3" name="!!Picture" descr="Diagram&#10;&#10;Description automatically generated">
            <a:extLst>
              <a:ext uri="{FF2B5EF4-FFF2-40B4-BE49-F238E27FC236}">
                <a16:creationId xmlns:a16="http://schemas.microsoft.com/office/drawing/2014/main" id="{E619E750-3022-D5B6-A624-A41B19114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09" y="2394220"/>
            <a:ext cx="11199389" cy="2847426"/>
          </a:xfrm>
          <a:prstGeom prst="rect">
            <a:avLst/>
          </a:prstGeom>
        </p:spPr>
      </p:pic>
    </p:spTree>
    <p:extLst>
      <p:ext uri="{BB962C8B-B14F-4D97-AF65-F5344CB8AC3E}">
        <p14:creationId xmlns:p14="http://schemas.microsoft.com/office/powerpoint/2010/main" val="1493328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37</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5107537"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Kiến</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Trúc</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Hệ</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Thống</a:t>
            </a:r>
            <a:endParaRPr lang="vi-VN"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338554"/>
          </a:xfrm>
          <a:prstGeom prst="rect">
            <a:avLst/>
          </a:prstGeom>
          <a:noFill/>
        </p:spPr>
        <p:txBody>
          <a:bodyPr wrap="square" rtlCol="0">
            <a:spAutoFit/>
          </a:bodyPr>
          <a:lstStyle/>
          <a:p>
            <a:pPr algn="ctr"/>
            <a:r>
              <a:rPr lang="en-US" sz="1600" dirty="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F43BA13-DEDB-2A9A-9F43-AAAEA23A7305}"/>
              </a:ext>
            </a:extLst>
          </p:cNvPr>
          <p:cNvSpPr txBox="1"/>
          <p:nvPr/>
        </p:nvSpPr>
        <p:spPr>
          <a:xfrm>
            <a:off x="531807" y="1295741"/>
            <a:ext cx="10552177" cy="584775"/>
          </a:xfrm>
          <a:prstGeom prst="rect">
            <a:avLst/>
          </a:prstGeom>
          <a:noFill/>
        </p:spPr>
        <p:txBody>
          <a:bodyPr wrap="square">
            <a:spAutoFit/>
          </a:bodyPr>
          <a:lstStyle/>
          <a:p>
            <a:r>
              <a:rPr lang="en-US" sz="3200" b="1" err="1">
                <a:solidFill>
                  <a:srgbClr val="0070C0"/>
                </a:solidFill>
                <a:latin typeface="Arial" panose="020B0604020202020204" pitchFamily="34" charset="0"/>
                <a:cs typeface="Arial" panose="020B0604020202020204" pitchFamily="34" charset="0"/>
              </a:rPr>
              <a:t>Giai</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đoạn</a:t>
            </a:r>
            <a:r>
              <a:rPr lang="en-US" sz="3200" b="1">
                <a:solidFill>
                  <a:srgbClr val="0070C0"/>
                </a:solidFill>
                <a:latin typeface="Arial" panose="020B0604020202020204" pitchFamily="34" charset="0"/>
                <a:cs typeface="Arial" panose="020B0604020202020204" pitchFamily="34" charset="0"/>
              </a:rPr>
              <a:t> 3: </a:t>
            </a:r>
            <a:r>
              <a:rPr lang="en-US" sz="3200" b="1" err="1">
                <a:solidFill>
                  <a:srgbClr val="0070C0"/>
                </a:solidFill>
                <a:latin typeface="Arial" panose="020B0604020202020204" pitchFamily="34" charset="0"/>
                <a:cs typeface="Arial" panose="020B0604020202020204" pitchFamily="34" charset="0"/>
              </a:rPr>
              <a:t>Lưu</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lại</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dữ</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liệu</a:t>
            </a:r>
            <a:r>
              <a:rPr lang="en-US" sz="3200" b="1">
                <a:solidFill>
                  <a:srgbClr val="0070C0"/>
                </a:solidFill>
                <a:latin typeface="Arial" panose="020B0604020202020204" pitchFamily="34" charset="0"/>
                <a:cs typeface="Arial" panose="020B0604020202020204" pitchFamily="34" charset="0"/>
              </a:rPr>
              <a:t> streaming </a:t>
            </a:r>
            <a:r>
              <a:rPr lang="en-US" sz="3200" b="1" err="1">
                <a:solidFill>
                  <a:srgbClr val="0070C0"/>
                </a:solidFill>
                <a:latin typeface="Arial" panose="020B0604020202020204" pitchFamily="34" charset="0"/>
                <a:cs typeface="Arial" panose="020B0604020202020204" pitchFamily="34" charset="0"/>
              </a:rPr>
              <a:t>vào</a:t>
            </a:r>
            <a:r>
              <a:rPr lang="en-US" sz="3200" b="1">
                <a:solidFill>
                  <a:srgbClr val="0070C0"/>
                </a:solidFill>
                <a:latin typeface="Arial" panose="020B0604020202020204" pitchFamily="34" charset="0"/>
                <a:cs typeface="Arial" panose="020B0604020202020204" pitchFamily="34" charset="0"/>
              </a:rPr>
              <a:t> MongoDB</a:t>
            </a:r>
          </a:p>
        </p:txBody>
      </p:sp>
      <p:pic>
        <p:nvPicPr>
          <p:cNvPr id="5" name="!!Picture" descr="Diagram&#10;&#10;Description automatically generated">
            <a:extLst>
              <a:ext uri="{FF2B5EF4-FFF2-40B4-BE49-F238E27FC236}">
                <a16:creationId xmlns:a16="http://schemas.microsoft.com/office/drawing/2014/main" id="{D3130CC9-C972-2EA6-7E88-33E10819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86" y="2317976"/>
            <a:ext cx="11199389" cy="2821608"/>
          </a:xfrm>
          <a:prstGeom prst="rect">
            <a:avLst/>
          </a:prstGeom>
        </p:spPr>
      </p:pic>
    </p:spTree>
    <p:extLst>
      <p:ext uri="{BB962C8B-B14F-4D97-AF65-F5344CB8AC3E}">
        <p14:creationId xmlns:p14="http://schemas.microsoft.com/office/powerpoint/2010/main" val="508784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38</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773260"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Kết</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Luận</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31543B0-20C8-5F48-36EF-4CBAC9CCFB2A}"/>
              </a:ext>
            </a:extLst>
          </p:cNvPr>
          <p:cNvSpPr txBox="1"/>
          <p:nvPr/>
        </p:nvSpPr>
        <p:spPr>
          <a:xfrm>
            <a:off x="542319" y="1344886"/>
            <a:ext cx="11064963" cy="4893647"/>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Chúng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tôi</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đã</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tiến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hành</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xử</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lý</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dữ</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liệu</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lựa</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chọn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pương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pháp</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và</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tiến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hành</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thực</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nghiệm</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để</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tìm</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ra</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kết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quả</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tốt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nhất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Từ</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đó</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xây</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dựng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nên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hệ</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thống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dự</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đoán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năng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lượng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tiêu</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thụ</a:t>
            </a:r>
            <a:r>
              <a:rPr lang="en-US" sz="2400" dirty="0">
                <a:solidFill>
                  <a:srgbClr val="0070C0"/>
                </a:solidFill>
                <a:latin typeface="Arial" panose="020B0604020202020204" pitchFamily="34" charset="0"/>
                <a:cs typeface="Arial" panose="020B0604020202020204" pitchFamily="34" charset="0"/>
              </a:rPr>
              <a:t> real-time </a:t>
            </a:r>
            <a:r>
              <a:rPr lang="en-US" sz="2400" dirty="0" err="1">
                <a:solidFill>
                  <a:srgbClr val="0070C0"/>
                </a:solidFill>
                <a:latin typeface="Arial" panose="020B0604020202020204" pitchFamily="34" charset="0"/>
                <a:cs typeface="Arial" panose="020B0604020202020204" pitchFamily="34" charset="0"/>
              </a:rPr>
              <a:t>để</a:t>
            </a:r>
            <a:r>
              <a:rPr lang="en-US" sz="2400" dirty="0">
                <a:solidFill>
                  <a:srgbClr val="0070C0"/>
                </a:solidFill>
                <a:latin typeface="Arial" panose="020B0604020202020204" pitchFamily="34" charset="0"/>
                <a:cs typeface="Arial" panose="020B0604020202020204" pitchFamily="34" charset="0"/>
              </a:rPr>
              <a:t> </a:t>
            </a:r>
            <a:r>
              <a:rPr lang="vi-VN" sz="2400" dirty="0">
                <a:solidFill>
                  <a:srgbClr val="0070C0"/>
                </a:solidFill>
                <a:latin typeface="Arial" panose="020B0604020202020204" pitchFamily="34" charset="0"/>
                <a:cs typeface="Arial" panose="020B0604020202020204" pitchFamily="34" charset="0"/>
              </a:rPr>
              <a:t>nâng cao sự thoải mái và an ninh cho con người với mức tiêu thụ năng lượng thấp và quản lý năng lượng hiệu quả</a:t>
            </a:r>
            <a:r>
              <a:rPr lang="en-US" sz="2400" dirty="0">
                <a:solidFill>
                  <a:srgbClr val="0070C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r>
              <a:rPr lang="en-US" sz="2400" dirty="0" err="1">
                <a:solidFill>
                  <a:srgbClr val="0070C0"/>
                </a:solidFill>
                <a:latin typeface="Arial" panose="020B0604020202020204" pitchFamily="34" charset="0"/>
                <a:cs typeface="Arial" panose="020B0604020202020204" pitchFamily="34" charset="0"/>
              </a:rPr>
              <a:t>Hạn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chế</a:t>
            </a:r>
            <a:r>
              <a:rPr lang="en-US" sz="2400" dirty="0">
                <a:solidFill>
                  <a:srgbClr val="0070C0"/>
                </a:solidFill>
                <a:latin typeface="Arial" panose="020B0604020202020204" pitchFamily="34" charset="0"/>
                <a:cs typeface="Arial" panose="020B0604020202020204" pitchFamily="34" charset="0"/>
              </a:rPr>
              <a:t>:</a:t>
            </a:r>
          </a:p>
          <a:p>
            <a:pPr marL="800100" lvl="1" indent="-342900" algn="just">
              <a:buFont typeface="Wingdings" panose="05000000000000000000" pitchFamily="2" charset="2"/>
              <a:buChar char="§"/>
            </a:pPr>
            <a:r>
              <a:rPr lang="en-US" sz="2400" dirty="0" err="1">
                <a:solidFill>
                  <a:srgbClr val="0070C0"/>
                </a:solidFill>
                <a:latin typeface="Arial" panose="020B0604020202020204" pitchFamily="34" charset="0"/>
                <a:cs typeface="Arial" panose="020B0604020202020204" pitchFamily="34" charset="0"/>
              </a:rPr>
              <a:t>Kết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quả</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dự</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đoán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mang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lại</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kết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quả</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chưa</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thực</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sự</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cao</a:t>
            </a:r>
            <a:r>
              <a:rPr lang="en-US" sz="2400" dirty="0">
                <a:solidFill>
                  <a:srgbClr val="0070C0"/>
                </a:solidFill>
                <a:latin typeface="Arial" panose="020B0604020202020204" pitchFamily="34" charset="0"/>
                <a:cs typeface="Arial" panose="020B0604020202020204" pitchFamily="34" charset="0"/>
              </a:rPr>
              <a:t>.</a:t>
            </a:r>
          </a:p>
          <a:p>
            <a:pPr marL="800100" lvl="1" indent="-342900" algn="just">
              <a:buFont typeface="Wingdings" panose="05000000000000000000" pitchFamily="2" charset="2"/>
              <a:buChar char="§"/>
            </a:pPr>
            <a:r>
              <a:rPr lang="en-US" sz="2400" dirty="0" err="1">
                <a:solidFill>
                  <a:srgbClr val="0070C0"/>
                </a:solidFill>
                <a:latin typeface="Arial" panose="020B0604020202020204" pitchFamily="34" charset="0"/>
                <a:cs typeface="Arial" panose="020B0604020202020204" pitchFamily="34" charset="0"/>
              </a:rPr>
              <a:t>Hệ</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thống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vận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hành</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chưa</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tốt</a:t>
            </a:r>
            <a:r>
              <a:rPr lang="en-US" sz="2400" dirty="0">
                <a:solidFill>
                  <a:srgbClr val="0070C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r>
              <a:rPr lang="en-US" sz="2400" dirty="0" err="1">
                <a:solidFill>
                  <a:srgbClr val="0070C0"/>
                </a:solidFill>
                <a:latin typeface="Arial" panose="020B0604020202020204" pitchFamily="34" charset="0"/>
                <a:cs typeface="Arial" panose="020B0604020202020204" pitchFamily="34" charset="0"/>
              </a:rPr>
              <a:t>Hướng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phát</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triễn</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trong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tương</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lai</a:t>
            </a:r>
            <a:r>
              <a:rPr lang="en-US" sz="2400" dirty="0">
                <a:solidFill>
                  <a:srgbClr val="0070C0"/>
                </a:solidFill>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
            </a:pPr>
            <a:r>
              <a:rPr lang="vi-VN" sz="2400" dirty="0">
                <a:solidFill>
                  <a:srgbClr val="0070C0"/>
                </a:solidFill>
                <a:latin typeface="Arial" panose="020B0604020202020204" pitchFamily="34" charset="0"/>
                <a:cs typeface="Arial" panose="020B0604020202020204" pitchFamily="34" charset="0"/>
              </a:rPr>
              <a:t>Áp dụng thêm nhiều </a:t>
            </a:r>
            <a:r>
              <a:rPr lang="en-US" sz="2400" dirty="0" err="1">
                <a:solidFill>
                  <a:srgbClr val="0070C0"/>
                </a:solidFill>
                <a:latin typeface="Arial" panose="020B0604020202020204" pitchFamily="34" charset="0"/>
                <a:cs typeface="Arial" panose="020B0604020202020204" pitchFamily="34" charset="0"/>
              </a:rPr>
              <a:t>mô</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hình</a:t>
            </a:r>
            <a:r>
              <a:rPr lang="vi-VN" sz="2400" dirty="0">
                <a:solidFill>
                  <a:srgbClr val="0070C0"/>
                </a:solidFill>
                <a:latin typeface="Arial" panose="020B0604020202020204" pitchFamily="34" charset="0"/>
                <a:cs typeface="Arial" panose="020B0604020202020204" pitchFamily="34" charset="0"/>
              </a:rPr>
              <a:t>: AutoformerForecaster, NBeatsForecaster, TCMFForecaster, MTNetForecaster, ARIMAForecaster, ProphetForecaster</a:t>
            </a:r>
            <a:r>
              <a:rPr lang="en-US" sz="2400" dirty="0">
                <a:solidFill>
                  <a:srgbClr val="0070C0"/>
                </a:solidFill>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
            </a:pPr>
            <a:r>
              <a:rPr lang="vi-VN" sz="2400" dirty="0">
                <a:solidFill>
                  <a:srgbClr val="0070C0"/>
                </a:solidFill>
                <a:latin typeface="Arial" panose="020B0604020202020204" pitchFamily="34" charset="0"/>
                <a:cs typeface="Arial" panose="020B0604020202020204" pitchFamily="34" charset="0"/>
              </a:rPr>
              <a:t>Kết hợp nhiều thuộc tính khác nhau trong bộ dữ liệu để có thể đưa ra kết quả dự đoán chính xác hơn.    </a:t>
            </a:r>
          </a:p>
        </p:txBody>
      </p:sp>
    </p:spTree>
    <p:extLst>
      <p:ext uri="{BB962C8B-B14F-4D97-AF65-F5344CB8AC3E}">
        <p14:creationId xmlns:p14="http://schemas.microsoft.com/office/powerpoint/2010/main" val="164468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39</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39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8037351" cy="646331"/>
          </a:xfrm>
          <a:prstGeom prst="rect">
            <a:avLst/>
          </a:prstGeom>
          <a:noFill/>
        </p:spPr>
        <p:txBody>
          <a:bodyPr wrap="square" rtlCol="0">
            <a:spAutoFit/>
          </a:bodyPr>
          <a:lstStyle/>
          <a:p>
            <a:r>
              <a:rPr lang="en-US" sz="3600" b="1">
                <a:solidFill>
                  <a:schemeClr val="dk1"/>
                </a:solidFill>
                <a:latin typeface="Arial" panose="020B0604020202020204" pitchFamily="34" charset="0"/>
                <a:ea typeface="Times New Roman"/>
                <a:cs typeface="Arial" panose="020B0604020202020204" pitchFamily="34" charset="0"/>
                <a:sym typeface="Times New Roman"/>
              </a:rPr>
              <a:t>THANKS FOR YOUR ATTENTION!</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 descr="Ảnh có chứa văn bản, mẫu họa&#10;&#10;Mô tả được tạo tự động">
            <a:extLst>
              <a:ext uri="{FF2B5EF4-FFF2-40B4-BE49-F238E27FC236}">
                <a16:creationId xmlns:a16="http://schemas.microsoft.com/office/drawing/2014/main" id="{ABAFF67D-1C2E-99D0-1158-438E6AC2B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020" y="1196970"/>
            <a:ext cx="9010185" cy="5135188"/>
          </a:xfrm>
          <a:prstGeom prst="rect">
            <a:avLst/>
          </a:prstGeom>
        </p:spPr>
      </p:pic>
    </p:spTree>
    <p:extLst>
      <p:ext uri="{BB962C8B-B14F-4D97-AF65-F5344CB8AC3E}">
        <p14:creationId xmlns:p14="http://schemas.microsoft.com/office/powerpoint/2010/main" val="2717512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4</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428027"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Bộ</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Dữ</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Liệu</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4471DCA2-5F34-7704-B3AA-36E5718629E7}"/>
              </a:ext>
            </a:extLst>
          </p:cNvPr>
          <p:cNvSpPr txBox="1"/>
          <p:nvPr/>
        </p:nvSpPr>
        <p:spPr>
          <a:xfrm>
            <a:off x="779843" y="1243387"/>
            <a:ext cx="10155635" cy="4893647"/>
          </a:xfrm>
          <a:prstGeom prst="rect">
            <a:avLst/>
          </a:prstGeom>
          <a:noFill/>
        </p:spPr>
        <p:txBody>
          <a:bodyPr wrap="square" rtlCol="0">
            <a:spAutoFit/>
          </a:bodyPr>
          <a:lstStyle/>
          <a:p>
            <a:pPr algn="just"/>
            <a:r>
              <a:rPr lang="en-US" sz="2400" err="1">
                <a:solidFill>
                  <a:srgbClr val="0070C0"/>
                </a:solidFill>
                <a:latin typeface="Arial" panose="020B0604020202020204" pitchFamily="34" charset="0"/>
                <a:cs typeface="Arial" panose="020B0604020202020204" pitchFamily="34" charset="0"/>
              </a:rPr>
              <a:t>Bộ</a:t>
            </a:r>
            <a:r>
              <a:rPr lang="vi-VN" sz="2400">
                <a:solidFill>
                  <a:srgbClr val="0070C0"/>
                </a:solidFill>
                <a:latin typeface="Arial" panose="020B0604020202020204" pitchFamily="34" charset="0"/>
                <a:cs typeface="Arial" panose="020B0604020202020204" pitchFamily="34" charset="0"/>
              </a:rPr>
              <a:t> dữ liệu chúng tôi đã sử dụng</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là</a:t>
            </a:r>
            <a:r>
              <a:rPr lang="en-US" sz="2400">
                <a:solidFill>
                  <a:srgbClr val="0070C0"/>
                </a:solidFill>
                <a:latin typeface="Arial" panose="020B0604020202020204" pitchFamily="34" charset="0"/>
                <a:cs typeface="Arial" panose="020B0604020202020204" pitchFamily="34" charset="0"/>
              </a:rPr>
              <a:t> “</a:t>
            </a:r>
            <a:r>
              <a:rPr lang="en-US" sz="2400" b="1">
                <a:solidFill>
                  <a:srgbClr val="0070C0"/>
                </a:solidFill>
                <a:latin typeface="Arial" panose="020B0604020202020204" pitchFamily="34" charset="0"/>
                <a:cs typeface="Arial" panose="020B0604020202020204" pitchFamily="34" charset="0"/>
              </a:rPr>
              <a:t>Smart Home Dataset with Weather Information</a:t>
            </a:r>
            <a:r>
              <a:rPr lang="en-US" sz="2400">
                <a:solidFill>
                  <a:srgbClr val="0070C0"/>
                </a:solidFill>
                <a:latin typeface="Arial" panose="020B0604020202020204" pitchFamily="34" charset="0"/>
                <a:cs typeface="Arial" panose="020B0604020202020204" pitchFamily="34" charset="0"/>
              </a:rPr>
              <a:t>”:</a:t>
            </a:r>
          </a:p>
          <a:p>
            <a:pPr algn="just"/>
            <a:endParaRPr lang="en-US" sz="2400">
              <a:solidFill>
                <a:srgbClr val="0070C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a:solidFill>
                  <a:srgbClr val="0070C0"/>
                </a:solidFill>
                <a:latin typeface="Arial" panose="020B0604020202020204" pitchFamily="34" charset="0"/>
                <a:cs typeface="Arial" panose="020B0604020202020204" pitchFamily="34" charset="0"/>
              </a:rPr>
              <a:t>Source: </a:t>
            </a:r>
            <a:r>
              <a:rPr lang="en-US" sz="2400">
                <a:solidFill>
                  <a:srgbClr val="0070C0"/>
                </a:solidFill>
                <a:latin typeface="Arial" panose="020B0604020202020204" pitchFamily="34" charset="0"/>
                <a:cs typeface="Arial" panose="020B0604020202020204" pitchFamily="34" charset="0"/>
                <a:hlinkClick r:id="rId2"/>
              </a:rPr>
              <a:t>Kaggle</a:t>
            </a:r>
            <a:r>
              <a:rPr lang="en-US" sz="2400">
                <a:solidFill>
                  <a:srgbClr val="0070C0"/>
                </a:solidFill>
                <a:latin typeface="Arial" panose="020B0604020202020204" pitchFamily="34" charset="0"/>
                <a:cs typeface="Arial" panose="020B0604020202020204" pitchFamily="34" charset="0"/>
              </a:rPr>
              <a:t>.</a:t>
            </a:r>
          </a:p>
          <a:p>
            <a:pPr algn="just"/>
            <a:r>
              <a:rPr lang="vi-VN" sz="2400">
                <a:solidFill>
                  <a:srgbClr val="0070C0"/>
                </a:solidFill>
                <a:latin typeface="Arial" panose="020B0604020202020204" pitchFamily="34" charset="0"/>
                <a:cs typeface="Arial" panose="020B0604020202020204" pitchFamily="34" charset="0"/>
              </a:rPr>
              <a:t> </a:t>
            </a:r>
            <a:endParaRPr lang="en-US" sz="2400">
              <a:solidFill>
                <a:srgbClr val="0070C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vi-VN" sz="2400">
                <a:solidFill>
                  <a:srgbClr val="0070C0"/>
                </a:solidFill>
                <a:latin typeface="Arial" panose="020B0604020202020204" pitchFamily="34" charset="0"/>
                <a:cs typeface="Arial" panose="020B0604020202020204" pitchFamily="34" charset="0"/>
              </a:rPr>
              <a:t>Bộ dữ liệu có 32 cột và hơn 500,000 </a:t>
            </a:r>
            <a:r>
              <a:rPr lang="en-US" sz="2400" err="1">
                <a:solidFill>
                  <a:srgbClr val="0070C0"/>
                </a:solidFill>
                <a:latin typeface="Arial" panose="020B0604020202020204" pitchFamily="34" charset="0"/>
                <a:cs typeface="Arial" panose="020B0604020202020204" pitchFamily="34" charset="0"/>
              </a:rPr>
              <a:t>điểm</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dữ</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liệu</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với khoảng thời gian </a:t>
            </a:r>
            <a:r>
              <a:rPr lang="en-US" sz="2400" err="1">
                <a:solidFill>
                  <a:srgbClr val="0070C0"/>
                </a:solidFill>
                <a:latin typeface="Arial" panose="020B0604020202020204" pitchFamily="34" charset="0"/>
                <a:cs typeface="Arial" panose="020B0604020202020204" pitchFamily="34" charset="0"/>
              </a:rPr>
              <a:t>cập</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nhật</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1 phú</a:t>
            </a:r>
            <a:r>
              <a:rPr lang="en-US" sz="2400">
                <a:solidFill>
                  <a:srgbClr val="0070C0"/>
                </a:solidFill>
                <a:latin typeface="Arial" panose="020B0604020202020204" pitchFamily="34" charset="0"/>
                <a:cs typeface="Arial" panose="020B0604020202020204" pitchFamily="34" charset="0"/>
              </a:rPr>
              <a:t>t/</a:t>
            </a:r>
            <a:r>
              <a:rPr lang="en-US" sz="2400" err="1">
                <a:solidFill>
                  <a:srgbClr val="0070C0"/>
                </a:solidFill>
                <a:latin typeface="Arial" panose="020B0604020202020204" pitchFamily="34" charset="0"/>
                <a:cs typeface="Arial" panose="020B0604020202020204" pitchFamily="34" charset="0"/>
              </a:rPr>
              <a:t>lần</a:t>
            </a:r>
            <a:r>
              <a:rPr lang="vi-VN" sz="2400">
                <a:solidFill>
                  <a:srgbClr val="0070C0"/>
                </a:solidFill>
                <a:latin typeface="Arial" panose="020B0604020202020204" pitchFamily="34" charset="0"/>
                <a:cs typeface="Arial" panose="020B0604020202020204" pitchFamily="34" charset="0"/>
              </a:rPr>
              <a:t> về năng lượng được sử dụng (tính bằng kW) bởi các thiết bị của ngôi nhà thông minh và điều kiện thời tiết của khu vực vào thời điểm đó.</a:t>
            </a:r>
            <a:endParaRPr lang="en-US" sz="2400">
              <a:solidFill>
                <a:srgbClr val="0070C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a:solidFill>
                <a:srgbClr val="0070C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vi-VN" sz="2400">
                <a:solidFill>
                  <a:srgbClr val="0070C0"/>
                </a:solidFill>
                <a:latin typeface="Arial" panose="020B0604020202020204" pitchFamily="34" charset="0"/>
                <a:cs typeface="Arial" panose="020B0604020202020204" pitchFamily="34" charset="0"/>
              </a:rPr>
              <a:t>Bộ dữ liệu này ghi lại mức tiêu thụ năng lượng của từng</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phòng/thiết bị mỗi phút, từ ngày 1 tháng 1 năm 2016 (5:00 AM) đến</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ngày 16 tháng 12 năm 2016 (3:29 AM)</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57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40</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40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5" y="480000"/>
            <a:ext cx="8037351" cy="646331"/>
          </a:xfrm>
          <a:prstGeom prst="rect">
            <a:avLst/>
          </a:prstGeom>
          <a:noFill/>
        </p:spPr>
        <p:txBody>
          <a:bodyPr wrap="square" rtlCol="0">
            <a:spAutoFit/>
          </a:bodyPr>
          <a:lstStyle/>
          <a:p>
            <a:r>
              <a:rPr lang="en-US" sz="3600" b="1">
                <a:solidFill>
                  <a:schemeClr val="dk1"/>
                </a:solidFill>
                <a:latin typeface="Arial" panose="020B0604020202020204" pitchFamily="34" charset="0"/>
                <a:ea typeface="Times New Roman"/>
                <a:cs typeface="Arial" panose="020B0604020202020204" pitchFamily="34" charset="0"/>
                <a:sym typeface="Times New Roman"/>
              </a:rPr>
              <a:t>DEMO</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338554"/>
          </a:xfrm>
          <a:prstGeom prst="rect">
            <a:avLst/>
          </a:prstGeom>
          <a:noFill/>
        </p:spPr>
        <p:txBody>
          <a:bodyPr wrap="square" rtlCol="0">
            <a:spAutoFit/>
          </a:bodyPr>
          <a:lstStyle/>
          <a:p>
            <a:pPr algn="ctr"/>
            <a:r>
              <a:rPr lang="en-US" sz="1600" dirty="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hlinkClick r:id="rId2"/>
            <a:extLst>
              <a:ext uri="{FF2B5EF4-FFF2-40B4-BE49-F238E27FC236}">
                <a16:creationId xmlns:a16="http://schemas.microsoft.com/office/drawing/2014/main" id="{A3F6390D-B5EC-5B15-82E0-7B87B1BDAC31}"/>
              </a:ext>
            </a:extLst>
          </p:cNvPr>
          <p:cNvSpPr txBox="1"/>
          <p:nvPr/>
        </p:nvSpPr>
        <p:spPr>
          <a:xfrm>
            <a:off x="3048733" y="3244334"/>
            <a:ext cx="6097464" cy="523220"/>
          </a:xfrm>
          <a:prstGeom prst="rect">
            <a:avLst/>
          </a:prstGeom>
          <a:noFill/>
        </p:spPr>
        <p:txBody>
          <a:bodyPr wrap="square">
            <a:spAutoFit/>
          </a:bodyPr>
          <a:lstStyle/>
          <a:p>
            <a:pPr algn="ctr"/>
            <a:r>
              <a:rPr lang="en-US" sz="2800" dirty="0">
                <a:latin typeface="Arial" panose="020B0604020202020204" pitchFamily="34" charset="0"/>
                <a:cs typeface="Arial" panose="020B0604020202020204" pitchFamily="34" charset="0"/>
              </a:rPr>
              <a:t>https://youtu.be/2pS_oTZ_wEI</a:t>
            </a:r>
          </a:p>
        </p:txBody>
      </p:sp>
    </p:spTree>
    <p:extLst>
      <p:ext uri="{BB962C8B-B14F-4D97-AF65-F5344CB8AC3E}">
        <p14:creationId xmlns:p14="http://schemas.microsoft.com/office/powerpoint/2010/main" val="341697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914">
        <p159:morph option="byObject"/>
      </p:transition>
    </mc:Choice>
    <mc:Fallback xmlns="">
      <p:transition spd="slow" advTm="1091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5</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4090501"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Bộ</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Dữ</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Liệu</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85AB29A-D514-042D-BABF-DCECCE520373}"/>
              </a:ext>
            </a:extLst>
          </p:cNvPr>
          <p:cNvSpPr txBox="1"/>
          <p:nvPr/>
        </p:nvSpPr>
        <p:spPr>
          <a:xfrm>
            <a:off x="587826" y="1384793"/>
            <a:ext cx="4282753" cy="584775"/>
          </a:xfrm>
          <a:prstGeom prst="rect">
            <a:avLst/>
          </a:prstGeom>
          <a:noFill/>
        </p:spPr>
        <p:txBody>
          <a:bodyPr wrap="square" rtlCol="0">
            <a:spAutoFit/>
          </a:bodyPr>
          <a:lstStyle/>
          <a:p>
            <a:r>
              <a:rPr lang="en-US" sz="3200" b="1" err="1">
                <a:solidFill>
                  <a:srgbClr val="0070C0"/>
                </a:solidFill>
                <a:latin typeface="Arial" panose="020B0604020202020204" pitchFamily="34" charset="0"/>
                <a:cs typeface="Arial" panose="020B0604020202020204" pitchFamily="34" charset="0"/>
              </a:rPr>
              <a:t>Dữ</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liệu</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năng</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lượng</a:t>
            </a:r>
            <a:endParaRPr lang="en-US" sz="3200" b="1">
              <a:solidFill>
                <a:srgbClr val="0070C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AB9A07E-E501-E8E9-7BE8-B3A50F4B4086}"/>
              </a:ext>
            </a:extLst>
          </p:cNvPr>
          <p:cNvSpPr txBox="1"/>
          <p:nvPr/>
        </p:nvSpPr>
        <p:spPr>
          <a:xfrm>
            <a:off x="781439" y="2157390"/>
            <a:ext cx="10872496" cy="3785652"/>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Living Room, Kitchen, Home Office: </a:t>
            </a:r>
            <a:r>
              <a:rPr lang="vi-VN" sz="2400">
                <a:solidFill>
                  <a:srgbClr val="0070C0"/>
                </a:solidFill>
                <a:latin typeface="Arial" panose="020B0604020202020204" pitchFamily="34" charset="0"/>
                <a:cs typeface="Arial" panose="020B0604020202020204" pitchFamily="34" charset="0"/>
              </a:rPr>
              <a:t>Những cột này ghi mức sử dụng năng lượng của từng phòng trong nhà tính bằng KW.</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Fridge, Barn, Dish Washer, Microwave, Furnace, Wine Cellar, Garage Door, Well: </a:t>
            </a:r>
            <a:r>
              <a:rPr lang="vi-VN" sz="2400">
                <a:solidFill>
                  <a:srgbClr val="0070C0"/>
                </a:solidFill>
                <a:latin typeface="Arial" panose="020B0604020202020204" pitchFamily="34" charset="0"/>
                <a:cs typeface="Arial" panose="020B0604020202020204" pitchFamily="34" charset="0"/>
              </a:rPr>
              <a:t>Đây là số đọc của đồng hồ đo năng lượng của các thiết bị riêng lẻ được sử dụng trong nhà vào một ngày cụ thể.</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Generator, House overall: </a:t>
            </a:r>
            <a:r>
              <a:rPr lang="vi-VN" sz="2400">
                <a:solidFill>
                  <a:srgbClr val="0070C0"/>
                </a:solidFill>
                <a:latin typeface="Arial" panose="020B0604020202020204" pitchFamily="34" charset="0"/>
                <a:cs typeface="Arial" panose="020B0604020202020204" pitchFamily="34" charset="0"/>
              </a:rPr>
              <a:t>Các cột này chứa </a:t>
            </a:r>
            <a:r>
              <a:rPr lang="en-US" sz="2400">
                <a:solidFill>
                  <a:srgbClr val="0070C0"/>
                </a:solidFill>
                <a:latin typeface="Arial" panose="020B0604020202020204" pitchFamily="34" charset="0"/>
                <a:cs typeface="Arial" panose="020B0604020202020204" pitchFamily="34" charset="0"/>
              </a:rPr>
              <a:t>t</a:t>
            </a:r>
            <a:r>
              <a:rPr lang="vi-VN" sz="2400">
                <a:solidFill>
                  <a:srgbClr val="0070C0"/>
                </a:solidFill>
                <a:latin typeface="Arial" panose="020B0604020202020204" pitchFamily="34" charset="0"/>
                <a:cs typeface="Arial" panose="020B0604020202020204" pitchFamily="34" charset="0"/>
              </a:rPr>
              <a:t>ổng mức sử dụng năng lượng của tất cả các thiết bị và </a:t>
            </a:r>
            <a:r>
              <a:rPr lang="en-US" sz="2400">
                <a:solidFill>
                  <a:srgbClr val="0070C0"/>
                </a:solidFill>
                <a:latin typeface="Arial" panose="020B0604020202020204" pitchFamily="34" charset="0"/>
                <a:cs typeface="Arial" panose="020B0604020202020204" pitchFamily="34" charset="0"/>
              </a:rPr>
              <a:t>t</a:t>
            </a:r>
            <a:r>
              <a:rPr lang="vi-VN" sz="2400">
                <a:solidFill>
                  <a:srgbClr val="0070C0"/>
                </a:solidFill>
                <a:latin typeface="Arial" panose="020B0604020202020204" pitchFamily="34" charset="0"/>
                <a:cs typeface="Arial" panose="020B0604020202020204" pitchFamily="34" charset="0"/>
              </a:rPr>
              <a:t>ổng năng lượng do máy phát tạo ra vào một ngày cụ thể.</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6</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3334721" cy="646331"/>
          </a:xfrm>
          <a:prstGeom prst="rect">
            <a:avLst/>
          </a:prstGeom>
          <a:noFill/>
        </p:spPr>
        <p:txBody>
          <a:bodyPr wrap="square" rtlCol="0">
            <a:spAutoFit/>
          </a:bodyPr>
          <a:lstStyle/>
          <a:p>
            <a:r>
              <a:rPr lang="en-US" sz="3600" b="1" err="1">
                <a:solidFill>
                  <a:schemeClr val="tx1">
                    <a:lumMod val="95000"/>
                    <a:lumOff val="5000"/>
                  </a:schemeClr>
                </a:solidFill>
                <a:latin typeface="Arial" panose="020B0604020202020204" pitchFamily="34" charset="0"/>
                <a:cs typeface="Arial" panose="020B0604020202020204" pitchFamily="34" charset="0"/>
              </a:rPr>
              <a:t>Bộ</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Dữ</a:t>
            </a:r>
            <a:r>
              <a:rPr lang="en-US" sz="3600" b="1">
                <a:solidFill>
                  <a:schemeClr val="tx1">
                    <a:lumMod val="95000"/>
                    <a:lumOff val="5000"/>
                  </a:schemeClr>
                </a:solidFill>
                <a:latin typeface="Arial" panose="020B0604020202020204" pitchFamily="34" charset="0"/>
                <a:cs typeface="Arial" panose="020B0604020202020204" pitchFamily="34" charset="0"/>
              </a:rPr>
              <a:t> </a:t>
            </a:r>
            <a:r>
              <a:rPr lang="en-US" sz="3600" b="1" err="1">
                <a:solidFill>
                  <a:schemeClr val="tx1">
                    <a:lumMod val="95000"/>
                    <a:lumOff val="5000"/>
                  </a:schemeClr>
                </a:solidFill>
                <a:latin typeface="Arial" panose="020B0604020202020204" pitchFamily="34" charset="0"/>
                <a:cs typeface="Arial" panose="020B0604020202020204" pitchFamily="34" charset="0"/>
              </a:rPr>
              <a:t>Liệu</a:t>
            </a:r>
            <a:endParaRPr lang="en-US" sz="3600" b="1">
              <a:solidFill>
                <a:schemeClr val="tx1">
                  <a:lumMod val="95000"/>
                  <a:lumOff val="5000"/>
                </a:schemeClr>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85AB29A-D514-042D-BABF-DCECCE520373}"/>
              </a:ext>
            </a:extLst>
          </p:cNvPr>
          <p:cNvSpPr txBox="1"/>
          <p:nvPr/>
        </p:nvSpPr>
        <p:spPr>
          <a:xfrm>
            <a:off x="587826" y="1384793"/>
            <a:ext cx="4282753" cy="584775"/>
          </a:xfrm>
          <a:prstGeom prst="rect">
            <a:avLst/>
          </a:prstGeom>
          <a:noFill/>
        </p:spPr>
        <p:txBody>
          <a:bodyPr wrap="square" rtlCol="0">
            <a:spAutoFit/>
          </a:bodyPr>
          <a:lstStyle/>
          <a:p>
            <a:r>
              <a:rPr lang="en-US" sz="3200" b="1" err="1">
                <a:solidFill>
                  <a:srgbClr val="0070C0"/>
                </a:solidFill>
                <a:latin typeface="Arial" panose="020B0604020202020204" pitchFamily="34" charset="0"/>
                <a:cs typeface="Arial" panose="020B0604020202020204" pitchFamily="34" charset="0"/>
              </a:rPr>
              <a:t>Dữ</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liệu</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thời</a:t>
            </a:r>
            <a:r>
              <a:rPr lang="en-US" sz="3200" b="1">
                <a:solidFill>
                  <a:srgbClr val="0070C0"/>
                </a:solidFill>
                <a:latin typeface="Arial" panose="020B0604020202020204" pitchFamily="34" charset="0"/>
                <a:cs typeface="Arial" panose="020B0604020202020204" pitchFamily="34" charset="0"/>
              </a:rPr>
              <a:t> </a:t>
            </a:r>
            <a:r>
              <a:rPr lang="en-US" sz="3200" b="1" err="1">
                <a:solidFill>
                  <a:srgbClr val="0070C0"/>
                </a:solidFill>
                <a:latin typeface="Arial" panose="020B0604020202020204" pitchFamily="34" charset="0"/>
                <a:cs typeface="Arial" panose="020B0604020202020204" pitchFamily="34" charset="0"/>
              </a:rPr>
              <a:t>tiết</a:t>
            </a:r>
            <a:endParaRPr lang="en-US" sz="3200" b="1">
              <a:solidFill>
                <a:srgbClr val="0070C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AB9A07E-E501-E8E9-7BE8-B3A50F4B4086}"/>
              </a:ext>
            </a:extLst>
          </p:cNvPr>
          <p:cNvSpPr txBox="1"/>
          <p:nvPr/>
        </p:nvSpPr>
        <p:spPr>
          <a:xfrm>
            <a:off x="781439" y="2157390"/>
            <a:ext cx="10872496" cy="2308324"/>
          </a:xfrm>
          <a:prstGeom prst="rect">
            <a:avLst/>
          </a:prstGeom>
          <a:noFill/>
        </p:spPr>
        <p:txBody>
          <a:bodyPr wrap="square">
            <a:spAutoFit/>
          </a:bodyPr>
          <a:lstStyle/>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Temperature, Humidity, Apparent Temperature: </a:t>
            </a:r>
            <a:r>
              <a:rPr lang="vi-VN" sz="2400">
                <a:solidFill>
                  <a:srgbClr val="0070C0"/>
                </a:solidFill>
                <a:latin typeface="Arial" panose="020B0604020202020204" pitchFamily="34" charset="0"/>
                <a:cs typeface="Arial" panose="020B0604020202020204" pitchFamily="34" charset="0"/>
              </a:rPr>
              <a:t>Đây là nhiệt độ và </a:t>
            </a:r>
            <a:r>
              <a:rPr lang="en-US" sz="2400">
                <a:solidFill>
                  <a:srgbClr val="0070C0"/>
                </a:solidFill>
                <a:latin typeface="Arial" panose="020B0604020202020204" pitchFamily="34" charset="0"/>
                <a:cs typeface="Arial" panose="020B0604020202020204" pitchFamily="34" charset="0"/>
              </a:rPr>
              <a:t>đ</a:t>
            </a:r>
            <a:r>
              <a:rPr lang="vi-VN" sz="2400">
                <a:solidFill>
                  <a:srgbClr val="0070C0"/>
                </a:solidFill>
                <a:latin typeface="Arial" panose="020B0604020202020204" pitchFamily="34" charset="0"/>
                <a:cs typeface="Arial" panose="020B0604020202020204" pitchFamily="34" charset="0"/>
              </a:rPr>
              <a:t>ộ ẩm được ghi lại trong ngày tại địa điểm đó.</a:t>
            </a: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cs typeface="Arial" panose="020B0604020202020204" pitchFamily="34" charset="0"/>
              </a:rPr>
              <a:t>Visibility, Dew Point, Wind Bearing, Wind Speed, Pressure: </a:t>
            </a:r>
            <a:r>
              <a:rPr lang="en-US" sz="2400" err="1">
                <a:solidFill>
                  <a:srgbClr val="0070C0"/>
                </a:solidFill>
                <a:latin typeface="Arial" panose="020B0604020202020204" pitchFamily="34" charset="0"/>
                <a:cs typeface="Arial" panose="020B0604020202020204" pitchFamily="34" charset="0"/>
              </a:rPr>
              <a:t>Phần</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này</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chứa</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tốc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độ</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gió</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và</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các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yếu</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tố</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khí</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hậu</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khác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trên</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địa</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điểm</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đó</a:t>
            </a:r>
            <a:r>
              <a:rPr lang="en-US" sz="2400">
                <a:solidFill>
                  <a:srgbClr val="0070C0"/>
                </a:solidFill>
                <a:latin typeface="Arial" panose="020B0604020202020204" pitchFamily="34" charset="0"/>
                <a:cs typeface="Arial" panose="020B0604020202020204" pitchFamily="34" charset="0"/>
              </a:rPr>
              <a:t> ở </a:t>
            </a:r>
            <a:r>
              <a:rPr lang="en-US" sz="2400" err="1">
                <a:solidFill>
                  <a:srgbClr val="0070C0"/>
                </a:solidFill>
                <a:latin typeface="Arial" panose="020B0604020202020204" pitchFamily="34" charset="0"/>
                <a:cs typeface="Arial" panose="020B0604020202020204" pitchFamily="34" charset="0"/>
              </a:rPr>
              <a:t>các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tỷ</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lệ</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khác</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nhau</a:t>
            </a:r>
            <a:r>
              <a:rPr lang="en-US" sz="240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45601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7</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701837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Basic Analysis - House Appliances</a:t>
            </a:r>
          </a:p>
        </p:txBody>
      </p:sp>
      <p:pic>
        <p:nvPicPr>
          <p:cNvPr id="20" name="!!Picture" descr="Chart&#10;&#10;Description automatically generated">
            <a:extLst>
              <a:ext uri="{FF2B5EF4-FFF2-40B4-BE49-F238E27FC236}">
                <a16:creationId xmlns:a16="http://schemas.microsoft.com/office/drawing/2014/main" id="{1AFFD2D3-2ACE-DC0E-047A-E86011B84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00" y="2072938"/>
            <a:ext cx="10515794" cy="3426495"/>
          </a:xfrm>
          <a:prstGeom prst="rect">
            <a:avLst/>
          </a:prstGeom>
        </p:spPr>
      </p:pic>
    </p:spTree>
    <p:extLst>
      <p:ext uri="{BB962C8B-B14F-4D97-AF65-F5344CB8AC3E}">
        <p14:creationId xmlns:p14="http://schemas.microsoft.com/office/powerpoint/2010/main" val="4034193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8</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701837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Basic Analysis - House Appliances</a:t>
            </a:r>
          </a:p>
        </p:txBody>
      </p:sp>
      <p:pic>
        <p:nvPicPr>
          <p:cNvPr id="3" name="!!Picture" descr="Chart, pie chart&#10;&#10;Description automatically generated">
            <a:extLst>
              <a:ext uri="{FF2B5EF4-FFF2-40B4-BE49-F238E27FC236}">
                <a16:creationId xmlns:a16="http://schemas.microsoft.com/office/drawing/2014/main" id="{CBB7A13A-ACE9-D4B2-B806-929EC0D20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371" y="2049925"/>
            <a:ext cx="5961257" cy="4258041"/>
          </a:xfrm>
          <a:prstGeom prst="rect">
            <a:avLst/>
          </a:prstGeom>
        </p:spPr>
      </p:pic>
    </p:spTree>
    <p:extLst>
      <p:ext uri="{BB962C8B-B14F-4D97-AF65-F5344CB8AC3E}">
        <p14:creationId xmlns:p14="http://schemas.microsoft.com/office/powerpoint/2010/main" val="13294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a:extLst>
              <a:ext uri="{FF2B5EF4-FFF2-40B4-BE49-F238E27FC236}">
                <a16:creationId xmlns:a16="http://schemas.microsoft.com/office/drawing/2014/main" id="{31F36B41-9B29-B5C9-A321-605BC1AEF4C2}"/>
              </a:ext>
            </a:extLst>
          </p:cNvPr>
          <p:cNvSpPr>
            <a:spLocks noGrp="1"/>
          </p:cNvSpPr>
          <p:nvPr>
            <p:ph type="ftr" sz="quarter" idx="11"/>
          </p:nvPr>
        </p:nvSpPr>
        <p:spPr>
          <a:xfrm>
            <a:off x="3529010" y="6378575"/>
            <a:ext cx="5133975" cy="365125"/>
          </a:xfrm>
        </p:spPr>
        <p:txBody>
          <a:bodyPr/>
          <a:lstStyle/>
          <a:p>
            <a:r>
              <a:rPr lang="en-US" sz="1600">
                <a:solidFill>
                  <a:schemeClr val="tx1"/>
                </a:solidFill>
                <a:latin typeface="Arial" panose="020B0604020202020204" pitchFamily="34" charset="0"/>
                <a:cs typeface="Arial" panose="020B0604020202020204" pitchFamily="34" charset="0"/>
              </a:rPr>
              <a:t>DS300 – TÍNH TOÁN SONG </a:t>
            </a:r>
            <a:r>
              <a:rPr lang="en-US" sz="1600" err="1">
                <a:solidFill>
                  <a:schemeClr val="tx1"/>
                </a:solidFill>
                <a:latin typeface="Arial" panose="020B0604020202020204" pitchFamily="34" charset="0"/>
                <a:cs typeface="Arial" panose="020B0604020202020204" pitchFamily="34" charset="0"/>
              </a:rPr>
              <a:t>SONG</a:t>
            </a:r>
            <a:r>
              <a:rPr lang="en-US" sz="1600">
                <a:solidFill>
                  <a:schemeClr val="tx1"/>
                </a:solidFill>
                <a:latin typeface="Arial" panose="020B0604020202020204" pitchFamily="34" charset="0"/>
                <a:cs typeface="Arial" panose="020B0604020202020204" pitchFamily="34" charset="0"/>
              </a:rPr>
              <a:t> &amp; PHÂN TÁN</a:t>
            </a:r>
          </a:p>
        </p:txBody>
      </p:sp>
      <p:sp>
        <p:nvSpPr>
          <p:cNvPr id="7" name="Slide Number Placeholder 7">
            <a:extLst>
              <a:ext uri="{FF2B5EF4-FFF2-40B4-BE49-F238E27FC236}">
                <a16:creationId xmlns:a16="http://schemas.microsoft.com/office/drawing/2014/main" id="{A00FC37D-CC31-F589-ACC3-43F5323F125C}"/>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9</a:t>
            </a:fld>
            <a:endParaRPr lang="en-US" sz="1600">
              <a:solidFill>
                <a:schemeClr val="tx1"/>
              </a:solidFill>
              <a:latin typeface="Arial" panose="020B0604020202020204" pitchFamily="34" charset="0"/>
              <a:cs typeface="Arial" panose="020B0604020202020204" pitchFamily="34" charset="0"/>
            </a:endParaRPr>
          </a:p>
        </p:txBody>
      </p:sp>
      <p:sp>
        <p:nvSpPr>
          <p:cNvPr id="9" name="Google Shape;115;p1">
            <a:extLst>
              <a:ext uri="{FF2B5EF4-FFF2-40B4-BE49-F238E27FC236}">
                <a16:creationId xmlns:a16="http://schemas.microsoft.com/office/drawing/2014/main" id="{0FE24BA3-55C5-EC5B-E556-1EF336E98A04}"/>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2" name="Straight Connector 11">
            <a:extLst>
              <a:ext uri="{FF2B5EF4-FFF2-40B4-BE49-F238E27FC236}">
                <a16:creationId xmlns:a16="http://schemas.microsoft.com/office/drawing/2014/main" id="{2B9002B1-3480-ADB5-FC5E-C37151674A6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580AA036-075D-F2B4-DC62-1BB0A60C7EA7}"/>
              </a:ext>
            </a:extLst>
          </p:cNvPr>
          <p:cNvSpPr txBox="1">
            <a:spLocks/>
          </p:cNvSpPr>
          <p:nvPr/>
        </p:nvSpPr>
        <p:spPr>
          <a:xfrm>
            <a:off x="11372849" y="6356350"/>
            <a:ext cx="5429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pPr/>
              <a:t>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30406F8A-5AC8-2355-ABC8-A88D699883B7}"/>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cxnSp>
        <p:nvCxnSpPr>
          <p:cNvPr id="11" name="Straight Connector 10">
            <a:extLst>
              <a:ext uri="{FF2B5EF4-FFF2-40B4-BE49-F238E27FC236}">
                <a16:creationId xmlns:a16="http://schemas.microsoft.com/office/drawing/2014/main" id="{C8687C55-5039-5121-75A2-44CDC27C95E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BF4537-7DDE-BF81-68AF-EA1AD27DCEEA}"/>
              </a:ext>
            </a:extLst>
          </p:cNvPr>
          <p:cNvSpPr txBox="1"/>
          <p:nvPr/>
        </p:nvSpPr>
        <p:spPr>
          <a:xfrm>
            <a:off x="276226" y="480000"/>
            <a:ext cx="5909970"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Exploratory Data Analysis</a:t>
            </a:r>
          </a:p>
        </p:txBody>
      </p:sp>
      <p:grpSp>
        <p:nvGrpSpPr>
          <p:cNvPr id="14" name="Group 13">
            <a:extLst>
              <a:ext uri="{FF2B5EF4-FFF2-40B4-BE49-F238E27FC236}">
                <a16:creationId xmlns:a16="http://schemas.microsoft.com/office/drawing/2014/main" id="{BDE1DA81-8C28-9094-549B-6746A1BCADF7}"/>
              </a:ext>
            </a:extLst>
          </p:cNvPr>
          <p:cNvGrpSpPr/>
          <p:nvPr/>
        </p:nvGrpSpPr>
        <p:grpSpPr>
          <a:xfrm>
            <a:off x="276226" y="1090232"/>
            <a:ext cx="11449049" cy="106739"/>
            <a:chOff x="276226" y="1309307"/>
            <a:chExt cx="11449049" cy="106739"/>
          </a:xfrm>
        </p:grpSpPr>
        <p:cxnSp>
          <p:nvCxnSpPr>
            <p:cNvPr id="15" name="Straight Connector 14">
              <a:extLst>
                <a:ext uri="{FF2B5EF4-FFF2-40B4-BE49-F238E27FC236}">
                  <a16:creationId xmlns:a16="http://schemas.microsoft.com/office/drawing/2014/main" id="{37908E27-0FF9-3C4C-0403-0938DA7845FD}"/>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2EE3CF5-9161-DB90-8511-99B35BAC4A2C}"/>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3" name="TextBox 3">
            <a:extLst>
              <a:ext uri="{FF2B5EF4-FFF2-40B4-BE49-F238E27FC236}">
                <a16:creationId xmlns:a16="http://schemas.microsoft.com/office/drawing/2014/main" id="{9957970F-860C-7F0C-DB26-F54C1F0F2FF7}"/>
              </a:ext>
            </a:extLst>
          </p:cNvPr>
          <p:cNvSpPr txBox="1"/>
          <p:nvPr/>
        </p:nvSpPr>
        <p:spPr>
          <a:xfrm>
            <a:off x="1111310" y="114300"/>
            <a:ext cx="9972675"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A Practical Real-Time Energy Consumption Prediction System using Big Data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C6194F-9232-6650-092D-3C8308C031FA}"/>
              </a:ext>
            </a:extLst>
          </p:cNvPr>
          <p:cNvSpPr txBox="1"/>
          <p:nvPr/>
        </p:nvSpPr>
        <p:spPr>
          <a:xfrm>
            <a:off x="371475" y="1295741"/>
            <a:ext cx="7018370" cy="584775"/>
          </a:xfrm>
          <a:prstGeom prst="rect">
            <a:avLst/>
          </a:prstGeom>
          <a:noFill/>
        </p:spPr>
        <p:txBody>
          <a:bodyPr wrap="square">
            <a:spAutoFit/>
          </a:bodyPr>
          <a:lstStyle/>
          <a:p>
            <a:r>
              <a:rPr lang="en-US" sz="3200" b="1">
                <a:solidFill>
                  <a:srgbClr val="0070C0"/>
                </a:solidFill>
                <a:latin typeface="Arial" panose="020B0604020202020204" pitchFamily="34" charset="0"/>
                <a:cs typeface="Arial" panose="020B0604020202020204" pitchFamily="34" charset="0"/>
              </a:rPr>
              <a:t>Basic Analysis - House Appliances</a:t>
            </a:r>
          </a:p>
        </p:txBody>
      </p:sp>
      <p:pic>
        <p:nvPicPr>
          <p:cNvPr id="5" name="!!Picture" descr="Chart, pie chart&#10;&#10;Description automatically generated">
            <a:extLst>
              <a:ext uri="{FF2B5EF4-FFF2-40B4-BE49-F238E27FC236}">
                <a16:creationId xmlns:a16="http://schemas.microsoft.com/office/drawing/2014/main" id="{16049BFB-3F1F-DC6B-AF0E-4F2F9DA87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368" y="2074117"/>
            <a:ext cx="5961257" cy="4258041"/>
          </a:xfrm>
          <a:prstGeom prst="rect">
            <a:avLst/>
          </a:prstGeom>
        </p:spPr>
      </p:pic>
    </p:spTree>
    <p:extLst>
      <p:ext uri="{BB962C8B-B14F-4D97-AF65-F5344CB8AC3E}">
        <p14:creationId xmlns:p14="http://schemas.microsoft.com/office/powerpoint/2010/main" val="1113404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2" ma:contentTypeDescription="Tạo tài liệu mới." ma:contentTypeScope="" ma:versionID="f6a3330aaca2ef001b0f58723197c2f1">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43b01b221d2e4ce1f6cae7ef4912582d"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2a3f031-5e38-462b-b0c0-9200614458f0" xsi:nil="true"/>
  </documentManagement>
</p:properties>
</file>

<file path=customXml/itemProps1.xml><?xml version="1.0" encoding="utf-8"?>
<ds:datastoreItem xmlns:ds="http://schemas.openxmlformats.org/officeDocument/2006/customXml" ds:itemID="{CF3A4146-C347-465C-A64D-2D345D04CF72}">
  <ds:schemaRefs>
    <ds:schemaRef ds:uri="http://schemas.microsoft.com/sharepoint/v3/contenttype/forms"/>
  </ds:schemaRefs>
</ds:datastoreItem>
</file>

<file path=customXml/itemProps2.xml><?xml version="1.0" encoding="utf-8"?>
<ds:datastoreItem xmlns:ds="http://schemas.openxmlformats.org/officeDocument/2006/customXml" ds:itemID="{412D92CC-507B-4566-A6D1-734647D0E965}">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24C258-BCA3-4902-B90D-449D8A16566B}">
  <ds:schemaRefs>
    <ds:schemaRef ds:uri="http://purl.org/dc/terms/"/>
    <ds:schemaRef ds:uri="http://schemas.microsoft.com/office/infopath/2007/PartnerControls"/>
    <ds:schemaRef ds:uri="http://purl.org/dc/dcmitype/"/>
    <ds:schemaRef ds:uri="http://schemas.microsoft.com/office/2006/metadata/properties"/>
    <ds:schemaRef ds:uri="a069508f-c851-4346-9bc8-e3754af750ae"/>
    <ds:schemaRef ds:uri="http://schemas.microsoft.com/office/2006/documentManagement/types"/>
    <ds:schemaRef ds:uri="http://purl.org/dc/elements/1.1/"/>
    <ds:schemaRef ds:uri="http://schemas.openxmlformats.org/package/2006/metadata/core-properties"/>
    <ds:schemaRef ds:uri="32a3f031-5e38-462b-b0c0-9200614458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4424</Words>
  <Application>Microsoft Office PowerPoint</Application>
  <PresentationFormat>Widescreen</PresentationFormat>
  <Paragraphs>460</Paragraphs>
  <Slides>40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Đức Thể</dc:creator>
  <cp:lastModifiedBy>Phạm Đức Thể</cp:lastModifiedBy>
  <cp:revision>2</cp:revision>
  <dcterms:created xsi:type="dcterms:W3CDTF">2022-12-06T04:31:17Z</dcterms:created>
  <dcterms:modified xsi:type="dcterms:W3CDTF">2023-02-17T14:54:04Z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