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33"/>
  </p:notesMasterIdLst>
  <p:sldIdLst>
    <p:sldId id="256" r:id="rId5"/>
    <p:sldId id="257" r:id="rId6"/>
    <p:sldId id="329" r:id="rId7"/>
    <p:sldId id="259" r:id="rId8"/>
    <p:sldId id="319" r:id="rId9"/>
    <p:sldId id="305" r:id="rId10"/>
    <p:sldId id="321" r:id="rId11"/>
    <p:sldId id="320" r:id="rId12"/>
    <p:sldId id="306" r:id="rId13"/>
    <p:sldId id="322" r:id="rId14"/>
    <p:sldId id="331" r:id="rId15"/>
    <p:sldId id="332" r:id="rId16"/>
    <p:sldId id="333" r:id="rId17"/>
    <p:sldId id="261" r:id="rId18"/>
    <p:sldId id="310" r:id="rId19"/>
    <p:sldId id="311" r:id="rId20"/>
    <p:sldId id="312" r:id="rId21"/>
    <p:sldId id="313" r:id="rId22"/>
    <p:sldId id="315" r:id="rId23"/>
    <p:sldId id="334" r:id="rId24"/>
    <p:sldId id="307" r:id="rId25"/>
    <p:sldId id="326" r:id="rId26"/>
    <p:sldId id="335" r:id="rId27"/>
    <p:sldId id="318" r:id="rId28"/>
    <p:sldId id="328" r:id="rId29"/>
    <p:sldId id="309" r:id="rId30"/>
    <p:sldId id="317" r:id="rId31"/>
    <p:sldId id="260" r:id="rId32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34"/>
      <p:bold r:id="rId35"/>
      <p:italic r:id="rId36"/>
      <p:boldItalic r:id="rId37"/>
    </p:embeddedFont>
    <p:embeddedFont>
      <p:font typeface="Barlow Semi Condensed Medium" panose="00000606000000000000" pitchFamily="2" charset="0"/>
      <p:regular r:id="rId38"/>
      <p:bold r:id="rId39"/>
      <p:italic r:id="rId40"/>
      <p:boldItalic r:id="rId41"/>
    </p:embeddedFont>
    <p:embeddedFont>
      <p:font typeface="Fjalla One" panose="02000506040000020004" pitchFamily="2" charset="0"/>
      <p:regular r:id="rId42"/>
    </p:embeddedFont>
    <p:embeddedFont>
      <p:font typeface="Roboto Condensed Light" panose="02000000000000000000" pitchFamily="2" charset="0"/>
      <p:regular r:id="rId43"/>
      <p: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28C76F-B0BE-42F6-B012-8CDFE114B114}" v="9" dt="2022-07-19T16:01:14.274"/>
    <p1510:client id="{F2FAED82-8EB7-4336-8AAA-4EF8C99D4A0F}" v="5" dt="2022-07-20T07:15:39.718"/>
  </p1510:revLst>
</p1510:revInfo>
</file>

<file path=ppt/tableStyles.xml><?xml version="1.0" encoding="utf-8"?>
<a:tblStyleLst xmlns:a="http://schemas.openxmlformats.org/drawingml/2006/main" def="{D967E6AD-C0D6-4738-9132-466451847147}">
  <a:tblStyle styleId="{D967E6AD-C0D6-4738-9132-4664518471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141" d="100"/>
          <a:sy n="141" d="100"/>
        </p:scale>
        <p:origin x="6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154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31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31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g8728718f4e_1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0" name="Google Shape;3490;g8728718f4e_1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06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g8728718f4e_1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0" name="Google Shape;3490;g8728718f4e_1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054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33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60" r:id="rId8"/>
    <p:sldLayoutId id="2147483661" r:id="rId9"/>
    <p:sldLayoutId id="2147483669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455130" y="1711457"/>
            <a:ext cx="417176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err="1">
                <a:solidFill>
                  <a:schemeClr val="dk2"/>
                </a:solidFill>
                <a:latin typeface="Barlow Semi Condensed Medium" panose="00000606000000000000" pitchFamily="2" charset="0"/>
              </a:rPr>
              <a:t>Hệ</a:t>
            </a:r>
            <a:r>
              <a:rPr lang="vi-VN" sz="3600">
                <a:solidFill>
                  <a:schemeClr val="dk2"/>
                </a:solidFill>
                <a:latin typeface="Barlow Semi Condensed Medium" panose="00000606000000000000" pitchFamily="2" charset="0"/>
              </a:rPr>
              <a:t> </a:t>
            </a:r>
            <a:r>
              <a:rPr lang="vi-VN" sz="3600" err="1">
                <a:solidFill>
                  <a:schemeClr val="dk2"/>
                </a:solidFill>
                <a:latin typeface="Barlow Semi Condensed Medium" panose="00000606000000000000" pitchFamily="2" charset="0"/>
              </a:rPr>
              <a:t>Thống</a:t>
            </a:r>
            <a:r>
              <a:rPr lang="vi-VN" sz="3600">
                <a:solidFill>
                  <a:schemeClr val="dk2"/>
                </a:solidFill>
                <a:latin typeface="Barlow Semi Condensed Medium" panose="00000606000000000000" pitchFamily="2" charset="0"/>
              </a:rPr>
              <a:t> </a:t>
            </a:r>
            <a:r>
              <a:rPr lang="vi-VN" sz="3600" err="1">
                <a:solidFill>
                  <a:schemeClr val="dk2"/>
                </a:solidFill>
                <a:latin typeface="Barlow Semi Condensed Medium" panose="00000606000000000000" pitchFamily="2" charset="0"/>
              </a:rPr>
              <a:t>Dự</a:t>
            </a:r>
            <a:r>
              <a:rPr lang="vi-VN" sz="3600">
                <a:solidFill>
                  <a:schemeClr val="dk2"/>
                </a:solidFill>
                <a:latin typeface="Barlow Semi Condensed Medium" panose="00000606000000000000" pitchFamily="2" charset="0"/>
              </a:rPr>
              <a:t> </a:t>
            </a:r>
            <a:r>
              <a:rPr lang="vi-VN" sz="3600" err="1">
                <a:solidFill>
                  <a:schemeClr val="dk2"/>
                </a:solidFill>
                <a:latin typeface="Barlow Semi Condensed Medium" panose="00000606000000000000" pitchFamily="2" charset="0"/>
              </a:rPr>
              <a:t>Đoán</a:t>
            </a:r>
            <a:r>
              <a:rPr lang="vi-VN" sz="3600">
                <a:solidFill>
                  <a:schemeClr val="dk2"/>
                </a:solidFill>
                <a:latin typeface="Barlow Semi Condensed Medium" panose="00000606000000000000" pitchFamily="2" charset="0"/>
              </a:rPr>
              <a:t> </a:t>
            </a:r>
            <a:r>
              <a:rPr lang="vi-VN" sz="3600" err="1">
                <a:solidFill>
                  <a:schemeClr val="dk2"/>
                </a:solidFill>
                <a:latin typeface="Barlow Semi Condensed Medium" panose="00000606000000000000" pitchFamily="2" charset="0"/>
              </a:rPr>
              <a:t>Độ</a:t>
            </a:r>
            <a:r>
              <a:rPr lang="vi-VN" sz="3600">
                <a:solidFill>
                  <a:schemeClr val="dk2"/>
                </a:solidFill>
                <a:latin typeface="Barlow Semi Condensed Medium" panose="00000606000000000000" pitchFamily="2" charset="0"/>
              </a:rPr>
              <a:t> </a:t>
            </a:r>
            <a:r>
              <a:rPr lang="vi-VN" sz="3600" err="1">
                <a:solidFill>
                  <a:schemeClr val="dk2"/>
                </a:solidFill>
                <a:latin typeface="Barlow Semi Condensed Medium" panose="00000606000000000000" pitchFamily="2" charset="0"/>
              </a:rPr>
              <a:t>Trễ</a:t>
            </a:r>
            <a:r>
              <a:rPr lang="vi-VN" sz="3600">
                <a:solidFill>
                  <a:schemeClr val="dk2"/>
                </a:solidFill>
                <a:latin typeface="Barlow Semi Condensed Medium" panose="00000606000000000000" pitchFamily="2" charset="0"/>
              </a:rPr>
              <a:t> </a:t>
            </a:r>
            <a:r>
              <a:rPr lang="vi-VN" sz="3600" err="1">
                <a:solidFill>
                  <a:schemeClr val="dk2"/>
                </a:solidFill>
                <a:latin typeface="Barlow Semi Condensed Medium" panose="00000606000000000000" pitchFamily="2" charset="0"/>
              </a:rPr>
              <a:t>Chuyến</a:t>
            </a:r>
            <a:r>
              <a:rPr lang="vi-VN" sz="3600">
                <a:solidFill>
                  <a:schemeClr val="dk2"/>
                </a:solidFill>
                <a:latin typeface="Barlow Semi Condensed Medium" panose="00000606000000000000" pitchFamily="2" charset="0"/>
              </a:rPr>
              <a:t> Bay Theo </a:t>
            </a:r>
            <a:r>
              <a:rPr lang="vi-VN" sz="3600" err="1">
                <a:solidFill>
                  <a:schemeClr val="dk2"/>
                </a:solidFill>
                <a:latin typeface="Barlow Semi Condensed Medium" panose="00000606000000000000" pitchFamily="2" charset="0"/>
              </a:rPr>
              <a:t>Thời</a:t>
            </a:r>
            <a:r>
              <a:rPr lang="vi-VN" sz="3600">
                <a:solidFill>
                  <a:schemeClr val="dk2"/>
                </a:solidFill>
                <a:latin typeface="Barlow Semi Condensed Medium" panose="00000606000000000000" pitchFamily="2" charset="0"/>
              </a:rPr>
              <a:t> Gian </a:t>
            </a:r>
            <a:r>
              <a:rPr lang="vi-VN" sz="3600" err="1">
                <a:solidFill>
                  <a:schemeClr val="dk2"/>
                </a:solidFill>
                <a:latin typeface="Barlow Semi Condensed Medium" panose="00000606000000000000" pitchFamily="2" charset="0"/>
              </a:rPr>
              <a:t>Thực</a:t>
            </a:r>
            <a:endParaRPr lang="vi-VN" sz="3600">
              <a:solidFill>
                <a:schemeClr val="dk2"/>
              </a:solidFill>
              <a:latin typeface="Barlow Semi Condensed Medium" panose="00000606000000000000" pitchFamily="2" charset="0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>
                <a:solidFill>
                  <a:schemeClr val="accent2">
                    <a:lumMod val="50000"/>
                  </a:schemeClr>
                </a:solidFill>
              </a:rPr>
              <a:t>GVHD: </a:t>
            </a:r>
            <a:r>
              <a:rPr lang="en-GB" sz="2300" dirty="0">
                <a:solidFill>
                  <a:schemeClr val="accent2">
                    <a:lumMod val="50000"/>
                  </a:schemeClr>
                </a:solidFill>
              </a:rPr>
              <a:t>TS. </a:t>
            </a:r>
            <a:r>
              <a:rPr lang="en-GB" sz="2300" err="1">
                <a:solidFill>
                  <a:schemeClr val="accent2">
                    <a:lumMod val="50000"/>
                  </a:schemeClr>
                </a:solidFill>
              </a:rPr>
              <a:t>Đỗ</a:t>
            </a:r>
            <a:r>
              <a:rPr lang="en-GB" sz="230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2300" err="1">
                <a:solidFill>
                  <a:schemeClr val="accent2">
                    <a:lumMod val="50000"/>
                  </a:schemeClr>
                </a:solidFill>
              </a:rPr>
              <a:t>Trọng</a:t>
            </a:r>
            <a:r>
              <a:rPr lang="en-GB" sz="230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2300" err="1">
                <a:solidFill>
                  <a:schemeClr val="accent2">
                    <a:lumMod val="50000"/>
                  </a:schemeClr>
                </a:solidFill>
              </a:rPr>
              <a:t>Hợp</a:t>
            </a:r>
            <a:endParaRPr lang="vi-VN" sz="230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sz="230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vi-VN" sz="23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B6CE3F1-27FB-039F-C6F0-794E56B084FB}"/>
              </a:ext>
            </a:extLst>
          </p:cNvPr>
          <p:cNvSpPr txBox="1"/>
          <p:nvPr/>
        </p:nvSpPr>
        <p:spPr>
          <a:xfrm>
            <a:off x="206853" y="252298"/>
            <a:ext cx="2832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err="1">
                <a:latin typeface="Barlow Semi Condensed Medium" panose="00000606000000000000" pitchFamily="2" charset="0"/>
              </a:rPr>
              <a:t>Phân</a:t>
            </a:r>
            <a:r>
              <a:rPr lang="en-GB" sz="2400">
                <a:latin typeface="Barlow Semi Condensed Medium" panose="00000606000000000000" pitchFamily="2" charset="0"/>
              </a:rPr>
              <a:t> </a:t>
            </a:r>
            <a:r>
              <a:rPr lang="en-GB" sz="2400" err="1">
                <a:latin typeface="Barlow Semi Condensed Medium" panose="00000606000000000000" pitchFamily="2" charset="0"/>
              </a:rPr>
              <a:t>Tích</a:t>
            </a:r>
            <a:r>
              <a:rPr lang="en-GB" sz="2400">
                <a:latin typeface="Barlow Semi Condensed Medium" panose="00000606000000000000" pitchFamily="2" charset="0"/>
              </a:rPr>
              <a:t> </a:t>
            </a:r>
            <a:r>
              <a:rPr lang="en-GB" sz="2400" err="1">
                <a:latin typeface="Barlow Semi Condensed Medium" panose="00000606000000000000" pitchFamily="2" charset="0"/>
              </a:rPr>
              <a:t>Dữ</a:t>
            </a:r>
            <a:r>
              <a:rPr lang="en-GB" sz="2400">
                <a:latin typeface="Barlow Semi Condensed Medium" panose="00000606000000000000" pitchFamily="2" charset="0"/>
              </a:rPr>
              <a:t> </a:t>
            </a:r>
            <a:r>
              <a:rPr lang="en-GB" sz="2400" err="1">
                <a:latin typeface="Barlow Semi Condensed Medium" panose="00000606000000000000" pitchFamily="2" charset="0"/>
              </a:rPr>
              <a:t>Liệu</a:t>
            </a:r>
            <a:r>
              <a:rPr lang="en-GB" sz="2400">
                <a:latin typeface="Barlow Semi Condensed Medium" panose="00000606000000000000" pitchFamily="2" charset="0"/>
              </a:rPr>
              <a:t> </a:t>
            </a:r>
            <a:r>
              <a:rPr lang="en-GB" sz="2400" err="1">
                <a:latin typeface="Barlow Semi Condensed Medium" panose="00000606000000000000" pitchFamily="2" charset="0"/>
              </a:rPr>
              <a:t>Lớn</a:t>
            </a:r>
            <a:endParaRPr lang="en-GB" sz="2400">
              <a:latin typeface="Barlow Semi Condensed Medium" panose="00000606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êu đề 1">
            <a:extLst>
              <a:ext uri="{FF2B5EF4-FFF2-40B4-BE49-F238E27FC236}">
                <a16:creationId xmlns:a16="http://schemas.microsoft.com/office/drawing/2014/main" id="{13CA7B19-1DCB-5273-8BD2-C820EA83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</p:spPr>
        <p:txBody>
          <a:bodyPr/>
          <a:lstStyle/>
          <a:p>
            <a:r>
              <a:rPr lang="en-GB" b="1" err="1">
                <a:latin typeface="Barlow Semi Condensed Medium" panose="00000606000000000000" pitchFamily="2" charset="0"/>
              </a:rPr>
              <a:t>Tổng</a:t>
            </a:r>
            <a:r>
              <a:rPr lang="en-GB" b="1">
                <a:latin typeface="Barlow Semi Condensed Medium" panose="00000606000000000000" pitchFamily="2" charset="0"/>
              </a:rPr>
              <a:t> Quan </a:t>
            </a:r>
            <a:r>
              <a:rPr lang="en-GB" b="1" err="1">
                <a:latin typeface="Barlow Semi Condensed Medium" panose="00000606000000000000" pitchFamily="2" charset="0"/>
              </a:rPr>
              <a:t>Hệ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Thống</a:t>
            </a:r>
            <a:endParaRPr lang="en-GB" b="1">
              <a:latin typeface="Barlow Semi Condensed Medium" panose="00000606000000000000" pitchFamily="2" charset="0"/>
            </a:endParaRPr>
          </a:p>
        </p:txBody>
      </p:sp>
      <p:cxnSp>
        <p:nvCxnSpPr>
          <p:cNvPr id="42" name="Đường nối Thẳng 3">
            <a:extLst>
              <a:ext uri="{FF2B5EF4-FFF2-40B4-BE49-F238E27FC236}">
                <a16:creationId xmlns:a16="http://schemas.microsoft.com/office/drawing/2014/main" id="{49ABA520-5384-FFEA-2136-B00459035761}"/>
              </a:ext>
            </a:extLst>
          </p:cNvPr>
          <p:cNvCxnSpPr>
            <a:cxnSpLocks/>
          </p:cNvCxnSpPr>
          <p:nvPr/>
        </p:nvCxnSpPr>
        <p:spPr>
          <a:xfrm>
            <a:off x="1152297" y="1717288"/>
            <a:ext cx="0" cy="2051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Lưu đồ: Đĩa Từ 10">
            <a:extLst>
              <a:ext uri="{FF2B5EF4-FFF2-40B4-BE49-F238E27FC236}">
                <a16:creationId xmlns:a16="http://schemas.microsoft.com/office/drawing/2014/main" id="{BA525C67-4BE5-21A0-FF76-941E27099CB0}"/>
              </a:ext>
            </a:extLst>
          </p:cNvPr>
          <p:cNvSpPr/>
          <p:nvPr/>
        </p:nvSpPr>
        <p:spPr>
          <a:xfrm>
            <a:off x="2546029" y="3434576"/>
            <a:ext cx="550127" cy="5943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DB</a:t>
            </a:r>
          </a:p>
        </p:txBody>
      </p:sp>
      <p:sp>
        <p:nvSpPr>
          <p:cNvPr id="44" name="Hình chữ nhật: Góc Tròn 14">
            <a:extLst>
              <a:ext uri="{FF2B5EF4-FFF2-40B4-BE49-F238E27FC236}">
                <a16:creationId xmlns:a16="http://schemas.microsoft.com/office/drawing/2014/main" id="{C734C374-1543-2ABB-87E1-A96EF2AF6C21}"/>
              </a:ext>
            </a:extLst>
          </p:cNvPr>
          <p:cNvSpPr/>
          <p:nvPr/>
        </p:nvSpPr>
        <p:spPr>
          <a:xfrm>
            <a:off x="1524003" y="2036955"/>
            <a:ext cx="550123" cy="5347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topic</a:t>
            </a:r>
          </a:p>
        </p:txBody>
      </p:sp>
      <p:pic>
        <p:nvPicPr>
          <p:cNvPr id="45" name="Hình ảnh 4">
            <a:extLst>
              <a:ext uri="{FF2B5EF4-FFF2-40B4-BE49-F238E27FC236}">
                <a16:creationId xmlns:a16="http://schemas.microsoft.com/office/drawing/2014/main" id="{8F8AAF81-1C2C-6952-342C-E9743679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0" y="3382752"/>
            <a:ext cx="925132" cy="594300"/>
          </a:xfrm>
          <a:prstGeom prst="rect">
            <a:avLst/>
          </a:prstGeom>
        </p:spPr>
      </p:pic>
      <p:pic>
        <p:nvPicPr>
          <p:cNvPr id="46" name="Hình ảnh 7">
            <a:extLst>
              <a:ext uri="{FF2B5EF4-FFF2-40B4-BE49-F238E27FC236}">
                <a16:creationId xmlns:a16="http://schemas.microsoft.com/office/drawing/2014/main" id="{FB099CD7-DBDE-2CC7-62BD-2514B8720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511" y="1882564"/>
            <a:ext cx="914066" cy="670470"/>
          </a:xfrm>
          <a:prstGeom prst="rect">
            <a:avLst/>
          </a:prstGeom>
        </p:spPr>
      </p:pic>
      <p:pic>
        <p:nvPicPr>
          <p:cNvPr id="47" name="Hình ảnh 11">
            <a:extLst>
              <a:ext uri="{FF2B5EF4-FFF2-40B4-BE49-F238E27FC236}">
                <a16:creationId xmlns:a16="http://schemas.microsoft.com/office/drawing/2014/main" id="{7B995D8B-DD3F-828D-C76D-37D9D82DA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364" y="4070893"/>
            <a:ext cx="856227" cy="594299"/>
          </a:xfrm>
          <a:prstGeom prst="rect">
            <a:avLst/>
          </a:prstGeom>
        </p:spPr>
      </p:pic>
      <p:sp>
        <p:nvSpPr>
          <p:cNvPr id="48" name="Hình chữ nhật: Góc Tròn 12">
            <a:extLst>
              <a:ext uri="{FF2B5EF4-FFF2-40B4-BE49-F238E27FC236}">
                <a16:creationId xmlns:a16="http://schemas.microsoft.com/office/drawing/2014/main" id="{B381B28F-FFD8-EB04-8E0D-665FE93E1497}"/>
              </a:ext>
            </a:extLst>
          </p:cNvPr>
          <p:cNvSpPr/>
          <p:nvPr/>
        </p:nvSpPr>
        <p:spPr>
          <a:xfrm>
            <a:off x="3660531" y="1861555"/>
            <a:ext cx="981305" cy="670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Processing</a:t>
            </a:r>
          </a:p>
        </p:txBody>
      </p:sp>
      <p:sp>
        <p:nvSpPr>
          <p:cNvPr id="49" name="Hình chữ nhật: Góc Tròn 15">
            <a:extLst>
              <a:ext uri="{FF2B5EF4-FFF2-40B4-BE49-F238E27FC236}">
                <a16:creationId xmlns:a16="http://schemas.microsoft.com/office/drawing/2014/main" id="{C82582D3-BFE8-43D0-E775-7EA942FBEF0D}"/>
              </a:ext>
            </a:extLst>
          </p:cNvPr>
          <p:cNvSpPr/>
          <p:nvPr/>
        </p:nvSpPr>
        <p:spPr>
          <a:xfrm>
            <a:off x="4990653" y="2553034"/>
            <a:ext cx="981305" cy="670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/>
              <a:t>Model Trained</a:t>
            </a:r>
          </a:p>
        </p:txBody>
      </p:sp>
      <p:sp>
        <p:nvSpPr>
          <p:cNvPr id="50" name="Lưu đồ: Đĩa Từ 16">
            <a:extLst>
              <a:ext uri="{FF2B5EF4-FFF2-40B4-BE49-F238E27FC236}">
                <a16:creationId xmlns:a16="http://schemas.microsoft.com/office/drawing/2014/main" id="{AD985713-E93F-59CB-6C10-3B7315D3A64D}"/>
              </a:ext>
            </a:extLst>
          </p:cNvPr>
          <p:cNvSpPr/>
          <p:nvPr/>
        </p:nvSpPr>
        <p:spPr>
          <a:xfrm>
            <a:off x="6631257" y="1899640"/>
            <a:ext cx="550127" cy="5943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DB</a:t>
            </a:r>
          </a:p>
        </p:txBody>
      </p:sp>
      <p:pic>
        <p:nvPicPr>
          <p:cNvPr id="51" name="Hình ảnh 17">
            <a:extLst>
              <a:ext uri="{FF2B5EF4-FFF2-40B4-BE49-F238E27FC236}">
                <a16:creationId xmlns:a16="http://schemas.microsoft.com/office/drawing/2014/main" id="{39C213CD-475E-874A-B7C8-52252E60D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206" y="2571749"/>
            <a:ext cx="856227" cy="594299"/>
          </a:xfrm>
          <a:prstGeom prst="rect">
            <a:avLst/>
          </a:prstGeom>
        </p:spPr>
      </p:pic>
      <p:pic>
        <p:nvPicPr>
          <p:cNvPr id="52" name="Đồ họa 19" descr="Monitor with solid fill">
            <a:extLst>
              <a:ext uri="{FF2B5EF4-FFF2-40B4-BE49-F238E27FC236}">
                <a16:creationId xmlns:a16="http://schemas.microsoft.com/office/drawing/2014/main" id="{9F4964B5-F321-6EA8-B419-B462CDD63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1087" y="1389952"/>
            <a:ext cx="914400" cy="914400"/>
          </a:xfrm>
          <a:prstGeom prst="rect">
            <a:avLst/>
          </a:prstGeom>
        </p:spPr>
      </p:pic>
      <p:sp>
        <p:nvSpPr>
          <p:cNvPr id="53" name="Mũi tên: Phải 21">
            <a:extLst>
              <a:ext uri="{FF2B5EF4-FFF2-40B4-BE49-F238E27FC236}">
                <a16:creationId xmlns:a16="http://schemas.microsoft.com/office/drawing/2014/main" id="{5B0D254F-08CE-349B-4D7E-DF0737A20AA0}"/>
              </a:ext>
            </a:extLst>
          </p:cNvPr>
          <p:cNvSpPr/>
          <p:nvPr/>
        </p:nvSpPr>
        <p:spPr>
          <a:xfrm>
            <a:off x="2074126" y="2184524"/>
            <a:ext cx="312238" cy="194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̃i tên: Phải 22">
            <a:extLst>
              <a:ext uri="{FF2B5EF4-FFF2-40B4-BE49-F238E27FC236}">
                <a16:creationId xmlns:a16="http://schemas.microsoft.com/office/drawing/2014/main" id="{CF89C836-34C3-461E-0947-9C022DCD9CF7}"/>
              </a:ext>
            </a:extLst>
          </p:cNvPr>
          <p:cNvSpPr/>
          <p:nvPr/>
        </p:nvSpPr>
        <p:spPr>
          <a:xfrm>
            <a:off x="3241387" y="2184524"/>
            <a:ext cx="419144" cy="194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Mũi tên: Phải 25">
            <a:extLst>
              <a:ext uri="{FF2B5EF4-FFF2-40B4-BE49-F238E27FC236}">
                <a16:creationId xmlns:a16="http://schemas.microsoft.com/office/drawing/2014/main" id="{A03E14E1-604B-705B-AC76-60539CD2F9EE}"/>
              </a:ext>
            </a:extLst>
          </p:cNvPr>
          <p:cNvSpPr/>
          <p:nvPr/>
        </p:nvSpPr>
        <p:spPr>
          <a:xfrm>
            <a:off x="3096156" y="3614935"/>
            <a:ext cx="981304" cy="233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ũi tên: Cong 28">
            <a:extLst>
              <a:ext uri="{FF2B5EF4-FFF2-40B4-BE49-F238E27FC236}">
                <a16:creationId xmlns:a16="http://schemas.microsoft.com/office/drawing/2014/main" id="{C64F5FC8-E278-63B6-B686-D6F56DF94219}"/>
              </a:ext>
            </a:extLst>
          </p:cNvPr>
          <p:cNvSpPr/>
          <p:nvPr/>
        </p:nvSpPr>
        <p:spPr>
          <a:xfrm rot="10800000">
            <a:off x="4781556" y="3382752"/>
            <a:ext cx="2216598" cy="503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Mũi tên: Cong 29">
            <a:extLst>
              <a:ext uri="{FF2B5EF4-FFF2-40B4-BE49-F238E27FC236}">
                <a16:creationId xmlns:a16="http://schemas.microsoft.com/office/drawing/2014/main" id="{AA02AD66-64BC-1F0D-AD84-DA21BEBF3ECE}"/>
              </a:ext>
            </a:extLst>
          </p:cNvPr>
          <p:cNvSpPr/>
          <p:nvPr/>
        </p:nvSpPr>
        <p:spPr>
          <a:xfrm>
            <a:off x="6211588" y="1648795"/>
            <a:ext cx="1282032" cy="53990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8" name="Mũi tên: Cong 30">
            <a:extLst>
              <a:ext uri="{FF2B5EF4-FFF2-40B4-BE49-F238E27FC236}">
                <a16:creationId xmlns:a16="http://schemas.microsoft.com/office/drawing/2014/main" id="{6F40FA3A-A4DB-82AD-D194-4FAB5EE5017B}"/>
              </a:ext>
            </a:extLst>
          </p:cNvPr>
          <p:cNvSpPr/>
          <p:nvPr/>
        </p:nvSpPr>
        <p:spPr>
          <a:xfrm>
            <a:off x="4415883" y="2900534"/>
            <a:ext cx="574770" cy="5144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Mũi tên: Cong 33">
            <a:extLst>
              <a:ext uri="{FF2B5EF4-FFF2-40B4-BE49-F238E27FC236}">
                <a16:creationId xmlns:a16="http://schemas.microsoft.com/office/drawing/2014/main" id="{C98D553C-97D6-7A35-6503-F8E18A67EC8A}"/>
              </a:ext>
            </a:extLst>
          </p:cNvPr>
          <p:cNvSpPr/>
          <p:nvPr/>
        </p:nvSpPr>
        <p:spPr>
          <a:xfrm rot="5400000">
            <a:off x="4796009" y="2048038"/>
            <a:ext cx="387225" cy="6601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0" name="Mũi tên: Cong 34">
            <a:extLst>
              <a:ext uri="{FF2B5EF4-FFF2-40B4-BE49-F238E27FC236}">
                <a16:creationId xmlns:a16="http://schemas.microsoft.com/office/drawing/2014/main" id="{5C672161-034C-D7DE-6058-0299A38D73FA}"/>
              </a:ext>
            </a:extLst>
          </p:cNvPr>
          <p:cNvSpPr/>
          <p:nvPr/>
        </p:nvSpPr>
        <p:spPr>
          <a:xfrm>
            <a:off x="5640200" y="2141034"/>
            <a:ext cx="981305" cy="4226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1" name="Hộp Văn bản 18">
            <a:extLst>
              <a:ext uri="{FF2B5EF4-FFF2-40B4-BE49-F238E27FC236}">
                <a16:creationId xmlns:a16="http://schemas.microsoft.com/office/drawing/2014/main" id="{64ACEECB-2290-CC8D-03FE-A9F26F04E983}"/>
              </a:ext>
            </a:extLst>
          </p:cNvPr>
          <p:cNvSpPr txBox="1"/>
          <p:nvPr/>
        </p:nvSpPr>
        <p:spPr>
          <a:xfrm>
            <a:off x="578746" y="4133751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Flight Data</a:t>
            </a:r>
          </a:p>
        </p:txBody>
      </p:sp>
      <p:sp>
        <p:nvSpPr>
          <p:cNvPr id="62" name="Mũi tên: Phải 23">
            <a:extLst>
              <a:ext uri="{FF2B5EF4-FFF2-40B4-BE49-F238E27FC236}">
                <a16:creationId xmlns:a16="http://schemas.microsoft.com/office/drawing/2014/main" id="{6444ED34-3AB9-5D81-D7CF-9BBEF54DF106}"/>
              </a:ext>
            </a:extLst>
          </p:cNvPr>
          <p:cNvSpPr/>
          <p:nvPr/>
        </p:nvSpPr>
        <p:spPr>
          <a:xfrm>
            <a:off x="1158721" y="2217799"/>
            <a:ext cx="355530" cy="16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Hộp Văn bản 31">
            <a:extLst>
              <a:ext uri="{FF2B5EF4-FFF2-40B4-BE49-F238E27FC236}">
                <a16:creationId xmlns:a16="http://schemas.microsoft.com/office/drawing/2014/main" id="{2581CE7D-D2BC-760D-8D31-97D08E4A1225}"/>
              </a:ext>
            </a:extLst>
          </p:cNvPr>
          <p:cNvSpPr txBox="1"/>
          <p:nvPr/>
        </p:nvSpPr>
        <p:spPr>
          <a:xfrm>
            <a:off x="1022770" y="1286022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Kafka API</a:t>
            </a:r>
          </a:p>
        </p:txBody>
      </p:sp>
      <p:sp>
        <p:nvSpPr>
          <p:cNvPr id="67" name="Hình chữ nhật: Góc Tròn 38">
            <a:extLst>
              <a:ext uri="{FF2B5EF4-FFF2-40B4-BE49-F238E27FC236}">
                <a16:creationId xmlns:a16="http://schemas.microsoft.com/office/drawing/2014/main" id="{F315BB86-B0BE-2788-F5D1-904BB166FF1E}"/>
              </a:ext>
            </a:extLst>
          </p:cNvPr>
          <p:cNvSpPr/>
          <p:nvPr/>
        </p:nvSpPr>
        <p:spPr>
          <a:xfrm>
            <a:off x="1527723" y="3505196"/>
            <a:ext cx="550123" cy="5347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topic</a:t>
            </a:r>
          </a:p>
        </p:txBody>
      </p:sp>
      <p:sp>
        <p:nvSpPr>
          <p:cNvPr id="68" name="Mũi tên: Phải 39">
            <a:extLst>
              <a:ext uri="{FF2B5EF4-FFF2-40B4-BE49-F238E27FC236}">
                <a16:creationId xmlns:a16="http://schemas.microsoft.com/office/drawing/2014/main" id="{420BDD29-12A7-5880-8E0F-73BC3045B417}"/>
              </a:ext>
            </a:extLst>
          </p:cNvPr>
          <p:cNvSpPr/>
          <p:nvPr/>
        </p:nvSpPr>
        <p:spPr>
          <a:xfrm>
            <a:off x="2077845" y="3652765"/>
            <a:ext cx="468183" cy="194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Mũi tên: Phải 40">
            <a:extLst>
              <a:ext uri="{FF2B5EF4-FFF2-40B4-BE49-F238E27FC236}">
                <a16:creationId xmlns:a16="http://schemas.microsoft.com/office/drawing/2014/main" id="{30EEF215-02CC-E2FE-339B-6BAA1129196B}"/>
              </a:ext>
            </a:extLst>
          </p:cNvPr>
          <p:cNvSpPr/>
          <p:nvPr/>
        </p:nvSpPr>
        <p:spPr>
          <a:xfrm>
            <a:off x="1162441" y="3686040"/>
            <a:ext cx="355530" cy="16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Đường nối Thẳng 35">
            <a:extLst>
              <a:ext uri="{FF2B5EF4-FFF2-40B4-BE49-F238E27FC236}">
                <a16:creationId xmlns:a16="http://schemas.microsoft.com/office/drawing/2014/main" id="{CE440E6F-5712-AC58-FD8F-8B782C3101DA}"/>
              </a:ext>
            </a:extLst>
          </p:cNvPr>
          <p:cNvCxnSpPr>
            <a:cxnSpLocks/>
          </p:cNvCxnSpPr>
          <p:nvPr/>
        </p:nvCxnSpPr>
        <p:spPr>
          <a:xfrm>
            <a:off x="1152297" y="1717288"/>
            <a:ext cx="0" cy="2051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Hình ảnh 36">
            <a:extLst>
              <a:ext uri="{FF2B5EF4-FFF2-40B4-BE49-F238E27FC236}">
                <a16:creationId xmlns:a16="http://schemas.microsoft.com/office/drawing/2014/main" id="{82271E34-3A03-AB4C-B725-EA248D0AF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260" y="1500762"/>
            <a:ext cx="495963" cy="473419"/>
          </a:xfrm>
          <a:prstGeom prst="rect">
            <a:avLst/>
          </a:prstGeom>
        </p:spPr>
      </p:pic>
      <p:pic>
        <p:nvPicPr>
          <p:cNvPr id="39" name="Hình ảnh 38">
            <a:extLst>
              <a:ext uri="{FF2B5EF4-FFF2-40B4-BE49-F238E27FC236}">
                <a16:creationId xmlns:a16="http://schemas.microsoft.com/office/drawing/2014/main" id="{82B01422-7364-6D1C-3325-4246A8F59B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57" y="2758076"/>
            <a:ext cx="495963" cy="473419"/>
          </a:xfrm>
          <a:prstGeom prst="rect">
            <a:avLst/>
          </a:prstGeom>
        </p:spPr>
      </p:pic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F84428F3-69CF-8F8C-E6F5-33A6A3B5A4F7}"/>
              </a:ext>
            </a:extLst>
          </p:cNvPr>
          <p:cNvSpPr txBox="1"/>
          <p:nvPr/>
        </p:nvSpPr>
        <p:spPr>
          <a:xfrm>
            <a:off x="469665" y="2042742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Stream </a:t>
            </a:r>
          </a:p>
          <a:p>
            <a:r>
              <a:rPr lang="en-GB"/>
              <a:t>data</a:t>
            </a: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3226FD77-EF94-1C8A-12F8-07A04BBDE8F2}"/>
              </a:ext>
            </a:extLst>
          </p:cNvPr>
          <p:cNvSpPr txBox="1"/>
          <p:nvPr/>
        </p:nvSpPr>
        <p:spPr>
          <a:xfrm>
            <a:off x="601734" y="3507502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data </a:t>
            </a:r>
          </a:p>
          <a:p>
            <a:r>
              <a:rPr lang="en-GB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59807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F348BC8A-F377-2747-849A-8908805443DD}"/>
              </a:ext>
            </a:extLst>
          </p:cNvPr>
          <p:cNvCxnSpPr>
            <a:cxnSpLocks/>
          </p:cNvCxnSpPr>
          <p:nvPr/>
        </p:nvCxnSpPr>
        <p:spPr>
          <a:xfrm>
            <a:off x="1152297" y="1717288"/>
            <a:ext cx="0" cy="2051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ưu đồ: Đĩa Từ 10">
            <a:extLst>
              <a:ext uri="{FF2B5EF4-FFF2-40B4-BE49-F238E27FC236}">
                <a16:creationId xmlns:a16="http://schemas.microsoft.com/office/drawing/2014/main" id="{D2374655-A86C-825C-17D0-8E8D5113A4A1}"/>
              </a:ext>
            </a:extLst>
          </p:cNvPr>
          <p:cNvSpPr/>
          <p:nvPr/>
        </p:nvSpPr>
        <p:spPr>
          <a:xfrm>
            <a:off x="2546029" y="3434576"/>
            <a:ext cx="550127" cy="5943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DB</a:t>
            </a:r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06751876-81BB-07DE-46AE-FB8B9D4FB0ED}"/>
              </a:ext>
            </a:extLst>
          </p:cNvPr>
          <p:cNvSpPr/>
          <p:nvPr/>
        </p:nvSpPr>
        <p:spPr>
          <a:xfrm>
            <a:off x="1524003" y="2036955"/>
            <a:ext cx="550123" cy="5347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topic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0347CD7-379C-5A53-DA02-0051AD30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0" y="3382752"/>
            <a:ext cx="925132" cy="5943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2FDBC7E8-EFBB-3921-AE28-5D66DFDFB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511" y="1882564"/>
            <a:ext cx="914066" cy="67047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C904423C-5811-4729-5617-6596D79AA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364" y="4070893"/>
            <a:ext cx="856227" cy="594299"/>
          </a:xfrm>
          <a:prstGeom prst="rect">
            <a:avLst/>
          </a:prstGeom>
        </p:spPr>
      </p:pic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C57BEAB2-94E2-63D3-94D5-E729FC9B852C}"/>
              </a:ext>
            </a:extLst>
          </p:cNvPr>
          <p:cNvSpPr/>
          <p:nvPr/>
        </p:nvSpPr>
        <p:spPr>
          <a:xfrm>
            <a:off x="3660531" y="1861555"/>
            <a:ext cx="981305" cy="670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Processing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C520D4D2-ED19-C90F-738C-86E9BCC4B970}"/>
              </a:ext>
            </a:extLst>
          </p:cNvPr>
          <p:cNvSpPr/>
          <p:nvPr/>
        </p:nvSpPr>
        <p:spPr>
          <a:xfrm>
            <a:off x="4990653" y="2553034"/>
            <a:ext cx="981305" cy="670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/>
              <a:t>Model Trained</a:t>
            </a:r>
          </a:p>
        </p:txBody>
      </p:sp>
      <p:sp>
        <p:nvSpPr>
          <p:cNvPr id="17" name="Lưu đồ: Đĩa Từ 16">
            <a:extLst>
              <a:ext uri="{FF2B5EF4-FFF2-40B4-BE49-F238E27FC236}">
                <a16:creationId xmlns:a16="http://schemas.microsoft.com/office/drawing/2014/main" id="{FC5FCBED-7BF7-1D4C-024E-618C3896794F}"/>
              </a:ext>
            </a:extLst>
          </p:cNvPr>
          <p:cNvSpPr/>
          <p:nvPr/>
        </p:nvSpPr>
        <p:spPr>
          <a:xfrm>
            <a:off x="6631257" y="1899640"/>
            <a:ext cx="550127" cy="5943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DB</a:t>
            </a:r>
          </a:p>
        </p:txBody>
      </p:sp>
      <p:pic>
        <p:nvPicPr>
          <p:cNvPr id="18" name="Hình ảnh 17">
            <a:extLst>
              <a:ext uri="{FF2B5EF4-FFF2-40B4-BE49-F238E27FC236}">
                <a16:creationId xmlns:a16="http://schemas.microsoft.com/office/drawing/2014/main" id="{69C494A2-DF7E-B673-1283-D31AB4011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206" y="2571749"/>
            <a:ext cx="856227" cy="594299"/>
          </a:xfrm>
          <a:prstGeom prst="rect">
            <a:avLst/>
          </a:prstGeom>
        </p:spPr>
      </p:pic>
      <p:pic>
        <p:nvPicPr>
          <p:cNvPr id="20" name="Đồ họa 19" descr="Monitor with solid fill">
            <a:extLst>
              <a:ext uri="{FF2B5EF4-FFF2-40B4-BE49-F238E27FC236}">
                <a16:creationId xmlns:a16="http://schemas.microsoft.com/office/drawing/2014/main" id="{FD0FFAE2-E716-C30C-2A48-BE3F33038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1087" y="1389952"/>
            <a:ext cx="914400" cy="914400"/>
          </a:xfrm>
          <a:prstGeom prst="rect">
            <a:avLst/>
          </a:prstGeom>
        </p:spPr>
      </p:pic>
      <p:sp>
        <p:nvSpPr>
          <p:cNvPr id="22" name="Mũi tên: Phải 21">
            <a:extLst>
              <a:ext uri="{FF2B5EF4-FFF2-40B4-BE49-F238E27FC236}">
                <a16:creationId xmlns:a16="http://schemas.microsoft.com/office/drawing/2014/main" id="{15843D07-B35D-E35F-C00A-4CC351DA160E}"/>
              </a:ext>
            </a:extLst>
          </p:cNvPr>
          <p:cNvSpPr/>
          <p:nvPr/>
        </p:nvSpPr>
        <p:spPr>
          <a:xfrm>
            <a:off x="2074126" y="2184524"/>
            <a:ext cx="312238" cy="194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̃i tên: Phải 22">
            <a:extLst>
              <a:ext uri="{FF2B5EF4-FFF2-40B4-BE49-F238E27FC236}">
                <a16:creationId xmlns:a16="http://schemas.microsoft.com/office/drawing/2014/main" id="{3B0D45EF-F1A3-245A-580D-3253A812BBCC}"/>
              </a:ext>
            </a:extLst>
          </p:cNvPr>
          <p:cNvSpPr/>
          <p:nvPr/>
        </p:nvSpPr>
        <p:spPr>
          <a:xfrm>
            <a:off x="3241387" y="2184524"/>
            <a:ext cx="419144" cy="194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̃i tên: Phải 25">
            <a:extLst>
              <a:ext uri="{FF2B5EF4-FFF2-40B4-BE49-F238E27FC236}">
                <a16:creationId xmlns:a16="http://schemas.microsoft.com/office/drawing/2014/main" id="{F8F6DED7-74AD-68D3-BF67-0BA9D293BB7F}"/>
              </a:ext>
            </a:extLst>
          </p:cNvPr>
          <p:cNvSpPr/>
          <p:nvPr/>
        </p:nvSpPr>
        <p:spPr>
          <a:xfrm>
            <a:off x="3096156" y="3614935"/>
            <a:ext cx="981304" cy="233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̃i tên: Cong 28">
            <a:extLst>
              <a:ext uri="{FF2B5EF4-FFF2-40B4-BE49-F238E27FC236}">
                <a16:creationId xmlns:a16="http://schemas.microsoft.com/office/drawing/2014/main" id="{9700B798-F742-6DE7-83F1-16B64269A54D}"/>
              </a:ext>
            </a:extLst>
          </p:cNvPr>
          <p:cNvSpPr/>
          <p:nvPr/>
        </p:nvSpPr>
        <p:spPr>
          <a:xfrm rot="10800000">
            <a:off x="4781556" y="3382752"/>
            <a:ext cx="2216598" cy="503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Mũi tên: Cong 29">
            <a:extLst>
              <a:ext uri="{FF2B5EF4-FFF2-40B4-BE49-F238E27FC236}">
                <a16:creationId xmlns:a16="http://schemas.microsoft.com/office/drawing/2014/main" id="{5BA340C6-CEEB-6480-5649-D5CF749320C2}"/>
              </a:ext>
            </a:extLst>
          </p:cNvPr>
          <p:cNvSpPr/>
          <p:nvPr/>
        </p:nvSpPr>
        <p:spPr>
          <a:xfrm>
            <a:off x="6211588" y="1648795"/>
            <a:ext cx="1282032" cy="53990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Mũi tên: Cong 30">
            <a:extLst>
              <a:ext uri="{FF2B5EF4-FFF2-40B4-BE49-F238E27FC236}">
                <a16:creationId xmlns:a16="http://schemas.microsoft.com/office/drawing/2014/main" id="{0E7F3318-B848-0069-4679-021DA03FDB57}"/>
              </a:ext>
            </a:extLst>
          </p:cNvPr>
          <p:cNvSpPr/>
          <p:nvPr/>
        </p:nvSpPr>
        <p:spPr>
          <a:xfrm>
            <a:off x="4415883" y="2900534"/>
            <a:ext cx="574770" cy="5144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Mũi tên: Cong 33">
            <a:extLst>
              <a:ext uri="{FF2B5EF4-FFF2-40B4-BE49-F238E27FC236}">
                <a16:creationId xmlns:a16="http://schemas.microsoft.com/office/drawing/2014/main" id="{703263D3-72D7-CB87-9E67-F30710007AA7}"/>
              </a:ext>
            </a:extLst>
          </p:cNvPr>
          <p:cNvSpPr/>
          <p:nvPr/>
        </p:nvSpPr>
        <p:spPr>
          <a:xfrm rot="5400000">
            <a:off x="4796009" y="2048038"/>
            <a:ext cx="387225" cy="6601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Mũi tên: Cong 34">
            <a:extLst>
              <a:ext uri="{FF2B5EF4-FFF2-40B4-BE49-F238E27FC236}">
                <a16:creationId xmlns:a16="http://schemas.microsoft.com/office/drawing/2014/main" id="{C0205939-FA67-FE4A-351B-72B288C55AFD}"/>
              </a:ext>
            </a:extLst>
          </p:cNvPr>
          <p:cNvSpPr/>
          <p:nvPr/>
        </p:nvSpPr>
        <p:spPr>
          <a:xfrm>
            <a:off x="5640200" y="2141034"/>
            <a:ext cx="981305" cy="4226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AE6510B8-B97D-CC1E-E405-7D448DFF3879}"/>
              </a:ext>
            </a:extLst>
          </p:cNvPr>
          <p:cNvSpPr txBox="1"/>
          <p:nvPr/>
        </p:nvSpPr>
        <p:spPr>
          <a:xfrm>
            <a:off x="578746" y="4133751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Flight Data</a:t>
            </a:r>
          </a:p>
        </p:txBody>
      </p:sp>
      <p:sp>
        <p:nvSpPr>
          <p:cNvPr id="24" name="Mũi tên: Phải 23">
            <a:extLst>
              <a:ext uri="{FF2B5EF4-FFF2-40B4-BE49-F238E27FC236}">
                <a16:creationId xmlns:a16="http://schemas.microsoft.com/office/drawing/2014/main" id="{BF2D1655-37F5-4FD9-DA2A-22F9466E3DC6}"/>
              </a:ext>
            </a:extLst>
          </p:cNvPr>
          <p:cNvSpPr/>
          <p:nvPr/>
        </p:nvSpPr>
        <p:spPr>
          <a:xfrm>
            <a:off x="1158721" y="2217799"/>
            <a:ext cx="355530" cy="16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F68A3F24-3869-40CE-EF83-40DF3C008411}"/>
              </a:ext>
            </a:extLst>
          </p:cNvPr>
          <p:cNvSpPr txBox="1"/>
          <p:nvPr/>
        </p:nvSpPr>
        <p:spPr>
          <a:xfrm>
            <a:off x="1022770" y="1286022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Kafka API</a:t>
            </a:r>
          </a:p>
        </p:txBody>
      </p:sp>
      <p:pic>
        <p:nvPicPr>
          <p:cNvPr id="33" name="Hình ảnh 32">
            <a:extLst>
              <a:ext uri="{FF2B5EF4-FFF2-40B4-BE49-F238E27FC236}">
                <a16:creationId xmlns:a16="http://schemas.microsoft.com/office/drawing/2014/main" id="{0BB1E1D9-AA33-9A61-561C-6FB3E93C4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260" y="1500762"/>
            <a:ext cx="495963" cy="473419"/>
          </a:xfrm>
          <a:prstGeom prst="rect">
            <a:avLst/>
          </a:prstGeom>
        </p:spPr>
      </p:pic>
      <p:pic>
        <p:nvPicPr>
          <p:cNvPr id="36" name="Hình ảnh 35">
            <a:extLst>
              <a:ext uri="{FF2B5EF4-FFF2-40B4-BE49-F238E27FC236}">
                <a16:creationId xmlns:a16="http://schemas.microsoft.com/office/drawing/2014/main" id="{9F7D95B5-90BF-FBF1-A3A7-F03C27FEAE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57" y="2758076"/>
            <a:ext cx="495963" cy="473419"/>
          </a:xfrm>
          <a:prstGeom prst="rect">
            <a:avLst/>
          </a:prstGeom>
        </p:spPr>
      </p:pic>
      <p:sp>
        <p:nvSpPr>
          <p:cNvPr id="38" name="Tiêu đề 1">
            <a:extLst>
              <a:ext uri="{FF2B5EF4-FFF2-40B4-BE49-F238E27FC236}">
                <a16:creationId xmlns:a16="http://schemas.microsoft.com/office/drawing/2014/main" id="{13CA7B19-1DCB-5273-8BD2-C820EA83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</p:spPr>
        <p:txBody>
          <a:bodyPr/>
          <a:lstStyle/>
          <a:p>
            <a:r>
              <a:rPr lang="en-GB" b="1" err="1">
                <a:latin typeface="Barlow Semi Condensed Medium" panose="00000606000000000000" pitchFamily="2" charset="0"/>
              </a:rPr>
              <a:t>Tổng</a:t>
            </a:r>
            <a:r>
              <a:rPr lang="en-GB" b="1">
                <a:latin typeface="Barlow Semi Condensed Medium" panose="00000606000000000000" pitchFamily="2" charset="0"/>
              </a:rPr>
              <a:t> Quan </a:t>
            </a:r>
            <a:r>
              <a:rPr lang="en-GB" b="1" err="1">
                <a:latin typeface="Barlow Semi Condensed Medium" panose="00000606000000000000" pitchFamily="2" charset="0"/>
              </a:rPr>
              <a:t>Hệ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Thống</a:t>
            </a:r>
            <a:endParaRPr lang="en-GB" b="1">
              <a:latin typeface="Barlow Semi Condensed Medium" panose="00000606000000000000" pitchFamily="2" charset="0"/>
            </a:endParaRPr>
          </a:p>
        </p:txBody>
      </p:sp>
      <p:sp>
        <p:nvSpPr>
          <p:cNvPr id="39" name="Hình chữ nhật: Góc Tròn 38">
            <a:extLst>
              <a:ext uri="{FF2B5EF4-FFF2-40B4-BE49-F238E27FC236}">
                <a16:creationId xmlns:a16="http://schemas.microsoft.com/office/drawing/2014/main" id="{830C13FB-5E3C-0ADA-D832-1AB6A2A0F85A}"/>
              </a:ext>
            </a:extLst>
          </p:cNvPr>
          <p:cNvSpPr/>
          <p:nvPr/>
        </p:nvSpPr>
        <p:spPr>
          <a:xfrm>
            <a:off x="1527723" y="3505196"/>
            <a:ext cx="550123" cy="5347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topic</a:t>
            </a:r>
          </a:p>
        </p:txBody>
      </p:sp>
      <p:sp>
        <p:nvSpPr>
          <p:cNvPr id="40" name="Mũi tên: Phải 39">
            <a:extLst>
              <a:ext uri="{FF2B5EF4-FFF2-40B4-BE49-F238E27FC236}">
                <a16:creationId xmlns:a16="http://schemas.microsoft.com/office/drawing/2014/main" id="{E7F56175-969E-440E-1F90-A8511AF343F9}"/>
              </a:ext>
            </a:extLst>
          </p:cNvPr>
          <p:cNvSpPr/>
          <p:nvPr/>
        </p:nvSpPr>
        <p:spPr>
          <a:xfrm>
            <a:off x="2077845" y="3652765"/>
            <a:ext cx="468183" cy="194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̃i tên: Phải 40">
            <a:extLst>
              <a:ext uri="{FF2B5EF4-FFF2-40B4-BE49-F238E27FC236}">
                <a16:creationId xmlns:a16="http://schemas.microsoft.com/office/drawing/2014/main" id="{39523BA2-D744-243B-154F-6FF6BDBC6228}"/>
              </a:ext>
            </a:extLst>
          </p:cNvPr>
          <p:cNvSpPr/>
          <p:nvPr/>
        </p:nvSpPr>
        <p:spPr>
          <a:xfrm>
            <a:off x="1162441" y="3686040"/>
            <a:ext cx="355530" cy="16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Hình chữ nhật: Góc Tròn 41">
            <a:extLst>
              <a:ext uri="{FF2B5EF4-FFF2-40B4-BE49-F238E27FC236}">
                <a16:creationId xmlns:a16="http://schemas.microsoft.com/office/drawing/2014/main" id="{B3013ACB-7104-5979-F522-56919479287D}"/>
              </a:ext>
            </a:extLst>
          </p:cNvPr>
          <p:cNvSpPr/>
          <p:nvPr/>
        </p:nvSpPr>
        <p:spPr>
          <a:xfrm>
            <a:off x="3804605" y="3282264"/>
            <a:ext cx="1186048" cy="87016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20253DE-45FF-20BC-78C4-61CBA908ABD2}"/>
              </a:ext>
            </a:extLst>
          </p:cNvPr>
          <p:cNvSpPr txBox="1"/>
          <p:nvPr/>
        </p:nvSpPr>
        <p:spPr>
          <a:xfrm>
            <a:off x="469665" y="2042742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Stream </a:t>
            </a:r>
          </a:p>
          <a:p>
            <a:r>
              <a:rPr lang="en-GB"/>
              <a:t>data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DD994914-6BFF-39B6-BD95-8B3246C92F3B}"/>
              </a:ext>
            </a:extLst>
          </p:cNvPr>
          <p:cNvSpPr txBox="1"/>
          <p:nvPr/>
        </p:nvSpPr>
        <p:spPr>
          <a:xfrm>
            <a:off x="601734" y="3507502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data </a:t>
            </a:r>
          </a:p>
          <a:p>
            <a:r>
              <a:rPr lang="en-GB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91128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F348BC8A-F377-2747-849A-8908805443DD}"/>
              </a:ext>
            </a:extLst>
          </p:cNvPr>
          <p:cNvCxnSpPr>
            <a:cxnSpLocks/>
          </p:cNvCxnSpPr>
          <p:nvPr/>
        </p:nvCxnSpPr>
        <p:spPr>
          <a:xfrm>
            <a:off x="1152297" y="1717288"/>
            <a:ext cx="0" cy="2051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ưu đồ: Đĩa Từ 10">
            <a:extLst>
              <a:ext uri="{FF2B5EF4-FFF2-40B4-BE49-F238E27FC236}">
                <a16:creationId xmlns:a16="http://schemas.microsoft.com/office/drawing/2014/main" id="{D2374655-A86C-825C-17D0-8E8D5113A4A1}"/>
              </a:ext>
            </a:extLst>
          </p:cNvPr>
          <p:cNvSpPr/>
          <p:nvPr/>
        </p:nvSpPr>
        <p:spPr>
          <a:xfrm>
            <a:off x="2546029" y="3434576"/>
            <a:ext cx="550127" cy="5943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DB</a:t>
            </a:r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06751876-81BB-07DE-46AE-FB8B9D4FB0ED}"/>
              </a:ext>
            </a:extLst>
          </p:cNvPr>
          <p:cNvSpPr/>
          <p:nvPr/>
        </p:nvSpPr>
        <p:spPr>
          <a:xfrm>
            <a:off x="1524003" y="2036955"/>
            <a:ext cx="550123" cy="5347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topic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0347CD7-379C-5A53-DA02-0051AD30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0" y="3382752"/>
            <a:ext cx="925132" cy="5943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2FDBC7E8-EFBB-3921-AE28-5D66DFDFB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511" y="1882564"/>
            <a:ext cx="914066" cy="67047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C904423C-5811-4729-5617-6596D79AA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364" y="4070893"/>
            <a:ext cx="856227" cy="594299"/>
          </a:xfrm>
          <a:prstGeom prst="rect">
            <a:avLst/>
          </a:prstGeom>
        </p:spPr>
      </p:pic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C57BEAB2-94E2-63D3-94D5-E729FC9B852C}"/>
              </a:ext>
            </a:extLst>
          </p:cNvPr>
          <p:cNvSpPr/>
          <p:nvPr/>
        </p:nvSpPr>
        <p:spPr>
          <a:xfrm>
            <a:off x="3660531" y="1861555"/>
            <a:ext cx="981305" cy="670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Processing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C520D4D2-ED19-C90F-738C-86E9BCC4B970}"/>
              </a:ext>
            </a:extLst>
          </p:cNvPr>
          <p:cNvSpPr/>
          <p:nvPr/>
        </p:nvSpPr>
        <p:spPr>
          <a:xfrm>
            <a:off x="4990653" y="2553034"/>
            <a:ext cx="981305" cy="670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/>
              <a:t>Model Trained</a:t>
            </a:r>
          </a:p>
        </p:txBody>
      </p:sp>
      <p:sp>
        <p:nvSpPr>
          <p:cNvPr id="17" name="Lưu đồ: Đĩa Từ 16">
            <a:extLst>
              <a:ext uri="{FF2B5EF4-FFF2-40B4-BE49-F238E27FC236}">
                <a16:creationId xmlns:a16="http://schemas.microsoft.com/office/drawing/2014/main" id="{FC5FCBED-7BF7-1D4C-024E-618C3896794F}"/>
              </a:ext>
            </a:extLst>
          </p:cNvPr>
          <p:cNvSpPr/>
          <p:nvPr/>
        </p:nvSpPr>
        <p:spPr>
          <a:xfrm>
            <a:off x="6631257" y="1899640"/>
            <a:ext cx="550127" cy="5943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DB</a:t>
            </a:r>
          </a:p>
        </p:txBody>
      </p:sp>
      <p:pic>
        <p:nvPicPr>
          <p:cNvPr id="18" name="Hình ảnh 17">
            <a:extLst>
              <a:ext uri="{FF2B5EF4-FFF2-40B4-BE49-F238E27FC236}">
                <a16:creationId xmlns:a16="http://schemas.microsoft.com/office/drawing/2014/main" id="{69C494A2-DF7E-B673-1283-D31AB4011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206" y="2571749"/>
            <a:ext cx="856227" cy="594299"/>
          </a:xfrm>
          <a:prstGeom prst="rect">
            <a:avLst/>
          </a:prstGeom>
        </p:spPr>
      </p:pic>
      <p:pic>
        <p:nvPicPr>
          <p:cNvPr id="20" name="Đồ họa 19" descr="Monitor with solid fill">
            <a:extLst>
              <a:ext uri="{FF2B5EF4-FFF2-40B4-BE49-F238E27FC236}">
                <a16:creationId xmlns:a16="http://schemas.microsoft.com/office/drawing/2014/main" id="{FD0FFAE2-E716-C30C-2A48-BE3F33038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1087" y="1389952"/>
            <a:ext cx="914400" cy="914400"/>
          </a:xfrm>
          <a:prstGeom prst="rect">
            <a:avLst/>
          </a:prstGeom>
        </p:spPr>
      </p:pic>
      <p:sp>
        <p:nvSpPr>
          <p:cNvPr id="22" name="Mũi tên: Phải 21">
            <a:extLst>
              <a:ext uri="{FF2B5EF4-FFF2-40B4-BE49-F238E27FC236}">
                <a16:creationId xmlns:a16="http://schemas.microsoft.com/office/drawing/2014/main" id="{15843D07-B35D-E35F-C00A-4CC351DA160E}"/>
              </a:ext>
            </a:extLst>
          </p:cNvPr>
          <p:cNvSpPr/>
          <p:nvPr/>
        </p:nvSpPr>
        <p:spPr>
          <a:xfrm>
            <a:off x="2074126" y="2184524"/>
            <a:ext cx="312238" cy="194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̃i tên: Phải 22">
            <a:extLst>
              <a:ext uri="{FF2B5EF4-FFF2-40B4-BE49-F238E27FC236}">
                <a16:creationId xmlns:a16="http://schemas.microsoft.com/office/drawing/2014/main" id="{3B0D45EF-F1A3-245A-580D-3253A812BBCC}"/>
              </a:ext>
            </a:extLst>
          </p:cNvPr>
          <p:cNvSpPr/>
          <p:nvPr/>
        </p:nvSpPr>
        <p:spPr>
          <a:xfrm>
            <a:off x="3241387" y="2184524"/>
            <a:ext cx="419144" cy="194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̃i tên: Phải 25">
            <a:extLst>
              <a:ext uri="{FF2B5EF4-FFF2-40B4-BE49-F238E27FC236}">
                <a16:creationId xmlns:a16="http://schemas.microsoft.com/office/drawing/2014/main" id="{F8F6DED7-74AD-68D3-BF67-0BA9D293BB7F}"/>
              </a:ext>
            </a:extLst>
          </p:cNvPr>
          <p:cNvSpPr/>
          <p:nvPr/>
        </p:nvSpPr>
        <p:spPr>
          <a:xfrm>
            <a:off x="3096156" y="3614935"/>
            <a:ext cx="981304" cy="233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̃i tên: Cong 28">
            <a:extLst>
              <a:ext uri="{FF2B5EF4-FFF2-40B4-BE49-F238E27FC236}">
                <a16:creationId xmlns:a16="http://schemas.microsoft.com/office/drawing/2014/main" id="{9700B798-F742-6DE7-83F1-16B64269A54D}"/>
              </a:ext>
            </a:extLst>
          </p:cNvPr>
          <p:cNvSpPr/>
          <p:nvPr/>
        </p:nvSpPr>
        <p:spPr>
          <a:xfrm rot="10800000">
            <a:off x="4781556" y="3382752"/>
            <a:ext cx="2216598" cy="503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Mũi tên: Cong 29">
            <a:extLst>
              <a:ext uri="{FF2B5EF4-FFF2-40B4-BE49-F238E27FC236}">
                <a16:creationId xmlns:a16="http://schemas.microsoft.com/office/drawing/2014/main" id="{5BA340C6-CEEB-6480-5649-D5CF749320C2}"/>
              </a:ext>
            </a:extLst>
          </p:cNvPr>
          <p:cNvSpPr/>
          <p:nvPr/>
        </p:nvSpPr>
        <p:spPr>
          <a:xfrm>
            <a:off x="6211588" y="1648795"/>
            <a:ext cx="1282032" cy="53990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Mũi tên: Cong 30">
            <a:extLst>
              <a:ext uri="{FF2B5EF4-FFF2-40B4-BE49-F238E27FC236}">
                <a16:creationId xmlns:a16="http://schemas.microsoft.com/office/drawing/2014/main" id="{0E7F3318-B848-0069-4679-021DA03FDB57}"/>
              </a:ext>
            </a:extLst>
          </p:cNvPr>
          <p:cNvSpPr/>
          <p:nvPr/>
        </p:nvSpPr>
        <p:spPr>
          <a:xfrm>
            <a:off x="4415883" y="2900534"/>
            <a:ext cx="574770" cy="5144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Mũi tên: Cong 33">
            <a:extLst>
              <a:ext uri="{FF2B5EF4-FFF2-40B4-BE49-F238E27FC236}">
                <a16:creationId xmlns:a16="http://schemas.microsoft.com/office/drawing/2014/main" id="{703263D3-72D7-CB87-9E67-F30710007AA7}"/>
              </a:ext>
            </a:extLst>
          </p:cNvPr>
          <p:cNvSpPr/>
          <p:nvPr/>
        </p:nvSpPr>
        <p:spPr>
          <a:xfrm rot="5400000">
            <a:off x="4796009" y="2048038"/>
            <a:ext cx="387225" cy="6601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Mũi tên: Cong 34">
            <a:extLst>
              <a:ext uri="{FF2B5EF4-FFF2-40B4-BE49-F238E27FC236}">
                <a16:creationId xmlns:a16="http://schemas.microsoft.com/office/drawing/2014/main" id="{C0205939-FA67-FE4A-351B-72B288C55AFD}"/>
              </a:ext>
            </a:extLst>
          </p:cNvPr>
          <p:cNvSpPr/>
          <p:nvPr/>
        </p:nvSpPr>
        <p:spPr>
          <a:xfrm>
            <a:off x="5640200" y="2141034"/>
            <a:ext cx="981305" cy="4226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AE6510B8-B97D-CC1E-E405-7D448DFF3879}"/>
              </a:ext>
            </a:extLst>
          </p:cNvPr>
          <p:cNvSpPr txBox="1"/>
          <p:nvPr/>
        </p:nvSpPr>
        <p:spPr>
          <a:xfrm>
            <a:off x="578746" y="4133751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Flight Data</a:t>
            </a:r>
          </a:p>
        </p:txBody>
      </p:sp>
      <p:sp>
        <p:nvSpPr>
          <p:cNvPr id="24" name="Mũi tên: Phải 23">
            <a:extLst>
              <a:ext uri="{FF2B5EF4-FFF2-40B4-BE49-F238E27FC236}">
                <a16:creationId xmlns:a16="http://schemas.microsoft.com/office/drawing/2014/main" id="{BF2D1655-37F5-4FD9-DA2A-22F9466E3DC6}"/>
              </a:ext>
            </a:extLst>
          </p:cNvPr>
          <p:cNvSpPr/>
          <p:nvPr/>
        </p:nvSpPr>
        <p:spPr>
          <a:xfrm>
            <a:off x="1158721" y="2217799"/>
            <a:ext cx="355530" cy="16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F68A3F24-3869-40CE-EF83-40DF3C008411}"/>
              </a:ext>
            </a:extLst>
          </p:cNvPr>
          <p:cNvSpPr txBox="1"/>
          <p:nvPr/>
        </p:nvSpPr>
        <p:spPr>
          <a:xfrm>
            <a:off x="1022770" y="1286022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Kafka API</a:t>
            </a:r>
          </a:p>
        </p:txBody>
      </p:sp>
      <p:sp>
        <p:nvSpPr>
          <p:cNvPr id="38" name="Tiêu đề 1">
            <a:extLst>
              <a:ext uri="{FF2B5EF4-FFF2-40B4-BE49-F238E27FC236}">
                <a16:creationId xmlns:a16="http://schemas.microsoft.com/office/drawing/2014/main" id="{13CA7B19-1DCB-5273-8BD2-C820EA83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</p:spPr>
        <p:txBody>
          <a:bodyPr/>
          <a:lstStyle/>
          <a:p>
            <a:r>
              <a:rPr lang="en-GB" b="1" err="1">
                <a:latin typeface="Barlow Semi Condensed Medium" panose="00000606000000000000" pitchFamily="2" charset="0"/>
              </a:rPr>
              <a:t>Tổng</a:t>
            </a:r>
            <a:r>
              <a:rPr lang="en-GB" b="1">
                <a:latin typeface="Barlow Semi Condensed Medium" panose="00000606000000000000" pitchFamily="2" charset="0"/>
              </a:rPr>
              <a:t> Quan </a:t>
            </a:r>
            <a:r>
              <a:rPr lang="en-GB" b="1" err="1">
                <a:latin typeface="Barlow Semi Condensed Medium" panose="00000606000000000000" pitchFamily="2" charset="0"/>
              </a:rPr>
              <a:t>Hệ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Thống</a:t>
            </a:r>
            <a:endParaRPr lang="en-GB" b="1">
              <a:latin typeface="Barlow Semi Condensed Medium" panose="00000606000000000000" pitchFamily="2" charset="0"/>
            </a:endParaRPr>
          </a:p>
        </p:txBody>
      </p:sp>
      <p:sp>
        <p:nvSpPr>
          <p:cNvPr id="39" name="Hình chữ nhật: Góc Tròn 38">
            <a:extLst>
              <a:ext uri="{FF2B5EF4-FFF2-40B4-BE49-F238E27FC236}">
                <a16:creationId xmlns:a16="http://schemas.microsoft.com/office/drawing/2014/main" id="{830C13FB-5E3C-0ADA-D832-1AB6A2A0F85A}"/>
              </a:ext>
            </a:extLst>
          </p:cNvPr>
          <p:cNvSpPr/>
          <p:nvPr/>
        </p:nvSpPr>
        <p:spPr>
          <a:xfrm>
            <a:off x="1527723" y="3505196"/>
            <a:ext cx="550123" cy="5347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topic</a:t>
            </a:r>
          </a:p>
        </p:txBody>
      </p:sp>
      <p:sp>
        <p:nvSpPr>
          <p:cNvPr id="40" name="Mũi tên: Phải 39">
            <a:extLst>
              <a:ext uri="{FF2B5EF4-FFF2-40B4-BE49-F238E27FC236}">
                <a16:creationId xmlns:a16="http://schemas.microsoft.com/office/drawing/2014/main" id="{E7F56175-969E-440E-1F90-A8511AF343F9}"/>
              </a:ext>
            </a:extLst>
          </p:cNvPr>
          <p:cNvSpPr/>
          <p:nvPr/>
        </p:nvSpPr>
        <p:spPr>
          <a:xfrm>
            <a:off x="2077845" y="3652765"/>
            <a:ext cx="468183" cy="194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̃i tên: Phải 40">
            <a:extLst>
              <a:ext uri="{FF2B5EF4-FFF2-40B4-BE49-F238E27FC236}">
                <a16:creationId xmlns:a16="http://schemas.microsoft.com/office/drawing/2014/main" id="{39523BA2-D744-243B-154F-6FF6BDBC6228}"/>
              </a:ext>
            </a:extLst>
          </p:cNvPr>
          <p:cNvSpPr/>
          <p:nvPr/>
        </p:nvSpPr>
        <p:spPr>
          <a:xfrm>
            <a:off x="1162441" y="3686040"/>
            <a:ext cx="355530" cy="16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Hình chữ nhật: Góc Tròn 41">
            <a:extLst>
              <a:ext uri="{FF2B5EF4-FFF2-40B4-BE49-F238E27FC236}">
                <a16:creationId xmlns:a16="http://schemas.microsoft.com/office/drawing/2014/main" id="{DD40B03C-1926-1AC1-8127-5E5659A57EAA}"/>
              </a:ext>
            </a:extLst>
          </p:cNvPr>
          <p:cNvSpPr/>
          <p:nvPr/>
        </p:nvSpPr>
        <p:spPr>
          <a:xfrm>
            <a:off x="1470291" y="1802415"/>
            <a:ext cx="4566236" cy="1538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Đường nối Thẳng 42">
            <a:extLst>
              <a:ext uri="{FF2B5EF4-FFF2-40B4-BE49-F238E27FC236}">
                <a16:creationId xmlns:a16="http://schemas.microsoft.com/office/drawing/2014/main" id="{5FF5F2A1-850C-CC6E-5AB6-CF06CC5944FA}"/>
              </a:ext>
            </a:extLst>
          </p:cNvPr>
          <p:cNvCxnSpPr>
            <a:cxnSpLocks/>
          </p:cNvCxnSpPr>
          <p:nvPr/>
        </p:nvCxnSpPr>
        <p:spPr>
          <a:xfrm>
            <a:off x="1152297" y="1717288"/>
            <a:ext cx="0" cy="2051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Hình ảnh 43">
            <a:extLst>
              <a:ext uri="{FF2B5EF4-FFF2-40B4-BE49-F238E27FC236}">
                <a16:creationId xmlns:a16="http://schemas.microsoft.com/office/drawing/2014/main" id="{43B2BD35-3074-EC5E-E425-C55831C25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260" y="1500762"/>
            <a:ext cx="495963" cy="473419"/>
          </a:xfrm>
          <a:prstGeom prst="rect">
            <a:avLst/>
          </a:prstGeom>
        </p:spPr>
      </p:pic>
      <p:pic>
        <p:nvPicPr>
          <p:cNvPr id="45" name="Hình ảnh 44">
            <a:extLst>
              <a:ext uri="{FF2B5EF4-FFF2-40B4-BE49-F238E27FC236}">
                <a16:creationId xmlns:a16="http://schemas.microsoft.com/office/drawing/2014/main" id="{61EFFBA2-9CC1-BA0E-1A02-1BCD8C494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57" y="2758076"/>
            <a:ext cx="495963" cy="473419"/>
          </a:xfrm>
          <a:prstGeom prst="rect">
            <a:avLst/>
          </a:prstGeom>
        </p:spPr>
      </p:pic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D59F9E54-6039-CD85-90A9-BE90A8DC2FCF}"/>
              </a:ext>
            </a:extLst>
          </p:cNvPr>
          <p:cNvSpPr txBox="1"/>
          <p:nvPr/>
        </p:nvSpPr>
        <p:spPr>
          <a:xfrm>
            <a:off x="469665" y="2042742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Stream </a:t>
            </a:r>
          </a:p>
          <a:p>
            <a:r>
              <a:rPr lang="en-GB"/>
              <a:t>data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A376B2D3-998E-D5BB-6C1C-010210107A31}"/>
              </a:ext>
            </a:extLst>
          </p:cNvPr>
          <p:cNvSpPr txBox="1"/>
          <p:nvPr/>
        </p:nvSpPr>
        <p:spPr>
          <a:xfrm>
            <a:off x="601734" y="3507502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data </a:t>
            </a:r>
          </a:p>
          <a:p>
            <a:r>
              <a:rPr lang="en-GB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66263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F348BC8A-F377-2747-849A-8908805443DD}"/>
              </a:ext>
            </a:extLst>
          </p:cNvPr>
          <p:cNvCxnSpPr>
            <a:cxnSpLocks/>
          </p:cNvCxnSpPr>
          <p:nvPr/>
        </p:nvCxnSpPr>
        <p:spPr>
          <a:xfrm>
            <a:off x="1152297" y="1717288"/>
            <a:ext cx="0" cy="2051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ưu đồ: Đĩa Từ 10">
            <a:extLst>
              <a:ext uri="{FF2B5EF4-FFF2-40B4-BE49-F238E27FC236}">
                <a16:creationId xmlns:a16="http://schemas.microsoft.com/office/drawing/2014/main" id="{D2374655-A86C-825C-17D0-8E8D5113A4A1}"/>
              </a:ext>
            </a:extLst>
          </p:cNvPr>
          <p:cNvSpPr/>
          <p:nvPr/>
        </p:nvSpPr>
        <p:spPr>
          <a:xfrm>
            <a:off x="2546029" y="3434576"/>
            <a:ext cx="550127" cy="5943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DB</a:t>
            </a:r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06751876-81BB-07DE-46AE-FB8B9D4FB0ED}"/>
              </a:ext>
            </a:extLst>
          </p:cNvPr>
          <p:cNvSpPr/>
          <p:nvPr/>
        </p:nvSpPr>
        <p:spPr>
          <a:xfrm>
            <a:off x="1524003" y="2036955"/>
            <a:ext cx="550123" cy="5347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topic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0347CD7-379C-5A53-DA02-0051AD30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0" y="3382752"/>
            <a:ext cx="925132" cy="5943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2FDBC7E8-EFBB-3921-AE28-5D66DFDFB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511" y="1882564"/>
            <a:ext cx="914066" cy="67047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C904423C-5811-4729-5617-6596D79AA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364" y="4070893"/>
            <a:ext cx="856227" cy="594299"/>
          </a:xfrm>
          <a:prstGeom prst="rect">
            <a:avLst/>
          </a:prstGeom>
        </p:spPr>
      </p:pic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C57BEAB2-94E2-63D3-94D5-E729FC9B852C}"/>
              </a:ext>
            </a:extLst>
          </p:cNvPr>
          <p:cNvSpPr/>
          <p:nvPr/>
        </p:nvSpPr>
        <p:spPr>
          <a:xfrm>
            <a:off x="3660531" y="1861555"/>
            <a:ext cx="981305" cy="670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Processing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C520D4D2-ED19-C90F-738C-86E9BCC4B970}"/>
              </a:ext>
            </a:extLst>
          </p:cNvPr>
          <p:cNvSpPr/>
          <p:nvPr/>
        </p:nvSpPr>
        <p:spPr>
          <a:xfrm>
            <a:off x="4990653" y="2553034"/>
            <a:ext cx="981305" cy="670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/>
              <a:t>Model Trained</a:t>
            </a:r>
          </a:p>
        </p:txBody>
      </p:sp>
      <p:sp>
        <p:nvSpPr>
          <p:cNvPr id="17" name="Lưu đồ: Đĩa Từ 16">
            <a:extLst>
              <a:ext uri="{FF2B5EF4-FFF2-40B4-BE49-F238E27FC236}">
                <a16:creationId xmlns:a16="http://schemas.microsoft.com/office/drawing/2014/main" id="{FC5FCBED-7BF7-1D4C-024E-618C3896794F}"/>
              </a:ext>
            </a:extLst>
          </p:cNvPr>
          <p:cNvSpPr/>
          <p:nvPr/>
        </p:nvSpPr>
        <p:spPr>
          <a:xfrm>
            <a:off x="6631257" y="1899640"/>
            <a:ext cx="550127" cy="5943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DB</a:t>
            </a:r>
          </a:p>
        </p:txBody>
      </p:sp>
      <p:pic>
        <p:nvPicPr>
          <p:cNvPr id="18" name="Hình ảnh 17">
            <a:extLst>
              <a:ext uri="{FF2B5EF4-FFF2-40B4-BE49-F238E27FC236}">
                <a16:creationId xmlns:a16="http://schemas.microsoft.com/office/drawing/2014/main" id="{69C494A2-DF7E-B673-1283-D31AB4011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206" y="2571749"/>
            <a:ext cx="856227" cy="594299"/>
          </a:xfrm>
          <a:prstGeom prst="rect">
            <a:avLst/>
          </a:prstGeom>
        </p:spPr>
      </p:pic>
      <p:pic>
        <p:nvPicPr>
          <p:cNvPr id="20" name="Đồ họa 19" descr="Monitor with solid fill">
            <a:extLst>
              <a:ext uri="{FF2B5EF4-FFF2-40B4-BE49-F238E27FC236}">
                <a16:creationId xmlns:a16="http://schemas.microsoft.com/office/drawing/2014/main" id="{FD0FFAE2-E716-C30C-2A48-BE3F33038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1087" y="1389952"/>
            <a:ext cx="914400" cy="914400"/>
          </a:xfrm>
          <a:prstGeom prst="rect">
            <a:avLst/>
          </a:prstGeom>
        </p:spPr>
      </p:pic>
      <p:sp>
        <p:nvSpPr>
          <p:cNvPr id="22" name="Mũi tên: Phải 21">
            <a:extLst>
              <a:ext uri="{FF2B5EF4-FFF2-40B4-BE49-F238E27FC236}">
                <a16:creationId xmlns:a16="http://schemas.microsoft.com/office/drawing/2014/main" id="{15843D07-B35D-E35F-C00A-4CC351DA160E}"/>
              </a:ext>
            </a:extLst>
          </p:cNvPr>
          <p:cNvSpPr/>
          <p:nvPr/>
        </p:nvSpPr>
        <p:spPr>
          <a:xfrm>
            <a:off x="2074126" y="2184524"/>
            <a:ext cx="312238" cy="194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̃i tên: Phải 22">
            <a:extLst>
              <a:ext uri="{FF2B5EF4-FFF2-40B4-BE49-F238E27FC236}">
                <a16:creationId xmlns:a16="http://schemas.microsoft.com/office/drawing/2014/main" id="{3B0D45EF-F1A3-245A-580D-3253A812BBCC}"/>
              </a:ext>
            </a:extLst>
          </p:cNvPr>
          <p:cNvSpPr/>
          <p:nvPr/>
        </p:nvSpPr>
        <p:spPr>
          <a:xfrm>
            <a:off x="3241387" y="2184524"/>
            <a:ext cx="419144" cy="194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̃i tên: Phải 25">
            <a:extLst>
              <a:ext uri="{FF2B5EF4-FFF2-40B4-BE49-F238E27FC236}">
                <a16:creationId xmlns:a16="http://schemas.microsoft.com/office/drawing/2014/main" id="{F8F6DED7-74AD-68D3-BF67-0BA9D293BB7F}"/>
              </a:ext>
            </a:extLst>
          </p:cNvPr>
          <p:cNvSpPr/>
          <p:nvPr/>
        </p:nvSpPr>
        <p:spPr>
          <a:xfrm>
            <a:off x="3096156" y="3614935"/>
            <a:ext cx="981304" cy="233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̃i tên: Cong 28">
            <a:extLst>
              <a:ext uri="{FF2B5EF4-FFF2-40B4-BE49-F238E27FC236}">
                <a16:creationId xmlns:a16="http://schemas.microsoft.com/office/drawing/2014/main" id="{9700B798-F742-6DE7-83F1-16B64269A54D}"/>
              </a:ext>
            </a:extLst>
          </p:cNvPr>
          <p:cNvSpPr/>
          <p:nvPr/>
        </p:nvSpPr>
        <p:spPr>
          <a:xfrm rot="10800000">
            <a:off x="4781556" y="3382752"/>
            <a:ext cx="2216598" cy="503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Mũi tên: Cong 29">
            <a:extLst>
              <a:ext uri="{FF2B5EF4-FFF2-40B4-BE49-F238E27FC236}">
                <a16:creationId xmlns:a16="http://schemas.microsoft.com/office/drawing/2014/main" id="{5BA340C6-CEEB-6480-5649-D5CF749320C2}"/>
              </a:ext>
            </a:extLst>
          </p:cNvPr>
          <p:cNvSpPr/>
          <p:nvPr/>
        </p:nvSpPr>
        <p:spPr>
          <a:xfrm>
            <a:off x="6211588" y="1648795"/>
            <a:ext cx="1282032" cy="53990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Mũi tên: Cong 30">
            <a:extLst>
              <a:ext uri="{FF2B5EF4-FFF2-40B4-BE49-F238E27FC236}">
                <a16:creationId xmlns:a16="http://schemas.microsoft.com/office/drawing/2014/main" id="{0E7F3318-B848-0069-4679-021DA03FDB57}"/>
              </a:ext>
            </a:extLst>
          </p:cNvPr>
          <p:cNvSpPr/>
          <p:nvPr/>
        </p:nvSpPr>
        <p:spPr>
          <a:xfrm>
            <a:off x="4415883" y="2900534"/>
            <a:ext cx="574770" cy="5144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Mũi tên: Cong 33">
            <a:extLst>
              <a:ext uri="{FF2B5EF4-FFF2-40B4-BE49-F238E27FC236}">
                <a16:creationId xmlns:a16="http://schemas.microsoft.com/office/drawing/2014/main" id="{703263D3-72D7-CB87-9E67-F30710007AA7}"/>
              </a:ext>
            </a:extLst>
          </p:cNvPr>
          <p:cNvSpPr/>
          <p:nvPr/>
        </p:nvSpPr>
        <p:spPr>
          <a:xfrm rot="5400000">
            <a:off x="4796009" y="2048038"/>
            <a:ext cx="387225" cy="6601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Mũi tên: Cong 34">
            <a:extLst>
              <a:ext uri="{FF2B5EF4-FFF2-40B4-BE49-F238E27FC236}">
                <a16:creationId xmlns:a16="http://schemas.microsoft.com/office/drawing/2014/main" id="{C0205939-FA67-FE4A-351B-72B288C55AFD}"/>
              </a:ext>
            </a:extLst>
          </p:cNvPr>
          <p:cNvSpPr/>
          <p:nvPr/>
        </p:nvSpPr>
        <p:spPr>
          <a:xfrm>
            <a:off x="5640200" y="2141034"/>
            <a:ext cx="981305" cy="4226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AE6510B8-B97D-CC1E-E405-7D448DFF3879}"/>
              </a:ext>
            </a:extLst>
          </p:cNvPr>
          <p:cNvSpPr txBox="1"/>
          <p:nvPr/>
        </p:nvSpPr>
        <p:spPr>
          <a:xfrm>
            <a:off x="578746" y="4133751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Flight Data</a:t>
            </a:r>
          </a:p>
        </p:txBody>
      </p:sp>
      <p:sp>
        <p:nvSpPr>
          <p:cNvPr id="24" name="Mũi tên: Phải 23">
            <a:extLst>
              <a:ext uri="{FF2B5EF4-FFF2-40B4-BE49-F238E27FC236}">
                <a16:creationId xmlns:a16="http://schemas.microsoft.com/office/drawing/2014/main" id="{BF2D1655-37F5-4FD9-DA2A-22F9466E3DC6}"/>
              </a:ext>
            </a:extLst>
          </p:cNvPr>
          <p:cNvSpPr/>
          <p:nvPr/>
        </p:nvSpPr>
        <p:spPr>
          <a:xfrm>
            <a:off x="1158721" y="2217799"/>
            <a:ext cx="355530" cy="16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F68A3F24-3869-40CE-EF83-40DF3C008411}"/>
              </a:ext>
            </a:extLst>
          </p:cNvPr>
          <p:cNvSpPr txBox="1"/>
          <p:nvPr/>
        </p:nvSpPr>
        <p:spPr>
          <a:xfrm>
            <a:off x="1022770" y="1286022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Kafka API</a:t>
            </a:r>
          </a:p>
        </p:txBody>
      </p:sp>
      <p:sp>
        <p:nvSpPr>
          <p:cNvPr id="38" name="Tiêu đề 1">
            <a:extLst>
              <a:ext uri="{FF2B5EF4-FFF2-40B4-BE49-F238E27FC236}">
                <a16:creationId xmlns:a16="http://schemas.microsoft.com/office/drawing/2014/main" id="{13CA7B19-1DCB-5273-8BD2-C820EA83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</p:spPr>
        <p:txBody>
          <a:bodyPr/>
          <a:lstStyle/>
          <a:p>
            <a:r>
              <a:rPr lang="en-GB" b="1" err="1">
                <a:latin typeface="Barlow Semi Condensed Medium" panose="00000606000000000000" pitchFamily="2" charset="0"/>
              </a:rPr>
              <a:t>Tổng</a:t>
            </a:r>
            <a:r>
              <a:rPr lang="en-GB" b="1">
                <a:latin typeface="Barlow Semi Condensed Medium" panose="00000606000000000000" pitchFamily="2" charset="0"/>
              </a:rPr>
              <a:t> Quan </a:t>
            </a:r>
            <a:r>
              <a:rPr lang="en-GB" b="1" err="1">
                <a:latin typeface="Barlow Semi Condensed Medium" panose="00000606000000000000" pitchFamily="2" charset="0"/>
              </a:rPr>
              <a:t>Hệ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Thống</a:t>
            </a:r>
            <a:endParaRPr lang="en-GB" b="1">
              <a:latin typeface="Barlow Semi Condensed Medium" panose="00000606000000000000" pitchFamily="2" charset="0"/>
            </a:endParaRPr>
          </a:p>
        </p:txBody>
      </p:sp>
      <p:sp>
        <p:nvSpPr>
          <p:cNvPr id="39" name="Hình chữ nhật: Góc Tròn 38">
            <a:extLst>
              <a:ext uri="{FF2B5EF4-FFF2-40B4-BE49-F238E27FC236}">
                <a16:creationId xmlns:a16="http://schemas.microsoft.com/office/drawing/2014/main" id="{830C13FB-5E3C-0ADA-D832-1AB6A2A0F85A}"/>
              </a:ext>
            </a:extLst>
          </p:cNvPr>
          <p:cNvSpPr/>
          <p:nvPr/>
        </p:nvSpPr>
        <p:spPr>
          <a:xfrm>
            <a:off x="1527723" y="3505196"/>
            <a:ext cx="550123" cy="5347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topic</a:t>
            </a:r>
          </a:p>
        </p:txBody>
      </p:sp>
      <p:sp>
        <p:nvSpPr>
          <p:cNvPr id="40" name="Mũi tên: Phải 39">
            <a:extLst>
              <a:ext uri="{FF2B5EF4-FFF2-40B4-BE49-F238E27FC236}">
                <a16:creationId xmlns:a16="http://schemas.microsoft.com/office/drawing/2014/main" id="{E7F56175-969E-440E-1F90-A8511AF343F9}"/>
              </a:ext>
            </a:extLst>
          </p:cNvPr>
          <p:cNvSpPr/>
          <p:nvPr/>
        </p:nvSpPr>
        <p:spPr>
          <a:xfrm>
            <a:off x="2077845" y="3652765"/>
            <a:ext cx="468183" cy="194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̃i tên: Phải 40">
            <a:extLst>
              <a:ext uri="{FF2B5EF4-FFF2-40B4-BE49-F238E27FC236}">
                <a16:creationId xmlns:a16="http://schemas.microsoft.com/office/drawing/2014/main" id="{39523BA2-D744-243B-154F-6FF6BDBC6228}"/>
              </a:ext>
            </a:extLst>
          </p:cNvPr>
          <p:cNvSpPr/>
          <p:nvPr/>
        </p:nvSpPr>
        <p:spPr>
          <a:xfrm>
            <a:off x="1162441" y="3686040"/>
            <a:ext cx="355530" cy="16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Hình chữ nhật: Góc Tròn 41">
            <a:extLst>
              <a:ext uri="{FF2B5EF4-FFF2-40B4-BE49-F238E27FC236}">
                <a16:creationId xmlns:a16="http://schemas.microsoft.com/office/drawing/2014/main" id="{B8071E46-E240-6A13-8508-0976BABB1AB3}"/>
              </a:ext>
            </a:extLst>
          </p:cNvPr>
          <p:cNvSpPr/>
          <p:nvPr/>
        </p:nvSpPr>
        <p:spPr>
          <a:xfrm>
            <a:off x="4880228" y="1280239"/>
            <a:ext cx="2579793" cy="26968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Đường nối Thẳng 42">
            <a:extLst>
              <a:ext uri="{FF2B5EF4-FFF2-40B4-BE49-F238E27FC236}">
                <a16:creationId xmlns:a16="http://schemas.microsoft.com/office/drawing/2014/main" id="{B50C5EDF-DC2D-67D1-F413-E8B45A5F5686}"/>
              </a:ext>
            </a:extLst>
          </p:cNvPr>
          <p:cNvCxnSpPr>
            <a:cxnSpLocks/>
          </p:cNvCxnSpPr>
          <p:nvPr/>
        </p:nvCxnSpPr>
        <p:spPr>
          <a:xfrm>
            <a:off x="1152297" y="1717288"/>
            <a:ext cx="0" cy="2051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Hình ảnh 43">
            <a:extLst>
              <a:ext uri="{FF2B5EF4-FFF2-40B4-BE49-F238E27FC236}">
                <a16:creationId xmlns:a16="http://schemas.microsoft.com/office/drawing/2014/main" id="{73952ADC-DDBA-5483-2A5B-E2D002753F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260" y="1500762"/>
            <a:ext cx="495963" cy="473419"/>
          </a:xfrm>
          <a:prstGeom prst="rect">
            <a:avLst/>
          </a:prstGeom>
        </p:spPr>
      </p:pic>
      <p:pic>
        <p:nvPicPr>
          <p:cNvPr id="45" name="Hình ảnh 44">
            <a:extLst>
              <a:ext uri="{FF2B5EF4-FFF2-40B4-BE49-F238E27FC236}">
                <a16:creationId xmlns:a16="http://schemas.microsoft.com/office/drawing/2014/main" id="{70EDC8D8-A446-1A5A-E817-76F4D1BBC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57" y="2758076"/>
            <a:ext cx="495963" cy="473419"/>
          </a:xfrm>
          <a:prstGeom prst="rect">
            <a:avLst/>
          </a:prstGeom>
        </p:spPr>
      </p:pic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CD5D963B-7102-4C9A-AD45-A8C776DB5C04}"/>
              </a:ext>
            </a:extLst>
          </p:cNvPr>
          <p:cNvSpPr txBox="1"/>
          <p:nvPr/>
        </p:nvSpPr>
        <p:spPr>
          <a:xfrm>
            <a:off x="469665" y="2042742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Stream </a:t>
            </a:r>
          </a:p>
          <a:p>
            <a:r>
              <a:rPr lang="en-GB"/>
              <a:t>data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978A550C-2605-B55A-5330-47EE32E4A241}"/>
              </a:ext>
            </a:extLst>
          </p:cNvPr>
          <p:cNvSpPr txBox="1"/>
          <p:nvPr/>
        </p:nvSpPr>
        <p:spPr>
          <a:xfrm>
            <a:off x="601734" y="3507502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data </a:t>
            </a:r>
          </a:p>
          <a:p>
            <a:r>
              <a:rPr lang="en-GB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420503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Barlow Semi Condensed Medium" panose="00000606000000000000" pitchFamily="2" charset="0"/>
              </a:rPr>
              <a:t>Training Model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ACD4689-1D57-A111-990D-D1181939C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4123" y="2336040"/>
            <a:ext cx="1764900" cy="329100"/>
          </a:xfrm>
        </p:spPr>
        <p:txBody>
          <a:bodyPr/>
          <a:lstStyle/>
          <a:p>
            <a:r>
              <a:rPr lang="en-GB" err="1">
                <a:solidFill>
                  <a:schemeClr val="accent2">
                    <a:lumMod val="50000"/>
                  </a:schemeClr>
                </a:solidFill>
              </a:rPr>
              <a:t>Huấn</a:t>
            </a:r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err="1">
                <a:solidFill>
                  <a:schemeClr val="accent2">
                    <a:lumMod val="50000"/>
                  </a:schemeClr>
                </a:solidFill>
              </a:rPr>
              <a:t>luyện</a:t>
            </a:r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err="1">
                <a:solidFill>
                  <a:schemeClr val="accent2">
                    <a:lumMod val="50000"/>
                  </a:schemeClr>
                </a:solidFill>
              </a:rPr>
              <a:t>mô</a:t>
            </a:r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err="1">
                <a:solidFill>
                  <a:schemeClr val="accent2">
                    <a:lumMod val="50000"/>
                  </a:schemeClr>
                </a:solidFill>
              </a:rPr>
              <a:t>hình</a:t>
            </a:r>
            <a:endParaRPr lang="en-GB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iêu đề phụ 4">
            <a:extLst>
              <a:ext uri="{FF2B5EF4-FFF2-40B4-BE49-F238E27FC236}">
                <a16:creationId xmlns:a16="http://schemas.microsoft.com/office/drawing/2014/main" id="{59585383-B310-C290-BD8C-F7C252515B0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91109" y="2414016"/>
            <a:ext cx="1764900" cy="329100"/>
          </a:xfrm>
        </p:spPr>
        <p:txBody>
          <a:bodyPr/>
          <a:lstStyle/>
          <a:p>
            <a:r>
              <a:rPr lang="en-GB" err="1">
                <a:solidFill>
                  <a:schemeClr val="accent2">
                    <a:lumMod val="50000"/>
                  </a:schemeClr>
                </a:solidFill>
              </a:rPr>
              <a:t>Mã</a:t>
            </a:r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err="1">
                <a:solidFill>
                  <a:schemeClr val="accent2">
                    <a:lumMod val="50000"/>
                  </a:schemeClr>
                </a:solidFill>
              </a:rPr>
              <a:t>hoá</a:t>
            </a:r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err="1">
                <a:solidFill>
                  <a:schemeClr val="accent2">
                    <a:lumMod val="50000"/>
                  </a:schemeClr>
                </a:solidFill>
              </a:rPr>
              <a:t>dữ</a:t>
            </a:r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err="1">
                <a:solidFill>
                  <a:schemeClr val="accent2">
                    <a:lumMod val="50000"/>
                  </a:schemeClr>
                </a:solidFill>
              </a:rPr>
              <a:t>liệu</a:t>
            </a:r>
            <a:endParaRPr lang="en-GB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iêu đề phụ 6">
            <a:extLst>
              <a:ext uri="{FF2B5EF4-FFF2-40B4-BE49-F238E27FC236}">
                <a16:creationId xmlns:a16="http://schemas.microsoft.com/office/drawing/2014/main" id="{951B44AE-4224-61E4-9E70-7A29E20EABE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GB" err="1">
                <a:solidFill>
                  <a:schemeClr val="accent2">
                    <a:lumMod val="50000"/>
                  </a:schemeClr>
                </a:solidFill>
              </a:rPr>
              <a:t>Kết</a:t>
            </a:r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err="1">
                <a:solidFill>
                  <a:schemeClr val="accent2">
                    <a:lumMod val="50000"/>
                  </a:schemeClr>
                </a:solidFill>
              </a:rPr>
              <a:t>quả</a:t>
            </a:r>
            <a:endParaRPr lang="en-GB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9B6715D2-A5EE-5CC5-8D68-9FD8E8791FAC}"/>
              </a:ext>
            </a:extLst>
          </p:cNvPr>
          <p:cNvSpPr/>
          <p:nvPr/>
        </p:nvSpPr>
        <p:spPr>
          <a:xfrm>
            <a:off x="1100254" y="2170771"/>
            <a:ext cx="1688667" cy="9887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426531E2-F3B6-4A28-7477-3288E3C2D552}"/>
              </a:ext>
            </a:extLst>
          </p:cNvPr>
          <p:cNvSpPr/>
          <p:nvPr/>
        </p:nvSpPr>
        <p:spPr>
          <a:xfrm>
            <a:off x="3694176" y="2170771"/>
            <a:ext cx="1688667" cy="9887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8EF9F5B2-8754-9330-0006-0BF08FDC0647}"/>
              </a:ext>
            </a:extLst>
          </p:cNvPr>
          <p:cNvSpPr/>
          <p:nvPr/>
        </p:nvSpPr>
        <p:spPr>
          <a:xfrm>
            <a:off x="6364224" y="2170770"/>
            <a:ext cx="1688667" cy="9887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02D4FF-04AC-EE83-CD78-EBD6A160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err="1">
                <a:latin typeface="Barlow Semi Condensed Medium" panose="00000606000000000000" pitchFamily="2" charset="0"/>
              </a:rPr>
              <a:t>Mã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hoá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dữ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liệu</a:t>
            </a:r>
            <a:endParaRPr lang="en-GB" b="1">
              <a:latin typeface="Barlow Semi Condensed Medium" panose="00000606000000000000" pitchFamily="2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F69006C-2A0A-5755-C0D5-B169CAB90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4263" y="1158645"/>
            <a:ext cx="1846047" cy="329100"/>
          </a:xfrm>
        </p:spPr>
        <p:txBody>
          <a:bodyPr/>
          <a:lstStyle/>
          <a:p>
            <a:r>
              <a:rPr lang="en-GB" err="1">
                <a:solidFill>
                  <a:schemeClr val="accent2">
                    <a:lumMod val="50000"/>
                  </a:schemeClr>
                </a:solidFill>
                <a:latin typeface="Barlow Semi Condensed Medium" panose="00000606000000000000" pitchFamily="2" charset="0"/>
              </a:rPr>
              <a:t>OnehotEncoder</a:t>
            </a:r>
            <a:endParaRPr lang="en-GB">
              <a:solidFill>
                <a:schemeClr val="accent2">
                  <a:lumMod val="50000"/>
                </a:schemeClr>
              </a:solidFill>
              <a:latin typeface="Barlow Semi Condensed Medium" panose="00000606000000000000" pitchFamily="2" charset="0"/>
            </a:endParaRPr>
          </a:p>
        </p:txBody>
      </p:sp>
      <p:sp>
        <p:nvSpPr>
          <p:cNvPr id="4" name="Tiêu đề phụ 3">
            <a:extLst>
              <a:ext uri="{FF2B5EF4-FFF2-40B4-BE49-F238E27FC236}">
                <a16:creationId xmlns:a16="http://schemas.microsoft.com/office/drawing/2014/main" id="{BDF0F97D-D62B-55FA-7C23-5375611BABC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594839" y="1158645"/>
            <a:ext cx="1764900" cy="329100"/>
          </a:xfrm>
        </p:spPr>
        <p:txBody>
          <a:bodyPr/>
          <a:lstStyle/>
          <a:p>
            <a:r>
              <a:rPr lang="en-GB" err="1">
                <a:solidFill>
                  <a:schemeClr val="accent2">
                    <a:lumMod val="50000"/>
                  </a:schemeClr>
                </a:solidFill>
                <a:latin typeface="Barlow Semi Condensed Medium" panose="00000606000000000000" pitchFamily="2" charset="0"/>
              </a:rPr>
              <a:t>StringIndexer</a:t>
            </a:r>
            <a:endParaRPr lang="en-GB">
              <a:solidFill>
                <a:schemeClr val="accent2">
                  <a:lumMod val="50000"/>
                </a:schemeClr>
              </a:solidFill>
              <a:latin typeface="Barlow Semi Condensed Medium" panose="00000606000000000000" pitchFamily="2" charset="0"/>
            </a:endParaRPr>
          </a:p>
        </p:txBody>
      </p:sp>
      <p:graphicFrame>
        <p:nvGraphicFramePr>
          <p:cNvPr id="9" name="Bảng 9">
            <a:extLst>
              <a:ext uri="{FF2B5EF4-FFF2-40B4-BE49-F238E27FC236}">
                <a16:creationId xmlns:a16="http://schemas.microsoft.com/office/drawing/2014/main" id="{5CD8B7B6-C0AD-4A7D-07F7-7C7F4B5F8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335432"/>
              </p:ext>
            </p:extLst>
          </p:nvPr>
        </p:nvGraphicFramePr>
        <p:xfrm>
          <a:off x="1282109" y="1713762"/>
          <a:ext cx="2390358" cy="148623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55648">
                  <a:extLst>
                    <a:ext uri="{9D8B030D-6E8A-4147-A177-3AD203B41FA5}">
                      <a16:colId xmlns:a16="http://schemas.microsoft.com/office/drawing/2014/main" val="28923782"/>
                    </a:ext>
                  </a:extLst>
                </a:gridCol>
                <a:gridCol w="1334710">
                  <a:extLst>
                    <a:ext uri="{9D8B030D-6E8A-4147-A177-3AD203B41FA5}">
                      <a16:colId xmlns:a16="http://schemas.microsoft.com/office/drawing/2014/main" val="1098886153"/>
                    </a:ext>
                  </a:extLst>
                </a:gridCol>
              </a:tblGrid>
              <a:tr h="373714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Dest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/>
                        <a:t>DestIndex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1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70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1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66083"/>
                  </a:ext>
                </a:extLst>
              </a:tr>
            </a:tbl>
          </a:graphicData>
        </a:graphic>
      </p:graphicFrame>
      <p:graphicFrame>
        <p:nvGraphicFramePr>
          <p:cNvPr id="10" name="Bảng 9">
            <a:extLst>
              <a:ext uri="{FF2B5EF4-FFF2-40B4-BE49-F238E27FC236}">
                <a16:creationId xmlns:a16="http://schemas.microsoft.com/office/drawing/2014/main" id="{412CEB9E-9D34-7F47-B94E-6E37305C9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78992"/>
              </p:ext>
            </p:extLst>
          </p:nvPr>
        </p:nvGraphicFramePr>
        <p:xfrm>
          <a:off x="5166734" y="1713762"/>
          <a:ext cx="2921026" cy="148623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333555">
                  <a:extLst>
                    <a:ext uri="{9D8B030D-6E8A-4147-A177-3AD203B41FA5}">
                      <a16:colId xmlns:a16="http://schemas.microsoft.com/office/drawing/2014/main" val="28923782"/>
                    </a:ext>
                  </a:extLst>
                </a:gridCol>
                <a:gridCol w="1587471">
                  <a:extLst>
                    <a:ext uri="{9D8B030D-6E8A-4147-A177-3AD203B41FA5}">
                      <a16:colId xmlns:a16="http://schemas.microsoft.com/office/drawing/2014/main" val="1098886153"/>
                    </a:ext>
                  </a:extLst>
                </a:gridCol>
              </a:tblGrid>
              <a:tr h="373714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DestIndex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DestOneHot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1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(371,[0],[1.0])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70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(371,[245],[1.0])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1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(371,[161],[1.0])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66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85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6921E3-748B-CE29-2CB3-2ECF3603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err="1">
                <a:latin typeface="Barlow Semi Condensed Medium" panose="00000606000000000000" pitchFamily="2" charset="0"/>
              </a:rPr>
              <a:t>Huấn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luyện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mô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hình</a:t>
            </a:r>
            <a:endParaRPr lang="en-GB" b="1">
              <a:latin typeface="Barlow Semi Condensed Medium" panose="00000606000000000000" pitchFamily="2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4BF38A2-FF56-3C2A-7BD9-11FA6B6FE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2072" y="1444191"/>
            <a:ext cx="1764900" cy="499756"/>
          </a:xfrm>
        </p:spPr>
        <p:txBody>
          <a:bodyPr/>
          <a:lstStyle/>
          <a:p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Decision Tree</a:t>
            </a:r>
          </a:p>
        </p:txBody>
      </p:sp>
      <p:sp>
        <p:nvSpPr>
          <p:cNvPr id="4" name="Tiêu đề phụ 3">
            <a:extLst>
              <a:ext uri="{FF2B5EF4-FFF2-40B4-BE49-F238E27FC236}">
                <a16:creationId xmlns:a16="http://schemas.microsoft.com/office/drawing/2014/main" id="{42A2AFC5-05A3-F3EB-A08E-67680CF388B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24020" y="1344221"/>
            <a:ext cx="1764900" cy="802925"/>
          </a:xfrm>
        </p:spPr>
        <p:txBody>
          <a:bodyPr/>
          <a:lstStyle/>
          <a:p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Logistic Regression</a:t>
            </a:r>
          </a:p>
        </p:txBody>
      </p:sp>
      <p:sp>
        <p:nvSpPr>
          <p:cNvPr id="5" name="Tiêu đề phụ 4">
            <a:extLst>
              <a:ext uri="{FF2B5EF4-FFF2-40B4-BE49-F238E27FC236}">
                <a16:creationId xmlns:a16="http://schemas.microsoft.com/office/drawing/2014/main" id="{B12EE0B3-2337-B66E-99B8-79EF8DD7878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76059" y="2944259"/>
            <a:ext cx="1764900" cy="499755"/>
          </a:xfrm>
        </p:spPr>
        <p:txBody>
          <a:bodyPr/>
          <a:lstStyle/>
          <a:p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Random Forest</a:t>
            </a:r>
          </a:p>
        </p:txBody>
      </p:sp>
      <p:sp>
        <p:nvSpPr>
          <p:cNvPr id="9" name="Tiêu đề phụ 4">
            <a:extLst>
              <a:ext uri="{FF2B5EF4-FFF2-40B4-BE49-F238E27FC236}">
                <a16:creationId xmlns:a16="http://schemas.microsoft.com/office/drawing/2014/main" id="{BF01967B-769C-D7E8-5214-9FA0296A6CDD}"/>
              </a:ext>
            </a:extLst>
          </p:cNvPr>
          <p:cNvSpPr txBox="1">
            <a:spLocks/>
          </p:cNvSpPr>
          <p:nvPr/>
        </p:nvSpPr>
        <p:spPr>
          <a:xfrm>
            <a:off x="5532072" y="2743116"/>
            <a:ext cx="1764900" cy="49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 err="1">
                <a:solidFill>
                  <a:schemeClr val="accent2">
                    <a:lumMod val="50000"/>
                  </a:schemeClr>
                </a:solidFill>
              </a:rPr>
              <a:t>Navie</a:t>
            </a:r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 Bayes</a:t>
            </a:r>
          </a:p>
        </p:txBody>
      </p:sp>
    </p:spTree>
    <p:extLst>
      <p:ext uri="{BB962C8B-B14F-4D97-AF65-F5344CB8AC3E}">
        <p14:creationId xmlns:p14="http://schemas.microsoft.com/office/powerpoint/2010/main" val="304221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6921E3-748B-CE29-2CB3-2ECF3603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err="1">
                <a:latin typeface="Barlow Semi Condensed Medium" panose="00000606000000000000" pitchFamily="2" charset="0"/>
              </a:rPr>
              <a:t>Huấn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luyện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mô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hình</a:t>
            </a:r>
            <a:endParaRPr lang="en-GB" b="1">
              <a:latin typeface="Barlow Semi Condensed Medium" panose="00000606000000000000" pitchFamily="2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4BF38A2-FF56-3C2A-7BD9-11FA6B6FE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2072" y="1444190"/>
            <a:ext cx="1764900" cy="425249"/>
          </a:xfrm>
        </p:spPr>
        <p:txBody>
          <a:bodyPr/>
          <a:lstStyle/>
          <a:p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Decision Tree</a:t>
            </a:r>
          </a:p>
        </p:txBody>
      </p:sp>
      <p:sp>
        <p:nvSpPr>
          <p:cNvPr id="4" name="Tiêu đề phụ 3">
            <a:extLst>
              <a:ext uri="{FF2B5EF4-FFF2-40B4-BE49-F238E27FC236}">
                <a16:creationId xmlns:a16="http://schemas.microsoft.com/office/drawing/2014/main" id="{42A2AFC5-05A3-F3EB-A08E-67680CF388B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373418" y="1444191"/>
            <a:ext cx="1764900" cy="740694"/>
          </a:xfrm>
        </p:spPr>
        <p:txBody>
          <a:bodyPr/>
          <a:lstStyle/>
          <a:p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Logistic Regression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767AF21-D8EA-76A2-7FD1-5AFCB37DC0ED}"/>
              </a:ext>
            </a:extLst>
          </p:cNvPr>
          <p:cNvSpPr txBox="1"/>
          <p:nvPr/>
        </p:nvSpPr>
        <p:spPr>
          <a:xfrm>
            <a:off x="1003610" y="2184885"/>
            <a:ext cx="25955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Barlow Semi Condensed Medium" panose="00000606000000000000" pitchFamily="2" charset="0"/>
              </a:rPr>
              <a:t>X</a:t>
            </a:r>
            <a:r>
              <a:rPr lang="en-GB" err="1">
                <a:latin typeface="Barlow Semi Condensed Medium" panose="00000606000000000000" pitchFamily="2" charset="0"/>
              </a:rPr>
              <a:t>ác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định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mối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quan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hệ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giữa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dữ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liệu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</a:p>
          <a:p>
            <a:r>
              <a:rPr lang="en-GB" err="1">
                <a:latin typeface="Barlow Semi Condensed Medium" panose="00000606000000000000" pitchFamily="2" charset="0"/>
              </a:rPr>
              <a:t>và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phân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loại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dữ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liệu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theo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mối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quan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</a:p>
          <a:p>
            <a:r>
              <a:rPr lang="en-GB" err="1">
                <a:latin typeface="Barlow Semi Condensed Medium" panose="00000606000000000000" pitchFamily="2" charset="0"/>
              </a:rPr>
              <a:t>hệ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giữa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chúng</a:t>
            </a:r>
            <a:r>
              <a:rPr lang="en-GB">
                <a:latin typeface="Barlow Semi Condensed Medium" panose="00000606000000000000" pitchFamily="2" charset="0"/>
              </a:rPr>
              <a:t>. </a:t>
            </a:r>
            <a:r>
              <a:rPr lang="en-GB" err="1">
                <a:latin typeface="Barlow Semi Condensed Medium" panose="00000606000000000000" pitchFamily="2" charset="0"/>
              </a:rPr>
              <a:t>Đồng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thời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dự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đoán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</a:p>
          <a:p>
            <a:r>
              <a:rPr lang="en-GB" err="1">
                <a:latin typeface="Barlow Semi Condensed Medium" panose="00000606000000000000" pitchFamily="2" charset="0"/>
              </a:rPr>
              <a:t>xác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suất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của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biến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phụ</a:t>
            </a:r>
            <a:r>
              <a:rPr lang="en-GB">
                <a:latin typeface="Barlow Semi Condensed Medium" panose="00000606000000000000" pitchFamily="2" charset="0"/>
              </a:rPr>
              <a:t> </a:t>
            </a:r>
            <a:r>
              <a:rPr lang="en-GB" err="1">
                <a:latin typeface="Barlow Semi Condensed Medium" panose="00000606000000000000" pitchFamily="2" charset="0"/>
              </a:rPr>
              <a:t>thuộc</a:t>
            </a:r>
            <a:r>
              <a:rPr lang="en-GB">
                <a:latin typeface="Barlow Semi Condensed Medium" panose="00000606000000000000" pitchFamily="2" charset="0"/>
              </a:rPr>
              <a:t>. </a:t>
            </a:r>
          </a:p>
        </p:txBody>
      </p:sp>
      <p:pic>
        <p:nvPicPr>
          <p:cNvPr id="1026" name="Picture 2" descr="What is a Decision Tree &amp; How to Make One [+ Templates]">
            <a:extLst>
              <a:ext uri="{FF2B5EF4-FFF2-40B4-BE49-F238E27FC236}">
                <a16:creationId xmlns:a16="http://schemas.microsoft.com/office/drawing/2014/main" id="{D1751B06-4430-652A-CC5A-74F377122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073" y="2001567"/>
            <a:ext cx="3054898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55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6921E3-748B-CE29-2CB3-2ECF3603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err="1">
                <a:latin typeface="Barlow Semi Condensed Medium" panose="00000606000000000000" pitchFamily="2" charset="0"/>
              </a:rPr>
              <a:t>Huấn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luyện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mô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hình</a:t>
            </a:r>
            <a:endParaRPr lang="en-GB" b="1">
              <a:latin typeface="Barlow Semi Condensed Medium" panose="00000606000000000000" pitchFamily="2" charset="0"/>
            </a:endParaRPr>
          </a:p>
        </p:txBody>
      </p:sp>
      <p:sp>
        <p:nvSpPr>
          <p:cNvPr id="5" name="Tiêu đề phụ 4">
            <a:extLst>
              <a:ext uri="{FF2B5EF4-FFF2-40B4-BE49-F238E27FC236}">
                <a16:creationId xmlns:a16="http://schemas.microsoft.com/office/drawing/2014/main" id="{B12EE0B3-2337-B66E-99B8-79EF8DD7878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425464" y="1508772"/>
            <a:ext cx="1764900" cy="329100"/>
          </a:xfrm>
        </p:spPr>
        <p:txBody>
          <a:bodyPr/>
          <a:lstStyle/>
          <a:p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Random Forest</a:t>
            </a:r>
          </a:p>
        </p:txBody>
      </p:sp>
      <p:sp>
        <p:nvSpPr>
          <p:cNvPr id="9" name="Tiêu đề phụ 4">
            <a:extLst>
              <a:ext uri="{FF2B5EF4-FFF2-40B4-BE49-F238E27FC236}">
                <a16:creationId xmlns:a16="http://schemas.microsoft.com/office/drawing/2014/main" id="{BF01967B-769C-D7E8-5214-9FA0296A6CDD}"/>
              </a:ext>
            </a:extLst>
          </p:cNvPr>
          <p:cNvSpPr txBox="1">
            <a:spLocks/>
          </p:cNvSpPr>
          <p:nvPr/>
        </p:nvSpPr>
        <p:spPr>
          <a:xfrm>
            <a:off x="5598980" y="1508772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GB" err="1">
                <a:solidFill>
                  <a:schemeClr val="accent2">
                    <a:lumMod val="50000"/>
                  </a:schemeClr>
                </a:solidFill>
              </a:rPr>
              <a:t>Navie</a:t>
            </a:r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 Bayes</a:t>
            </a:r>
          </a:p>
        </p:txBody>
      </p:sp>
      <p:pic>
        <p:nvPicPr>
          <p:cNvPr id="6" name="Picture 2" descr="What is a Decision Tree &amp; How to Make One [+ Templates]">
            <a:extLst>
              <a:ext uri="{FF2B5EF4-FFF2-40B4-BE49-F238E27FC236}">
                <a16:creationId xmlns:a16="http://schemas.microsoft.com/office/drawing/2014/main" id="{894E50C2-E7BD-46B8-8DDB-D8CFB2975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83" y="1927226"/>
            <a:ext cx="1545023" cy="115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at is a Decision Tree &amp; How to Make One [+ Templates]">
            <a:extLst>
              <a:ext uri="{FF2B5EF4-FFF2-40B4-BE49-F238E27FC236}">
                <a16:creationId xmlns:a16="http://schemas.microsoft.com/office/drawing/2014/main" id="{797AD44E-F249-20E8-16E5-246A77909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914" y="2001567"/>
            <a:ext cx="1445190" cy="107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hat is a Decision Tree &amp; How to Make One [+ Templates]">
            <a:extLst>
              <a:ext uri="{FF2B5EF4-FFF2-40B4-BE49-F238E27FC236}">
                <a16:creationId xmlns:a16="http://schemas.microsoft.com/office/drawing/2014/main" id="{9A88444B-C791-EF6F-4959-3ACD45B54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86" y="3167091"/>
            <a:ext cx="2134040" cy="158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FCEE814-259F-E07A-3F61-E7B6A2F80BC0}"/>
              </a:ext>
            </a:extLst>
          </p:cNvPr>
          <p:cNvSpPr txBox="1"/>
          <p:nvPr/>
        </p:nvSpPr>
        <p:spPr>
          <a:xfrm>
            <a:off x="5270808" y="2212984"/>
            <a:ext cx="2787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Naıve</a:t>
            </a:r>
            <a:r>
              <a:rPr lang="en-GB"/>
              <a:t> Bayes </a:t>
            </a:r>
            <a:r>
              <a:rPr lang="en-GB" err="1"/>
              <a:t>là</a:t>
            </a:r>
            <a:r>
              <a:rPr lang="en-GB"/>
              <a:t> </a:t>
            </a:r>
            <a:r>
              <a:rPr lang="en-GB" err="1"/>
              <a:t>một</a:t>
            </a:r>
            <a:r>
              <a:rPr lang="en-GB"/>
              <a:t> </a:t>
            </a:r>
            <a:r>
              <a:rPr lang="en-GB" err="1"/>
              <a:t>trong</a:t>
            </a:r>
            <a:r>
              <a:rPr lang="en-GB"/>
              <a:t> </a:t>
            </a:r>
            <a:r>
              <a:rPr lang="en-GB" err="1"/>
              <a:t>họ</a:t>
            </a:r>
            <a:r>
              <a:rPr lang="en-GB"/>
              <a:t> </a:t>
            </a:r>
          </a:p>
          <a:p>
            <a:r>
              <a:rPr lang="en-GB"/>
              <a:t>"</a:t>
            </a:r>
            <a:r>
              <a:rPr lang="en-GB" err="1"/>
              <a:t>bộ</a:t>
            </a:r>
            <a:r>
              <a:rPr lang="en-GB"/>
              <a:t> </a:t>
            </a:r>
            <a:r>
              <a:rPr lang="en-GB" err="1"/>
              <a:t>phân</a:t>
            </a:r>
            <a:r>
              <a:rPr lang="en-GB"/>
              <a:t> </a:t>
            </a:r>
            <a:r>
              <a:rPr lang="en-GB" err="1"/>
              <a:t>loại</a:t>
            </a:r>
            <a:r>
              <a:rPr lang="en-GB"/>
              <a:t> </a:t>
            </a:r>
            <a:r>
              <a:rPr lang="en-GB" err="1"/>
              <a:t>theo</a:t>
            </a:r>
            <a:r>
              <a:rPr lang="en-GB"/>
              <a:t> </a:t>
            </a:r>
            <a:r>
              <a:rPr lang="en-GB" err="1"/>
              <a:t>xác</a:t>
            </a:r>
            <a:r>
              <a:rPr lang="en-GB"/>
              <a:t> </a:t>
            </a:r>
            <a:r>
              <a:rPr lang="en-GB" err="1"/>
              <a:t>suất</a:t>
            </a:r>
            <a:r>
              <a:rPr lang="en-GB"/>
              <a:t>" </a:t>
            </a:r>
            <a:r>
              <a:rPr lang="en-GB" err="1"/>
              <a:t>dựa</a:t>
            </a:r>
            <a:r>
              <a:rPr lang="en-GB"/>
              <a:t> </a:t>
            </a:r>
          </a:p>
          <a:p>
            <a:r>
              <a:rPr lang="en-GB" err="1"/>
              <a:t>trên</a:t>
            </a:r>
            <a:r>
              <a:rPr lang="en-GB"/>
              <a:t> </a:t>
            </a:r>
            <a:r>
              <a:rPr lang="en-GB" err="1"/>
              <a:t>việc</a:t>
            </a:r>
            <a:r>
              <a:rPr lang="en-GB"/>
              <a:t> </a:t>
            </a:r>
            <a:r>
              <a:rPr lang="en-GB" err="1"/>
              <a:t>áp</a:t>
            </a:r>
            <a:r>
              <a:rPr lang="en-GB"/>
              <a:t> </a:t>
            </a:r>
            <a:r>
              <a:rPr lang="en-GB" err="1"/>
              <a:t>dụng</a:t>
            </a:r>
            <a:r>
              <a:rPr lang="en-GB"/>
              <a:t> </a:t>
            </a:r>
            <a:r>
              <a:rPr lang="en-GB" err="1"/>
              <a:t>định</a:t>
            </a:r>
            <a:r>
              <a:rPr lang="en-GB"/>
              <a:t> </a:t>
            </a:r>
            <a:r>
              <a:rPr lang="en-GB" err="1"/>
              <a:t>lý</a:t>
            </a:r>
            <a:r>
              <a:rPr lang="en-GB"/>
              <a:t> Bayes </a:t>
            </a:r>
          </a:p>
          <a:p>
            <a:r>
              <a:rPr lang="en-GB" err="1"/>
              <a:t>trong</a:t>
            </a:r>
            <a:r>
              <a:rPr lang="en-GB"/>
              <a:t> </a:t>
            </a:r>
            <a:r>
              <a:rPr lang="en-GB" err="1"/>
              <a:t>xác</a:t>
            </a:r>
            <a:r>
              <a:rPr lang="en-GB"/>
              <a:t> </a:t>
            </a:r>
            <a:r>
              <a:rPr lang="en-GB" err="1"/>
              <a:t>suất</a:t>
            </a:r>
            <a:r>
              <a:rPr lang="en-GB"/>
              <a:t> </a:t>
            </a:r>
            <a:r>
              <a:rPr lang="en-GB" err="1"/>
              <a:t>thống</a:t>
            </a:r>
            <a:r>
              <a:rPr lang="en-GB"/>
              <a:t> </a:t>
            </a:r>
            <a:r>
              <a:rPr lang="en-GB" err="1"/>
              <a:t>kê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6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6921E3-748B-CE29-2CB3-2ECF3603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err="1">
                <a:latin typeface="Barlow Semi Condensed Medium" panose="00000606000000000000" pitchFamily="2" charset="0"/>
              </a:rPr>
              <a:t>Huấn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luyện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mô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hình</a:t>
            </a:r>
            <a:endParaRPr lang="en-GB" b="1">
              <a:latin typeface="Barlow Semi Condensed Medium" panose="00000606000000000000" pitchFamily="2" charset="0"/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22C8095-31FA-778D-5F5A-B0DA550AFEF4}"/>
              </a:ext>
            </a:extLst>
          </p:cNvPr>
          <p:cNvSpPr txBox="1"/>
          <p:nvPr/>
        </p:nvSpPr>
        <p:spPr>
          <a:xfrm>
            <a:off x="1719072" y="129354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err="1">
                <a:latin typeface="Barlow Semi Condensed Medium" panose="00000606000000000000" pitchFamily="2" charset="0"/>
              </a:rPr>
              <a:t>Kết</a:t>
            </a:r>
            <a:r>
              <a:rPr lang="en-GB" sz="2000" b="1">
                <a:latin typeface="Barlow Semi Condensed Medium" panose="00000606000000000000" pitchFamily="2" charset="0"/>
              </a:rPr>
              <a:t> </a:t>
            </a:r>
            <a:r>
              <a:rPr lang="en-GB" sz="2000" b="1" err="1">
                <a:latin typeface="Barlow Semi Condensed Medium" panose="00000606000000000000" pitchFamily="2" charset="0"/>
              </a:rPr>
              <a:t>quả</a:t>
            </a:r>
            <a:endParaRPr lang="en-GB" sz="2000" b="1">
              <a:latin typeface="Barlow Semi Condensed Medium" panose="00000606000000000000" pitchFamily="2" charset="0"/>
            </a:endParaRPr>
          </a:p>
        </p:txBody>
      </p:sp>
      <p:graphicFrame>
        <p:nvGraphicFramePr>
          <p:cNvPr id="18" name="Google Shape;2242;p42">
            <a:extLst>
              <a:ext uri="{FF2B5EF4-FFF2-40B4-BE49-F238E27FC236}">
                <a16:creationId xmlns:a16="http://schemas.microsoft.com/office/drawing/2014/main" id="{4ECF5A0E-5FDC-B039-ECBE-B50BC9E5EF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3886246"/>
              </p:ext>
            </p:extLst>
          </p:nvPr>
        </p:nvGraphicFramePr>
        <p:xfrm>
          <a:off x="1794558" y="1788344"/>
          <a:ext cx="5426927" cy="2858360"/>
        </p:xfrm>
        <a:graphic>
          <a:graphicData uri="http://schemas.openxmlformats.org/drawingml/2006/table">
            <a:tbl>
              <a:tblPr>
                <a:noFill/>
                <a:tableStyleId>{D967E6AD-C0D6-4738-9132-466451847147}</a:tableStyleId>
              </a:tblPr>
              <a:tblGrid>
                <a:gridCol w="1365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+mj-lt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+mj-lt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Accuracy</a:t>
                      </a:r>
                      <a:endParaRPr sz="1600">
                        <a:solidFill>
                          <a:schemeClr val="dk2"/>
                        </a:solidFill>
                        <a:latin typeface="+mj-lt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+mj-lt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F1-macro</a:t>
                      </a:r>
                      <a:endParaRPr sz="1600">
                        <a:solidFill>
                          <a:schemeClr val="dk2"/>
                        </a:solidFill>
                        <a:latin typeface="+mj-lt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>
                          <a:latin typeface="+mj-lt"/>
                        </a:rPr>
                        <a:t>Logistic Regression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595959"/>
                          </a:solidFill>
                          <a:latin typeface="+mj-lt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0.63</a:t>
                      </a:r>
                      <a:endParaRPr>
                        <a:solidFill>
                          <a:srgbClr val="595959"/>
                        </a:solidFill>
                        <a:latin typeface="+mj-lt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595959"/>
                          </a:solidFill>
                          <a:latin typeface="+mj-lt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0.36</a:t>
                      </a:r>
                      <a:endParaRPr>
                        <a:solidFill>
                          <a:srgbClr val="595959"/>
                        </a:solidFill>
                        <a:latin typeface="+mj-lt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1">
                          <a:latin typeface="+mj-lt"/>
                        </a:rPr>
                        <a:t>Decision Tree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E8">
                        <a:alpha val="41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595959"/>
                          </a:solidFill>
                          <a:latin typeface="+mj-lt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0.65</a:t>
                      </a:r>
                      <a:endParaRPr b="1">
                        <a:solidFill>
                          <a:srgbClr val="595959"/>
                        </a:solidFill>
                        <a:latin typeface="+mj-lt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E8">
                        <a:alpha val="41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595959"/>
                          </a:solidFill>
                          <a:latin typeface="+mj-lt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0.45</a:t>
                      </a:r>
                      <a:endParaRPr b="1">
                        <a:solidFill>
                          <a:srgbClr val="595959"/>
                        </a:solidFill>
                        <a:latin typeface="+mj-lt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E8">
                        <a:alpha val="419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>
                          <a:latin typeface="+mj-lt"/>
                        </a:rPr>
                        <a:t>Random Forest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595959"/>
                          </a:solidFill>
                          <a:latin typeface="+mj-lt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0.62</a:t>
                      </a:r>
                      <a:endParaRPr>
                        <a:solidFill>
                          <a:srgbClr val="595959"/>
                        </a:solidFill>
                        <a:latin typeface="+mj-lt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595959"/>
                          </a:solidFill>
                          <a:latin typeface="+mj-lt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0.26</a:t>
                      </a:r>
                      <a:endParaRPr>
                        <a:solidFill>
                          <a:srgbClr val="595959"/>
                        </a:solidFill>
                        <a:latin typeface="+mj-lt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err="1">
                          <a:latin typeface="+mj-lt"/>
                        </a:rPr>
                        <a:t>Navie</a:t>
                      </a:r>
                      <a:r>
                        <a:rPr lang="en-GB">
                          <a:latin typeface="+mj-lt"/>
                        </a:rPr>
                        <a:t> Bayes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+mj-lt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E8">
                        <a:alpha val="41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595959"/>
                          </a:solidFill>
                          <a:latin typeface="+mj-lt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0.60</a:t>
                      </a:r>
                      <a:endParaRPr>
                        <a:solidFill>
                          <a:srgbClr val="595959"/>
                        </a:solidFill>
                        <a:latin typeface="+mj-lt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E8">
                        <a:alpha val="41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595959"/>
                          </a:solidFill>
                          <a:latin typeface="+mj-lt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0.40</a:t>
                      </a:r>
                      <a:endParaRPr>
                        <a:solidFill>
                          <a:srgbClr val="595959"/>
                        </a:solidFill>
                        <a:latin typeface="+mj-lt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E8">
                        <a:alpha val="419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4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620;p47">
            <a:extLst>
              <a:ext uri="{FF2B5EF4-FFF2-40B4-BE49-F238E27FC236}">
                <a16:creationId xmlns:a16="http://schemas.microsoft.com/office/drawing/2014/main" id="{21819AFA-3648-0F0D-4E7B-E835A8D995DB}"/>
              </a:ext>
            </a:extLst>
          </p:cNvPr>
          <p:cNvGrpSpPr/>
          <p:nvPr/>
        </p:nvGrpSpPr>
        <p:grpSpPr>
          <a:xfrm>
            <a:off x="2831850" y="526920"/>
            <a:ext cx="3480300" cy="1145236"/>
            <a:chOff x="2771600" y="526920"/>
            <a:chExt cx="3480300" cy="1145236"/>
          </a:xfrm>
        </p:grpSpPr>
        <p:sp>
          <p:nvSpPr>
            <p:cNvPr id="5" name="Google Shape;2621;p47">
              <a:extLst>
                <a:ext uri="{FF2B5EF4-FFF2-40B4-BE49-F238E27FC236}">
                  <a16:creationId xmlns:a16="http://schemas.microsoft.com/office/drawing/2014/main" id="{E36FFCBF-8BD1-B49F-8FF4-059E64B982F6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Semi Condensed Medium" panose="00000606000000000000" pitchFamily="2" charset="0"/>
              </a:endParaRPr>
            </a:p>
          </p:txBody>
        </p:sp>
        <p:sp>
          <p:nvSpPr>
            <p:cNvPr id="6" name="Google Shape;2622;p47">
              <a:extLst>
                <a:ext uri="{FF2B5EF4-FFF2-40B4-BE49-F238E27FC236}">
                  <a16:creationId xmlns:a16="http://schemas.microsoft.com/office/drawing/2014/main" id="{CCC1C494-35E9-925E-67B4-FC92E95B298F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Semi Condensed Medium" panose="00000606000000000000" pitchFamily="2" charset="0"/>
              </a:endParaRPr>
            </a:p>
          </p:txBody>
        </p:sp>
      </p:grpSp>
      <p:grpSp>
        <p:nvGrpSpPr>
          <p:cNvPr id="7" name="Google Shape;2623;p47">
            <a:extLst>
              <a:ext uri="{FF2B5EF4-FFF2-40B4-BE49-F238E27FC236}">
                <a16:creationId xmlns:a16="http://schemas.microsoft.com/office/drawing/2014/main" id="{6BD6A542-4D87-E0BE-CEB4-643D18A0C160}"/>
              </a:ext>
            </a:extLst>
          </p:cNvPr>
          <p:cNvGrpSpPr/>
          <p:nvPr/>
        </p:nvGrpSpPr>
        <p:grpSpPr>
          <a:xfrm>
            <a:off x="2831850" y="3471345"/>
            <a:ext cx="3480300" cy="1145100"/>
            <a:chOff x="2771600" y="526920"/>
            <a:chExt cx="3480300" cy="1145100"/>
          </a:xfrm>
        </p:grpSpPr>
        <p:sp>
          <p:nvSpPr>
            <p:cNvPr id="8" name="Google Shape;2624;p47">
              <a:extLst>
                <a:ext uri="{FF2B5EF4-FFF2-40B4-BE49-F238E27FC236}">
                  <a16:creationId xmlns:a16="http://schemas.microsoft.com/office/drawing/2014/main" id="{CE1FF3A6-B8B2-0105-C09D-313BCC92BE98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Semi Condensed Medium" panose="00000606000000000000" pitchFamily="2" charset="0"/>
              </a:endParaRPr>
            </a:p>
          </p:txBody>
        </p:sp>
        <p:sp>
          <p:nvSpPr>
            <p:cNvPr id="9" name="Google Shape;2625;p47">
              <a:extLst>
                <a:ext uri="{FF2B5EF4-FFF2-40B4-BE49-F238E27FC236}">
                  <a16:creationId xmlns:a16="http://schemas.microsoft.com/office/drawing/2014/main" id="{BE0F1601-98D4-B676-65B0-48D50ED33560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Semi Condensed Medium" panose="00000606000000000000" pitchFamily="2" charset="0"/>
              </a:endParaRPr>
            </a:p>
          </p:txBody>
        </p:sp>
      </p:grpSp>
      <p:grpSp>
        <p:nvGrpSpPr>
          <p:cNvPr id="10" name="Google Shape;2626;p47">
            <a:extLst>
              <a:ext uri="{FF2B5EF4-FFF2-40B4-BE49-F238E27FC236}">
                <a16:creationId xmlns:a16="http://schemas.microsoft.com/office/drawing/2014/main" id="{2FA3BBA2-F426-F294-BDBF-76929218E01A}"/>
              </a:ext>
            </a:extLst>
          </p:cNvPr>
          <p:cNvGrpSpPr/>
          <p:nvPr/>
        </p:nvGrpSpPr>
        <p:grpSpPr>
          <a:xfrm>
            <a:off x="2831850" y="1999195"/>
            <a:ext cx="3480300" cy="1145100"/>
            <a:chOff x="2771600" y="526920"/>
            <a:chExt cx="3480300" cy="1145100"/>
          </a:xfrm>
        </p:grpSpPr>
        <p:sp>
          <p:nvSpPr>
            <p:cNvPr id="11" name="Google Shape;2627;p47">
              <a:extLst>
                <a:ext uri="{FF2B5EF4-FFF2-40B4-BE49-F238E27FC236}">
                  <a16:creationId xmlns:a16="http://schemas.microsoft.com/office/drawing/2014/main" id="{47E37F0F-AC8A-4A27-CDBB-D09FFDF8F639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Semi Condensed Medium" panose="00000606000000000000" pitchFamily="2" charset="0"/>
              </a:endParaRPr>
            </a:p>
          </p:txBody>
        </p:sp>
        <p:sp>
          <p:nvSpPr>
            <p:cNvPr id="12" name="Google Shape;2628;p47">
              <a:extLst>
                <a:ext uri="{FF2B5EF4-FFF2-40B4-BE49-F238E27FC236}">
                  <a16:creationId xmlns:a16="http://schemas.microsoft.com/office/drawing/2014/main" id="{858CF859-F430-D6DE-A59B-0F5713E718FC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 Semi Condensed Medium" panose="00000606000000000000" pitchFamily="2" charset="0"/>
              </a:endParaRPr>
            </a:p>
          </p:txBody>
        </p:sp>
      </p:grpSp>
      <p:sp>
        <p:nvSpPr>
          <p:cNvPr id="13" name="Google Shape;2629;p47">
            <a:extLst>
              <a:ext uri="{FF2B5EF4-FFF2-40B4-BE49-F238E27FC236}">
                <a16:creationId xmlns:a16="http://schemas.microsoft.com/office/drawing/2014/main" id="{83E412AE-4850-D475-7DD6-4AC2A1C91A77}"/>
              </a:ext>
            </a:extLst>
          </p:cNvPr>
          <p:cNvSpPr txBox="1">
            <a:spLocks/>
          </p:cNvSpPr>
          <p:nvPr/>
        </p:nvSpPr>
        <p:spPr>
          <a:xfrm>
            <a:off x="2825496" y="2697480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>
                <a:latin typeface="Barlow Semi Condensed Medium" panose="00000606000000000000" pitchFamily="2" charset="0"/>
              </a:rPr>
              <a:t>19522539</a:t>
            </a:r>
          </a:p>
        </p:txBody>
      </p:sp>
      <p:sp>
        <p:nvSpPr>
          <p:cNvPr id="14" name="Google Shape;2630;p47">
            <a:extLst>
              <a:ext uri="{FF2B5EF4-FFF2-40B4-BE49-F238E27FC236}">
                <a16:creationId xmlns:a16="http://schemas.microsoft.com/office/drawing/2014/main" id="{DDC5716A-2F20-EE18-F00F-9689F2F1DAB2}"/>
              </a:ext>
            </a:extLst>
          </p:cNvPr>
          <p:cNvSpPr txBox="1">
            <a:spLocks/>
          </p:cNvSpPr>
          <p:nvPr/>
        </p:nvSpPr>
        <p:spPr>
          <a:xfrm>
            <a:off x="2825496" y="70408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>
                <a:latin typeface="Barlow Semi Condensed Medium" panose="00000606000000000000" pitchFamily="2" charset="0"/>
              </a:rPr>
              <a:t>Võ Minh Trí</a:t>
            </a:r>
          </a:p>
        </p:txBody>
      </p:sp>
      <p:sp>
        <p:nvSpPr>
          <p:cNvPr id="15" name="Google Shape;2631;p47">
            <a:extLst>
              <a:ext uri="{FF2B5EF4-FFF2-40B4-BE49-F238E27FC236}">
                <a16:creationId xmlns:a16="http://schemas.microsoft.com/office/drawing/2014/main" id="{8C692138-02BC-9E7F-DCE2-05C6F478F134}"/>
              </a:ext>
            </a:extLst>
          </p:cNvPr>
          <p:cNvSpPr txBox="1">
            <a:spLocks/>
          </p:cNvSpPr>
          <p:nvPr/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ctr">
              <a:buFont typeface="Barlow Semi Condensed Medium"/>
              <a:buNone/>
            </a:pPr>
            <a:r>
              <a:rPr lang="en-GB" sz="1400">
                <a:solidFill>
                  <a:schemeClr val="tx1">
                    <a:lumMod val="75000"/>
                  </a:schemeClr>
                </a:solidFill>
                <a:latin typeface="Barlow Semi Condensed Medium" panose="00000606000000000000" pitchFamily="2" charset="0"/>
              </a:rPr>
              <a:t>19522396</a:t>
            </a:r>
          </a:p>
        </p:txBody>
      </p:sp>
      <p:sp>
        <p:nvSpPr>
          <p:cNvPr id="16" name="Google Shape;2632;p47">
            <a:extLst>
              <a:ext uri="{FF2B5EF4-FFF2-40B4-BE49-F238E27FC236}">
                <a16:creationId xmlns:a16="http://schemas.microsoft.com/office/drawing/2014/main" id="{32A60E35-920F-0EAE-0680-AB620BDFC383}"/>
              </a:ext>
            </a:extLst>
          </p:cNvPr>
          <p:cNvSpPr txBox="1">
            <a:spLocks/>
          </p:cNvSpPr>
          <p:nvPr/>
        </p:nvSpPr>
        <p:spPr>
          <a:xfrm>
            <a:off x="2825496" y="2177082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err="1">
                <a:latin typeface="Barlow Semi Condensed Medium" panose="00000606000000000000" pitchFamily="2" charset="0"/>
              </a:rPr>
              <a:t>Trần</a:t>
            </a:r>
            <a:r>
              <a:rPr lang="en-GB" sz="2800">
                <a:latin typeface="Barlow Semi Condensed Medium" panose="00000606000000000000" pitchFamily="2" charset="0"/>
              </a:rPr>
              <a:t> </a:t>
            </a:r>
            <a:r>
              <a:rPr lang="en-GB" sz="2800" err="1">
                <a:latin typeface="Barlow Semi Condensed Medium" panose="00000606000000000000" pitchFamily="2" charset="0"/>
              </a:rPr>
              <a:t>Triệu</a:t>
            </a:r>
            <a:r>
              <a:rPr lang="en-GB" sz="2800">
                <a:latin typeface="Barlow Semi Condensed Medium" panose="00000606000000000000" pitchFamily="2" charset="0"/>
              </a:rPr>
              <a:t> </a:t>
            </a:r>
            <a:r>
              <a:rPr lang="en-GB" sz="2800" err="1">
                <a:latin typeface="Barlow Semi Condensed Medium" panose="00000606000000000000" pitchFamily="2" charset="0"/>
              </a:rPr>
              <a:t>Vũ</a:t>
            </a:r>
            <a:endParaRPr lang="en-GB" sz="2800">
              <a:latin typeface="Barlow Semi Condensed Medium" panose="00000606000000000000" pitchFamily="2" charset="0"/>
            </a:endParaRPr>
          </a:p>
        </p:txBody>
      </p:sp>
      <p:sp>
        <p:nvSpPr>
          <p:cNvPr id="17" name="Google Shape;2633;p47">
            <a:extLst>
              <a:ext uri="{FF2B5EF4-FFF2-40B4-BE49-F238E27FC236}">
                <a16:creationId xmlns:a16="http://schemas.microsoft.com/office/drawing/2014/main" id="{96AA1DFB-EF2F-9557-D117-10983CB91F91}"/>
              </a:ext>
            </a:extLst>
          </p:cNvPr>
          <p:cNvSpPr txBox="1">
            <a:spLocks/>
          </p:cNvSpPr>
          <p:nvPr/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err="1">
                <a:latin typeface="Barlow Semi Condensed Medium" panose="00000606000000000000" pitchFamily="2" charset="0"/>
              </a:rPr>
              <a:t>Phạm</a:t>
            </a:r>
            <a:r>
              <a:rPr lang="en-GB" sz="2800">
                <a:latin typeface="Barlow Semi Condensed Medium" panose="00000606000000000000" pitchFamily="2" charset="0"/>
              </a:rPr>
              <a:t> </a:t>
            </a:r>
            <a:r>
              <a:rPr lang="en-GB" sz="2800" err="1">
                <a:latin typeface="Barlow Semi Condensed Medium" panose="00000606000000000000" pitchFamily="2" charset="0"/>
              </a:rPr>
              <a:t>Đức</a:t>
            </a:r>
            <a:r>
              <a:rPr lang="en-GB" sz="2800">
                <a:latin typeface="Barlow Semi Condensed Medium" panose="00000606000000000000" pitchFamily="2" charset="0"/>
              </a:rPr>
              <a:t> </a:t>
            </a:r>
            <a:r>
              <a:rPr lang="en-GB" sz="2800" err="1">
                <a:latin typeface="Barlow Semi Condensed Medium" panose="00000606000000000000" pitchFamily="2" charset="0"/>
              </a:rPr>
              <a:t>Thể</a:t>
            </a:r>
            <a:endParaRPr lang="en-GB" sz="2800">
              <a:latin typeface="Barlow Semi Condensed Medium" panose="00000606000000000000" pitchFamily="2" charset="0"/>
            </a:endParaRPr>
          </a:p>
        </p:txBody>
      </p:sp>
      <p:sp>
        <p:nvSpPr>
          <p:cNvPr id="18" name="Google Shape;2634;p47">
            <a:extLst>
              <a:ext uri="{FF2B5EF4-FFF2-40B4-BE49-F238E27FC236}">
                <a16:creationId xmlns:a16="http://schemas.microsoft.com/office/drawing/2014/main" id="{A512EBBC-758B-4B82-4C08-456E5640D49D}"/>
              </a:ext>
            </a:extLst>
          </p:cNvPr>
          <p:cNvSpPr txBox="1">
            <a:spLocks/>
          </p:cNvSpPr>
          <p:nvPr/>
        </p:nvSpPr>
        <p:spPr>
          <a:xfrm>
            <a:off x="2834640" y="4169664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19522253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F348BC8A-F377-2747-849A-8908805443DD}"/>
              </a:ext>
            </a:extLst>
          </p:cNvPr>
          <p:cNvCxnSpPr>
            <a:cxnSpLocks/>
          </p:cNvCxnSpPr>
          <p:nvPr/>
        </p:nvCxnSpPr>
        <p:spPr>
          <a:xfrm>
            <a:off x="1152297" y="1717288"/>
            <a:ext cx="0" cy="2051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ưu đồ: Đĩa Từ 10">
            <a:extLst>
              <a:ext uri="{FF2B5EF4-FFF2-40B4-BE49-F238E27FC236}">
                <a16:creationId xmlns:a16="http://schemas.microsoft.com/office/drawing/2014/main" id="{D2374655-A86C-825C-17D0-8E8D5113A4A1}"/>
              </a:ext>
            </a:extLst>
          </p:cNvPr>
          <p:cNvSpPr/>
          <p:nvPr/>
        </p:nvSpPr>
        <p:spPr>
          <a:xfrm>
            <a:off x="2546029" y="3434576"/>
            <a:ext cx="550127" cy="5943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DB</a:t>
            </a:r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06751876-81BB-07DE-46AE-FB8B9D4FB0ED}"/>
              </a:ext>
            </a:extLst>
          </p:cNvPr>
          <p:cNvSpPr/>
          <p:nvPr/>
        </p:nvSpPr>
        <p:spPr>
          <a:xfrm>
            <a:off x="1524003" y="2036955"/>
            <a:ext cx="550123" cy="5347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topic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0347CD7-379C-5A53-DA02-0051AD30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0" y="3382752"/>
            <a:ext cx="925132" cy="5943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2FDBC7E8-EFBB-3921-AE28-5D66DFDFB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511" y="1882564"/>
            <a:ext cx="914066" cy="67047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C904423C-5811-4729-5617-6596D79AA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364" y="4070893"/>
            <a:ext cx="856227" cy="594299"/>
          </a:xfrm>
          <a:prstGeom prst="rect">
            <a:avLst/>
          </a:prstGeom>
        </p:spPr>
      </p:pic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C57BEAB2-94E2-63D3-94D5-E729FC9B852C}"/>
              </a:ext>
            </a:extLst>
          </p:cNvPr>
          <p:cNvSpPr/>
          <p:nvPr/>
        </p:nvSpPr>
        <p:spPr>
          <a:xfrm>
            <a:off x="3660531" y="1861555"/>
            <a:ext cx="981305" cy="670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Processing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C520D4D2-ED19-C90F-738C-86E9BCC4B970}"/>
              </a:ext>
            </a:extLst>
          </p:cNvPr>
          <p:cNvSpPr/>
          <p:nvPr/>
        </p:nvSpPr>
        <p:spPr>
          <a:xfrm>
            <a:off x="4990653" y="2553034"/>
            <a:ext cx="981305" cy="670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/>
              <a:t>Model Trained</a:t>
            </a:r>
          </a:p>
        </p:txBody>
      </p:sp>
      <p:sp>
        <p:nvSpPr>
          <p:cNvPr id="17" name="Lưu đồ: Đĩa Từ 16">
            <a:extLst>
              <a:ext uri="{FF2B5EF4-FFF2-40B4-BE49-F238E27FC236}">
                <a16:creationId xmlns:a16="http://schemas.microsoft.com/office/drawing/2014/main" id="{FC5FCBED-7BF7-1D4C-024E-618C3896794F}"/>
              </a:ext>
            </a:extLst>
          </p:cNvPr>
          <p:cNvSpPr/>
          <p:nvPr/>
        </p:nvSpPr>
        <p:spPr>
          <a:xfrm>
            <a:off x="6631257" y="1899640"/>
            <a:ext cx="550127" cy="5943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DB</a:t>
            </a:r>
          </a:p>
        </p:txBody>
      </p:sp>
      <p:pic>
        <p:nvPicPr>
          <p:cNvPr id="18" name="Hình ảnh 17">
            <a:extLst>
              <a:ext uri="{FF2B5EF4-FFF2-40B4-BE49-F238E27FC236}">
                <a16:creationId xmlns:a16="http://schemas.microsoft.com/office/drawing/2014/main" id="{69C494A2-DF7E-B673-1283-D31AB4011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206" y="2571749"/>
            <a:ext cx="856227" cy="594299"/>
          </a:xfrm>
          <a:prstGeom prst="rect">
            <a:avLst/>
          </a:prstGeom>
        </p:spPr>
      </p:pic>
      <p:pic>
        <p:nvPicPr>
          <p:cNvPr id="20" name="Đồ họa 19" descr="Monitor with solid fill">
            <a:extLst>
              <a:ext uri="{FF2B5EF4-FFF2-40B4-BE49-F238E27FC236}">
                <a16:creationId xmlns:a16="http://schemas.microsoft.com/office/drawing/2014/main" id="{FD0FFAE2-E716-C30C-2A48-BE3F33038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1087" y="1389952"/>
            <a:ext cx="914400" cy="914400"/>
          </a:xfrm>
          <a:prstGeom prst="rect">
            <a:avLst/>
          </a:prstGeom>
        </p:spPr>
      </p:pic>
      <p:sp>
        <p:nvSpPr>
          <p:cNvPr id="22" name="Mũi tên: Phải 21">
            <a:extLst>
              <a:ext uri="{FF2B5EF4-FFF2-40B4-BE49-F238E27FC236}">
                <a16:creationId xmlns:a16="http://schemas.microsoft.com/office/drawing/2014/main" id="{15843D07-B35D-E35F-C00A-4CC351DA160E}"/>
              </a:ext>
            </a:extLst>
          </p:cNvPr>
          <p:cNvSpPr/>
          <p:nvPr/>
        </p:nvSpPr>
        <p:spPr>
          <a:xfrm>
            <a:off x="2074126" y="2184524"/>
            <a:ext cx="312238" cy="194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̃i tên: Phải 22">
            <a:extLst>
              <a:ext uri="{FF2B5EF4-FFF2-40B4-BE49-F238E27FC236}">
                <a16:creationId xmlns:a16="http://schemas.microsoft.com/office/drawing/2014/main" id="{3B0D45EF-F1A3-245A-580D-3253A812BBCC}"/>
              </a:ext>
            </a:extLst>
          </p:cNvPr>
          <p:cNvSpPr/>
          <p:nvPr/>
        </p:nvSpPr>
        <p:spPr>
          <a:xfrm>
            <a:off x="3241387" y="2184524"/>
            <a:ext cx="419144" cy="194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̃i tên: Phải 25">
            <a:extLst>
              <a:ext uri="{FF2B5EF4-FFF2-40B4-BE49-F238E27FC236}">
                <a16:creationId xmlns:a16="http://schemas.microsoft.com/office/drawing/2014/main" id="{F8F6DED7-74AD-68D3-BF67-0BA9D293BB7F}"/>
              </a:ext>
            </a:extLst>
          </p:cNvPr>
          <p:cNvSpPr/>
          <p:nvPr/>
        </p:nvSpPr>
        <p:spPr>
          <a:xfrm>
            <a:off x="3096156" y="3614935"/>
            <a:ext cx="981304" cy="233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̃i tên: Cong 28">
            <a:extLst>
              <a:ext uri="{FF2B5EF4-FFF2-40B4-BE49-F238E27FC236}">
                <a16:creationId xmlns:a16="http://schemas.microsoft.com/office/drawing/2014/main" id="{9700B798-F742-6DE7-83F1-16B64269A54D}"/>
              </a:ext>
            </a:extLst>
          </p:cNvPr>
          <p:cNvSpPr/>
          <p:nvPr/>
        </p:nvSpPr>
        <p:spPr>
          <a:xfrm rot="10800000">
            <a:off x="4781556" y="3382752"/>
            <a:ext cx="2216598" cy="503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Mũi tên: Cong 29">
            <a:extLst>
              <a:ext uri="{FF2B5EF4-FFF2-40B4-BE49-F238E27FC236}">
                <a16:creationId xmlns:a16="http://schemas.microsoft.com/office/drawing/2014/main" id="{5BA340C6-CEEB-6480-5649-D5CF749320C2}"/>
              </a:ext>
            </a:extLst>
          </p:cNvPr>
          <p:cNvSpPr/>
          <p:nvPr/>
        </p:nvSpPr>
        <p:spPr>
          <a:xfrm>
            <a:off x="6211588" y="1648795"/>
            <a:ext cx="1282032" cy="53990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Mũi tên: Cong 30">
            <a:extLst>
              <a:ext uri="{FF2B5EF4-FFF2-40B4-BE49-F238E27FC236}">
                <a16:creationId xmlns:a16="http://schemas.microsoft.com/office/drawing/2014/main" id="{0E7F3318-B848-0069-4679-021DA03FDB57}"/>
              </a:ext>
            </a:extLst>
          </p:cNvPr>
          <p:cNvSpPr/>
          <p:nvPr/>
        </p:nvSpPr>
        <p:spPr>
          <a:xfrm>
            <a:off x="4415883" y="2900534"/>
            <a:ext cx="574770" cy="5144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Mũi tên: Cong 33">
            <a:extLst>
              <a:ext uri="{FF2B5EF4-FFF2-40B4-BE49-F238E27FC236}">
                <a16:creationId xmlns:a16="http://schemas.microsoft.com/office/drawing/2014/main" id="{703263D3-72D7-CB87-9E67-F30710007AA7}"/>
              </a:ext>
            </a:extLst>
          </p:cNvPr>
          <p:cNvSpPr/>
          <p:nvPr/>
        </p:nvSpPr>
        <p:spPr>
          <a:xfrm rot="5400000">
            <a:off x="4796009" y="2048038"/>
            <a:ext cx="387225" cy="6601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Mũi tên: Cong 34">
            <a:extLst>
              <a:ext uri="{FF2B5EF4-FFF2-40B4-BE49-F238E27FC236}">
                <a16:creationId xmlns:a16="http://schemas.microsoft.com/office/drawing/2014/main" id="{C0205939-FA67-FE4A-351B-72B288C55AFD}"/>
              </a:ext>
            </a:extLst>
          </p:cNvPr>
          <p:cNvSpPr/>
          <p:nvPr/>
        </p:nvSpPr>
        <p:spPr>
          <a:xfrm>
            <a:off x="5640200" y="2141034"/>
            <a:ext cx="981305" cy="4226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AE6510B8-B97D-CC1E-E405-7D448DFF3879}"/>
              </a:ext>
            </a:extLst>
          </p:cNvPr>
          <p:cNvSpPr txBox="1"/>
          <p:nvPr/>
        </p:nvSpPr>
        <p:spPr>
          <a:xfrm>
            <a:off x="578746" y="4133751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Flight Data</a:t>
            </a:r>
          </a:p>
        </p:txBody>
      </p:sp>
      <p:sp>
        <p:nvSpPr>
          <p:cNvPr id="24" name="Mũi tên: Phải 23">
            <a:extLst>
              <a:ext uri="{FF2B5EF4-FFF2-40B4-BE49-F238E27FC236}">
                <a16:creationId xmlns:a16="http://schemas.microsoft.com/office/drawing/2014/main" id="{BF2D1655-37F5-4FD9-DA2A-22F9466E3DC6}"/>
              </a:ext>
            </a:extLst>
          </p:cNvPr>
          <p:cNvSpPr/>
          <p:nvPr/>
        </p:nvSpPr>
        <p:spPr>
          <a:xfrm>
            <a:off x="1158721" y="2217799"/>
            <a:ext cx="355530" cy="16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F68A3F24-3869-40CE-EF83-40DF3C008411}"/>
              </a:ext>
            </a:extLst>
          </p:cNvPr>
          <p:cNvSpPr txBox="1"/>
          <p:nvPr/>
        </p:nvSpPr>
        <p:spPr>
          <a:xfrm>
            <a:off x="1022770" y="1286022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Kafka API</a:t>
            </a:r>
          </a:p>
        </p:txBody>
      </p:sp>
      <p:sp>
        <p:nvSpPr>
          <p:cNvPr id="38" name="Tiêu đề 1">
            <a:extLst>
              <a:ext uri="{FF2B5EF4-FFF2-40B4-BE49-F238E27FC236}">
                <a16:creationId xmlns:a16="http://schemas.microsoft.com/office/drawing/2014/main" id="{13CA7B19-1DCB-5273-8BD2-C820EA83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</p:spPr>
        <p:txBody>
          <a:bodyPr/>
          <a:lstStyle/>
          <a:p>
            <a:r>
              <a:rPr lang="en-GB" b="1" err="1">
                <a:latin typeface="Barlow Semi Condensed Medium" panose="00000606000000000000" pitchFamily="2" charset="0"/>
              </a:rPr>
              <a:t>Tổng</a:t>
            </a:r>
            <a:r>
              <a:rPr lang="en-GB" b="1">
                <a:latin typeface="Barlow Semi Condensed Medium" panose="00000606000000000000" pitchFamily="2" charset="0"/>
              </a:rPr>
              <a:t> Quan </a:t>
            </a:r>
            <a:r>
              <a:rPr lang="en-GB" b="1" err="1">
                <a:latin typeface="Barlow Semi Condensed Medium" panose="00000606000000000000" pitchFamily="2" charset="0"/>
              </a:rPr>
              <a:t>Hệ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Thống</a:t>
            </a:r>
            <a:endParaRPr lang="en-GB" b="1">
              <a:latin typeface="Barlow Semi Condensed Medium" panose="00000606000000000000" pitchFamily="2" charset="0"/>
            </a:endParaRPr>
          </a:p>
        </p:txBody>
      </p:sp>
      <p:sp>
        <p:nvSpPr>
          <p:cNvPr id="39" name="Hình chữ nhật: Góc Tròn 38">
            <a:extLst>
              <a:ext uri="{FF2B5EF4-FFF2-40B4-BE49-F238E27FC236}">
                <a16:creationId xmlns:a16="http://schemas.microsoft.com/office/drawing/2014/main" id="{830C13FB-5E3C-0ADA-D832-1AB6A2A0F85A}"/>
              </a:ext>
            </a:extLst>
          </p:cNvPr>
          <p:cNvSpPr/>
          <p:nvPr/>
        </p:nvSpPr>
        <p:spPr>
          <a:xfrm>
            <a:off x="1527723" y="3505196"/>
            <a:ext cx="550123" cy="5347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topic</a:t>
            </a:r>
          </a:p>
        </p:txBody>
      </p:sp>
      <p:sp>
        <p:nvSpPr>
          <p:cNvPr id="40" name="Mũi tên: Phải 39">
            <a:extLst>
              <a:ext uri="{FF2B5EF4-FFF2-40B4-BE49-F238E27FC236}">
                <a16:creationId xmlns:a16="http://schemas.microsoft.com/office/drawing/2014/main" id="{E7F56175-969E-440E-1F90-A8511AF343F9}"/>
              </a:ext>
            </a:extLst>
          </p:cNvPr>
          <p:cNvSpPr/>
          <p:nvPr/>
        </p:nvSpPr>
        <p:spPr>
          <a:xfrm>
            <a:off x="2077845" y="3652765"/>
            <a:ext cx="468183" cy="194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̃i tên: Phải 40">
            <a:extLst>
              <a:ext uri="{FF2B5EF4-FFF2-40B4-BE49-F238E27FC236}">
                <a16:creationId xmlns:a16="http://schemas.microsoft.com/office/drawing/2014/main" id="{39523BA2-D744-243B-154F-6FF6BDBC6228}"/>
              </a:ext>
            </a:extLst>
          </p:cNvPr>
          <p:cNvSpPr/>
          <p:nvPr/>
        </p:nvSpPr>
        <p:spPr>
          <a:xfrm>
            <a:off x="1162441" y="3686040"/>
            <a:ext cx="355530" cy="16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Hình chữ nhật: Góc Tròn 41">
            <a:extLst>
              <a:ext uri="{FF2B5EF4-FFF2-40B4-BE49-F238E27FC236}">
                <a16:creationId xmlns:a16="http://schemas.microsoft.com/office/drawing/2014/main" id="{DD40B03C-1926-1AC1-8127-5E5659A57EAA}"/>
              </a:ext>
            </a:extLst>
          </p:cNvPr>
          <p:cNvSpPr/>
          <p:nvPr/>
        </p:nvSpPr>
        <p:spPr>
          <a:xfrm>
            <a:off x="1470291" y="1802415"/>
            <a:ext cx="4566236" cy="1538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Đường nối Thẳng 42">
            <a:extLst>
              <a:ext uri="{FF2B5EF4-FFF2-40B4-BE49-F238E27FC236}">
                <a16:creationId xmlns:a16="http://schemas.microsoft.com/office/drawing/2014/main" id="{5C4FD70E-3FAD-D08A-5BBD-864770B6C6DC}"/>
              </a:ext>
            </a:extLst>
          </p:cNvPr>
          <p:cNvCxnSpPr>
            <a:cxnSpLocks/>
          </p:cNvCxnSpPr>
          <p:nvPr/>
        </p:nvCxnSpPr>
        <p:spPr>
          <a:xfrm>
            <a:off x="1152297" y="1717288"/>
            <a:ext cx="0" cy="2051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Hình ảnh 43">
            <a:extLst>
              <a:ext uri="{FF2B5EF4-FFF2-40B4-BE49-F238E27FC236}">
                <a16:creationId xmlns:a16="http://schemas.microsoft.com/office/drawing/2014/main" id="{596C892B-B4E4-8E95-EAF2-F8C0256CAB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260" y="1500762"/>
            <a:ext cx="495963" cy="473419"/>
          </a:xfrm>
          <a:prstGeom prst="rect">
            <a:avLst/>
          </a:prstGeom>
        </p:spPr>
      </p:pic>
      <p:pic>
        <p:nvPicPr>
          <p:cNvPr id="45" name="Hình ảnh 44">
            <a:extLst>
              <a:ext uri="{FF2B5EF4-FFF2-40B4-BE49-F238E27FC236}">
                <a16:creationId xmlns:a16="http://schemas.microsoft.com/office/drawing/2014/main" id="{5C49E9A4-E38F-3C6B-90BB-71BDE518CF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57" y="2758076"/>
            <a:ext cx="495963" cy="473419"/>
          </a:xfrm>
          <a:prstGeom prst="rect">
            <a:avLst/>
          </a:prstGeom>
        </p:spPr>
      </p:pic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D97071D0-5770-7CE1-A22E-EBBBD7487395}"/>
              </a:ext>
            </a:extLst>
          </p:cNvPr>
          <p:cNvSpPr txBox="1"/>
          <p:nvPr/>
        </p:nvSpPr>
        <p:spPr>
          <a:xfrm>
            <a:off x="469665" y="2042742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Stream </a:t>
            </a:r>
          </a:p>
          <a:p>
            <a:r>
              <a:rPr lang="en-GB"/>
              <a:t>data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6BB7B466-E7B8-743B-1DAA-36E0E21C2E6D}"/>
              </a:ext>
            </a:extLst>
          </p:cNvPr>
          <p:cNvSpPr txBox="1"/>
          <p:nvPr/>
        </p:nvSpPr>
        <p:spPr>
          <a:xfrm>
            <a:off x="601734" y="3507502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data </a:t>
            </a:r>
          </a:p>
          <a:p>
            <a:r>
              <a:rPr lang="en-GB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4136508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C9F1FF-BE20-925E-E775-C173E2C6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50" y="368065"/>
            <a:ext cx="5577900" cy="594300"/>
          </a:xfrm>
        </p:spPr>
        <p:txBody>
          <a:bodyPr/>
          <a:lstStyle/>
          <a:p>
            <a:r>
              <a:rPr lang="en-GB" b="1">
                <a:latin typeface="Barlow Semi Condensed Medium" panose="00000606000000000000" pitchFamily="2" charset="0"/>
              </a:rPr>
              <a:t>Apache Kafka</a:t>
            </a: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DBA81445-457C-042D-E825-5B7139E7326E}"/>
              </a:ext>
            </a:extLst>
          </p:cNvPr>
          <p:cNvSpPr/>
          <p:nvPr/>
        </p:nvSpPr>
        <p:spPr>
          <a:xfrm>
            <a:off x="1182029" y="1419922"/>
            <a:ext cx="1293542" cy="22228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accent2">
                    <a:lumMod val="50000"/>
                  </a:schemeClr>
                </a:solidFill>
                <a:latin typeface="Barlow Semi Condensed Medium" panose="00000606000000000000" pitchFamily="2" charset="0"/>
              </a:rPr>
              <a:t>Producer</a:t>
            </a: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00C9F88C-0625-4145-E7C4-ABB0EFEB8DF9}"/>
              </a:ext>
            </a:extLst>
          </p:cNvPr>
          <p:cNvSpPr/>
          <p:nvPr/>
        </p:nvSpPr>
        <p:spPr>
          <a:xfrm>
            <a:off x="6850568" y="1419922"/>
            <a:ext cx="1293542" cy="22228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accent2">
                    <a:lumMod val="50000"/>
                  </a:schemeClr>
                </a:solidFill>
                <a:latin typeface="Barlow Semi Condensed Medium" panose="00000606000000000000" pitchFamily="2" charset="0"/>
              </a:rPr>
              <a:t>Consumer</a:t>
            </a: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BA1DDB39-BA40-0EC6-B119-D307E77A12B7}"/>
              </a:ext>
            </a:extLst>
          </p:cNvPr>
          <p:cNvSpPr/>
          <p:nvPr/>
        </p:nvSpPr>
        <p:spPr>
          <a:xfrm>
            <a:off x="3479181" y="1865971"/>
            <a:ext cx="1092820" cy="1516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Barlow Semi Condensed Medium" panose="00000606000000000000" pitchFamily="2" charset="0"/>
              </a:rPr>
              <a:t>Partition</a:t>
            </a:r>
          </a:p>
        </p:txBody>
      </p: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F2AE5827-63D9-4927-1847-AACC42493A81}"/>
              </a:ext>
            </a:extLst>
          </p:cNvPr>
          <p:cNvSpPr/>
          <p:nvPr/>
        </p:nvSpPr>
        <p:spPr>
          <a:xfrm>
            <a:off x="4618464" y="1865971"/>
            <a:ext cx="1092820" cy="1516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Barlow Semi Condensed Medium" panose="00000606000000000000" pitchFamily="2" charset="0"/>
              </a:rPr>
              <a:t>Topic</a:t>
            </a:r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2F0E14A7-6F34-9E85-A1FA-6CADA44C64AB}"/>
              </a:ext>
            </a:extLst>
          </p:cNvPr>
          <p:cNvSpPr/>
          <p:nvPr/>
        </p:nvSpPr>
        <p:spPr>
          <a:xfrm>
            <a:off x="3308195" y="1687551"/>
            <a:ext cx="2572215" cy="18808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rlow Semi Condensed Medium" panose="00000606000000000000" pitchFamily="2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6B843644-B051-4134-BB3C-D98E57CC0E82}"/>
              </a:ext>
            </a:extLst>
          </p:cNvPr>
          <p:cNvSpPr txBox="1"/>
          <p:nvPr/>
        </p:nvSpPr>
        <p:spPr>
          <a:xfrm>
            <a:off x="3985130" y="1622873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Barlow Semi Condensed Medium" panose="00000606000000000000" pitchFamily="2" charset="0"/>
              </a:rPr>
              <a:t>Kafka Broker</a:t>
            </a:r>
          </a:p>
        </p:txBody>
      </p:sp>
      <p:sp>
        <p:nvSpPr>
          <p:cNvPr id="10" name="Mũi tên: Phải 9">
            <a:extLst>
              <a:ext uri="{FF2B5EF4-FFF2-40B4-BE49-F238E27FC236}">
                <a16:creationId xmlns:a16="http://schemas.microsoft.com/office/drawing/2014/main" id="{B28E4055-0EB6-1B82-16BB-7B2FBAE860AB}"/>
              </a:ext>
            </a:extLst>
          </p:cNvPr>
          <p:cNvSpPr/>
          <p:nvPr/>
        </p:nvSpPr>
        <p:spPr>
          <a:xfrm>
            <a:off x="2475571" y="2531327"/>
            <a:ext cx="832624" cy="211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rlow Semi Condensed Medium" panose="00000606000000000000" pitchFamily="2" charset="0"/>
            </a:endParaRPr>
          </a:p>
        </p:txBody>
      </p:sp>
      <p:sp>
        <p:nvSpPr>
          <p:cNvPr id="16" name="Mũi tên: Phải 15">
            <a:extLst>
              <a:ext uri="{FF2B5EF4-FFF2-40B4-BE49-F238E27FC236}">
                <a16:creationId xmlns:a16="http://schemas.microsoft.com/office/drawing/2014/main" id="{7E4E12C7-7A09-B62F-263F-0BA554D6D308}"/>
              </a:ext>
            </a:extLst>
          </p:cNvPr>
          <p:cNvSpPr/>
          <p:nvPr/>
        </p:nvSpPr>
        <p:spPr>
          <a:xfrm>
            <a:off x="5880410" y="2576955"/>
            <a:ext cx="970158" cy="166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rlow Semi Condensed Medium" panose="000006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804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C796F9-814B-41B1-4184-276CD710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Barlow Semi Condensed Medium" panose="00000606000000000000" pitchFamily="2" charset="0"/>
              </a:rPr>
              <a:t>streaming</a:t>
            </a: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BD495CF5-7EC7-028D-7621-C9572CA2DCD7}"/>
              </a:ext>
            </a:extLst>
          </p:cNvPr>
          <p:cNvSpPr/>
          <p:nvPr/>
        </p:nvSpPr>
        <p:spPr>
          <a:xfrm>
            <a:off x="2312351" y="2118266"/>
            <a:ext cx="1501699" cy="9069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2">
                    <a:lumMod val="10000"/>
                  </a:schemeClr>
                </a:solidFill>
              </a:rPr>
              <a:t>Stream topic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FF28502A-0543-5E3E-B89D-046039B2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63858"/>
            <a:ext cx="1384838" cy="1015782"/>
          </a:xfrm>
          <a:prstGeom prst="rect">
            <a:avLst/>
          </a:prstGeom>
        </p:spPr>
      </p:pic>
      <p:pic>
        <p:nvPicPr>
          <p:cNvPr id="14" name="Đồ họa 13" descr="Open folder outline">
            <a:extLst>
              <a:ext uri="{FF2B5EF4-FFF2-40B4-BE49-F238E27FC236}">
                <a16:creationId xmlns:a16="http://schemas.microsoft.com/office/drawing/2014/main" id="{D69CCB65-A86F-8EFC-B249-F5840516F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3989" y="1879331"/>
            <a:ext cx="1384837" cy="1384837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B8EAFCD8-8A0C-E82A-1580-BE76D1DE5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281" y="1559263"/>
            <a:ext cx="670618" cy="640135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77D7831F-BBA4-6F55-1743-2014263D1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281" y="2354895"/>
            <a:ext cx="670618" cy="640135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0D3736C6-C84D-EA4E-5612-C6C3417FD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281" y="3079640"/>
            <a:ext cx="670618" cy="640135"/>
          </a:xfrm>
          <a:prstGeom prst="rect">
            <a:avLst/>
          </a:prstGeom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CBB0CBF4-A728-7C5E-56A8-D47D83D191F3}"/>
              </a:ext>
            </a:extLst>
          </p:cNvPr>
          <p:cNvSpPr txBox="1"/>
          <p:nvPr/>
        </p:nvSpPr>
        <p:spPr>
          <a:xfrm>
            <a:off x="1055649" y="3992137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Barlow Semi Condensed Medium" panose="00000606000000000000" pitchFamily="2" charset="0"/>
              </a:rPr>
              <a:t>Flight Data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2AB2481D-F44B-1484-DC08-48979C5C6759}"/>
              </a:ext>
            </a:extLst>
          </p:cNvPr>
          <p:cNvSpPr txBox="1"/>
          <p:nvPr/>
        </p:nvSpPr>
        <p:spPr>
          <a:xfrm>
            <a:off x="4530884" y="3458165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>
                <a:latin typeface="Barlow Semi Condensed Medium" panose="00000606000000000000" pitchFamily="2" charset="0"/>
              </a:rPr>
              <a:t>Machine Learning </a:t>
            </a:r>
          </a:p>
          <a:p>
            <a:pPr algn="ctr"/>
            <a:r>
              <a:rPr lang="en-GB">
                <a:latin typeface="Barlow Semi Condensed Medium" panose="00000606000000000000" pitchFamily="2" charset="0"/>
              </a:rPr>
              <a:t>model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8B0D51F2-FA48-9587-0A53-1552EBA27EBE}"/>
              </a:ext>
            </a:extLst>
          </p:cNvPr>
          <p:cNvSpPr txBox="1"/>
          <p:nvPr/>
        </p:nvSpPr>
        <p:spPr>
          <a:xfrm>
            <a:off x="6408234" y="3468917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Barlow Semi Condensed Medium" panose="00000606000000000000" pitchFamily="2" charset="0"/>
              </a:rPr>
              <a:t>Data predicted</a:t>
            </a: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0FDAFB55-CA3F-2274-8932-8D6DB7C95C1D}"/>
              </a:ext>
            </a:extLst>
          </p:cNvPr>
          <p:cNvCxnSpPr/>
          <p:nvPr/>
        </p:nvCxnSpPr>
        <p:spPr>
          <a:xfrm>
            <a:off x="1719072" y="2118266"/>
            <a:ext cx="555777" cy="453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8B56AB16-FC0A-2B42-89CE-5F110F96C382}"/>
              </a:ext>
            </a:extLst>
          </p:cNvPr>
          <p:cNvCxnSpPr/>
          <p:nvPr/>
        </p:nvCxnSpPr>
        <p:spPr>
          <a:xfrm>
            <a:off x="1577658" y="2674962"/>
            <a:ext cx="704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E6436267-9397-93F2-E2F4-7A8E1CE6841B}"/>
              </a:ext>
            </a:extLst>
          </p:cNvPr>
          <p:cNvCxnSpPr/>
          <p:nvPr/>
        </p:nvCxnSpPr>
        <p:spPr>
          <a:xfrm flipV="1">
            <a:off x="1719072" y="2810107"/>
            <a:ext cx="555777" cy="6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049AE04B-C3F5-C265-45B1-511F0254823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814050" y="2571749"/>
            <a:ext cx="757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Đường kết nối Mũi tên Thẳng 31">
            <a:extLst>
              <a:ext uri="{FF2B5EF4-FFF2-40B4-BE49-F238E27FC236}">
                <a16:creationId xmlns:a16="http://schemas.microsoft.com/office/drawing/2014/main" id="{F81831F7-F97C-F138-041D-7986EDE2D5EA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5956838" y="2571749"/>
            <a:ext cx="507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900EE860-7A19-6635-FBCE-9C31B41AD4F0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flipH="1">
            <a:off x="5264418" y="3079640"/>
            <a:ext cx="1" cy="37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4D909516-7A87-F974-F402-F4E085DB98EE}"/>
              </a:ext>
            </a:extLst>
          </p:cNvPr>
          <p:cNvCxnSpPr/>
          <p:nvPr/>
        </p:nvCxnSpPr>
        <p:spPr>
          <a:xfrm>
            <a:off x="7790568" y="2571748"/>
            <a:ext cx="507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197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Đường nối Thẳng 3">
            <a:extLst>
              <a:ext uri="{FF2B5EF4-FFF2-40B4-BE49-F238E27FC236}">
                <a16:creationId xmlns:a16="http://schemas.microsoft.com/office/drawing/2014/main" id="{F348BC8A-F377-2747-849A-8908805443DD}"/>
              </a:ext>
            </a:extLst>
          </p:cNvPr>
          <p:cNvCxnSpPr>
            <a:cxnSpLocks/>
          </p:cNvCxnSpPr>
          <p:nvPr/>
        </p:nvCxnSpPr>
        <p:spPr>
          <a:xfrm>
            <a:off x="1152297" y="1717288"/>
            <a:ext cx="0" cy="2051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ưu đồ: Đĩa Từ 10">
            <a:extLst>
              <a:ext uri="{FF2B5EF4-FFF2-40B4-BE49-F238E27FC236}">
                <a16:creationId xmlns:a16="http://schemas.microsoft.com/office/drawing/2014/main" id="{D2374655-A86C-825C-17D0-8E8D5113A4A1}"/>
              </a:ext>
            </a:extLst>
          </p:cNvPr>
          <p:cNvSpPr/>
          <p:nvPr/>
        </p:nvSpPr>
        <p:spPr>
          <a:xfrm>
            <a:off x="2546029" y="3434576"/>
            <a:ext cx="550127" cy="5943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DB</a:t>
            </a:r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06751876-81BB-07DE-46AE-FB8B9D4FB0ED}"/>
              </a:ext>
            </a:extLst>
          </p:cNvPr>
          <p:cNvSpPr/>
          <p:nvPr/>
        </p:nvSpPr>
        <p:spPr>
          <a:xfrm>
            <a:off x="1524003" y="2036955"/>
            <a:ext cx="550123" cy="5347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topic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0347CD7-379C-5A53-DA02-0051AD30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0" y="3382752"/>
            <a:ext cx="925132" cy="5943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2FDBC7E8-EFBB-3921-AE28-5D66DFDFB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511" y="1882564"/>
            <a:ext cx="914066" cy="67047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C904423C-5811-4729-5617-6596D79AA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364" y="4070893"/>
            <a:ext cx="856227" cy="594299"/>
          </a:xfrm>
          <a:prstGeom prst="rect">
            <a:avLst/>
          </a:prstGeom>
        </p:spPr>
      </p:pic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C57BEAB2-94E2-63D3-94D5-E729FC9B852C}"/>
              </a:ext>
            </a:extLst>
          </p:cNvPr>
          <p:cNvSpPr/>
          <p:nvPr/>
        </p:nvSpPr>
        <p:spPr>
          <a:xfrm>
            <a:off x="3660531" y="1861555"/>
            <a:ext cx="981305" cy="670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Processing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C520D4D2-ED19-C90F-738C-86E9BCC4B970}"/>
              </a:ext>
            </a:extLst>
          </p:cNvPr>
          <p:cNvSpPr/>
          <p:nvPr/>
        </p:nvSpPr>
        <p:spPr>
          <a:xfrm>
            <a:off x="4990653" y="2553034"/>
            <a:ext cx="981305" cy="6704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/>
              <a:t>Model Trained</a:t>
            </a:r>
          </a:p>
        </p:txBody>
      </p:sp>
      <p:sp>
        <p:nvSpPr>
          <p:cNvPr id="17" name="Lưu đồ: Đĩa Từ 16">
            <a:extLst>
              <a:ext uri="{FF2B5EF4-FFF2-40B4-BE49-F238E27FC236}">
                <a16:creationId xmlns:a16="http://schemas.microsoft.com/office/drawing/2014/main" id="{FC5FCBED-7BF7-1D4C-024E-618C3896794F}"/>
              </a:ext>
            </a:extLst>
          </p:cNvPr>
          <p:cNvSpPr/>
          <p:nvPr/>
        </p:nvSpPr>
        <p:spPr>
          <a:xfrm>
            <a:off x="6631257" y="1899640"/>
            <a:ext cx="550127" cy="5943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DB</a:t>
            </a:r>
          </a:p>
        </p:txBody>
      </p:sp>
      <p:pic>
        <p:nvPicPr>
          <p:cNvPr id="18" name="Hình ảnh 17">
            <a:extLst>
              <a:ext uri="{FF2B5EF4-FFF2-40B4-BE49-F238E27FC236}">
                <a16:creationId xmlns:a16="http://schemas.microsoft.com/office/drawing/2014/main" id="{69C494A2-DF7E-B673-1283-D31AB4011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206" y="2571749"/>
            <a:ext cx="856227" cy="594299"/>
          </a:xfrm>
          <a:prstGeom prst="rect">
            <a:avLst/>
          </a:prstGeom>
        </p:spPr>
      </p:pic>
      <p:pic>
        <p:nvPicPr>
          <p:cNvPr id="20" name="Đồ họa 19" descr="Monitor with solid fill">
            <a:extLst>
              <a:ext uri="{FF2B5EF4-FFF2-40B4-BE49-F238E27FC236}">
                <a16:creationId xmlns:a16="http://schemas.microsoft.com/office/drawing/2014/main" id="{FD0FFAE2-E716-C30C-2A48-BE3F33038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1087" y="1389952"/>
            <a:ext cx="914400" cy="914400"/>
          </a:xfrm>
          <a:prstGeom prst="rect">
            <a:avLst/>
          </a:prstGeom>
        </p:spPr>
      </p:pic>
      <p:sp>
        <p:nvSpPr>
          <p:cNvPr id="22" name="Mũi tên: Phải 21">
            <a:extLst>
              <a:ext uri="{FF2B5EF4-FFF2-40B4-BE49-F238E27FC236}">
                <a16:creationId xmlns:a16="http://schemas.microsoft.com/office/drawing/2014/main" id="{15843D07-B35D-E35F-C00A-4CC351DA160E}"/>
              </a:ext>
            </a:extLst>
          </p:cNvPr>
          <p:cNvSpPr/>
          <p:nvPr/>
        </p:nvSpPr>
        <p:spPr>
          <a:xfrm>
            <a:off x="2074126" y="2184524"/>
            <a:ext cx="312238" cy="194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̃i tên: Phải 22">
            <a:extLst>
              <a:ext uri="{FF2B5EF4-FFF2-40B4-BE49-F238E27FC236}">
                <a16:creationId xmlns:a16="http://schemas.microsoft.com/office/drawing/2014/main" id="{3B0D45EF-F1A3-245A-580D-3253A812BBCC}"/>
              </a:ext>
            </a:extLst>
          </p:cNvPr>
          <p:cNvSpPr/>
          <p:nvPr/>
        </p:nvSpPr>
        <p:spPr>
          <a:xfrm>
            <a:off x="3241387" y="2184524"/>
            <a:ext cx="419144" cy="194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Mũi tên: Phải 25">
            <a:extLst>
              <a:ext uri="{FF2B5EF4-FFF2-40B4-BE49-F238E27FC236}">
                <a16:creationId xmlns:a16="http://schemas.microsoft.com/office/drawing/2014/main" id="{F8F6DED7-74AD-68D3-BF67-0BA9D293BB7F}"/>
              </a:ext>
            </a:extLst>
          </p:cNvPr>
          <p:cNvSpPr/>
          <p:nvPr/>
        </p:nvSpPr>
        <p:spPr>
          <a:xfrm>
            <a:off x="3096156" y="3614935"/>
            <a:ext cx="981304" cy="233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̃i tên: Cong 28">
            <a:extLst>
              <a:ext uri="{FF2B5EF4-FFF2-40B4-BE49-F238E27FC236}">
                <a16:creationId xmlns:a16="http://schemas.microsoft.com/office/drawing/2014/main" id="{9700B798-F742-6DE7-83F1-16B64269A54D}"/>
              </a:ext>
            </a:extLst>
          </p:cNvPr>
          <p:cNvSpPr/>
          <p:nvPr/>
        </p:nvSpPr>
        <p:spPr>
          <a:xfrm rot="10800000">
            <a:off x="4781556" y="3382752"/>
            <a:ext cx="2216598" cy="503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Mũi tên: Cong 29">
            <a:extLst>
              <a:ext uri="{FF2B5EF4-FFF2-40B4-BE49-F238E27FC236}">
                <a16:creationId xmlns:a16="http://schemas.microsoft.com/office/drawing/2014/main" id="{5BA340C6-CEEB-6480-5649-D5CF749320C2}"/>
              </a:ext>
            </a:extLst>
          </p:cNvPr>
          <p:cNvSpPr/>
          <p:nvPr/>
        </p:nvSpPr>
        <p:spPr>
          <a:xfrm>
            <a:off x="6211588" y="1648795"/>
            <a:ext cx="1282032" cy="53990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Mũi tên: Cong 30">
            <a:extLst>
              <a:ext uri="{FF2B5EF4-FFF2-40B4-BE49-F238E27FC236}">
                <a16:creationId xmlns:a16="http://schemas.microsoft.com/office/drawing/2014/main" id="{0E7F3318-B848-0069-4679-021DA03FDB57}"/>
              </a:ext>
            </a:extLst>
          </p:cNvPr>
          <p:cNvSpPr/>
          <p:nvPr/>
        </p:nvSpPr>
        <p:spPr>
          <a:xfrm>
            <a:off x="4415883" y="2900534"/>
            <a:ext cx="574770" cy="5144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Mũi tên: Cong 33">
            <a:extLst>
              <a:ext uri="{FF2B5EF4-FFF2-40B4-BE49-F238E27FC236}">
                <a16:creationId xmlns:a16="http://schemas.microsoft.com/office/drawing/2014/main" id="{703263D3-72D7-CB87-9E67-F30710007AA7}"/>
              </a:ext>
            </a:extLst>
          </p:cNvPr>
          <p:cNvSpPr/>
          <p:nvPr/>
        </p:nvSpPr>
        <p:spPr>
          <a:xfrm rot="5400000">
            <a:off x="4796009" y="2048038"/>
            <a:ext cx="387225" cy="6601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Mũi tên: Cong 34">
            <a:extLst>
              <a:ext uri="{FF2B5EF4-FFF2-40B4-BE49-F238E27FC236}">
                <a16:creationId xmlns:a16="http://schemas.microsoft.com/office/drawing/2014/main" id="{C0205939-FA67-FE4A-351B-72B288C55AFD}"/>
              </a:ext>
            </a:extLst>
          </p:cNvPr>
          <p:cNvSpPr/>
          <p:nvPr/>
        </p:nvSpPr>
        <p:spPr>
          <a:xfrm>
            <a:off x="5640200" y="2141034"/>
            <a:ext cx="981305" cy="4226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AE6510B8-B97D-CC1E-E405-7D448DFF3879}"/>
              </a:ext>
            </a:extLst>
          </p:cNvPr>
          <p:cNvSpPr txBox="1"/>
          <p:nvPr/>
        </p:nvSpPr>
        <p:spPr>
          <a:xfrm>
            <a:off x="578746" y="4133751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Flight Data</a:t>
            </a:r>
          </a:p>
        </p:txBody>
      </p:sp>
      <p:sp>
        <p:nvSpPr>
          <p:cNvPr id="24" name="Mũi tên: Phải 23">
            <a:extLst>
              <a:ext uri="{FF2B5EF4-FFF2-40B4-BE49-F238E27FC236}">
                <a16:creationId xmlns:a16="http://schemas.microsoft.com/office/drawing/2014/main" id="{BF2D1655-37F5-4FD9-DA2A-22F9466E3DC6}"/>
              </a:ext>
            </a:extLst>
          </p:cNvPr>
          <p:cNvSpPr/>
          <p:nvPr/>
        </p:nvSpPr>
        <p:spPr>
          <a:xfrm>
            <a:off x="1158721" y="2217799"/>
            <a:ext cx="355530" cy="16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F68A3F24-3869-40CE-EF83-40DF3C008411}"/>
              </a:ext>
            </a:extLst>
          </p:cNvPr>
          <p:cNvSpPr txBox="1"/>
          <p:nvPr/>
        </p:nvSpPr>
        <p:spPr>
          <a:xfrm>
            <a:off x="1022770" y="1286022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Kafka API</a:t>
            </a:r>
          </a:p>
        </p:txBody>
      </p:sp>
      <p:sp>
        <p:nvSpPr>
          <p:cNvPr id="38" name="Tiêu đề 1">
            <a:extLst>
              <a:ext uri="{FF2B5EF4-FFF2-40B4-BE49-F238E27FC236}">
                <a16:creationId xmlns:a16="http://schemas.microsoft.com/office/drawing/2014/main" id="{13CA7B19-1DCB-5273-8BD2-C820EA83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</p:spPr>
        <p:txBody>
          <a:bodyPr/>
          <a:lstStyle/>
          <a:p>
            <a:r>
              <a:rPr lang="en-GB" b="1" err="1">
                <a:latin typeface="Barlow Semi Condensed Medium" panose="00000606000000000000" pitchFamily="2" charset="0"/>
              </a:rPr>
              <a:t>Tổng</a:t>
            </a:r>
            <a:r>
              <a:rPr lang="en-GB" b="1">
                <a:latin typeface="Barlow Semi Condensed Medium" panose="00000606000000000000" pitchFamily="2" charset="0"/>
              </a:rPr>
              <a:t> Quan </a:t>
            </a:r>
            <a:r>
              <a:rPr lang="en-GB" b="1" err="1">
                <a:latin typeface="Barlow Semi Condensed Medium" panose="00000606000000000000" pitchFamily="2" charset="0"/>
              </a:rPr>
              <a:t>Hệ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Thống</a:t>
            </a:r>
            <a:endParaRPr lang="en-GB" b="1">
              <a:latin typeface="Barlow Semi Condensed Medium" panose="00000606000000000000" pitchFamily="2" charset="0"/>
            </a:endParaRPr>
          </a:p>
        </p:txBody>
      </p:sp>
      <p:sp>
        <p:nvSpPr>
          <p:cNvPr id="39" name="Hình chữ nhật: Góc Tròn 38">
            <a:extLst>
              <a:ext uri="{FF2B5EF4-FFF2-40B4-BE49-F238E27FC236}">
                <a16:creationId xmlns:a16="http://schemas.microsoft.com/office/drawing/2014/main" id="{830C13FB-5E3C-0ADA-D832-1AB6A2A0F85A}"/>
              </a:ext>
            </a:extLst>
          </p:cNvPr>
          <p:cNvSpPr/>
          <p:nvPr/>
        </p:nvSpPr>
        <p:spPr>
          <a:xfrm>
            <a:off x="1527723" y="3505196"/>
            <a:ext cx="550123" cy="5347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/>
              <a:t>topic</a:t>
            </a:r>
          </a:p>
        </p:txBody>
      </p:sp>
      <p:sp>
        <p:nvSpPr>
          <p:cNvPr id="40" name="Mũi tên: Phải 39">
            <a:extLst>
              <a:ext uri="{FF2B5EF4-FFF2-40B4-BE49-F238E27FC236}">
                <a16:creationId xmlns:a16="http://schemas.microsoft.com/office/drawing/2014/main" id="{E7F56175-969E-440E-1F90-A8511AF343F9}"/>
              </a:ext>
            </a:extLst>
          </p:cNvPr>
          <p:cNvSpPr/>
          <p:nvPr/>
        </p:nvSpPr>
        <p:spPr>
          <a:xfrm>
            <a:off x="2077845" y="3652765"/>
            <a:ext cx="468183" cy="194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Mũi tên: Phải 40">
            <a:extLst>
              <a:ext uri="{FF2B5EF4-FFF2-40B4-BE49-F238E27FC236}">
                <a16:creationId xmlns:a16="http://schemas.microsoft.com/office/drawing/2014/main" id="{39523BA2-D744-243B-154F-6FF6BDBC6228}"/>
              </a:ext>
            </a:extLst>
          </p:cNvPr>
          <p:cNvSpPr/>
          <p:nvPr/>
        </p:nvSpPr>
        <p:spPr>
          <a:xfrm>
            <a:off x="1162441" y="3686040"/>
            <a:ext cx="355530" cy="16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Hình chữ nhật: Góc Tròn 41">
            <a:extLst>
              <a:ext uri="{FF2B5EF4-FFF2-40B4-BE49-F238E27FC236}">
                <a16:creationId xmlns:a16="http://schemas.microsoft.com/office/drawing/2014/main" id="{B8071E46-E240-6A13-8508-0976BABB1AB3}"/>
              </a:ext>
            </a:extLst>
          </p:cNvPr>
          <p:cNvSpPr/>
          <p:nvPr/>
        </p:nvSpPr>
        <p:spPr>
          <a:xfrm>
            <a:off x="4880228" y="1280239"/>
            <a:ext cx="2579793" cy="26968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Đường nối Thẳng 42">
            <a:extLst>
              <a:ext uri="{FF2B5EF4-FFF2-40B4-BE49-F238E27FC236}">
                <a16:creationId xmlns:a16="http://schemas.microsoft.com/office/drawing/2014/main" id="{A9578160-B7C4-8C1C-A737-765DEBDBCF0C}"/>
              </a:ext>
            </a:extLst>
          </p:cNvPr>
          <p:cNvCxnSpPr>
            <a:cxnSpLocks/>
          </p:cNvCxnSpPr>
          <p:nvPr/>
        </p:nvCxnSpPr>
        <p:spPr>
          <a:xfrm>
            <a:off x="1152297" y="1717288"/>
            <a:ext cx="0" cy="2051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Hình ảnh 43">
            <a:extLst>
              <a:ext uri="{FF2B5EF4-FFF2-40B4-BE49-F238E27FC236}">
                <a16:creationId xmlns:a16="http://schemas.microsoft.com/office/drawing/2014/main" id="{CAA77AE9-6083-D216-F0C9-BB38E25456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260" y="1500762"/>
            <a:ext cx="495963" cy="473419"/>
          </a:xfrm>
          <a:prstGeom prst="rect">
            <a:avLst/>
          </a:prstGeom>
        </p:spPr>
      </p:pic>
      <p:pic>
        <p:nvPicPr>
          <p:cNvPr id="45" name="Hình ảnh 44">
            <a:extLst>
              <a:ext uri="{FF2B5EF4-FFF2-40B4-BE49-F238E27FC236}">
                <a16:creationId xmlns:a16="http://schemas.microsoft.com/office/drawing/2014/main" id="{87F2841A-8141-4FD4-EE36-421B17D3D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57" y="2758076"/>
            <a:ext cx="495963" cy="473419"/>
          </a:xfrm>
          <a:prstGeom prst="rect">
            <a:avLst/>
          </a:prstGeom>
        </p:spPr>
      </p:pic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6922433A-68EB-E8A3-902D-71FFC291DDB5}"/>
              </a:ext>
            </a:extLst>
          </p:cNvPr>
          <p:cNvSpPr txBox="1"/>
          <p:nvPr/>
        </p:nvSpPr>
        <p:spPr>
          <a:xfrm>
            <a:off x="469665" y="2042742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Stream </a:t>
            </a:r>
          </a:p>
          <a:p>
            <a:r>
              <a:rPr lang="en-GB"/>
              <a:t>data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9F2CD67-796F-7D9D-1C99-4C372CD4D38B}"/>
              </a:ext>
            </a:extLst>
          </p:cNvPr>
          <p:cNvSpPr txBox="1"/>
          <p:nvPr/>
        </p:nvSpPr>
        <p:spPr>
          <a:xfrm>
            <a:off x="601734" y="3507502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data </a:t>
            </a:r>
          </a:p>
          <a:p>
            <a:r>
              <a:rPr lang="en-GB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4139078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BA0466-7C01-E2E9-DD54-0E938C4D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Barlow Semi Condensed Medium" panose="00000606000000000000" pitchFamily="2" charset="0"/>
              </a:rPr>
              <a:t>Update Model</a:t>
            </a:r>
          </a:p>
        </p:txBody>
      </p:sp>
      <p:pic>
        <p:nvPicPr>
          <p:cNvPr id="9" name="Đồ họa 8" descr="Open folder outline">
            <a:extLst>
              <a:ext uri="{FF2B5EF4-FFF2-40B4-BE49-F238E27FC236}">
                <a16:creationId xmlns:a16="http://schemas.microsoft.com/office/drawing/2014/main" id="{B27DB092-DBC8-1F0B-A1F7-6341566A4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4382" y="1879331"/>
            <a:ext cx="1384837" cy="1384837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DEB32954-9572-1ECE-B9BE-ECB04D583D03}"/>
              </a:ext>
            </a:extLst>
          </p:cNvPr>
          <p:cNvSpPr txBox="1"/>
          <p:nvPr/>
        </p:nvSpPr>
        <p:spPr>
          <a:xfrm>
            <a:off x="1568627" y="3468917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Barlow Semi Condensed Medium" panose="00000606000000000000" pitchFamily="2" charset="0"/>
              </a:rPr>
              <a:t>Data predicted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51DECB24-3B5D-AF20-99B3-004A7C62E40F}"/>
              </a:ext>
            </a:extLst>
          </p:cNvPr>
          <p:cNvCxnSpPr/>
          <p:nvPr/>
        </p:nvCxnSpPr>
        <p:spPr>
          <a:xfrm>
            <a:off x="2950961" y="2571748"/>
            <a:ext cx="507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9BE9ED6C-4B3B-F870-3577-85204A7F0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361" y="2144534"/>
            <a:ext cx="1231003" cy="854427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D3F6C772-7E07-65CE-BF66-C25FFE23B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517" y="2073795"/>
            <a:ext cx="1550302" cy="995906"/>
          </a:xfrm>
          <a:prstGeom prst="rect">
            <a:avLst/>
          </a:prstGeom>
        </p:spPr>
      </p:pic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17528749-D99A-1179-EAFE-772B53F65A7C}"/>
              </a:ext>
            </a:extLst>
          </p:cNvPr>
          <p:cNvCxnSpPr>
            <a:cxnSpLocks/>
          </p:cNvCxnSpPr>
          <p:nvPr/>
        </p:nvCxnSpPr>
        <p:spPr>
          <a:xfrm>
            <a:off x="4869364" y="2571746"/>
            <a:ext cx="1003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FA3790F5-820D-6D68-75D8-EB1C9A3C48EF}"/>
              </a:ext>
            </a:extLst>
          </p:cNvPr>
          <p:cNvSpPr txBox="1"/>
          <p:nvPr/>
        </p:nvSpPr>
        <p:spPr>
          <a:xfrm>
            <a:off x="5956468" y="326416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Barlow Semi Condensed Medium" panose="00000606000000000000" pitchFamily="2" charset="0"/>
              </a:rPr>
              <a:t>Update Model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8E81C789-AD97-C707-FC97-D03A9D0D8441}"/>
              </a:ext>
            </a:extLst>
          </p:cNvPr>
          <p:cNvCxnSpPr>
            <a:cxnSpLocks/>
          </p:cNvCxnSpPr>
          <p:nvPr/>
        </p:nvCxnSpPr>
        <p:spPr>
          <a:xfrm>
            <a:off x="7036418" y="2571746"/>
            <a:ext cx="910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15DF65B8-0B77-84E0-7283-778ABC3201DA}"/>
              </a:ext>
            </a:extLst>
          </p:cNvPr>
          <p:cNvCxnSpPr/>
          <p:nvPr/>
        </p:nvCxnSpPr>
        <p:spPr>
          <a:xfrm>
            <a:off x="862361" y="2571746"/>
            <a:ext cx="706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981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3082EC-291A-B22F-F891-941E60BC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Barlow Semi Condensed Medium" panose="00000606000000000000" pitchFamily="2" charset="0"/>
              </a:rPr>
              <a:t>Apache Cassandra</a:t>
            </a:r>
          </a:p>
        </p:txBody>
      </p:sp>
      <p:pic>
        <p:nvPicPr>
          <p:cNvPr id="1026" name="Picture 2" descr="Ưu và nhược điểm của Cassandra">
            <a:extLst>
              <a:ext uri="{FF2B5EF4-FFF2-40B4-BE49-F238E27FC236}">
                <a16:creationId xmlns:a16="http://schemas.microsoft.com/office/drawing/2014/main" id="{2D61F58B-9E3C-D54C-E09E-C208246C6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1" y="1226634"/>
            <a:ext cx="3570097" cy="239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F23F7A7-75A4-4054-4E83-227F6E79F6AC}"/>
              </a:ext>
            </a:extLst>
          </p:cNvPr>
          <p:cNvSpPr txBox="1"/>
          <p:nvPr/>
        </p:nvSpPr>
        <p:spPr>
          <a:xfrm>
            <a:off x="5151863" y="1568605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err="1">
                <a:latin typeface="Barlow Semi Condensed Medium" panose="00000606000000000000" pitchFamily="2" charset="0"/>
              </a:rPr>
              <a:t>Tốc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độ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đọc-ghi</a:t>
            </a:r>
            <a:r>
              <a:rPr lang="en-GB" b="1">
                <a:latin typeface="Barlow Semi Condensed Medium" panose="00000606000000000000" pitchFamily="2" charset="0"/>
              </a:rPr>
              <a:t> </a:t>
            </a:r>
            <a:r>
              <a:rPr lang="en-GB" b="1" err="1">
                <a:latin typeface="Barlow Semi Condensed Medium" panose="00000606000000000000" pitchFamily="2" charset="0"/>
              </a:rPr>
              <a:t>nhanh</a:t>
            </a:r>
            <a:endParaRPr lang="en-GB" b="1">
              <a:latin typeface="Barlow Semi Condensed Medium" panose="00000606000000000000" pitchFamily="2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EE6FC26C-BA17-4858-3BDC-FC62BD028C48}"/>
              </a:ext>
            </a:extLst>
          </p:cNvPr>
          <p:cNvSpPr txBox="1"/>
          <p:nvPr/>
        </p:nvSpPr>
        <p:spPr>
          <a:xfrm>
            <a:off x="5151863" y="2115290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Có</a:t>
            </a:r>
            <a:r>
              <a:rPr lang="en-GB" b="1" i="0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 </a:t>
            </a:r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thể</a:t>
            </a:r>
            <a:r>
              <a:rPr lang="en-GB" b="1" i="0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 </a:t>
            </a:r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xử</a:t>
            </a:r>
            <a:r>
              <a:rPr lang="en-GB" b="1" i="0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 </a:t>
            </a:r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lý</a:t>
            </a:r>
            <a:r>
              <a:rPr lang="en-GB" b="1" i="0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 </a:t>
            </a:r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các</a:t>
            </a:r>
            <a:r>
              <a:rPr lang="en-GB" b="1" i="0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 </a:t>
            </a:r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tập</a:t>
            </a:r>
            <a:r>
              <a:rPr lang="en-GB" b="1" i="0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 </a:t>
            </a:r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dữ</a:t>
            </a:r>
            <a:r>
              <a:rPr lang="en-GB" b="1" i="0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 </a:t>
            </a:r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liệu</a:t>
            </a:r>
            <a:r>
              <a:rPr lang="en-GB" b="1" i="0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 </a:t>
            </a:r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lớn</a:t>
            </a:r>
            <a:endParaRPr lang="en-GB" b="1" i="0">
              <a:solidFill>
                <a:srgbClr val="333333"/>
              </a:solidFill>
              <a:effectLst/>
              <a:latin typeface="Barlow Semi Condensed Medium" panose="00000606000000000000" pitchFamily="2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150FA75-6295-5975-4727-4B4CDBD174EE}"/>
              </a:ext>
            </a:extLst>
          </p:cNvPr>
          <p:cNvSpPr txBox="1"/>
          <p:nvPr/>
        </p:nvSpPr>
        <p:spPr>
          <a:xfrm>
            <a:off x="5151863" y="2698682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Khả</a:t>
            </a:r>
            <a:r>
              <a:rPr lang="en-GB" b="1" i="0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 </a:t>
            </a:r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năng</a:t>
            </a:r>
            <a:r>
              <a:rPr lang="en-GB" b="1" i="0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 </a:t>
            </a:r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chịu</a:t>
            </a:r>
            <a:r>
              <a:rPr lang="en-GB" b="1" i="0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 </a:t>
            </a:r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lỗi</a:t>
            </a:r>
            <a:r>
              <a:rPr lang="en-GB" b="1" i="0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 </a:t>
            </a:r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cao</a:t>
            </a:r>
            <a:endParaRPr lang="en-GB" b="1" i="0">
              <a:solidFill>
                <a:srgbClr val="333333"/>
              </a:solidFill>
              <a:effectLst/>
              <a:latin typeface="Barlow Semi Condensed Medium" panose="00000606000000000000" pitchFamily="2" charset="0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54D153E-BF0F-83A3-6D04-0E73548C9ADD}"/>
              </a:ext>
            </a:extLst>
          </p:cNvPr>
          <p:cNvSpPr txBox="1"/>
          <p:nvPr/>
        </p:nvSpPr>
        <p:spPr>
          <a:xfrm>
            <a:off x="5151863" y="3196683"/>
            <a:ext cx="2404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Các</a:t>
            </a:r>
            <a:r>
              <a:rPr lang="en-GB" b="1" i="0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 </a:t>
            </a:r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ứng</a:t>
            </a:r>
            <a:r>
              <a:rPr lang="en-GB" b="1" i="0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 </a:t>
            </a:r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dụng</a:t>
            </a:r>
            <a:r>
              <a:rPr lang="en-GB" b="1" i="0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 </a:t>
            </a:r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cốt</a:t>
            </a:r>
            <a:r>
              <a:rPr lang="en-GB" b="1" i="0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 </a:t>
            </a:r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lõi</a:t>
            </a:r>
            <a:r>
              <a:rPr lang="en-GB" b="1" i="0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 </a:t>
            </a:r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dễ</a:t>
            </a:r>
            <a:r>
              <a:rPr lang="en-GB" b="1" i="0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 </a:t>
            </a:r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tích</a:t>
            </a:r>
            <a:r>
              <a:rPr lang="en-GB" b="1" i="0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 </a:t>
            </a:r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hợp</a:t>
            </a:r>
            <a:endParaRPr lang="en-GB" b="1" i="0">
              <a:solidFill>
                <a:srgbClr val="333333"/>
              </a:solidFill>
              <a:effectLst/>
              <a:latin typeface="Barlow Semi Condensed Medium" panose="00000606000000000000" pitchFamily="2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3ED7533A-A10A-3349-3F95-FF9DAD290EC3}"/>
              </a:ext>
            </a:extLst>
          </p:cNvPr>
          <p:cNvSpPr txBox="1"/>
          <p:nvPr/>
        </p:nvSpPr>
        <p:spPr>
          <a:xfrm>
            <a:off x="5151863" y="3694684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Dễ</a:t>
            </a:r>
            <a:r>
              <a:rPr lang="en-GB" b="1" i="0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 </a:t>
            </a:r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quản</a:t>
            </a:r>
            <a:r>
              <a:rPr lang="en-GB" b="1" i="0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 </a:t>
            </a:r>
            <a:r>
              <a:rPr lang="en-GB" b="1" i="0" err="1">
                <a:solidFill>
                  <a:srgbClr val="333333"/>
                </a:solidFill>
                <a:effectLst/>
                <a:latin typeface="Barlow Semi Condensed Medium" panose="00000606000000000000" pitchFamily="2" charset="0"/>
              </a:rPr>
              <a:t>lý</a:t>
            </a:r>
            <a:endParaRPr lang="en-GB" b="1" i="0">
              <a:solidFill>
                <a:srgbClr val="333333"/>
              </a:solidFill>
              <a:effectLst/>
              <a:latin typeface="Barlow Semi Condensed Medium" panose="000006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45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êu đề 1">
            <a:extLst>
              <a:ext uri="{FF2B5EF4-FFF2-40B4-BE49-F238E27FC236}">
                <a16:creationId xmlns:a16="http://schemas.microsoft.com/office/drawing/2014/main" id="{E535F575-9CFE-0739-C60C-C1F19C4D30F9}"/>
              </a:ext>
            </a:extLst>
          </p:cNvPr>
          <p:cNvSpPr txBox="1">
            <a:spLocks/>
          </p:cNvSpPr>
          <p:nvPr/>
        </p:nvSpPr>
        <p:spPr>
          <a:xfrm>
            <a:off x="1783050" y="368065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GB" b="1">
                <a:latin typeface="Barlow Semi Condensed Medium" panose="00000606000000000000" pitchFamily="2" charset="0"/>
              </a:rPr>
              <a:t>Apache Casandra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399BA674-F259-2E84-8E81-C0CD7FFE4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30" y="1190333"/>
            <a:ext cx="5492854" cy="294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78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34BDAD-E02B-88EA-7803-0E35D9D1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Barlow Semi Condensed Medium" panose="00000606000000000000" pitchFamily="2" charset="0"/>
              </a:rPr>
              <a:t>Demo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D0D66FA-C05A-57B7-FC63-A26CDE3E1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20" y="932628"/>
            <a:ext cx="7431559" cy="404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96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712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Barlow Semi Condensed Medium" panose="00000606000000000000" pitchFamily="2" charset="0"/>
              </a:rPr>
              <a:t>Thanks for watching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Solutions</a:t>
            </a:r>
            <a:endParaRPr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>
                    <a:lumMod val="50000"/>
                  </a:schemeClr>
                </a:solidFill>
              </a:rPr>
              <a:t>Giới Thiệu</a:t>
            </a:r>
            <a:endParaRPr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>
                    <a:lumMod val="50000"/>
                  </a:schemeClr>
                </a:solidFill>
              </a:rPr>
              <a:t>Dataset</a:t>
            </a:r>
            <a:endParaRPr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>
                    <a:lumMod val="50000"/>
                  </a:schemeClr>
                </a:solidFill>
              </a:rPr>
              <a:t>Kiến Trúc Hệ Thống</a:t>
            </a:r>
            <a:endParaRPr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>
                    <a:lumMod val="50000"/>
                  </a:schemeClr>
                </a:solidFill>
              </a:rPr>
              <a:t>Demo</a:t>
            </a:r>
            <a:endParaRPr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>
                    <a:lumMod val="50000"/>
                  </a:schemeClr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2">
                  <a:lumMod val="50000"/>
                </a:schemeClr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>
                    <a:lumMod val="50000"/>
                  </a:schemeClr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2">
                  <a:lumMod val="50000"/>
                </a:schemeClr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>
                    <a:lumMod val="50000"/>
                  </a:schemeClr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2">
                  <a:lumMod val="50000"/>
                </a:schemeClr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>
                    <a:lumMod val="50000"/>
                  </a:schemeClr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2">
                  <a:lumMod val="50000"/>
                </a:schemeClr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25224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700" b="1">
                <a:latin typeface="Barlow Semi Condensed Medium" panose="00000606000000000000" pitchFamily="2" charset="0"/>
              </a:rPr>
              <a:t>Giới Thiệu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z="1400" b="1" err="1"/>
              <a:t>Dự</a:t>
            </a:r>
            <a:r>
              <a:rPr lang="vi-VN" sz="1400" b="1"/>
              <a:t> </a:t>
            </a:r>
            <a:r>
              <a:rPr lang="vi-VN" sz="1400" b="1" err="1"/>
              <a:t>đoán</a:t>
            </a:r>
            <a:r>
              <a:rPr lang="vi-VN" sz="1400" b="1"/>
              <a:t> </a:t>
            </a:r>
            <a:r>
              <a:rPr lang="vi-VN" sz="1400" b="1" err="1"/>
              <a:t>độ</a:t>
            </a:r>
            <a:r>
              <a:rPr lang="vi-VN" sz="1400" b="1"/>
              <a:t> </a:t>
            </a:r>
            <a:r>
              <a:rPr lang="vi-VN" sz="1400" b="1" err="1"/>
              <a:t>trễ</a:t>
            </a:r>
            <a:r>
              <a:rPr lang="vi-VN" sz="1400" b="1"/>
              <a:t> </a:t>
            </a:r>
            <a:r>
              <a:rPr lang="en-GB" sz="1400" b="1" err="1"/>
              <a:t>chuyến</a:t>
            </a:r>
            <a:r>
              <a:rPr lang="vi-VN" sz="1400" b="1"/>
              <a:t> bay </a:t>
            </a:r>
            <a:r>
              <a:rPr lang="vi-VN" sz="1400" b="1" err="1"/>
              <a:t>là</a:t>
            </a:r>
            <a:r>
              <a:rPr lang="vi-VN" sz="1400" b="1"/>
              <a:t> </a:t>
            </a:r>
            <a:r>
              <a:rPr lang="vi-VN" sz="1400" b="1" err="1"/>
              <a:t>một</a:t>
            </a:r>
            <a:r>
              <a:rPr lang="vi-VN" sz="1400" b="1"/>
              <a:t> </a:t>
            </a:r>
            <a:r>
              <a:rPr lang="vi-VN" sz="1400" b="1" err="1"/>
              <a:t>bài</a:t>
            </a:r>
            <a:r>
              <a:rPr lang="vi-VN" sz="1400" b="1"/>
              <a:t> </a:t>
            </a:r>
            <a:r>
              <a:rPr lang="vi-VN" sz="1400" b="1" err="1"/>
              <a:t>toán</a:t>
            </a:r>
            <a:r>
              <a:rPr lang="vi-VN" sz="1400" b="1"/>
              <a:t> </a:t>
            </a:r>
            <a:r>
              <a:rPr lang="vi-VN" sz="1400" b="1" err="1"/>
              <a:t>dựa</a:t>
            </a:r>
            <a:r>
              <a:rPr lang="vi-VN" sz="1400" b="1"/>
              <a:t> trên </a:t>
            </a:r>
            <a:r>
              <a:rPr lang="vi-VN" sz="1400" b="1" err="1"/>
              <a:t>nền</a:t>
            </a:r>
            <a:r>
              <a:rPr lang="vi-VN" sz="1400" b="1"/>
              <a:t> </a:t>
            </a:r>
            <a:r>
              <a:rPr lang="vi-VN" sz="1400" b="1" err="1"/>
              <a:t>tảng</a:t>
            </a:r>
            <a:r>
              <a:rPr lang="vi-VN" sz="1400" b="1"/>
              <a:t> phân </a:t>
            </a:r>
            <a:r>
              <a:rPr lang="vi-VN" sz="1400" b="1" err="1"/>
              <a:t>tích</a:t>
            </a:r>
            <a:r>
              <a:rPr lang="vi-VN" sz="1400" b="1"/>
              <a:t> </a:t>
            </a:r>
            <a:r>
              <a:rPr lang="vi-VN" sz="1400" b="1" err="1"/>
              <a:t>các</a:t>
            </a:r>
            <a:r>
              <a:rPr lang="vi-VN" sz="1400" b="1"/>
              <a:t> thông tin </a:t>
            </a:r>
            <a:r>
              <a:rPr lang="vi-VN" sz="1400" b="1" err="1"/>
              <a:t>được</a:t>
            </a:r>
            <a:r>
              <a:rPr lang="vi-VN" sz="1400" b="1"/>
              <a:t> cung </a:t>
            </a:r>
            <a:r>
              <a:rPr lang="vi-VN" sz="1400" b="1" err="1"/>
              <a:t>cấp</a:t>
            </a:r>
            <a:r>
              <a:rPr lang="vi-VN" sz="1400" b="1"/>
              <a:t> </a:t>
            </a:r>
            <a:r>
              <a:rPr lang="vi-VN" sz="1400" b="1" err="1"/>
              <a:t>trước</a:t>
            </a:r>
            <a:r>
              <a:rPr lang="vi-VN" sz="1400" b="1"/>
              <a:t> khi </a:t>
            </a:r>
            <a:r>
              <a:rPr lang="vi-VN" sz="1400" b="1" err="1"/>
              <a:t>máy</a:t>
            </a:r>
            <a:r>
              <a:rPr lang="vi-VN" sz="1400" b="1"/>
              <a:t> bay </a:t>
            </a:r>
            <a:r>
              <a:rPr lang="vi-VN" sz="1400" b="1" err="1"/>
              <a:t>khởi</a:t>
            </a:r>
            <a:r>
              <a:rPr lang="vi-VN" sz="1400" b="1"/>
              <a:t> </a:t>
            </a:r>
            <a:r>
              <a:rPr lang="vi-VN" sz="1400" b="1" err="1"/>
              <a:t>hành</a:t>
            </a:r>
            <a:r>
              <a:rPr lang="vi-VN" sz="1400" b="1"/>
              <a:t> </a:t>
            </a:r>
            <a:r>
              <a:rPr lang="vi-VN" sz="1400" b="1" err="1"/>
              <a:t>nhằm</a:t>
            </a:r>
            <a:r>
              <a:rPr lang="vi-VN" sz="1400" b="1"/>
              <a:t> </a:t>
            </a:r>
            <a:r>
              <a:rPr lang="vi-VN" sz="1400" b="1" err="1"/>
              <a:t>trích</a:t>
            </a:r>
            <a:r>
              <a:rPr lang="vi-VN" sz="1400" b="1"/>
              <a:t> </a:t>
            </a:r>
            <a:r>
              <a:rPr lang="vi-VN" sz="1400" b="1" err="1"/>
              <a:t>xuất</a:t>
            </a:r>
            <a:r>
              <a:rPr lang="vi-VN" sz="1400" b="1"/>
              <a:t> </a:t>
            </a:r>
            <a:r>
              <a:rPr lang="vi-VN" sz="1400" b="1" err="1"/>
              <a:t>các</a:t>
            </a:r>
            <a:r>
              <a:rPr lang="vi-VN" sz="1400" b="1"/>
              <a:t> thông tin </a:t>
            </a:r>
            <a:r>
              <a:rPr lang="vi-VN" sz="1400" b="1" err="1"/>
              <a:t>có</a:t>
            </a:r>
            <a:r>
              <a:rPr lang="vi-VN" sz="1400" b="1"/>
              <a:t> </a:t>
            </a:r>
            <a:r>
              <a:rPr lang="vi-VN" sz="1400" b="1" err="1"/>
              <a:t>ích</a:t>
            </a:r>
            <a:r>
              <a:rPr lang="vi-VN" sz="1400" b="1"/>
              <a:t> sau </a:t>
            </a:r>
            <a:r>
              <a:rPr lang="vi-VN" sz="1400" b="1" err="1"/>
              <a:t>đó</a:t>
            </a:r>
            <a:r>
              <a:rPr lang="vi-VN" sz="1400" b="1"/>
              <a:t> </a:t>
            </a:r>
            <a:r>
              <a:rPr lang="vi-VN" sz="1400" b="1" err="1"/>
              <a:t>sử</a:t>
            </a:r>
            <a:r>
              <a:rPr lang="vi-VN" sz="1400" b="1"/>
              <a:t> </a:t>
            </a:r>
            <a:r>
              <a:rPr lang="vi-VN" sz="1400" b="1" err="1"/>
              <a:t>dụng</a:t>
            </a:r>
            <a:r>
              <a:rPr lang="vi-VN" sz="1400" b="1"/>
              <a:t> </a:t>
            </a:r>
            <a:r>
              <a:rPr lang="vi-VN" sz="1400" b="1" err="1"/>
              <a:t>các</a:t>
            </a:r>
            <a:r>
              <a:rPr lang="vi-VN" sz="1400" b="1"/>
              <a:t> mô </a:t>
            </a:r>
            <a:r>
              <a:rPr lang="vi-VN" sz="1400" b="1" err="1"/>
              <a:t>hình</a:t>
            </a:r>
            <a:r>
              <a:rPr lang="vi-VN" sz="1400" b="1"/>
              <a:t> </a:t>
            </a:r>
            <a:r>
              <a:rPr lang="en-GB" sz="1400" b="1" err="1"/>
              <a:t>máy</a:t>
            </a:r>
            <a:r>
              <a:rPr lang="vi-VN" sz="1400" b="1"/>
              <a:t> </a:t>
            </a:r>
            <a:r>
              <a:rPr lang="vi-VN" sz="1400" b="1" err="1"/>
              <a:t>học</a:t>
            </a:r>
            <a:r>
              <a:rPr lang="vi-VN" sz="1400" b="1"/>
              <a:t> </a:t>
            </a:r>
            <a:r>
              <a:rPr lang="vi-VN" sz="1400" b="1" err="1"/>
              <a:t>để</a:t>
            </a:r>
            <a:r>
              <a:rPr lang="vi-VN" sz="1400" b="1"/>
              <a:t> </a:t>
            </a:r>
            <a:r>
              <a:rPr lang="vi-VN" sz="1400" b="1" err="1"/>
              <a:t>dự</a:t>
            </a:r>
            <a:r>
              <a:rPr lang="vi-VN" sz="1400" b="1"/>
              <a:t> </a:t>
            </a:r>
            <a:r>
              <a:rPr lang="vi-VN" sz="1400" b="1" err="1"/>
              <a:t>đoán</a:t>
            </a:r>
            <a:r>
              <a:rPr lang="vi-VN" sz="1400" b="1"/>
              <a:t> </a:t>
            </a:r>
            <a:r>
              <a:rPr lang="vi-VN" sz="1400" b="1" err="1"/>
              <a:t>độ</a:t>
            </a:r>
            <a:r>
              <a:rPr lang="vi-VN" sz="1400" b="1"/>
              <a:t> </a:t>
            </a:r>
            <a:r>
              <a:rPr lang="vi-VN" sz="1400" b="1" err="1"/>
              <a:t>trễ</a:t>
            </a:r>
            <a:r>
              <a:rPr lang="vi-VN" sz="1400" b="1"/>
              <a:t> </a:t>
            </a:r>
            <a:r>
              <a:rPr lang="vi-VN" sz="1400" b="1" err="1"/>
              <a:t>máy</a:t>
            </a:r>
            <a:r>
              <a:rPr lang="vi-VN" sz="1400" b="1"/>
              <a:t> bay.</a:t>
            </a:r>
            <a:endParaRPr lang="en-VN" sz="1400"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31" name="Google Shape;2331;p44"/>
          <p:cNvPicPr preferRelativeResize="0"/>
          <p:nvPr/>
        </p:nvPicPr>
        <p:blipFill>
          <a:blip r:embed="rId3"/>
          <a:srcRect l="23697" r="23697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46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Dataset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740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p60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>
                <a:latin typeface="Barlow Semi Condensed Medium" panose="00000606000000000000" pitchFamily="2" charset="0"/>
              </a:rPr>
              <a:t>Airline Service Quality Performance 234 (On-Time performance data)</a:t>
            </a:r>
            <a:endParaRPr lang="en-VN" sz="2400">
              <a:latin typeface="Barlow Semi Condensed Medium" panose="00000606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926ED1-F8FB-EFC7-D7F1-39046DC1C1E6}"/>
              </a:ext>
            </a:extLst>
          </p:cNvPr>
          <p:cNvSpPr txBox="1"/>
          <p:nvPr/>
        </p:nvSpPr>
        <p:spPr>
          <a:xfrm>
            <a:off x="1347444" y="2411909"/>
            <a:ext cx="33628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solidFill>
                  <a:schemeClr val="accent2">
                    <a:lumMod val="50000"/>
                  </a:schemeClr>
                </a:solidFill>
                <a:latin typeface="Barlow Semi Condensed Medium" panose="00000606000000000000" pitchFamily="2" charset="0"/>
              </a:rPr>
              <a:t>Nguồn: </a:t>
            </a:r>
            <a:r>
              <a:rPr lang="en-US">
                <a:latin typeface="Barlow Semi Condensed Medium" panose="00000606000000000000" pitchFamily="2" charset="0"/>
              </a:rPr>
              <a:t>Bureau of Transportation Statistics (BTS), </a:t>
            </a:r>
            <a:r>
              <a:rPr lang="en-US" err="1">
                <a:latin typeface="Barlow Semi Condensed Medium" panose="00000606000000000000" pitchFamily="2" charset="0"/>
              </a:rPr>
              <a:t>một</a:t>
            </a:r>
            <a:r>
              <a:rPr lang="en-US">
                <a:latin typeface="Barlow Semi Condensed Medium" panose="00000606000000000000" pitchFamily="2" charset="0"/>
              </a:rPr>
              <a:t> </a:t>
            </a:r>
            <a:r>
              <a:rPr lang="en-US" err="1">
                <a:latin typeface="Barlow Semi Condensed Medium" panose="00000606000000000000" pitchFamily="2" charset="0"/>
              </a:rPr>
              <a:t>bộ</a:t>
            </a:r>
            <a:r>
              <a:rPr lang="en-US">
                <a:latin typeface="Barlow Semi Condensed Medium" panose="00000606000000000000" pitchFamily="2" charset="0"/>
              </a:rPr>
              <a:t> </a:t>
            </a:r>
            <a:r>
              <a:rPr lang="en-US" err="1">
                <a:latin typeface="Barlow Semi Condensed Medium" panose="00000606000000000000" pitchFamily="2" charset="0"/>
              </a:rPr>
              <a:t>phận</a:t>
            </a:r>
            <a:r>
              <a:rPr lang="en-US">
                <a:latin typeface="Barlow Semi Condensed Medium" panose="00000606000000000000" pitchFamily="2" charset="0"/>
              </a:rPr>
              <a:t> </a:t>
            </a:r>
            <a:r>
              <a:rPr lang="en-US" err="1">
                <a:latin typeface="Barlow Semi Condensed Medium" panose="00000606000000000000" pitchFamily="2" charset="0"/>
              </a:rPr>
              <a:t>thuộc</a:t>
            </a:r>
            <a:r>
              <a:rPr lang="en-US">
                <a:latin typeface="Barlow Semi Condensed Medium" panose="00000606000000000000" pitchFamily="2" charset="0"/>
              </a:rPr>
              <a:t> The Department of Transportation (DOT).</a:t>
            </a:r>
          </a:p>
          <a:p>
            <a:r>
              <a:rPr lang="en-US" err="1">
                <a:solidFill>
                  <a:schemeClr val="accent2">
                    <a:lumMod val="50000"/>
                  </a:schemeClr>
                </a:solidFill>
                <a:latin typeface="Barlow Semi Condensed Medium" panose="00000606000000000000" pitchFamily="2" charset="0"/>
              </a:rPr>
              <a:t>Số</a:t>
            </a:r>
            <a:r>
              <a:rPr lang="en-US">
                <a:solidFill>
                  <a:schemeClr val="accent2">
                    <a:lumMod val="50000"/>
                  </a:schemeClr>
                </a:solidFill>
                <a:latin typeface="Barlow Semi Condensed Medium" panose="00000606000000000000" pitchFamily="2" charset="0"/>
              </a:rPr>
              <a:t> </a:t>
            </a:r>
            <a:r>
              <a:rPr lang="en-US" err="1">
                <a:solidFill>
                  <a:schemeClr val="accent2">
                    <a:lumMod val="50000"/>
                  </a:schemeClr>
                </a:solidFill>
                <a:latin typeface="Barlow Semi Condensed Medium" panose="00000606000000000000" pitchFamily="2" charset="0"/>
              </a:rPr>
              <a:t>thuộc</a:t>
            </a:r>
            <a:r>
              <a:rPr lang="en-US">
                <a:solidFill>
                  <a:schemeClr val="accent2">
                    <a:lumMod val="50000"/>
                  </a:schemeClr>
                </a:solidFill>
                <a:latin typeface="Barlow Semi Condensed Medium" panose="00000606000000000000" pitchFamily="2" charset="0"/>
              </a:rPr>
              <a:t> </a:t>
            </a:r>
            <a:r>
              <a:rPr lang="en-US" err="1">
                <a:solidFill>
                  <a:schemeClr val="accent2">
                    <a:lumMod val="50000"/>
                  </a:schemeClr>
                </a:solidFill>
                <a:latin typeface="Barlow Semi Condensed Medium" panose="00000606000000000000" pitchFamily="2" charset="0"/>
              </a:rPr>
              <a:t>tính</a:t>
            </a:r>
            <a:r>
              <a:rPr lang="en-US">
                <a:solidFill>
                  <a:schemeClr val="accent2">
                    <a:lumMod val="50000"/>
                  </a:schemeClr>
                </a:solidFill>
                <a:latin typeface="Barlow Semi Condensed Medium" panose="00000606000000000000" pitchFamily="2" charset="0"/>
              </a:rPr>
              <a:t> </a:t>
            </a:r>
            <a:r>
              <a:rPr lang="en-US" err="1">
                <a:solidFill>
                  <a:schemeClr val="accent2">
                    <a:lumMod val="50000"/>
                  </a:schemeClr>
                </a:solidFill>
                <a:latin typeface="Barlow Semi Condensed Medium" panose="00000606000000000000" pitchFamily="2" charset="0"/>
              </a:rPr>
              <a:t>sử</a:t>
            </a:r>
            <a:r>
              <a:rPr lang="en-US">
                <a:solidFill>
                  <a:schemeClr val="accent2">
                    <a:lumMod val="50000"/>
                  </a:schemeClr>
                </a:solidFill>
                <a:latin typeface="Barlow Semi Condensed Medium" panose="00000606000000000000" pitchFamily="2" charset="0"/>
              </a:rPr>
              <a:t> </a:t>
            </a:r>
            <a:r>
              <a:rPr lang="en-US" err="1">
                <a:solidFill>
                  <a:schemeClr val="accent2">
                    <a:lumMod val="50000"/>
                  </a:schemeClr>
                </a:solidFill>
                <a:latin typeface="Barlow Semi Condensed Medium" panose="00000606000000000000" pitchFamily="2" charset="0"/>
              </a:rPr>
              <a:t>dụng</a:t>
            </a:r>
            <a:r>
              <a:rPr lang="en-US">
                <a:solidFill>
                  <a:schemeClr val="accent2">
                    <a:lumMod val="50000"/>
                  </a:schemeClr>
                </a:solidFill>
                <a:latin typeface="Barlow Semi Condensed Medium" panose="00000606000000000000" pitchFamily="2" charset="0"/>
              </a:rPr>
              <a:t>: </a:t>
            </a:r>
            <a:r>
              <a:rPr lang="en-US">
                <a:latin typeface="Barlow Semi Condensed Medium" panose="00000606000000000000" pitchFamily="2" charset="0"/>
              </a:rPr>
              <a:t>10.</a:t>
            </a:r>
          </a:p>
          <a:p>
            <a:r>
              <a:rPr lang="en-US">
                <a:solidFill>
                  <a:schemeClr val="accent2">
                    <a:lumMod val="50000"/>
                  </a:schemeClr>
                </a:solidFill>
                <a:latin typeface="Barlow Semi Condensed Medium" panose="00000606000000000000" pitchFamily="2" charset="0"/>
              </a:rPr>
              <a:t>Data training: </a:t>
            </a:r>
            <a:r>
              <a:rPr lang="en-US" err="1">
                <a:solidFill>
                  <a:schemeClr val="tx1">
                    <a:lumMod val="75000"/>
                  </a:schemeClr>
                </a:solidFill>
                <a:latin typeface="Barlow Semi Condensed Medium" panose="00000606000000000000" pitchFamily="2" charset="0"/>
              </a:rPr>
              <a:t>Hơn</a:t>
            </a:r>
            <a:r>
              <a:rPr lang="en-US">
                <a:solidFill>
                  <a:schemeClr val="tx1">
                    <a:lumMod val="75000"/>
                  </a:schemeClr>
                </a:solidFill>
                <a:latin typeface="Barlow Semi Condensed Medium" panose="00000606000000000000" pitchFamily="2" charset="0"/>
              </a:rPr>
              <a:t> </a:t>
            </a:r>
            <a:r>
              <a:rPr lang="en-US">
                <a:solidFill>
                  <a:schemeClr val="tx1"/>
                </a:solidFill>
                <a:latin typeface="Barlow Semi Condensed Medium" panose="00000606000000000000" pitchFamily="2" charset="0"/>
              </a:rPr>
              <a:t>1,7 </a:t>
            </a:r>
            <a:r>
              <a:rPr lang="en-US" err="1">
                <a:solidFill>
                  <a:schemeClr val="tx1"/>
                </a:solidFill>
                <a:latin typeface="Barlow Semi Condensed Medium" panose="00000606000000000000" pitchFamily="2" charset="0"/>
              </a:rPr>
              <a:t>triệu</a:t>
            </a:r>
            <a:r>
              <a:rPr lang="en-US">
                <a:solidFill>
                  <a:schemeClr val="tx1"/>
                </a:solidFill>
                <a:latin typeface="Barlow Semi Condensed Medium" panose="00000606000000000000" pitchFamily="2" charset="0"/>
              </a:rPr>
              <a:t> data point</a:t>
            </a:r>
          </a:p>
        </p:txBody>
      </p:sp>
      <p:grpSp>
        <p:nvGrpSpPr>
          <p:cNvPr id="5" name="Google Shape;2326;p44">
            <a:extLst>
              <a:ext uri="{FF2B5EF4-FFF2-40B4-BE49-F238E27FC236}">
                <a16:creationId xmlns:a16="http://schemas.microsoft.com/office/drawing/2014/main" id="{0FD22DB4-41AE-D3B4-B4B0-EF85905612A0}"/>
              </a:ext>
            </a:extLst>
          </p:cNvPr>
          <p:cNvGrpSpPr/>
          <p:nvPr/>
        </p:nvGrpSpPr>
        <p:grpSpPr>
          <a:xfrm>
            <a:off x="4922221" y="1491219"/>
            <a:ext cx="3010933" cy="3010933"/>
            <a:chOff x="4522050" y="622650"/>
            <a:chExt cx="3898200" cy="3898200"/>
          </a:xfrm>
        </p:grpSpPr>
        <p:sp>
          <p:nvSpPr>
            <p:cNvPr id="6" name="Google Shape;2327;p44">
              <a:extLst>
                <a:ext uri="{FF2B5EF4-FFF2-40B4-BE49-F238E27FC236}">
                  <a16:creationId xmlns:a16="http://schemas.microsoft.com/office/drawing/2014/main" id="{96042311-2791-8B85-0BEA-2B9AA19CDB06}"/>
                </a:ext>
              </a:extLst>
            </p:cNvPr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28;p44">
              <a:extLst>
                <a:ext uri="{FF2B5EF4-FFF2-40B4-BE49-F238E27FC236}">
                  <a16:creationId xmlns:a16="http://schemas.microsoft.com/office/drawing/2014/main" id="{9D830CDD-2E40-D6EC-3CC1-FF30BCA08A6B}"/>
                </a:ext>
              </a:extLst>
            </p:cNvPr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Google Shape;2331;p44">
            <a:extLst>
              <a:ext uri="{FF2B5EF4-FFF2-40B4-BE49-F238E27FC236}">
                <a16:creationId xmlns:a16="http://schemas.microsoft.com/office/drawing/2014/main" id="{7B9EADE1-0913-B620-7F17-7CBA78B60117}"/>
              </a:ext>
            </a:extLst>
          </p:cNvPr>
          <p:cNvPicPr preferRelativeResize="0"/>
          <p:nvPr/>
        </p:nvPicPr>
        <p:blipFill>
          <a:blip r:embed="rId3"/>
          <a:srcRect l="23820" r="23820"/>
          <a:stretch/>
        </p:blipFill>
        <p:spPr>
          <a:xfrm>
            <a:off x="5207135" y="1762299"/>
            <a:ext cx="2440574" cy="2447093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8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p60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>
                <a:latin typeface="Barlow Semi Condensed Medium" panose="00000606000000000000" pitchFamily="2" charset="0"/>
              </a:rPr>
              <a:t>Airline Service Quality Performance 234 (On-Time performance data)</a:t>
            </a:r>
            <a:endParaRPr lang="en-VN">
              <a:latin typeface="Barlow Semi Condensed Medium" panose="00000606000000000000" pitchFamily="2" charset="0"/>
            </a:endParaRPr>
          </a:p>
        </p:txBody>
      </p:sp>
      <p:graphicFrame>
        <p:nvGraphicFramePr>
          <p:cNvPr id="3493" name="Google Shape;3493;p60"/>
          <p:cNvGraphicFramePr/>
          <p:nvPr>
            <p:extLst>
              <p:ext uri="{D42A27DB-BD31-4B8C-83A1-F6EECF244321}">
                <p14:modId xmlns:p14="http://schemas.microsoft.com/office/powerpoint/2010/main" val="3892552677"/>
              </p:ext>
            </p:extLst>
          </p:nvPr>
        </p:nvGraphicFramePr>
        <p:xfrm>
          <a:off x="814647" y="1737359"/>
          <a:ext cx="7223761" cy="2681600"/>
        </p:xfrm>
        <a:graphic>
          <a:graphicData uri="http://schemas.openxmlformats.org/drawingml/2006/table">
            <a:tbl>
              <a:tblPr>
                <a:noFill/>
                <a:tableStyleId>{D967E6AD-C0D6-4738-9132-466451847147}</a:tableStyleId>
              </a:tblPr>
              <a:tblGrid>
                <a:gridCol w="39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394">
                  <a:extLst>
                    <a:ext uri="{9D8B030D-6E8A-4147-A177-3AD203B41FA5}">
                      <a16:colId xmlns:a16="http://schemas.microsoft.com/office/drawing/2014/main" val="2008426265"/>
                    </a:ext>
                  </a:extLst>
                </a:gridCol>
                <a:gridCol w="796879">
                  <a:extLst>
                    <a:ext uri="{9D8B030D-6E8A-4147-A177-3AD203B41FA5}">
                      <a16:colId xmlns:a16="http://schemas.microsoft.com/office/drawing/2014/main" val="4108162952"/>
                    </a:ext>
                  </a:extLst>
                </a:gridCol>
                <a:gridCol w="647413">
                  <a:extLst>
                    <a:ext uri="{9D8B030D-6E8A-4147-A177-3AD203B41FA5}">
                      <a16:colId xmlns:a16="http://schemas.microsoft.com/office/drawing/2014/main" val="3760487087"/>
                    </a:ext>
                  </a:extLst>
                </a:gridCol>
                <a:gridCol w="519635">
                  <a:extLst>
                    <a:ext uri="{9D8B030D-6E8A-4147-A177-3AD203B41FA5}">
                      <a16:colId xmlns:a16="http://schemas.microsoft.com/office/drawing/2014/main" val="2219798650"/>
                    </a:ext>
                  </a:extLst>
                </a:gridCol>
                <a:gridCol w="721083">
                  <a:extLst>
                    <a:ext uri="{9D8B030D-6E8A-4147-A177-3AD203B41FA5}">
                      <a16:colId xmlns:a16="http://schemas.microsoft.com/office/drawing/2014/main" val="582630919"/>
                    </a:ext>
                  </a:extLst>
                </a:gridCol>
                <a:gridCol w="556953">
                  <a:extLst>
                    <a:ext uri="{9D8B030D-6E8A-4147-A177-3AD203B41FA5}">
                      <a16:colId xmlns:a16="http://schemas.microsoft.com/office/drawing/2014/main" val="1841690154"/>
                    </a:ext>
                  </a:extLst>
                </a:gridCol>
                <a:gridCol w="698270">
                  <a:extLst>
                    <a:ext uri="{9D8B030D-6E8A-4147-A177-3AD203B41FA5}">
                      <a16:colId xmlns:a16="http://schemas.microsoft.com/office/drawing/2014/main" val="933234129"/>
                    </a:ext>
                  </a:extLst>
                </a:gridCol>
              </a:tblGrid>
              <a:tr h="10174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Id</a:t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Quarter</a:t>
                      </a:r>
                      <a:endParaRPr sz="12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Month</a:t>
                      </a:r>
                      <a:endParaRPr sz="12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Day_of_month</a:t>
                      </a:r>
                      <a:endParaRPr sz="12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Day_of_week</a:t>
                      </a:r>
                      <a:endParaRPr sz="12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OP_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unique_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carrier</a:t>
                      </a:r>
                      <a:endParaRPr sz="12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Origin</a:t>
                      </a:r>
                      <a:endParaRPr sz="12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Dest</a:t>
                      </a:r>
                      <a:endParaRPr sz="12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Distance</a:t>
                      </a:r>
                      <a:endParaRPr sz="12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Crs_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dep_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time</a:t>
                      </a:r>
                      <a:endParaRPr sz="12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Dep_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delay</a:t>
                      </a:r>
                      <a:endParaRPr sz="12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7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1</a:t>
                      </a:r>
                      <a:endParaRPr sz="120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12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AA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MDT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CLT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413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1108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-10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7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2</a:t>
                      </a:r>
                      <a:endParaRPr sz="120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E8">
                        <a:alpha val="41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E8">
                        <a:alpha val="41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4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E8">
                        <a:alpha val="41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14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E8">
                        <a:alpha val="41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E8">
                        <a:alpha val="41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AA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E8">
                        <a:alpha val="41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MDT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E8">
                        <a:alpha val="41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CLT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E8">
                        <a:alpha val="41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413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E8">
                        <a:alpha val="41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1108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E8">
                        <a:alpha val="41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0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E8">
                        <a:alpha val="419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7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3</a:t>
                      </a:r>
                      <a:endParaRPr sz="120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6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2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3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OH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MKE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PHL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69</a:t>
                      </a: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V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942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12</a:t>
                      </a:r>
                      <a:endParaRPr sz="12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9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1642482" y="2169450"/>
            <a:ext cx="5859036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700" b="1">
                <a:latin typeface="Barlow Semi Condensed Medium" panose="00000606000000000000" pitchFamily="2" charset="0"/>
              </a:rPr>
              <a:t>Kiến Trúc Hệ Thống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329497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7D1"/>
      </a:accent1>
      <a:accent2>
        <a:srgbClr val="FFBDE6"/>
      </a:accent2>
      <a:accent3>
        <a:srgbClr val="FFD9E8"/>
      </a:accent3>
      <a:accent4>
        <a:srgbClr val="BEBEBE"/>
      </a:accent4>
      <a:accent5>
        <a:srgbClr val="BE3E8D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A6051784158A348A8A083CC0D91EDD2" ma:contentTypeVersion="7" ma:contentTypeDescription="Tạo tài liệu mới." ma:contentTypeScope="" ma:versionID="0bcc55b74940e2e848d3716ae0ee1ec4">
  <xsd:schema xmlns:xsd="http://www.w3.org/2001/XMLSchema" xmlns:xs="http://www.w3.org/2001/XMLSchema" xmlns:p="http://schemas.microsoft.com/office/2006/metadata/properties" xmlns:ns3="55a8854a-3e1e-42a7-978b-da2846a19bec" xmlns:ns4="944de4f3-dbe6-4d0a-84b7-a9b6a222d4b6" targetNamespace="http://schemas.microsoft.com/office/2006/metadata/properties" ma:root="true" ma:fieldsID="dc1b62efe61df7163cfbcae49c8b1309" ns3:_="" ns4:_="">
    <xsd:import namespace="55a8854a-3e1e-42a7-978b-da2846a19bec"/>
    <xsd:import namespace="944de4f3-dbe6-4d0a-84b7-a9b6a222d4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8854a-3e1e-42a7-978b-da2846a19b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de4f3-dbe6-4d0a-84b7-a9b6a222d4b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99093C-3841-496A-B75A-F1E71D532AA0}">
  <ds:schemaRefs>
    <ds:schemaRef ds:uri="55a8854a-3e1e-42a7-978b-da2846a19bec"/>
    <ds:schemaRef ds:uri="944de4f3-dbe6-4d0a-84b7-a9b6a222d4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883373E-B6D5-49BE-8C1B-32237BF2D9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DB2FC8-5CC8-4403-9D10-41F789ABD02D}">
  <ds:schemaRefs>
    <ds:schemaRef ds:uri="http://schemas.openxmlformats.org/package/2006/metadata/core-properties"/>
    <ds:schemaRef ds:uri="http://schemas.microsoft.com/office/2006/documentManagement/types"/>
    <ds:schemaRef ds:uri="55a8854a-3e1e-42a7-978b-da2846a19bec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944de4f3-dbe6-4d0a-84b7-a9b6a222d4b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571</Words>
  <Application>Microsoft Office PowerPoint</Application>
  <PresentationFormat>On-screen Show (16:9)</PresentationFormat>
  <Paragraphs>239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Barlow Semi Condensed Medium</vt:lpstr>
      <vt:lpstr>Fjalla One</vt:lpstr>
      <vt:lpstr>Roboto Condensed Light</vt:lpstr>
      <vt:lpstr>Barlow Semi Condensed</vt:lpstr>
      <vt:lpstr>Technology Consulting by Slidesgo</vt:lpstr>
      <vt:lpstr>Hệ Thống Dự Đoán Độ Trễ Chuyến Bay Theo Thời Gian Thực</vt:lpstr>
      <vt:lpstr>PowerPoint Presentation</vt:lpstr>
      <vt:lpstr>Our Solutions</vt:lpstr>
      <vt:lpstr>Giới Thiệu</vt:lpstr>
      <vt:lpstr>PowerPoint Presentation</vt:lpstr>
      <vt:lpstr>Dataset</vt:lpstr>
      <vt:lpstr>Airline Service Quality Performance 234 (On-Time performance data)</vt:lpstr>
      <vt:lpstr>Airline Service Quality Performance 234 (On-Time performance data)</vt:lpstr>
      <vt:lpstr>Kiến Trúc Hệ Thống</vt:lpstr>
      <vt:lpstr>Tổng Quan Hệ Thống</vt:lpstr>
      <vt:lpstr>Tổng Quan Hệ Thống</vt:lpstr>
      <vt:lpstr>Tổng Quan Hệ Thống</vt:lpstr>
      <vt:lpstr>Tổng Quan Hệ Thống</vt:lpstr>
      <vt:lpstr>Training Model</vt:lpstr>
      <vt:lpstr>Mã hoá dữ liệu</vt:lpstr>
      <vt:lpstr>Huấn luyện mô hình</vt:lpstr>
      <vt:lpstr>Huấn luyện mô hình</vt:lpstr>
      <vt:lpstr>Huấn luyện mô hình</vt:lpstr>
      <vt:lpstr>Huấn luyện mô hình</vt:lpstr>
      <vt:lpstr>Tổng Quan Hệ Thống</vt:lpstr>
      <vt:lpstr>Apache Kafka</vt:lpstr>
      <vt:lpstr>streaming</vt:lpstr>
      <vt:lpstr>Tổng Quan Hệ Thống</vt:lpstr>
      <vt:lpstr>Update Model</vt:lpstr>
      <vt:lpstr>Apache Cassandra</vt:lpstr>
      <vt:lpstr>PowerPoint Presentation</vt:lpstr>
      <vt:lpstr>Demo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>Phạm Thể</dc:creator>
  <cp:lastModifiedBy>Phạm Đức Thể</cp:lastModifiedBy>
  <cp:revision>2</cp:revision>
  <dcterms:modified xsi:type="dcterms:W3CDTF">2022-07-20T07:15:40Z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0x010100EA6051784158A348A8A083CC0D91EDD2</vt:lpwstr>
  </property>
</Properties>
</file>