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330" r:id="rId3"/>
    <p:sldId id="329" r:id="rId4"/>
    <p:sldId id="339" r:id="rId5"/>
    <p:sldId id="441" r:id="rId6"/>
    <p:sldId id="443" r:id="rId7"/>
    <p:sldId id="444" r:id="rId8"/>
    <p:sldId id="335" r:id="rId9"/>
    <p:sldId id="332" r:id="rId10"/>
    <p:sldId id="338" r:id="rId11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51" autoAdjust="0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9/7/21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9/7/21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9/7/21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9/7/21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machine-learning-y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GIỚI THIỆU MÔN HỌC</a:t>
            </a:r>
            <a:br>
              <a:rPr lang="en-US" altLang="en-US"/>
            </a:br>
            <a:r>
              <a:rPr lang="en-US" altLang="en-US"/>
              <a:t>DEEP LEARNING CHO KHOA HỌC DỮ LIỆU</a:t>
            </a:r>
            <a:endParaRPr lang="en-US" b="1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Kỹ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dữ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liệu</a:t>
            </a:r>
            <a:endParaRPr lang="en-US" sz="2800" dirty="0">
              <a:solidFill>
                <a:srgbClr val="008000"/>
              </a:solidFill>
            </a:endParaRPr>
          </a:p>
          <a:p>
            <a:pPr algn="l"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9CF-E214-47B1-9B59-40C8046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TÀI LIỆU THAM KHẢO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E7648-3014-5F44-864C-96D96CF8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Neural Network and Deep learning</a:t>
            </a:r>
            <a:r>
              <a:rPr lang="en-US" dirty="0"/>
              <a:t>, </a:t>
            </a:r>
            <a:r>
              <a:rPr lang="en-US" dirty="0" err="1"/>
              <a:t>deeplearning.ai</a:t>
            </a:r>
            <a:r>
              <a:rPr lang="en-US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</a:t>
            </a:r>
            <a:r>
              <a:rPr lang="en-US" dirty="0" err="1"/>
              <a:t>Courvile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Deep learning</a:t>
            </a:r>
            <a:r>
              <a:rPr lang="en-US" dirty="0"/>
              <a:t>, MIT Press,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Andrew Ng., </a:t>
            </a:r>
            <a:r>
              <a:rPr lang="en-US" i="1" dirty="0">
                <a:solidFill>
                  <a:srgbClr val="FF0000"/>
                </a:solidFill>
              </a:rPr>
              <a:t>Machine Learning Yearning</a:t>
            </a:r>
            <a:r>
              <a:rPr lang="en-US" dirty="0"/>
              <a:t>. Link: </a:t>
            </a:r>
            <a:r>
              <a:rPr lang="en-US" dirty="0">
                <a:hlinkClick r:id="rId2"/>
              </a:rPr>
              <a:t>https://www.deeplearning.ai/machine-learning-yearning/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Tiệp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Machine Learning </a:t>
            </a:r>
            <a:r>
              <a:rPr lang="en-US" i="1" dirty="0" err="1">
                <a:solidFill>
                  <a:srgbClr val="FF0000"/>
                </a:solidFill>
              </a:rPr>
              <a:t>cơ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bản</a:t>
            </a:r>
            <a:r>
              <a:rPr lang="en-US" dirty="0"/>
              <a:t>, NXB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2018.</a:t>
            </a:r>
          </a:p>
        </p:txBody>
      </p:sp>
    </p:spTree>
    <p:extLst>
      <p:ext uri="{BB962C8B-B14F-4D97-AF65-F5344CB8AC3E}">
        <p14:creationId xmlns:p14="http://schemas.microsoft.com/office/powerpoint/2010/main" val="23173428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9EBC-F2E1-4DEF-9CC0-033AB22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THÔNG TIN CHUNG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047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5EE1-BF1B-4E51-A2A3-31F76683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THÔNG TIN CHUNG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87CA-7B99-45A9-9917-2138690D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err="1">
                <a:solidFill>
                  <a:srgbClr val="0066FF"/>
                </a:solidFill>
              </a:rPr>
              <a:t>Tên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môn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học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FF0000"/>
                </a:solidFill>
              </a:rPr>
              <a:t>Deep learning </a:t>
            </a:r>
            <a:r>
              <a:rPr lang="en-US" altLang="en-US" sz="2800" b="1" dirty="0" err="1">
                <a:solidFill>
                  <a:srgbClr val="FF0000"/>
                </a:solidFill>
              </a:rPr>
              <a:t>cho</a:t>
            </a:r>
            <a:r>
              <a:rPr lang="en-US" altLang="en-US" sz="2800" b="1" dirty="0">
                <a:solidFill>
                  <a:srgbClr val="FF0000"/>
                </a:solidFill>
              </a:rPr>
              <a:t> Khoa </a:t>
            </a:r>
            <a:r>
              <a:rPr lang="en-US" altLang="en-US" sz="2800" b="1" dirty="0" err="1">
                <a:solidFill>
                  <a:srgbClr val="FF0000"/>
                </a:solidFill>
              </a:rPr>
              <a:t>học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dữ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liệu</a:t>
            </a:r>
            <a:r>
              <a:rPr lang="en-US" altLang="en-US" sz="2800" b="1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altLang="en-US" dirty="0" err="1">
                <a:solidFill>
                  <a:srgbClr val="0066FF"/>
                </a:solidFill>
              </a:rPr>
              <a:t>Mã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môn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học</a:t>
            </a:r>
            <a:r>
              <a:rPr lang="en-US" altLang="en-US" dirty="0">
                <a:solidFill>
                  <a:srgbClr val="0066FF"/>
                </a:solidFill>
              </a:rPr>
              <a:t>: </a:t>
            </a:r>
            <a:r>
              <a:rPr lang="en-US" altLang="en-US" dirty="0">
                <a:solidFill>
                  <a:srgbClr val="FF0000"/>
                </a:solidFill>
              </a:rPr>
              <a:t>DS201</a:t>
            </a:r>
            <a:r>
              <a:rPr lang="en-US" altLang="en-US" dirty="0">
                <a:solidFill>
                  <a:srgbClr val="0066FF"/>
                </a:solidFill>
              </a:rPr>
              <a:t>.</a:t>
            </a:r>
            <a:endParaRPr lang="en-US" altLang="en-US" sz="2800" dirty="0">
              <a:solidFill>
                <a:srgbClr val="0066FF"/>
              </a:solidFill>
            </a:endParaRPr>
          </a:p>
          <a:p>
            <a:pPr algn="just"/>
            <a:r>
              <a:rPr lang="en-US" altLang="en-US" sz="2800" dirty="0" err="1">
                <a:solidFill>
                  <a:srgbClr val="0066FF"/>
                </a:solidFill>
              </a:rPr>
              <a:t>Số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tín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chỉ</a:t>
            </a:r>
            <a:r>
              <a:rPr lang="en-US" altLang="en-US" sz="2800" dirty="0">
                <a:solidFill>
                  <a:srgbClr val="0066FF"/>
                </a:solidFill>
              </a:rPr>
              <a:t>:</a:t>
            </a:r>
            <a:r>
              <a:rPr lang="en-US" altLang="en-US" sz="2800" dirty="0">
                <a:solidFill>
                  <a:srgbClr val="FF0000"/>
                </a:solidFill>
              </a:rPr>
              <a:t> 3 (2LT + 1TH).</a:t>
            </a:r>
          </a:p>
          <a:p>
            <a:pPr algn="just"/>
            <a:r>
              <a:rPr lang="en-US" altLang="en-US" sz="2800" dirty="0" err="1">
                <a:solidFill>
                  <a:srgbClr val="FF0000"/>
                </a:solidFill>
              </a:rPr>
              <a:t>Mục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tiêu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môn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học</a:t>
            </a:r>
            <a:r>
              <a:rPr lang="en-US" altLang="en-US" sz="2800" dirty="0">
                <a:solidFill>
                  <a:srgbClr val="FF0000"/>
                </a:solidFill>
              </a:rPr>
              <a:t>: </a:t>
            </a:r>
          </a:p>
          <a:p>
            <a:pPr lvl="1" algn="just"/>
            <a:r>
              <a:rPr lang="en-US" altLang="en-US" sz="2800" dirty="0" err="1">
                <a:solidFill>
                  <a:srgbClr val="0066FF"/>
                </a:solidFill>
              </a:rPr>
              <a:t>Hiểu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được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cơ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bản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về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mạng</a:t>
            </a:r>
            <a:r>
              <a:rPr lang="en-US" altLang="en-US" sz="2800" dirty="0">
                <a:solidFill>
                  <a:srgbClr val="0066FF"/>
                </a:solidFill>
              </a:rPr>
              <a:t> neural </a:t>
            </a:r>
            <a:r>
              <a:rPr lang="en-US" altLang="en-US" sz="2800" dirty="0" err="1">
                <a:solidFill>
                  <a:srgbClr val="0066FF"/>
                </a:solidFill>
              </a:rPr>
              <a:t>và</a:t>
            </a:r>
            <a:r>
              <a:rPr lang="en-US" altLang="en-US" sz="2800" dirty="0">
                <a:solidFill>
                  <a:srgbClr val="0066FF"/>
                </a:solidFill>
              </a:rPr>
              <a:t> deep learning.</a:t>
            </a:r>
          </a:p>
          <a:p>
            <a:pPr lvl="1" algn="just"/>
            <a:r>
              <a:rPr lang="en-US" altLang="en-US" dirty="0" err="1">
                <a:solidFill>
                  <a:srgbClr val="0066FF"/>
                </a:solidFill>
              </a:rPr>
              <a:t>Giới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thiệu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các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kiến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trúc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cơ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bản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trong</a:t>
            </a:r>
            <a:r>
              <a:rPr lang="en-US" altLang="en-US" dirty="0">
                <a:solidFill>
                  <a:srgbClr val="0066FF"/>
                </a:solidFill>
              </a:rPr>
              <a:t> deep learning.</a:t>
            </a:r>
            <a:endParaRPr lang="en-US" altLang="en-US" sz="2800" dirty="0">
              <a:solidFill>
                <a:srgbClr val="0066FF"/>
              </a:solidFill>
            </a:endParaRPr>
          </a:p>
          <a:p>
            <a:pPr lvl="1" algn="just"/>
            <a:r>
              <a:rPr lang="en-US" altLang="en-US" dirty="0" err="1">
                <a:solidFill>
                  <a:srgbClr val="0066FF"/>
                </a:solidFill>
              </a:rPr>
              <a:t>Áp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dụng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các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kiến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thức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đã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học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vào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một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bài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toán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thực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tế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trong</a:t>
            </a:r>
            <a:r>
              <a:rPr lang="en-US" altLang="en-US" dirty="0">
                <a:solidFill>
                  <a:srgbClr val="0066FF"/>
                </a:solidFill>
              </a:rPr>
              <a:t> khoa </a:t>
            </a:r>
            <a:r>
              <a:rPr lang="en-US" altLang="en-US" dirty="0" err="1">
                <a:solidFill>
                  <a:srgbClr val="0066FF"/>
                </a:solidFill>
              </a:rPr>
              <a:t>học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dữ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 err="1">
                <a:solidFill>
                  <a:srgbClr val="0066FF"/>
                </a:solidFill>
              </a:rPr>
              <a:t>liệu</a:t>
            </a:r>
            <a:r>
              <a:rPr lang="en-US" altLang="en-US" dirty="0">
                <a:solidFill>
                  <a:srgbClr val="0066FF"/>
                </a:solidFill>
              </a:rPr>
              <a:t>.</a:t>
            </a:r>
            <a:endParaRPr lang="en-US" altLang="en-US" sz="2800" dirty="0">
              <a:solidFill>
                <a:srgbClr val="0066FF"/>
              </a:solidFill>
            </a:endParaRPr>
          </a:p>
          <a:p>
            <a:r>
              <a:rPr lang="en-US" altLang="en-US" sz="2800" dirty="0" err="1">
                <a:solidFill>
                  <a:srgbClr val="FF0000"/>
                </a:solidFill>
              </a:rPr>
              <a:t>Ngôn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ngữ</a:t>
            </a:r>
            <a:r>
              <a:rPr lang="en-US" altLang="en-US" sz="2800" dirty="0">
                <a:solidFill>
                  <a:srgbClr val="FF0000"/>
                </a:solidFill>
              </a:rPr>
              <a:t>: </a:t>
            </a:r>
            <a:r>
              <a:rPr lang="en-US" altLang="en-US" sz="2800" dirty="0">
                <a:solidFill>
                  <a:srgbClr val="008000"/>
                </a:solidFill>
              </a:rPr>
              <a:t>Python</a:t>
            </a:r>
            <a:r>
              <a:rPr lang="en-US" altLang="en-US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595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58F-FF75-DC40-B4BB-F8FEFC8B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THÔNG TIN CHUNG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B62-BBC0-8344-AEE9-3B732960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viên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TS. </a:t>
            </a:r>
            <a:r>
              <a:rPr lang="en-US" sz="2800" dirty="0" err="1">
                <a:solidFill>
                  <a:srgbClr val="0066FF"/>
                </a:solidFill>
              </a:rPr>
              <a:t>Đỗ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Trọng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Hợp</a:t>
            </a:r>
            <a:r>
              <a:rPr lang="en-US" sz="2800" dirty="0">
                <a:solidFill>
                  <a:srgbClr val="0066FF"/>
                </a:solidFill>
              </a:rPr>
              <a:t> (</a:t>
            </a:r>
            <a:r>
              <a:rPr lang="en-US" sz="2800" dirty="0" err="1">
                <a:solidFill>
                  <a:srgbClr val="0066FF"/>
                </a:solidFill>
              </a:rPr>
              <a:t>hopdt@uit.edu.vn</a:t>
            </a:r>
            <a:r>
              <a:rPr lang="en-US" sz="2800" dirty="0">
                <a:solidFill>
                  <a:srgbClr val="0066FF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	CN. </a:t>
            </a:r>
            <a:r>
              <a:rPr lang="en-US" dirty="0" err="1">
                <a:solidFill>
                  <a:srgbClr val="0066FF"/>
                </a:solidFill>
              </a:rPr>
              <a:t>Lưu</a:t>
            </a:r>
            <a:r>
              <a:rPr lang="en-US" dirty="0">
                <a:solidFill>
                  <a:srgbClr val="0066FF"/>
                </a:solidFill>
              </a:rPr>
              <a:t> Thanh </a:t>
            </a:r>
            <a:r>
              <a:rPr lang="en-US" dirty="0" err="1">
                <a:solidFill>
                  <a:srgbClr val="0066FF"/>
                </a:solidFill>
              </a:rPr>
              <a:t>Sơn</a:t>
            </a:r>
            <a:r>
              <a:rPr lang="en-US" dirty="0">
                <a:solidFill>
                  <a:srgbClr val="0066FF"/>
                </a:solidFill>
              </a:rPr>
              <a:t> (</a:t>
            </a:r>
            <a:r>
              <a:rPr lang="en-US" dirty="0" err="1">
                <a:solidFill>
                  <a:srgbClr val="0066FF"/>
                </a:solidFill>
              </a:rPr>
              <a:t>sonlt@uit.edu.vn</a:t>
            </a:r>
            <a:r>
              <a:rPr lang="en-US" dirty="0">
                <a:solidFill>
                  <a:srgbClr val="0066FF"/>
                </a:solidFill>
              </a:rPr>
              <a:t>).</a:t>
            </a:r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Khoa </a:t>
            </a:r>
            <a:r>
              <a:rPr lang="en-US" sz="2800" dirty="0">
                <a:solidFill>
                  <a:srgbClr val="FF0000"/>
                </a:solidFill>
              </a:rPr>
              <a:t>Khoa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Tầng</a:t>
            </a:r>
            <a:r>
              <a:rPr lang="en-US" sz="2800" dirty="0">
                <a:solidFill>
                  <a:srgbClr val="0066FF"/>
                </a:solidFill>
              </a:rPr>
              <a:t> 10 </a:t>
            </a:r>
            <a:r>
              <a:rPr lang="en-US" sz="2800" dirty="0" err="1">
                <a:solidFill>
                  <a:srgbClr val="0066FF"/>
                </a:solidFill>
              </a:rPr>
              <a:t>toà</a:t>
            </a:r>
            <a:r>
              <a:rPr lang="en-US" sz="2800" dirty="0">
                <a:solidFill>
                  <a:srgbClr val="0066FF"/>
                </a:solidFill>
              </a:rPr>
              <a:t> E).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sz="2800" dirty="0" err="1">
                <a:solidFill>
                  <a:srgbClr val="0066FF"/>
                </a:solidFill>
              </a:rPr>
              <a:t>Bộ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môn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Khoa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dữ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Phòng</a:t>
            </a:r>
            <a:r>
              <a:rPr lang="en-US" sz="2800" dirty="0">
                <a:solidFill>
                  <a:srgbClr val="0066FF"/>
                </a:solidFill>
              </a:rPr>
              <a:t> E10.4).</a:t>
            </a:r>
          </a:p>
          <a:p>
            <a:r>
              <a:rPr lang="en-US" sz="2800" dirty="0" err="1">
                <a:solidFill>
                  <a:srgbClr val="0066FF"/>
                </a:solidFill>
              </a:rPr>
              <a:t>Sách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tham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khảo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chính</a:t>
            </a:r>
            <a:r>
              <a:rPr lang="en-US" sz="2800" dirty="0">
                <a:solidFill>
                  <a:srgbClr val="0066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François </a:t>
            </a:r>
            <a:r>
              <a:rPr lang="en-US" dirty="0" err="1">
                <a:solidFill>
                  <a:srgbClr val="0066FF"/>
                </a:solidFill>
              </a:rPr>
              <a:t>Chollet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sz="2800" i="1" dirty="0">
                <a:solidFill>
                  <a:srgbClr val="0066FF"/>
                </a:solidFill>
              </a:rPr>
              <a:t>Deep learning with Python</a:t>
            </a:r>
            <a:r>
              <a:rPr lang="en-US" sz="2800" dirty="0">
                <a:solidFill>
                  <a:srgbClr val="0066FF"/>
                </a:solidFill>
              </a:rPr>
              <a:t>, Manning (2020).</a:t>
            </a:r>
          </a:p>
          <a:p>
            <a:pPr marL="0" indent="0">
              <a:buNone/>
            </a:pPr>
            <a:endParaRPr lang="en-US" sz="2800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33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2. NỘI DUNG MÔN HỌC </a:t>
            </a:r>
          </a:p>
        </p:txBody>
      </p:sp>
    </p:spTree>
    <p:extLst>
      <p:ext uri="{BB962C8B-B14F-4D97-AF65-F5344CB8AC3E}">
        <p14:creationId xmlns:p14="http://schemas.microsoft.com/office/powerpoint/2010/main" val="3207234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48B-DAC4-CD47-B4FC-390305B6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NỘI DUNG LÝ THUYẾT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164-CABB-9740-9AF1-C01F9132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</a:rPr>
              <a:t>Gồm</a:t>
            </a:r>
            <a:r>
              <a:rPr lang="en-US" dirty="0">
                <a:solidFill>
                  <a:srgbClr val="0066FF"/>
                </a:solidFill>
              </a:rPr>
              <a:t> 7 </a:t>
            </a:r>
            <a:r>
              <a:rPr lang="en-US" dirty="0" err="1">
                <a:solidFill>
                  <a:srgbClr val="0066FF"/>
                </a:solidFill>
              </a:rPr>
              <a:t>chương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như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sau</a:t>
            </a:r>
            <a:r>
              <a:rPr lang="en-US" dirty="0">
                <a:solidFill>
                  <a:srgbClr val="0066FF"/>
                </a:solidFill>
              </a:rPr>
              <a:t>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1: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kiến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về</a:t>
            </a:r>
            <a:r>
              <a:rPr lang="en-US" sz="2400" dirty="0">
                <a:solidFill>
                  <a:srgbClr val="FF0000"/>
                </a:solidFill>
              </a:rPr>
              <a:t> Deep learning.</a:t>
            </a:r>
          </a:p>
          <a:p>
            <a:pPr lvl="1"/>
            <a:r>
              <a:rPr lang="en-US" sz="2400" dirty="0" err="1">
                <a:solidFill>
                  <a:srgbClr val="0066FF"/>
                </a:solidFill>
              </a:rPr>
              <a:t>Chương</a:t>
            </a:r>
            <a:r>
              <a:rPr lang="en-US" sz="2400" dirty="0">
                <a:solidFill>
                  <a:srgbClr val="0066FF"/>
                </a:solidFill>
              </a:rPr>
              <a:t> 2: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căn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bản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3: </a:t>
            </a:r>
            <a:r>
              <a:rPr lang="en-US" sz="2400" dirty="0" err="1">
                <a:solidFill>
                  <a:srgbClr val="FF0000"/>
                </a:solidFill>
              </a:rPr>
              <a:t>Tối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ưu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hoá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mô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giảm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tỉ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lễ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lỗi</a:t>
            </a:r>
            <a:r>
              <a:rPr lang="en-US" sz="2400" dirty="0">
                <a:solidFill>
                  <a:srgbClr val="FF0000"/>
                </a:solidFill>
              </a:rPr>
              <a:t> + </a:t>
            </a:r>
            <a:r>
              <a:rPr lang="en-US" sz="2400" dirty="0" err="1">
                <a:solidFill>
                  <a:srgbClr val="FF0000"/>
                </a:solidFill>
              </a:rPr>
              <a:t>tăng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tốc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học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US" sz="2400" dirty="0" err="1">
                <a:solidFill>
                  <a:srgbClr val="0066FF"/>
                </a:solidFill>
              </a:rPr>
              <a:t>Chương</a:t>
            </a:r>
            <a:r>
              <a:rPr lang="en-US" sz="2400" dirty="0">
                <a:solidFill>
                  <a:srgbClr val="0066FF"/>
                </a:solidFill>
              </a:rPr>
              <a:t> 4: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tích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chập</a:t>
            </a:r>
            <a:r>
              <a:rPr lang="en-US" sz="2400" dirty="0">
                <a:solidFill>
                  <a:srgbClr val="0066FF"/>
                </a:solidFill>
              </a:rPr>
              <a:t>.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5: </a:t>
            </a:r>
            <a:r>
              <a:rPr lang="en-US" sz="2400" dirty="0" err="1">
                <a:solidFill>
                  <a:srgbClr val="FF0000"/>
                </a:solidFill>
              </a:rPr>
              <a:t>Mạng</a:t>
            </a:r>
            <a:r>
              <a:rPr lang="en-US" sz="2400" dirty="0">
                <a:solidFill>
                  <a:srgbClr val="FF0000"/>
                </a:solidFill>
              </a:rPr>
              <a:t> neural </a:t>
            </a:r>
            <a:r>
              <a:rPr lang="en-US" sz="2400" dirty="0" err="1">
                <a:solidFill>
                  <a:srgbClr val="FF0000"/>
                </a:solidFill>
              </a:rPr>
              <a:t>hồi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quy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sz="2400" dirty="0" err="1">
                <a:solidFill>
                  <a:srgbClr val="0066FF"/>
                </a:solidFill>
              </a:rPr>
              <a:t>Chương</a:t>
            </a:r>
            <a:r>
              <a:rPr lang="en-US" sz="2400" dirty="0">
                <a:solidFill>
                  <a:srgbClr val="0066FF"/>
                </a:solidFill>
              </a:rPr>
              <a:t> 6: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ứng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dụng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của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tích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chập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7: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ứng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dụng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của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mạng</a:t>
            </a:r>
            <a:r>
              <a:rPr lang="en-US" sz="2400" dirty="0">
                <a:solidFill>
                  <a:srgbClr val="FF0000"/>
                </a:solidFill>
              </a:rPr>
              <a:t> neural </a:t>
            </a:r>
            <a:r>
              <a:rPr lang="en-US" sz="2400" dirty="0" err="1">
                <a:solidFill>
                  <a:srgbClr val="FF0000"/>
                </a:solidFill>
              </a:rPr>
              <a:t>hồi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quy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1430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E10-4456-F649-BAE4-B78E11A5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NỘI DUNG THỰC HÀNH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29AC-9ED5-A945-BC44-910D9A40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525963"/>
          </a:xfrm>
        </p:spPr>
        <p:txBody>
          <a:bodyPr/>
          <a:lstStyle/>
          <a:p>
            <a:r>
              <a:rPr lang="en-US" dirty="0" err="1">
                <a:solidFill>
                  <a:srgbClr val="0066FF"/>
                </a:solidFill>
              </a:rPr>
              <a:t>Nội</a:t>
            </a:r>
            <a:r>
              <a:rPr lang="en-US" dirty="0">
                <a:solidFill>
                  <a:srgbClr val="0066FF"/>
                </a:solidFill>
              </a:rPr>
              <a:t> dung </a:t>
            </a:r>
            <a:r>
              <a:rPr lang="en-US" dirty="0" err="1">
                <a:solidFill>
                  <a:srgbClr val="0066FF"/>
                </a:solidFill>
              </a:rPr>
              <a:t>thực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hành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được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thiết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kế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thành</a:t>
            </a:r>
            <a:r>
              <a:rPr lang="en-US" dirty="0">
                <a:solidFill>
                  <a:srgbClr val="0066FF"/>
                </a:solidFill>
              </a:rPr>
              <a:t> 6 </a:t>
            </a:r>
            <a:r>
              <a:rPr lang="en-US" dirty="0" err="1">
                <a:solidFill>
                  <a:srgbClr val="0066FF"/>
                </a:solidFill>
              </a:rPr>
              <a:t>bài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thực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hành</a:t>
            </a:r>
            <a:r>
              <a:rPr lang="en-US" dirty="0">
                <a:solidFill>
                  <a:srgbClr val="0066FF"/>
                </a:solidFill>
              </a:rPr>
              <a:t> (lab) </a:t>
            </a:r>
            <a:r>
              <a:rPr lang="en-US" dirty="0" err="1">
                <a:solidFill>
                  <a:srgbClr val="0066FF"/>
                </a:solidFill>
              </a:rPr>
              <a:t>như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sau</a:t>
            </a:r>
            <a:r>
              <a:rPr lang="en-US" dirty="0">
                <a:solidFill>
                  <a:srgbClr val="0066FF"/>
                </a:solidFill>
              </a:rPr>
              <a:t>: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Xây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dựng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căn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bản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kỹ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thuật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tối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ưu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hoá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mô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hình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3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Xây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dựng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tích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chập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4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Xây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dựng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hồi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quy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5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bài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toán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sử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dụng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tích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chập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6</a:t>
            </a:r>
            <a:r>
              <a:rPr lang="en-US" sz="2400" dirty="0">
                <a:solidFill>
                  <a:srgbClr val="0066FF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bài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toán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sử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dụng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mạng</a:t>
            </a:r>
            <a:r>
              <a:rPr lang="en-US" sz="2400" dirty="0">
                <a:solidFill>
                  <a:srgbClr val="0066FF"/>
                </a:solidFill>
              </a:rPr>
              <a:t> neural </a:t>
            </a:r>
            <a:r>
              <a:rPr lang="en-US" sz="2400" dirty="0" err="1">
                <a:solidFill>
                  <a:srgbClr val="0066FF"/>
                </a:solidFill>
              </a:rPr>
              <a:t>hồi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quy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772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9EBC-F2E1-4DEF-9CC0-033AB22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CÁCH TÍNH ĐIỂM CUỐI 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84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6EF1-498C-4F20-8ECA-CED4050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CÁCH TÍNH ĐIỂM CUỐI KỲ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94F9-55E6-44D9-8CAC-6C4D308C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quá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trình</a:t>
            </a:r>
            <a:r>
              <a:rPr lang="en-US" altLang="en-US" sz="2800" dirty="0">
                <a:solidFill>
                  <a:srgbClr val="0066FF"/>
                </a:solidFill>
              </a:rPr>
              <a:t> (ĐQT): </a:t>
            </a:r>
            <a:r>
              <a:rPr lang="en-US" altLang="en-US" sz="2800" b="1" dirty="0">
                <a:solidFill>
                  <a:srgbClr val="978C28"/>
                </a:solidFill>
              </a:rPr>
              <a:t>20%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Thực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hành</a:t>
            </a:r>
            <a:r>
              <a:rPr lang="en-US" altLang="en-US" sz="2800" dirty="0">
                <a:solidFill>
                  <a:srgbClr val="0066FF"/>
                </a:solidFill>
              </a:rPr>
              <a:t>: (TH): </a:t>
            </a:r>
            <a:r>
              <a:rPr lang="en-US" altLang="en-US" sz="2800" b="1" dirty="0">
                <a:solidFill>
                  <a:srgbClr val="00B050"/>
                </a:solidFill>
              </a:rPr>
              <a:t>30%</a:t>
            </a:r>
            <a:r>
              <a:rPr lang="en-US" altLang="en-US" sz="2800" b="1" dirty="0">
                <a:solidFill>
                  <a:srgbClr val="0066FF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Đồ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án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môn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học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sz="2800" dirty="0">
                <a:solidFill>
                  <a:srgbClr val="0066FF"/>
                </a:solidFill>
              </a:rPr>
              <a:t>(ĐLT): </a:t>
            </a:r>
            <a:r>
              <a:rPr lang="en-US" altLang="en-US" sz="2800" b="1" dirty="0">
                <a:solidFill>
                  <a:srgbClr val="C00000"/>
                </a:solidFill>
              </a:rPr>
              <a:t>50%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278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504</Words>
  <Application>Microsoft Macintosh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GIỚI THIỆU MÔN HỌC DEEP LEARNING CHO KHOA HỌC DỮ LIỆU</vt:lpstr>
      <vt:lpstr>1. THÔNG TIN CHUNG</vt:lpstr>
      <vt:lpstr>THÔNG TIN CHUNG</vt:lpstr>
      <vt:lpstr>THÔNG TIN CHUNG</vt:lpstr>
      <vt:lpstr>2. NỘI DUNG MÔN HỌC </vt:lpstr>
      <vt:lpstr>NỘI DUNG LÝ THUYẾT </vt:lpstr>
      <vt:lpstr>NỘI DUNG THỰC HÀNH </vt:lpstr>
      <vt:lpstr>3. CÁCH TÍNH ĐIỂM CUỐI KỲ</vt:lpstr>
      <vt:lpstr>CÁCH TÍNH ĐIỂM CUỐI KỲ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781</cp:revision>
  <cp:lastPrinted>2019-06-18T07:05:10Z</cp:lastPrinted>
  <dcterms:created xsi:type="dcterms:W3CDTF">2008-06-14T04:13:27Z</dcterms:created>
  <dcterms:modified xsi:type="dcterms:W3CDTF">2021-09-07T03:26:13Z</dcterms:modified>
</cp:coreProperties>
</file>