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28" r:id="rId2"/>
    <p:sldId id="339" r:id="rId3"/>
    <p:sldId id="341" r:id="rId4"/>
    <p:sldId id="340" r:id="rId5"/>
    <p:sldId id="358" r:id="rId6"/>
    <p:sldId id="342" r:id="rId7"/>
    <p:sldId id="343" r:id="rId8"/>
    <p:sldId id="359" r:id="rId9"/>
    <p:sldId id="364" r:id="rId10"/>
    <p:sldId id="361" r:id="rId11"/>
    <p:sldId id="360" r:id="rId12"/>
    <p:sldId id="362" r:id="rId13"/>
    <p:sldId id="363" r:id="rId14"/>
    <p:sldId id="261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80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1" r:id="rId32"/>
    <p:sldId id="382" r:id="rId33"/>
    <p:sldId id="383" r:id="rId34"/>
    <p:sldId id="384" r:id="rId35"/>
    <p:sldId id="387" r:id="rId36"/>
    <p:sldId id="386" r:id="rId37"/>
    <p:sldId id="385" r:id="rId38"/>
    <p:sldId id="388" r:id="rId39"/>
    <p:sldId id="350" r:id="rId40"/>
    <p:sldId id="389" r:id="rId41"/>
    <p:sldId id="390" r:id="rId42"/>
    <p:sldId id="391" r:id="rId43"/>
    <p:sldId id="338" r:id="rId44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8000"/>
    <a:srgbClr val="FF0000"/>
    <a:srgbClr val="0066FF"/>
    <a:srgbClr val="978C28"/>
    <a:srgbClr val="D3C337"/>
    <a:srgbClr val="FF9933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90979" autoAdjust="0"/>
  </p:normalViewPr>
  <p:slideViewPr>
    <p:cSldViewPr>
      <p:cViewPr varScale="1">
        <p:scale>
          <a:sx n="98" d="100"/>
          <a:sy n="98" d="100"/>
        </p:scale>
        <p:origin x="111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5/28/21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5/28/21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5/28/21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5/28/21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1.png"/><Relationship Id="rId3" Type="http://schemas.openxmlformats.org/officeDocument/2006/relationships/image" Target="../media/image70.png"/><Relationship Id="rId21" Type="http://schemas.openxmlformats.org/officeDocument/2006/relationships/image" Target="../media/image21.png"/><Relationship Id="rId7" Type="http://schemas.openxmlformats.org/officeDocument/2006/relationships/image" Target="../media/image110.png"/><Relationship Id="rId2" Type="http://schemas.openxmlformats.org/officeDocument/2006/relationships/image" Target="../media/image20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0.png"/><Relationship Id="rId19" Type="http://schemas.openxmlformats.org/officeDocument/2006/relationships/image" Target="../media/image60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4.png"/><Relationship Id="rId21" Type="http://schemas.openxmlformats.org/officeDocument/2006/relationships/image" Target="../media/image27.png"/><Relationship Id="rId12" Type="http://schemas.openxmlformats.org/officeDocument/2006/relationships/image" Target="../media/image16.png"/><Relationship Id="rId17" Type="http://schemas.openxmlformats.org/officeDocument/2006/relationships/image" Target="../media/image10.png"/><Relationship Id="rId2" Type="http://schemas.openxmlformats.org/officeDocument/2006/relationships/image" Target="../media/image22.png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15" Type="http://schemas.openxmlformats.org/officeDocument/2006/relationships/image" Target="../media/image19.png"/><Relationship Id="rId19" Type="http://schemas.openxmlformats.org/officeDocument/2006/relationships/image" Target="../media/image25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42.png"/><Relationship Id="rId17" Type="http://schemas.openxmlformats.org/officeDocument/2006/relationships/image" Target="../media/image280.png"/><Relationship Id="rId7" Type="http://schemas.openxmlformats.org/officeDocument/2006/relationships/image" Target="../media/image330.png"/><Relationship Id="rId2" Type="http://schemas.openxmlformats.org/officeDocument/2006/relationships/image" Target="../media/image41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44.png"/><Relationship Id="rId15" Type="http://schemas.openxmlformats.org/officeDocument/2006/relationships/image" Target="../media/image260.png"/><Relationship Id="rId4" Type="http://schemas.openxmlformats.org/officeDocument/2006/relationships/image" Target="../media/image43.png"/><Relationship Id="rId14" Type="http://schemas.openxmlformats.org/officeDocument/2006/relationships/image" Target="../media/image250.png"/><Relationship Id="rId9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430.png"/><Relationship Id="rId17" Type="http://schemas.openxmlformats.org/officeDocument/2006/relationships/image" Target="../media/image280.png"/><Relationship Id="rId7" Type="http://schemas.openxmlformats.org/officeDocument/2006/relationships/image" Target="../media/image330.png"/><Relationship Id="rId2" Type="http://schemas.openxmlformats.org/officeDocument/2006/relationships/image" Target="../media/image420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45.png"/><Relationship Id="rId15" Type="http://schemas.openxmlformats.org/officeDocument/2006/relationships/image" Target="../media/image260.png"/><Relationship Id="rId4" Type="http://schemas.openxmlformats.org/officeDocument/2006/relationships/image" Target="../media/image440.png"/><Relationship Id="rId14" Type="http://schemas.openxmlformats.org/officeDocument/2006/relationships/image" Target="../media/image250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gif"/><Relationship Id="rId4" Type="http://schemas.openxmlformats.org/officeDocument/2006/relationships/image" Target="../media/image5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gif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260.png"/><Relationship Id="rId7" Type="http://schemas.openxmlformats.org/officeDocument/2006/relationships/image" Target="../media/image330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0.png"/><Relationship Id="rId5" Type="http://schemas.openxmlformats.org/officeDocument/2006/relationships/image" Target="../media/image280.png"/><Relationship Id="rId15" Type="http://schemas.openxmlformats.org/officeDocument/2006/relationships/image" Target="../media/image65.png"/><Relationship Id="rId14" Type="http://schemas.openxmlformats.org/officeDocument/2006/relationships/image" Target="../media/image250.png"/><Relationship Id="rId4" Type="http://schemas.openxmlformats.org/officeDocument/2006/relationships/image" Target="../media/image270.png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69.png"/><Relationship Id="rId21" Type="http://schemas.openxmlformats.org/officeDocument/2006/relationships/image" Target="../media/image73.png"/><Relationship Id="rId12" Type="http://schemas.openxmlformats.org/officeDocument/2006/relationships/image" Target="../media/image16.png"/><Relationship Id="rId17" Type="http://schemas.openxmlformats.org/officeDocument/2006/relationships/image" Target="../media/image68.png"/><Relationship Id="rId16" Type="http://schemas.openxmlformats.org/officeDocument/2006/relationships/image" Target="../media/image67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15" Type="http://schemas.openxmlformats.org/officeDocument/2006/relationships/image" Target="../media/image19.png"/><Relationship Id="rId23" Type="http://schemas.openxmlformats.org/officeDocument/2006/relationships/image" Target="../media/image75.png"/><Relationship Id="rId19" Type="http://schemas.openxmlformats.org/officeDocument/2006/relationships/image" Target="../media/image71.png"/><Relationship Id="rId14" Type="http://schemas.openxmlformats.org/officeDocument/2006/relationships/image" Target="../media/image18.png"/><Relationship Id="rId22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69.png"/><Relationship Id="rId21" Type="http://schemas.openxmlformats.org/officeDocument/2006/relationships/image" Target="../media/image73.png"/><Relationship Id="rId12" Type="http://schemas.openxmlformats.org/officeDocument/2006/relationships/image" Target="../media/image16.png"/><Relationship Id="rId17" Type="http://schemas.openxmlformats.org/officeDocument/2006/relationships/image" Target="../media/image68.png"/><Relationship Id="rId16" Type="http://schemas.openxmlformats.org/officeDocument/2006/relationships/image" Target="../media/image67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15" Type="http://schemas.openxmlformats.org/officeDocument/2006/relationships/image" Target="../media/image19.png"/><Relationship Id="rId23" Type="http://schemas.openxmlformats.org/officeDocument/2006/relationships/image" Target="../media/image77.png"/><Relationship Id="rId19" Type="http://schemas.openxmlformats.org/officeDocument/2006/relationships/image" Target="../media/image71.png"/><Relationship Id="rId14" Type="http://schemas.openxmlformats.org/officeDocument/2006/relationships/image" Target="../media/image18.png"/><Relationship Id="rId22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image" Target="../media/image89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5" Type="http://schemas.openxmlformats.org/officeDocument/2006/relationships/image" Target="../media/image104.png"/><Relationship Id="rId10" Type="http://schemas.openxmlformats.org/officeDocument/2006/relationships/image" Target="../media/image98.png"/><Relationship Id="rId19" Type="http://schemas.openxmlformats.org/officeDocument/2006/relationships/image" Target="../media/image10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1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7.png"/><Relationship Id="rId3" Type="http://schemas.openxmlformats.org/officeDocument/2006/relationships/image" Target="../media/image311.png"/><Relationship Id="rId7" Type="http://schemas.openxmlformats.org/officeDocument/2006/relationships/image" Target="../media/image710.png"/><Relationship Id="rId12" Type="http://schemas.openxmlformats.org/officeDocument/2006/relationships/image" Target="../media/image11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780.png"/><Relationship Id="rId5" Type="http://schemas.openxmlformats.org/officeDocument/2006/relationships/image" Target="../media/image510.png"/><Relationship Id="rId10" Type="http://schemas.openxmlformats.org/officeDocument/2006/relationships/image" Target="../media/image640.png"/><Relationship Id="rId4" Type="http://schemas.openxmlformats.org/officeDocument/2006/relationships/image" Target="../media/image411.png"/><Relationship Id="rId9" Type="http://schemas.openxmlformats.org/officeDocument/2006/relationships/image" Target="../media/image11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311.png"/><Relationship Id="rId7" Type="http://schemas.openxmlformats.org/officeDocument/2006/relationships/image" Target="../media/image71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.ai/machine-learning-yearn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4.png"/><Relationship Id="rId21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9.png"/><Relationship Id="rId1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11.png"/><Relationship Id="rId21" Type="http://schemas.openxmlformats.org/officeDocument/2006/relationships/image" Target="../media/image14.png"/><Relationship Id="rId12" Type="http://schemas.openxmlformats.org/officeDocument/2006/relationships/image" Target="../media/image16.png"/><Relationship Id="rId17" Type="http://schemas.openxmlformats.org/officeDocument/2006/relationships/image" Target="../media/image10.png"/><Relationship Id="rId2" Type="http://schemas.openxmlformats.org/officeDocument/2006/relationships/image" Target="../media/image8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9.png"/><Relationship Id="rId19" Type="http://schemas.openxmlformats.org/officeDocument/2006/relationships/image" Target="../media/image12.png"/><Relationship Id="rId14" Type="http://schemas.openxmlformats.org/officeDocument/2006/relationships/image" Target="../media/image18.png"/><Relationship Id="rId2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66FF"/>
                </a:solidFill>
              </a:rPr>
              <a:t>CHƯƠNG 2</a:t>
            </a:r>
            <a:br>
              <a:rPr lang="en-US" altLang="en-US"/>
            </a:br>
            <a:r>
              <a:rPr lang="en-US" altLang="en-US"/>
              <a:t>MẠNG NEURAL CƠ BẢN (P1)</a:t>
            </a:r>
            <a:endParaRPr lang="en-US" b="1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8000"/>
                </a:solidFill>
              </a:rPr>
              <a:t>Khoa Khoa </a:t>
            </a:r>
            <a:r>
              <a:rPr lang="en-US" sz="2800" dirty="0" err="1">
                <a:solidFill>
                  <a:srgbClr val="008000"/>
                </a:solidFill>
              </a:rPr>
              <a:t>học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Kỹ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thuật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thông</a:t>
            </a:r>
            <a:r>
              <a:rPr lang="en-US" sz="2800" dirty="0">
                <a:solidFill>
                  <a:srgbClr val="008000"/>
                </a:solidFill>
              </a:rPr>
              <a:t>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008000"/>
                </a:solidFill>
              </a:rPr>
              <a:t>Bộ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môn</a:t>
            </a:r>
            <a:r>
              <a:rPr lang="en-US" sz="2800" dirty="0">
                <a:solidFill>
                  <a:srgbClr val="008000"/>
                </a:solidFill>
              </a:rPr>
              <a:t> Khoa </a:t>
            </a:r>
            <a:r>
              <a:rPr lang="en-US" sz="2800" dirty="0" err="1">
                <a:solidFill>
                  <a:srgbClr val="008000"/>
                </a:solidFill>
              </a:rPr>
              <a:t>học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dữ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liệu</a:t>
            </a:r>
            <a:endParaRPr lang="en-US" sz="2800" dirty="0">
              <a:solidFill>
                <a:srgbClr val="008000"/>
              </a:solidFill>
            </a:endParaRPr>
          </a:p>
          <a:p>
            <a:pPr algn="l"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E6426-6F8A-184B-8C74-393C3A50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Mạng neural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947E7C3-D615-C04E-80B4-F66062018AA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solidFill>
                      <a:srgbClr val="008000"/>
                    </a:solidFill>
                  </a:rPr>
                  <a:t>Hàm học: </a:t>
                </a:r>
              </a:p>
              <a:p>
                <a:pPr marL="0" indent="0">
                  <a:buNone/>
                </a:pPr>
                <a:r>
                  <a:rPr lang="en-US"/>
                  <a:t>	z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008000"/>
                    </a:solidFill>
                  </a:rPr>
                  <a:t>Hàm kích hoạt:</a:t>
                </a:r>
              </a:p>
              <a:p>
                <a:pPr marL="0" indent="0">
                  <a:buNone/>
                </a:pPr>
                <a:r>
                  <a:rPr lang="en-US"/>
                  <a:t>	a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vi-V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vi-V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z</m:t>
                            </m:r>
                          </m:sup>
                        </m:sSup>
                      </m:den>
                    </m:f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Chức năng hàm kích hoạt: </a:t>
                </a:r>
                <a:r>
                  <a:rPr lang="en-US">
                    <a:solidFill>
                      <a:srgbClr val="FF0000"/>
                    </a:solidFill>
                  </a:rPr>
                  <a:t>Cho phép thông tin nào được truyền qua, thông tin nào bị giữ lại.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947E7C3-D615-C04E-80B4-F66062018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5FFFA6B-9FFB-AD4F-9F0A-0388B3EBBD8B}"/>
              </a:ext>
            </a:extLst>
          </p:cNvPr>
          <p:cNvGrpSpPr/>
          <p:nvPr/>
        </p:nvGrpSpPr>
        <p:grpSpPr>
          <a:xfrm>
            <a:off x="647700" y="286026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A44B40-2A34-9D44-B2EE-21C678016EB0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5C0D53-DF18-9046-9CDE-26CFFCE8E733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8AC144F-C4ED-9148-B1D5-E100C5CFD789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4CB81BB-7D55-E848-8317-CBB7034B83B6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8342A9C-0B4E-F147-A4C5-DA45C56C687B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0F1CCCC-BD86-4D44-997C-FFD51B7262C3}"/>
                </a:ext>
              </a:extLst>
            </p:cNvPr>
            <p:cNvCxnSpPr>
              <a:stCxn id="25" idx="3"/>
              <a:endCxn id="2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501C7C-5F5E-454D-9FBE-C47B68E38585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CDA3FB1-FFCE-1940-9436-52AB8E27EB1A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FA0C94A-A3D9-E843-B50C-AD86D68F103D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8C722EF-C54A-EC4E-9F7F-D9EBFD21E6A0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69AC1C9-8D41-F045-9A8E-1A56F939F8F8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CD3E884-304B-9D44-8765-7DA2ADBB3EC8}"/>
                </a:ext>
              </a:extLst>
            </p:cNvPr>
            <p:cNvCxnSpPr>
              <a:stCxn id="24" idx="3"/>
              <a:endCxn id="2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85E2D5-1BDD-2444-84E2-08C5B7D0F259}"/>
                </a:ext>
              </a:extLst>
            </p:cNvPr>
            <p:cNvCxnSpPr>
              <a:stCxn id="23" idx="3"/>
              <a:endCxn id="2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B42BC87-98D3-4542-BAA6-755DF4F4C40C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8BF762-65E3-594D-963D-9BD689D1E2C8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DB719CD2-792C-504C-A3CE-A6B3F2E283DE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C7D056E1-8ADB-2E4D-B517-210D6CF92952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E223178-0C7F-8A46-97F7-EBBFC013AA9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73D530-EEEC-BE40-B479-4F8ADE4E7A00}"/>
                  </a:ext>
                </a:extLst>
              </p:cNvPr>
              <p:cNvSpPr txBox="1"/>
              <p:nvPr/>
            </p:nvSpPr>
            <p:spPr>
              <a:xfrm>
                <a:off x="1590748" y="3729335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73D530-EEEC-BE40-B479-4F8ADE4E7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48" y="3729335"/>
                <a:ext cx="2245422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65658C-56C7-5B49-BEAB-6153243CC649}"/>
              </a:ext>
            </a:extLst>
          </p:cNvPr>
          <p:cNvCxnSpPr/>
          <p:nvPr/>
        </p:nvCxnSpPr>
        <p:spPr>
          <a:xfrm flipH="1">
            <a:off x="2667000" y="1905000"/>
            <a:ext cx="3530600" cy="132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0FE021-0C54-A944-AC83-95FEE70DF962}"/>
              </a:ext>
            </a:extLst>
          </p:cNvPr>
          <p:cNvCxnSpPr/>
          <p:nvPr/>
        </p:nvCxnSpPr>
        <p:spPr>
          <a:xfrm flipH="1">
            <a:off x="3836170" y="2971083"/>
            <a:ext cx="2361430" cy="70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6047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6055-C1CF-724E-8E96-7A6A0314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Mạng neural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ontent Placeholder 157">
                <a:extLst>
                  <a:ext uri="{FF2B5EF4-FFF2-40B4-BE49-F238E27FC236}">
                    <a16:creationId xmlns:a16="http://schemas.microsoft.com/office/drawing/2014/main" id="{7EC71943-6FE7-3B4A-9915-E90F1113438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0300" y="1519484"/>
                <a:ext cx="59817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Lớp thứ 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b="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b="0" i="1">
                          <a:latin typeface="Cambria Math" panose="02040503050406030204" pitchFamily="18" charset="0"/>
                        </a:rPr>
                        <m:t> | </m:t>
                      </m:r>
                      <m:sSubSup>
                        <m:sSub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vi-VN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vi-V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i="1">
                          <a:latin typeface="Cambria Math" panose="02040503050406030204" pitchFamily="18" charset="0"/>
                        </a:rPr>
                        <m:t> | </m:t>
                      </m:r>
                      <m:sSubSup>
                        <m:sSub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vi-V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i="1">
                          <a:latin typeface="Cambria Math" panose="02040503050406030204" pitchFamily="18" charset="0"/>
                        </a:rPr>
                        <m:t> | </m:t>
                      </m:r>
                      <m:sSubSup>
                        <m:sSub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vi-V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vi-VN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i="1">
                          <a:latin typeface="Cambria Math" panose="02040503050406030204" pitchFamily="18" charset="0"/>
                        </a:rPr>
                        <m:t> | </m:t>
                      </m:r>
                      <m:sSubSup>
                        <m:sSub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vi-V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>
                    <a:solidFill>
                      <a:srgbClr val="008000"/>
                    </a:solidFill>
                  </a:rPr>
                  <a:t>Lớp thứ 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vi-V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vi-V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vi-VN" i="1">
                          <a:latin typeface="Cambria Math" panose="02040503050406030204" pitchFamily="18" charset="0"/>
                        </a:rPr>
                        <m:t> | </m:t>
                      </m:r>
                      <m:sSubSup>
                        <m:sSub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vi-V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158" name="Content Placeholder 157">
                <a:extLst>
                  <a:ext uri="{FF2B5EF4-FFF2-40B4-BE49-F238E27FC236}">
                    <a16:creationId xmlns:a16="http://schemas.microsoft.com/office/drawing/2014/main" id="{7EC71943-6FE7-3B4A-9915-E90F11134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0300" y="1519484"/>
                <a:ext cx="5981700" cy="4525963"/>
              </a:xfrm>
              <a:blipFill>
                <a:blip r:embed="rId2"/>
                <a:stretch>
                  <a:fillRect l="-1907"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C2B27D9-98EA-414A-921D-DBB88FAA7D65}"/>
              </a:ext>
            </a:extLst>
          </p:cNvPr>
          <p:cNvGrpSpPr/>
          <p:nvPr/>
        </p:nvGrpSpPr>
        <p:grpSpPr>
          <a:xfrm>
            <a:off x="443408" y="1981200"/>
            <a:ext cx="5766892" cy="3461860"/>
            <a:chOff x="3581400" y="1295400"/>
            <a:chExt cx="5766892" cy="3461860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D7B2D3D-9FA9-D847-BC5E-C5CB304C4EA3}"/>
                </a:ext>
              </a:extLst>
            </p:cNvPr>
            <p:cNvGrpSpPr/>
            <p:nvPr/>
          </p:nvGrpSpPr>
          <p:grpSpPr>
            <a:xfrm>
              <a:off x="3581400" y="1295400"/>
              <a:ext cx="5766892" cy="3461860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EF911976-15CF-9144-849F-12174BB85043}"/>
                      </a:ext>
                    </a:extLst>
                  </p:cNvPr>
                  <p:cNvSpPr txBox="1"/>
                  <p:nvPr/>
                </p:nvSpPr>
                <p:spPr>
                  <a:xfrm>
                    <a:off x="6540368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0368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8FF931EA-6EEB-594A-818C-2CEB4BDF6C0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6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560C6C71-065E-FD42-A7B6-A8009836B0AB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3C64DBAB-ED56-6741-83DB-5AED3E3EC8A5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92186A9-D752-4548-9387-27FFD28E119F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BFF8C302-E3AA-3242-905F-BC4762AACA6D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48B609B1-DBA4-9045-8B81-25BB10F0A075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060DA78-DA32-E24E-A2EB-60BA69490332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E223F8F-1BBE-5840-820F-3A07DCE5CED4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62433C9-D9D4-C24C-8805-14F8698DB31E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12E6BA6E-24CA-1B47-8E10-7BA3742D01CE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8A620358-358F-BB43-8754-9F53BB99230F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92CA473A-C31E-8F44-BCA1-38E45915A972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900E715-2349-A445-97E8-6AE13A9E4D25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FF45944-B537-6040-8826-0CB6ACD238B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81EE3821-2992-174F-91A0-42AF202F1C8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99C3A239-D15A-F949-A8AD-036E6816E576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F419D4EF-5DC1-B141-A6B1-3635400C60CD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B774956-0111-BB41-BA81-A29133CD2EFB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A9DC47AA-FE4F-E84D-AE0B-80E32CC8D34B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760DDC71-FF3D-BD45-9ACA-F4FC4BBE381B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913C56F7-0090-414E-9390-142667D2DCE5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17F86BEC-2994-0A42-AFF9-CBECEBAEC5C7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56579D89-9489-2444-BE70-F6DED3E940F8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A67CC016-2453-104D-80BB-ECBD7F213FCD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760E6563-F7C2-034B-B68D-953DD774555F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038CC0A-58E4-7846-BF2F-58A81104E3AA}"/>
                    </a:ext>
                  </a:extLst>
                </p:cNvPr>
                <p:cNvSpPr txBox="1"/>
                <p:nvPr/>
              </p:nvSpPr>
              <p:spPr>
                <a:xfrm>
                  <a:off x="5546479" y="1310965"/>
                  <a:ext cx="720004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038CC0A-58E4-7846-BF2F-58A81104E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479" y="1310965"/>
                  <a:ext cx="720004" cy="555024"/>
                </a:xfrm>
                <a:prstGeom prst="rect">
                  <a:avLst/>
                </a:prstGeom>
                <a:blipFill>
                  <a:blip r:embed="rId1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79A82CF2-59D5-364B-BC8B-B5A56C22D990}"/>
                    </a:ext>
                  </a:extLst>
                </p:cNvPr>
                <p:cNvSpPr txBox="1"/>
                <p:nvPr/>
              </p:nvSpPr>
              <p:spPr>
                <a:xfrm>
                  <a:off x="5546479" y="2250727"/>
                  <a:ext cx="720004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79A82CF2-59D5-364B-BC8B-B5A56C22D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479" y="2250727"/>
                  <a:ext cx="720004" cy="555024"/>
                </a:xfrm>
                <a:prstGeom prst="rect">
                  <a:avLst/>
                </a:prstGeom>
                <a:blipFill>
                  <a:blip r:embed="rId17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4947E3D5-D517-484B-9CDF-A7138C09F293}"/>
                    </a:ext>
                  </a:extLst>
                </p:cNvPr>
                <p:cNvSpPr txBox="1"/>
                <p:nvPr/>
              </p:nvSpPr>
              <p:spPr>
                <a:xfrm>
                  <a:off x="5555540" y="3203224"/>
                  <a:ext cx="720004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4947E3D5-D517-484B-9CDF-A7138C09F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540" y="3203224"/>
                  <a:ext cx="720004" cy="555024"/>
                </a:xfrm>
                <a:prstGeom prst="rect">
                  <a:avLst/>
                </a:prstGeom>
                <a:blipFill>
                  <a:blip r:embed="rId18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B443281E-2D66-674F-BCCA-B49051BE47AA}"/>
                    </a:ext>
                  </a:extLst>
                </p:cNvPr>
                <p:cNvSpPr txBox="1"/>
                <p:nvPr/>
              </p:nvSpPr>
              <p:spPr>
                <a:xfrm>
                  <a:off x="5584416" y="4181857"/>
                  <a:ext cx="720004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B443281E-2D66-674F-BCCA-B49051BE4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416" y="4181857"/>
                  <a:ext cx="720004" cy="555024"/>
                </a:xfrm>
                <a:prstGeom prst="rect">
                  <a:avLst/>
                </a:prstGeom>
                <a:blipFill>
                  <a:blip r:embed="rId19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C337357-B41E-614D-BE83-F315E0C42C3D}"/>
                    </a:ext>
                  </a:extLst>
                </p:cNvPr>
                <p:cNvSpPr txBox="1"/>
                <p:nvPr/>
              </p:nvSpPr>
              <p:spPr>
                <a:xfrm>
                  <a:off x="7239226" y="2772744"/>
                  <a:ext cx="720004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C337357-B41E-614D-BE83-F315E0C42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226" y="2772744"/>
                  <a:ext cx="720004" cy="555024"/>
                </a:xfrm>
                <a:prstGeom prst="rect">
                  <a:avLst/>
                </a:prstGeom>
                <a:blipFill>
                  <a:blip r:embed="rId20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707FCD5-EE83-B84C-B6D5-361AA2F06ADC}"/>
              </a:ext>
            </a:extLst>
          </p:cNvPr>
          <p:cNvSpPr/>
          <p:nvPr/>
        </p:nvSpPr>
        <p:spPr>
          <a:xfrm>
            <a:off x="2209598" y="1725065"/>
            <a:ext cx="1125529" cy="411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9BECFA2-5ACA-D149-A474-77793FC629AA}"/>
              </a:ext>
            </a:extLst>
          </p:cNvPr>
          <p:cNvCxnSpPr>
            <a:cxnSpLocks/>
          </p:cNvCxnSpPr>
          <p:nvPr/>
        </p:nvCxnSpPr>
        <p:spPr>
          <a:xfrm flipH="1">
            <a:off x="3367619" y="1752600"/>
            <a:ext cx="284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7476B2A-AE55-8A4F-AC89-08111DFABDC4}"/>
              </a:ext>
            </a:extLst>
          </p:cNvPr>
          <p:cNvSpPr/>
          <p:nvPr/>
        </p:nvSpPr>
        <p:spPr>
          <a:xfrm>
            <a:off x="3876059" y="3102391"/>
            <a:ext cx="1125529" cy="1289438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CBC20ED-556C-8641-A110-ED283D60905A}"/>
              </a:ext>
            </a:extLst>
          </p:cNvPr>
          <p:cNvCxnSpPr>
            <a:cxnSpLocks/>
          </p:cNvCxnSpPr>
          <p:nvPr/>
        </p:nvCxnSpPr>
        <p:spPr>
          <a:xfrm flipH="1" flipV="1">
            <a:off x="5115185" y="4182852"/>
            <a:ext cx="1095115" cy="52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E6D0927-E770-B343-B26C-2A9FEC10C640}"/>
                  </a:ext>
                </a:extLst>
              </p:cNvPr>
              <p:cNvSpPr txBox="1"/>
              <p:nvPr/>
            </p:nvSpPr>
            <p:spPr>
              <a:xfrm>
                <a:off x="10210800" y="1138963"/>
                <a:ext cx="720005" cy="477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E6D0927-E770-B343-B26C-2A9FEC10C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0" y="1138963"/>
                <a:ext cx="720005" cy="4774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0DF8DBF-B0D0-5545-AE88-67A16B7FA74C}"/>
              </a:ext>
            </a:extLst>
          </p:cNvPr>
          <p:cNvCxnSpPr>
            <a:stCxn id="167" idx="1"/>
          </p:cNvCxnSpPr>
          <p:nvPr/>
        </p:nvCxnSpPr>
        <p:spPr>
          <a:xfrm flipH="1">
            <a:off x="8229600" y="1377682"/>
            <a:ext cx="1981200" cy="75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4F0D5BE-37BE-4048-8D7B-3D5ACD2142D8}"/>
              </a:ext>
            </a:extLst>
          </p:cNvPr>
          <p:cNvSpPr/>
          <p:nvPr/>
        </p:nvSpPr>
        <p:spPr>
          <a:xfrm>
            <a:off x="8077200" y="2209800"/>
            <a:ext cx="304800" cy="197305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047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CDEE-3195-5247-9087-F5B41E46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430" y="-37477"/>
            <a:ext cx="5943600" cy="951877"/>
          </a:xfrm>
        </p:spPr>
        <p:txBody>
          <a:bodyPr/>
          <a:lstStyle/>
          <a:p>
            <a:r>
              <a:rPr lang="en-US"/>
              <a:t>Biểu diễn cho lớp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A951EE-D2CC-DC47-B421-E540857AA684}"/>
                  </a:ext>
                </a:extLst>
              </p:cNvPr>
              <p:cNvSpPr/>
              <p:nvPr/>
            </p:nvSpPr>
            <p:spPr>
              <a:xfrm>
                <a:off x="3352800" y="685800"/>
                <a:ext cx="5029200" cy="2871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vi-VN" sz="24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</a:rPr>
                        <m:t> | </m:t>
                      </m:r>
                      <m:sSubSup>
                        <m:sSubSup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vi-VN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vi-VN" sz="24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</a:rPr>
                        <m:t> | </m:t>
                      </m:r>
                      <m:sSubSup>
                        <m:sSubSup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vi-VN" sz="24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</a:rPr>
                        <m:t> | </m:t>
                      </m:r>
                      <m:sSubSup>
                        <m:sSubSup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vi-VN" sz="24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</a:rPr>
                        <m:t> | </m:t>
                      </m:r>
                      <m:sSubSup>
                        <m:sSubSup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A951EE-D2CC-DC47-B421-E540857AA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685800"/>
                <a:ext cx="5029200" cy="2871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D825203-4AC5-3244-AED6-54D47ECED93C}"/>
              </a:ext>
            </a:extLst>
          </p:cNvPr>
          <p:cNvSpPr/>
          <p:nvPr/>
        </p:nvSpPr>
        <p:spPr>
          <a:xfrm>
            <a:off x="3352800" y="838200"/>
            <a:ext cx="609600" cy="271947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366D-DFF9-764A-B7E0-6D6E24FA60C8}"/>
                  </a:ext>
                </a:extLst>
              </p:cNvPr>
              <p:cNvSpPr txBox="1"/>
              <p:nvPr/>
            </p:nvSpPr>
            <p:spPr>
              <a:xfrm>
                <a:off x="3962400" y="3743928"/>
                <a:ext cx="873509" cy="1364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vi-VN" sz="2400" b="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vi-VN" sz="2400" b="0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vi-VN" sz="2400" b="0" i="1" baseline="-25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vi-VN" sz="2400" b="0" i="1" baseline="-250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366D-DFF9-764A-B7E0-6D6E24FA6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743928"/>
                <a:ext cx="873509" cy="1364220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AE59B31-F85D-6744-B45F-A92BBFD39E85}"/>
              </a:ext>
            </a:extLst>
          </p:cNvPr>
          <p:cNvSpPr txBox="1"/>
          <p:nvPr/>
        </p:nvSpPr>
        <p:spPr>
          <a:xfrm>
            <a:off x="252386" y="1890905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66FF"/>
                </a:solidFill>
              </a:rPr>
              <a:t>Biểu thức ban đầu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2B9CA-6194-F940-8E69-BA34036F4A5D}"/>
              </a:ext>
            </a:extLst>
          </p:cNvPr>
          <p:cNvSpPr txBox="1"/>
          <p:nvPr/>
        </p:nvSpPr>
        <p:spPr>
          <a:xfrm>
            <a:off x="600045" y="4263172"/>
            <a:ext cx="165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Vector hoá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E45872-08D1-D742-B5BD-3F97B418CF01}"/>
                  </a:ext>
                </a:extLst>
              </p:cNvPr>
              <p:cNvSpPr txBox="1"/>
              <p:nvPr/>
            </p:nvSpPr>
            <p:spPr>
              <a:xfrm>
                <a:off x="4724400" y="3923881"/>
                <a:ext cx="768736" cy="100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vi-VN" sz="2400" b="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vi-VN" sz="2400" b="0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vi-VN" sz="2400" b="0" i="1" baseline="-25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E45872-08D1-D742-B5BD-3F97B418C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923881"/>
                <a:ext cx="768736" cy="1004314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C47589-7FAB-2D48-A6AC-89F91D227642}"/>
                  </a:ext>
                </a:extLst>
              </p:cNvPr>
              <p:cNvSpPr txBox="1"/>
              <p:nvPr/>
            </p:nvSpPr>
            <p:spPr>
              <a:xfrm>
                <a:off x="5395423" y="3743928"/>
                <a:ext cx="811183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vi-VN" sz="2400" b="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vi-VN" sz="2400" b="0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vi-VN" sz="2400" b="0" i="1" baseline="-25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vi-VN" sz="2400" b="0" i="1" baseline="-250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C47589-7FAB-2D48-A6AC-89F91D227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423" y="3743928"/>
                <a:ext cx="811183" cy="1452962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E4C1C6-8915-DF4A-81D4-77D9D057F60C}"/>
                  </a:ext>
                </a:extLst>
              </p:cNvPr>
              <p:cNvSpPr txBox="1"/>
              <p:nvPr/>
            </p:nvSpPr>
            <p:spPr>
              <a:xfrm>
                <a:off x="6615106" y="3542404"/>
                <a:ext cx="2020297" cy="2104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vi-VN" sz="24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vi-VN" sz="24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vi-VN" sz="24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vi-VN" sz="24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E4C1C6-8915-DF4A-81D4-77D9D057F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106" y="3542404"/>
                <a:ext cx="2020297" cy="21044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2A7C9C5-020F-CB4C-BD7A-67201B148F7A}"/>
              </a:ext>
            </a:extLst>
          </p:cNvPr>
          <p:cNvSpPr txBox="1"/>
          <p:nvPr/>
        </p:nvSpPr>
        <p:spPr>
          <a:xfrm>
            <a:off x="4655202" y="422528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20A4A-3942-834F-AEE1-BEAB8903A2F4}"/>
              </a:ext>
            </a:extLst>
          </p:cNvPr>
          <p:cNvSpPr txBox="1"/>
          <p:nvPr/>
        </p:nvSpPr>
        <p:spPr>
          <a:xfrm>
            <a:off x="5297827" y="424137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0D0912-A15C-CB44-8A91-50C488DA3146}"/>
              </a:ext>
            </a:extLst>
          </p:cNvPr>
          <p:cNvSpPr txBox="1"/>
          <p:nvPr/>
        </p:nvSpPr>
        <p:spPr>
          <a:xfrm>
            <a:off x="6233882" y="424137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C103DC-3121-B649-B8B3-5BAD03611B22}"/>
                  </a:ext>
                </a:extLst>
              </p:cNvPr>
              <p:cNvSpPr txBox="1"/>
              <p:nvPr/>
            </p:nvSpPr>
            <p:spPr>
              <a:xfrm>
                <a:off x="9728184" y="3541508"/>
                <a:ext cx="2463816" cy="2104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vi-V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vi-V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vi-V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vi-V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vi-V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C103DC-3121-B649-B8B3-5BAD03611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184" y="3541508"/>
                <a:ext cx="2463816" cy="2104038"/>
              </a:xfrm>
              <a:prstGeom prst="rect">
                <a:avLst/>
              </a:prstGeom>
              <a:blipFill>
                <a:blip r:embed="rId7"/>
                <a:stretch>
                  <a:fillRect b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CC4452-E3DF-2846-8DFE-D4EA7176D870}"/>
              </a:ext>
            </a:extLst>
          </p:cNvPr>
          <p:cNvCxnSpPr>
            <a:cxnSpLocks/>
          </p:cNvCxnSpPr>
          <p:nvPr/>
        </p:nvCxnSpPr>
        <p:spPr>
          <a:xfrm flipV="1">
            <a:off x="8635403" y="4469321"/>
            <a:ext cx="1092781" cy="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EC8DC8-B8D4-9245-9A7A-EA2447AA7460}"/>
                  </a:ext>
                </a:extLst>
              </p:cNvPr>
              <p:cNvSpPr txBox="1"/>
              <p:nvPr/>
            </p:nvSpPr>
            <p:spPr>
              <a:xfrm>
                <a:off x="8792787" y="4056706"/>
                <a:ext cx="685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vi-VN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vi-VN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EC8DC8-B8D4-9245-9A7A-EA2447AA7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787" y="4056706"/>
                <a:ext cx="685637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67F3CAF-C41A-5549-B31F-5EC8B07CA93D}"/>
              </a:ext>
            </a:extLst>
          </p:cNvPr>
          <p:cNvSpPr txBox="1"/>
          <p:nvPr/>
        </p:nvSpPr>
        <p:spPr>
          <a:xfrm>
            <a:off x="3962400" y="5645546"/>
            <a:ext cx="227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(4x3)   (3x1)    (4x1)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C3E803-E4AC-2B41-BAD3-171071FEFC05}"/>
              </a:ext>
            </a:extLst>
          </p:cNvPr>
          <p:cNvSpPr txBox="1"/>
          <p:nvPr/>
        </p:nvSpPr>
        <p:spPr>
          <a:xfrm>
            <a:off x="7160585" y="5646338"/>
            <a:ext cx="85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(4x1)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640F7B-BB5F-B142-9566-56DD33943AF6}"/>
              </a:ext>
            </a:extLst>
          </p:cNvPr>
          <p:cNvSpPr txBox="1"/>
          <p:nvPr/>
        </p:nvSpPr>
        <p:spPr>
          <a:xfrm>
            <a:off x="10744200" y="5645546"/>
            <a:ext cx="85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(4x1)</a:t>
            </a:r>
          </a:p>
        </p:txBody>
      </p:sp>
    </p:spTree>
    <p:extLst>
      <p:ext uri="{BB962C8B-B14F-4D97-AF65-F5344CB8AC3E}">
        <p14:creationId xmlns:p14="http://schemas.microsoft.com/office/powerpoint/2010/main" val="261001520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CDEE-3195-5247-9087-F5B41E46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430" y="-37477"/>
            <a:ext cx="5943600" cy="951877"/>
          </a:xfrm>
        </p:spPr>
        <p:txBody>
          <a:bodyPr/>
          <a:lstStyle/>
          <a:p>
            <a:r>
              <a:rPr lang="en-US"/>
              <a:t>Biểu diễn cho lớp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A951EE-D2CC-DC47-B421-E540857AA684}"/>
                  </a:ext>
                </a:extLst>
              </p:cNvPr>
              <p:cNvSpPr/>
              <p:nvPr/>
            </p:nvSpPr>
            <p:spPr>
              <a:xfrm>
                <a:off x="3412570" y="1591601"/>
                <a:ext cx="5029200" cy="786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p>
                        <m:sSup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vi-VN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</a:rPr>
                        <m:t> | </m:t>
                      </m:r>
                      <m:sSubSup>
                        <m:sSubSup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  <m: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A951EE-D2CC-DC47-B421-E540857AA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70" y="1591601"/>
                <a:ext cx="5029200" cy="786369"/>
              </a:xfrm>
              <a:prstGeom prst="rect">
                <a:avLst/>
              </a:prstGeom>
              <a:blipFill>
                <a:blip r:embed="rId2"/>
                <a:stretch>
                  <a:fillRect r="-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366D-DFF9-764A-B7E0-6D6E24FA60C8}"/>
                  </a:ext>
                </a:extLst>
              </p:cNvPr>
              <p:cNvSpPr txBox="1"/>
              <p:nvPr/>
            </p:nvSpPr>
            <p:spPr>
              <a:xfrm>
                <a:off x="2148051" y="4149039"/>
                <a:ext cx="8377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vi-VN" sz="2400" b="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366D-DFF9-764A-B7E0-6D6E24FA6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051" y="4149039"/>
                <a:ext cx="83772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AE59B31-F85D-6744-B45F-A92BBFD39E85}"/>
              </a:ext>
            </a:extLst>
          </p:cNvPr>
          <p:cNvSpPr txBox="1"/>
          <p:nvPr/>
        </p:nvSpPr>
        <p:spPr>
          <a:xfrm>
            <a:off x="252386" y="1890905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66FF"/>
                </a:solidFill>
              </a:rPr>
              <a:t>Biểu thức ban đầu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2B9CA-6194-F940-8E69-BA34036F4A5D}"/>
              </a:ext>
            </a:extLst>
          </p:cNvPr>
          <p:cNvSpPr txBox="1"/>
          <p:nvPr/>
        </p:nvSpPr>
        <p:spPr>
          <a:xfrm>
            <a:off x="225439" y="4134937"/>
            <a:ext cx="165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Vector hoá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E45872-08D1-D742-B5BD-3F97B418CF01}"/>
                  </a:ext>
                </a:extLst>
              </p:cNvPr>
              <p:cNvSpPr txBox="1"/>
              <p:nvPr/>
            </p:nvSpPr>
            <p:spPr>
              <a:xfrm>
                <a:off x="2996983" y="3357738"/>
                <a:ext cx="2765372" cy="2104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vi-V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vi-V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vi-V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vi-VN" sz="2400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vi-V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vi-V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vi-V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vi-V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vi-V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vi-V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vi-V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vi-V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vi-V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vi-V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vi-V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vi-V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vi-V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vi-V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vi-V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E45872-08D1-D742-B5BD-3F97B418C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983" y="3357738"/>
                <a:ext cx="2765372" cy="2104422"/>
              </a:xfrm>
              <a:prstGeom prst="rect">
                <a:avLst/>
              </a:prstGeom>
              <a:blipFill>
                <a:blip r:embed="rId4"/>
                <a:stretch>
                  <a:fillRect b="-3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C47589-7FAB-2D48-A6AC-89F91D227642}"/>
                  </a:ext>
                </a:extLst>
              </p:cNvPr>
              <p:cNvSpPr txBox="1"/>
              <p:nvPr/>
            </p:nvSpPr>
            <p:spPr>
              <a:xfrm>
                <a:off x="5712885" y="4204905"/>
                <a:ext cx="767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vi-VN" sz="2400" b="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C47589-7FAB-2D48-A6AC-89F91D227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885" y="4204905"/>
                <a:ext cx="76719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E4C1C6-8915-DF4A-81D4-77D9D057F60C}"/>
                  </a:ext>
                </a:extLst>
              </p:cNvPr>
              <p:cNvSpPr txBox="1"/>
              <p:nvPr/>
            </p:nvSpPr>
            <p:spPr>
              <a:xfrm>
                <a:off x="6528173" y="4134937"/>
                <a:ext cx="2029658" cy="642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vi-VN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vi-VN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E4C1C6-8915-DF4A-81D4-77D9D057F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173" y="4134937"/>
                <a:ext cx="2029658" cy="6423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2A7C9C5-020F-CB4C-BD7A-67201B148F7A}"/>
              </a:ext>
            </a:extLst>
          </p:cNvPr>
          <p:cNvSpPr txBox="1"/>
          <p:nvPr/>
        </p:nvSpPr>
        <p:spPr>
          <a:xfrm>
            <a:off x="2904668" y="426295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20A4A-3942-834F-AEE1-BEAB8903A2F4}"/>
              </a:ext>
            </a:extLst>
          </p:cNvPr>
          <p:cNvSpPr txBox="1"/>
          <p:nvPr/>
        </p:nvSpPr>
        <p:spPr>
          <a:xfrm>
            <a:off x="5592877" y="42629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0D0912-A15C-CB44-8A91-50C488DA3146}"/>
              </a:ext>
            </a:extLst>
          </p:cNvPr>
          <p:cNvSpPr txBox="1"/>
          <p:nvPr/>
        </p:nvSpPr>
        <p:spPr>
          <a:xfrm>
            <a:off x="6334851" y="425107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C103DC-3121-B649-B8B3-5BAD03611B22}"/>
                  </a:ext>
                </a:extLst>
              </p:cNvPr>
              <p:cNvSpPr txBox="1"/>
              <p:nvPr/>
            </p:nvSpPr>
            <p:spPr>
              <a:xfrm>
                <a:off x="9728184" y="4088771"/>
                <a:ext cx="2473178" cy="642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vi-V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vi-VN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vi-VN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m:rPr>
                              <m:brk m:alnAt="7"/>
                            </m:rPr>
                            <a:rPr lang="vi-V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C103DC-3121-B649-B8B3-5BAD03611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184" y="4088771"/>
                <a:ext cx="2473178" cy="6423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CC4452-E3DF-2846-8DFE-D4EA7176D870}"/>
              </a:ext>
            </a:extLst>
          </p:cNvPr>
          <p:cNvCxnSpPr>
            <a:cxnSpLocks/>
          </p:cNvCxnSpPr>
          <p:nvPr/>
        </p:nvCxnSpPr>
        <p:spPr>
          <a:xfrm flipV="1">
            <a:off x="8635403" y="4469321"/>
            <a:ext cx="1092781" cy="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EC8DC8-B8D4-9245-9A7A-EA2447AA7460}"/>
                  </a:ext>
                </a:extLst>
              </p:cNvPr>
              <p:cNvSpPr txBox="1"/>
              <p:nvPr/>
            </p:nvSpPr>
            <p:spPr>
              <a:xfrm>
                <a:off x="8792787" y="4056706"/>
                <a:ext cx="685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vi-VN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vi-VN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EC8DC8-B8D4-9245-9A7A-EA2447AA7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787" y="4056706"/>
                <a:ext cx="685637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67F3CAF-C41A-5549-B31F-5EC8B07CA93D}"/>
              </a:ext>
            </a:extLst>
          </p:cNvPr>
          <p:cNvSpPr txBox="1"/>
          <p:nvPr/>
        </p:nvSpPr>
        <p:spPr>
          <a:xfrm>
            <a:off x="2148051" y="5645546"/>
            <a:ext cx="433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(1x4)   	            (4x1)                      (1x1)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C3E803-E4AC-2B41-BAD3-171071FEFC05}"/>
              </a:ext>
            </a:extLst>
          </p:cNvPr>
          <p:cNvSpPr txBox="1"/>
          <p:nvPr/>
        </p:nvSpPr>
        <p:spPr>
          <a:xfrm>
            <a:off x="7160585" y="5646338"/>
            <a:ext cx="85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(1x1)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640F7B-BB5F-B142-9566-56DD33943AF6}"/>
              </a:ext>
            </a:extLst>
          </p:cNvPr>
          <p:cNvSpPr txBox="1"/>
          <p:nvPr/>
        </p:nvSpPr>
        <p:spPr>
          <a:xfrm>
            <a:off x="10744200" y="5645546"/>
            <a:ext cx="85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(4x1)</a:t>
            </a:r>
          </a:p>
        </p:txBody>
      </p:sp>
    </p:spTree>
    <p:extLst>
      <p:ext uri="{BB962C8B-B14F-4D97-AF65-F5344CB8AC3E}">
        <p14:creationId xmlns:p14="http://schemas.microsoft.com/office/powerpoint/2010/main" val="9560070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1406EC3-0C8A-CB48-9BAF-B4F3E2D9C2BB}"/>
              </a:ext>
            </a:extLst>
          </p:cNvPr>
          <p:cNvGrpSpPr/>
          <p:nvPr/>
        </p:nvGrpSpPr>
        <p:grpSpPr>
          <a:xfrm>
            <a:off x="7128518" y="1226757"/>
            <a:ext cx="3965636" cy="4126069"/>
            <a:chOff x="7128518" y="1226757"/>
            <a:chExt cx="3965636" cy="4126069"/>
          </a:xfrm>
        </p:grpSpPr>
        <p:sp>
          <p:nvSpPr>
            <p:cNvPr id="69" name="TextBox 68"/>
            <p:cNvSpPr txBox="1"/>
            <p:nvPr/>
          </p:nvSpPr>
          <p:spPr>
            <a:xfrm>
              <a:off x="7128518" y="1226757"/>
              <a:ext cx="28985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input x: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7746123" y="1955506"/>
                  <a:ext cx="298985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123" y="1955506"/>
                  <a:ext cx="2989857" cy="460575"/>
                </a:xfrm>
                <a:prstGeom prst="rect">
                  <a:avLst/>
                </a:prstGeom>
                <a:blipFill>
                  <a:blip r:embed="rId2"/>
                  <a:stretch>
                    <a:fillRect l="-847"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746123" y="2934421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123" y="2934421"/>
                  <a:ext cx="2167132" cy="460575"/>
                </a:xfrm>
                <a:prstGeom prst="rect">
                  <a:avLst/>
                </a:prstGeom>
                <a:blipFill>
                  <a:blip r:embed="rId3"/>
                  <a:stretch>
                    <a:fillRect l="-1163" r="-4651" b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746123" y="3913336"/>
                  <a:ext cx="3348031" cy="4605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123" y="3913336"/>
                  <a:ext cx="3348031" cy="460575"/>
                </a:xfrm>
                <a:prstGeom prst="rect">
                  <a:avLst/>
                </a:prstGeom>
                <a:blipFill>
                  <a:blip r:embed="rId4"/>
                  <a:stretch>
                    <a:fillRect l="-755"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7746123" y="4892251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123" y="4892251"/>
                  <a:ext cx="2167132" cy="460575"/>
                </a:xfrm>
                <a:prstGeom prst="rect">
                  <a:avLst/>
                </a:prstGeom>
                <a:blipFill>
                  <a:blip r:embed="rId5"/>
                  <a:stretch>
                    <a:fillRect l="-1163" r="-4651" b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533400" y="1955506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E0AB6A-05E2-B049-946E-D09A18EA3039}"/>
              </a:ext>
            </a:extLst>
          </p:cNvPr>
          <p:cNvSpPr txBox="1"/>
          <p:nvPr/>
        </p:nvSpPr>
        <p:spPr>
          <a:xfrm>
            <a:off x="7746123" y="2448997"/>
            <a:ext cx="314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(4x1)     (4x3)   (3x1)     (4x1)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14F2B5-136B-A642-95DF-12B236E7D2A9}"/>
              </a:ext>
            </a:extLst>
          </p:cNvPr>
          <p:cNvSpPr txBox="1"/>
          <p:nvPr/>
        </p:nvSpPr>
        <p:spPr>
          <a:xfrm>
            <a:off x="7726016" y="3388430"/>
            <a:ext cx="314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(4x1)           (4x1)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6DEBE2-A5F5-5246-9769-DAFCE18865CA}"/>
              </a:ext>
            </a:extLst>
          </p:cNvPr>
          <p:cNvSpPr txBox="1"/>
          <p:nvPr/>
        </p:nvSpPr>
        <p:spPr>
          <a:xfrm>
            <a:off x="7746123" y="4419514"/>
            <a:ext cx="314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(1x1)     (1x4)   (4x1)     (1x1)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829CCB-391D-D648-928C-082F5103604C}"/>
              </a:ext>
            </a:extLst>
          </p:cNvPr>
          <p:cNvSpPr txBox="1"/>
          <p:nvPr/>
        </p:nvSpPr>
        <p:spPr>
          <a:xfrm>
            <a:off x="7771377" y="5334660"/>
            <a:ext cx="314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(1x1)           (1x1)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69308D-4EEC-F742-848B-51D0B324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29889EA-0907-7A43-839E-7D594A9A995D}"/>
              </a:ext>
            </a:extLst>
          </p:cNvPr>
          <p:cNvSpPr/>
          <p:nvPr/>
        </p:nvSpPr>
        <p:spPr>
          <a:xfrm>
            <a:off x="7071224" y="2057400"/>
            <a:ext cx="320176" cy="36465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741BF-98CF-6A47-A080-A34C2ED8BCB6}"/>
              </a:ext>
            </a:extLst>
          </p:cNvPr>
          <p:cNvSpPr txBox="1"/>
          <p:nvPr/>
        </p:nvSpPr>
        <p:spPr>
          <a:xfrm>
            <a:off x="5570862" y="3670682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Truyền xuôi</a:t>
            </a:r>
          </a:p>
          <a:p>
            <a:r>
              <a:rPr lang="en-US">
                <a:solidFill>
                  <a:srgbClr val="FF0000"/>
                </a:solidFill>
              </a:rPr>
              <a:t>(feed forward)</a:t>
            </a:r>
          </a:p>
        </p:txBody>
      </p:sp>
    </p:spTree>
    <p:extLst>
      <p:ext uri="{BB962C8B-B14F-4D97-AF65-F5344CB8AC3E}">
        <p14:creationId xmlns:p14="http://schemas.microsoft.com/office/powerpoint/2010/main" val="42362863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ECE0-26D8-A743-AB7D-ABFDE74B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Trường hợp m điểm dữ liệu </a:t>
            </a:r>
          </a:p>
        </p:txBody>
      </p:sp>
    </p:spTree>
    <p:extLst>
      <p:ext uri="{BB962C8B-B14F-4D97-AF65-F5344CB8AC3E}">
        <p14:creationId xmlns:p14="http://schemas.microsoft.com/office/powerpoint/2010/main" val="5718451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5638800" y="1253712"/>
            <a:ext cx="3377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m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461799" y="2463701"/>
                <a:ext cx="398602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799" y="2463701"/>
                <a:ext cx="3986027" cy="460575"/>
              </a:xfrm>
              <a:prstGeom prst="rect">
                <a:avLst/>
              </a:prstGeom>
              <a:blipFill>
                <a:blip r:embed="rId2"/>
                <a:stretch>
                  <a:fillRect l="-639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461799" y="3442616"/>
                <a:ext cx="2821350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799" y="3442616"/>
                <a:ext cx="2821350" cy="460575"/>
              </a:xfrm>
              <a:prstGeom prst="rect">
                <a:avLst/>
              </a:prstGeom>
              <a:blipFill>
                <a:blip r:embed="rId3"/>
                <a:stretch>
                  <a:fillRect l="-1351" r="-3153" b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461799" y="4421531"/>
                <a:ext cx="4638834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799" y="4421531"/>
                <a:ext cx="4638834" cy="460575"/>
              </a:xfrm>
              <a:prstGeom prst="rect">
                <a:avLst/>
              </a:prstGeom>
              <a:blipFill>
                <a:blip r:embed="rId4"/>
                <a:stretch>
                  <a:fillRect l="-548" r="-54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461799" y="5400446"/>
                <a:ext cx="3976409" cy="495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799" y="5400446"/>
                <a:ext cx="3976409" cy="495136"/>
              </a:xfrm>
              <a:prstGeom prst="rect">
                <a:avLst/>
              </a:prstGeom>
              <a:blipFill>
                <a:blip r:embed="rId5"/>
                <a:stretch>
                  <a:fillRect l="-639" t="-5000" r="-639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609600" y="1891875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5C69308D-4EEC-F742-848B-51D0B324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C0EAB9-79B2-C24A-BAAA-06B0730B1E40}"/>
              </a:ext>
            </a:extLst>
          </p:cNvPr>
          <p:cNvSpPr txBox="1"/>
          <p:nvPr/>
        </p:nvSpPr>
        <p:spPr>
          <a:xfrm>
            <a:off x="6612151" y="1772052"/>
            <a:ext cx="2866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For i = 1 to m:</a:t>
            </a:r>
          </a:p>
        </p:txBody>
      </p:sp>
    </p:spTree>
    <p:extLst>
      <p:ext uri="{BB962C8B-B14F-4D97-AF65-F5344CB8AC3E}">
        <p14:creationId xmlns:p14="http://schemas.microsoft.com/office/powerpoint/2010/main" val="362206734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7D8E-02F6-074E-8A3F-79079DC1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Biểu diễn các giá trị X, z và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5BFF17-F341-9844-A28C-2B521B6767F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53200" y="1341360"/>
                <a:ext cx="5562600" cy="467844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sz="20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0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vi-V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vi-VN" sz="20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b="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b="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vi-V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vi-V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vi-VN" sz="2000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vi-V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vi-V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vi-V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m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vi-V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m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vi-V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m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vi-V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vi-V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vi-VN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vi-VN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vi-VN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vi-VN" sz="2000" i="1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vi-VN" sz="2000" i="1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m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vi-VN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vi-VN" sz="2000" b="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vi-VN" sz="2000" i="1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vi-VN" sz="2000" i="1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vi-V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vi-VN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vi-VN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vi-VN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vi-VN" sz="2000" i="1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vi-VN" sz="2000" i="1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m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vi-VN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vi-VN" sz="2000" b="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vi-VN" sz="2000" i="1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vi-VN" sz="2000" i="1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vi-V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vi-VN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vi-VN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vi-VN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vi-VN" sz="2000" i="1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vi-VN" sz="2000" i="1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m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vi-VN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vi-VN" sz="2000" b="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vi-VN" sz="2000" i="1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vi-VN" sz="2000" i="1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vi-V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vi-V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vi-VN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vi-VN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m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vi-VN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m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vi-VN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vi-VN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vi-VN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vi-VN" sz="2000" i="1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vi-VN" sz="2000" i="1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m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m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vi-VN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vi-VN" sz="2000" b="0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vi-VN" sz="2000" i="1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vi-VN" sz="2000" i="1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m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vi-VN" sz="20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0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vi-VN" sz="20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vi-VN" sz="20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i="1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i="1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vi-VN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vi-VN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vi-VN" sz="2000" i="1">
                                                            <a:solidFill>
                                                              <a:srgbClr val="008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vi-VN" sz="2000" i="1">
                                                            <a:solidFill>
                                                              <a:srgbClr val="008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m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vi-VN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vi-VN" sz="2000" b="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vi-VN" sz="2000" i="1">
                                                            <a:solidFill>
                                                              <a:srgbClr val="008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vi-VN" sz="2000" i="1">
                                                            <a:solidFill>
                                                              <a:srgbClr val="008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vi-VN" sz="20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vi-VN" sz="20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i="1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i="1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vi-VN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vi-VN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vi-VN" sz="2000" i="1">
                                                            <a:solidFill>
                                                              <a:srgbClr val="008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vi-VN" sz="2000" i="1">
                                                            <a:solidFill>
                                                              <a:srgbClr val="008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m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vi-VN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vi-VN" sz="2000" b="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vi-VN" sz="2000" i="1">
                                                            <a:solidFill>
                                                              <a:srgbClr val="008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vi-VN" sz="2000" i="1">
                                                            <a:solidFill>
                                                              <a:srgbClr val="008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vi-VN" sz="20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vi-VN" sz="20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i="1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vi-VN" sz="2000" i="1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vi-VN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vi-VN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vi-VN" sz="2000" i="1">
                                                            <a:solidFill>
                                                              <a:srgbClr val="008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vi-VN" sz="2000" i="1">
                                                            <a:solidFill>
                                                              <a:srgbClr val="008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m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vi-VN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vi-VN" sz="2000" b="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vi-VN" sz="2000" i="1">
                                                            <a:solidFill>
                                                              <a:srgbClr val="008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vi-VN" sz="2000" i="1">
                                                            <a:solidFill>
                                                              <a:srgbClr val="008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vi-VN" sz="20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vi-VN" sz="20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vi-VN" sz="2000" i="1">
                                            <a:solidFill>
                                              <a:srgbClr val="008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vi-VN" sz="2000" i="1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m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vi-VN" sz="2000" i="1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vi-VN" sz="2000" i="1">
                                                      <a:solidFill>
                                                        <a:srgbClr val="008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m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vi-VN" sz="2000" i="1">
                                                  <a:solidFill>
                                                    <a:srgbClr val="008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vi-VN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vi-VN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vi-VN" sz="2000" i="1">
                                                            <a:solidFill>
                                                              <a:srgbClr val="008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vi-VN" sz="2000" i="1">
                                                            <a:solidFill>
                                                              <a:srgbClr val="008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m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m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vi-VN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vi-VN" sz="2000" b="0" i="1">
                                                        <a:solidFill>
                                                          <a:srgbClr val="008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vi-VN" sz="2000" i="1">
                                                            <a:solidFill>
                                                              <a:srgbClr val="008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vi-VN" sz="2000" i="1">
                                                            <a:solidFill>
                                                              <a:srgbClr val="008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m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5BFF17-F341-9844-A28C-2B521B676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53200" y="1341360"/>
                <a:ext cx="5562600" cy="46784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2637D43-E6C6-FE45-BE68-B00863FA2365}"/>
              </a:ext>
            </a:extLst>
          </p:cNvPr>
          <p:cNvSpPr txBox="1"/>
          <p:nvPr/>
        </p:nvSpPr>
        <p:spPr>
          <a:xfrm>
            <a:off x="93449" y="1234260"/>
            <a:ext cx="3377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m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1143BB-D3DC-CE42-B61A-5A1B29475DEA}"/>
                  </a:ext>
                </a:extLst>
              </p:cNvPr>
              <p:cNvSpPr txBox="1"/>
              <p:nvPr/>
            </p:nvSpPr>
            <p:spPr>
              <a:xfrm>
                <a:off x="1219200" y="2395140"/>
                <a:ext cx="398602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1143BB-D3DC-CE42-B61A-5A1B2947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395140"/>
                <a:ext cx="3986027" cy="460575"/>
              </a:xfrm>
              <a:prstGeom prst="rect">
                <a:avLst/>
              </a:prstGeom>
              <a:blipFill>
                <a:blip r:embed="rId3"/>
                <a:stretch>
                  <a:fillRect l="-637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95FB34-4F46-804D-B172-772F86C3B66C}"/>
                  </a:ext>
                </a:extLst>
              </p:cNvPr>
              <p:cNvSpPr txBox="1"/>
              <p:nvPr/>
            </p:nvSpPr>
            <p:spPr>
              <a:xfrm>
                <a:off x="1219200" y="3143767"/>
                <a:ext cx="2821350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95FB34-4F46-804D-B172-772F86C3B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143767"/>
                <a:ext cx="2821350" cy="460575"/>
              </a:xfrm>
              <a:prstGeom prst="rect">
                <a:avLst/>
              </a:prstGeom>
              <a:blipFill>
                <a:blip r:embed="rId4"/>
                <a:stretch>
                  <a:fillRect l="-901" r="-3604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B4BFB7-3058-AC4F-8FE1-1B14438B7A2C}"/>
                  </a:ext>
                </a:extLst>
              </p:cNvPr>
              <p:cNvSpPr txBox="1"/>
              <p:nvPr/>
            </p:nvSpPr>
            <p:spPr>
              <a:xfrm>
                <a:off x="1151880" y="4006359"/>
                <a:ext cx="4638834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B4BFB7-3058-AC4F-8FE1-1B14438B7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880" y="4006359"/>
                <a:ext cx="4638834" cy="460575"/>
              </a:xfrm>
              <a:prstGeom prst="rect">
                <a:avLst/>
              </a:prstGeom>
              <a:blipFill>
                <a:blip r:embed="rId5"/>
                <a:stretch>
                  <a:fillRect l="-273" r="-54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7FF4EB-3E91-9C44-94AF-2E7929109073}"/>
                  </a:ext>
                </a:extLst>
              </p:cNvPr>
              <p:cNvSpPr txBox="1"/>
              <p:nvPr/>
            </p:nvSpPr>
            <p:spPr>
              <a:xfrm>
                <a:off x="1228818" y="4858848"/>
                <a:ext cx="3976409" cy="495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7FF4EB-3E91-9C44-94AF-2E792910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18" y="4858848"/>
                <a:ext cx="3976409" cy="495136"/>
              </a:xfrm>
              <a:prstGeom prst="rect">
                <a:avLst/>
              </a:prstGeom>
              <a:blipFill>
                <a:blip r:embed="rId6"/>
                <a:stretch>
                  <a:fillRect l="-318" t="-5000" r="-63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D452ABD-2E4D-CD40-A6D1-0494B5725C94}"/>
              </a:ext>
            </a:extLst>
          </p:cNvPr>
          <p:cNvSpPr txBox="1"/>
          <p:nvPr/>
        </p:nvSpPr>
        <p:spPr>
          <a:xfrm>
            <a:off x="609600" y="1752600"/>
            <a:ext cx="2866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For i = 1 to m: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C13B62-A5A3-E14C-9BBF-2EF44E0F6AA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71297" y="1526648"/>
            <a:ext cx="315331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27B999-4341-B644-9FD2-B58F07EA0EB1}"/>
              </a:ext>
            </a:extLst>
          </p:cNvPr>
          <p:cNvCxnSpPr>
            <a:endCxn id="5" idx="1"/>
          </p:cNvCxnSpPr>
          <p:nvPr/>
        </p:nvCxnSpPr>
        <p:spPr>
          <a:xfrm>
            <a:off x="5105400" y="2639283"/>
            <a:ext cx="1447800" cy="104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8260DD-EDD6-464F-8C24-6172D5987A47}"/>
              </a:ext>
            </a:extLst>
          </p:cNvPr>
          <p:cNvCxnSpPr>
            <a:cxnSpLocks/>
          </p:cNvCxnSpPr>
          <p:nvPr/>
        </p:nvCxnSpPr>
        <p:spPr>
          <a:xfrm>
            <a:off x="5205227" y="3429000"/>
            <a:ext cx="141938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3116A4-9BAF-A74A-9B24-F409C9CC8127}"/>
              </a:ext>
            </a:extLst>
          </p:cNvPr>
          <p:cNvSpPr txBox="1"/>
          <p:nvPr/>
        </p:nvSpPr>
        <p:spPr>
          <a:xfrm>
            <a:off x="1143847" y="2778657"/>
            <a:ext cx="426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(4xm)             (4x3)      (3xm)     (4x1)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DE668D-3D7E-8D4F-A69B-DA1699CD3FE0}"/>
              </a:ext>
            </a:extLst>
          </p:cNvPr>
          <p:cNvSpPr txBox="1"/>
          <p:nvPr/>
        </p:nvSpPr>
        <p:spPr>
          <a:xfrm>
            <a:off x="1228818" y="3616057"/>
            <a:ext cx="314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(4xm)           (4xm)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10C807-315C-DA44-853B-506791203518}"/>
              </a:ext>
            </a:extLst>
          </p:cNvPr>
          <p:cNvSpPr txBox="1"/>
          <p:nvPr/>
        </p:nvSpPr>
        <p:spPr>
          <a:xfrm>
            <a:off x="1193800" y="4440757"/>
            <a:ext cx="469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(1xm)             (1x4)      (4xm)             (1x1)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ABF49-9196-1348-BBCB-C94E14080244}"/>
              </a:ext>
            </a:extLst>
          </p:cNvPr>
          <p:cNvSpPr txBox="1"/>
          <p:nvPr/>
        </p:nvSpPr>
        <p:spPr>
          <a:xfrm>
            <a:off x="1269014" y="5402743"/>
            <a:ext cx="314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(1xm)           (1xm)</a:t>
            </a:r>
          </a:p>
        </p:txBody>
      </p:sp>
    </p:spTree>
    <p:extLst>
      <p:ext uri="{BB962C8B-B14F-4D97-AF65-F5344CB8AC3E}">
        <p14:creationId xmlns:p14="http://schemas.microsoft.com/office/powerpoint/2010/main" val="245131840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A118-D569-0D4B-8ABE-ED55D505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138"/>
            <a:ext cx="10972800" cy="1143000"/>
          </a:xfrm>
        </p:spPr>
        <p:txBody>
          <a:bodyPr/>
          <a:lstStyle/>
          <a:p>
            <a:pPr algn="l"/>
            <a:r>
              <a:rPr lang="en-US"/>
              <a:t>Hàm kích hoạt</a:t>
            </a:r>
          </a:p>
        </p:txBody>
      </p:sp>
    </p:spTree>
    <p:extLst>
      <p:ext uri="{BB962C8B-B14F-4D97-AF65-F5344CB8AC3E}">
        <p14:creationId xmlns:p14="http://schemas.microsoft.com/office/powerpoint/2010/main" val="171087316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7808-0C06-CC4B-909D-4C7A7CBA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kích hoạt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94707BF-452C-B543-8BEB-471126C38CA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524500" y="1200307"/>
                <a:ext cx="6438900" cy="489569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en-US"/>
                  <a:t> là hàm kích hoạt trong ví dụ ở trên. Hàm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en-US"/>
                  <a:t> là hàm sigmioid, có dạng: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𝜎</m:t>
                      </m:r>
                      <m:r>
                        <a:rPr lang="vi-VN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vi-V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vi-VN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vi-V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Ngoài hàm sigmoid ra, ta có thể </a:t>
                </a:r>
                <a:r>
                  <a:rPr lang="en-US">
                    <a:solidFill>
                      <a:srgbClr val="FF0000"/>
                    </a:solidFill>
                  </a:rPr>
                  <a:t>sử dụng các hàm kích hoạt khác</a:t>
                </a:r>
                <a:r>
                  <a:rPr lang="en-US"/>
                  <a:t> như: tanh, relu, maxout, ELU, ...</a:t>
                </a:r>
              </a:p>
              <a:p>
                <a:pPr marL="0" indent="0">
                  <a:buNone/>
                </a:pPr>
                <a:r>
                  <a:rPr lang="en-US"/>
                  <a:t>Chức năng của hàm kích hoạt là </a:t>
                </a:r>
                <a:r>
                  <a:rPr lang="en-US">
                    <a:solidFill>
                      <a:srgbClr val="FF0000"/>
                    </a:solidFill>
                  </a:rPr>
                  <a:t>điều khiển thông tin truyền qua các lớp của mạng neural</a:t>
                </a:r>
                <a:r>
                  <a:rPr lang="en-US"/>
                  <a:t>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z="2400">
                    <a:solidFill>
                      <a:srgbClr val="008000"/>
                    </a:solidFill>
                  </a:rPr>
                  <a:t>Cho hoặc không cho thông tin đi qua</a:t>
                </a:r>
                <a:endParaRPr 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94707BF-452C-B543-8BEB-471126C38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524500" y="1200307"/>
                <a:ext cx="6438900" cy="4895693"/>
              </a:xfrm>
              <a:blipFill>
                <a:blip r:embed="rId2"/>
                <a:stretch>
                  <a:fillRect l="-1969" t="-1295" b="-4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F613371-BB51-4C44-ADE6-77A531DADD23}"/>
              </a:ext>
            </a:extLst>
          </p:cNvPr>
          <p:cNvGrpSpPr/>
          <p:nvPr/>
        </p:nvGrpSpPr>
        <p:grpSpPr>
          <a:xfrm>
            <a:off x="838200" y="1600201"/>
            <a:ext cx="3965636" cy="4126069"/>
            <a:chOff x="7128518" y="1226757"/>
            <a:chExt cx="3965636" cy="41260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012804-2EB8-9C49-91DB-651D135B4B2E}"/>
                </a:ext>
              </a:extLst>
            </p:cNvPr>
            <p:cNvSpPr txBox="1"/>
            <p:nvPr/>
          </p:nvSpPr>
          <p:spPr>
            <a:xfrm>
              <a:off x="7128518" y="1226757"/>
              <a:ext cx="28985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input x: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5B0BB89-CE08-9842-9D8E-6D800DC95029}"/>
                    </a:ext>
                  </a:extLst>
                </p:cNvPr>
                <p:cNvSpPr txBox="1"/>
                <p:nvPr/>
              </p:nvSpPr>
              <p:spPr>
                <a:xfrm>
                  <a:off x="7746123" y="1955506"/>
                  <a:ext cx="298985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5B0BB89-CE08-9842-9D8E-6D800DC95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123" y="1955506"/>
                  <a:ext cx="2989857" cy="460575"/>
                </a:xfrm>
                <a:prstGeom prst="rect">
                  <a:avLst/>
                </a:prstGeom>
                <a:blipFill>
                  <a:blip r:embed="rId3"/>
                  <a:stretch>
                    <a:fillRect l="-84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9A8FB0C-EE79-D046-A778-D7AC735BDD7E}"/>
                    </a:ext>
                  </a:extLst>
                </p:cNvPr>
                <p:cNvSpPr txBox="1"/>
                <p:nvPr/>
              </p:nvSpPr>
              <p:spPr>
                <a:xfrm>
                  <a:off x="7746123" y="2934421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9A8FB0C-EE79-D046-A778-D7AC735BD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123" y="2934421"/>
                  <a:ext cx="2167132" cy="460575"/>
                </a:xfrm>
                <a:prstGeom prst="rect">
                  <a:avLst/>
                </a:prstGeom>
                <a:blipFill>
                  <a:blip r:embed="rId4"/>
                  <a:stretch>
                    <a:fillRect l="-1754" r="-5263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8AFE018-76DC-2749-AEE7-9D6CE6EDCE5D}"/>
                    </a:ext>
                  </a:extLst>
                </p:cNvPr>
                <p:cNvSpPr txBox="1"/>
                <p:nvPr/>
              </p:nvSpPr>
              <p:spPr>
                <a:xfrm>
                  <a:off x="7746123" y="3913336"/>
                  <a:ext cx="334803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8AFE018-76DC-2749-AEE7-9D6CE6EDC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123" y="3913336"/>
                  <a:ext cx="3348031" cy="460575"/>
                </a:xfrm>
                <a:prstGeom prst="rect">
                  <a:avLst/>
                </a:prstGeom>
                <a:blipFill>
                  <a:blip r:embed="rId5"/>
                  <a:stretch>
                    <a:fillRect l="-758"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CB49AD3-4B34-4B4E-9CB3-B2BBF0923217}"/>
                    </a:ext>
                  </a:extLst>
                </p:cNvPr>
                <p:cNvSpPr txBox="1"/>
                <p:nvPr/>
              </p:nvSpPr>
              <p:spPr>
                <a:xfrm>
                  <a:off x="7746123" y="4892251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CB49AD3-4B34-4B4E-9CB3-B2BBF0923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123" y="4892251"/>
                  <a:ext cx="2167132" cy="460575"/>
                </a:xfrm>
                <a:prstGeom prst="rect">
                  <a:avLst/>
                </a:prstGeom>
                <a:blipFill>
                  <a:blip r:embed="rId6"/>
                  <a:stretch>
                    <a:fillRect l="-1754" r="-5263" b="-324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93403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0A9E-3E6F-1146-9C14-9ABBF0AC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9F1B-A3D7-544F-BF37-EA888805B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Tổng quan.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Tính toán và biểu diễn trên mạng neural.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Hàm kích hoạt.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Gradient Descent trong mạng neural.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Khởi tạo trọng số.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9580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45EE-29AF-904A-BEC0-91CF2647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hàm kích hoạt</a:t>
            </a:r>
          </a:p>
        </p:txBody>
      </p:sp>
      <p:pic>
        <p:nvPicPr>
          <p:cNvPr id="5" name="Picture 2" descr="Các hàm kích hoạt (activation function) trong neural network ...">
            <a:extLst>
              <a:ext uri="{FF2B5EF4-FFF2-40B4-BE49-F238E27FC236}">
                <a16:creationId xmlns:a16="http://schemas.microsoft.com/office/drawing/2014/main" id="{AECA6FCE-77DE-9C4A-AEE1-371709AF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86" y="1600200"/>
            <a:ext cx="1055762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76276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E750DA-B7B6-AE4C-9523-7BB0087D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Sigmoid với 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065BC40-E895-5849-AD5B-238A0842A3D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/>
                  <a:t>Sigmoid: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𝜎</m:t>
                    </m:r>
                    <m:r>
                      <a:rPr lang="vi-V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vi-V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vi-V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vi-VN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vi-V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vi-V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065BC40-E895-5849-AD5B-238A0842A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87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290789-01CC-A84E-9065-56E069021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99" y="4465639"/>
            <a:ext cx="5386917" cy="940594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Mean = 0.5.</a:t>
            </a:r>
          </a:p>
          <a:p>
            <a:r>
              <a:rPr lang="en-US"/>
              <a:t>Vùng tam giác màu đỏ sẽ ở </a:t>
            </a:r>
            <a:r>
              <a:rPr lang="en-US">
                <a:solidFill>
                  <a:srgbClr val="FF0000"/>
                </a:solidFill>
              </a:rPr>
              <a:t>nhãn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9B6BB56C-84B7-CF47-BF99-D2612E06D6A2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/>
                  <a:t>Tanh: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vi-VN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vi-VN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vi-VN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vi-V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vi-V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p>
                        </m:sSup>
                        <m:r>
                          <a:rPr lang="vi-V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vi-V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vi-V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vi-V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p>
                        </m:sSup>
                        <m:r>
                          <a:rPr lang="vi-V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vi-V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vi-V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p>
                        </m:sSup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9B6BB56C-84B7-CF47-BF99-D2612E06D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6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94995D-4098-524E-9422-63B29A260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4465638"/>
            <a:ext cx="5389033" cy="935832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Mean = 0.</a:t>
            </a:r>
          </a:p>
          <a:p>
            <a:r>
              <a:rPr lang="en-US"/>
              <a:t>Vùng tam giác màu đỏ sẽ ở </a:t>
            </a:r>
            <a:r>
              <a:rPr lang="en-US">
                <a:solidFill>
                  <a:srgbClr val="FF0000"/>
                </a:solidFill>
              </a:rPr>
              <a:t>nhãn 0.</a:t>
            </a:r>
          </a:p>
          <a:p>
            <a:endParaRPr lang="en-US"/>
          </a:p>
        </p:txBody>
      </p:sp>
      <p:pic>
        <p:nvPicPr>
          <p:cNvPr id="1028" name="Picture 4" descr="Ronny Restrepo">
            <a:extLst>
              <a:ext uri="{FF2B5EF4-FFF2-40B4-BE49-F238E27FC236}">
                <a16:creationId xmlns:a16="http://schemas.microsoft.com/office/drawing/2014/main" id="{ADC31645-BD7C-FE43-A435-EDE5ABF1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77268"/>
            <a:ext cx="3760633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yperbolic Tangent -- from Wolfram MathWorld">
            <a:extLst>
              <a:ext uri="{FF2B5EF4-FFF2-40B4-BE49-F238E27FC236}">
                <a16:creationId xmlns:a16="http://schemas.microsoft.com/office/drawing/2014/main" id="{DABA9BA5-5CB0-DF49-9A01-5EA1912F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174875"/>
            <a:ext cx="3222967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1A4969-65E4-6945-A1AA-8DDD81FF4D7F}"/>
              </a:ext>
            </a:extLst>
          </p:cNvPr>
          <p:cNvCxnSpPr>
            <a:cxnSpLocks/>
          </p:cNvCxnSpPr>
          <p:nvPr/>
        </p:nvCxnSpPr>
        <p:spPr>
          <a:xfrm flipH="1">
            <a:off x="1219200" y="3320256"/>
            <a:ext cx="3352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72FBE6-BF39-C04F-8CF8-169830D820CD}"/>
              </a:ext>
            </a:extLst>
          </p:cNvPr>
          <p:cNvCxnSpPr>
            <a:cxnSpLocks/>
          </p:cNvCxnSpPr>
          <p:nvPr/>
        </p:nvCxnSpPr>
        <p:spPr>
          <a:xfrm flipH="1">
            <a:off x="2514600" y="3537744"/>
            <a:ext cx="432516" cy="607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EA31B2-DED1-A240-A36C-58BF6E431C5C}"/>
              </a:ext>
            </a:extLst>
          </p:cNvPr>
          <p:cNvCxnSpPr>
            <a:cxnSpLocks/>
          </p:cNvCxnSpPr>
          <p:nvPr/>
        </p:nvCxnSpPr>
        <p:spPr>
          <a:xfrm>
            <a:off x="2514600" y="4145360"/>
            <a:ext cx="432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26A661-D9BF-314A-AB29-645CBD8011AF}"/>
              </a:ext>
            </a:extLst>
          </p:cNvPr>
          <p:cNvCxnSpPr>
            <a:cxnSpLocks/>
          </p:cNvCxnSpPr>
          <p:nvPr/>
        </p:nvCxnSpPr>
        <p:spPr>
          <a:xfrm flipV="1">
            <a:off x="2947116" y="3537744"/>
            <a:ext cx="0" cy="607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4A9BE5-6F69-E943-A754-39BEAC9917A8}"/>
              </a:ext>
            </a:extLst>
          </p:cNvPr>
          <p:cNvCxnSpPr>
            <a:cxnSpLocks/>
          </p:cNvCxnSpPr>
          <p:nvPr/>
        </p:nvCxnSpPr>
        <p:spPr>
          <a:xfrm flipV="1">
            <a:off x="7924800" y="2971801"/>
            <a:ext cx="609600" cy="3047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68C8B27-FE09-AA4D-9EBD-D24676AD1A1D}"/>
              </a:ext>
            </a:extLst>
          </p:cNvPr>
          <p:cNvCxnSpPr>
            <a:cxnSpLocks/>
          </p:cNvCxnSpPr>
          <p:nvPr/>
        </p:nvCxnSpPr>
        <p:spPr>
          <a:xfrm flipV="1">
            <a:off x="7924800" y="3266280"/>
            <a:ext cx="609600" cy="10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DC517BB-93ED-7042-8EFB-8C444779DB89}"/>
              </a:ext>
            </a:extLst>
          </p:cNvPr>
          <p:cNvCxnSpPr>
            <a:cxnSpLocks/>
          </p:cNvCxnSpPr>
          <p:nvPr/>
        </p:nvCxnSpPr>
        <p:spPr>
          <a:xfrm flipV="1">
            <a:off x="8534400" y="29718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CF6EF6-7773-3748-BE23-062B06518714}"/>
              </a:ext>
            </a:extLst>
          </p:cNvPr>
          <p:cNvCxnSpPr>
            <a:cxnSpLocks/>
          </p:cNvCxnSpPr>
          <p:nvPr/>
        </p:nvCxnSpPr>
        <p:spPr>
          <a:xfrm flipV="1">
            <a:off x="2819400" y="3217864"/>
            <a:ext cx="5562600" cy="74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2470CA8-19D0-1547-8CA9-DAB299E7C571}"/>
              </a:ext>
            </a:extLst>
          </p:cNvPr>
          <p:cNvSpPr txBox="1"/>
          <p:nvPr/>
        </p:nvSpPr>
        <p:spPr>
          <a:xfrm>
            <a:off x="1513639" y="271506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nhãn 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2E269F-A7E9-CE4B-AEE8-DA5C3FACDDFC}"/>
              </a:ext>
            </a:extLst>
          </p:cNvPr>
          <p:cNvSpPr txBox="1"/>
          <p:nvPr/>
        </p:nvSpPr>
        <p:spPr>
          <a:xfrm>
            <a:off x="3379632" y="338379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nhãn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688E91-0657-FA4C-89AF-A10C222D719D}"/>
              </a:ext>
            </a:extLst>
          </p:cNvPr>
          <p:cNvSpPr txBox="1"/>
          <p:nvPr/>
        </p:nvSpPr>
        <p:spPr>
          <a:xfrm>
            <a:off x="7339613" y="252388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nhãn 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E57739-C5C8-E047-9BAC-E0235628245E}"/>
              </a:ext>
            </a:extLst>
          </p:cNvPr>
          <p:cNvSpPr txBox="1"/>
          <p:nvPr/>
        </p:nvSpPr>
        <p:spPr>
          <a:xfrm>
            <a:off x="8950889" y="353774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nhãn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7E29EF-48A3-6A43-90E7-826F3E6049DA}"/>
              </a:ext>
            </a:extLst>
          </p:cNvPr>
          <p:cNvSpPr txBox="1"/>
          <p:nvPr/>
        </p:nvSpPr>
        <p:spPr>
          <a:xfrm>
            <a:off x="364068" y="5332472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</a:rPr>
              <a:t>Chọn hàm kích hoạt như thế nào phải dựa vào đặc điểm của bộ dữ liệu huấn luyện </a:t>
            </a:r>
          </a:p>
        </p:txBody>
      </p:sp>
    </p:spTree>
    <p:extLst>
      <p:ext uri="{BB962C8B-B14F-4D97-AF65-F5344CB8AC3E}">
        <p14:creationId xmlns:p14="http://schemas.microsoft.com/office/powerpoint/2010/main" val="21637576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FF03-76B1-C149-BBFA-2DA15882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Nhược điểm của Sigmoid và Tanh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530A1C-0D11-6C4E-8066-2CD86BAB9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Nếu z quá lớn, hoặc z quá nhỏ, đạo hàm (độ dốc) sẽ rất nhỏ 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làm chậm quá trình gradient descent.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4" descr="Ronny Restrepo">
            <a:extLst>
              <a:ext uri="{FF2B5EF4-FFF2-40B4-BE49-F238E27FC236}">
                <a16:creationId xmlns:a16="http://schemas.microsoft.com/office/drawing/2014/main" id="{A77FF413-CB8A-E54B-B3F7-9BF7C3817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33723"/>
            <a:ext cx="3760633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yperbolic Tangent -- from Wolfram MathWorld">
            <a:extLst>
              <a:ext uri="{FF2B5EF4-FFF2-40B4-BE49-F238E27FC236}">
                <a16:creationId xmlns:a16="http://schemas.microsoft.com/office/drawing/2014/main" id="{F2D70ABD-50F4-704E-AA94-57B418312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31330"/>
            <a:ext cx="3222967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2512AB-D75B-F441-BB61-33CDD614909D}"/>
              </a:ext>
            </a:extLst>
          </p:cNvPr>
          <p:cNvCxnSpPr/>
          <p:nvPr/>
        </p:nvCxnSpPr>
        <p:spPr>
          <a:xfrm>
            <a:off x="5569956" y="2802730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B30D52-A203-854B-808D-F79484A632C5}"/>
              </a:ext>
            </a:extLst>
          </p:cNvPr>
          <p:cNvCxnSpPr/>
          <p:nvPr/>
        </p:nvCxnSpPr>
        <p:spPr>
          <a:xfrm flipV="1">
            <a:off x="1219200" y="5117306"/>
            <a:ext cx="0" cy="521494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45BF6F-6AD4-4549-99F5-A2C12744F5A4}"/>
              </a:ext>
            </a:extLst>
          </p:cNvPr>
          <p:cNvSpPr txBox="1"/>
          <p:nvPr/>
        </p:nvSpPr>
        <p:spPr>
          <a:xfrm>
            <a:off x="5056033" y="244609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z rất lớn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4F03D-4714-2344-88D2-9377FBA86BBD}"/>
              </a:ext>
            </a:extLst>
          </p:cNvPr>
          <p:cNvSpPr txBox="1"/>
          <p:nvPr/>
        </p:nvSpPr>
        <p:spPr>
          <a:xfrm>
            <a:off x="722166" y="56597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z rất nhỏ 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BFE1D34A-54FE-C541-8C5F-B39F02E18E8B}"/>
              </a:ext>
            </a:extLst>
          </p:cNvPr>
          <p:cNvSpPr/>
          <p:nvPr/>
        </p:nvSpPr>
        <p:spPr>
          <a:xfrm rot="16200000">
            <a:off x="9786664" y="3004862"/>
            <a:ext cx="130731" cy="86994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97CA6-8538-C344-9360-7265CFF012D1}"/>
              </a:ext>
            </a:extLst>
          </p:cNvPr>
          <p:cNvSpPr txBox="1"/>
          <p:nvPr/>
        </p:nvSpPr>
        <p:spPr>
          <a:xfrm>
            <a:off x="3570908" y="3745348"/>
            <a:ext cx="217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độ dốc rất nhỏ (~0)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82A404-0F14-7C4F-A0BB-5B889546B107}"/>
              </a:ext>
            </a:extLst>
          </p:cNvPr>
          <p:cNvCxnSpPr/>
          <p:nvPr/>
        </p:nvCxnSpPr>
        <p:spPr>
          <a:xfrm>
            <a:off x="11044234" y="2689503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C1F2A7-BB38-E346-A19F-BEA5DE88D990}"/>
              </a:ext>
            </a:extLst>
          </p:cNvPr>
          <p:cNvSpPr txBox="1"/>
          <p:nvPr/>
        </p:nvSpPr>
        <p:spPr>
          <a:xfrm>
            <a:off x="10530311" y="233287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z rất lớn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84BA59-0B48-534D-955B-D6B6B01317F7}"/>
              </a:ext>
            </a:extLst>
          </p:cNvPr>
          <p:cNvCxnSpPr/>
          <p:nvPr/>
        </p:nvCxnSpPr>
        <p:spPr>
          <a:xfrm flipV="1">
            <a:off x="6689151" y="5201722"/>
            <a:ext cx="0" cy="521494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3DF981-0420-EE49-BD8C-39ECD4827D14}"/>
              </a:ext>
            </a:extLst>
          </p:cNvPr>
          <p:cNvSpPr txBox="1"/>
          <p:nvPr/>
        </p:nvSpPr>
        <p:spPr>
          <a:xfrm>
            <a:off x="6192117" y="574413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z rất nhỏ 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BA8E837F-3B47-A241-ABC9-FDA777652677}"/>
              </a:ext>
            </a:extLst>
          </p:cNvPr>
          <p:cNvSpPr/>
          <p:nvPr/>
        </p:nvSpPr>
        <p:spPr>
          <a:xfrm rot="16200000">
            <a:off x="4377684" y="3161110"/>
            <a:ext cx="130731" cy="86994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DA9D9-A5D4-3748-A63F-0B367636F438}"/>
              </a:ext>
            </a:extLst>
          </p:cNvPr>
          <p:cNvSpPr txBox="1"/>
          <p:nvPr/>
        </p:nvSpPr>
        <p:spPr>
          <a:xfrm>
            <a:off x="9411475" y="3709433"/>
            <a:ext cx="217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độ dốc rất nhỏ (~0)</a:t>
            </a:r>
          </a:p>
        </p:txBody>
      </p:sp>
    </p:spTree>
    <p:extLst>
      <p:ext uri="{BB962C8B-B14F-4D97-AF65-F5344CB8AC3E}">
        <p14:creationId xmlns:p14="http://schemas.microsoft.com/office/powerpoint/2010/main" val="370540027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DBD2-172B-2942-9BE2-0B3724E4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69F4B7-87FA-BF4F-BBB5-59A6996C1F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Công thức: r(z) = max(0,z)</a:t>
            </a:r>
          </a:p>
          <a:p>
            <a:pPr marL="0" indent="0">
              <a:buNone/>
            </a:pPr>
            <a:r>
              <a:rPr lang="en-US"/>
              <a:t>Ý nghĩa:</a:t>
            </a:r>
          </a:p>
          <a:p>
            <a:r>
              <a:rPr lang="en-US">
                <a:solidFill>
                  <a:srgbClr val="FF0000"/>
                </a:solidFill>
              </a:rPr>
              <a:t>Đạo hàm sẽ luôn là 1, miễn là giá trị z dương. </a:t>
            </a:r>
          </a:p>
          <a:p>
            <a:r>
              <a:rPr lang="en-US"/>
              <a:t>Đạo hàm sẽ luôn là 0 khi z âm.</a:t>
            </a:r>
          </a:p>
          <a:p>
            <a:pPr marL="0" indent="0">
              <a:buNone/>
            </a:pPr>
            <a:r>
              <a:rPr lang="en-US">
                <a:sym typeface="Wingdings" pitchFamily="2" charset="2"/>
              </a:rPr>
              <a:t> Giải quyết được trường hợp z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vô cùng lớn</a:t>
            </a:r>
            <a:r>
              <a:rPr lang="en-US">
                <a:sym typeface="Wingdings" pitchFamily="2" charset="2"/>
              </a:rPr>
              <a:t>, hoặc là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vô cùng bé</a:t>
            </a:r>
            <a:r>
              <a:rPr lang="en-US">
                <a:sym typeface="Wingdings" pitchFamily="2" charset="2"/>
              </a:rPr>
              <a:t>.</a:t>
            </a:r>
            <a:endParaRPr lang="en-US"/>
          </a:p>
        </p:txBody>
      </p:sp>
      <p:pic>
        <p:nvPicPr>
          <p:cNvPr id="2050" name="Picture 2" descr="Plot of the ReLU function. | Download Scientific Diagram">
            <a:extLst>
              <a:ext uri="{FF2B5EF4-FFF2-40B4-BE49-F238E27FC236}">
                <a16:creationId xmlns:a16="http://schemas.microsoft.com/office/drawing/2014/main" id="{5DA38B64-B33B-444B-B4B0-607A2831EA3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4415299" cy="390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102C23-AA42-5147-BCF7-2DBE9C89516F}"/>
              </a:ext>
            </a:extLst>
          </p:cNvPr>
          <p:cNvSpPr txBox="1"/>
          <p:nvPr/>
        </p:nvSpPr>
        <p:spPr>
          <a:xfrm>
            <a:off x="8506376" y="5549900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66FF"/>
                </a:solidFill>
              </a:rPr>
              <a:t>z = 0.00000000000000....</a:t>
            </a:r>
          </a:p>
        </p:txBody>
      </p:sp>
    </p:spTree>
    <p:extLst>
      <p:ext uri="{BB962C8B-B14F-4D97-AF65-F5344CB8AC3E}">
        <p14:creationId xmlns:p14="http://schemas.microsoft.com/office/powerpoint/2010/main" val="11244131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466-3E91-8B45-9D46-7B22D4C8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lưu 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EA1A-CBFB-8D47-9717-85B64BF603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Giữa </a:t>
            </a:r>
            <a:r>
              <a:rPr lang="en-US">
                <a:solidFill>
                  <a:srgbClr val="FF0000"/>
                </a:solidFill>
              </a:rPr>
              <a:t>các lớp khác nhau </a:t>
            </a:r>
            <a:r>
              <a:rPr lang="en-US"/>
              <a:t>trong mạng neural thì sẽ có các </a:t>
            </a:r>
            <a:r>
              <a:rPr lang="en-US">
                <a:solidFill>
                  <a:srgbClr val="FF0000"/>
                </a:solidFill>
              </a:rPr>
              <a:t>hàm kích hoạt </a:t>
            </a:r>
            <a:r>
              <a:rPr lang="en-US"/>
              <a:t>khác nhau.</a:t>
            </a:r>
          </a:p>
          <a:p>
            <a:r>
              <a:rPr lang="en-US">
                <a:solidFill>
                  <a:srgbClr val="FF0000"/>
                </a:solidFill>
              </a:rPr>
              <a:t>Chọn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hàm kích hoạt </a:t>
            </a:r>
            <a:r>
              <a:rPr lang="en-US"/>
              <a:t>như thế nào là </a:t>
            </a:r>
            <a:r>
              <a:rPr lang="en-US">
                <a:solidFill>
                  <a:srgbClr val="FF0000"/>
                </a:solidFill>
              </a:rPr>
              <a:t>tuỳ vào đặc điểm của dữ liệu huấn luyện</a:t>
            </a:r>
            <a:r>
              <a:rPr lang="en-US"/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1CE279-D3D2-BE4A-939C-91B0F6F80BE4}"/>
              </a:ext>
            </a:extLst>
          </p:cNvPr>
          <p:cNvGrpSpPr/>
          <p:nvPr/>
        </p:nvGrpSpPr>
        <p:grpSpPr>
          <a:xfrm>
            <a:off x="6197602" y="1600201"/>
            <a:ext cx="5173114" cy="2712761"/>
            <a:chOff x="491705" y="980183"/>
            <a:chExt cx="5173114" cy="29333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16F5F5-796B-2342-8DD9-62AF7830349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799A9A4-27EB-1C4C-A405-52857CA1ADC0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1A21FEA-32C4-4545-B05E-54A404843B3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7AE90E6-ABF4-964C-82CF-8AAAF0B67D0D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86B9854-C305-4E41-8C47-1515BCCF3489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B996AD-4879-2746-B6D3-4041D1820C52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6FAA526-C33D-3445-95ED-426378B77E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7437A7C-3342-B94A-A9AA-D58C5C9F5B2A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E7C6219-8CAC-0D4D-B179-7E9AA19C7481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F1DF36F-AC4B-9D40-B109-268D1CCA2BB9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1DB6BA4-7BD3-9B47-9A88-82DCD5DB1036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25CE1AC-B4F1-E442-B213-8C8380501129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E26EC1C-CBF1-EE43-AA3C-86FA81F6070B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265791F-E584-5945-88F2-BFB8188F144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5743A44-3D8F-9A46-8128-51506CC22FA4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60EFF9C-7081-AD44-8FF8-375E641A9D96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BD5246D-C3B8-914D-B57D-470EAB85E88C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2116590-5B55-6D44-A9B2-C4FB1555329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C942181-72D2-2A4E-935C-BBD27CA6A5D8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3848A04-D515-A048-A47C-EA3906FC773D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79CE0F5-0EF7-7C41-8837-AC344D6FDE95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31E85AE-9AFB-7143-B98E-C67D0F0ED613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395BDFF-841E-B04F-AB3A-39EAFCCC0282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1FF2807-0171-3647-AB93-1FB7A473EE48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283FB42-CEDF-744B-AD5F-5CB6B2CFCFCD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57DECA4-95BA-B247-9C08-5AEAB0D7650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E08C596-BF45-E844-A371-C693275071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7803C01-5E14-C84F-9C95-77BB433DB81A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38FC8A8-3E47-1F49-9580-318A390BA736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AD81CD6-CDFB-6F48-98CB-C4CA1545658B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183D70-8FDB-4645-AFA4-8FA000BD6D6F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36E904-A355-FE4C-8676-B2C327DBF82B}"/>
                  </a:ext>
                </a:extLst>
              </p:cNvPr>
              <p:cNvSpPr txBox="1"/>
              <p:nvPr/>
            </p:nvSpPr>
            <p:spPr>
              <a:xfrm>
                <a:off x="7024059" y="4967852"/>
                <a:ext cx="2777683" cy="516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2400" b="0">
                    <a:solidFill>
                      <a:srgbClr val="0066FF"/>
                    </a:solidFill>
                    <a:ea typeface="Cambria Math" panose="02040503050406030204" pitchFamily="18" charset="0"/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2400" b="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vi-VN" sz="24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vi-VN" sz="2400" b="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400" b="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>
                    <a:solidFill>
                      <a:srgbClr val="0066FF"/>
                    </a:solidFill>
                  </a:rPr>
                  <a:t> là hàm tanh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36E904-A355-FE4C-8676-B2C327DBF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059" y="4967852"/>
                <a:ext cx="2777683" cy="516808"/>
              </a:xfrm>
              <a:prstGeom prst="rect">
                <a:avLst/>
              </a:prstGeom>
              <a:blipFill>
                <a:blip r:embed="rId15"/>
                <a:stretch>
                  <a:fillRect l="-3182" t="-2381" r="-22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81093D-DB52-1A4E-8993-CBE35205804C}"/>
                  </a:ext>
                </a:extLst>
              </p:cNvPr>
              <p:cNvSpPr txBox="1"/>
              <p:nvPr/>
            </p:nvSpPr>
            <p:spPr>
              <a:xfrm>
                <a:off x="8670453" y="851791"/>
                <a:ext cx="3256469" cy="516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vi-V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vi-V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vi-VN" sz="2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là hàm sigmoid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81093D-DB52-1A4E-8993-CBE352058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453" y="851791"/>
                <a:ext cx="3256469" cy="516808"/>
              </a:xfrm>
              <a:prstGeom prst="rect">
                <a:avLst/>
              </a:prstGeom>
              <a:blipFill>
                <a:blip r:embed="rId16"/>
                <a:stretch>
                  <a:fillRect t="-2381" r="-19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4EF385EA-75E6-3740-BC05-5C413E3163EC}"/>
              </a:ext>
            </a:extLst>
          </p:cNvPr>
          <p:cNvSpPr/>
          <p:nvPr/>
        </p:nvSpPr>
        <p:spPr>
          <a:xfrm>
            <a:off x="7772400" y="1417638"/>
            <a:ext cx="1066800" cy="315436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241449-3A31-AC42-9769-726083547852}"/>
              </a:ext>
            </a:extLst>
          </p:cNvPr>
          <p:cNvSpPr/>
          <p:nvPr/>
        </p:nvSpPr>
        <p:spPr>
          <a:xfrm>
            <a:off x="9283738" y="2475076"/>
            <a:ext cx="979632" cy="1078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324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657D-5031-7649-ABDB-A40EE661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81400"/>
            <a:ext cx="10972800" cy="1143000"/>
          </a:xfrm>
        </p:spPr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Tại sao lại cần Activation fuction phi tuyến (non-linear)</a:t>
            </a:r>
          </a:p>
        </p:txBody>
      </p:sp>
    </p:spTree>
    <p:extLst>
      <p:ext uri="{BB962C8B-B14F-4D97-AF65-F5344CB8AC3E}">
        <p14:creationId xmlns:p14="http://schemas.microsoft.com/office/powerpoint/2010/main" val="304940398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44A0-65D2-8941-A03B-24420D17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Tuyến tính vs Phi tuyến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86F337-FC77-5A48-A52B-350AAC4BD1F0}"/>
              </a:ext>
            </a:extLst>
          </p:cNvPr>
          <p:cNvGrpSpPr/>
          <p:nvPr/>
        </p:nvGrpSpPr>
        <p:grpSpPr>
          <a:xfrm>
            <a:off x="742203" y="1781396"/>
            <a:ext cx="5118646" cy="274320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A91FB60-8A75-6F4B-929A-05136C152B5C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1721BAA-E4DF-BD40-B3F9-1616DF486E79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6643D6F-35B7-A046-8CDC-64F1BEB8A3E6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9D58DF-2F5E-BB41-A39F-BE5518BD573F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A4C810-2965-1F46-8BD3-87AC65DB705A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5DAAC24-A4E6-0D49-9870-AE46FA178F41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0F216C1-F2AE-AA4D-8B82-82DBBA87EEA3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1DC51A1-55FB-AC49-874F-ABF22C433670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670769A-2D01-C546-AA4F-EB6AED2E6C1A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E8291B6-0D9B-204D-9B8D-7D3BB71F8D68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FC6EB19-33CE-9441-BCF2-ECAF6AE2A3B9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8481BC9-19F4-B541-AF59-696F1B3E36F8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FBA7CC7-6F8E-1C42-8270-1A1FAF913767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5C0FDB90-8609-F242-911E-B0431B56840E}"/>
                    </a:ext>
                  </a:extLst>
                </p:cNvPr>
                <p:cNvSpPr/>
                <p:nvPr/>
              </p:nvSpPr>
              <p:spPr>
                <a:xfrm>
                  <a:off x="9168055" y="2454252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5C0FDB90-8609-F242-911E-B0431B5684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8055" y="2454252"/>
                  <a:ext cx="457200" cy="4572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755CA82-AFF8-FE41-8121-E54E87C8F39F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372E40E-78C6-DA41-8342-1686E4E3720B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5D18A9-CD82-F74A-A1A3-5A4CB912BC03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0C26E9F-A7DF-DA45-A5E2-AA0CD733C9E8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EB2785B-BB5F-7F45-BEC9-76515A0E772B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B3B4318-604C-2F44-ADDD-34B4D26EEE0F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F4E9208-FB97-1D48-A96A-9B6E184020B3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5F09F33-DF21-F948-B73C-CFE290265BAC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7B6B494-001B-2443-B02F-44177B36B9E7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EA520D3-F3A5-254A-B182-E478CF75DD99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05CD520-0357-E041-948B-0C9E4A11F29B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1308D2B-AA20-3F49-9A14-9F929FC15ABC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3F8E754-087B-2240-8E7E-28DD15F88327}"/>
              </a:ext>
            </a:extLst>
          </p:cNvPr>
          <p:cNvGrpSpPr/>
          <p:nvPr/>
        </p:nvGrpSpPr>
        <p:grpSpPr>
          <a:xfrm>
            <a:off x="8001000" y="2200287"/>
            <a:ext cx="3709329" cy="1964748"/>
            <a:chOff x="7680318" y="1829228"/>
            <a:chExt cx="2978386" cy="1820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C77D40-1C48-314C-8870-9C6843446C41}"/>
                    </a:ext>
                  </a:extLst>
                </p:cNvPr>
                <p:cNvSpPr txBox="1"/>
                <p:nvPr/>
              </p:nvSpPr>
              <p:spPr>
                <a:xfrm>
                  <a:off x="7687483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C77D40-1C48-314C-8870-9C6843446C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7483" y="1829228"/>
                  <a:ext cx="605136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BA05FE-7905-7B47-8C16-1D25FB3E126E}"/>
                    </a:ext>
                  </a:extLst>
                </p:cNvPr>
                <p:cNvSpPr txBox="1"/>
                <p:nvPr/>
              </p:nvSpPr>
              <p:spPr>
                <a:xfrm>
                  <a:off x="7680318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BA05FE-7905-7B47-8C16-1D25FB3E1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318" y="2477705"/>
                  <a:ext cx="612302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2B9909D-1FA0-4841-8D28-AC0CC5AB5CFA}"/>
                    </a:ext>
                  </a:extLst>
                </p:cNvPr>
                <p:cNvSpPr txBox="1"/>
                <p:nvPr/>
              </p:nvSpPr>
              <p:spPr>
                <a:xfrm>
                  <a:off x="7680318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2B9909D-1FA0-4841-8D28-AC0CC5AB5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318" y="3126181"/>
                  <a:ext cx="612302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4E47620-E2FF-D74A-AD36-00BE3950338A}"/>
                </a:ext>
              </a:extLst>
            </p:cNvPr>
            <p:cNvCxnSpPr/>
            <p:nvPr/>
          </p:nvCxnSpPr>
          <p:spPr>
            <a:xfrm>
              <a:off x="9653190" y="278100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102FDD7-D8B9-B74B-BE54-B5FFAD8E16FC}"/>
                    </a:ext>
                  </a:extLst>
                </p:cNvPr>
                <p:cNvSpPr txBox="1"/>
                <p:nvPr/>
              </p:nvSpPr>
              <p:spPr>
                <a:xfrm>
                  <a:off x="10257375" y="2557863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102FDD7-D8B9-B74B-BE54-B5FFAD8E1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7375" y="2557863"/>
                  <a:ext cx="401329" cy="362903"/>
                </a:xfrm>
                <a:prstGeom prst="rect">
                  <a:avLst/>
                </a:prstGeom>
                <a:blipFill>
                  <a:blip r:embed="rId20"/>
                  <a:stretch>
                    <a:fillRect t="-15625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5F7979A-03E8-3449-B2D5-04F24C001422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>
              <a:off x="8292619" y="2090838"/>
              <a:ext cx="875436" cy="5920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F108128-6199-9542-BC28-7B973F70DAFC}"/>
                </a:ext>
              </a:extLst>
            </p:cNvPr>
            <p:cNvCxnSpPr>
              <a:cxnSpLocks/>
            </p:cNvCxnSpPr>
            <p:nvPr/>
          </p:nvCxnSpPr>
          <p:spPr>
            <a:xfrm>
              <a:off x="8309096" y="2781007"/>
              <a:ext cx="898926" cy="21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5F3DF17-BB49-4D42-89DD-0BC83E72D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8492" y="2832621"/>
              <a:ext cx="844958" cy="6262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13744FA-ADFE-3C46-9A3B-74C06A543363}"/>
                    </a:ext>
                  </a:extLst>
                </p:cNvPr>
                <p:cNvSpPr/>
                <p:nvPr/>
              </p:nvSpPr>
              <p:spPr>
                <a:xfrm>
                  <a:off x="9168055" y="2500569"/>
                  <a:ext cx="457200" cy="54208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13744FA-ADFE-3C46-9A3B-74C06A543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8055" y="2500569"/>
                  <a:ext cx="457200" cy="542081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D0489D2F-9A4B-7842-94C2-D045DDF882D3}"/>
              </a:ext>
            </a:extLst>
          </p:cNvPr>
          <p:cNvSpPr txBox="1"/>
          <p:nvPr/>
        </p:nvSpPr>
        <p:spPr>
          <a:xfrm>
            <a:off x="1814308" y="1291382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66FF"/>
                </a:solidFill>
              </a:rPr>
              <a:t>Mạng neural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CEB0CF-CDBB-BB44-8AEC-B8BE1C27CC67}"/>
              </a:ext>
            </a:extLst>
          </p:cNvPr>
          <p:cNvSpPr txBox="1"/>
          <p:nvPr/>
        </p:nvSpPr>
        <p:spPr>
          <a:xfrm>
            <a:off x="8763569" y="131973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Logistic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4170352-FC3A-7343-B6EF-FB71BCC868C8}"/>
                  </a:ext>
                </a:extLst>
              </p:cNvPr>
              <p:cNvSpPr txBox="1"/>
              <p:nvPr/>
            </p:nvSpPr>
            <p:spPr>
              <a:xfrm>
                <a:off x="1304709" y="4574165"/>
                <a:ext cx="315817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0066FF"/>
                    </a:solidFill>
                  </a:rPr>
                  <a:t>z</a:t>
                </a:r>
                <a:r>
                  <a:rPr lang="en-US" sz="2400" baseline="30000">
                    <a:solidFill>
                      <a:srgbClr val="0066FF"/>
                    </a:solidFill>
                  </a:rPr>
                  <a:t>[1]</a:t>
                </a:r>
                <a:r>
                  <a:rPr lang="en-US" sz="2400">
                    <a:solidFill>
                      <a:srgbClr val="0066FF"/>
                    </a:solidFill>
                  </a:rPr>
                  <a:t> = W</a:t>
                </a:r>
                <a:r>
                  <a:rPr lang="en-US" sz="2400" baseline="30000">
                    <a:solidFill>
                      <a:srgbClr val="0066FF"/>
                    </a:solidFill>
                  </a:rPr>
                  <a:t>[1]</a:t>
                </a:r>
                <a:r>
                  <a:rPr lang="en-US" sz="2400">
                    <a:solidFill>
                      <a:srgbClr val="0066FF"/>
                    </a:solidFill>
                  </a:rPr>
                  <a:t>*X + b</a:t>
                </a:r>
                <a:r>
                  <a:rPr lang="en-US" sz="2400" baseline="30000">
                    <a:solidFill>
                      <a:srgbClr val="0066FF"/>
                    </a:solidFill>
                  </a:rPr>
                  <a:t>[1]</a:t>
                </a:r>
              </a:p>
              <a:p>
                <a:r>
                  <a:rPr lang="en-US" sz="2400">
                    <a:solidFill>
                      <a:srgbClr val="FF0000"/>
                    </a:solidFill>
                  </a:rPr>
                  <a:t>a là hàm tuyến tính</a:t>
                </a:r>
              </a:p>
              <a:p>
                <a:r>
                  <a:rPr lang="en-US" sz="2400">
                    <a:solidFill>
                      <a:srgbClr val="0066FF"/>
                    </a:solidFill>
                    <a:sym typeface="Wingdings" pitchFamily="2" charset="2"/>
                  </a:rPr>
                  <a:t> a</a:t>
                </a:r>
                <a:r>
                  <a:rPr lang="en-US" sz="2400" baseline="30000">
                    <a:solidFill>
                      <a:srgbClr val="0066FF"/>
                    </a:solidFill>
                    <a:sym typeface="Wingdings" pitchFamily="2" charset="2"/>
                  </a:rPr>
                  <a:t>[1]</a:t>
                </a:r>
                <a:r>
                  <a:rPr lang="en-US" sz="2400">
                    <a:solidFill>
                      <a:srgbClr val="0066FF"/>
                    </a:solidFill>
                    <a:sym typeface="Wingdings" pitchFamily="2" charset="2"/>
                  </a:rPr>
                  <a:t> = z  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>
                    <a:solidFill>
                      <a:srgbClr val="FF0000"/>
                    </a:solidFill>
                  </a:rPr>
                  <a:t>(z)</a:t>
                </a:r>
                <a:endParaRPr lang="en-US" sz="24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4170352-FC3A-7343-B6EF-FB71BCC86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709" y="4574165"/>
                <a:ext cx="3158172" cy="1200329"/>
              </a:xfrm>
              <a:prstGeom prst="rect">
                <a:avLst/>
              </a:prstGeom>
              <a:blipFill>
                <a:blip r:embed="rId22"/>
                <a:stretch>
                  <a:fillRect l="-2811" t="-4211" r="-200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00BEF1B-072D-5E4E-B64B-B78491681E53}"/>
                  </a:ext>
                </a:extLst>
              </p:cNvPr>
              <p:cNvSpPr txBox="1"/>
              <p:nvPr/>
            </p:nvSpPr>
            <p:spPr>
              <a:xfrm>
                <a:off x="8601581" y="4583373"/>
                <a:ext cx="265489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z</a:t>
                </a:r>
                <a:r>
                  <a:rPr lang="en-US" sz="2400" baseline="30000">
                    <a:solidFill>
                      <a:srgbClr val="FF0000"/>
                    </a:solidFill>
                  </a:rPr>
                  <a:t>[1]</a:t>
                </a:r>
                <a:r>
                  <a:rPr lang="en-US" sz="2400">
                    <a:solidFill>
                      <a:srgbClr val="FF0000"/>
                    </a:solidFill>
                  </a:rPr>
                  <a:t> = W</a:t>
                </a:r>
                <a:r>
                  <a:rPr lang="en-US" sz="2400" baseline="30000">
                    <a:solidFill>
                      <a:srgbClr val="FF0000"/>
                    </a:solidFill>
                  </a:rPr>
                  <a:t>[1] </a:t>
                </a:r>
                <a:r>
                  <a:rPr lang="en-US" sz="2400">
                    <a:solidFill>
                      <a:srgbClr val="FF0000"/>
                    </a:solidFill>
                  </a:rPr>
                  <a:t>* X + b</a:t>
                </a:r>
                <a:r>
                  <a:rPr lang="en-US" sz="2400" baseline="30000">
                    <a:solidFill>
                      <a:srgbClr val="FF0000"/>
                    </a:solidFill>
                  </a:rPr>
                  <a:t>[1]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8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>
                    <a:solidFill>
                      <a:srgbClr val="008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>
                    <a:solidFill>
                      <a:srgbClr val="008000"/>
                    </a:solidFill>
                  </a:rPr>
                  <a:t>(z)</a:t>
                </a:r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00BEF1B-072D-5E4E-B64B-B78491681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81" y="4583373"/>
                <a:ext cx="2654894" cy="830997"/>
              </a:xfrm>
              <a:prstGeom prst="rect">
                <a:avLst/>
              </a:prstGeom>
              <a:blipFill>
                <a:blip r:embed="rId23"/>
                <a:stretch>
                  <a:fillRect l="-3333" t="-4545" r="-47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Left-Right Arrow 96">
            <a:extLst>
              <a:ext uri="{FF2B5EF4-FFF2-40B4-BE49-F238E27FC236}">
                <a16:creationId xmlns:a16="http://schemas.microsoft.com/office/drawing/2014/main" id="{E1D08F61-08C3-B446-BD8F-CF7C8664D0B4}"/>
              </a:ext>
            </a:extLst>
          </p:cNvPr>
          <p:cNvSpPr/>
          <p:nvPr/>
        </p:nvSpPr>
        <p:spPr>
          <a:xfrm rot="21279660">
            <a:off x="4420643" y="5250983"/>
            <a:ext cx="4177372" cy="2714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7B96FE-F13D-2043-9520-93EE84A62D69}"/>
              </a:ext>
            </a:extLst>
          </p:cNvPr>
          <p:cNvSpPr txBox="1"/>
          <p:nvPr/>
        </p:nvSpPr>
        <p:spPr>
          <a:xfrm rot="21205951">
            <a:off x="4621533" y="4319350"/>
            <a:ext cx="367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Có khác nhau gì giữa mạng neural và logistic regression ?</a:t>
            </a:r>
          </a:p>
        </p:txBody>
      </p:sp>
    </p:spTree>
    <p:extLst>
      <p:ext uri="{BB962C8B-B14F-4D97-AF65-F5344CB8AC3E}">
        <p14:creationId xmlns:p14="http://schemas.microsoft.com/office/powerpoint/2010/main" val="172499250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44A0-65D2-8941-A03B-24420D17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Tuyến tính vs Phi tuyến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86F337-FC77-5A48-A52B-350AAC4BD1F0}"/>
              </a:ext>
            </a:extLst>
          </p:cNvPr>
          <p:cNvGrpSpPr/>
          <p:nvPr/>
        </p:nvGrpSpPr>
        <p:grpSpPr>
          <a:xfrm>
            <a:off x="742203" y="1781396"/>
            <a:ext cx="5118646" cy="274320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A91FB60-8A75-6F4B-929A-05136C152B5C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1721BAA-E4DF-BD40-B3F9-1616DF486E79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6643D6F-35B7-A046-8CDC-64F1BEB8A3E6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9D58DF-2F5E-BB41-A39F-BE5518BD573F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A4C810-2965-1F46-8BD3-87AC65DB705A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99"/>
                  </a:solidFill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5DAAC24-A4E6-0D49-9870-AE46FA178F41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0F216C1-F2AE-AA4D-8B82-82DBBA87EEA3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>
                  <a:solidFill>
                    <a:srgbClr val="000099"/>
                  </a:solidFill>
                </a:rPr>
                <a:t>g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1DC51A1-55FB-AC49-874F-ABF22C433670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99"/>
                  </a:solidFill>
                </a:rPr>
                <a:t>g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670769A-2D01-C546-AA4F-EB6AED2E6C1A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>
                  <a:solidFill>
                    <a:srgbClr val="000099"/>
                  </a:solidFill>
                </a:rPr>
                <a:t>g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E8291B6-0D9B-204D-9B8D-7D3BB71F8D68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FC6EB19-33CE-9441-BCF2-ECAF6AE2A3B9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8481BC9-19F4-B541-AF59-696F1B3E36F8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FBA7CC7-6F8E-1C42-8270-1A1FAF913767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5C0FDB90-8609-F242-911E-B0431B56840E}"/>
                    </a:ext>
                  </a:extLst>
                </p:cNvPr>
                <p:cNvSpPr/>
                <p:nvPr/>
              </p:nvSpPr>
              <p:spPr>
                <a:xfrm>
                  <a:off x="9168055" y="2454252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5C0FDB90-8609-F242-911E-B0431B5684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8055" y="2454252"/>
                  <a:ext cx="457200" cy="4572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755CA82-AFF8-FE41-8121-E54E87C8F39F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372E40E-78C6-DA41-8342-1686E4E3720B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5D18A9-CD82-F74A-A1A3-5A4CB912BC03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0C26E9F-A7DF-DA45-A5E2-AA0CD733C9E8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EB2785B-BB5F-7F45-BEC9-76515A0E772B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B3B4318-604C-2F44-ADDD-34B4D26EEE0F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F4E9208-FB97-1D48-A96A-9B6E184020B3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5F09F33-DF21-F948-B73C-CFE290265BAC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7B6B494-001B-2443-B02F-44177B36B9E7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EA520D3-F3A5-254A-B182-E478CF75DD99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05CD520-0357-E041-948B-0C9E4A11F29B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1308D2B-AA20-3F49-9A14-9F929FC15ABC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3F8E754-087B-2240-8E7E-28DD15F88327}"/>
              </a:ext>
            </a:extLst>
          </p:cNvPr>
          <p:cNvGrpSpPr/>
          <p:nvPr/>
        </p:nvGrpSpPr>
        <p:grpSpPr>
          <a:xfrm>
            <a:off x="8001000" y="2200287"/>
            <a:ext cx="3709329" cy="1964748"/>
            <a:chOff x="7680318" y="1829228"/>
            <a:chExt cx="2978386" cy="1820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C77D40-1C48-314C-8870-9C6843446C41}"/>
                    </a:ext>
                  </a:extLst>
                </p:cNvPr>
                <p:cNvSpPr txBox="1"/>
                <p:nvPr/>
              </p:nvSpPr>
              <p:spPr>
                <a:xfrm>
                  <a:off x="7687483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C77D40-1C48-314C-8870-9C6843446C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7483" y="1829228"/>
                  <a:ext cx="605136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BA05FE-7905-7B47-8C16-1D25FB3E126E}"/>
                    </a:ext>
                  </a:extLst>
                </p:cNvPr>
                <p:cNvSpPr txBox="1"/>
                <p:nvPr/>
              </p:nvSpPr>
              <p:spPr>
                <a:xfrm>
                  <a:off x="7680318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BA05FE-7905-7B47-8C16-1D25FB3E1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318" y="2477705"/>
                  <a:ext cx="612302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2B9909D-1FA0-4841-8D28-AC0CC5AB5CFA}"/>
                    </a:ext>
                  </a:extLst>
                </p:cNvPr>
                <p:cNvSpPr txBox="1"/>
                <p:nvPr/>
              </p:nvSpPr>
              <p:spPr>
                <a:xfrm>
                  <a:off x="7680318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2B9909D-1FA0-4841-8D28-AC0CC5AB5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318" y="3126181"/>
                  <a:ext cx="612302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4E47620-E2FF-D74A-AD36-00BE3950338A}"/>
                </a:ext>
              </a:extLst>
            </p:cNvPr>
            <p:cNvCxnSpPr/>
            <p:nvPr/>
          </p:nvCxnSpPr>
          <p:spPr>
            <a:xfrm>
              <a:off x="9653190" y="278100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102FDD7-D8B9-B74B-BE54-B5FFAD8E16FC}"/>
                    </a:ext>
                  </a:extLst>
                </p:cNvPr>
                <p:cNvSpPr txBox="1"/>
                <p:nvPr/>
              </p:nvSpPr>
              <p:spPr>
                <a:xfrm>
                  <a:off x="10257375" y="2557863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102FDD7-D8B9-B74B-BE54-B5FFAD8E1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7375" y="2557863"/>
                  <a:ext cx="401329" cy="362903"/>
                </a:xfrm>
                <a:prstGeom prst="rect">
                  <a:avLst/>
                </a:prstGeom>
                <a:blipFill>
                  <a:blip r:embed="rId20"/>
                  <a:stretch>
                    <a:fillRect t="-15625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5F7979A-03E8-3449-B2D5-04F24C001422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>
              <a:off x="8292619" y="2090838"/>
              <a:ext cx="875436" cy="5920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F108128-6199-9542-BC28-7B973F70DAFC}"/>
                </a:ext>
              </a:extLst>
            </p:cNvPr>
            <p:cNvCxnSpPr>
              <a:cxnSpLocks/>
            </p:cNvCxnSpPr>
            <p:nvPr/>
          </p:nvCxnSpPr>
          <p:spPr>
            <a:xfrm>
              <a:off x="8309096" y="2781007"/>
              <a:ext cx="898926" cy="21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5F3DF17-BB49-4D42-89DD-0BC83E72D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8492" y="2832621"/>
              <a:ext cx="844958" cy="6262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13744FA-ADFE-3C46-9A3B-74C06A543363}"/>
                    </a:ext>
                  </a:extLst>
                </p:cNvPr>
                <p:cNvSpPr/>
                <p:nvPr/>
              </p:nvSpPr>
              <p:spPr>
                <a:xfrm>
                  <a:off x="9168055" y="2500569"/>
                  <a:ext cx="457200" cy="54208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13744FA-ADFE-3C46-9A3B-74C06A543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8055" y="2500569"/>
                  <a:ext cx="457200" cy="542081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D0489D2F-9A4B-7842-94C2-D045DDF882D3}"/>
              </a:ext>
            </a:extLst>
          </p:cNvPr>
          <p:cNvSpPr txBox="1"/>
          <p:nvPr/>
        </p:nvSpPr>
        <p:spPr>
          <a:xfrm>
            <a:off x="1814308" y="1291382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66FF"/>
                </a:solidFill>
              </a:rPr>
              <a:t>Mạng neural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CEB0CF-CDBB-BB44-8AEC-B8BE1C27CC67}"/>
              </a:ext>
            </a:extLst>
          </p:cNvPr>
          <p:cNvSpPr txBox="1"/>
          <p:nvPr/>
        </p:nvSpPr>
        <p:spPr>
          <a:xfrm>
            <a:off x="8763569" y="131973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Logistic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4170352-FC3A-7343-B6EF-FB71BCC868C8}"/>
                  </a:ext>
                </a:extLst>
              </p:cNvPr>
              <p:cNvSpPr txBox="1"/>
              <p:nvPr/>
            </p:nvSpPr>
            <p:spPr>
              <a:xfrm>
                <a:off x="998376" y="4653569"/>
                <a:ext cx="41845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rgbClr val="0066FF"/>
                    </a:solidFill>
                  </a:rPr>
                  <a:t>z</a:t>
                </a:r>
                <a:r>
                  <a:rPr lang="en-US" sz="2400" baseline="30000">
                    <a:solidFill>
                      <a:srgbClr val="0066FF"/>
                    </a:solidFill>
                  </a:rPr>
                  <a:t>[1]</a:t>
                </a:r>
                <a:r>
                  <a:rPr lang="en-US" sz="2400">
                    <a:solidFill>
                      <a:srgbClr val="0066FF"/>
                    </a:solidFill>
                  </a:rPr>
                  <a:t> = W</a:t>
                </a:r>
                <a:r>
                  <a:rPr lang="en-US" sz="2400" baseline="30000">
                    <a:solidFill>
                      <a:srgbClr val="0066FF"/>
                    </a:solidFill>
                  </a:rPr>
                  <a:t>[1]</a:t>
                </a:r>
                <a:r>
                  <a:rPr lang="en-US" sz="2400">
                    <a:solidFill>
                      <a:srgbClr val="0066FF"/>
                    </a:solidFill>
                  </a:rPr>
                  <a:t>*X + b</a:t>
                </a:r>
                <a:r>
                  <a:rPr lang="en-US" sz="2400" baseline="30000">
                    <a:solidFill>
                      <a:srgbClr val="0066FF"/>
                    </a:solidFill>
                  </a:rPr>
                  <a:t>[1]</a:t>
                </a:r>
              </a:p>
              <a:p>
                <a:r>
                  <a:rPr lang="en-US" sz="2400">
                    <a:solidFill>
                      <a:srgbClr val="FF0000"/>
                    </a:solidFill>
                  </a:rPr>
                  <a:t>Sử dụng hàm kích hoạt tanh: </a:t>
                </a:r>
              </a:p>
              <a:p>
                <a:r>
                  <a:rPr lang="en-US" sz="2400">
                    <a:solidFill>
                      <a:srgbClr val="0066FF"/>
                    </a:solidFill>
                    <a:sym typeface="Wingdings" pitchFamily="2" charset="2"/>
                  </a:rPr>
                  <a:t> a</a:t>
                </a:r>
                <a:r>
                  <a:rPr lang="en-US" sz="2400" baseline="30000">
                    <a:solidFill>
                      <a:srgbClr val="0066FF"/>
                    </a:solidFill>
                    <a:sym typeface="Wingdings" pitchFamily="2" charset="2"/>
                  </a:rPr>
                  <a:t>[1]</a:t>
                </a:r>
                <a:r>
                  <a:rPr lang="en-US" sz="2400">
                    <a:solidFill>
                      <a:srgbClr val="0066FF"/>
                    </a:solidFill>
                    <a:sym typeface="Wingdings" pitchFamily="2" charset="2"/>
                  </a:rPr>
                  <a:t> = g(z)  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8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>
                    <a:solidFill>
                      <a:srgbClr val="008000"/>
                    </a:solidFill>
                  </a:rPr>
                  <a:t> = g(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>
                    <a:solidFill>
                      <a:srgbClr val="008000"/>
                    </a:solidFill>
                  </a:rPr>
                  <a:t>(z))</a:t>
                </a:r>
                <a:endParaRPr lang="en-US" sz="24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4170352-FC3A-7343-B6EF-FB71BCC86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76" y="4653569"/>
                <a:ext cx="4184504" cy="1200329"/>
              </a:xfrm>
              <a:prstGeom prst="rect">
                <a:avLst/>
              </a:prstGeom>
              <a:blipFill>
                <a:blip r:embed="rId22"/>
                <a:stretch>
                  <a:fillRect l="-2121" t="-3125" r="-242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00BEF1B-072D-5E4E-B64B-B78491681E53}"/>
                  </a:ext>
                </a:extLst>
              </p:cNvPr>
              <p:cNvSpPr txBox="1"/>
              <p:nvPr/>
            </p:nvSpPr>
            <p:spPr>
              <a:xfrm>
                <a:off x="8382285" y="4907300"/>
                <a:ext cx="265489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z</a:t>
                </a:r>
                <a:r>
                  <a:rPr lang="en-US" sz="2400" baseline="30000">
                    <a:solidFill>
                      <a:srgbClr val="FF0000"/>
                    </a:solidFill>
                  </a:rPr>
                  <a:t>[1]</a:t>
                </a:r>
                <a:r>
                  <a:rPr lang="en-US" sz="2400">
                    <a:solidFill>
                      <a:srgbClr val="FF0000"/>
                    </a:solidFill>
                  </a:rPr>
                  <a:t> = W</a:t>
                </a:r>
                <a:r>
                  <a:rPr lang="en-US" sz="2400" baseline="30000">
                    <a:solidFill>
                      <a:srgbClr val="FF0000"/>
                    </a:solidFill>
                  </a:rPr>
                  <a:t>[1] </a:t>
                </a:r>
                <a:r>
                  <a:rPr lang="en-US" sz="2400">
                    <a:solidFill>
                      <a:srgbClr val="FF0000"/>
                    </a:solidFill>
                  </a:rPr>
                  <a:t>* X + b</a:t>
                </a:r>
                <a:r>
                  <a:rPr lang="en-US" sz="2400" baseline="30000">
                    <a:solidFill>
                      <a:srgbClr val="FF0000"/>
                    </a:solidFill>
                  </a:rPr>
                  <a:t>[1]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8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>
                    <a:solidFill>
                      <a:srgbClr val="008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>
                    <a:solidFill>
                      <a:srgbClr val="008000"/>
                    </a:solidFill>
                  </a:rPr>
                  <a:t>(z)</a:t>
                </a:r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00BEF1B-072D-5E4E-B64B-B78491681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285" y="4907300"/>
                <a:ext cx="2654894" cy="830997"/>
              </a:xfrm>
              <a:prstGeom prst="rect">
                <a:avLst/>
              </a:prstGeom>
              <a:blipFill>
                <a:blip r:embed="rId23"/>
                <a:stretch>
                  <a:fillRect l="-3828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46578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0A4B-5B6E-5E47-B33F-1A32C9CB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luận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F12574-91B4-FE47-A430-0DE012AB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Nếu sử dụng hàm tuyến tính, thì </a:t>
            </a:r>
            <a:r>
              <a:rPr lang="en-US">
                <a:solidFill>
                  <a:srgbClr val="FF0000"/>
                </a:solidFill>
              </a:rPr>
              <a:t>chức năng của các hidden layer gần như là vô dụng</a:t>
            </a:r>
            <a:r>
              <a:rPr lang="en-US"/>
              <a:t>. </a:t>
            </a:r>
          </a:p>
          <a:p>
            <a:pPr lvl="1"/>
            <a:r>
              <a:rPr lang="en-US"/>
              <a:t>Không khác so với các mô hình máy học truyền thống là bao nhiêu (trong ví dụ trên là Logistic Regression).</a:t>
            </a:r>
          </a:p>
          <a:p>
            <a:r>
              <a:rPr lang="en-US">
                <a:solidFill>
                  <a:srgbClr val="FF0000"/>
                </a:solidFill>
              </a:rPr>
              <a:t>Ngoại lệ: </a:t>
            </a:r>
            <a:r>
              <a:rPr lang="en-US"/>
              <a:t>Chỉ có một nơi sử dụng được hàm tuyến tính: bài toán hồi quy tuyến tính </a:t>
            </a:r>
          </a:p>
          <a:p>
            <a:pPr marL="0" indent="0" algn="ctr">
              <a:buNone/>
            </a:pPr>
            <a:r>
              <a:rPr lang="en-US" i="1">
                <a:solidFill>
                  <a:srgbClr val="008000"/>
                </a:solidFill>
              </a:rPr>
              <a:t>g(x) = z  </a:t>
            </a:r>
          </a:p>
        </p:txBody>
      </p:sp>
    </p:spTree>
    <p:extLst>
      <p:ext uri="{BB962C8B-B14F-4D97-AF65-F5344CB8AC3E}">
        <p14:creationId xmlns:p14="http://schemas.microsoft.com/office/powerpoint/2010/main" val="13403805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657D-5031-7649-ABDB-A40EE661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81400"/>
            <a:ext cx="10972800" cy="1143000"/>
          </a:xfrm>
        </p:spPr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Đạo hàm của một số hàm kích hoạt</a:t>
            </a:r>
          </a:p>
        </p:txBody>
      </p:sp>
    </p:spTree>
    <p:extLst>
      <p:ext uri="{BB962C8B-B14F-4D97-AF65-F5344CB8AC3E}">
        <p14:creationId xmlns:p14="http://schemas.microsoft.com/office/powerpoint/2010/main" val="25582113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A118-D569-0D4B-8ABE-ED55D505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138"/>
            <a:ext cx="10972800" cy="1143000"/>
          </a:xfrm>
        </p:spPr>
        <p:txBody>
          <a:bodyPr/>
          <a:lstStyle/>
          <a:p>
            <a:pPr algn="l"/>
            <a:r>
              <a:rPr lang="en-US"/>
              <a:t>Tổng quan</a:t>
            </a:r>
          </a:p>
        </p:txBody>
      </p:sp>
    </p:spTree>
    <p:extLst>
      <p:ext uri="{BB962C8B-B14F-4D97-AF65-F5344CB8AC3E}">
        <p14:creationId xmlns:p14="http://schemas.microsoft.com/office/powerpoint/2010/main" val="59216391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5E1548-AB51-EE4D-A53F-0BB7773B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Sigmoid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0E7EE0-4CD5-A548-A230-CB5E24A5116F}"/>
              </a:ext>
            </a:extLst>
          </p:cNvPr>
          <p:cNvGrpSpPr/>
          <p:nvPr/>
        </p:nvGrpSpPr>
        <p:grpSpPr>
          <a:xfrm>
            <a:off x="1023485" y="1006026"/>
            <a:ext cx="6671679" cy="2161099"/>
            <a:chOff x="479374" y="687839"/>
            <a:chExt cx="6671679" cy="229850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664D962-4E0E-3B47-AC48-66BFEB59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15EA84-6E98-1441-B208-F8B08C6EA750}"/>
                </a:ext>
              </a:extLst>
            </p:cNvPr>
            <p:cNvSpPr txBox="1"/>
            <p:nvPr/>
          </p:nvSpPr>
          <p:spPr>
            <a:xfrm>
              <a:off x="2185288" y="68783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9D64CF-1549-6E4B-A0DC-97993D9C723B}"/>
                </a:ext>
              </a:extLst>
            </p:cNvPr>
            <p:cNvGrpSpPr/>
            <p:nvPr/>
          </p:nvGrpSpPr>
          <p:grpSpPr>
            <a:xfrm>
              <a:off x="479374" y="1066029"/>
              <a:ext cx="6671679" cy="1920313"/>
              <a:chOff x="895351" y="1540663"/>
              <a:chExt cx="6671679" cy="192031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ADC291B-C10A-D94A-9E8F-BF32950AF810}"/>
                  </a:ext>
                </a:extLst>
              </p:cNvPr>
              <p:cNvGrpSpPr/>
              <p:nvPr/>
            </p:nvGrpSpPr>
            <p:grpSpPr>
              <a:xfrm>
                <a:off x="895351" y="1540663"/>
                <a:ext cx="3445328" cy="1740676"/>
                <a:chOff x="653144" y="1491678"/>
                <a:chExt cx="3445328" cy="1740676"/>
              </a:xfrm>
            </p:grpSpPr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24F86D8-6D8F-D34A-BADB-60339354D6A0}"/>
                    </a:ext>
                  </a:extLst>
                </p:cNvPr>
                <p:cNvCxnSpPr/>
                <p:nvPr/>
              </p:nvCxnSpPr>
              <p:spPr>
                <a:xfrm>
                  <a:off x="653144" y="3059218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93758316-3205-E344-BD09-91034B68C3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9058" y="1491678"/>
                  <a:ext cx="0" cy="1740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6B1D7E-20B9-3847-BD57-8C31F5E2D73F}"/>
                  </a:ext>
                </a:extLst>
              </p:cNvPr>
              <p:cNvSpPr txBox="1"/>
              <p:nvPr/>
            </p:nvSpPr>
            <p:spPr>
              <a:xfrm>
                <a:off x="4238969" y="2876201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2972FB8-A19E-7B4F-A265-9BA3BA8224FB}"/>
                      </a:ext>
                    </a:extLst>
                  </p:cNvPr>
                  <p:cNvSpPr txBox="1"/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7A5E92-3CA1-FD47-A9E0-88857B8739D2}"/>
                  </a:ext>
                </a:extLst>
              </p:cNvPr>
              <p:cNvSpPr txBox="1"/>
              <p:nvPr/>
            </p:nvSpPr>
            <p:spPr>
              <a:xfrm>
                <a:off x="5062085" y="3429000"/>
                <a:ext cx="6974025" cy="178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vi-VN" sz="28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sz="2800" b="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800" b="0"/>
              </a:p>
              <a:p>
                <a:r>
                  <a:rPr lang="en-US" sz="2800"/>
                  <a:t>          </a:t>
                </a:r>
              </a:p>
              <a:p>
                <a:r>
                  <a:rPr lang="en-US" sz="2800"/>
                  <a:t>            =  </a:t>
                </a:r>
                <a:r>
                  <a:rPr lang="en-US" sz="2800">
                    <a:solidFill>
                      <a:srgbClr val="FF0000"/>
                    </a:solidFill>
                  </a:rPr>
                  <a:t>g(z) * (1-g(z))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7A5E92-3CA1-FD47-A9E0-88857B873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085" y="3429000"/>
                <a:ext cx="6974025" cy="1783886"/>
              </a:xfrm>
              <a:prstGeom prst="rect">
                <a:avLst/>
              </a:prstGeo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1D0A530-9EEE-6843-BCDF-D0963237E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31699"/>
              </p:ext>
            </p:extLst>
          </p:nvPr>
        </p:nvGraphicFramePr>
        <p:xfrm>
          <a:off x="94923" y="3859774"/>
          <a:ext cx="4858079" cy="21758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2521">
                  <a:extLst>
                    <a:ext uri="{9D8B030D-6E8A-4147-A177-3AD203B41FA5}">
                      <a16:colId xmlns:a16="http://schemas.microsoft.com/office/drawing/2014/main" val="1984223280"/>
                    </a:ext>
                  </a:extLst>
                </a:gridCol>
                <a:gridCol w="1307720">
                  <a:extLst>
                    <a:ext uri="{9D8B030D-6E8A-4147-A177-3AD203B41FA5}">
                      <a16:colId xmlns:a16="http://schemas.microsoft.com/office/drawing/2014/main" val="698513728"/>
                    </a:ext>
                  </a:extLst>
                </a:gridCol>
                <a:gridCol w="2187838">
                  <a:extLst>
                    <a:ext uri="{9D8B030D-6E8A-4147-A177-3AD203B41FA5}">
                      <a16:colId xmlns:a16="http://schemas.microsoft.com/office/drawing/2014/main" val="4170289962"/>
                    </a:ext>
                  </a:extLst>
                </a:gridCol>
              </a:tblGrid>
              <a:tr h="54397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g(z)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g’(z)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11800"/>
                  </a:ext>
                </a:extLst>
              </a:tr>
              <a:tr h="54397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1*(1-1)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89034"/>
                  </a:ext>
                </a:extLst>
              </a:tr>
              <a:tr h="54397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0*(1-0)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44969"/>
                  </a:ext>
                </a:extLst>
              </a:tr>
              <a:tr h="54397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0.5*(1-0.5) = 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8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50421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F027-A65A-B44A-B5D8-02BE0A25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E9C179-1D34-4441-AB58-A91641F83FAD}"/>
                  </a:ext>
                </a:extLst>
              </p:cNvPr>
              <p:cNvSpPr txBox="1"/>
              <p:nvPr/>
            </p:nvSpPr>
            <p:spPr>
              <a:xfrm>
                <a:off x="5252611" y="1616124"/>
                <a:ext cx="4469750" cy="8340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b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E9C179-1D34-4441-AB58-A91641F83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11" y="1616124"/>
                <a:ext cx="4469750" cy="834011"/>
              </a:xfrm>
              <a:prstGeom prst="rect">
                <a:avLst/>
              </a:prstGeom>
              <a:blipFill>
                <a:blip r:embed="rId2"/>
                <a:stretch>
                  <a:fillRect l="-1133" r="-2266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E4329DC-7C05-FB40-BD68-DD66E75BA91C}"/>
              </a:ext>
            </a:extLst>
          </p:cNvPr>
          <p:cNvGrpSpPr/>
          <p:nvPr/>
        </p:nvGrpSpPr>
        <p:grpSpPr>
          <a:xfrm>
            <a:off x="892179" y="1066800"/>
            <a:ext cx="3919060" cy="2588276"/>
            <a:chOff x="457200" y="1405963"/>
            <a:chExt cx="3919060" cy="25882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4E490C2-358C-3A4D-9EF9-3C0A6568B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600200"/>
              <a:ext cx="3919060" cy="2394039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854548-567C-064E-90D0-1A2C2805E751}"/>
                </a:ext>
              </a:extLst>
            </p:cNvPr>
            <p:cNvCxnSpPr/>
            <p:nvPr/>
          </p:nvCxnSpPr>
          <p:spPr>
            <a:xfrm>
              <a:off x="650806" y="2879798"/>
              <a:ext cx="34453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A22C6D8-3640-3041-85B4-3A573C80016B}"/>
                </a:ext>
              </a:extLst>
            </p:cNvPr>
            <p:cNvCxnSpPr/>
            <p:nvPr/>
          </p:nvCxnSpPr>
          <p:spPr>
            <a:xfrm flipH="1" flipV="1">
              <a:off x="2356658" y="1405963"/>
              <a:ext cx="0" cy="25328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C8282-783C-114D-B45A-51A55824BBFC}"/>
                  </a:ext>
                </a:extLst>
              </p:cNvPr>
              <p:cNvSpPr txBox="1"/>
              <p:nvPr/>
            </p:nvSpPr>
            <p:spPr>
              <a:xfrm>
                <a:off x="5291169" y="3242237"/>
                <a:ext cx="5453031" cy="1774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vi-VN" sz="28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/>
                            <m:t> </m:t>
                          </m:r>
                        </m:e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  <a:p>
                <a:r>
                  <a:rPr lang="en-US" sz="2800"/>
                  <a:t>            </a:t>
                </a:r>
              </a:p>
              <a:p>
                <a:r>
                  <a:rPr lang="en-US" sz="2800"/>
                  <a:t>           =  </a:t>
                </a:r>
                <a:r>
                  <a:rPr lang="en-US" sz="2800">
                    <a:solidFill>
                      <a:srgbClr val="FF0000"/>
                    </a:solidFill>
                  </a:rPr>
                  <a:t>1 – (g(z))</a:t>
                </a:r>
                <a:r>
                  <a:rPr lang="en-US" sz="2800" baseline="30000">
                    <a:solidFill>
                      <a:srgbClr val="FF0000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C8282-783C-114D-B45A-51A55824B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169" y="3242237"/>
                <a:ext cx="5453031" cy="1774781"/>
              </a:xfrm>
              <a:prstGeom prst="rect">
                <a:avLst/>
              </a:prstGeo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94A7C1D-8DC2-C945-90D4-735E85E07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05461"/>
              </p:ext>
            </p:extLst>
          </p:nvPr>
        </p:nvGraphicFramePr>
        <p:xfrm>
          <a:off x="94923" y="3859774"/>
          <a:ext cx="4858079" cy="21758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2521">
                  <a:extLst>
                    <a:ext uri="{9D8B030D-6E8A-4147-A177-3AD203B41FA5}">
                      <a16:colId xmlns:a16="http://schemas.microsoft.com/office/drawing/2014/main" val="1984223280"/>
                    </a:ext>
                  </a:extLst>
                </a:gridCol>
                <a:gridCol w="1307720">
                  <a:extLst>
                    <a:ext uri="{9D8B030D-6E8A-4147-A177-3AD203B41FA5}">
                      <a16:colId xmlns:a16="http://schemas.microsoft.com/office/drawing/2014/main" val="698513728"/>
                    </a:ext>
                  </a:extLst>
                </a:gridCol>
                <a:gridCol w="2187838">
                  <a:extLst>
                    <a:ext uri="{9D8B030D-6E8A-4147-A177-3AD203B41FA5}">
                      <a16:colId xmlns:a16="http://schemas.microsoft.com/office/drawing/2014/main" val="4170289962"/>
                    </a:ext>
                  </a:extLst>
                </a:gridCol>
              </a:tblGrid>
              <a:tr h="54397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g(z)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g’(z)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11800"/>
                  </a:ext>
                </a:extLst>
              </a:tr>
              <a:tr h="54397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1 - 1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89034"/>
                  </a:ext>
                </a:extLst>
              </a:tr>
              <a:tr h="54397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 – (-1)</a:t>
                      </a:r>
                      <a:r>
                        <a:rPr lang="en-US" sz="2000" baseline="30000"/>
                        <a:t>2</a:t>
                      </a:r>
                      <a:r>
                        <a:rPr lang="en-US" sz="2000"/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44969"/>
                  </a:ext>
                </a:extLst>
              </a:tr>
              <a:tr h="54397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 – 0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8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78151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D296-D145-6846-95B0-88BE2104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7FF3AB-6160-4048-9C34-07E4293E3E46}"/>
              </a:ext>
            </a:extLst>
          </p:cNvPr>
          <p:cNvGrpSpPr/>
          <p:nvPr/>
        </p:nvGrpSpPr>
        <p:grpSpPr>
          <a:xfrm>
            <a:off x="968290" y="1344153"/>
            <a:ext cx="3737476" cy="2889122"/>
            <a:chOff x="968290" y="1339197"/>
            <a:chExt cx="3737476" cy="28891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175AA51-2956-DA47-A3A1-3F5F30EF1BEF}"/>
                </a:ext>
              </a:extLst>
            </p:cNvPr>
            <p:cNvGrpSpPr/>
            <p:nvPr/>
          </p:nvGrpSpPr>
          <p:grpSpPr>
            <a:xfrm>
              <a:off x="968290" y="1698778"/>
              <a:ext cx="3737476" cy="2529541"/>
              <a:chOff x="968290" y="1698778"/>
              <a:chExt cx="3737476" cy="252954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6BE023A-1E1E-CC42-A865-E6DE9CB30F4B}"/>
                  </a:ext>
                </a:extLst>
              </p:cNvPr>
              <p:cNvGrpSpPr/>
              <p:nvPr/>
            </p:nvGrpSpPr>
            <p:grpSpPr>
              <a:xfrm>
                <a:off x="968290" y="1698778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7E7F062-2344-F04A-9699-AC4E1222CA3E}"/>
                    </a:ext>
                  </a:extLst>
                </p:cNvPr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7C125B2A-750E-3644-B32B-B9F797B9079F}"/>
                      </a:ext>
                    </a:extLst>
                  </p:cNvPr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4" name="Straight Arrow Connector 13">
                      <a:extLst>
                        <a:ext uri="{FF2B5EF4-FFF2-40B4-BE49-F238E27FC236}">
                          <a16:creationId xmlns:a16="http://schemas.microsoft.com/office/drawing/2014/main" id="{F0A757A7-56DE-1F4F-9B48-443E99BB188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4688FC3A-2117-1645-89F2-A6BFB950389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894BB1A-525C-3D45-B2B5-C682052758D3}"/>
                      </a:ext>
                    </a:extLst>
                  </p:cNvPr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1DFD61AB-90D1-C043-B16C-6642A0DC01B7}"/>
                    </a:ext>
                  </a:extLst>
                </p:cNvPr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334212D-BD25-DE4A-A9D0-725EC49DAEEE}"/>
                    </a:ext>
                  </a:extLst>
                </p:cNvPr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B5F75A-8166-3D49-A23C-123FE511855C}"/>
                  </a:ext>
                </a:extLst>
              </p:cNvPr>
              <p:cNvSpPr txBox="1"/>
              <p:nvPr/>
            </p:nvSpPr>
            <p:spPr>
              <a:xfrm>
                <a:off x="2043180" y="3643544"/>
                <a:ext cx="12955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ReLU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CE4D81-78A2-D748-8175-631B90CA7F84}"/>
                </a:ext>
              </a:extLst>
            </p:cNvPr>
            <p:cNvSpPr txBox="1"/>
            <p:nvPr/>
          </p:nvSpPr>
          <p:spPr>
            <a:xfrm>
              <a:off x="2690953" y="133919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15ECA6-A00D-724D-A934-DD992A565B3B}"/>
                  </a:ext>
                </a:extLst>
              </p:cNvPr>
              <p:cNvSpPr txBox="1"/>
              <p:nvPr/>
            </p:nvSpPr>
            <p:spPr>
              <a:xfrm>
                <a:off x="5562600" y="1729134"/>
                <a:ext cx="2921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b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15ECA6-A00D-724D-A934-DD992A565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729134"/>
                <a:ext cx="2921249" cy="430887"/>
              </a:xfrm>
              <a:prstGeom prst="rect">
                <a:avLst/>
              </a:prstGeom>
              <a:blipFill>
                <a:blip r:embed="rId2"/>
                <a:stretch>
                  <a:fillRect l="-1732" t="-5714" r="-3896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0640D5-97F7-D744-9B10-B1ABB94F9538}"/>
                  </a:ext>
                </a:extLst>
              </p:cNvPr>
              <p:cNvSpPr txBox="1"/>
              <p:nvPr/>
            </p:nvSpPr>
            <p:spPr>
              <a:xfrm>
                <a:off x="5291169" y="3242237"/>
                <a:ext cx="3339632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𝑢𝑛𝑓</m:t>
                                </m:r>
                                <m:r>
                                  <a:rPr lang="en-US" sz="2800" b="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b="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b="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aseline="30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0640D5-97F7-D744-9B10-B1ABB94F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169" y="3242237"/>
                <a:ext cx="3339632" cy="1687834"/>
              </a:xfrm>
              <a:prstGeom prst="rect">
                <a:avLst/>
              </a:prstGeom>
              <a:blipFill>
                <a:blip r:embed="rId3"/>
                <a:stretch>
                  <a:fillRect l="-49242" t="-217164" r="-32955" b="-30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86BAFFA-5F08-AE46-8D95-9254C713E535}"/>
              </a:ext>
            </a:extLst>
          </p:cNvPr>
          <p:cNvSpPr txBox="1"/>
          <p:nvPr/>
        </p:nvSpPr>
        <p:spPr>
          <a:xfrm>
            <a:off x="8763000" y="434340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chỉ đúng trong toán học</a:t>
            </a:r>
          </a:p>
        </p:txBody>
      </p:sp>
    </p:spTree>
    <p:extLst>
      <p:ext uri="{BB962C8B-B14F-4D97-AF65-F5344CB8AC3E}">
        <p14:creationId xmlns:p14="http://schemas.microsoft.com/office/powerpoint/2010/main" val="189875384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398-92F5-3246-808E-BAD234E7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Leaky ReLU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16172A-2502-AC4F-9180-C8117B452B78}"/>
              </a:ext>
            </a:extLst>
          </p:cNvPr>
          <p:cNvGrpSpPr/>
          <p:nvPr/>
        </p:nvGrpSpPr>
        <p:grpSpPr>
          <a:xfrm>
            <a:off x="990600" y="1143000"/>
            <a:ext cx="3851208" cy="2894078"/>
            <a:chOff x="7474513" y="1334241"/>
            <a:chExt cx="3851208" cy="28940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B105DFA-F68B-4847-A807-55A0D1DCF152}"/>
                </a:ext>
              </a:extLst>
            </p:cNvPr>
            <p:cNvGrpSpPr/>
            <p:nvPr/>
          </p:nvGrpSpPr>
          <p:grpSpPr>
            <a:xfrm>
              <a:off x="7474513" y="1698778"/>
              <a:ext cx="3851208" cy="2529541"/>
              <a:chOff x="7474513" y="1698778"/>
              <a:chExt cx="3851208" cy="252954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ACE09B4-8A99-2947-9382-DD1991AF123F}"/>
                  </a:ext>
                </a:extLst>
              </p:cNvPr>
              <p:cNvGrpSpPr/>
              <p:nvPr/>
            </p:nvGrpSpPr>
            <p:grpSpPr>
              <a:xfrm>
                <a:off x="7474513" y="1698778"/>
                <a:ext cx="3851208" cy="1944766"/>
                <a:chOff x="435050" y="3804505"/>
                <a:chExt cx="3827164" cy="194476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B9CA3ED-0BC1-0549-B46A-D9C30205D727}"/>
                    </a:ext>
                  </a:extLst>
                </p:cNvPr>
                <p:cNvGrpSpPr/>
                <p:nvPr/>
              </p:nvGrpSpPr>
              <p:grpSpPr>
                <a:xfrm>
                  <a:off x="435050" y="3804505"/>
                  <a:ext cx="3827164" cy="1944766"/>
                  <a:chOff x="895351" y="1518557"/>
                  <a:chExt cx="3827164" cy="1944766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8D748406-DAB0-7448-A95C-B7211CD22359}"/>
                      </a:ext>
                    </a:extLst>
                  </p:cNvPr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4" name="Straight Arrow Connector 13">
                      <a:extLst>
                        <a:ext uri="{FF2B5EF4-FFF2-40B4-BE49-F238E27FC236}">
                          <a16:creationId xmlns:a16="http://schemas.microsoft.com/office/drawing/2014/main" id="{E6536C9F-1CE9-6D4C-8A61-7C62D630704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FD907737-D3CB-9E43-8C63-4FAAF8F9731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158EB86-2896-C643-9B67-DF5DDB5A6603}"/>
                      </a:ext>
                    </a:extLst>
                  </p:cNvPr>
                  <p:cNvSpPr txBox="1"/>
                  <p:nvPr/>
                </p:nvSpPr>
                <p:spPr>
                  <a:xfrm>
                    <a:off x="4340679" y="2878548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78FAA70D-60A1-AA48-84F0-080DDBAAD2C4}"/>
                    </a:ext>
                  </a:extLst>
                </p:cNvPr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F0326E62-7D3B-A841-B71F-5A239995F95A}"/>
                    </a:ext>
                  </a:extLst>
                </p:cNvPr>
                <p:cNvCxnSpPr/>
                <p:nvPr/>
              </p:nvCxnSpPr>
              <p:spPr>
                <a:xfrm flipV="1">
                  <a:off x="654371" y="5361128"/>
                  <a:ext cx="1503343" cy="146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FB092D-23DC-E54C-B572-7D86093F2CB6}"/>
                  </a:ext>
                </a:extLst>
              </p:cNvPr>
              <p:cNvSpPr txBox="1"/>
              <p:nvPr/>
            </p:nvSpPr>
            <p:spPr>
              <a:xfrm>
                <a:off x="7917421" y="3643544"/>
                <a:ext cx="25811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Leaky ReLU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3FF097-AA5E-F44F-9DF2-2AA753D2FD3B}"/>
                </a:ext>
              </a:extLst>
            </p:cNvPr>
            <p:cNvSpPr txBox="1"/>
            <p:nvPr/>
          </p:nvSpPr>
          <p:spPr>
            <a:xfrm>
              <a:off x="9207999" y="133424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864D36-0BAD-5E46-AF75-C01F3266355F}"/>
                  </a:ext>
                </a:extLst>
              </p:cNvPr>
              <p:cNvSpPr txBox="1"/>
              <p:nvPr/>
            </p:nvSpPr>
            <p:spPr>
              <a:xfrm>
                <a:off x="5562600" y="1729134"/>
                <a:ext cx="38886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(0.01∗</m:t>
                          </m:r>
                          <m:r>
                            <m:rPr>
                              <m:sty m:val="p"/>
                            </m:rPr>
                            <a:rPr lang="vi-V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b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864D36-0BAD-5E46-AF75-C01F32663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729134"/>
                <a:ext cx="3888693" cy="430887"/>
              </a:xfrm>
              <a:prstGeom prst="rect">
                <a:avLst/>
              </a:prstGeom>
              <a:blipFill>
                <a:blip r:embed="rId2"/>
                <a:stretch>
                  <a:fillRect l="-1303" t="-5714" r="-2932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3934F4-CE24-4A47-9C40-82125FF6A758}"/>
                  </a:ext>
                </a:extLst>
              </p:cNvPr>
              <p:cNvSpPr txBox="1"/>
              <p:nvPr/>
            </p:nvSpPr>
            <p:spPr>
              <a:xfrm>
                <a:off x="5471218" y="3403600"/>
                <a:ext cx="3757952" cy="1053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sz="2800" b="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.01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aseline="30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3934F4-CE24-4A47-9C40-82125FF6A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218" y="3403600"/>
                <a:ext cx="3757952" cy="1053494"/>
              </a:xfrm>
              <a:prstGeom prst="rect">
                <a:avLst/>
              </a:prstGeom>
              <a:blipFill>
                <a:blip r:embed="rId3"/>
                <a:stretch>
                  <a:fillRect l="-10438" t="-200000" b="-29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165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A118-D569-0D4B-8ABE-ED55D505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138"/>
            <a:ext cx="10972800" cy="1143000"/>
          </a:xfrm>
        </p:spPr>
        <p:txBody>
          <a:bodyPr/>
          <a:lstStyle/>
          <a:p>
            <a:pPr algn="l"/>
            <a:r>
              <a:rPr lang="en-US"/>
              <a:t>Gradient Descent trong mạng neural </a:t>
            </a:r>
          </a:p>
        </p:txBody>
      </p:sp>
    </p:spTree>
    <p:extLst>
      <p:ext uri="{BB962C8B-B14F-4D97-AF65-F5344CB8AC3E}">
        <p14:creationId xmlns:p14="http://schemas.microsoft.com/office/powerpoint/2010/main" val="108598198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F46BCE-ABDC-5849-9F72-6D875052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Quá trình tính gradient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03BA4C4-8DE7-3A4C-ABE0-A3A1CC640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5182339"/>
                  </p:ext>
                </p:extLst>
              </p:nvPr>
            </p:nvGraphicFramePr>
            <p:xfrm>
              <a:off x="967055" y="2375426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03BA4C4-8DE7-3A4C-ABE0-A3A1CC640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5182339"/>
                  </p:ext>
                </p:extLst>
              </p:nvPr>
            </p:nvGraphicFramePr>
            <p:xfrm>
              <a:off x="967055" y="2375426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" t="-2703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C221BD-F8AF-5042-ACB5-249B4A737CA6}"/>
                  </a:ext>
                </a:extLst>
              </p:cNvPr>
              <p:cNvSpPr txBox="1"/>
              <p:nvPr/>
            </p:nvSpPr>
            <p:spPr>
              <a:xfrm>
                <a:off x="373540" y="1757543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C221BD-F8AF-5042-ACB5-249B4A73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40" y="1757543"/>
                <a:ext cx="313289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66A428-3792-3D43-A6CA-ACB201351512}"/>
                  </a:ext>
                </a:extLst>
              </p:cNvPr>
              <p:cNvSpPr txBox="1"/>
              <p:nvPr/>
            </p:nvSpPr>
            <p:spPr>
              <a:xfrm>
                <a:off x="-76200" y="2422323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66A428-3792-3D43-A6CA-ACB201351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422323"/>
                <a:ext cx="763029" cy="385105"/>
              </a:xfrm>
              <a:prstGeom prst="rect">
                <a:avLst/>
              </a:prstGeom>
              <a:blipFill>
                <a:blip r:embed="rId4"/>
                <a:stretch>
                  <a:fillRect l="-13333" t="-3226" r="-6667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4F47E-F61D-0445-A271-EA7286BEEA14}"/>
                  </a:ext>
                </a:extLst>
              </p:cNvPr>
              <p:cNvSpPr txBox="1"/>
              <p:nvPr/>
            </p:nvSpPr>
            <p:spPr>
              <a:xfrm>
                <a:off x="138189" y="3168424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4F47E-F61D-0445-A271-EA7286BE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89" y="3168424"/>
                <a:ext cx="548640" cy="384657"/>
              </a:xfrm>
              <a:prstGeom prst="rect">
                <a:avLst/>
              </a:prstGeom>
              <a:blipFill>
                <a:blip r:embed="rId5"/>
                <a:stretch>
                  <a:fillRect l="-11364" r="-9091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6391865-5443-E142-8FD5-D79702C7D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9495556"/>
                  </p:ext>
                </p:extLst>
              </p:nvPr>
            </p:nvGraphicFramePr>
            <p:xfrm>
              <a:off x="3716174" y="2375425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6391865-5443-E142-8FD5-D79702C7D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9495556"/>
                  </p:ext>
                </p:extLst>
              </p:nvPr>
            </p:nvGraphicFramePr>
            <p:xfrm>
              <a:off x="3716174" y="2375425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45" t="-2703" r="-645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3C2608-726D-C144-9CBD-A130F139255D}"/>
              </a:ext>
            </a:extLst>
          </p:cNvPr>
          <p:cNvCxnSpPr/>
          <p:nvPr/>
        </p:nvCxnSpPr>
        <p:spPr>
          <a:xfrm>
            <a:off x="3509854" y="2593832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7E839AAF-F2DF-8C47-86AE-D8D7C4DD1D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0275978"/>
                  </p:ext>
                </p:extLst>
              </p:nvPr>
            </p:nvGraphicFramePr>
            <p:xfrm>
              <a:off x="10896600" y="236220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7E839AAF-F2DF-8C47-86AE-D8D7C4DD1D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0275978"/>
                  </p:ext>
                </p:extLst>
              </p:nvPr>
            </p:nvGraphicFramePr>
            <p:xfrm>
              <a:off x="10896600" y="236220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31" t="-2703" r="-1031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5E8C13-4FF3-E24E-85FE-03A5A5D1F6F8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686829" y="2609968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97A8551F-D67F-4441-971C-F9B8468BD1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6459510"/>
                  </p:ext>
                </p:extLst>
              </p:nvPr>
            </p:nvGraphicFramePr>
            <p:xfrm>
              <a:off x="5893732" y="2371340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97A8551F-D67F-4441-971C-F9B8468BD1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6459510"/>
                  </p:ext>
                </p:extLst>
              </p:nvPr>
            </p:nvGraphicFramePr>
            <p:xfrm>
              <a:off x="5893732" y="2371340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85" t="-2632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11E9400-94A6-DE48-B6F3-5A6FBFB713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402901"/>
                  </p:ext>
                </p:extLst>
              </p:nvPr>
            </p:nvGraphicFramePr>
            <p:xfrm>
              <a:off x="8706131" y="2375425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11E9400-94A6-DE48-B6F3-5A6FBFB713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402901"/>
                  </p:ext>
                </p:extLst>
              </p:nvPr>
            </p:nvGraphicFramePr>
            <p:xfrm>
              <a:off x="8706131" y="2375425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45" t="-270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1BF3B0-800D-3A46-9908-04DF25606792}"/>
              </a:ext>
            </a:extLst>
          </p:cNvPr>
          <p:cNvCxnSpPr/>
          <p:nvPr/>
        </p:nvCxnSpPr>
        <p:spPr>
          <a:xfrm>
            <a:off x="5679443" y="2593832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57B604-EBA1-364F-BA4C-665090D2A3DA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8499872" y="2605883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02B7D4-4472-D943-87F8-1A76AD8129F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0666747" y="2609968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4B7420-00D8-1F47-8A5F-2DE3FB46A9A8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686829" y="2609968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FF710-6942-484B-A404-12F091C6B273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86829" y="1942209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50A2D7-4A9B-0C4C-91FC-56A5F5FCE81D}"/>
                  </a:ext>
                </a:extLst>
              </p:cNvPr>
              <p:cNvSpPr txBox="1"/>
              <p:nvPr/>
            </p:nvSpPr>
            <p:spPr>
              <a:xfrm>
                <a:off x="5188569" y="1343874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50A2D7-4A9B-0C4C-91FC-56A5F5FCE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569" y="1343874"/>
                <a:ext cx="763029" cy="385105"/>
              </a:xfrm>
              <a:prstGeom prst="rect">
                <a:avLst/>
              </a:prstGeom>
              <a:blipFill>
                <a:blip r:embed="rId10"/>
                <a:stretch>
                  <a:fillRect l="-14754" t="-3226" r="-4918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0DC65C-A657-D745-BB23-58B23F6B678A}"/>
                  </a:ext>
                </a:extLst>
              </p:cNvPr>
              <p:cNvSpPr txBox="1"/>
              <p:nvPr/>
            </p:nvSpPr>
            <p:spPr>
              <a:xfrm>
                <a:off x="5345092" y="1847246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0DC65C-A657-D745-BB23-58B23F6B6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092" y="1847246"/>
                <a:ext cx="548640" cy="384657"/>
              </a:xfrm>
              <a:prstGeom prst="rect">
                <a:avLst/>
              </a:prstGeom>
              <a:blipFill>
                <a:blip r:embed="rId11"/>
                <a:stretch>
                  <a:fillRect l="-11364" r="-9091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AF10F6-5321-9B45-A379-8D82CBE9163E}"/>
              </a:ext>
            </a:extLst>
          </p:cNvPr>
          <p:cNvCxnSpPr>
            <a:stCxn id="25" idx="3"/>
          </p:cNvCxnSpPr>
          <p:nvPr/>
        </p:nvCxnSpPr>
        <p:spPr>
          <a:xfrm>
            <a:off x="5893732" y="2039575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F8538E-4D3C-EB40-B8CF-6331FE83B3DC}"/>
              </a:ext>
            </a:extLst>
          </p:cNvPr>
          <p:cNvCxnSpPr>
            <a:stCxn id="24" idx="3"/>
          </p:cNvCxnSpPr>
          <p:nvPr/>
        </p:nvCxnSpPr>
        <p:spPr>
          <a:xfrm>
            <a:off x="5951598" y="1536427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0A3633-BEF1-834B-8DF8-1D4A33DD6E04}"/>
                  </a:ext>
                </a:extLst>
              </p:cNvPr>
              <p:cNvSpPr txBox="1"/>
              <p:nvPr/>
            </p:nvSpPr>
            <p:spPr>
              <a:xfrm>
                <a:off x="9257641" y="3299234"/>
                <a:ext cx="85759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0A3633-BEF1-834B-8DF8-1D4A33DD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641" y="3299234"/>
                <a:ext cx="857596" cy="800219"/>
              </a:xfrm>
              <a:prstGeom prst="rect">
                <a:avLst/>
              </a:prstGeom>
              <a:blipFill>
                <a:blip r:embed="rId12"/>
                <a:stretch>
                  <a:fillRect l="-14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0B3227-7C91-6641-BCCF-E42C90252E5F}"/>
                  </a:ext>
                </a:extLst>
              </p:cNvPr>
              <p:cNvSpPr txBox="1"/>
              <p:nvPr/>
            </p:nvSpPr>
            <p:spPr>
              <a:xfrm>
                <a:off x="6322826" y="3202881"/>
                <a:ext cx="2516374" cy="800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0B3227-7C91-6641-BCCF-E42C90252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26" y="3202881"/>
                <a:ext cx="2516374" cy="800155"/>
              </a:xfrm>
              <a:prstGeom prst="rect">
                <a:avLst/>
              </a:prstGeom>
              <a:blipFill>
                <a:blip r:embed="rId13"/>
                <a:stretch>
                  <a:fillRect l="-503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8463E4-A999-A847-B796-48D6626FFF1C}"/>
                  </a:ext>
                </a:extLst>
              </p:cNvPr>
              <p:cNvSpPr txBox="1"/>
              <p:nvPr/>
            </p:nvSpPr>
            <p:spPr>
              <a:xfrm>
                <a:off x="6309381" y="4195871"/>
                <a:ext cx="3325439" cy="800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8463E4-A999-A847-B796-48D6626FF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81" y="4195871"/>
                <a:ext cx="3325439" cy="800155"/>
              </a:xfrm>
              <a:prstGeom prst="rect">
                <a:avLst/>
              </a:prstGeom>
              <a:blipFill>
                <a:blip r:embed="rId14"/>
                <a:stretch>
                  <a:fillRect l="-380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26C177-BAF1-604A-8D48-766F6592A541}"/>
                  </a:ext>
                </a:extLst>
              </p:cNvPr>
              <p:cNvSpPr txBox="1"/>
              <p:nvPr/>
            </p:nvSpPr>
            <p:spPr>
              <a:xfrm>
                <a:off x="6296681" y="5188861"/>
                <a:ext cx="1960617" cy="800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26C177-BAF1-604A-8D48-766F6592A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681" y="5188861"/>
                <a:ext cx="1960617" cy="800155"/>
              </a:xfrm>
              <a:prstGeom prst="rect">
                <a:avLst/>
              </a:prstGeom>
              <a:blipFill>
                <a:blip r:embed="rId15"/>
                <a:stretch>
                  <a:fillRect l="-64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690043-3B31-6444-BBCC-FEF6FACD3E59}"/>
                  </a:ext>
                </a:extLst>
              </p:cNvPr>
              <p:cNvSpPr txBox="1"/>
              <p:nvPr/>
            </p:nvSpPr>
            <p:spPr>
              <a:xfrm>
                <a:off x="3949459" y="1383365"/>
                <a:ext cx="85759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690043-3B31-6444-BBCC-FEF6FACD3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59" y="1383365"/>
                <a:ext cx="857596" cy="800219"/>
              </a:xfrm>
              <a:prstGeom prst="rect">
                <a:avLst/>
              </a:prstGeom>
              <a:blipFill>
                <a:blip r:embed="rId16"/>
                <a:stretch>
                  <a:fillRect l="-144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73B326-0DB6-724F-BE82-D9EB4BE79CD5}"/>
                  </a:ext>
                </a:extLst>
              </p:cNvPr>
              <p:cNvSpPr txBox="1"/>
              <p:nvPr/>
            </p:nvSpPr>
            <p:spPr>
              <a:xfrm>
                <a:off x="820384" y="3146369"/>
                <a:ext cx="5341998" cy="1169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∗ </m:t>
                      </m:r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⨂ </m:t>
                      </m:r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∗ </m:t>
                      </m:r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endParaRPr lang="en-US" sz="24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73B326-0DB6-724F-BE82-D9EB4BE79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4" y="3146369"/>
                <a:ext cx="5341998" cy="1169487"/>
              </a:xfrm>
              <a:prstGeom prst="rect">
                <a:avLst/>
              </a:prstGeom>
              <a:blipFill>
                <a:blip r:embed="rId17"/>
                <a:stretch>
                  <a:fillRect l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0D2D79-86B9-A44E-861B-C2F48293B36E}"/>
                  </a:ext>
                </a:extLst>
              </p:cNvPr>
              <p:cNvSpPr txBox="1"/>
              <p:nvPr/>
            </p:nvSpPr>
            <p:spPr>
              <a:xfrm>
                <a:off x="820384" y="4139346"/>
                <a:ext cx="3325439" cy="800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0D2D79-86B9-A44E-861B-C2F48293B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4" y="4139346"/>
                <a:ext cx="3325439" cy="800155"/>
              </a:xfrm>
              <a:prstGeom prst="rect">
                <a:avLst/>
              </a:prstGeom>
              <a:blipFill>
                <a:blip r:embed="rId18"/>
                <a:stretch>
                  <a:fillRect l="-763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B0EAF6-3155-4B4A-ABB7-C4837E924262}"/>
                  </a:ext>
                </a:extLst>
              </p:cNvPr>
              <p:cNvSpPr txBox="1"/>
              <p:nvPr/>
            </p:nvSpPr>
            <p:spPr>
              <a:xfrm>
                <a:off x="826942" y="5132323"/>
                <a:ext cx="1960617" cy="800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B0EAF6-3155-4B4A-ABB7-C4837E924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42" y="5132323"/>
                <a:ext cx="1960617" cy="800155"/>
              </a:xfrm>
              <a:prstGeom prst="rect">
                <a:avLst/>
              </a:prstGeom>
              <a:blipFill>
                <a:blip r:embed="rId19"/>
                <a:stretch>
                  <a:fillRect l="-64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17006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92E5-403E-CD48-8832-D46D68F3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hợp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344A0-DC4E-5242-A898-C6429D50B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3581400" cy="639762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Feed forward 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638488-66F3-5D49-8262-66DFF20189E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1" y="2174875"/>
                <a:ext cx="3810000" cy="395128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𝑥</m:t>
                      </m:r>
                      <m:r>
                        <a:rPr lang="en-US" sz="2800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𝜎</m:t>
                      </m:r>
                      <m:r>
                        <a:rPr lang="en-US" sz="280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𝜎</m:t>
                      </m:r>
                      <m:r>
                        <a:rPr lang="en-US" sz="280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80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638488-66F3-5D49-8262-66DFF20189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1" y="2174875"/>
                <a:ext cx="3810000" cy="39512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421EBF-4EEF-1840-A3E9-5965C2475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98813" y="1535113"/>
            <a:ext cx="3582807" cy="639762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87AF254-897E-F741-A735-AAD7AD640D7C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584702" y="2174875"/>
                <a:ext cx="6997698" cy="36163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aseline="3000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[2]</a:t>
                </a: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A</a:t>
                </a:r>
                <a:r>
                  <a:rPr lang="en-US" baseline="3000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[2]</a:t>
                </a: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– Y. 	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dw</a:t>
                </a:r>
                <a:r>
                  <a:rPr lang="en-US" baseline="3000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[2]</a:t>
                </a: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(1/m) * dz</a:t>
                </a:r>
                <a:r>
                  <a:rPr lang="en-US" baseline="3000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[2] </a:t>
                </a: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 A</a:t>
                </a:r>
                <a:r>
                  <a:rPr lang="en-US" baseline="3000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[1].T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db</a:t>
                </a:r>
                <a:r>
                  <a:rPr lang="en-US" baseline="3000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[2]</a:t>
                </a: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1/m * np.sum(dz</a:t>
                </a:r>
                <a:r>
                  <a:rPr lang="en-US" baseline="3000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[2]</a:t>
                </a: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axis=1, keepdims = True)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aseline="3000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w</a:t>
                </a:r>
                <a:r>
                  <a:rPr lang="en-US" baseline="3000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[2].T </a:t>
                </a: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 dz</a:t>
                </a:r>
                <a:r>
                  <a:rPr lang="en-US" baseline="3000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[2]</a:t>
                </a: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[g’</a:t>
                </a:r>
                <a:r>
                  <a:rPr lang="en-US" b="1" baseline="3000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  <a:r>
                  <a:rPr lang="en-US" b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(z</a:t>
                </a:r>
                <a:r>
                  <a:rPr lang="en-US" b="1" baseline="3000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  <a:r>
                  <a:rPr lang="en-US" b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)]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dw</a:t>
                </a:r>
                <a:r>
                  <a:rPr lang="en-US" baseline="3000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(1/m) * dz</a:t>
                </a:r>
                <a:r>
                  <a:rPr lang="en-US" baseline="3000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* X</a:t>
                </a:r>
                <a:r>
                  <a:rPr lang="en-US" baseline="3000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db</a:t>
                </a:r>
                <a:r>
                  <a:rPr lang="en-US" baseline="3000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[2]</a:t>
                </a: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(1/m) * np.sum(dz</a:t>
                </a:r>
                <a:r>
                  <a:rPr lang="en-US" baseline="3000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axis=1, keepdims = True)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87AF254-897E-F741-A735-AAD7AD640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584702" y="2174875"/>
                <a:ext cx="6997698" cy="3616325"/>
              </a:xfrm>
              <a:blipFill>
                <a:blip r:embed="rId3"/>
                <a:stretch>
                  <a:fillRect l="-1268" t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1580F0-C365-214F-8C0D-3AA06B684284}"/>
              </a:ext>
            </a:extLst>
          </p:cNvPr>
          <p:cNvSpPr txBox="1"/>
          <p:nvPr/>
        </p:nvSpPr>
        <p:spPr>
          <a:xfrm>
            <a:off x="8534400" y="361370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– np.power(A1, 2)</a:t>
            </a:r>
          </a:p>
        </p:txBody>
      </p:sp>
    </p:spTree>
    <p:extLst>
      <p:ext uri="{BB962C8B-B14F-4D97-AF65-F5344CB8AC3E}">
        <p14:creationId xmlns:p14="http://schemas.microsoft.com/office/powerpoint/2010/main" val="213045179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EB15-B73D-9C4C-945C-FFD56A7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A11149-CFCA-7D4A-97A6-98E18225D00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90500" y="1463676"/>
                <a:ext cx="59817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Các tham số (parameter):</a:t>
                </a:r>
              </a:p>
              <a:p>
                <a:pPr marL="0" indent="0">
                  <a:buNone/>
                </a:pPr>
                <a:r>
                  <a:rPr lang="en-US" sz="2400"/>
                  <a:t>W</a:t>
                </a:r>
                <a:r>
                  <a:rPr lang="en-US" sz="2400" baseline="30000"/>
                  <a:t>[1]</a:t>
                </a:r>
                <a:r>
                  <a:rPr lang="en-US" sz="2400"/>
                  <a:t>, 		b</a:t>
                </a:r>
                <a:r>
                  <a:rPr lang="en-US" sz="2400" baseline="30000"/>
                  <a:t>[1]</a:t>
                </a:r>
                <a:r>
                  <a:rPr lang="en-US" sz="2400"/>
                  <a:t>, 	  W</a:t>
                </a:r>
                <a:r>
                  <a:rPr lang="en-US" sz="2400" baseline="30000"/>
                  <a:t>[2]</a:t>
                </a:r>
                <a:r>
                  <a:rPr lang="en-US" sz="2400"/>
                  <a:t>, 		b</a:t>
                </a:r>
                <a:r>
                  <a:rPr lang="en-US" sz="2400" baseline="30000"/>
                  <a:t>[2]</a:t>
                </a:r>
              </a:p>
              <a:p>
                <a:pPr marL="0" indent="0">
                  <a:buNone/>
                </a:pPr>
                <a:r>
                  <a:rPr lang="en-US" sz="2000"/>
                  <a:t>(n</a:t>
                </a:r>
                <a:r>
                  <a:rPr lang="en-US" sz="2000" baseline="30000"/>
                  <a:t>[1]</a:t>
                </a:r>
                <a:r>
                  <a:rPr lang="en-US" sz="2000"/>
                  <a:t>, n</a:t>
                </a:r>
                <a:r>
                  <a:rPr lang="en-US" sz="2000" baseline="30000"/>
                  <a:t>[0]</a:t>
                </a:r>
                <a:r>
                  <a:rPr lang="en-US" sz="2000"/>
                  <a:t>)         (n</a:t>
                </a:r>
                <a:r>
                  <a:rPr lang="en-US" sz="2000" baseline="30000"/>
                  <a:t>[1]</a:t>
                </a:r>
                <a:r>
                  <a:rPr lang="en-US" sz="2000"/>
                  <a:t>, 1)     (n</a:t>
                </a:r>
                <a:r>
                  <a:rPr lang="en-US" sz="2000" baseline="30000"/>
                  <a:t>[2]</a:t>
                </a:r>
                <a:r>
                  <a:rPr lang="en-US" sz="2000"/>
                  <a:t>, n</a:t>
                </a:r>
                <a:r>
                  <a:rPr lang="en-US" sz="2000" baseline="30000"/>
                  <a:t>[1]</a:t>
                </a:r>
                <a:r>
                  <a:rPr lang="en-US" sz="2000"/>
                  <a:t>)          (n</a:t>
                </a:r>
                <a:r>
                  <a:rPr lang="en-US" sz="2000" baseline="30000"/>
                  <a:t>[2]</a:t>
                </a:r>
                <a:r>
                  <a:rPr lang="en-US" sz="2000"/>
                  <a:t>, 1)</a:t>
                </a:r>
                <a:endParaRPr lang="en-US" sz="2400"/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Chiều:</a:t>
                </a:r>
              </a:p>
              <a:p>
                <a:pPr marL="0" indent="0">
                  <a:buNone/>
                </a:pPr>
                <a:r>
                  <a:rPr lang="en-US" sz="2400"/>
                  <a:t>	nx = n</a:t>
                </a:r>
                <a:r>
                  <a:rPr lang="en-US" sz="2400" baseline="30000"/>
                  <a:t>[0]</a:t>
                </a:r>
                <a:r>
                  <a:rPr lang="en-US" sz="2400"/>
                  <a:t>, n</a:t>
                </a:r>
                <a:r>
                  <a:rPr lang="en-US" sz="2400" baseline="30000"/>
                  <a:t>[1]</a:t>
                </a:r>
                <a:r>
                  <a:rPr lang="en-US" sz="2400"/>
                  <a:t>, n</a:t>
                </a:r>
                <a:r>
                  <a:rPr lang="en-US" sz="2400" baseline="30000"/>
                  <a:t>[2]</a:t>
                </a:r>
                <a:r>
                  <a:rPr lang="en-US" sz="2400"/>
                  <a:t>.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rgbClr val="FF0000"/>
                    </a:solidFill>
                  </a:rPr>
                  <a:t>Hàm chi phí (Cost function):</a:t>
                </a:r>
              </a:p>
              <a:p>
                <a:pPr marL="0" indent="0">
                  <a:buNone/>
                </a:pPr>
                <a:r>
                  <a:rPr lang="en-US" sz="2400"/>
                  <a:t>	J(W</a:t>
                </a:r>
                <a:r>
                  <a:rPr lang="en-US" sz="2400" baseline="30000"/>
                  <a:t>[1]</a:t>
                </a:r>
                <a:r>
                  <a:rPr lang="en-US" sz="2400"/>
                  <a:t>, b</a:t>
                </a:r>
                <a:r>
                  <a:rPr lang="en-US" sz="2400" baseline="30000"/>
                  <a:t>[1]</a:t>
                </a:r>
                <a:r>
                  <a:rPr lang="en-US" sz="2400"/>
                  <a:t>, W</a:t>
                </a:r>
                <a:r>
                  <a:rPr lang="en-US" sz="2400" baseline="30000"/>
                  <a:t>[2]</a:t>
                </a:r>
                <a:r>
                  <a:rPr lang="en-US" sz="2400"/>
                  <a:t>, b</a:t>
                </a:r>
                <a:r>
                  <a:rPr lang="en-US" sz="2400" baseline="30000"/>
                  <a:t>[2]</a:t>
                </a:r>
                <a:r>
                  <a:rPr lang="en-US" sz="240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vi-VN" sz="2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baseline="30000"/>
              </a:p>
              <a:p>
                <a:pPr marL="0" indent="0">
                  <a:buNone/>
                </a:pPr>
                <a:r>
                  <a:rPr lang="en-US" sz="2400"/>
                  <a:t>Mục tiêu:</a:t>
                </a:r>
              </a:p>
              <a:p>
                <a:pPr marL="0" indent="0">
                  <a:buNone/>
                </a:pPr>
                <a:r>
                  <a:rPr lang="en-US" sz="2400"/>
                  <a:t>	Tìm các </a:t>
                </a:r>
                <a:r>
                  <a:rPr lang="en-US" sz="2400">
                    <a:solidFill>
                      <a:srgbClr val="FF0000"/>
                    </a:solidFill>
                  </a:rPr>
                  <a:t>giá trị của các tham số W</a:t>
                </a:r>
                <a:r>
                  <a:rPr lang="en-US" sz="2400" baseline="30000">
                    <a:solidFill>
                      <a:srgbClr val="FF0000"/>
                    </a:solidFill>
                  </a:rPr>
                  <a:t>[1]</a:t>
                </a:r>
                <a:r>
                  <a:rPr lang="en-US" sz="2400">
                    <a:solidFill>
                      <a:srgbClr val="FF0000"/>
                    </a:solidFill>
                  </a:rPr>
                  <a:t>, b</a:t>
                </a:r>
                <a:r>
                  <a:rPr lang="en-US" sz="2400" baseline="30000">
                    <a:solidFill>
                      <a:srgbClr val="FF0000"/>
                    </a:solidFill>
                  </a:rPr>
                  <a:t>[1]</a:t>
                </a:r>
                <a:r>
                  <a:rPr lang="en-US" sz="2400">
                    <a:solidFill>
                      <a:srgbClr val="FF0000"/>
                    </a:solidFill>
                  </a:rPr>
                  <a:t>, W</a:t>
                </a:r>
                <a:r>
                  <a:rPr lang="en-US" sz="2400" baseline="30000">
                    <a:solidFill>
                      <a:srgbClr val="FF0000"/>
                    </a:solidFill>
                  </a:rPr>
                  <a:t>[2]</a:t>
                </a:r>
                <a:r>
                  <a:rPr lang="en-US" sz="2400">
                    <a:solidFill>
                      <a:srgbClr val="FF0000"/>
                    </a:solidFill>
                  </a:rPr>
                  <a:t>, b</a:t>
                </a:r>
                <a:r>
                  <a:rPr lang="en-US" sz="2400" baseline="30000">
                    <a:solidFill>
                      <a:srgbClr val="FF0000"/>
                    </a:solidFill>
                  </a:rPr>
                  <a:t>[2]</a:t>
                </a:r>
                <a:r>
                  <a:rPr lang="en-US" sz="2400" baseline="30000"/>
                  <a:t> </a:t>
                </a:r>
                <a:r>
                  <a:rPr lang="en-US" sz="2400"/>
                  <a:t>sao cho </a:t>
                </a:r>
                <a:r>
                  <a:rPr lang="en-US" sz="2400">
                    <a:solidFill>
                      <a:srgbClr val="FF0000"/>
                    </a:solidFill>
                  </a:rPr>
                  <a:t>J đạt tối ưu.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EA11149-CFCA-7D4A-97A6-98E18225D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90500" y="1463676"/>
                <a:ext cx="5981700" cy="4525963"/>
              </a:xfrm>
              <a:blipFill>
                <a:blip r:embed="rId2"/>
                <a:stretch>
                  <a:fillRect l="-1483" t="-838" b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A167DC4-182D-2F4E-BDAE-2BCAE646D2E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1417638"/>
                <a:ext cx="607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Repeat : { </a:t>
                </a:r>
              </a:p>
              <a:p>
                <a:pPr marL="0" indent="0">
                  <a:buNone/>
                </a:pP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	Tính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sz="200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 </m:t>
                        </m:r>
                      </m:e>
                      <m:sup>
                        <m:r>
                          <a:rPr lang="vi-VN" sz="20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sz="2000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(i = 1...m)</a:t>
                </a:r>
              </a:p>
              <a:p>
                <a:pPr marL="0" indent="0">
                  <a:buNone/>
                </a:pP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	dw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dJ / dw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 </a:t>
                </a: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;dw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[2]</a:t>
                </a: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dJ/dw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[2]</a:t>
                </a:r>
              </a:p>
              <a:p>
                <a:pPr marL="0" indent="0">
                  <a:buNone/>
                </a:pP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	db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 </a:t>
                </a: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= dJ / db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 </a:t>
                </a: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;db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[2] </a:t>
                </a: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= dJ/db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[2</a:t>
                </a: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	W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W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(dJ / dw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	W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[2]</a:t>
                </a: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W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[2]</a:t>
                </a: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(dJ / dw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[2]</a:t>
                </a: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	b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b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(dJ / db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	b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[2]</a:t>
                </a: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b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[2]</a:t>
                </a: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(dJ / db</a:t>
                </a:r>
                <a:r>
                  <a:rPr lang="en-U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[2]</a:t>
                </a: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//Lặp cho tới khi hội tụ</a:t>
                </a:r>
              </a:p>
              <a:p>
                <a:pPr marL="0" indent="0">
                  <a:buNone/>
                </a:pPr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A167DC4-182D-2F4E-BDAE-2BCAE646D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1417638"/>
                <a:ext cx="6070600" cy="4525963"/>
              </a:xfrm>
              <a:blipFill>
                <a:blip r:embed="rId3"/>
                <a:stretch>
                  <a:fillRect l="-1046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13168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A118-D569-0D4B-8ABE-ED55D505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138"/>
            <a:ext cx="10972800" cy="1143000"/>
          </a:xfrm>
        </p:spPr>
        <p:txBody>
          <a:bodyPr/>
          <a:lstStyle/>
          <a:p>
            <a:pPr algn="l"/>
            <a:r>
              <a:rPr lang="en-US"/>
              <a:t>Khởi tạo trọng số</a:t>
            </a:r>
          </a:p>
        </p:txBody>
      </p:sp>
    </p:spTree>
    <p:extLst>
      <p:ext uri="{BB962C8B-B14F-4D97-AF65-F5344CB8AC3E}">
        <p14:creationId xmlns:p14="http://schemas.microsoft.com/office/powerpoint/2010/main" val="249631397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18D5-7263-4B46-9661-69FDF662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919D982-489D-EC4D-8AB9-74F26C198B2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600201"/>
                <a:ext cx="5943600" cy="4525963"/>
              </a:xfrm>
            </p:spPr>
            <p:txBody>
              <a:bodyPr/>
              <a:lstStyle/>
              <a:p>
                <a:r>
                  <a:rPr lang="en-US">
                    <a:solidFill>
                      <a:srgbClr val="FF0000"/>
                    </a:solidFill>
                  </a:rPr>
                  <a:t>Bước 1</a:t>
                </a:r>
                <a:r>
                  <a:rPr lang="en-US"/>
                  <a:t>: Khởi tạo trọng số W và b.</a:t>
                </a:r>
              </a:p>
              <a:p>
                <a:pPr lvl="1"/>
                <a:r>
                  <a:rPr lang="en-US">
                    <a:solidFill>
                      <a:srgbClr val="008000"/>
                    </a:solidFill>
                  </a:rPr>
                  <a:t>W = W0.</a:t>
                </a:r>
              </a:p>
              <a:p>
                <a:pPr lvl="1"/>
                <a:r>
                  <a:rPr lang="en-US">
                    <a:solidFill>
                      <a:srgbClr val="008000"/>
                    </a:solidFill>
                  </a:rPr>
                  <a:t>b = b0.</a:t>
                </a:r>
              </a:p>
              <a:p>
                <a:r>
                  <a:rPr lang="en-US">
                    <a:solidFill>
                      <a:srgbClr val="FF0000"/>
                    </a:solidFill>
                  </a:rPr>
                  <a:t>Bước 2</a:t>
                </a:r>
                <a:r>
                  <a:rPr lang="en-US"/>
                  <a:t>: Lặp</a:t>
                </a:r>
              </a:p>
              <a:p>
                <a:pPr marL="457200" lvl="1" indent="0">
                  <a:buNone/>
                </a:pPr>
                <a:r>
                  <a:rPr lang="en-US"/>
                  <a:t>Ứng với mỗi bước lặp, cập nhật trọng số cho W và b.</a:t>
                </a:r>
              </a:p>
              <a:p>
                <a:pPr marL="457200" lvl="1" indent="0">
                  <a:buNone/>
                </a:pPr>
                <a:r>
                  <a:rPr lang="en-US"/>
                  <a:t>	</a:t>
                </a:r>
                <a:r>
                  <a:rPr lang="en-US">
                    <a:solidFill>
                      <a:srgbClr val="FF0000"/>
                    </a:solidFill>
                  </a:rPr>
                  <a:t>W = W -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*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dw</m:t>
                        </m:r>
                      </m:den>
                    </m:f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b = b -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*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db</m:t>
                        </m:r>
                      </m:den>
                    </m:f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được gọi là </a:t>
                </a:r>
                <a:r>
                  <a:rPr lang="en-US">
                    <a:solidFill>
                      <a:srgbClr val="FF0000"/>
                    </a:solidFill>
                  </a:rPr>
                  <a:t>learning rate</a:t>
                </a:r>
                <a:r>
                  <a:rPr lang="en-US"/>
                  <a:t>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919D982-489D-EC4D-8AB9-74F26C198B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600201"/>
                <a:ext cx="5943600" cy="4525963"/>
              </a:xfrm>
              <a:blipFill>
                <a:blip r:embed="rId2"/>
                <a:stretch>
                  <a:fillRect l="-1923" t="-1401" r="-1923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96A140-C0F3-104F-BCF7-039B2DE61DA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629400" y="1600201"/>
                <a:ext cx="495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 := W0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 := b0</a:t>
                </a:r>
              </a:p>
              <a:p>
                <a:pPr marL="0" indent="0">
                  <a:buNone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Repeat {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W := W -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vi-VN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vi-VN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vi-VN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den>
                    </m:f>
                  </m:oMath>
                </a14:m>
                <a:endParaRPr lang="en-US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b := b -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vi-V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vi-V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vi-V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db</m:t>
                        </m:r>
                      </m:den>
                    </m:f>
                  </m:oMath>
                </a14:m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96A140-C0F3-104F-BCF7-039B2DE61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29400" y="1600201"/>
                <a:ext cx="4953000" cy="4525963"/>
              </a:xfrm>
              <a:blipFill>
                <a:blip r:embed="rId3"/>
                <a:stretch>
                  <a:fillRect l="-230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52F0EC6-2228-7B49-B7F8-35CD399F07D9}"/>
              </a:ext>
            </a:extLst>
          </p:cNvPr>
          <p:cNvSpPr txBox="1"/>
          <p:nvPr/>
        </p:nvSpPr>
        <p:spPr>
          <a:xfrm>
            <a:off x="8915400" y="1752600"/>
            <a:ext cx="2797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solidFill>
                  <a:srgbClr val="008000"/>
                </a:solidFill>
              </a:rPr>
              <a:t>Khởi tạo trọng số W và b như thế nào ? </a:t>
            </a:r>
          </a:p>
        </p:txBody>
      </p:sp>
    </p:spTree>
    <p:extLst>
      <p:ext uri="{BB962C8B-B14F-4D97-AF65-F5344CB8AC3E}">
        <p14:creationId xmlns:p14="http://schemas.microsoft.com/office/powerpoint/2010/main" val="38505963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18D6-669D-7640-BF23-A8FE384F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11807E-69BE-3946-A039-26D11B709183}"/>
              </a:ext>
            </a:extLst>
          </p:cNvPr>
          <p:cNvGrpSpPr/>
          <p:nvPr/>
        </p:nvGrpSpPr>
        <p:grpSpPr>
          <a:xfrm>
            <a:off x="3212554" y="1420705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191E2CE-0C29-1B4F-9CB3-98BCB300F72A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277FA0E-22D4-D941-AF18-51A43686FC53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680EBCC-DFF4-DA4B-BB2E-4E7BE4421BDC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DD16228-2130-D545-B58C-29E9C8C6C515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68F0BD-2380-C64D-8BBF-F19B864FA2FB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E8F0CC-BA24-B743-990A-C64A9CB0169A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2CF8689-AFA0-254C-91D0-EE928708A4E2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4B2803D-7D12-494E-933B-53494FED5AEA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2D01D95-8E2D-5243-BE08-7999378254D0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D689EDB-4976-454F-8BD2-D51BF78F3CE2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BC01E42-5913-B549-9FCC-FA82973BAEFB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299C124-017F-5C4A-9C12-23A7C6C60083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B2B740A-1ACA-424B-B7C9-7DE0377A7A44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25573C8-8603-6E42-9579-D40B9ECF9433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4A11C47-DF10-2544-9A72-8A3724F9E87A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A3E0217-7738-E04C-87A5-08CB4F829376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B0D35D2-C676-1F4F-869F-9A13D34F94CA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5766C28-4FA3-4A4E-95ED-3245F3657AB0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36DDF12-E8C1-0549-973F-3A422EB1734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0FF22A2-076A-1947-8479-A1E4A3902325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B78F004-D7BA-8143-B475-FF19AA6E824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5CAB84A-CB5E-4845-B0D9-17DAC8CABD1E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C149921-11F7-574C-BC72-E032E5689778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7D70F1-D0C5-3946-A745-E8F99D3C426A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AEB0BFF-EFAA-3F4E-8A5E-75AA8E66F255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7585456-E832-774C-AD6F-A519F9963590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AEB52C7-CA43-0D47-B314-FF68CDA462EF}"/>
              </a:ext>
            </a:extLst>
          </p:cNvPr>
          <p:cNvSpPr/>
          <p:nvPr/>
        </p:nvSpPr>
        <p:spPr>
          <a:xfrm>
            <a:off x="3134159" y="1952303"/>
            <a:ext cx="937540" cy="2618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3C6C35-9F81-084E-BE92-C754B51DAEE1}"/>
              </a:ext>
            </a:extLst>
          </p:cNvPr>
          <p:cNvSpPr txBox="1"/>
          <p:nvPr/>
        </p:nvSpPr>
        <p:spPr>
          <a:xfrm>
            <a:off x="2791649" y="5018671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66FF"/>
                </a:solidFill>
              </a:rPr>
              <a:t>Input layer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A9203A-5B53-9044-B2A7-309D32E50541}"/>
              </a:ext>
            </a:extLst>
          </p:cNvPr>
          <p:cNvSpPr/>
          <p:nvPr/>
        </p:nvSpPr>
        <p:spPr>
          <a:xfrm>
            <a:off x="6761611" y="2683884"/>
            <a:ext cx="937540" cy="1047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CF6636-81F4-8C45-98DE-63A2D8857A26}"/>
              </a:ext>
            </a:extLst>
          </p:cNvPr>
          <p:cNvSpPr txBox="1"/>
          <p:nvPr/>
        </p:nvSpPr>
        <p:spPr>
          <a:xfrm>
            <a:off x="6489223" y="5062304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66FF"/>
                </a:solidFill>
              </a:rPr>
              <a:t>Output layer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D7DD9E2-DCC3-8444-BA52-C1BFCC4FACFE}"/>
              </a:ext>
            </a:extLst>
          </p:cNvPr>
          <p:cNvSpPr/>
          <p:nvPr/>
        </p:nvSpPr>
        <p:spPr>
          <a:xfrm>
            <a:off x="5029264" y="1233763"/>
            <a:ext cx="937540" cy="3784908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A45B22-D543-584F-A6FF-F9FDA221BE92}"/>
              </a:ext>
            </a:extLst>
          </p:cNvPr>
          <p:cNvSpPr txBox="1"/>
          <p:nvPr/>
        </p:nvSpPr>
        <p:spPr>
          <a:xfrm>
            <a:off x="4495985" y="5081548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20237086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4100-6C90-E64C-AA38-049502C1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Khởi tạo tham số bằng 0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D0116A-0A1F-634B-BAB5-DAFB341A9530}"/>
              </a:ext>
            </a:extLst>
          </p:cNvPr>
          <p:cNvGrpSpPr/>
          <p:nvPr/>
        </p:nvGrpSpPr>
        <p:grpSpPr>
          <a:xfrm>
            <a:off x="212892" y="1610313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10DC309-5611-4F44-AFAA-888174C73F4B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261A7C-DDFC-6449-8747-B985E56D955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84AB36-D634-BB45-9001-A3DDDE746051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96249B7-8D94-DA4C-B959-7D30D3F75AF4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F531C05-BD41-5145-88F0-01B9C930377B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895C2D7-11AE-734A-983A-CEE0E33E6C4B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4A49F0-C528-094E-A07A-807DC5712DBC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B09478C-67BD-C94C-B262-190744A7D7CC}"/>
                </a:ext>
              </a:extLst>
            </p:cNvPr>
            <p:cNvCxnSpPr>
              <a:stCxn id="8" idx="3"/>
              <a:endCxn id="6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C32B079-7BB6-BE4D-9929-CAA8EE38971C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FFF2FA-4073-A341-AEF5-62B3BC109B37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215567C-CDAF-654A-844B-335D44DCBEF0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B8B5A-A592-774F-A1CE-4CC67DCC701B}"/>
                </a:ext>
              </a:extLst>
            </p:cNvPr>
            <p:cNvCxnSpPr>
              <a:stCxn id="10" idx="3"/>
              <a:endCxn id="6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489B5F7-8D64-1848-94CE-912458950D7D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A58E3A3-2A4B-2C4C-9862-BBAF071E1A99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C1F048E-A4D5-F244-904A-BAEC1C970B45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9094E81-48C4-2A49-866E-3F1A1D836D4A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5344BD-6931-DD44-A501-CF4A14C32746}"/>
                  </a:ext>
                </a:extLst>
              </p:cNvPr>
              <p:cNvSpPr txBox="1"/>
              <p:nvPr/>
            </p:nvSpPr>
            <p:spPr>
              <a:xfrm>
                <a:off x="1295400" y="4191000"/>
                <a:ext cx="2136482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w</a:t>
                </a:r>
                <a:r>
                  <a:rPr lang="en-US" sz="2800" baseline="30000"/>
                  <a:t>[1]</a:t>
                </a:r>
                <a:r>
                  <a:rPr lang="en-US" sz="280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5344BD-6931-DD44-A501-CF4A14C32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191000"/>
                <a:ext cx="2136482" cy="810799"/>
              </a:xfrm>
              <a:prstGeom prst="rect">
                <a:avLst/>
              </a:prstGeom>
              <a:blipFill>
                <a:blip r:embed="rId8"/>
                <a:stretch>
                  <a:fillRect l="-5325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3C4E59-8019-6C40-BBBC-69AE1C1268E0}"/>
                  </a:ext>
                </a:extLst>
              </p:cNvPr>
              <p:cNvSpPr txBox="1"/>
              <p:nvPr/>
            </p:nvSpPr>
            <p:spPr>
              <a:xfrm>
                <a:off x="1295400" y="5194474"/>
                <a:ext cx="1519327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b</a:t>
                </a:r>
                <a:r>
                  <a:rPr lang="en-US" sz="2800" baseline="30000"/>
                  <a:t>[1]</a:t>
                </a:r>
                <a:r>
                  <a:rPr lang="en-US" sz="280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3C4E59-8019-6C40-BBBC-69AE1C126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194474"/>
                <a:ext cx="1519327" cy="810799"/>
              </a:xfrm>
              <a:prstGeom prst="rect">
                <a:avLst/>
              </a:prstGeom>
              <a:blipFill>
                <a:blip r:embed="rId9"/>
                <a:stretch>
                  <a:fillRect l="-7438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28267D-E081-0E40-B8E6-ACFFB544857B}"/>
                  </a:ext>
                </a:extLst>
              </p:cNvPr>
              <p:cNvSpPr txBox="1"/>
              <p:nvPr/>
            </p:nvSpPr>
            <p:spPr>
              <a:xfrm>
                <a:off x="3904661" y="4124269"/>
                <a:ext cx="4731616" cy="73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charset="0"/>
                            </a:rPr>
                            <m:t>[1]</m:t>
                          </m:r>
                        </m:sup>
                      </m:sSubSup>
                      <m:r>
                        <a:rPr lang="vi-VN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𝜎</m:t>
                      </m:r>
                      <m:d>
                        <m:dPr>
                          <m:ctrlPr>
                            <a:rPr lang="vi-VN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28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vi-VN" sz="28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vi-VN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vi-VN" sz="28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vi-VN" sz="280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vi-VN" sz="28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vi-VN" sz="28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vi-VN" sz="2800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vi-VN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vi-VN" sz="2800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28267D-E081-0E40-B8E6-ACFFB5448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61" y="4124269"/>
                <a:ext cx="4731616" cy="7371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0E3C96-1AFD-0440-9F5D-1510F86786A3}"/>
                  </a:ext>
                </a:extLst>
              </p:cNvPr>
              <p:cNvSpPr txBox="1"/>
              <p:nvPr/>
            </p:nvSpPr>
            <p:spPr>
              <a:xfrm>
                <a:off x="3904661" y="5268084"/>
                <a:ext cx="4731616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vi-VN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>
                              <a:latin typeface="Cambria Math" charset="0"/>
                            </a:rPr>
                            <m:t>[1]</m:t>
                          </m:r>
                        </m:sup>
                      </m:sSubSup>
                      <m:r>
                        <a:rPr lang="vi-VN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𝜎</m:t>
                      </m:r>
                      <m:d>
                        <m:dPr>
                          <m:ctrlPr>
                            <a:rPr lang="vi-VN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28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vi-VN" sz="28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vi-VN" sz="2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vi-VN" sz="28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vi-VN" sz="280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vi-VN" sz="28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vi-VN" sz="28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vi-VN" sz="2800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vi-VN" sz="2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vi-VN" sz="2800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0E3C96-1AFD-0440-9F5D-1510F8678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61" y="5268084"/>
                <a:ext cx="4731616" cy="7371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093A83-7BAB-3747-AAE3-C43D4FC73A7A}"/>
                  </a:ext>
                </a:extLst>
              </p:cNvPr>
              <p:cNvSpPr/>
              <p:nvPr/>
            </p:nvSpPr>
            <p:spPr>
              <a:xfrm>
                <a:off x="3440577" y="3123521"/>
                <a:ext cx="4213141" cy="632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8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8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8000"/>
                            </a:solidFill>
                            <a:latin typeface="Cambria Math" charset="0"/>
                          </a:rPr>
                          <m:t>[1]</m:t>
                        </m:r>
                      </m:sup>
                    </m:sSubSup>
                  </m:oMath>
                </a14:m>
                <a:r>
                  <a:rPr lang="en-US" sz="2800">
                    <a:solidFill>
                      <a:srgbClr val="008000"/>
                    </a:solidFill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8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vi-VN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8000"/>
                            </a:solidFill>
                            <a:latin typeface="Cambria Math" charset="0"/>
                          </a:rPr>
                          <m:t>[1]</m:t>
                        </m:r>
                      </m:sup>
                    </m:sSubSup>
                  </m:oMath>
                </a14:m>
                <a:r>
                  <a:rPr lang="en-US" sz="2800">
                    <a:solidFill>
                      <a:srgbClr val="008000"/>
                    </a:solidFill>
                  </a:rPr>
                  <a:t> </a:t>
                </a:r>
                <a:r>
                  <a:rPr lang="en-US" sz="2800">
                    <a:solidFill>
                      <a:srgbClr val="008000"/>
                    </a:solidFill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dz</m:t>
                        </m:r>
                      </m:e>
                      <m:sub>
                        <m:r>
                          <a:rPr lang="vi-VN" sz="28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  <m:sup>
                        <m:r>
                          <a:rPr lang="vi-VN" sz="28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[1]</m:t>
                        </m:r>
                      </m:sup>
                    </m:sSubSup>
                    <m:r>
                      <a:rPr lang="vi-VN" sz="2800" b="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dz</m:t>
                        </m:r>
                      </m:e>
                      <m:sub>
                        <m:r>
                          <a:rPr lang="vi-VN" sz="2800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b>
                      <m:sup>
                        <m:r>
                          <a:rPr lang="vi-VN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[1]</m:t>
                        </m:r>
                      </m:sup>
                    </m:sSubSup>
                  </m:oMath>
                </a14:m>
                <a:endParaRPr lang="en-US" sz="280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093A83-7BAB-3747-AAE3-C43D4FC73A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577" y="3123521"/>
                <a:ext cx="4213141" cy="632545"/>
              </a:xfrm>
              <a:prstGeom prst="rect">
                <a:avLst/>
              </a:prstGeom>
              <a:blipFill>
                <a:blip r:embed="rId12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E809422-0B06-9F4C-BFD7-3B6164E6C7F5}"/>
              </a:ext>
            </a:extLst>
          </p:cNvPr>
          <p:cNvSpPr txBox="1"/>
          <p:nvPr/>
        </p:nvSpPr>
        <p:spPr>
          <a:xfrm>
            <a:off x="3291326" y="1413575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Cả 2 unit này sẽ giống nhau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3953CC-BF5F-4441-ACAD-069B22964417}"/>
              </a:ext>
            </a:extLst>
          </p:cNvPr>
          <p:cNvCxnSpPr/>
          <p:nvPr/>
        </p:nvCxnSpPr>
        <p:spPr>
          <a:xfrm flipH="1">
            <a:off x="2503297" y="1675595"/>
            <a:ext cx="833795" cy="8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087D2A-FF53-F14E-A33B-F20E201C8623}"/>
              </a:ext>
            </a:extLst>
          </p:cNvPr>
          <p:cNvCxnSpPr/>
          <p:nvPr/>
        </p:nvCxnSpPr>
        <p:spPr>
          <a:xfrm flipH="1">
            <a:off x="2411460" y="1707735"/>
            <a:ext cx="925632" cy="107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891217-F0E8-544B-A991-4C7D34A7EC20}"/>
                  </a:ext>
                </a:extLst>
              </p:cNvPr>
              <p:cNvSpPr txBox="1"/>
              <p:nvPr/>
            </p:nvSpPr>
            <p:spPr>
              <a:xfrm>
                <a:off x="9186180" y="3068102"/>
                <a:ext cx="2286000" cy="73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dw</m:t>
                      </m:r>
                      <m:r>
                        <a:rPr lang="vi-VN" sz="2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vi-V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vi-V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vi-V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vi-V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891217-F0E8-544B-A991-4C7D34A7E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180" y="3068102"/>
                <a:ext cx="2286000" cy="735201"/>
              </a:xfrm>
              <a:prstGeom prst="rect">
                <a:avLst/>
              </a:prstGeom>
              <a:blipFill>
                <a:blip r:embed="rId13"/>
                <a:stretch>
                  <a:fillRect l="-1105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Arrow 32">
            <a:extLst>
              <a:ext uri="{FF2B5EF4-FFF2-40B4-BE49-F238E27FC236}">
                <a16:creationId xmlns:a16="http://schemas.microsoft.com/office/drawing/2014/main" id="{5FC23F1B-7B6E-5A47-83CA-07FA2B51B247}"/>
              </a:ext>
            </a:extLst>
          </p:cNvPr>
          <p:cNvSpPr/>
          <p:nvPr/>
        </p:nvSpPr>
        <p:spPr>
          <a:xfrm>
            <a:off x="7848600" y="3357681"/>
            <a:ext cx="1219200" cy="223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32FF6-4A52-7E46-AA97-562DE4BE0D83}"/>
              </a:ext>
            </a:extLst>
          </p:cNvPr>
          <p:cNvSpPr txBox="1"/>
          <p:nvPr/>
        </p:nvSpPr>
        <p:spPr>
          <a:xfrm>
            <a:off x="8915400" y="3948548"/>
            <a:ext cx="3005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dw giống nhau ở 2 unit: 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>
                <a:solidFill>
                  <a:srgbClr val="0066FF"/>
                </a:solidFill>
                <a:sym typeface="Wingdings" pitchFamily="2" charset="2"/>
              </a:rPr>
              <a:t>khi thay vào gradient descent, trọng số W không có gì thay đổi sau mỗi lần chạy ở các unit.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>
                <a:solidFill>
                  <a:srgbClr val="FF0000"/>
                </a:solidFill>
                <a:sym typeface="Wingdings" pitchFamily="2" charset="2"/>
              </a:rPr>
              <a:t>gradient descent không còn ý nghĩa.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4521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9DB7-2ACE-A245-904B-551C29E8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Khởi tạo tham số khác 0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2C88EE-11F0-E34E-9902-0C9F4A3501CD}"/>
              </a:ext>
            </a:extLst>
          </p:cNvPr>
          <p:cNvGrpSpPr/>
          <p:nvPr/>
        </p:nvGrpSpPr>
        <p:grpSpPr>
          <a:xfrm>
            <a:off x="1066800" y="1631405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E1F27C8-BF77-2B4B-ABA5-2260BB7B35C0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8BD6AF-4DF4-334A-885B-94A2EAA5EB6B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C19D1-F570-9C41-9FDB-9909E968CB3F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5007FF2-025A-5441-9C37-4E85B6C2953A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83E2087-18AA-E646-8CBE-D368E5F41DC0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C3BB9DE-FD70-2045-A04A-17ADA1B42958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CFF01F-A5F3-324A-A716-34F3ED86CD3A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E41A708-9156-354B-A349-809477807E74}"/>
                </a:ext>
              </a:extLst>
            </p:cNvPr>
            <p:cNvCxnSpPr>
              <a:stCxn id="8" idx="3"/>
              <a:endCxn id="6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8610B1-0F92-D241-86B0-CADEBBB7FEE3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F960AB-24E3-2B4C-9F2F-0371FF030511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FE154B-D187-3A4C-8795-EBA8610768AF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599D41-E785-854D-94E3-866E01101485}"/>
                </a:ext>
              </a:extLst>
            </p:cNvPr>
            <p:cNvCxnSpPr>
              <a:stCxn id="10" idx="3"/>
              <a:endCxn id="6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E53192-3F59-FE49-89EE-8CD657855BF2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D513BD-9D52-4445-A7B3-911BE2A1E881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2F7B01-A02A-3547-BC1C-0C707F65F5EF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128B94-4B67-4846-ADF9-B7D73C3C0E1D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D4ED99-6EF5-1843-9B84-943222542A02}"/>
              </a:ext>
            </a:extLst>
          </p:cNvPr>
          <p:cNvSpPr txBox="1"/>
          <p:nvPr/>
        </p:nvSpPr>
        <p:spPr>
          <a:xfrm>
            <a:off x="140525" y="4582535"/>
            <a:ext cx="77059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aseline="3000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en-US" sz="280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np.random.randn((2,2)) * 0.01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aseline="30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np.zero((2,1))</a:t>
            </a:r>
          </a:p>
          <a:p>
            <a:r>
              <a:rPr lang="en-US" sz="2800" i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Tính tương tự với W</a:t>
            </a:r>
            <a:r>
              <a:rPr lang="en-US" sz="2800" i="1" baseline="300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sz="2800" i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</a:t>
            </a:r>
            <a:r>
              <a:rPr lang="en-US" sz="2800" i="1" baseline="300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FBD99E-0C89-284F-8B4D-580CDB10CE48}"/>
              </a:ext>
            </a:extLst>
          </p:cNvPr>
          <p:cNvSpPr txBox="1"/>
          <p:nvPr/>
        </p:nvSpPr>
        <p:spPr>
          <a:xfrm>
            <a:off x="3460951" y="3383060"/>
            <a:ext cx="545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Khởi tạo W gồm các số ngẫu nhiên theo phân phối Gauss. W có chiều là (2,2)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2EC685-04AE-E549-BC56-B169BD9278DD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451552" y="4029391"/>
            <a:ext cx="1736624" cy="61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2909125-3C1B-5141-A770-92681E2B4DA9}"/>
              </a:ext>
            </a:extLst>
          </p:cNvPr>
          <p:cNvSpPr/>
          <p:nvPr/>
        </p:nvSpPr>
        <p:spPr>
          <a:xfrm>
            <a:off x="6705600" y="4495800"/>
            <a:ext cx="1140881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B3EF7F-8B26-8341-9A65-89BBABBA2125}"/>
                  </a:ext>
                </a:extLst>
              </p:cNvPr>
              <p:cNvSpPr/>
              <p:nvPr/>
            </p:nvSpPr>
            <p:spPr>
              <a:xfrm>
                <a:off x="8153400" y="3909493"/>
                <a:ext cx="3898075" cy="2091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𝑥</m:t>
                      </m:r>
                      <m:r>
                        <a:rPr lang="en-US" sz="2800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/>
              </a:p>
              <a:p>
                <a:endParaRPr lang="en-US" sz="2800"/>
              </a:p>
              <a:p>
                <a:r>
                  <a:rPr lang="en-US" sz="2400">
                    <a:solidFill>
                      <a:srgbClr val="0066FF"/>
                    </a:solidFill>
                  </a:rPr>
                  <a:t>w rất lớn </a:t>
                </a:r>
                <a:r>
                  <a:rPr lang="en-US" sz="2400">
                    <a:solidFill>
                      <a:srgbClr val="0066FF"/>
                    </a:solidFill>
                    <a:sym typeface="Wingdings" pitchFamily="2" charset="2"/>
                  </a:rPr>
                  <a:t> </a:t>
                </a:r>
                <a:r>
                  <a:rPr lang="en-US" sz="2400">
                    <a:solidFill>
                      <a:srgbClr val="FF0000"/>
                    </a:solidFill>
                    <a:sym typeface="Wingdings" pitchFamily="2" charset="2"/>
                  </a:rPr>
                  <a:t>z có thể rất lớn hoặc rất nhỏ</a:t>
                </a:r>
                <a:r>
                  <a:rPr lang="en-US" sz="2400">
                    <a:solidFill>
                      <a:srgbClr val="0066FF"/>
                    </a:solidFill>
                    <a:sym typeface="Wingdings" pitchFamily="2" charset="2"/>
                  </a:rPr>
                  <a:t>  </a:t>
                </a:r>
                <a:r>
                  <a:rPr lang="en-US" sz="2400">
                    <a:solidFill>
                      <a:srgbClr val="008000"/>
                    </a:solidFill>
                    <a:sym typeface="Wingdings" pitchFamily="2" charset="2"/>
                  </a:rPr>
                  <a:t>làm chậm quá trình gradient descent</a:t>
                </a:r>
                <a:r>
                  <a:rPr lang="en-US" sz="2400">
                    <a:solidFill>
                      <a:srgbClr val="0066FF"/>
                    </a:solidFill>
                    <a:sym typeface="Wingdings" pitchFamily="2" charset="2"/>
                  </a:rPr>
                  <a:t>.</a:t>
                </a:r>
                <a:endParaRPr lang="en-US" sz="24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B3EF7F-8B26-8341-9A65-89BBABBA2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909493"/>
                <a:ext cx="3898075" cy="2091791"/>
              </a:xfrm>
              <a:prstGeom prst="rect">
                <a:avLst/>
              </a:prstGeom>
              <a:blipFill>
                <a:blip r:embed="rId8"/>
                <a:stretch>
                  <a:fillRect l="-2273" r="-4221" b="-4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67039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C4CE-6CA9-6747-AAC2-E71B2B4E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ABD3-E64F-B64B-8B56-0EC691D6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>
                <a:solidFill>
                  <a:srgbClr val="008000"/>
                </a:solidFill>
              </a:rPr>
              <a:t>Với Logistic regression, khởi tao W = 0 được hay không 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Trả lời: </a:t>
            </a:r>
          </a:p>
          <a:p>
            <a:pPr marL="0" indent="0">
              <a:buNone/>
            </a:pPr>
            <a:r>
              <a:rPr lang="en-US"/>
              <a:t>Được, vì Logistic regression chỉ có 1 unit duy nhất (không có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95041676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79CF-E214-47B1-9B59-40C80468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TÀI LIỆU THAM KHẢO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FE7648-3014-5F44-864C-96D96CF84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Khoá học </a:t>
            </a:r>
            <a:r>
              <a:rPr lang="en-US" i="1">
                <a:solidFill>
                  <a:srgbClr val="FF0000"/>
                </a:solidFill>
              </a:rPr>
              <a:t>Neural Network and Deep learning</a:t>
            </a:r>
            <a:r>
              <a:rPr lang="en-US"/>
              <a:t>, deeplearning.ai.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Ian Goodfellow, Yoshua Bengio, Aaron Courvile, </a:t>
            </a:r>
            <a:r>
              <a:rPr lang="en-US" i="1">
                <a:solidFill>
                  <a:srgbClr val="FF0000"/>
                </a:solidFill>
              </a:rPr>
              <a:t>Deep learning</a:t>
            </a:r>
            <a:r>
              <a:rPr lang="en-US"/>
              <a:t>, MIT Press, 2016.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Andrew Ng., </a:t>
            </a:r>
            <a:r>
              <a:rPr lang="en-US" i="1">
                <a:solidFill>
                  <a:srgbClr val="FF0000"/>
                </a:solidFill>
              </a:rPr>
              <a:t>Machine Learning Yearning</a:t>
            </a:r>
            <a:r>
              <a:rPr lang="en-US"/>
              <a:t>. Link: </a:t>
            </a:r>
            <a:r>
              <a:rPr lang="en-US">
                <a:hlinkClick r:id="rId2"/>
              </a:rPr>
              <a:t>https://www.deeplearning.ai/machine-learning-yearning/</a:t>
            </a:r>
            <a:endParaRPr lang="en-US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Vũ Hữu Tiệp, </a:t>
            </a:r>
            <a:r>
              <a:rPr lang="en-US" i="1">
                <a:solidFill>
                  <a:srgbClr val="FF0000"/>
                </a:solidFill>
              </a:rPr>
              <a:t>Machine Learning cơ bản</a:t>
            </a:r>
            <a:r>
              <a:rPr lang="en-US"/>
              <a:t>, NXB Khoa học và Kỹ thuật, 2018.</a:t>
            </a:r>
          </a:p>
        </p:txBody>
      </p:sp>
    </p:spTree>
    <p:extLst>
      <p:ext uri="{BB962C8B-B14F-4D97-AF65-F5344CB8AC3E}">
        <p14:creationId xmlns:p14="http://schemas.microsoft.com/office/powerpoint/2010/main" val="23173428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7DF-18CC-AE42-8646-6B136A95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lớp trong một mạng neural nhân tạo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D756-84D3-E248-AE97-B2CCB290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Input layer</a:t>
            </a:r>
            <a:r>
              <a:rPr lang="en-US"/>
              <a:t>: Nhận dữ liệu đầu vào.</a:t>
            </a:r>
          </a:p>
          <a:p>
            <a:r>
              <a:rPr lang="en-US" b="1">
                <a:solidFill>
                  <a:srgbClr val="FF0000"/>
                </a:solidFill>
              </a:rPr>
              <a:t>Hidden layer</a:t>
            </a:r>
            <a:r>
              <a:rPr lang="en-US"/>
              <a:t>: Kết nối giữa các layer với nhau, gồm input layer, các lớp hidden layers khác và output layer.</a:t>
            </a:r>
          </a:p>
          <a:p>
            <a:r>
              <a:rPr lang="en-US" b="1">
                <a:solidFill>
                  <a:srgbClr val="FF0000"/>
                </a:solidFill>
              </a:rPr>
              <a:t>Output layer</a:t>
            </a:r>
            <a:r>
              <a:rPr lang="en-US"/>
              <a:t>: Đưa ra kết quả từ dữ liệu đầu vào. Dữ liệu kết quả có thể là: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Label</a:t>
            </a:r>
            <a:r>
              <a:rPr lang="en-US"/>
              <a:t> – dạng categorical đối với bài toán phân lớp (classification).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Value</a:t>
            </a:r>
            <a:r>
              <a:rPr lang="en-US"/>
              <a:t> – dạng numeric đối với bài toán hồi quy (regression) hay xếp hạng (ranking).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64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3BF0-8DD8-0940-B301-37CD8911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ký hiệu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9A8DC7-2583-1843-AECC-CBC5F3D76968}"/>
              </a:ext>
            </a:extLst>
          </p:cNvPr>
          <p:cNvGrpSpPr/>
          <p:nvPr/>
        </p:nvGrpSpPr>
        <p:grpSpPr>
          <a:xfrm>
            <a:off x="609600" y="220980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929AB92-0F9F-6243-BE7D-AF8F658C9D7B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BE1646F-DB2A-DC46-A83C-8BF461265C3B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760567F-397C-5F45-B7D8-BC3F512FF5FB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915ECB6-E22E-FF46-AE33-33721D87BAC3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473C573-A86A-4845-8F1B-BB9803097C8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52538C9-D274-1949-AC5B-369CECBE82E7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1C3907-06F3-884F-8FE6-DBDDFC7630D1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A004F7-55AA-2C41-A0FB-421587FB4E8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258B349-2B0E-8C4E-9F72-C9F4AA0405D5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0497490-5586-B94E-ACD2-EC65EF0FBA8E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D29CF2B-4459-8C48-87AB-C3AA03B0C054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EA38888-2D4C-D440-864C-FCB417E72EF0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C5C084-E137-B948-B3F3-D99776AE303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2327D3F-94D2-9444-90F0-81BE1150C3FF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17C5F8-785C-D54E-87E3-150811FFAE16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E43993-A5BC-9542-876D-BC8F2E955DAA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1CA9CC2-B845-6140-BB47-C773DC1957A3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9D5A68F-32E5-274B-AF52-7AA3E60A5F95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3A2AB11-9618-3A48-BEAD-AC4BD20137F5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E30B394-B20A-C845-801F-09CFD1D444B2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2EFDB92-2A75-B84C-8E03-B9A0C1792D97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F1F253-7CF8-014C-9B5C-421BE8DCD8B5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C19EFE6-DE95-C046-B25A-418AE31CC67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EEC9778-B294-B948-8C5D-34752E4FFF76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BE44348-2CF0-6E47-8ECC-75163AC3AC99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037EB-1DEF-5E46-870E-23AC53553D14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F6C57B4-33FA-2843-A167-710D59C96F8F}"/>
              </a:ext>
            </a:extLst>
          </p:cNvPr>
          <p:cNvSpPr txBox="1"/>
          <p:nvPr/>
        </p:nvSpPr>
        <p:spPr>
          <a:xfrm>
            <a:off x="515143" y="2295552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 baseline="30000">
                <a:solidFill>
                  <a:srgbClr val="FF0000"/>
                </a:solidFill>
              </a:rPr>
              <a:t>[0]</a:t>
            </a:r>
            <a:r>
              <a:rPr lang="en-US" sz="2400">
                <a:solidFill>
                  <a:srgbClr val="FF0000"/>
                </a:solidFill>
              </a:rPr>
              <a:t> =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EF2244-4382-914A-9D6A-2773C4A56AD2}"/>
                  </a:ext>
                </a:extLst>
              </p:cNvPr>
              <p:cNvSpPr txBox="1"/>
              <p:nvPr/>
            </p:nvSpPr>
            <p:spPr>
              <a:xfrm>
                <a:off x="7329368" y="1079803"/>
                <a:ext cx="4800600" cy="5356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>
                    <a:solidFill>
                      <a:srgbClr val="FF0000"/>
                    </a:solidFill>
                  </a:rPr>
                  <a:t>Tập dữ liệu huấn luyện:</a:t>
                </a:r>
              </a:p>
              <a:p>
                <a:r>
                  <a:rPr lang="en-US" sz="2400">
                    <a:solidFill>
                      <a:srgbClr val="0066FF"/>
                    </a:solidFill>
                  </a:rPr>
                  <a:t>	X: các vector đặc trưng</a:t>
                </a:r>
              </a:p>
              <a:p>
                <a:r>
                  <a:rPr lang="en-US" sz="2400">
                    <a:solidFill>
                      <a:srgbClr val="0066FF"/>
                    </a:solidFill>
                  </a:rPr>
                  <a:t>	y: các nhãn ứng với từng vector đặc trưng trong X</a:t>
                </a:r>
                <a:endParaRPr lang="en-US" sz="2400" u="sng">
                  <a:solidFill>
                    <a:srgbClr val="FF0000"/>
                  </a:solidFill>
                </a:endParaRPr>
              </a:p>
              <a:p>
                <a:r>
                  <a:rPr lang="en-US" sz="2400" u="sng">
                    <a:solidFill>
                      <a:srgbClr val="FF0000"/>
                    </a:solidFill>
                  </a:rPr>
                  <a:t>Mạng neural:</a:t>
                </a:r>
              </a:p>
              <a:p>
                <a:r>
                  <a:rPr lang="en-US" sz="2400">
                    <a:solidFill>
                      <a:srgbClr val="0066FF"/>
                    </a:solidFill>
                  </a:rPr>
                  <a:t>	</a:t>
                </a:r>
                <a:r>
                  <a:rPr lang="en-US" sz="2400">
                    <a:solidFill>
                      <a:srgbClr val="FF0000"/>
                    </a:solidFill>
                  </a:rPr>
                  <a:t>a</a:t>
                </a:r>
                <a:r>
                  <a:rPr lang="en-US" sz="2400">
                    <a:solidFill>
                      <a:srgbClr val="0066FF"/>
                    </a:solidFill>
                  </a:rPr>
                  <a:t>: hàm kích hoạt (activation function).</a:t>
                </a:r>
              </a:p>
              <a:p>
                <a:r>
                  <a:rPr lang="en-US" sz="2400">
                    <a:solidFill>
                      <a:srgbClr val="0066FF"/>
                    </a:solidFill>
                  </a:rPr>
                  <a:t>	</a:t>
                </a:r>
                <a:r>
                  <a:rPr lang="en-US" sz="2400">
                    <a:solidFill>
                      <a:srgbClr val="FF0000"/>
                    </a:solidFill>
                  </a:rPr>
                  <a:t>a</a:t>
                </a:r>
                <a:r>
                  <a:rPr lang="en-US" sz="2400" baseline="30000">
                    <a:solidFill>
                      <a:srgbClr val="FF0000"/>
                    </a:solidFill>
                  </a:rPr>
                  <a:t>[i]</a:t>
                </a:r>
                <a:r>
                  <a:rPr lang="en-US" sz="2400">
                    <a:solidFill>
                      <a:srgbClr val="0066FF"/>
                    </a:solidFill>
                  </a:rPr>
                  <a:t>: giá trị hàm kích hoạt tại </a:t>
                </a:r>
                <a:r>
                  <a:rPr lang="en-US" sz="2400">
                    <a:solidFill>
                      <a:srgbClr val="FF0000"/>
                    </a:solidFill>
                  </a:rPr>
                  <a:t>lớp thứ i </a:t>
                </a:r>
                <a:r>
                  <a:rPr lang="en-US" sz="2400">
                    <a:solidFill>
                      <a:srgbClr val="0066FF"/>
                    </a:solidFill>
                  </a:rPr>
                  <a:t>trong mạng neural. Giá trị của a</a:t>
                </a:r>
                <a:r>
                  <a:rPr lang="en-US" sz="2400" baseline="30000">
                    <a:solidFill>
                      <a:srgbClr val="0066FF"/>
                    </a:solidFill>
                  </a:rPr>
                  <a:t>[i]</a:t>
                </a:r>
                <a:r>
                  <a:rPr lang="en-US" sz="2400">
                    <a:solidFill>
                      <a:srgbClr val="0066FF"/>
                    </a:solidFill>
                  </a:rPr>
                  <a:t> là một vector chứa bộ tham số kích hoạt.</a:t>
                </a:r>
              </a:p>
              <a:p>
                <a:r>
                  <a:rPr lang="en-US" sz="2400">
                    <a:solidFill>
                      <a:srgbClr val="0066FF"/>
                    </a:solidFill>
                  </a:rPr>
                  <a:t>	</a:t>
                </a:r>
                <a:r>
                  <a:rPr lang="en-US" sz="24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vi-V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vi-V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vi-V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>
                    <a:solidFill>
                      <a:srgbClr val="0066FF"/>
                    </a:solidFill>
                  </a:rPr>
                  <a:t> a</a:t>
                </a:r>
                <a:r>
                  <a:rPr lang="en-US" sz="2400" baseline="30000">
                    <a:solidFill>
                      <a:srgbClr val="0066FF"/>
                    </a:solidFill>
                  </a:rPr>
                  <a:t>[i] </a:t>
                </a:r>
                <a:r>
                  <a:rPr lang="en-US" sz="2400">
                    <a:solidFill>
                      <a:srgbClr val="0066FF"/>
                    </a:solidFill>
                  </a:rPr>
                  <a:t> là một bộ tham số kích hoạt gồm: </a:t>
                </a:r>
                <a:r>
                  <a:rPr lang="en-US" sz="2400">
                    <a:solidFill>
                      <a:srgbClr val="FF0000"/>
                    </a:solidFill>
                  </a:rPr>
                  <a:t>w và b. </a:t>
                </a:r>
              </a:p>
              <a:p>
                <a:r>
                  <a:rPr lang="en-US" sz="2400">
                    <a:solidFill>
                      <a:srgbClr val="0066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EF2244-4382-914A-9D6A-2773C4A56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368" y="1079803"/>
                <a:ext cx="4800600" cy="5356338"/>
              </a:xfrm>
              <a:prstGeom prst="rect">
                <a:avLst/>
              </a:prstGeom>
              <a:blipFill>
                <a:blip r:embed="rId16"/>
                <a:stretch>
                  <a:fillRect l="-1847" t="-709" r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CC63EAC-E3BF-AA42-A760-42152CA2D10C}"/>
              </a:ext>
            </a:extLst>
          </p:cNvPr>
          <p:cNvSpPr txBox="1"/>
          <p:nvPr/>
        </p:nvSpPr>
        <p:spPr>
          <a:xfrm>
            <a:off x="2634440" y="1406999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 baseline="30000">
                <a:solidFill>
                  <a:srgbClr val="FF0000"/>
                </a:solidFill>
              </a:rPr>
              <a:t>[1]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797A7E-1B75-8C49-A65C-4D01CEC88A02}"/>
              </a:ext>
            </a:extLst>
          </p:cNvPr>
          <p:cNvSpPr txBox="1"/>
          <p:nvPr/>
        </p:nvSpPr>
        <p:spPr>
          <a:xfrm>
            <a:off x="4334719" y="2960403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66FF"/>
                </a:solidFill>
              </a:rPr>
              <a:t>a</a:t>
            </a:r>
            <a:r>
              <a:rPr lang="en-US" sz="2400" baseline="30000">
                <a:solidFill>
                  <a:srgbClr val="0066FF"/>
                </a:solidFill>
              </a:rPr>
              <a:t>[2]</a:t>
            </a:r>
            <a:endParaRPr lang="en-US" sz="240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6B9975-85F4-6B41-93E6-1BFC1691703D}"/>
                  </a:ext>
                </a:extLst>
              </p:cNvPr>
              <p:cNvSpPr txBox="1"/>
              <p:nvPr/>
            </p:nvSpPr>
            <p:spPr>
              <a:xfrm>
                <a:off x="2564747" y="2245744"/>
                <a:ext cx="720004" cy="555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vi-V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6B9975-85F4-6B41-93E6-1BFC16917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47" y="2245744"/>
                <a:ext cx="720004" cy="555024"/>
              </a:xfrm>
              <a:prstGeom prst="rect">
                <a:avLst/>
              </a:prstGeom>
              <a:blipFill>
                <a:blip r:embed="rId1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BA9EBC-4750-A248-9554-CB967B812FF9}"/>
                  </a:ext>
                </a:extLst>
              </p:cNvPr>
              <p:cNvSpPr txBox="1"/>
              <p:nvPr/>
            </p:nvSpPr>
            <p:spPr>
              <a:xfrm>
                <a:off x="2564747" y="3185506"/>
                <a:ext cx="720004" cy="555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vi-V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BA9EBC-4750-A248-9554-CB967B812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47" y="3185506"/>
                <a:ext cx="720004" cy="555024"/>
              </a:xfrm>
              <a:prstGeom prst="rect">
                <a:avLst/>
              </a:prstGeom>
              <a:blipFill>
                <a:blip r:embed="rId1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EFF046-124D-3D4D-92E5-0AEF157577D1}"/>
                  </a:ext>
                </a:extLst>
              </p:cNvPr>
              <p:cNvSpPr txBox="1"/>
              <p:nvPr/>
            </p:nvSpPr>
            <p:spPr>
              <a:xfrm>
                <a:off x="2573808" y="4138003"/>
                <a:ext cx="720004" cy="555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vi-V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vi-V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EFF046-124D-3D4D-92E5-0AEF15757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808" y="4138003"/>
                <a:ext cx="720004" cy="555024"/>
              </a:xfrm>
              <a:prstGeom prst="rect">
                <a:avLst/>
              </a:prstGeom>
              <a:blipFill>
                <a:blip r:embed="rId1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1BB7D1-AC5B-034E-9497-4B60C8A65AFF}"/>
                  </a:ext>
                </a:extLst>
              </p:cNvPr>
              <p:cNvSpPr txBox="1"/>
              <p:nvPr/>
            </p:nvSpPr>
            <p:spPr>
              <a:xfrm>
                <a:off x="2602684" y="5116636"/>
                <a:ext cx="720004" cy="555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vi-V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vi-V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1BB7D1-AC5B-034E-9497-4B60C8A6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84" y="5116636"/>
                <a:ext cx="720004" cy="555024"/>
              </a:xfrm>
              <a:prstGeom prst="rect">
                <a:avLst/>
              </a:prstGeom>
              <a:blipFill>
                <a:blip r:embed="rId2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6682C9-46CF-704E-A3C3-8C4AD0D1A490}"/>
                  </a:ext>
                </a:extLst>
              </p:cNvPr>
              <p:cNvSpPr txBox="1"/>
              <p:nvPr/>
            </p:nvSpPr>
            <p:spPr>
              <a:xfrm>
                <a:off x="4295267" y="3687749"/>
                <a:ext cx="720004" cy="555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vi-V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6682C9-46CF-704E-A3C3-8C4AD0D1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267" y="3687749"/>
                <a:ext cx="720004" cy="555024"/>
              </a:xfrm>
              <a:prstGeom prst="rect">
                <a:avLst/>
              </a:prstGeom>
              <a:blipFill>
                <a:blip r:embed="rId2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7150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FF68-5724-BC4A-A3EE-8EE4F1A2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ký hiệu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AC7D31-254B-E54E-A121-AC4C74ADE008}"/>
                  </a:ext>
                </a:extLst>
              </p:cNvPr>
              <p:cNvSpPr txBox="1"/>
              <p:nvPr/>
            </p:nvSpPr>
            <p:spPr>
              <a:xfrm>
                <a:off x="3286768" y="4711656"/>
                <a:ext cx="1448410" cy="1006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0066FF"/>
                    </a:solidFill>
                  </a:rPr>
                  <a:t>a</a:t>
                </a:r>
                <a:r>
                  <a:rPr lang="en-US" sz="2400" baseline="30000">
                    <a:solidFill>
                      <a:srgbClr val="0066FF"/>
                    </a:solidFill>
                  </a:rPr>
                  <a:t>[0]</a:t>
                </a:r>
                <a:r>
                  <a:rPr lang="en-US" sz="2400">
                    <a:solidFill>
                      <a:srgbClr val="0066FF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vi-VN" sz="2400" b="0" i="1" baseline="-2500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vi-VN" sz="2400" b="0" i="1" baseline="-2500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vi-VN" sz="2400" b="0" i="1" baseline="-2500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AC7D31-254B-E54E-A121-AC4C74ADE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768" y="4711656"/>
                <a:ext cx="1448410" cy="1006814"/>
              </a:xfrm>
              <a:prstGeom prst="rect">
                <a:avLst/>
              </a:prstGeom>
              <a:blipFill>
                <a:blip r:embed="rId2"/>
                <a:stretch>
                  <a:fillRect l="-608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B0A98E7-0054-0B49-94B8-D9EF2F984501}"/>
              </a:ext>
            </a:extLst>
          </p:cNvPr>
          <p:cNvGrpSpPr/>
          <p:nvPr/>
        </p:nvGrpSpPr>
        <p:grpSpPr>
          <a:xfrm>
            <a:off x="3581400" y="1295400"/>
            <a:ext cx="5766892" cy="3461860"/>
            <a:chOff x="3581400" y="1295400"/>
            <a:chExt cx="5766892" cy="34618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02C8F43-BA54-964D-819F-7F7F716C9DA3}"/>
                </a:ext>
              </a:extLst>
            </p:cNvPr>
            <p:cNvGrpSpPr/>
            <p:nvPr/>
          </p:nvGrpSpPr>
          <p:grpSpPr>
            <a:xfrm>
              <a:off x="3581400" y="1295400"/>
              <a:ext cx="5766892" cy="3461860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664D3F3-83D7-8D4B-B1BB-A73EC812C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540368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0368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6B73D8C-B9C8-5542-B1A5-77691F53E8A4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6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53EB077-4E14-794F-94B6-5F6235547B5C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587642B-5BE6-9542-9BB6-022F7AE2245F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ACE1848-C2B7-7B46-8A19-89F29B7E7C88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E782EFF-3092-4742-AA5B-E28F727D3D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65CD021-8081-C641-92B4-B9FB2DEFE66E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9454A92-40BB-F843-8E9D-BD6F2A679B8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BC285FA-06B4-BC47-A389-92620021A599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8557C50-A47B-864A-833F-706B6694084E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7020556-14AA-E742-A952-5CF592BC027B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07A5C94-FE06-2046-8733-97B01D02CDE7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D275A8E-5A58-554E-8E81-25951843BBBD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F53745E-48FD-E54C-BF0C-90B190457935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438814D-6A12-3A41-AAC2-2CD44B26B1DA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DF1F0DD-D2D9-EA46-A6FA-BAF28FE734BA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C538939-D942-0F44-A4DC-71324020D911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E0FCE43-9F31-4842-A0DB-E9F1F448BF25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2ACC6B0-3D60-0A41-B9BB-02075A559361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C219A1C-A3E1-014B-826D-53945A6B4726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AA8AF7B-6048-1B46-BB2D-3265A539B118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6EEE14A-C38F-8146-8456-0C58D2C66880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10E73D5-58CD-AE43-9F62-8B8664DE0716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79E3DE5-768B-1E46-943F-2BABA4BE7DC7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CC1A1D2-B8B8-C44F-B8CB-E71F00DA34C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623ECE1-389E-114D-8585-6AB207FEA429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366773-A7A7-6C4A-97B5-367A509BAAB3}"/>
                    </a:ext>
                  </a:extLst>
                </p:cNvPr>
                <p:cNvSpPr txBox="1"/>
                <p:nvPr/>
              </p:nvSpPr>
              <p:spPr>
                <a:xfrm>
                  <a:off x="5546479" y="1310965"/>
                  <a:ext cx="720004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366773-A7A7-6C4A-97B5-367A509BA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479" y="1310965"/>
                  <a:ext cx="720004" cy="555024"/>
                </a:xfrm>
                <a:prstGeom prst="rect">
                  <a:avLst/>
                </a:prstGeom>
                <a:blipFill>
                  <a:blip r:embed="rId16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8B11E8-2B78-2B48-AB10-1D207D36B4E6}"/>
                    </a:ext>
                  </a:extLst>
                </p:cNvPr>
                <p:cNvSpPr txBox="1"/>
                <p:nvPr/>
              </p:nvSpPr>
              <p:spPr>
                <a:xfrm>
                  <a:off x="5546479" y="2250727"/>
                  <a:ext cx="720004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8B11E8-2B78-2B48-AB10-1D207D36B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479" y="2250727"/>
                  <a:ext cx="720004" cy="555024"/>
                </a:xfrm>
                <a:prstGeom prst="rect">
                  <a:avLst/>
                </a:prstGeom>
                <a:blipFill>
                  <a:blip r:embed="rId17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F57E140-54FE-2446-9D17-00C31E22C687}"/>
                    </a:ext>
                  </a:extLst>
                </p:cNvPr>
                <p:cNvSpPr txBox="1"/>
                <p:nvPr/>
              </p:nvSpPr>
              <p:spPr>
                <a:xfrm>
                  <a:off x="5555540" y="3203224"/>
                  <a:ext cx="720004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F57E140-54FE-2446-9D17-00C31E22C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540" y="3203224"/>
                  <a:ext cx="720004" cy="555024"/>
                </a:xfrm>
                <a:prstGeom prst="rect">
                  <a:avLst/>
                </a:prstGeom>
                <a:blipFill>
                  <a:blip r:embed="rId18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5E7BB58-9857-294B-BF4F-82058371447F}"/>
                    </a:ext>
                  </a:extLst>
                </p:cNvPr>
                <p:cNvSpPr txBox="1"/>
                <p:nvPr/>
              </p:nvSpPr>
              <p:spPr>
                <a:xfrm>
                  <a:off x="5584416" y="4181857"/>
                  <a:ext cx="720004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5E7BB58-9857-294B-BF4F-820583714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416" y="4181857"/>
                  <a:ext cx="720004" cy="555024"/>
                </a:xfrm>
                <a:prstGeom prst="rect">
                  <a:avLst/>
                </a:prstGeom>
                <a:blipFill>
                  <a:blip r:embed="rId19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42ED083-03A0-CD41-97BA-01F5BECDB935}"/>
                    </a:ext>
                  </a:extLst>
                </p:cNvPr>
                <p:cNvSpPr txBox="1"/>
                <p:nvPr/>
              </p:nvSpPr>
              <p:spPr>
                <a:xfrm>
                  <a:off x="7239226" y="2772744"/>
                  <a:ext cx="720004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vi-V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42ED083-03A0-CD41-97BA-01F5BECDB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226" y="2772744"/>
                  <a:ext cx="720004" cy="555024"/>
                </a:xfrm>
                <a:prstGeom prst="rect">
                  <a:avLst/>
                </a:prstGeom>
                <a:blipFill>
                  <a:blip r:embed="rId20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8552DA-C1E2-404C-AD8B-30334C1F9D39}"/>
                  </a:ext>
                </a:extLst>
              </p:cNvPr>
              <p:cNvSpPr txBox="1"/>
              <p:nvPr/>
            </p:nvSpPr>
            <p:spPr>
              <a:xfrm>
                <a:off x="5584416" y="4434982"/>
                <a:ext cx="1434624" cy="16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0066FF"/>
                    </a:solidFill>
                  </a:rPr>
                  <a:t>a</a:t>
                </a:r>
                <a:r>
                  <a:rPr lang="en-US" sz="2400" baseline="30000">
                    <a:solidFill>
                      <a:srgbClr val="0066FF"/>
                    </a:solidFill>
                  </a:rPr>
                  <a:t>[1]</a:t>
                </a:r>
                <a:r>
                  <a:rPr lang="en-US" sz="2400">
                    <a:solidFill>
                      <a:srgbClr val="0066FF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vi-V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vi-V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vi-VN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vi-V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vi-VN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vi-V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vi-VN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vi-V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sz="24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8552DA-C1E2-404C-AD8B-30334C1F9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416" y="4434982"/>
                <a:ext cx="1434624" cy="1601785"/>
              </a:xfrm>
              <a:prstGeom prst="rect">
                <a:avLst/>
              </a:prstGeom>
              <a:blipFill>
                <a:blip r:embed="rId21"/>
                <a:stretch>
                  <a:fillRect l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164C1A-8E5A-4C47-A35E-3AAA60C1F445}"/>
                  </a:ext>
                </a:extLst>
              </p:cNvPr>
              <p:cNvSpPr txBox="1"/>
              <p:nvPr/>
            </p:nvSpPr>
            <p:spPr>
              <a:xfrm>
                <a:off x="7343494" y="3481643"/>
                <a:ext cx="1441677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0066FF"/>
                    </a:solidFill>
                  </a:rPr>
                  <a:t>a</a:t>
                </a:r>
                <a:r>
                  <a:rPr lang="en-US" sz="2400" baseline="30000">
                    <a:solidFill>
                      <a:srgbClr val="0066FF"/>
                    </a:solidFill>
                  </a:rPr>
                  <a:t>[2]</a:t>
                </a:r>
                <a:r>
                  <a:rPr lang="en-US" sz="2400">
                    <a:solidFill>
                      <a:srgbClr val="0066FF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vi-V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e>
                    </m:d>
                  </m:oMath>
                </a14:m>
                <a:endParaRPr lang="en-US" sz="240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164C1A-8E5A-4C47-A35E-3AAA60C1F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494" y="3481643"/>
                <a:ext cx="1441677" cy="504818"/>
              </a:xfrm>
              <a:prstGeom prst="rect">
                <a:avLst/>
              </a:prstGeom>
              <a:blipFill>
                <a:blip r:embed="rId22"/>
                <a:stretch>
                  <a:fillRect l="-6087" t="-7317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B44BA7F8-15E5-4C4A-B522-2F3114F63873}"/>
              </a:ext>
            </a:extLst>
          </p:cNvPr>
          <p:cNvSpPr txBox="1"/>
          <p:nvPr/>
        </p:nvSpPr>
        <p:spPr>
          <a:xfrm>
            <a:off x="8064332" y="1378892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w</a:t>
            </a:r>
            <a:r>
              <a:rPr lang="en-US" sz="2400" baseline="30000">
                <a:solidFill>
                  <a:srgbClr val="008000"/>
                </a:solidFill>
              </a:rPr>
              <a:t>[i]</a:t>
            </a:r>
            <a:r>
              <a:rPr lang="en-US" sz="2400">
                <a:solidFill>
                  <a:srgbClr val="008000"/>
                </a:solidFill>
              </a:rPr>
              <a:t>, b</a:t>
            </a:r>
            <a:r>
              <a:rPr lang="en-US" sz="2400" baseline="30000">
                <a:solidFill>
                  <a:srgbClr val="008000"/>
                </a:solidFill>
              </a:rPr>
              <a:t>[i]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9CF07586-9386-C042-B6B7-F37F3CA648E4}"/>
              </a:ext>
            </a:extLst>
          </p:cNvPr>
          <p:cNvSpPr/>
          <p:nvPr/>
        </p:nvSpPr>
        <p:spPr>
          <a:xfrm>
            <a:off x="6321186" y="1428459"/>
            <a:ext cx="1692747" cy="286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071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A118-D569-0D4B-8ABE-ED55D505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138"/>
            <a:ext cx="10972800" cy="1143000"/>
          </a:xfrm>
        </p:spPr>
        <p:txBody>
          <a:bodyPr/>
          <a:lstStyle/>
          <a:p>
            <a:pPr algn="l"/>
            <a:r>
              <a:rPr lang="en-US"/>
              <a:t>Tính toán và biểu diễn trên mạng neural </a:t>
            </a:r>
          </a:p>
        </p:txBody>
      </p:sp>
    </p:spTree>
    <p:extLst>
      <p:ext uri="{BB962C8B-B14F-4D97-AF65-F5344CB8AC3E}">
        <p14:creationId xmlns:p14="http://schemas.microsoft.com/office/powerpoint/2010/main" val="11256694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ECE0-26D8-A743-AB7D-ABFDE74B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1400"/>
            <a:ext cx="10972800" cy="1143000"/>
          </a:xfrm>
        </p:spPr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Trường hợp 1 điểm dữ liệu </a:t>
            </a:r>
          </a:p>
        </p:txBody>
      </p:sp>
    </p:spTree>
    <p:extLst>
      <p:ext uri="{BB962C8B-B14F-4D97-AF65-F5344CB8AC3E}">
        <p14:creationId xmlns:p14="http://schemas.microsoft.com/office/powerpoint/2010/main" val="62072432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5138</TotalTime>
  <Words>1991</Words>
  <Application>Microsoft Macintosh PowerPoint</Application>
  <PresentationFormat>Widescreen</PresentationFormat>
  <Paragraphs>445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Cambria Math</vt:lpstr>
      <vt:lpstr>Century Schoolbook</vt:lpstr>
      <vt:lpstr>Courier New</vt:lpstr>
      <vt:lpstr>Wingdings</vt:lpstr>
      <vt:lpstr>Default Design</vt:lpstr>
      <vt:lpstr>CHƯƠNG 2 MẠNG NEURAL CƠ BẢN (P1)</vt:lpstr>
      <vt:lpstr>NỘI DUNG</vt:lpstr>
      <vt:lpstr>Tổng quan</vt:lpstr>
      <vt:lpstr>Tổng quan</vt:lpstr>
      <vt:lpstr>Các lớp trong một mạng neural nhân tạo</vt:lpstr>
      <vt:lpstr>Các ký hiệu</vt:lpstr>
      <vt:lpstr>Các ký hiệu</vt:lpstr>
      <vt:lpstr>Tính toán và biểu diễn trên mạng neural </vt:lpstr>
      <vt:lpstr>Trường hợp 1 điểm dữ liệu </vt:lpstr>
      <vt:lpstr>Mạng neural </vt:lpstr>
      <vt:lpstr>Mạng neural </vt:lpstr>
      <vt:lpstr>Biểu diễn cho lớp 1</vt:lpstr>
      <vt:lpstr>Biểu diễn cho lớp 2</vt:lpstr>
      <vt:lpstr>Tổng kết</vt:lpstr>
      <vt:lpstr>Trường hợp m điểm dữ liệu </vt:lpstr>
      <vt:lpstr>Tổng kết</vt:lpstr>
      <vt:lpstr>Biểu diễn các giá trị X, z và a</vt:lpstr>
      <vt:lpstr>Hàm kích hoạt</vt:lpstr>
      <vt:lpstr>Hàm kích hoạt </vt:lpstr>
      <vt:lpstr>Một số hàm kích hoạt</vt:lpstr>
      <vt:lpstr>Sigmoid với tanh</vt:lpstr>
      <vt:lpstr>Nhược điểm của Sigmoid và Tanh </vt:lpstr>
      <vt:lpstr>ReLU</vt:lpstr>
      <vt:lpstr>Một số lưu ý</vt:lpstr>
      <vt:lpstr>Tại sao lại cần Activation fuction phi tuyến (non-linear)</vt:lpstr>
      <vt:lpstr>Tuyến tính vs Phi tuyến </vt:lpstr>
      <vt:lpstr>Tuyến tính vs Phi tuyến </vt:lpstr>
      <vt:lpstr>Kết luận</vt:lpstr>
      <vt:lpstr>Đạo hàm của một số hàm kích hoạt</vt:lpstr>
      <vt:lpstr>Sigmoid</vt:lpstr>
      <vt:lpstr>Tanh</vt:lpstr>
      <vt:lpstr>ReLU</vt:lpstr>
      <vt:lpstr>Leaky ReLU </vt:lpstr>
      <vt:lpstr>Gradient Descent trong mạng neural </vt:lpstr>
      <vt:lpstr>Quá trình tính gradient </vt:lpstr>
      <vt:lpstr>Tổng hợp</vt:lpstr>
      <vt:lpstr>Tính GD</vt:lpstr>
      <vt:lpstr>Khởi tạo trọng số</vt:lpstr>
      <vt:lpstr>Thuật toán gradient descent</vt:lpstr>
      <vt:lpstr>Khởi tạo tham số bằng 0 </vt:lpstr>
      <vt:lpstr>Khởi tạo tham số khác 0 </vt:lpstr>
      <vt:lpstr>Câu hỏi </vt:lpstr>
      <vt:lpstr>TÀI LIỆU THAM KHẢO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Lưu Thanh Sơn</cp:lastModifiedBy>
  <cp:revision>938</cp:revision>
  <cp:lastPrinted>2019-06-18T07:05:10Z</cp:lastPrinted>
  <dcterms:created xsi:type="dcterms:W3CDTF">2008-06-14T04:13:27Z</dcterms:created>
  <dcterms:modified xsi:type="dcterms:W3CDTF">2021-05-28T03:58:45Z</dcterms:modified>
</cp:coreProperties>
</file>