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261" r:id="rId10"/>
    <p:sldId id="346" r:id="rId11"/>
    <p:sldId id="347" r:id="rId12"/>
    <p:sldId id="348" r:id="rId13"/>
    <p:sldId id="350" r:id="rId14"/>
    <p:sldId id="352" r:id="rId15"/>
    <p:sldId id="353" r:id="rId16"/>
    <p:sldId id="366" r:id="rId17"/>
    <p:sldId id="367" r:id="rId18"/>
    <p:sldId id="369" r:id="rId19"/>
    <p:sldId id="370" r:id="rId20"/>
    <p:sldId id="368" r:id="rId21"/>
    <p:sldId id="371" r:id="rId22"/>
    <p:sldId id="372" r:id="rId23"/>
    <p:sldId id="373" r:id="rId24"/>
    <p:sldId id="374" r:id="rId25"/>
    <p:sldId id="376" r:id="rId26"/>
    <p:sldId id="375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38" r:id="rId36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9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5/28/21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5/28/21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5/28/21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30.png"/><Relationship Id="rId17" Type="http://schemas.openxmlformats.org/officeDocument/2006/relationships/image" Target="../media/image280.png"/><Relationship Id="rId7" Type="http://schemas.openxmlformats.org/officeDocument/2006/relationships/image" Target="../media/image330.png"/><Relationship Id="rId2" Type="http://schemas.openxmlformats.org/officeDocument/2006/relationships/image" Target="../media/image42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8.png"/><Relationship Id="rId15" Type="http://schemas.openxmlformats.org/officeDocument/2006/relationships/image" Target="../media/image260.png"/><Relationship Id="rId4" Type="http://schemas.openxmlformats.org/officeDocument/2006/relationships/image" Target="../media/image440.png"/><Relationship Id="rId14" Type="http://schemas.openxmlformats.org/officeDocument/2006/relationships/image" Target="../media/image250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Relationship Id="rId9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CHƯƠNG 2</a:t>
            </a:r>
            <a:br>
              <a:rPr lang="en-US" altLang="en-US"/>
            </a:br>
            <a:r>
              <a:rPr lang="en-US" altLang="en-US"/>
              <a:t>MẠNG NEURAL CƠ BẢN (P2)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eural Networks | Deep Learning">
            <a:extLst>
              <a:ext uri="{FF2B5EF4-FFF2-40B4-BE49-F238E27FC236}">
                <a16:creationId xmlns:a16="http://schemas.microsoft.com/office/drawing/2014/main" id="{F894DBB4-51FF-8B45-9F6D-5A988722DA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7" y="2502638"/>
            <a:ext cx="557132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2200-7D5A-D04E-AC62-9C43F8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5867400" cy="1143000"/>
          </a:xfrm>
        </p:spPr>
        <p:txBody>
          <a:bodyPr/>
          <a:lstStyle/>
          <a:p>
            <a:r>
              <a:rPr lang="en-US"/>
              <a:t>MẠNG 3 LỚP ẨN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49B0CA-FD68-C042-8E7F-693200FDF7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1: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2: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3: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4: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49B0CA-FD68-C042-8E7F-693200FDF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  <a:blipFill>
                <a:blip r:embed="rId3"/>
                <a:stretch>
                  <a:fillRect l="-2047" t="-928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28501B-D87F-3B4D-B5AE-4B35323D514B}"/>
              </a:ext>
            </a:extLst>
          </p:cNvPr>
          <p:cNvSpPr/>
          <p:nvPr/>
        </p:nvSpPr>
        <p:spPr>
          <a:xfrm>
            <a:off x="397677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/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>
                    <a:solidFill>
                      <a:srgbClr val="0066FF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  <a:blipFill>
                <a:blip r:embed="rId4"/>
                <a:stretch>
                  <a:fillRect l="-487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A5D47C-F5CE-A34F-92A2-47C09AA056F3}"/>
              </a:ext>
            </a:extLst>
          </p:cNvPr>
          <p:cNvSpPr/>
          <p:nvPr/>
        </p:nvSpPr>
        <p:spPr>
          <a:xfrm>
            <a:off x="17018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/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/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/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/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D5BB524-416B-9844-A989-4CCBD6785B80}"/>
              </a:ext>
            </a:extLst>
          </p:cNvPr>
          <p:cNvSpPr/>
          <p:nvPr/>
        </p:nvSpPr>
        <p:spPr>
          <a:xfrm>
            <a:off x="26416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F1CB-46B3-7042-BEA5-8D77A88EF1A0}"/>
              </a:ext>
            </a:extLst>
          </p:cNvPr>
          <p:cNvSpPr/>
          <p:nvPr/>
        </p:nvSpPr>
        <p:spPr>
          <a:xfrm>
            <a:off x="354101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5B105-2981-BC43-9445-E1808586D092}"/>
              </a:ext>
            </a:extLst>
          </p:cNvPr>
          <p:cNvSpPr/>
          <p:nvPr/>
        </p:nvSpPr>
        <p:spPr>
          <a:xfrm>
            <a:off x="444042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/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306D1F3-85C6-F24C-AED6-1EFA09FD2A97}"/>
              </a:ext>
            </a:extLst>
          </p:cNvPr>
          <p:cNvSpPr/>
          <p:nvPr/>
        </p:nvSpPr>
        <p:spPr>
          <a:xfrm>
            <a:off x="5339830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68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7332-67E3-704D-9E7F-BCDE6BE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L lớp 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06E84-05CA-BC46-8F55-F4B866B884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Tổng quát, với </a:t>
                </a:r>
                <a:r>
                  <a:rPr lang="en-US">
                    <a:solidFill>
                      <a:srgbClr val="FF0000"/>
                    </a:solidFill>
                  </a:rPr>
                  <a:t>lớp thứ l trong mạng neural </a:t>
                </a:r>
                <a:r>
                  <a:rPr lang="en-US"/>
                  <a:t>(</a:t>
                </a:r>
                <a:r>
                  <a:rPr lang="en-US" i="1">
                    <a:solidFill>
                      <a:srgbClr val="008000"/>
                    </a:solidFill>
                  </a:rPr>
                  <a:t>l = 1..L</a:t>
                </a:r>
                <a:r>
                  <a:rPr lang="en-US"/>
                  <a:t>, với </a:t>
                </a:r>
                <a:r>
                  <a:rPr lang="en-US">
                    <a:solidFill>
                      <a:srgbClr val="FF0000"/>
                    </a:solidFill>
                  </a:rPr>
                  <a:t>L là số lượng layer trong mạng neural</a:t>
                </a:r>
                <a:r>
                  <a:rPr lang="en-US"/>
                  <a:t>), ta có các hàm truyền như sau: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06E84-05CA-BC46-8F55-F4B866B88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LOS ONE: An analysis of the influence of deep neural network (DNN ...">
            <a:extLst>
              <a:ext uri="{FF2B5EF4-FFF2-40B4-BE49-F238E27FC236}">
                <a16:creationId xmlns:a16="http://schemas.microsoft.com/office/drawing/2014/main" id="{FD9EA87C-02E8-A44F-BE7F-FB51FCB34A0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057400"/>
            <a:ext cx="5613400" cy="34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42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F728-DDCD-9845-890D-143021B6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xuôi với 1 điểm dữ liệu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4D4EA5-F4CC-EB4F-966B-A442F2677C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 from 1 to L:</a:t>
                </a: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4D4EA5-F4CC-EB4F-966B-A442F2677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LOS ONE: An analysis of the influence of deep neural network (DNN ...">
            <a:extLst>
              <a:ext uri="{FF2B5EF4-FFF2-40B4-BE49-F238E27FC236}">
                <a16:creationId xmlns:a16="http://schemas.microsoft.com/office/drawing/2014/main" id="{11EAB7E9-0F90-C840-A26A-A6AC834FE6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6941"/>
            <a:ext cx="5384800" cy="3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652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F728-DDCD-9845-890D-143021B6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xuôi với m điểm dữ liệu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4D4EA5-F4CC-EB4F-966B-A442F2677C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48300" y="1600200"/>
                <a:ext cx="6705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i from 1 to m:</a:t>
                </a: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 from 1 to L:</a:t>
                </a: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−1](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4D4EA5-F4CC-EB4F-966B-A442F2677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48300" y="1600200"/>
                <a:ext cx="6705600" cy="4525963"/>
              </a:xfrm>
              <a:blipFill>
                <a:blip r:embed="rId2"/>
                <a:stretch>
                  <a:fillRect l="-17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LOS ONE: An analysis of the influence of deep neural network (DNN ...">
            <a:extLst>
              <a:ext uri="{FF2B5EF4-FFF2-40B4-BE49-F238E27FC236}">
                <a16:creationId xmlns:a16="http://schemas.microsoft.com/office/drawing/2014/main" id="{11EAB7E9-0F90-C840-A26A-A6AC834FE6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96942"/>
            <a:ext cx="5384800" cy="3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006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52-E247-5544-A4E3-816ED146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CHIỀU CỦA MA TRẬN TRONG BIỂU DIỄN MẠNNG NEURAL </a:t>
            </a:r>
          </a:p>
        </p:txBody>
      </p:sp>
    </p:spTree>
    <p:extLst>
      <p:ext uri="{BB962C8B-B14F-4D97-AF65-F5344CB8AC3E}">
        <p14:creationId xmlns:p14="http://schemas.microsoft.com/office/powerpoint/2010/main" val="2642115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406EC3-0C8A-CB48-9BAF-B4F3E2D9C2BB}"/>
              </a:ext>
            </a:extLst>
          </p:cNvPr>
          <p:cNvGrpSpPr/>
          <p:nvPr/>
        </p:nvGrpSpPr>
        <p:grpSpPr>
          <a:xfrm>
            <a:off x="7128518" y="1226757"/>
            <a:ext cx="3965636" cy="4126069"/>
            <a:chOff x="7128518" y="1226757"/>
            <a:chExt cx="3965636" cy="4126069"/>
          </a:xfrm>
        </p:grpSpPr>
        <p:sp>
          <p:nvSpPr>
            <p:cNvPr id="69" name="TextBox 68"/>
            <p:cNvSpPr txBox="1"/>
            <p:nvPr/>
          </p:nvSpPr>
          <p:spPr>
            <a:xfrm>
              <a:off x="7128518" y="1226757"/>
              <a:ext cx="2898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input x: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blipFill>
                  <a:blip r:embed="rId2"/>
                  <a:stretch>
                    <a:fillRect l="-847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blipFill>
                  <a:blip r:embed="rId3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blipFill>
                  <a:blip r:embed="rId4"/>
                  <a:stretch>
                    <a:fillRect l="-755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blipFill>
                  <a:blip r:embed="rId5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533400" y="1955506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0AB6A-05E2-B049-946E-D09A18EA3039}"/>
              </a:ext>
            </a:extLst>
          </p:cNvPr>
          <p:cNvSpPr txBox="1"/>
          <p:nvPr/>
        </p:nvSpPr>
        <p:spPr>
          <a:xfrm>
            <a:off x="7746123" y="2448997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(4x3)   (3x1)     (4x1)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14F2B5-136B-A642-95DF-12B236E7D2A9}"/>
              </a:ext>
            </a:extLst>
          </p:cNvPr>
          <p:cNvSpPr txBox="1"/>
          <p:nvPr/>
        </p:nvSpPr>
        <p:spPr>
          <a:xfrm>
            <a:off x="7726016" y="338843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    (4x1)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6DEBE2-A5F5-5246-9769-DAFCE18865CA}"/>
              </a:ext>
            </a:extLst>
          </p:cNvPr>
          <p:cNvSpPr txBox="1"/>
          <p:nvPr/>
        </p:nvSpPr>
        <p:spPr>
          <a:xfrm>
            <a:off x="7746123" y="4419514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(1x4)   (4x1)     (1x1)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829CCB-391D-D648-928C-082F5103604C}"/>
              </a:ext>
            </a:extLst>
          </p:cNvPr>
          <p:cNvSpPr txBox="1"/>
          <p:nvPr/>
        </p:nvSpPr>
        <p:spPr>
          <a:xfrm>
            <a:off x="7771377" y="533466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      (1x1)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69308D-4EEC-F742-848B-51D0B324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1 LỚP ẨN – 1 điểm dữ liệu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9889EA-0907-7A43-839E-7D594A9A995D}"/>
              </a:ext>
            </a:extLst>
          </p:cNvPr>
          <p:cNvSpPr/>
          <p:nvPr/>
        </p:nvSpPr>
        <p:spPr>
          <a:xfrm>
            <a:off x="7071224" y="2057400"/>
            <a:ext cx="320176" cy="36465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1BF-98CF-6A47-A080-A34C2ED8BCB6}"/>
              </a:ext>
            </a:extLst>
          </p:cNvPr>
          <p:cNvSpPr txBox="1"/>
          <p:nvPr/>
        </p:nvSpPr>
        <p:spPr>
          <a:xfrm>
            <a:off x="5570862" y="367068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Truyền xuôi</a:t>
            </a:r>
          </a:p>
          <a:p>
            <a:r>
              <a:rPr lang="en-US">
                <a:solidFill>
                  <a:srgbClr val="FF0000"/>
                </a:solidFill>
              </a:rPr>
              <a:t>(feed forward)</a:t>
            </a:r>
          </a:p>
        </p:txBody>
      </p:sp>
    </p:spTree>
    <p:extLst>
      <p:ext uri="{BB962C8B-B14F-4D97-AF65-F5344CB8AC3E}">
        <p14:creationId xmlns:p14="http://schemas.microsoft.com/office/powerpoint/2010/main" val="3081437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5638800" y="125371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m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461799" y="2463701"/>
                <a:ext cx="398602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2463701"/>
                <a:ext cx="3986027" cy="460575"/>
              </a:xfrm>
              <a:prstGeom prst="rect">
                <a:avLst/>
              </a:prstGeom>
              <a:blipFill>
                <a:blip r:embed="rId2"/>
                <a:stretch>
                  <a:fillRect l="-6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61799" y="3442616"/>
                <a:ext cx="2821350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3442616"/>
                <a:ext cx="2821350" cy="460575"/>
              </a:xfrm>
              <a:prstGeom prst="rect">
                <a:avLst/>
              </a:prstGeom>
              <a:blipFill>
                <a:blip r:embed="rId3"/>
                <a:stretch>
                  <a:fillRect l="-1351" r="-3153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461799" y="4421531"/>
                <a:ext cx="4638834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4421531"/>
                <a:ext cx="4638834" cy="460575"/>
              </a:xfrm>
              <a:prstGeom prst="rect">
                <a:avLst/>
              </a:prstGeom>
              <a:blipFill>
                <a:blip r:embed="rId4"/>
                <a:stretch>
                  <a:fillRect l="-548" r="-5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461799" y="5305564"/>
                <a:ext cx="3976409" cy="495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5305564"/>
                <a:ext cx="3976409" cy="495136"/>
              </a:xfrm>
              <a:prstGeom prst="rect">
                <a:avLst/>
              </a:prstGeom>
              <a:blipFill>
                <a:blip r:embed="rId5"/>
                <a:stretch>
                  <a:fillRect l="-639" t="-5000" r="-639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609600" y="1891875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C69308D-4EEC-F742-848B-51D0B324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1 LỚP ẨN – m điểm dữ liệu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C0EAB9-79B2-C24A-BAAA-06B0730B1E40}"/>
              </a:ext>
            </a:extLst>
          </p:cNvPr>
          <p:cNvSpPr txBox="1"/>
          <p:nvPr/>
        </p:nvSpPr>
        <p:spPr>
          <a:xfrm>
            <a:off x="6612151" y="1772052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 i = 1 to m: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ACA86-F2EF-CF4F-A7E3-E8C56D1F8201}"/>
              </a:ext>
            </a:extLst>
          </p:cNvPr>
          <p:cNvSpPr txBox="1"/>
          <p:nvPr/>
        </p:nvSpPr>
        <p:spPr>
          <a:xfrm>
            <a:off x="7418003" y="2951826"/>
            <a:ext cx="42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  (4x3)      (3xm)     (4x1)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01DEC9-E611-AE40-8554-DCBE65AD880F}"/>
              </a:ext>
            </a:extLst>
          </p:cNvPr>
          <p:cNvSpPr txBox="1"/>
          <p:nvPr/>
        </p:nvSpPr>
        <p:spPr>
          <a:xfrm>
            <a:off x="7418003" y="390465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(4xm)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73A359-1071-6042-8815-12546C2A2863}"/>
              </a:ext>
            </a:extLst>
          </p:cNvPr>
          <p:cNvSpPr txBox="1"/>
          <p:nvPr/>
        </p:nvSpPr>
        <p:spPr>
          <a:xfrm>
            <a:off x="7441214" y="4844989"/>
            <a:ext cx="46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      (1x4)      (4xm)             (1x1)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6F3FAA-EFA3-4C4C-A3AE-AB60BBA18BF3}"/>
              </a:ext>
            </a:extLst>
          </p:cNvPr>
          <p:cNvSpPr txBox="1"/>
          <p:nvPr/>
        </p:nvSpPr>
        <p:spPr>
          <a:xfrm>
            <a:off x="7441214" y="5754939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    (1xm)</a:t>
            </a:r>
          </a:p>
        </p:txBody>
      </p:sp>
    </p:spTree>
    <p:extLst>
      <p:ext uri="{BB962C8B-B14F-4D97-AF65-F5344CB8AC3E}">
        <p14:creationId xmlns:p14="http://schemas.microsoft.com/office/powerpoint/2010/main" val="11111382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29F-869D-B94D-AA8C-A578EE1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L LỚP ẨN – 1 điểm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09F72-6868-BE49-A002-69FAA871A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600" y="1600201"/>
                <a:ext cx="53848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32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ker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from 1 to 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ker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ker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ker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kern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09F72-6868-BE49-A002-69FAA871A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1600201"/>
                <a:ext cx="5384800" cy="4525963"/>
              </a:xfrm>
              <a:prstGeom prst="rect">
                <a:avLst/>
              </a:prstGeom>
              <a:blipFill>
                <a:blip r:embed="rId2"/>
                <a:stretch>
                  <a:fillRect l="-258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LOS ONE: An analysis of the influence of deep neural network (DNN ...">
            <a:extLst>
              <a:ext uri="{FF2B5EF4-FFF2-40B4-BE49-F238E27FC236}">
                <a16:creationId xmlns:a16="http://schemas.microsoft.com/office/drawing/2014/main" id="{4399AC54-542A-9143-908D-8504F06529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6941"/>
            <a:ext cx="5384800" cy="3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B3EF4-07FC-6C4C-BBF6-6ECFF9753EAB}"/>
              </a:ext>
            </a:extLst>
          </p:cNvPr>
          <p:cNvSpPr txBox="1"/>
          <p:nvPr/>
        </p:nvSpPr>
        <p:spPr>
          <a:xfrm>
            <a:off x="6477000" y="2667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    (n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  <a:r>
              <a:rPr lang="en-US" sz="2400">
                <a:solidFill>
                  <a:srgbClr val="FF0000"/>
                </a:solidFill>
              </a:rPr>
              <a:t>, 1)    (n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  <a:r>
              <a:rPr lang="en-US" sz="2400">
                <a:solidFill>
                  <a:srgbClr val="FF0000"/>
                </a:solidFill>
              </a:rPr>
              <a:t>,n</a:t>
            </a:r>
            <a:r>
              <a:rPr lang="en-US" sz="2400" baseline="30000">
                <a:solidFill>
                  <a:srgbClr val="FF0000"/>
                </a:solidFill>
              </a:rPr>
              <a:t>[l-1]</a:t>
            </a:r>
            <a:r>
              <a:rPr lang="en-US" sz="2400">
                <a:solidFill>
                  <a:srgbClr val="FF0000"/>
                </a:solidFill>
              </a:rPr>
              <a:t>)  (n</a:t>
            </a:r>
            <a:r>
              <a:rPr lang="en-US" sz="2400" baseline="30000">
                <a:solidFill>
                  <a:srgbClr val="FF0000"/>
                </a:solidFill>
              </a:rPr>
              <a:t>[l-1]</a:t>
            </a:r>
            <a:r>
              <a:rPr lang="en-US" sz="2400">
                <a:solidFill>
                  <a:srgbClr val="FF0000"/>
                </a:solidFill>
              </a:rPr>
              <a:t>,1)   (n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  <a:r>
              <a:rPr lang="en-US" sz="2400">
                <a:solidFill>
                  <a:srgbClr val="FF0000"/>
                </a:solidFill>
              </a:rPr>
              <a:t>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1B742-CF66-0540-9681-AE8B1DBD5ED8}"/>
              </a:ext>
            </a:extLst>
          </p:cNvPr>
          <p:cNvSpPr txBox="1"/>
          <p:nvPr/>
        </p:nvSpPr>
        <p:spPr>
          <a:xfrm>
            <a:off x="6540500" y="3958372"/>
            <a:ext cx="524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    (n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  <a:r>
              <a:rPr lang="en-US" sz="2400">
                <a:solidFill>
                  <a:srgbClr val="FF0000"/>
                </a:solidFill>
              </a:rPr>
              <a:t>, 1)           (n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  <a:r>
              <a:rPr lang="en-US" sz="2400">
                <a:solidFill>
                  <a:srgbClr val="FF0000"/>
                </a:solidFill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3776984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eural Networks | Deep Learning">
            <a:extLst>
              <a:ext uri="{FF2B5EF4-FFF2-40B4-BE49-F238E27FC236}">
                <a16:creationId xmlns:a16="http://schemas.microsoft.com/office/drawing/2014/main" id="{F894DBB4-51FF-8B45-9F6D-5A988722DA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7" y="2502638"/>
            <a:ext cx="557132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2200-7D5A-D04E-AC62-9C43F8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5867400" cy="1143000"/>
          </a:xfrm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8501B-D87F-3B4D-B5AE-4B35323D514B}"/>
              </a:ext>
            </a:extLst>
          </p:cNvPr>
          <p:cNvSpPr/>
          <p:nvPr/>
        </p:nvSpPr>
        <p:spPr>
          <a:xfrm>
            <a:off x="397677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/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>
                    <a:solidFill>
                      <a:srgbClr val="0066FF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  <a:blipFill>
                <a:blip r:embed="rId4"/>
                <a:stretch>
                  <a:fillRect l="-487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A5D47C-F5CE-A34F-92A2-47C09AA056F3}"/>
              </a:ext>
            </a:extLst>
          </p:cNvPr>
          <p:cNvSpPr/>
          <p:nvPr/>
        </p:nvSpPr>
        <p:spPr>
          <a:xfrm>
            <a:off x="17018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/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/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/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/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D5BB524-416B-9844-A989-4CCBD6785B80}"/>
              </a:ext>
            </a:extLst>
          </p:cNvPr>
          <p:cNvSpPr/>
          <p:nvPr/>
        </p:nvSpPr>
        <p:spPr>
          <a:xfrm>
            <a:off x="26416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F1CB-46B3-7042-BEA5-8D77A88EF1A0}"/>
              </a:ext>
            </a:extLst>
          </p:cNvPr>
          <p:cNvSpPr/>
          <p:nvPr/>
        </p:nvSpPr>
        <p:spPr>
          <a:xfrm>
            <a:off x="354101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5B105-2981-BC43-9445-E1808586D092}"/>
              </a:ext>
            </a:extLst>
          </p:cNvPr>
          <p:cNvSpPr/>
          <p:nvPr/>
        </p:nvSpPr>
        <p:spPr>
          <a:xfrm>
            <a:off x="444042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/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306D1F3-85C6-F24C-AED6-1EFA09FD2A97}"/>
              </a:ext>
            </a:extLst>
          </p:cNvPr>
          <p:cNvSpPr/>
          <p:nvPr/>
        </p:nvSpPr>
        <p:spPr>
          <a:xfrm>
            <a:off x="5339830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1: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2: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  <a:blipFill>
                <a:blip r:embed="rId10"/>
                <a:stretch>
                  <a:fillRect l="-204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3CF7D1-2103-B34D-B4AD-8BEF80049C52}"/>
              </a:ext>
            </a:extLst>
          </p:cNvPr>
          <p:cNvSpPr txBox="1"/>
          <p:nvPr/>
        </p:nvSpPr>
        <p:spPr>
          <a:xfrm>
            <a:off x="8534400" y="1596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(4x3)     (3x1)    (4x1)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70ACD-1C2F-5344-8649-95BFE347E4E6}"/>
              </a:ext>
            </a:extLst>
          </p:cNvPr>
          <p:cNvSpPr txBox="1"/>
          <p:nvPr/>
        </p:nvSpPr>
        <p:spPr>
          <a:xfrm>
            <a:off x="8534400" y="233101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        (4x1)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DADAC-B8C1-DC42-A638-A7E2643562E3}"/>
              </a:ext>
            </a:extLst>
          </p:cNvPr>
          <p:cNvSpPr txBox="1"/>
          <p:nvPr/>
        </p:nvSpPr>
        <p:spPr>
          <a:xfrm>
            <a:off x="8534400" y="367666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(4x4)     (4x1)    (4x1)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C7A4DD-836A-D043-A149-16CB0EC8C756}"/>
              </a:ext>
            </a:extLst>
          </p:cNvPr>
          <p:cNvSpPr txBox="1"/>
          <p:nvPr/>
        </p:nvSpPr>
        <p:spPr>
          <a:xfrm>
            <a:off x="8560571" y="45956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        (4x1)</a:t>
            </a:r>
          </a:p>
        </p:txBody>
      </p:sp>
    </p:spTree>
    <p:extLst>
      <p:ext uri="{BB962C8B-B14F-4D97-AF65-F5344CB8AC3E}">
        <p14:creationId xmlns:p14="http://schemas.microsoft.com/office/powerpoint/2010/main" val="9674566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eural Networks | Deep Learning">
            <a:extLst>
              <a:ext uri="{FF2B5EF4-FFF2-40B4-BE49-F238E27FC236}">
                <a16:creationId xmlns:a16="http://schemas.microsoft.com/office/drawing/2014/main" id="{F894DBB4-51FF-8B45-9F6D-5A988722DA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7" y="2502638"/>
            <a:ext cx="557132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2200-7D5A-D04E-AC62-9C43F8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5867400" cy="1143000"/>
          </a:xfrm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8501B-D87F-3B4D-B5AE-4B35323D514B}"/>
              </a:ext>
            </a:extLst>
          </p:cNvPr>
          <p:cNvSpPr/>
          <p:nvPr/>
        </p:nvSpPr>
        <p:spPr>
          <a:xfrm>
            <a:off x="397677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/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>
                    <a:solidFill>
                      <a:srgbClr val="0066FF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  <a:blipFill>
                <a:blip r:embed="rId4"/>
                <a:stretch>
                  <a:fillRect l="-487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A5D47C-F5CE-A34F-92A2-47C09AA056F3}"/>
              </a:ext>
            </a:extLst>
          </p:cNvPr>
          <p:cNvSpPr/>
          <p:nvPr/>
        </p:nvSpPr>
        <p:spPr>
          <a:xfrm>
            <a:off x="17018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/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/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/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/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D5BB524-416B-9844-A989-4CCBD6785B80}"/>
              </a:ext>
            </a:extLst>
          </p:cNvPr>
          <p:cNvSpPr/>
          <p:nvPr/>
        </p:nvSpPr>
        <p:spPr>
          <a:xfrm>
            <a:off x="26416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F1CB-46B3-7042-BEA5-8D77A88EF1A0}"/>
              </a:ext>
            </a:extLst>
          </p:cNvPr>
          <p:cNvSpPr/>
          <p:nvPr/>
        </p:nvSpPr>
        <p:spPr>
          <a:xfrm>
            <a:off x="354101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5B105-2981-BC43-9445-E1808586D092}"/>
              </a:ext>
            </a:extLst>
          </p:cNvPr>
          <p:cNvSpPr/>
          <p:nvPr/>
        </p:nvSpPr>
        <p:spPr>
          <a:xfrm>
            <a:off x="444042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/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306D1F3-85C6-F24C-AED6-1EFA09FD2A97}"/>
              </a:ext>
            </a:extLst>
          </p:cNvPr>
          <p:cNvSpPr/>
          <p:nvPr/>
        </p:nvSpPr>
        <p:spPr>
          <a:xfrm>
            <a:off x="5339830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3: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4: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  <a:blipFill>
                <a:blip r:embed="rId10"/>
                <a:stretch>
                  <a:fillRect l="-204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7397CB-E0C5-1049-A919-B11AC14DFF4A}"/>
              </a:ext>
            </a:extLst>
          </p:cNvPr>
          <p:cNvSpPr txBox="1"/>
          <p:nvPr/>
        </p:nvSpPr>
        <p:spPr>
          <a:xfrm>
            <a:off x="8547100" y="1535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(3x1)       (3x4)     (4x1)    (3x1)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CCED-67FB-664B-9D02-F83BF2001557}"/>
              </a:ext>
            </a:extLst>
          </p:cNvPr>
          <p:cNvSpPr txBox="1"/>
          <p:nvPr/>
        </p:nvSpPr>
        <p:spPr>
          <a:xfrm>
            <a:off x="8560571" y="250263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(3x1)               (3x1)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633F0-3B03-E246-A308-FD6699D30C00}"/>
              </a:ext>
            </a:extLst>
          </p:cNvPr>
          <p:cNvSpPr txBox="1"/>
          <p:nvPr/>
        </p:nvSpPr>
        <p:spPr>
          <a:xfrm>
            <a:off x="8531963" y="38013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  (1x3)     (3x1)    (1x1)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E4666-4D72-8544-BA6B-B561A639CA03}"/>
              </a:ext>
            </a:extLst>
          </p:cNvPr>
          <p:cNvSpPr txBox="1"/>
          <p:nvPr/>
        </p:nvSpPr>
        <p:spPr>
          <a:xfrm>
            <a:off x="8545580" y="46784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          (1x1)</a:t>
            </a:r>
          </a:p>
        </p:txBody>
      </p:sp>
    </p:spTree>
    <p:extLst>
      <p:ext uri="{BB962C8B-B14F-4D97-AF65-F5344CB8AC3E}">
        <p14:creationId xmlns:p14="http://schemas.microsoft.com/office/powerpoint/2010/main" val="14790773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A9E-3E6F-1146-9C14-9ABBF0AC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9F1B-A3D7-544F-BF37-EA888805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Mạng neural nhiều lớp.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Truyền xuôi.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Chiều của ma trận trong biểu diễn.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Truyền ngược.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loại tham số.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5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29F-869D-B94D-AA8C-A578EE1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L LỚP ẨN – m điểm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09F72-6868-BE49-A002-69FAA871A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600" y="1600201"/>
                <a:ext cx="53848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32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ker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from 1 to 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ker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ker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ker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ker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ker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vi-V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i="1" ker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kern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309F72-6868-BE49-A002-69FAA871A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1600201"/>
                <a:ext cx="5384800" cy="4525963"/>
              </a:xfrm>
              <a:prstGeom prst="rect">
                <a:avLst/>
              </a:prstGeom>
              <a:blipFill>
                <a:blip r:embed="rId2"/>
                <a:stretch>
                  <a:fillRect l="-258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LOS ONE: An analysis of the influence of deep neural network (DNN ...">
            <a:extLst>
              <a:ext uri="{FF2B5EF4-FFF2-40B4-BE49-F238E27FC236}">
                <a16:creationId xmlns:a16="http://schemas.microsoft.com/office/drawing/2014/main" id="{4399AC54-542A-9143-908D-8504F06529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6941"/>
            <a:ext cx="5384800" cy="3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B3EF4-07FC-6C4C-BBF6-6ECFF9753EAB}"/>
              </a:ext>
            </a:extLst>
          </p:cNvPr>
          <p:cNvSpPr txBox="1"/>
          <p:nvPr/>
        </p:nvSpPr>
        <p:spPr>
          <a:xfrm>
            <a:off x="6629400" y="2743200"/>
            <a:ext cx="54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    (n</a:t>
            </a:r>
            <a:r>
              <a:rPr lang="en-US" sz="2000" baseline="30000">
                <a:solidFill>
                  <a:srgbClr val="FF0000"/>
                </a:solidFill>
              </a:rPr>
              <a:t>[l]</a:t>
            </a:r>
            <a:r>
              <a:rPr lang="en-US" sz="2000">
                <a:solidFill>
                  <a:srgbClr val="FF0000"/>
                </a:solidFill>
              </a:rPr>
              <a:t>, m)    (n</a:t>
            </a:r>
            <a:r>
              <a:rPr lang="en-US" sz="2000" baseline="30000">
                <a:solidFill>
                  <a:srgbClr val="FF0000"/>
                </a:solidFill>
              </a:rPr>
              <a:t>[l]</a:t>
            </a:r>
            <a:r>
              <a:rPr lang="en-US" sz="2000">
                <a:solidFill>
                  <a:srgbClr val="FF0000"/>
                </a:solidFill>
              </a:rPr>
              <a:t>,n</a:t>
            </a:r>
            <a:r>
              <a:rPr lang="en-US" sz="2000" baseline="30000">
                <a:solidFill>
                  <a:srgbClr val="FF0000"/>
                </a:solidFill>
              </a:rPr>
              <a:t>[l-1]</a:t>
            </a:r>
            <a:r>
              <a:rPr lang="en-US" sz="2000">
                <a:solidFill>
                  <a:srgbClr val="FF0000"/>
                </a:solidFill>
              </a:rPr>
              <a:t>)     (n</a:t>
            </a:r>
            <a:r>
              <a:rPr lang="en-US" sz="2000" baseline="30000">
                <a:solidFill>
                  <a:srgbClr val="FF0000"/>
                </a:solidFill>
              </a:rPr>
              <a:t>[l-1]</a:t>
            </a:r>
            <a:r>
              <a:rPr lang="en-US" sz="2000">
                <a:solidFill>
                  <a:srgbClr val="FF0000"/>
                </a:solidFill>
              </a:rPr>
              <a:t>,m)        (n</a:t>
            </a:r>
            <a:r>
              <a:rPr lang="en-US" sz="2000" baseline="30000">
                <a:solidFill>
                  <a:srgbClr val="FF0000"/>
                </a:solidFill>
              </a:rPr>
              <a:t>[l]</a:t>
            </a:r>
            <a:r>
              <a:rPr lang="en-US" sz="2000">
                <a:solidFill>
                  <a:srgbClr val="FF0000"/>
                </a:solidFill>
              </a:rPr>
              <a:t>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1B742-CF66-0540-9681-AE8B1DBD5ED8}"/>
              </a:ext>
            </a:extLst>
          </p:cNvPr>
          <p:cNvSpPr txBox="1"/>
          <p:nvPr/>
        </p:nvSpPr>
        <p:spPr>
          <a:xfrm>
            <a:off x="6692900" y="4034572"/>
            <a:ext cx="54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    (n</a:t>
            </a:r>
            <a:r>
              <a:rPr lang="en-US" sz="2000" baseline="30000">
                <a:solidFill>
                  <a:srgbClr val="FF0000"/>
                </a:solidFill>
              </a:rPr>
              <a:t>[l]</a:t>
            </a:r>
            <a:r>
              <a:rPr lang="en-US" sz="2000">
                <a:solidFill>
                  <a:srgbClr val="FF0000"/>
                </a:solidFill>
              </a:rPr>
              <a:t>, m)           (n</a:t>
            </a:r>
            <a:r>
              <a:rPr lang="en-US" sz="2000" baseline="30000">
                <a:solidFill>
                  <a:srgbClr val="FF0000"/>
                </a:solidFill>
              </a:rPr>
              <a:t>[l]</a:t>
            </a:r>
            <a:r>
              <a:rPr lang="en-US" sz="2000">
                <a:solidFill>
                  <a:srgbClr val="FF0000"/>
                </a:solidFill>
              </a:rPr>
              <a:t>, m)</a:t>
            </a:r>
          </a:p>
        </p:txBody>
      </p:sp>
    </p:spTree>
    <p:extLst>
      <p:ext uri="{BB962C8B-B14F-4D97-AF65-F5344CB8AC3E}">
        <p14:creationId xmlns:p14="http://schemas.microsoft.com/office/powerpoint/2010/main" val="18122252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eural Networks | Deep Learning">
            <a:extLst>
              <a:ext uri="{FF2B5EF4-FFF2-40B4-BE49-F238E27FC236}">
                <a16:creationId xmlns:a16="http://schemas.microsoft.com/office/drawing/2014/main" id="{F894DBB4-51FF-8B45-9F6D-5A988722DA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7" y="2502638"/>
            <a:ext cx="557132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2200-7D5A-D04E-AC62-9C43F8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5867400" cy="1143000"/>
          </a:xfrm>
        </p:spPr>
        <p:txBody>
          <a:bodyPr/>
          <a:lstStyle/>
          <a:p>
            <a:r>
              <a:rPr lang="en-US"/>
              <a:t>Ví dụ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8501B-D87F-3B4D-B5AE-4B35323D514B}"/>
              </a:ext>
            </a:extLst>
          </p:cNvPr>
          <p:cNvSpPr/>
          <p:nvPr/>
        </p:nvSpPr>
        <p:spPr>
          <a:xfrm>
            <a:off x="397677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/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>
                    <a:solidFill>
                      <a:srgbClr val="0066FF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  <a:blipFill>
                <a:blip r:embed="rId4"/>
                <a:stretch>
                  <a:fillRect l="-487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A5D47C-F5CE-A34F-92A2-47C09AA056F3}"/>
              </a:ext>
            </a:extLst>
          </p:cNvPr>
          <p:cNvSpPr/>
          <p:nvPr/>
        </p:nvSpPr>
        <p:spPr>
          <a:xfrm>
            <a:off x="17018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/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/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/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/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D5BB524-416B-9844-A989-4CCBD6785B80}"/>
              </a:ext>
            </a:extLst>
          </p:cNvPr>
          <p:cNvSpPr/>
          <p:nvPr/>
        </p:nvSpPr>
        <p:spPr>
          <a:xfrm>
            <a:off x="26416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F1CB-46B3-7042-BEA5-8D77A88EF1A0}"/>
              </a:ext>
            </a:extLst>
          </p:cNvPr>
          <p:cNvSpPr/>
          <p:nvPr/>
        </p:nvSpPr>
        <p:spPr>
          <a:xfrm>
            <a:off x="354101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5B105-2981-BC43-9445-E1808586D092}"/>
              </a:ext>
            </a:extLst>
          </p:cNvPr>
          <p:cNvSpPr/>
          <p:nvPr/>
        </p:nvSpPr>
        <p:spPr>
          <a:xfrm>
            <a:off x="444042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/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306D1F3-85C6-F24C-AED6-1EFA09FD2A97}"/>
              </a:ext>
            </a:extLst>
          </p:cNvPr>
          <p:cNvSpPr/>
          <p:nvPr/>
        </p:nvSpPr>
        <p:spPr>
          <a:xfrm>
            <a:off x="5339830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1: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vi-VN" sz="2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2: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  <a:blipFill>
                <a:blip r:embed="rId10"/>
                <a:stretch>
                  <a:fillRect l="-204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3CF7D1-2103-B34D-B4AD-8BEF80049C52}"/>
              </a:ext>
            </a:extLst>
          </p:cNvPr>
          <p:cNvSpPr txBox="1"/>
          <p:nvPr/>
        </p:nvSpPr>
        <p:spPr>
          <a:xfrm>
            <a:off x="8382000" y="15793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(4x3)     (3xm)    (4x1)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70ACD-1C2F-5344-8649-95BFE347E4E6}"/>
              </a:ext>
            </a:extLst>
          </p:cNvPr>
          <p:cNvSpPr txBox="1"/>
          <p:nvPr/>
        </p:nvSpPr>
        <p:spPr>
          <a:xfrm>
            <a:off x="8534400" y="238827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    (4xm)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DADAC-B8C1-DC42-A638-A7E2643562E3}"/>
              </a:ext>
            </a:extLst>
          </p:cNvPr>
          <p:cNvSpPr txBox="1"/>
          <p:nvPr/>
        </p:nvSpPr>
        <p:spPr>
          <a:xfrm>
            <a:off x="8382000" y="368596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(4x4)     (4xm)    (4x1)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C7A4DD-836A-D043-A149-16CB0EC8C756}"/>
              </a:ext>
            </a:extLst>
          </p:cNvPr>
          <p:cNvSpPr txBox="1"/>
          <p:nvPr/>
        </p:nvSpPr>
        <p:spPr>
          <a:xfrm>
            <a:off x="8560571" y="45956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    (4xm)</a:t>
            </a:r>
          </a:p>
        </p:txBody>
      </p:sp>
    </p:spTree>
    <p:extLst>
      <p:ext uri="{BB962C8B-B14F-4D97-AF65-F5344CB8AC3E}">
        <p14:creationId xmlns:p14="http://schemas.microsoft.com/office/powerpoint/2010/main" val="4228144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eural Networks | Deep Learning">
            <a:extLst>
              <a:ext uri="{FF2B5EF4-FFF2-40B4-BE49-F238E27FC236}">
                <a16:creationId xmlns:a16="http://schemas.microsoft.com/office/drawing/2014/main" id="{F894DBB4-51FF-8B45-9F6D-5A988722DA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7" y="2502638"/>
            <a:ext cx="557132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2200-7D5A-D04E-AC62-9C43F8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"/>
            <a:ext cx="5867400" cy="1143000"/>
          </a:xfrm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8501B-D87F-3B4D-B5AE-4B35323D514B}"/>
              </a:ext>
            </a:extLst>
          </p:cNvPr>
          <p:cNvSpPr/>
          <p:nvPr/>
        </p:nvSpPr>
        <p:spPr>
          <a:xfrm>
            <a:off x="397677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/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>
                    <a:solidFill>
                      <a:srgbClr val="0066FF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93343-3451-A441-A624-25EE4417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1" y="1905000"/>
                <a:ext cx="1022459" cy="413318"/>
              </a:xfrm>
              <a:prstGeom prst="rect">
                <a:avLst/>
              </a:prstGeom>
              <a:blipFill>
                <a:blip r:embed="rId4"/>
                <a:stretch>
                  <a:fillRect l="-487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A5D47C-F5CE-A34F-92A2-47C09AA056F3}"/>
              </a:ext>
            </a:extLst>
          </p:cNvPr>
          <p:cNvSpPr/>
          <p:nvPr/>
        </p:nvSpPr>
        <p:spPr>
          <a:xfrm>
            <a:off x="17018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/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257C3-F112-4E4D-90CB-BE91D24AF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1596714"/>
                <a:ext cx="633314" cy="734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/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FD5F99-1004-B34C-9CF8-1EB4C66F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80" y="1596714"/>
                <a:ext cx="633314" cy="734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/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E05367-0726-394D-8C6E-38882FCB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10" y="1596714"/>
                <a:ext cx="633314" cy="734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/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7C7ABF-69CF-2D41-99FF-7A256D5C7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49" y="1596714"/>
                <a:ext cx="633314" cy="73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D5BB524-416B-9844-A989-4CCBD6785B80}"/>
              </a:ext>
            </a:extLst>
          </p:cNvPr>
          <p:cNvSpPr/>
          <p:nvPr/>
        </p:nvSpPr>
        <p:spPr>
          <a:xfrm>
            <a:off x="264160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8F1CB-46B3-7042-BEA5-8D77A88EF1A0}"/>
              </a:ext>
            </a:extLst>
          </p:cNvPr>
          <p:cNvSpPr/>
          <p:nvPr/>
        </p:nvSpPr>
        <p:spPr>
          <a:xfrm>
            <a:off x="354101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5B105-2981-BC43-9445-E1808586D092}"/>
              </a:ext>
            </a:extLst>
          </p:cNvPr>
          <p:cNvSpPr/>
          <p:nvPr/>
        </p:nvSpPr>
        <p:spPr>
          <a:xfrm>
            <a:off x="4440420" y="2502638"/>
            <a:ext cx="762000" cy="246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/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0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8F203-3AC8-1843-BD76-F2352A4B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20" y="1810035"/>
                <a:ext cx="2247988" cy="42146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306D1F3-85C6-F24C-AED6-1EFA09FD2A97}"/>
              </a:ext>
            </a:extLst>
          </p:cNvPr>
          <p:cNvSpPr/>
          <p:nvPr/>
        </p:nvSpPr>
        <p:spPr>
          <a:xfrm>
            <a:off x="5339830" y="2502638"/>
            <a:ext cx="762000" cy="246232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3: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Lớp 4: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2FDC4E1A-7828-724F-9FDD-1338B73B7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46170" y="696118"/>
                <a:ext cx="4334677" cy="5465764"/>
              </a:xfrm>
              <a:blipFill>
                <a:blip r:embed="rId10"/>
                <a:stretch>
                  <a:fillRect l="-204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7397CB-E0C5-1049-A919-B11AC14DFF4A}"/>
              </a:ext>
            </a:extLst>
          </p:cNvPr>
          <p:cNvSpPr txBox="1"/>
          <p:nvPr/>
        </p:nvSpPr>
        <p:spPr>
          <a:xfrm>
            <a:off x="8547100" y="1535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(3xm)    (3x4)     (4xm)    (3x1)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CCED-67FB-664B-9D02-F83BF2001557}"/>
              </a:ext>
            </a:extLst>
          </p:cNvPr>
          <p:cNvSpPr txBox="1"/>
          <p:nvPr/>
        </p:nvSpPr>
        <p:spPr>
          <a:xfrm>
            <a:off x="8560571" y="250263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(3xm)             (3xm)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633F0-3B03-E246-A308-FD6699D30C00}"/>
              </a:ext>
            </a:extLst>
          </p:cNvPr>
          <p:cNvSpPr txBox="1"/>
          <p:nvPr/>
        </p:nvSpPr>
        <p:spPr>
          <a:xfrm>
            <a:off x="8401884" y="3801365"/>
            <a:ext cx="357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(1x3)     (3xm)    (1x1)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E4666-4D72-8544-BA6B-B561A639CA03}"/>
              </a:ext>
            </a:extLst>
          </p:cNvPr>
          <p:cNvSpPr txBox="1"/>
          <p:nvPr/>
        </p:nvSpPr>
        <p:spPr>
          <a:xfrm>
            <a:off x="8545580" y="46784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       (1xm)</a:t>
            </a:r>
          </a:p>
        </p:txBody>
      </p:sp>
    </p:spTree>
    <p:extLst>
      <p:ext uri="{BB962C8B-B14F-4D97-AF65-F5344CB8AC3E}">
        <p14:creationId xmlns:p14="http://schemas.microsoft.com/office/powerpoint/2010/main" val="10072417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52-E247-5544-A4E3-816ED146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TRUYỀN NGƯỢC</a:t>
            </a:r>
          </a:p>
        </p:txBody>
      </p:sp>
    </p:spTree>
    <p:extLst>
      <p:ext uri="{BB962C8B-B14F-4D97-AF65-F5344CB8AC3E}">
        <p14:creationId xmlns:p14="http://schemas.microsoft.com/office/powerpoint/2010/main" val="27018323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5E5A-4C00-4544-94E6-7E37D95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1 LỚP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1B00-BBD5-3148-B950-7F476FC2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5371" y="1271063"/>
            <a:ext cx="4860418" cy="45259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Layer thứ l</a:t>
            </a:r>
            <a:r>
              <a:rPr lang="en-US"/>
              <a:t>: W</a:t>
            </a:r>
            <a:r>
              <a:rPr lang="en-US" baseline="30000"/>
              <a:t>[l]</a:t>
            </a:r>
            <a:r>
              <a:rPr lang="en-US"/>
              <a:t>, b</a:t>
            </a:r>
            <a:r>
              <a:rPr lang="en-US" baseline="30000"/>
              <a:t>[l]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Forward: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i="1"/>
              <a:t>input</a:t>
            </a:r>
            <a:r>
              <a:rPr lang="en-US"/>
              <a:t>: a</a:t>
            </a:r>
            <a:r>
              <a:rPr lang="en-US" baseline="30000"/>
              <a:t>[l-1]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i="1"/>
              <a:t>output</a:t>
            </a:r>
            <a:r>
              <a:rPr lang="en-US"/>
              <a:t>: a</a:t>
            </a:r>
            <a:r>
              <a:rPr lang="en-US" baseline="30000"/>
              <a:t>[l]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cache: z</a:t>
            </a:r>
            <a:r>
              <a:rPr lang="en-US" baseline="30000">
                <a:solidFill>
                  <a:srgbClr val="FF0000"/>
                </a:solidFill>
              </a:rPr>
              <a:t>[l]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Backward: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input</a:t>
            </a:r>
            <a:r>
              <a:rPr lang="en-US"/>
              <a:t>: da</a:t>
            </a:r>
            <a:r>
              <a:rPr lang="en-US" baseline="30000"/>
              <a:t>[l]</a:t>
            </a:r>
            <a:r>
              <a:rPr lang="en-US"/>
              <a:t>,   </a:t>
            </a:r>
            <a:r>
              <a:rPr lang="en-US">
                <a:solidFill>
                  <a:srgbClr val="FF0000"/>
                </a:solidFill>
              </a:rPr>
              <a:t>z</a:t>
            </a:r>
            <a:r>
              <a:rPr lang="en-US" baseline="30000">
                <a:solidFill>
                  <a:srgbClr val="FF0000"/>
                </a:solidFill>
              </a:rPr>
              <a:t>[l]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output</a:t>
            </a:r>
            <a:r>
              <a:rPr lang="en-US"/>
              <a:t>: da</a:t>
            </a:r>
            <a:r>
              <a:rPr lang="en-US" baseline="30000"/>
              <a:t>[l-1]</a:t>
            </a:r>
            <a:r>
              <a:rPr lang="en-US"/>
              <a:t>, W</a:t>
            </a:r>
            <a:r>
              <a:rPr lang="en-US" baseline="30000"/>
              <a:t>[l]</a:t>
            </a:r>
            <a:r>
              <a:rPr lang="en-US"/>
              <a:t>, b</a:t>
            </a:r>
            <a:r>
              <a:rPr lang="en-US" baseline="30000"/>
              <a:t>[l]</a:t>
            </a:r>
            <a:r>
              <a:rPr lang="en-US"/>
              <a:t>.</a:t>
            </a:r>
            <a:endParaRPr lang="en-US" baseline="30000"/>
          </a:p>
        </p:txBody>
      </p:sp>
      <p:pic>
        <p:nvPicPr>
          <p:cNvPr id="5" name="Picture 2" descr="Introduction To Neural Networks | Deep Learning">
            <a:extLst>
              <a:ext uri="{FF2B5EF4-FFF2-40B4-BE49-F238E27FC236}">
                <a16:creationId xmlns:a16="http://schemas.microsoft.com/office/drawing/2014/main" id="{423D6267-4554-DE43-84B0-04C870F925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4" y="1041960"/>
            <a:ext cx="5384800" cy="23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344F1-A554-8F45-8B87-BDD514CA006A}"/>
              </a:ext>
            </a:extLst>
          </p:cNvPr>
          <p:cNvCxnSpPr>
            <a:cxnSpLocks/>
          </p:cNvCxnSpPr>
          <p:nvPr/>
        </p:nvCxnSpPr>
        <p:spPr>
          <a:xfrm>
            <a:off x="10363200" y="3775904"/>
            <a:ext cx="0" cy="60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C116A8-1861-7844-8576-565A1A81F55B}"/>
              </a:ext>
            </a:extLst>
          </p:cNvPr>
          <p:cNvSpPr/>
          <p:nvPr/>
        </p:nvSpPr>
        <p:spPr>
          <a:xfrm>
            <a:off x="1635014" y="843522"/>
            <a:ext cx="609600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38950-968D-9C40-AF2E-FF56A42C0955}"/>
              </a:ext>
            </a:extLst>
          </p:cNvPr>
          <p:cNvGrpSpPr/>
          <p:nvPr/>
        </p:nvGrpSpPr>
        <p:grpSpPr>
          <a:xfrm>
            <a:off x="1511300" y="3932238"/>
            <a:ext cx="1397000" cy="1143000"/>
            <a:chOff x="1206500" y="4108563"/>
            <a:chExt cx="1397000" cy="114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71E8EA-2B03-7A41-B488-32AE5E4B4230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96BF5A-954F-C946-B5B4-635B8B43915F}"/>
                </a:ext>
              </a:extLst>
            </p:cNvPr>
            <p:cNvSpPr/>
            <p:nvPr/>
          </p:nvSpPr>
          <p:spPr>
            <a:xfrm>
              <a:off x="1267646" y="4487605"/>
              <a:ext cx="12747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[1]</a:t>
              </a:r>
              <a:r>
                <a:rPr lang="en-US" sz="2400"/>
                <a:t>, b</a:t>
              </a:r>
              <a:r>
                <a:rPr lang="en-US" sz="2400" baseline="30000"/>
                <a:t>[1]</a:t>
              </a:r>
              <a:endParaRPr lang="en-US" sz="240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BC41D-D889-0D40-B4A9-8429B6514F41}"/>
              </a:ext>
            </a:extLst>
          </p:cNvPr>
          <p:cNvSpPr/>
          <p:nvPr/>
        </p:nvSpPr>
        <p:spPr>
          <a:xfrm>
            <a:off x="66211" y="431128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66FF"/>
                </a:solidFill>
              </a:rPr>
              <a:t>a</a:t>
            </a:r>
            <a:r>
              <a:rPr lang="en-US" sz="2400" baseline="30000">
                <a:solidFill>
                  <a:srgbClr val="0066FF"/>
                </a:solidFill>
              </a:rPr>
              <a:t>[l-1]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D2E01-A1EE-E741-A181-B2BB2725C00C}"/>
              </a:ext>
            </a:extLst>
          </p:cNvPr>
          <p:cNvCxnSpPr>
            <a:cxnSpLocks/>
          </p:cNvCxnSpPr>
          <p:nvPr/>
        </p:nvCxnSpPr>
        <p:spPr>
          <a:xfrm flipV="1">
            <a:off x="790866" y="4529966"/>
            <a:ext cx="70424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2379E-4AD0-1B49-9DB8-F8647C657B5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892110" y="4529966"/>
            <a:ext cx="1115638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74F8F-6FA2-8B42-BF43-A592454B4BD6}"/>
              </a:ext>
            </a:extLst>
          </p:cNvPr>
          <p:cNvSpPr/>
          <p:nvPr/>
        </p:nvSpPr>
        <p:spPr>
          <a:xfrm>
            <a:off x="1939814" y="5668402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</a:rPr>
              <a:t>a</a:t>
            </a:r>
            <a:r>
              <a:rPr lang="en-US" sz="2400" baseline="30000">
                <a:solidFill>
                  <a:srgbClr val="008000"/>
                </a:solidFill>
              </a:rPr>
              <a:t>[l]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9B6DCB-353C-8F49-8F6A-6E0793D92E2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09800" y="5075238"/>
            <a:ext cx="0" cy="59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AC2F83-1500-584D-9A6A-88C3A416752B}"/>
              </a:ext>
            </a:extLst>
          </p:cNvPr>
          <p:cNvSpPr txBox="1"/>
          <p:nvPr/>
        </p:nvSpPr>
        <p:spPr>
          <a:xfrm>
            <a:off x="2876207" y="410729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cache: </a:t>
            </a:r>
            <a:r>
              <a:rPr lang="en-US">
                <a:solidFill>
                  <a:srgbClr val="FF0000"/>
                </a:solidFill>
              </a:rPr>
              <a:t>z</a:t>
            </a:r>
            <a:r>
              <a:rPr lang="en-US" baseline="30000">
                <a:solidFill>
                  <a:srgbClr val="FF0000"/>
                </a:solidFill>
              </a:rPr>
              <a:t>[l]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95666-EEDA-9549-9626-03F2DEA1AE46}"/>
              </a:ext>
            </a:extLst>
          </p:cNvPr>
          <p:cNvSpPr txBox="1"/>
          <p:nvPr/>
        </p:nvSpPr>
        <p:spPr>
          <a:xfrm>
            <a:off x="2473207" y="353404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Lớp thứ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55111B-A4E1-464A-B847-0EDB202935E7}"/>
              </a:ext>
            </a:extLst>
          </p:cNvPr>
          <p:cNvGrpSpPr/>
          <p:nvPr/>
        </p:nvGrpSpPr>
        <p:grpSpPr>
          <a:xfrm>
            <a:off x="4007748" y="3958466"/>
            <a:ext cx="1397000" cy="1143000"/>
            <a:chOff x="1206500" y="4108563"/>
            <a:chExt cx="1397000" cy="1143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03CB8C-21DF-6B4D-BD3A-33BE14B43D5D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735C00-7FAF-B64A-A8EE-C66BD0915F34}"/>
                </a:ext>
              </a:extLst>
            </p:cNvPr>
            <p:cNvSpPr/>
            <p:nvPr/>
          </p:nvSpPr>
          <p:spPr>
            <a:xfrm>
              <a:off x="1257200" y="4281748"/>
              <a:ext cx="12747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[1]</a:t>
              </a:r>
              <a:r>
                <a:rPr lang="en-US" sz="2400"/>
                <a:t>, b</a:t>
              </a:r>
              <a:r>
                <a:rPr lang="en-US" sz="2400" baseline="30000"/>
                <a:t>[1]</a:t>
              </a:r>
            </a:p>
            <a:p>
              <a:r>
                <a:rPr lang="en-US" sz="2400"/>
                <a:t>dz</a:t>
              </a:r>
              <a:r>
                <a:rPr lang="en-US" sz="2400" baseline="30000"/>
                <a:t>[1]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561873-35A2-E548-82E1-A4F801123173}"/>
              </a:ext>
            </a:extLst>
          </p:cNvPr>
          <p:cNvSpPr txBox="1"/>
          <p:nvPr/>
        </p:nvSpPr>
        <p:spPr>
          <a:xfrm>
            <a:off x="752100" y="41344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16580-DDA2-EC40-B039-42E6C4DE5514}"/>
              </a:ext>
            </a:extLst>
          </p:cNvPr>
          <p:cNvSpPr txBox="1"/>
          <p:nvPr/>
        </p:nvSpPr>
        <p:spPr>
          <a:xfrm>
            <a:off x="1420917" y="51871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835270-5C59-4B41-8904-4E4524086704}"/>
              </a:ext>
            </a:extLst>
          </p:cNvPr>
          <p:cNvSpPr txBox="1"/>
          <p:nvPr/>
        </p:nvSpPr>
        <p:spPr>
          <a:xfrm>
            <a:off x="4317333" y="295438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</a:t>
            </a:r>
            <a:r>
              <a:rPr lang="en-US" sz="2400" baseline="30000"/>
              <a:t>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11D9A-3725-E648-AB6C-EBD81AFCACBD}"/>
              </a:ext>
            </a:extLst>
          </p:cNvPr>
          <p:cNvSpPr txBox="1"/>
          <p:nvPr/>
        </p:nvSpPr>
        <p:spPr>
          <a:xfrm>
            <a:off x="3469371" y="5668402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da</a:t>
            </a:r>
            <a:r>
              <a:rPr lang="en-US" sz="2400" baseline="30000">
                <a:solidFill>
                  <a:srgbClr val="008000"/>
                </a:solidFill>
              </a:rPr>
              <a:t>[l-1]</a:t>
            </a:r>
            <a:r>
              <a:rPr lang="en-US" sz="2400">
                <a:solidFill>
                  <a:srgbClr val="008000"/>
                </a:solidFill>
              </a:rPr>
              <a:t>, dW</a:t>
            </a:r>
            <a:r>
              <a:rPr lang="en-US" sz="2400" baseline="30000">
                <a:solidFill>
                  <a:srgbClr val="008000"/>
                </a:solidFill>
              </a:rPr>
              <a:t>[1]</a:t>
            </a:r>
            <a:r>
              <a:rPr lang="en-US" sz="2400">
                <a:solidFill>
                  <a:srgbClr val="008000"/>
                </a:solidFill>
              </a:rPr>
              <a:t>, db</a:t>
            </a:r>
            <a:r>
              <a:rPr lang="en-US" sz="2400" baseline="30000">
                <a:solidFill>
                  <a:srgbClr val="008000"/>
                </a:solidFill>
              </a:rPr>
              <a:t>[1]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CA19A4-4D78-8943-9266-BA995D09F37B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4695802" y="3416045"/>
            <a:ext cx="10446" cy="54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7D6FD-2761-B14B-8485-6D8DBE53CB65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>
            <a:off x="4706248" y="5101466"/>
            <a:ext cx="0" cy="56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D7883C-711D-2340-B023-68CB047F73C5}"/>
              </a:ext>
            </a:extLst>
          </p:cNvPr>
          <p:cNvSpPr txBox="1"/>
          <p:nvPr/>
        </p:nvSpPr>
        <p:spPr>
          <a:xfrm>
            <a:off x="4835626" y="51709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207CD2-24FF-EF45-B66A-3091A210FC00}"/>
              </a:ext>
            </a:extLst>
          </p:cNvPr>
          <p:cNvSpPr txBox="1"/>
          <p:nvPr/>
        </p:nvSpPr>
        <p:spPr>
          <a:xfrm>
            <a:off x="4763280" y="34087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454B6-8077-C642-AD6B-F120AC6670EF}"/>
              </a:ext>
            </a:extLst>
          </p:cNvPr>
          <p:cNvSpPr txBox="1"/>
          <p:nvPr/>
        </p:nvSpPr>
        <p:spPr>
          <a:xfrm>
            <a:off x="3053781" y="45299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6652550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D7C3-DDD6-EE49-A438-67E2CCD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and backward trên mạn neural nhiều lớp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23CA1-E3DE-474F-A5FF-7FDA7F0D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E387B-0467-E243-BC30-322995BCB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Input</a:t>
            </a:r>
            <a:r>
              <a:rPr lang="en-US"/>
              <a:t>: A</a:t>
            </a:r>
            <a:r>
              <a:rPr lang="en-US" baseline="30000"/>
              <a:t>[l-1]</a:t>
            </a:r>
            <a:r>
              <a:rPr lang="en-US"/>
              <a:t>.</a:t>
            </a:r>
          </a:p>
          <a:p>
            <a:r>
              <a:rPr lang="en-US">
                <a:solidFill>
                  <a:srgbClr val="008000"/>
                </a:solidFill>
              </a:rPr>
              <a:t>Output</a:t>
            </a:r>
            <a:r>
              <a:rPr lang="en-US"/>
              <a:t>: A</a:t>
            </a:r>
            <a:r>
              <a:rPr lang="en-US" baseline="30000"/>
              <a:t>[l]</a:t>
            </a:r>
            <a:r>
              <a:rPr lang="en-US"/>
              <a:t>, cached: Z</a:t>
            </a:r>
            <a:r>
              <a:rPr lang="en-US" baseline="30000"/>
              <a:t>[l]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Thực hiện: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W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[l-1]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 b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A[l] = g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912A03-BD58-E346-8903-CD73D46AA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98584" y="1535113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Backward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C983C3-B2CD-AB40-870D-2050DF84C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8800" y="2174875"/>
            <a:ext cx="5943601" cy="3951288"/>
          </a:xfrm>
        </p:spPr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Input</a:t>
            </a:r>
            <a:r>
              <a:rPr lang="en-US"/>
              <a:t>: dA</a:t>
            </a:r>
            <a:r>
              <a:rPr lang="en-US" baseline="30000"/>
              <a:t>[l]</a:t>
            </a:r>
            <a:r>
              <a:rPr lang="en-US"/>
              <a:t>.</a:t>
            </a:r>
          </a:p>
          <a:p>
            <a:r>
              <a:rPr lang="en-US">
                <a:solidFill>
                  <a:srgbClr val="008000"/>
                </a:solidFill>
              </a:rPr>
              <a:t>Output</a:t>
            </a:r>
            <a:r>
              <a:rPr lang="en-US"/>
              <a:t>: dA</a:t>
            </a:r>
            <a:r>
              <a:rPr lang="en-US" baseline="30000"/>
              <a:t>[l-1]</a:t>
            </a:r>
            <a:r>
              <a:rPr lang="en-US"/>
              <a:t>, W</a:t>
            </a:r>
            <a:r>
              <a:rPr lang="en-US" baseline="30000"/>
              <a:t>[l]</a:t>
            </a:r>
            <a:r>
              <a:rPr lang="en-US"/>
              <a:t>, b</a:t>
            </a:r>
            <a:r>
              <a:rPr lang="en-US" baseline="30000"/>
              <a:t>[l]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Thực hiện: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dA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⨂ g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dW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dZ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[l-1]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db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dZ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[l-1]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W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[l].T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*dZ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[l]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47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EA7-5BA8-9E44-9B79-CCD091AD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Quá trình Forward và Backward trên nhiều lớp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B750-9DA2-1842-B537-B9DC4E474EF3}"/>
              </a:ext>
            </a:extLst>
          </p:cNvPr>
          <p:cNvGrpSpPr/>
          <p:nvPr/>
        </p:nvGrpSpPr>
        <p:grpSpPr>
          <a:xfrm>
            <a:off x="1676400" y="1417638"/>
            <a:ext cx="1397000" cy="1143000"/>
            <a:chOff x="1206500" y="4108563"/>
            <a:chExt cx="1397000" cy="1143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19A5AF-00E9-C142-A9A4-2531C290E07B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BF7C55-9633-8448-910F-7A597EFFFB01}"/>
                </a:ext>
              </a:extLst>
            </p:cNvPr>
            <p:cNvSpPr/>
            <p:nvPr/>
          </p:nvSpPr>
          <p:spPr>
            <a:xfrm>
              <a:off x="1267646" y="4487605"/>
              <a:ext cx="12747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[1]</a:t>
              </a:r>
              <a:r>
                <a:rPr lang="en-US" sz="2400"/>
                <a:t>, b</a:t>
              </a:r>
              <a:r>
                <a:rPr lang="en-US" sz="2400" baseline="30000"/>
                <a:t>[1]</a:t>
              </a:r>
              <a:endParaRPr lang="en-US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E50127-6BCF-344A-B1A6-4BD32E0CF07A}"/>
              </a:ext>
            </a:extLst>
          </p:cNvPr>
          <p:cNvGrpSpPr/>
          <p:nvPr/>
        </p:nvGrpSpPr>
        <p:grpSpPr>
          <a:xfrm>
            <a:off x="4064419" y="1417638"/>
            <a:ext cx="1397000" cy="1143000"/>
            <a:chOff x="1206500" y="4108563"/>
            <a:chExt cx="1397000" cy="1143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C1A933-08EC-4C44-8799-894D76C16262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9B94CA-B8CD-574E-A95B-4F944EED6417}"/>
                </a:ext>
              </a:extLst>
            </p:cNvPr>
            <p:cNvSpPr/>
            <p:nvPr/>
          </p:nvSpPr>
          <p:spPr>
            <a:xfrm>
              <a:off x="1267646" y="4487605"/>
              <a:ext cx="12747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[2]</a:t>
              </a:r>
              <a:r>
                <a:rPr lang="en-US" sz="2400"/>
                <a:t>, b</a:t>
              </a:r>
              <a:r>
                <a:rPr lang="en-US" sz="2400" baseline="30000"/>
                <a:t>[2]</a:t>
              </a:r>
              <a:endParaRPr lang="en-US" sz="2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B3A9CE-1EA2-714D-A2C5-688DDEEC45AC}"/>
              </a:ext>
            </a:extLst>
          </p:cNvPr>
          <p:cNvGrpSpPr/>
          <p:nvPr/>
        </p:nvGrpSpPr>
        <p:grpSpPr>
          <a:xfrm>
            <a:off x="8269635" y="1417636"/>
            <a:ext cx="1397000" cy="1143000"/>
            <a:chOff x="1206500" y="4108563"/>
            <a:chExt cx="1397000" cy="1143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8FFC4-066F-6E4D-8DBE-2573169F1C87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2D2B7A-74BF-7645-AA32-380D0B5B840D}"/>
                </a:ext>
              </a:extLst>
            </p:cNvPr>
            <p:cNvSpPr/>
            <p:nvPr/>
          </p:nvSpPr>
          <p:spPr>
            <a:xfrm>
              <a:off x="1267646" y="4487605"/>
              <a:ext cx="12747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[L]</a:t>
              </a:r>
              <a:r>
                <a:rPr lang="en-US" sz="2400"/>
                <a:t>, b</a:t>
              </a:r>
              <a:r>
                <a:rPr lang="en-US" sz="2400" baseline="30000"/>
                <a:t>[L]</a:t>
              </a:r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354EE-1F76-BD44-91AD-0C6AFCF01E46}"/>
                  </a:ext>
                </a:extLst>
              </p:cNvPr>
              <p:cNvSpPr txBox="1"/>
              <p:nvPr/>
            </p:nvSpPr>
            <p:spPr>
              <a:xfrm>
                <a:off x="10538663" y="1758304"/>
                <a:ext cx="1530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L</m:t>
                    </m:r>
                    <m:r>
                      <a:rPr lang="vi-VN" sz="2400" b="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/>
                  <a:t>,y)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354EE-1F76-BD44-91AD-0C6AFCF0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663" y="1758304"/>
                <a:ext cx="1530612" cy="461665"/>
              </a:xfrm>
              <a:prstGeom prst="rect">
                <a:avLst/>
              </a:prstGeom>
              <a:blipFill>
                <a:blip r:embed="rId2"/>
                <a:stretch>
                  <a:fillRect l="-826" t="-7895" r="-495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1AF0AC-DEB9-1946-8C79-B174EB3CA0F1}"/>
              </a:ext>
            </a:extLst>
          </p:cNvPr>
          <p:cNvSpPr txBox="1"/>
          <p:nvPr/>
        </p:nvSpPr>
        <p:spPr>
          <a:xfrm>
            <a:off x="6645755" y="175830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...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B391ED-01E8-D249-BA85-0BCCCC202F0A}"/>
              </a:ext>
            </a:extLst>
          </p:cNvPr>
          <p:cNvGrpSpPr/>
          <p:nvPr/>
        </p:nvGrpSpPr>
        <p:grpSpPr>
          <a:xfrm>
            <a:off x="1676400" y="3429000"/>
            <a:ext cx="1397000" cy="1143000"/>
            <a:chOff x="1206500" y="4108563"/>
            <a:chExt cx="1397000" cy="1143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5CCCC0-EE54-7948-9678-F2833BE47B4C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80B915-9A43-E740-A544-DEDB1E70FA24}"/>
                </a:ext>
              </a:extLst>
            </p:cNvPr>
            <p:cNvSpPr/>
            <p:nvPr/>
          </p:nvSpPr>
          <p:spPr>
            <a:xfrm>
              <a:off x="1257200" y="4281748"/>
              <a:ext cx="12747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[1]</a:t>
              </a:r>
              <a:r>
                <a:rPr lang="en-US" sz="2400"/>
                <a:t>, b</a:t>
              </a:r>
              <a:r>
                <a:rPr lang="en-US" sz="2400" baseline="30000"/>
                <a:t>[1]</a:t>
              </a:r>
            </a:p>
            <a:p>
              <a:r>
                <a:rPr lang="en-US" sz="2400"/>
                <a:t>dz</a:t>
              </a:r>
              <a:r>
                <a:rPr lang="en-US" sz="2400" baseline="30000"/>
                <a:t>[1]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5DD205-395F-EB4F-AA88-19969C186B58}"/>
              </a:ext>
            </a:extLst>
          </p:cNvPr>
          <p:cNvGrpSpPr/>
          <p:nvPr/>
        </p:nvGrpSpPr>
        <p:grpSpPr>
          <a:xfrm>
            <a:off x="4003273" y="3429000"/>
            <a:ext cx="1397000" cy="1143000"/>
            <a:chOff x="1206500" y="4108563"/>
            <a:chExt cx="1397000" cy="1143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1F56C-DB0D-6C43-BF83-7F004BD7F30A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6EB94-6E31-584F-982B-87E76B6E37BF}"/>
                </a:ext>
              </a:extLst>
            </p:cNvPr>
            <p:cNvSpPr/>
            <p:nvPr/>
          </p:nvSpPr>
          <p:spPr>
            <a:xfrm>
              <a:off x="1257200" y="4281748"/>
              <a:ext cx="12747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[1]</a:t>
              </a:r>
              <a:r>
                <a:rPr lang="en-US" sz="2400"/>
                <a:t>, b</a:t>
              </a:r>
              <a:r>
                <a:rPr lang="en-US" sz="2400" baseline="30000"/>
                <a:t>[1]</a:t>
              </a:r>
            </a:p>
            <a:p>
              <a:r>
                <a:rPr lang="en-US" sz="2400"/>
                <a:t>dz</a:t>
              </a:r>
              <a:r>
                <a:rPr lang="en-US" sz="2400" baseline="30000"/>
                <a:t>[1]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7806A0-B475-164A-9F97-3DC9CD764A08}"/>
              </a:ext>
            </a:extLst>
          </p:cNvPr>
          <p:cNvGrpSpPr/>
          <p:nvPr/>
        </p:nvGrpSpPr>
        <p:grpSpPr>
          <a:xfrm>
            <a:off x="8200706" y="3429000"/>
            <a:ext cx="1397000" cy="1143000"/>
            <a:chOff x="1206500" y="4108563"/>
            <a:chExt cx="1397000" cy="1143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93E3E1-55E3-404B-A5A7-53C8673361EE}"/>
                </a:ext>
              </a:extLst>
            </p:cNvPr>
            <p:cNvSpPr/>
            <p:nvPr/>
          </p:nvSpPr>
          <p:spPr>
            <a:xfrm>
              <a:off x="1206500" y="4108563"/>
              <a:ext cx="13970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D4AB98-06A5-8341-B3A5-D5046D806889}"/>
                </a:ext>
              </a:extLst>
            </p:cNvPr>
            <p:cNvSpPr/>
            <p:nvPr/>
          </p:nvSpPr>
          <p:spPr>
            <a:xfrm>
              <a:off x="1257200" y="4281748"/>
              <a:ext cx="12747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W</a:t>
              </a:r>
              <a:r>
                <a:rPr lang="en-US" sz="2400" baseline="30000"/>
                <a:t>[L]</a:t>
              </a:r>
              <a:r>
                <a:rPr lang="en-US" sz="2400"/>
                <a:t>, b</a:t>
              </a:r>
              <a:r>
                <a:rPr lang="en-US" sz="2400" baseline="30000"/>
                <a:t>[L]</a:t>
              </a:r>
            </a:p>
            <a:p>
              <a:r>
                <a:rPr lang="en-US" sz="2400"/>
                <a:t>dz</a:t>
              </a:r>
              <a:r>
                <a:rPr lang="en-US" sz="2400" baseline="30000"/>
                <a:t>[L]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DA82E-D226-3B47-BA91-DA332E4C3CD3}"/>
                  </a:ext>
                </a:extLst>
              </p:cNvPr>
              <p:cNvSpPr txBox="1"/>
              <p:nvPr/>
            </p:nvSpPr>
            <p:spPr>
              <a:xfrm>
                <a:off x="11045655" y="3761781"/>
                <a:ext cx="894732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da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DA82E-D226-3B47-BA91-DA332E4C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655" y="3761781"/>
                <a:ext cx="894732" cy="477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30E829-530A-224F-A9FA-07441EE40788}"/>
              </a:ext>
            </a:extLst>
          </p:cNvPr>
          <p:cNvSpPr txBox="1"/>
          <p:nvPr/>
        </p:nvSpPr>
        <p:spPr>
          <a:xfrm>
            <a:off x="6645755" y="378685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...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9B318D-B582-5D4F-B015-768C9AE37E96}"/>
              </a:ext>
            </a:extLst>
          </p:cNvPr>
          <p:cNvCxnSpPr>
            <a:stCxn id="7" idx="3"/>
          </p:cNvCxnSpPr>
          <p:nvPr/>
        </p:nvCxnSpPr>
        <p:spPr>
          <a:xfrm flipV="1">
            <a:off x="3073400" y="1989136"/>
            <a:ext cx="9298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74E293-F960-034B-BD56-5159020F6FFF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461419" y="1989137"/>
            <a:ext cx="1184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3FB419-C4AA-3548-945F-A9FCF2DF1137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7085299" y="1989136"/>
            <a:ext cx="1184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CDA10E-C6DB-6742-8250-9DE200ECBCC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666635" y="1989136"/>
            <a:ext cx="87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3F4B92-E523-D140-A0D4-EBA2665DE827}"/>
              </a:ext>
            </a:extLst>
          </p:cNvPr>
          <p:cNvCxnSpPr>
            <a:stCxn id="26" idx="1"/>
            <a:endCxn id="24" idx="3"/>
          </p:cNvCxnSpPr>
          <p:nvPr/>
        </p:nvCxnSpPr>
        <p:spPr>
          <a:xfrm flipH="1">
            <a:off x="9597706" y="4000500"/>
            <a:ext cx="1447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03B533-43A9-A34B-8FFD-688732FB83AE}"/>
              </a:ext>
            </a:extLst>
          </p:cNvPr>
          <p:cNvCxnSpPr>
            <a:stCxn id="24" idx="1"/>
            <a:endCxn id="27" idx="3"/>
          </p:cNvCxnSpPr>
          <p:nvPr/>
        </p:nvCxnSpPr>
        <p:spPr>
          <a:xfrm flipH="1">
            <a:off x="7085299" y="4000500"/>
            <a:ext cx="1115407" cy="17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0DD76D-6656-4F43-8061-8B305C83BA62}"/>
              </a:ext>
            </a:extLst>
          </p:cNvPr>
          <p:cNvCxnSpPr>
            <a:stCxn id="27" idx="1"/>
            <a:endCxn id="21" idx="3"/>
          </p:cNvCxnSpPr>
          <p:nvPr/>
        </p:nvCxnSpPr>
        <p:spPr>
          <a:xfrm flipH="1" flipV="1">
            <a:off x="5400273" y="4000500"/>
            <a:ext cx="1245482" cy="17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81FEFC-9B16-164B-BF6D-05C784B891EA}"/>
              </a:ext>
            </a:extLst>
          </p:cNvPr>
          <p:cNvCxnSpPr>
            <a:stCxn id="21" idx="1"/>
            <a:endCxn id="18" idx="3"/>
          </p:cNvCxnSpPr>
          <p:nvPr/>
        </p:nvCxnSpPr>
        <p:spPr>
          <a:xfrm flipH="1">
            <a:off x="3073400" y="4000500"/>
            <a:ext cx="9298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9F5C52-5325-F94D-82DC-DCC612E85C23}"/>
              </a:ext>
            </a:extLst>
          </p:cNvPr>
          <p:cNvSpPr txBox="1"/>
          <p:nvPr/>
        </p:nvSpPr>
        <p:spPr>
          <a:xfrm>
            <a:off x="199355" y="1752600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</a:t>
            </a:r>
            <a:r>
              <a:rPr lang="en-US" sz="2400" baseline="30000"/>
              <a:t>[0]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FE9A3-C7EE-FD46-AD76-B225967662EB}"/>
              </a:ext>
            </a:extLst>
          </p:cNvPr>
          <p:cNvCxnSpPr>
            <a:stCxn id="47" idx="3"/>
            <a:endCxn id="7" idx="1"/>
          </p:cNvCxnSpPr>
          <p:nvPr/>
        </p:nvCxnSpPr>
        <p:spPr>
          <a:xfrm>
            <a:off x="784772" y="1983433"/>
            <a:ext cx="891628" cy="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6156C52-A4EC-854E-A39A-9072FCC3C92F}"/>
              </a:ext>
            </a:extLst>
          </p:cNvPr>
          <p:cNvSpPr txBox="1"/>
          <p:nvPr/>
        </p:nvSpPr>
        <p:spPr>
          <a:xfrm>
            <a:off x="3232928" y="1432371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</a:t>
            </a:r>
            <a:r>
              <a:rPr lang="en-US" sz="2400" baseline="30000"/>
              <a:t>[1]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FB9F1-B9C9-0F40-8458-E70CCCF88AFC}"/>
              </a:ext>
            </a:extLst>
          </p:cNvPr>
          <p:cNvSpPr txBox="1"/>
          <p:nvPr/>
        </p:nvSpPr>
        <p:spPr>
          <a:xfrm>
            <a:off x="5746520" y="1376326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</a:t>
            </a:r>
            <a:r>
              <a:rPr lang="en-US" sz="2400" baseline="30000"/>
              <a:t>[2]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B2C2FB-21F0-574D-8452-0491A64F12C5}"/>
              </a:ext>
            </a:extLst>
          </p:cNvPr>
          <p:cNvSpPr txBox="1"/>
          <p:nvPr/>
        </p:nvSpPr>
        <p:spPr>
          <a:xfrm>
            <a:off x="7331373" y="141205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</a:t>
            </a:r>
            <a:r>
              <a:rPr lang="en-US" sz="2400" baseline="30000"/>
              <a:t>[L-1]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2ED3A-764E-884A-8ABC-D17DC82DAA4F}"/>
              </a:ext>
            </a:extLst>
          </p:cNvPr>
          <p:cNvSpPr txBox="1"/>
          <p:nvPr/>
        </p:nvSpPr>
        <p:spPr>
          <a:xfrm>
            <a:off x="9953246" y="1387894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</a:t>
            </a:r>
            <a:r>
              <a:rPr lang="en-US" sz="2400" baseline="30000"/>
              <a:t>[L]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51A858-EC49-F841-8346-A4782A3ED81E}"/>
                  </a:ext>
                </a:extLst>
              </p:cNvPr>
              <p:cNvSpPr txBox="1"/>
              <p:nvPr/>
            </p:nvSpPr>
            <p:spPr>
              <a:xfrm>
                <a:off x="7033431" y="3440601"/>
                <a:ext cx="1188082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da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51A858-EC49-F841-8346-A4782A3E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31" y="3440601"/>
                <a:ext cx="1188082" cy="477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E4CA23-DFE9-6E49-B165-59B9E56D88DE}"/>
                  </a:ext>
                </a:extLst>
              </p:cNvPr>
              <p:cNvSpPr txBox="1"/>
              <p:nvPr/>
            </p:nvSpPr>
            <p:spPr>
              <a:xfrm>
                <a:off x="5571466" y="3440601"/>
                <a:ext cx="891526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da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E4CA23-DFE9-6E49-B165-59B9E56D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66" y="3440601"/>
                <a:ext cx="891526" cy="477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C7AEB-46BB-D444-8C43-BDBBEA3C4A5C}"/>
                  </a:ext>
                </a:extLst>
              </p:cNvPr>
              <p:cNvSpPr txBox="1"/>
              <p:nvPr/>
            </p:nvSpPr>
            <p:spPr>
              <a:xfrm>
                <a:off x="3147501" y="3440601"/>
                <a:ext cx="891526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da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C7AEB-46BB-D444-8C43-BDBBEA3C4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501" y="3440601"/>
                <a:ext cx="891526" cy="477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6FDC87-A8E3-0A41-A577-75F0DEAF6D77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2374900" y="2560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CE6386-575B-9E49-9148-6AC46E79234B}"/>
              </a:ext>
            </a:extLst>
          </p:cNvPr>
          <p:cNvCxnSpPr/>
          <p:nvPr/>
        </p:nvCxnSpPr>
        <p:spPr>
          <a:xfrm>
            <a:off x="4701773" y="2572239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070F7-C9BC-D146-BAC4-1227FA20EDCF}"/>
              </a:ext>
            </a:extLst>
          </p:cNvPr>
          <p:cNvCxnSpPr/>
          <p:nvPr/>
        </p:nvCxnSpPr>
        <p:spPr>
          <a:xfrm>
            <a:off x="8968135" y="2572239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89A1096-8834-3442-9F4E-F9285B81F53B}"/>
              </a:ext>
            </a:extLst>
          </p:cNvPr>
          <p:cNvSpPr/>
          <p:nvPr/>
        </p:nvSpPr>
        <p:spPr>
          <a:xfrm>
            <a:off x="2398720" y="2747443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cache: z</a:t>
            </a:r>
            <a:r>
              <a:rPr lang="en-US" sz="2400" baseline="3000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CA70D7-CB73-F245-AA97-1AAAA3497B27}"/>
              </a:ext>
            </a:extLst>
          </p:cNvPr>
          <p:cNvSpPr/>
          <p:nvPr/>
        </p:nvSpPr>
        <p:spPr>
          <a:xfrm>
            <a:off x="4681398" y="2747443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cache: z</a:t>
            </a:r>
            <a:r>
              <a:rPr lang="en-US" sz="2400" baseline="3000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266602-71EE-9A4A-A361-41996808076B}"/>
              </a:ext>
            </a:extLst>
          </p:cNvPr>
          <p:cNvSpPr/>
          <p:nvPr/>
        </p:nvSpPr>
        <p:spPr>
          <a:xfrm>
            <a:off x="8941128" y="2700213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cache: z</a:t>
            </a:r>
            <a:r>
              <a:rPr lang="en-US" sz="2400" baseline="30000">
                <a:solidFill>
                  <a:srgbClr val="FF0000"/>
                </a:solidFill>
              </a:rPr>
              <a:t>[L]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2A34C0-6A7C-9C41-B7DB-CFD9FA98832F}"/>
              </a:ext>
            </a:extLst>
          </p:cNvPr>
          <p:cNvSpPr txBox="1"/>
          <p:nvPr/>
        </p:nvSpPr>
        <p:spPr>
          <a:xfrm>
            <a:off x="8099532" y="517978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dW</a:t>
            </a:r>
            <a:r>
              <a:rPr lang="en-US" sz="2400" baseline="30000">
                <a:solidFill>
                  <a:srgbClr val="008000"/>
                </a:solidFill>
              </a:rPr>
              <a:t>[L]</a:t>
            </a:r>
            <a:r>
              <a:rPr lang="en-US" sz="2400">
                <a:solidFill>
                  <a:srgbClr val="008000"/>
                </a:solidFill>
              </a:rPr>
              <a:t>, db</a:t>
            </a:r>
            <a:r>
              <a:rPr lang="en-US" sz="2400" baseline="30000">
                <a:solidFill>
                  <a:srgbClr val="008000"/>
                </a:solidFill>
              </a:rPr>
              <a:t>[L]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237426-A17B-064B-B629-7794B4E07D2A}"/>
              </a:ext>
            </a:extLst>
          </p:cNvPr>
          <p:cNvSpPr txBox="1"/>
          <p:nvPr/>
        </p:nvSpPr>
        <p:spPr>
          <a:xfrm>
            <a:off x="3977873" y="517978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dW</a:t>
            </a:r>
            <a:r>
              <a:rPr lang="en-US" sz="2400" baseline="30000">
                <a:solidFill>
                  <a:srgbClr val="008000"/>
                </a:solidFill>
              </a:rPr>
              <a:t>[2]</a:t>
            </a:r>
            <a:r>
              <a:rPr lang="en-US" sz="2400">
                <a:solidFill>
                  <a:srgbClr val="008000"/>
                </a:solidFill>
              </a:rPr>
              <a:t>, db</a:t>
            </a:r>
            <a:r>
              <a:rPr lang="en-US" sz="2400" baseline="30000">
                <a:solidFill>
                  <a:srgbClr val="008000"/>
                </a:solidFill>
              </a:rPr>
              <a:t>[2]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B522F5-3D00-8B42-9C05-B75F8AFFFF8B}"/>
              </a:ext>
            </a:extLst>
          </p:cNvPr>
          <p:cNvSpPr txBox="1"/>
          <p:nvPr/>
        </p:nvSpPr>
        <p:spPr>
          <a:xfrm>
            <a:off x="1517050" y="514350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dW</a:t>
            </a:r>
            <a:r>
              <a:rPr lang="en-US" sz="2400" baseline="30000">
                <a:solidFill>
                  <a:srgbClr val="008000"/>
                </a:solidFill>
              </a:rPr>
              <a:t>[1]</a:t>
            </a:r>
            <a:r>
              <a:rPr lang="en-US" sz="2400">
                <a:solidFill>
                  <a:srgbClr val="008000"/>
                </a:solidFill>
              </a:rPr>
              <a:t>, db</a:t>
            </a:r>
            <a:r>
              <a:rPr lang="en-US" sz="2400" baseline="30000">
                <a:solidFill>
                  <a:srgbClr val="008000"/>
                </a:solidFill>
              </a:rPr>
              <a:t>[1]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E2FCF7-5E11-3047-B132-1DBAA3A1A6ED}"/>
              </a:ext>
            </a:extLst>
          </p:cNvPr>
          <p:cNvCxnSpPr/>
          <p:nvPr/>
        </p:nvCxnSpPr>
        <p:spPr>
          <a:xfrm>
            <a:off x="10287000" y="2057400"/>
            <a:ext cx="990600" cy="170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492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52-E247-5544-A4E3-816ED146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Các loại tham số</a:t>
            </a:r>
          </a:p>
        </p:txBody>
      </p:sp>
    </p:spTree>
    <p:extLst>
      <p:ext uri="{BB962C8B-B14F-4D97-AF65-F5344CB8AC3E}">
        <p14:creationId xmlns:p14="http://schemas.microsoft.com/office/powerpoint/2010/main" val="40329125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CFC-497B-DF4A-BAEA-D2CE9B61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số trong mô hình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463BD-83BF-0B4A-81D0-35B481C7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tham số (</a:t>
            </a:r>
            <a:r>
              <a:rPr lang="en-US">
                <a:solidFill>
                  <a:srgbClr val="FF0000"/>
                </a:solidFill>
              </a:rPr>
              <a:t>parameter</a:t>
            </a:r>
            <a:r>
              <a:rPr lang="en-US"/>
              <a:t>) trong mô hình là: </a:t>
            </a:r>
            <a:r>
              <a:rPr lang="en-US">
                <a:solidFill>
                  <a:srgbClr val="FF0000"/>
                </a:solidFill>
              </a:rPr>
              <a:t>W, b</a:t>
            </a:r>
            <a:r>
              <a:rPr lang="en-US"/>
              <a:t>.</a:t>
            </a:r>
          </a:p>
          <a:p>
            <a:r>
              <a:rPr lang="en-US"/>
              <a:t>Các siêu tham số (</a:t>
            </a:r>
            <a:r>
              <a:rPr lang="en-US">
                <a:solidFill>
                  <a:srgbClr val="FF0000"/>
                </a:solidFill>
              </a:rPr>
              <a:t>hyperparameter</a:t>
            </a:r>
            <a:r>
              <a:rPr lang="en-US"/>
              <a:t>) gồm có:</a:t>
            </a:r>
          </a:p>
          <a:p>
            <a:pPr lvl="1"/>
            <a:r>
              <a:rPr lang="en-US" i="1"/>
              <a:t>Tốc độ học (learning rate).</a:t>
            </a:r>
          </a:p>
          <a:p>
            <a:pPr lvl="1"/>
            <a:r>
              <a:rPr lang="en-US" i="1"/>
              <a:t>Số lần lặp của Gradient descent (iteration).</a:t>
            </a:r>
          </a:p>
          <a:p>
            <a:pPr lvl="1"/>
            <a:r>
              <a:rPr lang="en-US" i="1"/>
              <a:t>Số lượng lớp ẩn (hidden layer).</a:t>
            </a:r>
          </a:p>
          <a:p>
            <a:pPr lvl="1"/>
            <a:r>
              <a:rPr lang="en-US" i="1"/>
              <a:t>Số lượng neural ẩn (hidden units).</a:t>
            </a:r>
          </a:p>
          <a:p>
            <a:pPr lvl="1"/>
            <a:r>
              <a:rPr lang="en-US" i="1"/>
              <a:t>Hàm kích hoạt (acitvation function).</a:t>
            </a:r>
          </a:p>
          <a:p>
            <a:pPr marL="457200" lvl="1" indent="0">
              <a:buNone/>
            </a:pPr>
            <a:r>
              <a:rPr lang="en-US">
                <a:sym typeface="Wingdings" pitchFamily="2" charset="2"/>
              </a:rPr>
              <a:t> Mục đích của siêu tham số là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giúp cho thuật toán học kiểm soát các giá trị tham số W và b cuối cùng</a:t>
            </a:r>
            <a:r>
              <a:rPr lang="en-US">
                <a:sym typeface="Wingdings" pitchFamily="2" charset="2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51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DEC6-D701-E94B-8420-84C77AC6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siêu tham số khác trong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7EF3-D658-AC45-B99B-38D2D639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Momentum.</a:t>
            </a:r>
          </a:p>
          <a:p>
            <a:pPr>
              <a:lnSpc>
                <a:spcPct val="150000"/>
              </a:lnSpc>
            </a:pPr>
            <a:r>
              <a:rPr lang="en-US"/>
              <a:t>Epochs.</a:t>
            </a:r>
          </a:p>
          <a:p>
            <a:pPr>
              <a:lnSpc>
                <a:spcPct val="150000"/>
              </a:lnSpc>
            </a:pPr>
            <a:r>
              <a:rPr lang="en-US"/>
              <a:t>Mini batch size.</a:t>
            </a:r>
          </a:p>
          <a:p>
            <a:pPr>
              <a:lnSpc>
                <a:spcPct val="150000"/>
              </a:lnSpc>
            </a:pPr>
            <a:r>
              <a:rPr lang="en-US"/>
              <a:t>Regularzation.</a:t>
            </a:r>
          </a:p>
          <a:p>
            <a:pPr>
              <a:lnSpc>
                <a:spcPct val="150000"/>
              </a:lnSpc>
            </a:pPr>
            <a:r>
              <a:rPr lang="en-US"/>
              <a:t>......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E6AC-9035-0043-B687-0DF0920C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73438"/>
            <a:ext cx="10972800" cy="1143000"/>
          </a:xfrm>
        </p:spPr>
        <p:txBody>
          <a:bodyPr/>
          <a:lstStyle/>
          <a:p>
            <a:pPr algn="l"/>
            <a:r>
              <a:rPr lang="en-US"/>
              <a:t>Mạng neural nhiều lớp</a:t>
            </a:r>
          </a:p>
        </p:txBody>
      </p:sp>
    </p:spTree>
    <p:extLst>
      <p:ext uri="{BB962C8B-B14F-4D97-AF65-F5344CB8AC3E}">
        <p14:creationId xmlns:p14="http://schemas.microsoft.com/office/powerpoint/2010/main" val="25372282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418-D900-0548-A888-2758B29F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chỉnh siêu tham số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CE8285-D68A-564D-9900-47DCCD1AB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Quá trình áp dụng deep learning là 1 quá trình thực nghiệm. </a:t>
            </a:r>
          </a:p>
          <a:p>
            <a:pPr lvl="1"/>
            <a:r>
              <a:rPr lang="en-US"/>
              <a:t>Điều chỉnh các siêu tham số (ví dụ như learning rate, iteration, etc) sao cho hàm chi phí đạt giá trị nhỏ nhất.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5442E-E756-E149-BF31-BCB32501E831}"/>
              </a:ext>
            </a:extLst>
          </p:cNvPr>
          <p:cNvSpPr txBox="1"/>
          <p:nvPr/>
        </p:nvSpPr>
        <p:spPr>
          <a:xfrm>
            <a:off x="2897046" y="154340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E7E27-FA3F-2C4B-A79B-9FA9208498FF}"/>
              </a:ext>
            </a:extLst>
          </p:cNvPr>
          <p:cNvSpPr txBox="1"/>
          <p:nvPr/>
        </p:nvSpPr>
        <p:spPr>
          <a:xfrm>
            <a:off x="83537" y="46286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1C5ED-FC0B-4E43-8D76-5EF7DB5EB31E}"/>
              </a:ext>
            </a:extLst>
          </p:cNvPr>
          <p:cNvSpPr txBox="1"/>
          <p:nvPr/>
        </p:nvSpPr>
        <p:spPr>
          <a:xfrm>
            <a:off x="4833180" y="462863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id="{22FD354C-0967-004A-8378-D42038924CB1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967987" y="2167211"/>
            <a:ext cx="2982149" cy="31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33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52-E247-5544-A4E3-816ED146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Tại sao Deep learning lại tốt hơn so với các thuật toán truyền thống khác ?</a:t>
            </a:r>
          </a:p>
        </p:txBody>
      </p:sp>
    </p:spTree>
    <p:extLst>
      <p:ext uri="{BB962C8B-B14F-4D97-AF65-F5344CB8AC3E}">
        <p14:creationId xmlns:p14="http://schemas.microsoft.com/office/powerpoint/2010/main" val="228990369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539B5F-7768-B544-AE8D-2492A8E591BB}"/>
              </a:ext>
            </a:extLst>
          </p:cNvPr>
          <p:cNvGrpSpPr/>
          <p:nvPr/>
        </p:nvGrpSpPr>
        <p:grpSpPr>
          <a:xfrm>
            <a:off x="2667000" y="1219200"/>
            <a:ext cx="2063073" cy="4053920"/>
            <a:chOff x="2608317" y="1621681"/>
            <a:chExt cx="2063073" cy="4053920"/>
          </a:xfrm>
        </p:grpSpPr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6044A038-B0EB-2143-8729-3F225F3FB2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03597"/>
                </p:ext>
              </p:extLst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Acrobat Document" r:id="rId3" imgW="5728680" imgH="3856320" progId="AcroExch.Document.7">
                    <p:embed/>
                  </p:oleObj>
                </mc:Choice>
                <mc:Fallback>
                  <p:oleObj name="Acrobat Document" r:id="rId3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21CB0D-9E4F-E647-B476-559438BAB521}"/>
                </a:ext>
              </a:extLst>
            </p:cNvPr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5DAC07-CFE2-694A-A266-47985FFC37F7}"/>
                </a:ext>
              </a:extLst>
            </p:cNvPr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93E27D-E47F-C144-8071-B9476C79830C}"/>
                </a:ext>
              </a:extLst>
            </p:cNvPr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40548C-EA0E-4149-932B-E1EE8918872D}"/>
                </a:ext>
              </a:extLst>
            </p:cNvPr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319BD-FCEE-2349-91DA-00D33B1FEC32}"/>
              </a:ext>
            </a:extLst>
          </p:cNvPr>
          <p:cNvCxnSpPr/>
          <p:nvPr/>
        </p:nvCxnSpPr>
        <p:spPr>
          <a:xfrm flipV="1">
            <a:off x="2415235" y="2309831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A4ECBD-63FD-714B-ACF2-B00CF9909654}"/>
              </a:ext>
            </a:extLst>
          </p:cNvPr>
          <p:cNvGrpSpPr/>
          <p:nvPr/>
        </p:nvGrpSpPr>
        <p:grpSpPr>
          <a:xfrm>
            <a:off x="3786698" y="1437691"/>
            <a:ext cx="3322004" cy="4227801"/>
            <a:chOff x="3728015" y="1447800"/>
            <a:chExt cx="3322004" cy="42278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99BEA-0DAA-DA47-8501-EF5AB66E5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26F3DA-2D6D-E847-9156-4713C3D73AA3}"/>
                </a:ext>
              </a:extLst>
            </p:cNvPr>
            <p:cNvGrpSpPr/>
            <p:nvPr/>
          </p:nvGrpSpPr>
          <p:grpSpPr>
            <a:xfrm>
              <a:off x="3728015" y="1447800"/>
              <a:ext cx="2437655" cy="2125820"/>
              <a:chOff x="3728015" y="1447800"/>
              <a:chExt cx="2437655" cy="212582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058676D-0186-1148-962C-1457427EBCD5}"/>
                  </a:ext>
                </a:extLst>
              </p:cNvPr>
              <p:cNvCxnSpPr>
                <a:stCxn id="8" idx="6"/>
                <a:endCxn id="19" idx="2"/>
              </p:cNvCxnSpPr>
              <p:nvPr/>
            </p:nvCxnSpPr>
            <p:spPr>
              <a:xfrm>
                <a:off x="3786701" y="2627510"/>
                <a:ext cx="1921769" cy="1276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40A6547-CCB9-B548-9EDD-68FCC5DC582F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 flipV="1">
                <a:off x="3786701" y="2165311"/>
                <a:ext cx="1921769" cy="4621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BF85DC-1CA5-534E-AE63-89969E01E7A6}"/>
                  </a:ext>
                </a:extLst>
              </p:cNvPr>
              <p:cNvGrpSpPr/>
              <p:nvPr/>
            </p:nvGrpSpPr>
            <p:grpSpPr>
              <a:xfrm>
                <a:off x="3728015" y="1447800"/>
                <a:ext cx="2437655" cy="2125820"/>
                <a:chOff x="3728015" y="1447800"/>
                <a:chExt cx="2437655" cy="212582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9A25103-B3ED-134C-9089-3DE984D6FE03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0E43AC6-ABDD-1D4A-B13A-11C67E8B0D10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8031589-5AEA-4E41-91F6-FFFC8522871E}"/>
                    </a:ext>
                  </a:extLst>
                </p:cNvPr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38167CF-F47C-B440-8A11-18A2CEA287A6}"/>
                    </a:ext>
                  </a:extLst>
                </p:cNvPr>
                <p:cNvCxnSpPr>
                  <a:endCxn id="18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38AB4AD-9972-5448-B84C-A9D61C26856B}"/>
                    </a:ext>
                  </a:extLst>
                </p:cNvPr>
                <p:cNvCxnSpPr>
                  <a:stCxn id="7" idx="6"/>
                  <a:endCxn id="19" idx="2"/>
                </p:cNvCxnSpPr>
                <p:nvPr/>
              </p:nvCxnSpPr>
              <p:spPr>
                <a:xfrm>
                  <a:off x="3786700" y="2037655"/>
                  <a:ext cx="1921770" cy="7175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AA8375F-9D94-A847-90D1-B4D326CD5E82}"/>
                    </a:ext>
                  </a:extLst>
                </p:cNvPr>
                <p:cNvCxnSpPr>
                  <a:stCxn id="8" idx="6"/>
                  <a:endCxn id="20" idx="2"/>
                </p:cNvCxnSpPr>
                <p:nvPr/>
              </p:nvCxnSpPr>
              <p:spPr>
                <a:xfrm>
                  <a:off x="3786701" y="2627510"/>
                  <a:ext cx="1921769" cy="7175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394CDCE-D79D-AB4A-BBF7-3D767A82F87A}"/>
                    </a:ext>
                  </a:extLst>
                </p:cNvPr>
                <p:cNvCxnSpPr>
                  <a:stCxn id="9" idx="6"/>
                  <a:endCxn id="20" idx="2"/>
                </p:cNvCxnSpPr>
                <p:nvPr/>
              </p:nvCxnSpPr>
              <p:spPr>
                <a:xfrm>
                  <a:off x="3786698" y="3217364"/>
                  <a:ext cx="1921772" cy="1276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BF59B8B-778B-6845-B398-3F659B1610A2}"/>
                    </a:ext>
                  </a:extLst>
                </p:cNvPr>
                <p:cNvCxnSpPr>
                  <a:stCxn id="9" idx="6"/>
                  <a:endCxn id="19" idx="2"/>
                </p:cNvCxnSpPr>
                <p:nvPr/>
              </p:nvCxnSpPr>
              <p:spPr>
                <a:xfrm flipV="1">
                  <a:off x="3786698" y="2755166"/>
                  <a:ext cx="1921772" cy="4621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90AD78-32EE-D74E-99DA-E18FF22C8AE5}"/>
                    </a:ext>
                  </a:extLst>
                </p:cNvPr>
                <p:cNvCxnSpPr>
                  <a:stCxn id="9" idx="6"/>
                  <a:endCxn id="18" idx="2"/>
                </p:cNvCxnSpPr>
                <p:nvPr/>
              </p:nvCxnSpPr>
              <p:spPr>
                <a:xfrm flipV="1">
                  <a:off x="3786698" y="2165311"/>
                  <a:ext cx="1921772" cy="10520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2FEF797-9650-B842-B327-7829CC66113E}"/>
                    </a:ext>
                  </a:extLst>
                </p:cNvPr>
                <p:cNvCxnSpPr>
                  <a:stCxn id="7" idx="6"/>
                  <a:endCxn id="18" idx="2"/>
                </p:cNvCxnSpPr>
                <p:nvPr/>
              </p:nvCxnSpPr>
              <p:spPr>
                <a:xfrm>
                  <a:off x="3786700" y="2037655"/>
                  <a:ext cx="1921770" cy="1276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ABB734C-BF42-3749-A459-5D832FF942CC}"/>
                    </a:ext>
                  </a:extLst>
                </p:cNvPr>
                <p:cNvCxnSpPr>
                  <a:stCxn id="7" idx="6"/>
                  <a:endCxn id="20" idx="2"/>
                </p:cNvCxnSpPr>
                <p:nvPr/>
              </p:nvCxnSpPr>
              <p:spPr>
                <a:xfrm>
                  <a:off x="3786700" y="2037655"/>
                  <a:ext cx="1921770" cy="13073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0301F04-83EF-854E-8BFD-558A3764A5B3}"/>
                    </a:ext>
                  </a:extLst>
                </p:cNvPr>
                <p:cNvCxnSpPr>
                  <a:stCxn id="10" idx="6"/>
                  <a:endCxn id="19" idx="2"/>
                </p:cNvCxnSpPr>
                <p:nvPr/>
              </p:nvCxnSpPr>
              <p:spPr>
                <a:xfrm>
                  <a:off x="3786698" y="1447800"/>
                  <a:ext cx="1921772" cy="13073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06C81721-F32E-8A45-BB70-4554F92C9FC4}"/>
                    </a:ext>
                  </a:extLst>
                </p:cNvPr>
                <p:cNvCxnSpPr>
                  <a:stCxn id="10" idx="6"/>
                  <a:endCxn id="20" idx="2"/>
                </p:cNvCxnSpPr>
                <p:nvPr/>
              </p:nvCxnSpPr>
              <p:spPr>
                <a:xfrm>
                  <a:off x="3786698" y="1447800"/>
                  <a:ext cx="1921772" cy="18972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8F1E96-11B5-2245-ACD9-B8B904938486}"/>
              </a:ext>
            </a:extLst>
          </p:cNvPr>
          <p:cNvGrpSpPr/>
          <p:nvPr/>
        </p:nvGrpSpPr>
        <p:grpSpPr>
          <a:xfrm>
            <a:off x="6224353" y="1762830"/>
            <a:ext cx="5207928" cy="3527813"/>
            <a:chOff x="6224353" y="2155202"/>
            <a:chExt cx="5207928" cy="35278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A78786B-8ED8-E54E-B255-28D796A68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60E1EC-27D1-CE4B-B1ED-B8FB7C0312EF}"/>
                </a:ext>
              </a:extLst>
            </p:cNvPr>
            <p:cNvGrpSpPr/>
            <p:nvPr/>
          </p:nvGrpSpPr>
          <p:grpSpPr>
            <a:xfrm>
              <a:off x="6224353" y="2155202"/>
              <a:ext cx="5207928" cy="1179709"/>
              <a:chOff x="6224353" y="2155202"/>
              <a:chExt cx="5207928" cy="117970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BEB043-79E9-1642-B52F-D8D077D253EF}"/>
                  </a:ext>
                </a:extLst>
              </p:cNvPr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DCA0FD-6FFB-E648-9389-93BD90767CDB}"/>
                  </a:ext>
                </a:extLst>
              </p:cNvPr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5C16AB5-DC62-B64E-B9CA-4465A802E454}"/>
                  </a:ext>
                </a:extLst>
              </p:cNvPr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217461F-C732-D64F-8409-4363B07CE7D0}"/>
                  </a:ext>
                </a:extLst>
              </p:cNvPr>
              <p:cNvCxnSpPr>
                <a:stCxn id="18" idx="6"/>
                <a:endCxn id="34" idx="2"/>
              </p:cNvCxnSpPr>
              <p:nvPr/>
            </p:nvCxnSpPr>
            <p:spPr>
              <a:xfrm>
                <a:off x="6224353" y="2155202"/>
                <a:ext cx="1921772" cy="3388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4B98AAE-8774-8448-A1D6-073D0D56C112}"/>
                  </a:ext>
                </a:extLst>
              </p:cNvPr>
              <p:cNvCxnSpPr>
                <a:stCxn id="18" idx="6"/>
                <a:endCxn id="35" idx="2"/>
              </p:cNvCxnSpPr>
              <p:nvPr/>
            </p:nvCxnSpPr>
            <p:spPr>
              <a:xfrm>
                <a:off x="6224353" y="2155202"/>
                <a:ext cx="1921772" cy="928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ACCB4A0-3E9B-C546-93F9-D45D3AEFA162}"/>
                  </a:ext>
                </a:extLst>
              </p:cNvPr>
              <p:cNvCxnSpPr>
                <a:stCxn id="19" idx="6"/>
                <a:endCxn id="34" idx="2"/>
              </p:cNvCxnSpPr>
              <p:nvPr/>
            </p:nvCxnSpPr>
            <p:spPr>
              <a:xfrm flipV="1">
                <a:off x="6224353" y="2494009"/>
                <a:ext cx="1921772" cy="251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9BBECC4-E9A7-5648-AF21-3E7B0F3B2240}"/>
                  </a:ext>
                </a:extLst>
              </p:cNvPr>
              <p:cNvCxnSpPr>
                <a:stCxn id="19" idx="6"/>
                <a:endCxn id="35" idx="2"/>
              </p:cNvCxnSpPr>
              <p:nvPr/>
            </p:nvCxnSpPr>
            <p:spPr>
              <a:xfrm>
                <a:off x="6224353" y="2745057"/>
                <a:ext cx="1921772" cy="338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BB08FC5-53AF-B646-B282-1FBC273EC121}"/>
                  </a:ext>
                </a:extLst>
              </p:cNvPr>
              <p:cNvCxnSpPr>
                <a:stCxn id="20" idx="6"/>
                <a:endCxn id="35" idx="2"/>
              </p:cNvCxnSpPr>
              <p:nvPr/>
            </p:nvCxnSpPr>
            <p:spPr>
              <a:xfrm flipV="1">
                <a:off x="6224353" y="3083863"/>
                <a:ext cx="1921772" cy="251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378C2CA-B9A2-F341-A591-5B8515A8B38F}"/>
                  </a:ext>
                </a:extLst>
              </p:cNvPr>
              <p:cNvCxnSpPr>
                <a:stCxn id="20" idx="6"/>
                <a:endCxn id="34" idx="2"/>
              </p:cNvCxnSpPr>
              <p:nvPr/>
            </p:nvCxnSpPr>
            <p:spPr>
              <a:xfrm flipV="1">
                <a:off x="6224353" y="2494009"/>
                <a:ext cx="1921772" cy="840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6197ECD-F2B8-A74C-977F-48B40CAF8303}"/>
                  </a:ext>
                </a:extLst>
              </p:cNvPr>
              <p:cNvCxnSpPr>
                <a:stCxn id="34" idx="6"/>
                <a:endCxn id="36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B920937-89E2-9544-A3A0-1EFC8643246C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8A1D11F-AB11-2A41-9262-C5244E42C92A}"/>
                  </a:ext>
                </a:extLst>
              </p:cNvPr>
              <p:cNvCxnSpPr>
                <a:stCxn id="36" idx="6"/>
                <a:endCxn id="46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B44626F-7062-7349-8813-092225A7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8C6411BF-6247-6942-81DD-AA41D3BEC5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805" y="1280820"/>
            <a:ext cx="1912963" cy="18976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2971A79-92A7-7646-BF59-45BCD61E5574}"/>
              </a:ext>
            </a:extLst>
          </p:cNvPr>
          <p:cNvSpPr txBox="1"/>
          <p:nvPr/>
        </p:nvSpPr>
        <p:spPr>
          <a:xfrm>
            <a:off x="539558" y="33349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Dữ liệu input 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6C9775-A247-DA48-9CAB-AE9CC27D487D}"/>
              </a:ext>
            </a:extLst>
          </p:cNvPr>
          <p:cNvSpPr txBox="1"/>
          <p:nvPr/>
        </p:nvSpPr>
        <p:spPr>
          <a:xfrm>
            <a:off x="2922347" y="59684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Lớp thứ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824D75-AD18-FF43-84B4-8038D1CC6E6F}"/>
              </a:ext>
            </a:extLst>
          </p:cNvPr>
          <p:cNvSpPr txBox="1"/>
          <p:nvPr/>
        </p:nvSpPr>
        <p:spPr>
          <a:xfrm>
            <a:off x="5360001" y="69932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Lớp thứ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C9E1D-7D5D-B944-844C-AC1BB199DD85}"/>
              </a:ext>
            </a:extLst>
          </p:cNvPr>
          <p:cNvSpPr txBox="1"/>
          <p:nvPr/>
        </p:nvSpPr>
        <p:spPr>
          <a:xfrm>
            <a:off x="7620000" y="8437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Lớp thứ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080CA1-E1CB-9145-A30C-08E6729FAFE5}"/>
              </a:ext>
            </a:extLst>
          </p:cNvPr>
          <p:cNvSpPr txBox="1"/>
          <p:nvPr/>
        </p:nvSpPr>
        <p:spPr>
          <a:xfrm>
            <a:off x="2835495" y="54919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Đặc trưng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5AA42D-5808-0540-92A4-227F231FABBA}"/>
              </a:ext>
            </a:extLst>
          </p:cNvPr>
          <p:cNvSpPr txBox="1"/>
          <p:nvPr/>
        </p:nvSpPr>
        <p:spPr>
          <a:xfrm>
            <a:off x="5294278" y="56714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Đặc trưng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D876B7-5B12-CB45-BF48-B62A5D788419}"/>
              </a:ext>
            </a:extLst>
          </p:cNvPr>
          <p:cNvSpPr txBox="1"/>
          <p:nvPr/>
        </p:nvSpPr>
        <p:spPr>
          <a:xfrm>
            <a:off x="7673250" y="531316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Đặc trưng 3</a:t>
            </a:r>
          </a:p>
        </p:txBody>
      </p:sp>
    </p:spTree>
    <p:extLst>
      <p:ext uri="{BB962C8B-B14F-4D97-AF65-F5344CB8AC3E}">
        <p14:creationId xmlns:p14="http://schemas.microsoft.com/office/powerpoint/2010/main" val="280284958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02A709-E7EA-2F45-99B7-A15B952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87752-70FD-5445-AE2C-E17682E8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ví dụ trên: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Đặc trưng thứ 1: </a:t>
            </a:r>
            <a:r>
              <a:rPr lang="en-US"/>
              <a:t>Chỉ là các chi tiết rất nhỏ và mờ nhạt.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Đặc trưng thứ 2: </a:t>
            </a:r>
            <a:r>
              <a:rPr lang="en-US"/>
              <a:t>Là các chi tiết ứng với các bộ phận trên khuôn mặt của người như: mắt, mũi, miệng, ...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Đặc trưng thứ 3: </a:t>
            </a:r>
            <a:r>
              <a:rPr lang="en-US"/>
              <a:t>Khuôn mặt đầy đủ, có sự phân biệt rõ rệt.</a:t>
            </a:r>
          </a:p>
          <a:p>
            <a:pPr>
              <a:buFont typeface="Wingdings" pitchFamily="2" charset="2"/>
              <a:buChar char="è"/>
            </a:pPr>
            <a:r>
              <a:rPr lang="en-US">
                <a:sym typeface="Wingdings" pitchFamily="2" charset="2"/>
              </a:rPr>
              <a:t>Càng qua nhiều lớp, lượng thông tin thu được càng nhiều, càng có giá trị. </a:t>
            </a:r>
          </a:p>
          <a:p>
            <a:pPr>
              <a:buFont typeface="Wingdings" pitchFamily="2" charset="2"/>
              <a:buChar char="è"/>
            </a:pPr>
            <a:r>
              <a:rPr lang="en-US">
                <a:sym typeface="Wingdings" pitchFamily="2" charset="2"/>
              </a:rPr>
              <a:t>Lớp càng sâu, lượng thông tin thu được càng có giá trị.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60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FFEC-DABB-2640-9963-66A7059D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về mạng neural nhiều lớp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E9123D-1E77-6E46-AC0F-950A479297BD}"/>
              </a:ext>
            </a:extLst>
          </p:cNvPr>
          <p:cNvGrpSpPr/>
          <p:nvPr/>
        </p:nvGrpSpPr>
        <p:grpSpPr>
          <a:xfrm>
            <a:off x="1226746" y="2495249"/>
            <a:ext cx="2823756" cy="2297303"/>
            <a:chOff x="209376" y="1086274"/>
            <a:chExt cx="3272788" cy="27777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110862-03E6-4648-A11D-19A6FB022757}"/>
                </a:ext>
              </a:extLst>
            </p:cNvPr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D1F90ED-817E-EE4C-ABDB-515DFC014217}"/>
                      </a:ext>
                    </a:extLst>
                  </p:cNvPr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87003C5-ADE5-BD4C-9CD5-C8ED5CCE76F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075A1B5-B759-C741-ABC5-4A625B87C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4AB35D0-C256-7A48-BF86-20C892A28D63}"/>
                      </a:ext>
                    </a:extLst>
                  </p:cNvPr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1F04AFE-71D5-564F-A1C6-FED63CF617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017137-9F86-4B4D-83CB-F99111FE5F52}"/>
                  </a:ext>
                </a:extLst>
              </p:cNvPr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A94D7E-84E3-7A43-AD41-23F49D282B5F}"/>
                </a:ext>
              </a:extLst>
            </p:cNvPr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74E0B-5D80-F74D-9ABC-71A8806BC731}"/>
              </a:ext>
            </a:extLst>
          </p:cNvPr>
          <p:cNvGrpSpPr/>
          <p:nvPr/>
        </p:nvGrpSpPr>
        <p:grpSpPr>
          <a:xfrm>
            <a:off x="5209976" y="1676400"/>
            <a:ext cx="6372424" cy="4367800"/>
            <a:chOff x="5637606" y="1135367"/>
            <a:chExt cx="6372424" cy="369058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786694-2A71-1C4D-A645-4799CEBCC651}"/>
                </a:ext>
              </a:extLst>
            </p:cNvPr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F850A7-70B2-AE45-A797-2DED9574F20C}"/>
                  </a:ext>
                </a:extLst>
              </p:cNvPr>
              <p:cNvSpPr txBox="1"/>
              <p:nvPr/>
            </p:nvSpPr>
            <p:spPr>
              <a:xfrm rot="16200000" flipH="1">
                <a:off x="1484047" y="5134501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4E0C6A8-AD42-E849-9EC1-A4C9DA5087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B62BB9-0F61-A74C-9642-5BE352D6B1E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80D533D-C3B3-854E-9ED3-F1DDFD0B798A}"/>
                      </a:ext>
                    </a:extLst>
                  </p:cNvPr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36F3C24-CA1B-174C-870D-06E08A771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7567155-E342-3541-9C77-828FB83BFCC6}"/>
                      </a:ext>
                    </a:extLst>
                  </p:cNvPr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43D0C29-98BE-464D-B155-4BB5F615D00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FDDDBEF-0D16-E043-A528-4C16D931132A}"/>
                      </a:ext>
                    </a:extLst>
                  </p:cNvPr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7893AB-C4B7-E241-A5C4-E2FAFE86F554}"/>
                </a:ext>
              </a:extLst>
            </p:cNvPr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E6EC9EE-0B54-BC4E-BF25-DBABA5C61DD5}"/>
              </a:ext>
            </a:extLst>
          </p:cNvPr>
          <p:cNvSpPr txBox="1"/>
          <p:nvPr/>
        </p:nvSpPr>
        <p:spPr>
          <a:xfrm>
            <a:off x="6982950" y="125729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Backward propagation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9366A-AA87-9340-BB9C-A6166B9999D1}"/>
              </a:ext>
            </a:extLst>
          </p:cNvPr>
          <p:cNvSpPr txBox="1"/>
          <p:nvPr/>
        </p:nvSpPr>
        <p:spPr>
          <a:xfrm>
            <a:off x="1481897" y="197020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66FF"/>
                </a:solidFill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38599050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Khoá học </a:t>
            </a:r>
            <a:r>
              <a:rPr lang="en-US" i="1">
                <a:solidFill>
                  <a:srgbClr val="FF0000"/>
                </a:solidFill>
              </a:rPr>
              <a:t>Neural Network and Deep learning</a:t>
            </a:r>
            <a:r>
              <a:rPr lang="en-US"/>
              <a:t>, deeplearning.ai.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Ian Goodfellow, Yoshua Bengio, Aaron Courvile, </a:t>
            </a:r>
            <a:r>
              <a:rPr lang="en-US" i="1">
                <a:solidFill>
                  <a:srgbClr val="FF0000"/>
                </a:solidFill>
              </a:rPr>
              <a:t>Deep learning</a:t>
            </a:r>
            <a:r>
              <a:rPr lang="en-US"/>
              <a:t>, MIT Press,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Andrew Ng., </a:t>
            </a:r>
            <a:r>
              <a:rPr lang="en-US" i="1">
                <a:solidFill>
                  <a:srgbClr val="FF0000"/>
                </a:solidFill>
              </a:rPr>
              <a:t>Machine Learning Yearning</a:t>
            </a:r>
            <a:r>
              <a:rPr lang="en-US"/>
              <a:t>. Link: </a:t>
            </a:r>
            <a:r>
              <a:rPr lang="en-US">
                <a:hlinkClick r:id="rId2"/>
              </a:rPr>
              <a:t>https://www.deeplearning.ai/machine-learning-yearning/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Vũ Hữu Tiệp, </a:t>
            </a:r>
            <a:r>
              <a:rPr lang="en-US" i="1">
                <a:solidFill>
                  <a:srgbClr val="FF0000"/>
                </a:solidFill>
              </a:rPr>
              <a:t>Machine Learning cơ bản</a:t>
            </a:r>
            <a:r>
              <a:rPr lang="en-US"/>
              <a:t>, NXB Khoa học và Kỹ thuật, 2018.</a:t>
            </a:r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05B-CFE6-4340-934B-CD61FFFF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C725-8CA9-0848-96D9-FC4A249C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các mô hình máy học truyền thống như Logistic regression, Perceptron, các thông tin từ dữ liệu chỉ </a:t>
            </a:r>
            <a:r>
              <a:rPr lang="en-US">
                <a:solidFill>
                  <a:srgbClr val="FF0000"/>
                </a:solidFill>
              </a:rPr>
              <a:t>đi qua 1 hàm duy nhất</a:t>
            </a:r>
            <a:r>
              <a:rPr lang="en-US"/>
              <a:t>.</a:t>
            </a:r>
          </a:p>
        </p:txBody>
      </p:sp>
      <p:pic>
        <p:nvPicPr>
          <p:cNvPr id="1026" name="Picture 2" descr="011 Deep L-layer Neural Network | Master Data Science">
            <a:extLst>
              <a:ext uri="{FF2B5EF4-FFF2-40B4-BE49-F238E27FC236}">
                <a16:creationId xmlns:a16="http://schemas.microsoft.com/office/drawing/2014/main" id="{FC6E04EA-3E15-4147-A535-B58C8D80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7315200" cy="23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2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52AA-FA9C-7D48-9BA6-E521D45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neural sâu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BA2B-B86E-1B43-89A7-DC74C394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Ở bài trước, ta đã xem xét về </a:t>
            </a:r>
            <a:r>
              <a:rPr lang="en-US">
                <a:solidFill>
                  <a:srgbClr val="FF0000"/>
                </a:solidFill>
              </a:rPr>
              <a:t>mạng neural 1 lớp ẩn như sau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Trên thực tế, ta có thể thêm các lớp ẩn (hidden layer) vào mạng neural. </a:t>
            </a:r>
            <a:r>
              <a:rPr lang="en-US">
                <a:solidFill>
                  <a:srgbClr val="FF0000"/>
                </a:solidFill>
              </a:rPr>
              <a:t>Càng nhiều lớp ẩn, mạng neural càng sâu (deep).</a:t>
            </a:r>
          </a:p>
        </p:txBody>
      </p:sp>
      <p:pic>
        <p:nvPicPr>
          <p:cNvPr id="2050" name="Picture 2" descr="011 Deep L-layer Neural Network | Master Data Science">
            <a:extLst>
              <a:ext uri="{FF2B5EF4-FFF2-40B4-BE49-F238E27FC236}">
                <a16:creationId xmlns:a16="http://schemas.microsoft.com/office/drawing/2014/main" id="{8849DE53-F2E7-2240-8821-A3DF0033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190750"/>
            <a:ext cx="4038599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42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6EB-F202-F646-801A-4A9EFEE7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</a:t>
            </a:r>
          </a:p>
        </p:txBody>
      </p:sp>
      <p:pic>
        <p:nvPicPr>
          <p:cNvPr id="8" name="Picture 2" descr="Feedforward Deep Learning Models · UC Business Analytics R ...">
            <a:extLst>
              <a:ext uri="{FF2B5EF4-FFF2-40B4-BE49-F238E27FC236}">
                <a16:creationId xmlns:a16="http://schemas.microsoft.com/office/drawing/2014/main" id="{65C490C9-CB83-7F48-82B3-AD2FB99AE6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912438"/>
            <a:ext cx="5384800" cy="39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 example of a deep neural network with two hidden layers. The ...">
            <a:extLst>
              <a:ext uri="{FF2B5EF4-FFF2-40B4-BE49-F238E27FC236}">
                <a16:creationId xmlns:a16="http://schemas.microsoft.com/office/drawing/2014/main" id="{DB6DC73E-0FDB-7948-9199-079E01A97A6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5685"/>
            <a:ext cx="5080000" cy="35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AC7D2-2003-784F-882C-9283248AE211}"/>
              </a:ext>
            </a:extLst>
          </p:cNvPr>
          <p:cNvSpPr txBox="1"/>
          <p:nvPr/>
        </p:nvSpPr>
        <p:spPr>
          <a:xfrm>
            <a:off x="1371600" y="146767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 lớp ẩn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C8505-980F-E842-8469-66C6C967984D}"/>
              </a:ext>
            </a:extLst>
          </p:cNvPr>
          <p:cNvSpPr txBox="1"/>
          <p:nvPr/>
        </p:nvSpPr>
        <p:spPr>
          <a:xfrm>
            <a:off x="7442200" y="146767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 lớp ẩn </a:t>
            </a:r>
          </a:p>
        </p:txBody>
      </p:sp>
    </p:spTree>
    <p:extLst>
      <p:ext uri="{BB962C8B-B14F-4D97-AF65-F5344CB8AC3E}">
        <p14:creationId xmlns:p14="http://schemas.microsoft.com/office/powerpoint/2010/main" val="6366849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0B59-AB2B-5C42-B7AA-5A944EE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ký hiệu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CC67A-5987-3048-964F-72D0D8B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1417638"/>
            <a:ext cx="5384800" cy="4678362"/>
          </a:xfrm>
        </p:spPr>
        <p:txBody>
          <a:bodyPr/>
          <a:lstStyle/>
          <a:p>
            <a:r>
              <a:rPr lang="en-US"/>
              <a:t>Các lớp được đánh thứ tự từ 0 đến n, với n là số lượng lớp.</a:t>
            </a:r>
          </a:p>
          <a:p>
            <a:r>
              <a:rPr lang="en-US"/>
              <a:t>Dữ liệu input vào được xem là lớp 0.</a:t>
            </a:r>
          </a:p>
          <a:p>
            <a:r>
              <a:rPr lang="en-US">
                <a:solidFill>
                  <a:srgbClr val="FF0000"/>
                </a:solidFill>
              </a:rPr>
              <a:t>Input layer và output layer cũng được tính là một lớp.</a:t>
            </a:r>
          </a:p>
          <a:p>
            <a:r>
              <a:rPr lang="en-US"/>
              <a:t>Input layer được tính là lớp thứ 1, ký hiệu là L</a:t>
            </a:r>
            <a:r>
              <a:rPr lang="en-US" baseline="30000"/>
              <a:t>(1)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Mỗi layer sẽ có số lượng neural (unit) nhất định.</a:t>
            </a:r>
          </a:p>
        </p:txBody>
      </p:sp>
      <p:pic>
        <p:nvPicPr>
          <p:cNvPr id="5" name="Picture 2" descr="Feedforward Deep Learning Models · UC Business Analytics R ...">
            <a:extLst>
              <a:ext uri="{FF2B5EF4-FFF2-40B4-BE49-F238E27FC236}">
                <a16:creationId xmlns:a16="http://schemas.microsoft.com/office/drawing/2014/main" id="{3ED12FEC-AE27-3545-95EE-612A3A6208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4513"/>
            <a:ext cx="5384800" cy="39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62F9B-3A5A-2D42-B9F0-1DD29F95C660}"/>
              </a:ext>
            </a:extLst>
          </p:cNvPr>
          <p:cNvSpPr txBox="1"/>
          <p:nvPr/>
        </p:nvSpPr>
        <p:spPr>
          <a:xfrm>
            <a:off x="609598" y="180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02799-986F-9F4F-86DA-30DA8C222736}"/>
              </a:ext>
            </a:extLst>
          </p:cNvPr>
          <p:cNvSpPr txBox="1"/>
          <p:nvPr/>
        </p:nvSpPr>
        <p:spPr>
          <a:xfrm>
            <a:off x="1095712" y="180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03BF7-D435-C549-8D0B-2F1D09025829}"/>
              </a:ext>
            </a:extLst>
          </p:cNvPr>
          <p:cNvSpPr txBox="1"/>
          <p:nvPr/>
        </p:nvSpPr>
        <p:spPr>
          <a:xfrm>
            <a:off x="2057400" y="180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95F41-C0D3-AC43-BE43-E9A6D58BEB83}"/>
              </a:ext>
            </a:extLst>
          </p:cNvPr>
          <p:cNvSpPr txBox="1"/>
          <p:nvPr/>
        </p:nvSpPr>
        <p:spPr>
          <a:xfrm>
            <a:off x="3090694" y="180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81F8E-5AF1-084C-AD6F-CFF01C6782E7}"/>
              </a:ext>
            </a:extLst>
          </p:cNvPr>
          <p:cNvSpPr txBox="1"/>
          <p:nvPr/>
        </p:nvSpPr>
        <p:spPr>
          <a:xfrm>
            <a:off x="4123988" y="180054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38D96-1D24-0242-8810-FF8D6A0F8F13}"/>
              </a:ext>
            </a:extLst>
          </p:cNvPr>
          <p:cNvSpPr txBox="1"/>
          <p:nvPr/>
        </p:nvSpPr>
        <p:spPr>
          <a:xfrm>
            <a:off x="5157282" y="180054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B88F60-F62A-A642-8827-E598D0DE30EA}"/>
              </a:ext>
            </a:extLst>
          </p:cNvPr>
          <p:cNvSpPr/>
          <p:nvPr/>
        </p:nvSpPr>
        <p:spPr>
          <a:xfrm rot="5400000">
            <a:off x="2912050" y="-646038"/>
            <a:ext cx="275952" cy="456795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2F878-3D0A-EE44-9FB5-2F495A22BC33}"/>
              </a:ext>
            </a:extLst>
          </p:cNvPr>
          <p:cNvSpPr txBox="1"/>
          <p:nvPr/>
        </p:nvSpPr>
        <p:spPr>
          <a:xfrm>
            <a:off x="2742243" y="113062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5 lớp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C7BE6-5C3F-354C-ACD2-D97F00D33B79}"/>
              </a:ext>
            </a:extLst>
          </p:cNvPr>
          <p:cNvSpPr/>
          <p:nvPr/>
        </p:nvSpPr>
        <p:spPr>
          <a:xfrm>
            <a:off x="1795231" y="2972154"/>
            <a:ext cx="837243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CAD9C-BA2B-E348-8E9A-ABCF441C1B9B}"/>
              </a:ext>
            </a:extLst>
          </p:cNvPr>
          <p:cNvSpPr txBox="1"/>
          <p:nvPr/>
        </p:nvSpPr>
        <p:spPr>
          <a:xfrm>
            <a:off x="829291" y="56068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 units</a:t>
            </a:r>
          </a:p>
        </p:txBody>
      </p:sp>
    </p:spTree>
    <p:extLst>
      <p:ext uri="{BB962C8B-B14F-4D97-AF65-F5344CB8AC3E}">
        <p14:creationId xmlns:p14="http://schemas.microsoft.com/office/powerpoint/2010/main" val="24046164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52-E247-5544-A4E3-816ED146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33800"/>
            <a:ext cx="10972800" cy="1143000"/>
          </a:xfrm>
        </p:spPr>
        <p:txBody>
          <a:bodyPr/>
          <a:lstStyle/>
          <a:p>
            <a:pPr algn="l"/>
            <a:r>
              <a:rPr lang="en-US"/>
              <a:t>TRUYỀN XUÔI </a:t>
            </a:r>
          </a:p>
        </p:txBody>
      </p:sp>
    </p:spTree>
    <p:extLst>
      <p:ext uri="{BB962C8B-B14F-4D97-AF65-F5344CB8AC3E}">
        <p14:creationId xmlns:p14="http://schemas.microsoft.com/office/powerpoint/2010/main" val="12159661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406EC3-0C8A-CB48-9BAF-B4F3E2D9C2BB}"/>
              </a:ext>
            </a:extLst>
          </p:cNvPr>
          <p:cNvGrpSpPr/>
          <p:nvPr/>
        </p:nvGrpSpPr>
        <p:grpSpPr>
          <a:xfrm>
            <a:off x="7128518" y="1226757"/>
            <a:ext cx="3965636" cy="4126069"/>
            <a:chOff x="7128518" y="1226757"/>
            <a:chExt cx="3965636" cy="4126069"/>
          </a:xfrm>
        </p:grpSpPr>
        <p:sp>
          <p:nvSpPr>
            <p:cNvPr id="69" name="TextBox 68"/>
            <p:cNvSpPr txBox="1"/>
            <p:nvPr/>
          </p:nvSpPr>
          <p:spPr>
            <a:xfrm>
              <a:off x="7128518" y="1226757"/>
              <a:ext cx="2898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input x: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blipFill>
                  <a:blip r:embed="rId2"/>
                  <a:stretch>
                    <a:fillRect l="-847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blipFill>
                  <a:blip r:embed="rId3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blipFill>
                  <a:blip r:embed="rId4"/>
                  <a:stretch>
                    <a:fillRect l="-755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blipFill>
                  <a:blip r:embed="rId5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533400" y="1955506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0AB6A-05E2-B049-946E-D09A18EA3039}"/>
              </a:ext>
            </a:extLst>
          </p:cNvPr>
          <p:cNvSpPr txBox="1"/>
          <p:nvPr/>
        </p:nvSpPr>
        <p:spPr>
          <a:xfrm>
            <a:off x="7746123" y="2448997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(4x3)   (3x1)     (4x1)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14F2B5-136B-A642-95DF-12B236E7D2A9}"/>
              </a:ext>
            </a:extLst>
          </p:cNvPr>
          <p:cNvSpPr txBox="1"/>
          <p:nvPr/>
        </p:nvSpPr>
        <p:spPr>
          <a:xfrm>
            <a:off x="7726016" y="338843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    (4x1)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6DEBE2-A5F5-5246-9769-DAFCE18865CA}"/>
              </a:ext>
            </a:extLst>
          </p:cNvPr>
          <p:cNvSpPr txBox="1"/>
          <p:nvPr/>
        </p:nvSpPr>
        <p:spPr>
          <a:xfrm>
            <a:off x="7746123" y="4419514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(1x4)   (4x1)     (1x1)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829CCB-391D-D648-928C-082F5103604C}"/>
              </a:ext>
            </a:extLst>
          </p:cNvPr>
          <p:cNvSpPr txBox="1"/>
          <p:nvPr/>
        </p:nvSpPr>
        <p:spPr>
          <a:xfrm>
            <a:off x="7771377" y="533466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      (1x1)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69308D-4EEC-F742-848B-51D0B324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1 LỚP ẨN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9889EA-0907-7A43-839E-7D594A9A995D}"/>
              </a:ext>
            </a:extLst>
          </p:cNvPr>
          <p:cNvSpPr/>
          <p:nvPr/>
        </p:nvSpPr>
        <p:spPr>
          <a:xfrm>
            <a:off x="7071224" y="2057400"/>
            <a:ext cx="320176" cy="36465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1BF-98CF-6A47-A080-A34C2ED8BCB6}"/>
              </a:ext>
            </a:extLst>
          </p:cNvPr>
          <p:cNvSpPr txBox="1"/>
          <p:nvPr/>
        </p:nvSpPr>
        <p:spPr>
          <a:xfrm>
            <a:off x="5570862" y="367068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Truyền xuôi</a:t>
            </a:r>
          </a:p>
          <a:p>
            <a:r>
              <a:rPr lang="en-US">
                <a:solidFill>
                  <a:srgbClr val="FF0000"/>
                </a:solidFill>
              </a:rPr>
              <a:t>(feed forward)</a:t>
            </a:r>
          </a:p>
        </p:txBody>
      </p:sp>
    </p:spTree>
    <p:extLst>
      <p:ext uri="{BB962C8B-B14F-4D97-AF65-F5344CB8AC3E}">
        <p14:creationId xmlns:p14="http://schemas.microsoft.com/office/powerpoint/2010/main" val="14502824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1724</Words>
  <Application>Microsoft Macintosh PowerPoint</Application>
  <PresentationFormat>Widescreen</PresentationFormat>
  <Paragraphs>378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Cambria Math</vt:lpstr>
      <vt:lpstr>Century Schoolbook</vt:lpstr>
      <vt:lpstr>Courier New</vt:lpstr>
      <vt:lpstr>Wingdings</vt:lpstr>
      <vt:lpstr>Default Design</vt:lpstr>
      <vt:lpstr>Acrobat Document</vt:lpstr>
      <vt:lpstr>CHƯƠNG 2 MẠNG NEURAL CƠ BẢN (P2)</vt:lpstr>
      <vt:lpstr>NỘI DUNG</vt:lpstr>
      <vt:lpstr>Mạng neural nhiều lớp</vt:lpstr>
      <vt:lpstr>Dẫn nhập</vt:lpstr>
      <vt:lpstr>Mạng neural sâu </vt:lpstr>
      <vt:lpstr>Ví dụ </vt:lpstr>
      <vt:lpstr>Các ký hiệu</vt:lpstr>
      <vt:lpstr>TRUYỀN XUÔI </vt:lpstr>
      <vt:lpstr>MẠNG 1 LỚP ẨN</vt:lpstr>
      <vt:lpstr>MẠNG 3 LỚP ẨN </vt:lpstr>
      <vt:lpstr>Mạng L lớp ẩn</vt:lpstr>
      <vt:lpstr>Truyền xuôi với 1 điểm dữ liệu </vt:lpstr>
      <vt:lpstr>Truyền xuôi với m điểm dữ liệu </vt:lpstr>
      <vt:lpstr>CHIỀU CỦA MA TRẬN TRONG BIỂU DIỄN MẠNNG NEURAL </vt:lpstr>
      <vt:lpstr>MẠNG 1 LỚP ẨN – 1 điểm dữ liệu</vt:lpstr>
      <vt:lpstr>MẠNG 1 LỚP ẨN – m điểm dữ liệu</vt:lpstr>
      <vt:lpstr>MẠNG L LỚP ẨN – 1 điểm dữ liệu</vt:lpstr>
      <vt:lpstr>Ví dụ</vt:lpstr>
      <vt:lpstr>Ví dụ</vt:lpstr>
      <vt:lpstr>MẠNG L LỚP ẨN – m điểm dữ liệu</vt:lpstr>
      <vt:lpstr>Ví dụ </vt:lpstr>
      <vt:lpstr>Ví dụ</vt:lpstr>
      <vt:lpstr>TRUYỀN NGƯỢC</vt:lpstr>
      <vt:lpstr>XÂY DỰNG 1 LỚP</vt:lpstr>
      <vt:lpstr>Forward and backward trên mạn neural nhiều lớp</vt:lpstr>
      <vt:lpstr>Quá trình Forward và Backward trên nhiều lớp</vt:lpstr>
      <vt:lpstr>Các loại tham số</vt:lpstr>
      <vt:lpstr>Tham số trong mô hình</vt:lpstr>
      <vt:lpstr>Các siêu tham số khác trong mô hình</vt:lpstr>
      <vt:lpstr>Điều chỉnh siêu tham số</vt:lpstr>
      <vt:lpstr>Tại sao Deep learning lại tốt hơn so với các thuật toán truyền thống khác ?</vt:lpstr>
      <vt:lpstr>PowerPoint Presentation</vt:lpstr>
      <vt:lpstr>Kết luận</vt:lpstr>
      <vt:lpstr>Tổng kết về mạng neural nhiều lớp 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825</cp:revision>
  <cp:lastPrinted>2019-06-18T07:05:10Z</cp:lastPrinted>
  <dcterms:created xsi:type="dcterms:W3CDTF">2008-06-14T04:13:27Z</dcterms:created>
  <dcterms:modified xsi:type="dcterms:W3CDTF">2021-05-28T03:58:58Z</dcterms:modified>
</cp:coreProperties>
</file>