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28" r:id="rId2"/>
    <p:sldId id="339" r:id="rId3"/>
    <p:sldId id="348" r:id="rId4"/>
    <p:sldId id="340" r:id="rId5"/>
    <p:sldId id="349" r:id="rId6"/>
    <p:sldId id="341" r:id="rId7"/>
    <p:sldId id="342" r:id="rId8"/>
    <p:sldId id="343" r:id="rId9"/>
    <p:sldId id="344" r:id="rId10"/>
    <p:sldId id="350" r:id="rId11"/>
    <p:sldId id="345" r:id="rId12"/>
    <p:sldId id="346" r:id="rId13"/>
    <p:sldId id="347" r:id="rId14"/>
    <p:sldId id="353" r:id="rId15"/>
    <p:sldId id="351" r:id="rId16"/>
    <p:sldId id="352" r:id="rId17"/>
    <p:sldId id="355" r:id="rId18"/>
    <p:sldId id="354" r:id="rId19"/>
    <p:sldId id="356" r:id="rId20"/>
    <p:sldId id="357" r:id="rId21"/>
    <p:sldId id="358" r:id="rId22"/>
    <p:sldId id="359" r:id="rId23"/>
    <p:sldId id="360" r:id="rId24"/>
    <p:sldId id="370" r:id="rId25"/>
    <p:sldId id="371" r:id="rId26"/>
    <p:sldId id="362" r:id="rId27"/>
    <p:sldId id="361" r:id="rId28"/>
    <p:sldId id="363" r:id="rId29"/>
    <p:sldId id="364" r:id="rId30"/>
    <p:sldId id="365" r:id="rId31"/>
    <p:sldId id="366" r:id="rId32"/>
    <p:sldId id="368" r:id="rId33"/>
    <p:sldId id="367" r:id="rId34"/>
    <p:sldId id="369" r:id="rId35"/>
    <p:sldId id="338" r:id="rId36"/>
  </p:sldIdLst>
  <p:sldSz cx="12192000" cy="68580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0066FF"/>
    <a:srgbClr val="FF6600"/>
    <a:srgbClr val="000099"/>
    <a:srgbClr val="D3C337"/>
    <a:srgbClr val="978C28"/>
    <a:srgbClr val="FF9933"/>
    <a:srgbClr val="66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90979" autoAdjust="0"/>
  </p:normalViewPr>
  <p:slideViewPr>
    <p:cSldViewPr>
      <p:cViewPr varScale="1">
        <p:scale>
          <a:sx n="98" d="100"/>
          <a:sy n="98" d="100"/>
        </p:scale>
        <p:origin x="111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5/28/21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5/28/21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5/28/21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5/28/21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5105401"/>
            <a:ext cx="10972800" cy="990599"/>
          </a:xfrm>
        </p:spPr>
        <p:txBody>
          <a:bodyPr/>
          <a:lstStyle>
            <a:lvl1pPr>
              <a:buFont typeface="Arial" pitchFamily="34" charset="0"/>
              <a:buChar char="­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5/28/21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5/28/21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5/28/21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5/28/21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badry1/Top-Deep-Learni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why_keras/" TargetMode="External"/><Relationship Id="rId2" Type="http://schemas.openxmlformats.org/officeDocument/2006/relationships/hyperlink" Target="https://machinelearningcoban.com/2018/07/06/deeplearnin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.ai/machine-learning-yearn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CHƯƠNG 4</a:t>
            </a:r>
            <a:br>
              <a:rPr lang="en-US" altLang="en-US"/>
            </a:br>
            <a:r>
              <a:rPr lang="en-US" altLang="en-US">
                <a:solidFill>
                  <a:srgbClr val="0066FF"/>
                </a:solidFill>
              </a:rPr>
              <a:t>MẠNG NEURAL TÍCH CHẬP (P2)</a:t>
            </a:r>
            <a:endParaRPr lang="en-US" b="1">
              <a:solidFill>
                <a:srgbClr val="0066FF"/>
              </a:solidFill>
            </a:endParaRP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FA64EDF-8F8A-4AF6-A64B-C1F830B75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8000"/>
                </a:solidFill>
              </a:rPr>
              <a:t>Khoa Khoa </a:t>
            </a:r>
            <a:r>
              <a:rPr lang="en-US" sz="2800" dirty="0" err="1">
                <a:solidFill>
                  <a:srgbClr val="008000"/>
                </a:solidFill>
              </a:rPr>
              <a:t>học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và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Kỹ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thuật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thông</a:t>
            </a:r>
            <a:r>
              <a:rPr lang="en-US" sz="2800" dirty="0">
                <a:solidFill>
                  <a:srgbClr val="008000"/>
                </a:solidFill>
              </a:rPr>
              <a:t> tin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rgbClr val="008000"/>
                </a:solidFill>
              </a:rPr>
              <a:t>Bộ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môn</a:t>
            </a:r>
            <a:r>
              <a:rPr lang="en-US" sz="2800" dirty="0">
                <a:solidFill>
                  <a:srgbClr val="008000"/>
                </a:solidFill>
              </a:rPr>
              <a:t> Khoa </a:t>
            </a:r>
            <a:r>
              <a:rPr lang="en-US" sz="2800" dirty="0" err="1">
                <a:solidFill>
                  <a:srgbClr val="008000"/>
                </a:solidFill>
              </a:rPr>
              <a:t>học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dữ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liệu</a:t>
            </a:r>
            <a:endParaRPr lang="en-US" sz="2800" dirty="0">
              <a:solidFill>
                <a:srgbClr val="008000"/>
              </a:solidFill>
            </a:endParaRPr>
          </a:p>
          <a:p>
            <a:pPr algn="l"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C9F1-0247-412A-9ABA-522CFCF8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0"/>
            <a:ext cx="10972800" cy="1143000"/>
          </a:xfrm>
        </p:spPr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POOLING Layers</a:t>
            </a:r>
          </a:p>
        </p:txBody>
      </p:sp>
    </p:spTree>
    <p:extLst>
      <p:ext uri="{BB962C8B-B14F-4D97-AF65-F5344CB8AC3E}">
        <p14:creationId xmlns:p14="http://schemas.microsoft.com/office/powerpoint/2010/main" val="1931879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CBBB-07C4-489B-B5C7-6950D3BA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lớp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C21AE-8CD3-4C9A-8DE8-2D825698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Lớp Pooling dùng để </a:t>
            </a:r>
            <a:r>
              <a:rPr lang="en-US">
                <a:solidFill>
                  <a:srgbClr val="FF0000"/>
                </a:solidFill>
              </a:rPr>
              <a:t>giảm không gian </a:t>
            </a:r>
            <a:r>
              <a:rPr lang="en-US"/>
              <a:t>của ma trận tích chập </a:t>
            </a:r>
            <a:r>
              <a:rPr lang="en-US">
                <a:sym typeface="Wingdings" panose="05000000000000000000" pitchFamily="2" charset="2"/>
              </a:rPr>
              <a:t> 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giảm số l</a:t>
            </a:r>
            <a:r>
              <a:rPr lang="vi-VN">
                <a:solidFill>
                  <a:srgbClr val="FF0000"/>
                </a:solidFill>
                <a:sym typeface="Wingdings" panose="05000000000000000000" pitchFamily="2" charset="2"/>
              </a:rPr>
              <a:t>ư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ợng tham số </a:t>
            </a:r>
            <a:r>
              <a:rPr lang="en-US">
                <a:sym typeface="Wingdings" panose="05000000000000000000" pitchFamily="2" charset="2"/>
              </a:rPr>
              <a:t>của mô hình.</a:t>
            </a:r>
          </a:p>
          <a:p>
            <a:r>
              <a:rPr lang="en-US">
                <a:sym typeface="Wingdings" panose="05000000000000000000" pitchFamily="2" charset="2"/>
              </a:rPr>
              <a:t>Lớp Pooling th</a:t>
            </a:r>
            <a:r>
              <a:rPr lang="vi-VN">
                <a:sym typeface="Wingdings" panose="05000000000000000000" pitchFamily="2" charset="2"/>
              </a:rPr>
              <a:t>ư</a:t>
            </a:r>
            <a:r>
              <a:rPr lang="en-US">
                <a:sym typeface="Wingdings" panose="05000000000000000000" pitchFamily="2" charset="2"/>
              </a:rPr>
              <a:t>ờng đ</a:t>
            </a:r>
            <a:r>
              <a:rPr lang="vi-VN">
                <a:sym typeface="Wingdings" panose="05000000000000000000" pitchFamily="2" charset="2"/>
              </a:rPr>
              <a:t>ư</a:t>
            </a:r>
            <a:r>
              <a:rPr lang="en-US">
                <a:sym typeface="Wingdings" panose="05000000000000000000" pitchFamily="2" charset="2"/>
              </a:rPr>
              <a:t>ợc 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đặt sau </a:t>
            </a:r>
            <a:r>
              <a:rPr lang="en-US">
                <a:sym typeface="Wingdings" panose="05000000000000000000" pitchFamily="2" charset="2"/>
              </a:rPr>
              <a:t>lớp CONV. </a:t>
            </a:r>
          </a:p>
          <a:p>
            <a:r>
              <a:rPr lang="en-US">
                <a:sym typeface="Wingdings" panose="05000000000000000000" pitchFamily="2" charset="2"/>
              </a:rPr>
              <a:t>Có 2 dạng lớp Pooling th</a:t>
            </a:r>
            <a:r>
              <a:rPr lang="vi-VN">
                <a:sym typeface="Wingdings" panose="05000000000000000000" pitchFamily="2" charset="2"/>
              </a:rPr>
              <a:t>ư</a:t>
            </a:r>
            <a:r>
              <a:rPr lang="en-US">
                <a:sym typeface="Wingdings" panose="05000000000000000000" pitchFamily="2" charset="2"/>
              </a:rPr>
              <a:t>ờng gặp:</a:t>
            </a:r>
          </a:p>
          <a:p>
            <a:pPr lvl="1"/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Max Pooling.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Average Pooling. </a:t>
            </a:r>
          </a:p>
          <a:p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Các lớp Pooling không học tham số.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3122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57FB-FD62-421B-AE41-B38C01A4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1: Max 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C7C080-9139-411B-BB6D-4D25434D6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16702"/>
              </p:ext>
            </p:extLst>
          </p:nvPr>
        </p:nvGraphicFramePr>
        <p:xfrm>
          <a:off x="1600200" y="2667000"/>
          <a:ext cx="2590800" cy="260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1264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1B564D-8D98-4404-AFD0-5B4C9EBCD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23272"/>
              </p:ext>
            </p:extLst>
          </p:nvPr>
        </p:nvGraphicFramePr>
        <p:xfrm>
          <a:off x="8763000" y="3318264"/>
          <a:ext cx="1295400" cy="130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338556178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584784390"/>
                    </a:ext>
                  </a:extLst>
                </a:gridCol>
              </a:tblGrid>
              <a:tr h="651264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285551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1145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1BF9259-E57E-463B-A2BB-1552EFAA4BCB}"/>
              </a:ext>
            </a:extLst>
          </p:cNvPr>
          <p:cNvSpPr txBox="1"/>
          <p:nvPr/>
        </p:nvSpPr>
        <p:spPr>
          <a:xfrm>
            <a:off x="5105400" y="1344689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Max(1,3,2,</a:t>
            </a:r>
            <a:r>
              <a:rPr lang="en-US" sz="2800" u="sng">
                <a:solidFill>
                  <a:srgbClr val="FF0000"/>
                </a:solidFill>
              </a:rPr>
              <a:t>9</a:t>
            </a:r>
            <a:r>
              <a:rPr lang="en-US" sz="2800">
                <a:solidFill>
                  <a:srgbClr val="FF0000"/>
                </a:solidFill>
              </a:rPr>
              <a:t>) = 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15920-E0ED-4EEB-9217-FE2975948B49}"/>
              </a:ext>
            </a:extLst>
          </p:cNvPr>
          <p:cNvSpPr txBox="1"/>
          <p:nvPr/>
        </p:nvSpPr>
        <p:spPr>
          <a:xfrm>
            <a:off x="5112774" y="1867909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66FF"/>
                </a:solidFill>
              </a:rPr>
              <a:t>Max(</a:t>
            </a:r>
            <a:r>
              <a:rPr lang="en-US" sz="2800" u="sng">
                <a:solidFill>
                  <a:srgbClr val="0066FF"/>
                </a:solidFill>
              </a:rPr>
              <a:t>2</a:t>
            </a:r>
            <a:r>
              <a:rPr lang="en-US" sz="2800">
                <a:solidFill>
                  <a:srgbClr val="0066FF"/>
                </a:solidFill>
              </a:rPr>
              <a:t>,1,1,1) =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AF250F-2A3F-4710-9A58-1EEE554FA9F9}"/>
              </a:ext>
            </a:extLst>
          </p:cNvPr>
          <p:cNvCxnSpPr>
            <a:endCxn id="22" idx="1"/>
          </p:cNvCxnSpPr>
          <p:nvPr/>
        </p:nvCxnSpPr>
        <p:spPr>
          <a:xfrm flipV="1">
            <a:off x="2209800" y="1606299"/>
            <a:ext cx="2895600" cy="106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CCF759-62D0-41BB-8B9C-AD9662A96928}"/>
              </a:ext>
            </a:extLst>
          </p:cNvPr>
          <p:cNvCxnSpPr>
            <a:endCxn id="23" idx="1"/>
          </p:cNvCxnSpPr>
          <p:nvPr/>
        </p:nvCxnSpPr>
        <p:spPr>
          <a:xfrm flipV="1">
            <a:off x="3657600" y="2129519"/>
            <a:ext cx="1455174" cy="53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9EA747-59D5-493C-838E-9EFAEE61EB8F}"/>
              </a:ext>
            </a:extLst>
          </p:cNvPr>
          <p:cNvCxnSpPr>
            <a:stCxn id="23" idx="3"/>
          </p:cNvCxnSpPr>
          <p:nvPr/>
        </p:nvCxnSpPr>
        <p:spPr>
          <a:xfrm>
            <a:off x="7926365" y="2129519"/>
            <a:ext cx="1903435" cy="118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12E504-A377-49DD-BA0A-6C750855A80C}"/>
              </a:ext>
            </a:extLst>
          </p:cNvPr>
          <p:cNvCxnSpPr>
            <a:stCxn id="22" idx="3"/>
          </p:cNvCxnSpPr>
          <p:nvPr/>
        </p:nvCxnSpPr>
        <p:spPr>
          <a:xfrm>
            <a:off x="7918991" y="1606299"/>
            <a:ext cx="1148809" cy="171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EC583B-1D05-4164-B0A1-32530C583AE0}"/>
              </a:ext>
            </a:extLst>
          </p:cNvPr>
          <p:cNvSpPr txBox="1"/>
          <p:nvPr/>
        </p:nvSpPr>
        <p:spPr>
          <a:xfrm>
            <a:off x="5175121" y="4990091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Max(2,</a:t>
            </a:r>
            <a:r>
              <a:rPr lang="en-US" sz="2800" u="sng">
                <a:solidFill>
                  <a:srgbClr val="FF6600"/>
                </a:solidFill>
              </a:rPr>
              <a:t>3</a:t>
            </a:r>
            <a:r>
              <a:rPr lang="en-US" sz="2800">
                <a:solidFill>
                  <a:srgbClr val="FF6600"/>
                </a:solidFill>
              </a:rPr>
              <a:t>,1,2) =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571023-CD7D-4AC2-8CD4-343214E27A90}"/>
              </a:ext>
            </a:extLst>
          </p:cNvPr>
          <p:cNvSpPr txBox="1"/>
          <p:nvPr/>
        </p:nvSpPr>
        <p:spPr>
          <a:xfrm>
            <a:off x="5182495" y="5513311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Max(1,4,5,</a:t>
            </a:r>
            <a:r>
              <a:rPr lang="en-US" sz="2800" u="sng">
                <a:solidFill>
                  <a:srgbClr val="008000"/>
                </a:solidFill>
              </a:rPr>
              <a:t>6</a:t>
            </a:r>
            <a:r>
              <a:rPr lang="en-US" sz="2800">
                <a:solidFill>
                  <a:srgbClr val="008000"/>
                </a:solidFill>
              </a:rPr>
              <a:t>) = 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A2D416-BDEA-4195-9BC8-C269675F3638}"/>
              </a:ext>
            </a:extLst>
          </p:cNvPr>
          <p:cNvCxnSpPr>
            <a:endCxn id="33" idx="1"/>
          </p:cNvCxnSpPr>
          <p:nvPr/>
        </p:nvCxnSpPr>
        <p:spPr>
          <a:xfrm>
            <a:off x="2286000" y="5272056"/>
            <a:ext cx="2896495" cy="50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021A14-81B6-465E-B14C-420FCB7AD6F9}"/>
              </a:ext>
            </a:extLst>
          </p:cNvPr>
          <p:cNvCxnSpPr>
            <a:stCxn id="33" idx="3"/>
          </p:cNvCxnSpPr>
          <p:nvPr/>
        </p:nvCxnSpPr>
        <p:spPr>
          <a:xfrm flipV="1">
            <a:off x="7996086" y="4620793"/>
            <a:ext cx="1071714" cy="115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C17343-F1FC-49E5-9CD0-24D311E4A9FC}"/>
              </a:ext>
            </a:extLst>
          </p:cNvPr>
          <p:cNvCxnSpPr>
            <a:endCxn id="32" idx="1"/>
          </p:cNvCxnSpPr>
          <p:nvPr/>
        </p:nvCxnSpPr>
        <p:spPr>
          <a:xfrm>
            <a:off x="4191000" y="4620792"/>
            <a:ext cx="984121" cy="63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7D2234-4BD6-413C-86B2-B29A4C860510}"/>
              </a:ext>
            </a:extLst>
          </p:cNvPr>
          <p:cNvCxnSpPr>
            <a:stCxn id="32" idx="3"/>
          </p:cNvCxnSpPr>
          <p:nvPr/>
        </p:nvCxnSpPr>
        <p:spPr>
          <a:xfrm flipV="1">
            <a:off x="7988712" y="4620793"/>
            <a:ext cx="1688688" cy="63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61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57FB-FD62-421B-AE41-B38C01A4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2: Average 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C7C080-9139-411B-BB6D-4D25434D6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85402"/>
              </p:ext>
            </p:extLst>
          </p:nvPr>
        </p:nvGraphicFramePr>
        <p:xfrm>
          <a:off x="1600200" y="2667000"/>
          <a:ext cx="2590800" cy="260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1264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1B564D-8D98-4404-AFD0-5B4C9EBCD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523329"/>
              </p:ext>
            </p:extLst>
          </p:nvPr>
        </p:nvGraphicFramePr>
        <p:xfrm>
          <a:off x="8833056" y="3040133"/>
          <a:ext cx="1688688" cy="155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44">
                  <a:extLst>
                    <a:ext uri="{9D8B030D-6E8A-4147-A177-3AD203B41FA5}">
                      <a16:colId xmlns:a16="http://schemas.microsoft.com/office/drawing/2014/main" val="3385561784"/>
                    </a:ext>
                  </a:extLst>
                </a:gridCol>
                <a:gridCol w="844344">
                  <a:extLst>
                    <a:ext uri="{9D8B030D-6E8A-4147-A177-3AD203B41FA5}">
                      <a16:colId xmlns:a16="http://schemas.microsoft.com/office/drawing/2014/main" val="584784390"/>
                    </a:ext>
                  </a:extLst>
                </a:gridCol>
              </a:tblGrid>
              <a:tr h="779268"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3.75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1.25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285551"/>
                  </a:ext>
                </a:extLst>
              </a:tr>
              <a:tr h="779268"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1145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1BF9259-E57E-463B-A2BB-1552EFAA4BCB}"/>
              </a:ext>
            </a:extLst>
          </p:cNvPr>
          <p:cNvSpPr txBox="1"/>
          <p:nvPr/>
        </p:nvSpPr>
        <p:spPr>
          <a:xfrm>
            <a:off x="5105400" y="1344689"/>
            <a:ext cx="3363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AVG(1,3,2,</a:t>
            </a:r>
            <a:r>
              <a:rPr lang="en-US" sz="2800" u="sng">
                <a:solidFill>
                  <a:srgbClr val="FF0000"/>
                </a:solidFill>
              </a:rPr>
              <a:t>9</a:t>
            </a:r>
            <a:r>
              <a:rPr lang="en-US" sz="2800">
                <a:solidFill>
                  <a:srgbClr val="FF0000"/>
                </a:solidFill>
              </a:rPr>
              <a:t>) = 3.75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15920-E0ED-4EEB-9217-FE2975948B49}"/>
              </a:ext>
            </a:extLst>
          </p:cNvPr>
          <p:cNvSpPr txBox="1"/>
          <p:nvPr/>
        </p:nvSpPr>
        <p:spPr>
          <a:xfrm>
            <a:off x="5112774" y="1867909"/>
            <a:ext cx="3363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66FF"/>
                </a:solidFill>
              </a:rPr>
              <a:t>AVG(</a:t>
            </a:r>
            <a:r>
              <a:rPr lang="en-US" sz="2800" u="sng">
                <a:solidFill>
                  <a:srgbClr val="0066FF"/>
                </a:solidFill>
              </a:rPr>
              <a:t>2</a:t>
            </a:r>
            <a:r>
              <a:rPr lang="en-US" sz="2800">
                <a:solidFill>
                  <a:srgbClr val="0066FF"/>
                </a:solidFill>
              </a:rPr>
              <a:t>,1,1,1) = 1.25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AF250F-2A3F-4710-9A58-1EEE554FA9F9}"/>
              </a:ext>
            </a:extLst>
          </p:cNvPr>
          <p:cNvCxnSpPr>
            <a:endCxn id="22" idx="1"/>
          </p:cNvCxnSpPr>
          <p:nvPr/>
        </p:nvCxnSpPr>
        <p:spPr>
          <a:xfrm flipV="1">
            <a:off x="2209800" y="1606299"/>
            <a:ext cx="2895600" cy="106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CCF759-62D0-41BB-8B9C-AD9662A96928}"/>
              </a:ext>
            </a:extLst>
          </p:cNvPr>
          <p:cNvCxnSpPr>
            <a:endCxn id="23" idx="1"/>
          </p:cNvCxnSpPr>
          <p:nvPr/>
        </p:nvCxnSpPr>
        <p:spPr>
          <a:xfrm flipV="1">
            <a:off x="3657600" y="2129519"/>
            <a:ext cx="1455174" cy="53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9EA747-59D5-493C-838E-9EFAEE61EB8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8476772" y="2129519"/>
            <a:ext cx="1657828" cy="85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12E504-A377-49DD-BA0A-6C750855A80C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8469398" y="1606299"/>
            <a:ext cx="757163" cy="141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EC583B-1D05-4164-B0A1-32530C583AE0}"/>
              </a:ext>
            </a:extLst>
          </p:cNvPr>
          <p:cNvSpPr txBox="1"/>
          <p:nvPr/>
        </p:nvSpPr>
        <p:spPr>
          <a:xfrm>
            <a:off x="5175121" y="4990091"/>
            <a:ext cx="2863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AVG(2,3,1,2) =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571023-CD7D-4AC2-8CD4-343214E27A90}"/>
              </a:ext>
            </a:extLst>
          </p:cNvPr>
          <p:cNvSpPr txBox="1"/>
          <p:nvPr/>
        </p:nvSpPr>
        <p:spPr>
          <a:xfrm>
            <a:off x="5182495" y="5513311"/>
            <a:ext cx="2863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AVG(1,5,4,6) = 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A2D416-BDEA-4195-9BC8-C269675F3638}"/>
              </a:ext>
            </a:extLst>
          </p:cNvPr>
          <p:cNvCxnSpPr>
            <a:endCxn id="33" idx="1"/>
          </p:cNvCxnSpPr>
          <p:nvPr/>
        </p:nvCxnSpPr>
        <p:spPr>
          <a:xfrm>
            <a:off x="2286000" y="5272056"/>
            <a:ext cx="2896495" cy="50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021A14-81B6-465E-B14C-420FCB7AD6F9}"/>
              </a:ext>
            </a:extLst>
          </p:cNvPr>
          <p:cNvCxnSpPr>
            <a:stCxn id="33" idx="3"/>
          </p:cNvCxnSpPr>
          <p:nvPr/>
        </p:nvCxnSpPr>
        <p:spPr>
          <a:xfrm flipV="1">
            <a:off x="8046356" y="4620793"/>
            <a:ext cx="1021444" cy="115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C17343-F1FC-49E5-9CD0-24D311E4A9FC}"/>
              </a:ext>
            </a:extLst>
          </p:cNvPr>
          <p:cNvCxnSpPr>
            <a:endCxn id="32" idx="1"/>
          </p:cNvCxnSpPr>
          <p:nvPr/>
        </p:nvCxnSpPr>
        <p:spPr>
          <a:xfrm>
            <a:off x="4191000" y="4620792"/>
            <a:ext cx="984121" cy="63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7D2234-4BD6-413C-86B2-B29A4C860510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8038982" y="4640505"/>
            <a:ext cx="2095618" cy="61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534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998B-E2D3-4A17-BACA-4DFA27F1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Công thức tính ma trận đầu ra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9E321D-7977-4F4F-A344-78C451A1B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744600"/>
              </p:ext>
            </p:extLst>
          </p:nvPr>
        </p:nvGraphicFramePr>
        <p:xfrm>
          <a:off x="1447800" y="1476632"/>
          <a:ext cx="2590800" cy="260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1264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F9548C-465C-4622-BFEC-6375995DB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772753"/>
              </p:ext>
            </p:extLst>
          </p:nvPr>
        </p:nvGraphicFramePr>
        <p:xfrm>
          <a:off x="8680656" y="1849765"/>
          <a:ext cx="1688688" cy="155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44">
                  <a:extLst>
                    <a:ext uri="{9D8B030D-6E8A-4147-A177-3AD203B41FA5}">
                      <a16:colId xmlns:a16="http://schemas.microsoft.com/office/drawing/2014/main" val="3385561784"/>
                    </a:ext>
                  </a:extLst>
                </a:gridCol>
                <a:gridCol w="844344">
                  <a:extLst>
                    <a:ext uri="{9D8B030D-6E8A-4147-A177-3AD203B41FA5}">
                      <a16:colId xmlns:a16="http://schemas.microsoft.com/office/drawing/2014/main" val="584784390"/>
                    </a:ext>
                  </a:extLst>
                </a:gridCol>
              </a:tblGrid>
              <a:tr h="779268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285551"/>
                  </a:ext>
                </a:extLst>
              </a:tr>
              <a:tr h="779268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11459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93723CE2-8AD8-421B-BCD5-4BB91E4CCD2B}"/>
              </a:ext>
            </a:extLst>
          </p:cNvPr>
          <p:cNvSpPr/>
          <p:nvPr/>
        </p:nvSpPr>
        <p:spPr>
          <a:xfrm>
            <a:off x="5029200" y="2314832"/>
            <a:ext cx="27432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A4B85-347A-4AB1-B65C-1E85E3561B16}"/>
              </a:ext>
            </a:extLst>
          </p:cNvPr>
          <p:cNvSpPr txBox="1"/>
          <p:nvPr/>
        </p:nvSpPr>
        <p:spPr>
          <a:xfrm>
            <a:off x="5843300" y="1486464"/>
            <a:ext cx="10326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 = 2</a:t>
            </a:r>
          </a:p>
          <a:p>
            <a:r>
              <a:rPr lang="en-US" sz="2800"/>
              <a:t>S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881A1A-7D6F-4340-A37F-2A7431F1BCAE}"/>
              </a:ext>
            </a:extLst>
          </p:cNvPr>
          <p:cNvSpPr txBox="1"/>
          <p:nvPr/>
        </p:nvSpPr>
        <p:spPr>
          <a:xfrm>
            <a:off x="2444079" y="4140682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4x4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719D-1659-4283-9AFA-B9BA7BBC2E76}"/>
              </a:ext>
            </a:extLst>
          </p:cNvPr>
          <p:cNvSpPr txBox="1"/>
          <p:nvPr/>
        </p:nvSpPr>
        <p:spPr>
          <a:xfrm>
            <a:off x="9225879" y="3479197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2x2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68B504-84B7-4E1E-8373-AEC80F15D67A}"/>
                  </a:ext>
                </a:extLst>
              </p:cNvPr>
              <p:cNvSpPr txBox="1"/>
              <p:nvPr/>
            </p:nvSpPr>
            <p:spPr>
              <a:xfrm>
                <a:off x="4968979" y="3408301"/>
                <a:ext cx="2647713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8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68B504-84B7-4E1E-8373-AEC80F15D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979" y="3408301"/>
                <a:ext cx="2647713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8A90A04-271E-4EC4-8F76-A81633A7D7EB}"/>
              </a:ext>
            </a:extLst>
          </p:cNvPr>
          <p:cNvSpPr txBox="1"/>
          <p:nvPr/>
        </p:nvSpPr>
        <p:spPr>
          <a:xfrm>
            <a:off x="3255746" y="46959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Ma trận Pooling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5F2C56-BB11-40A7-9519-D011EEF1ACF4}"/>
              </a:ext>
            </a:extLst>
          </p:cNvPr>
          <p:cNvCxnSpPr>
            <a:stCxn id="11" idx="0"/>
            <a:endCxn id="10" idx="1"/>
          </p:cNvCxnSpPr>
          <p:nvPr/>
        </p:nvCxnSpPr>
        <p:spPr>
          <a:xfrm flipV="1">
            <a:off x="4155993" y="3857783"/>
            <a:ext cx="812986" cy="83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4C9866-CA70-46F7-9A3D-1185C7124719}"/>
                  </a:ext>
                </a:extLst>
              </p:cNvPr>
              <p:cNvSpPr txBox="1"/>
              <p:nvPr/>
            </p:nvSpPr>
            <p:spPr>
              <a:xfrm>
                <a:off x="7777315" y="4463435"/>
                <a:ext cx="4267199" cy="1722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Ma trận đầu vào: N = 4 (4x4)</a:t>
                </a:r>
              </a:p>
              <a:p>
                <a:r>
                  <a:rPr lang="en-US" sz="2400"/>
                  <a:t>F = 2, S = 2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en-US" sz="2400">
                    <a:sym typeface="Wingdings" panose="05000000000000000000" pitchFamily="2" charset="2"/>
                  </a:rPr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4−2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+1=2</m:t>
                    </m:r>
                  </m:oMath>
                </a14:m>
                <a:endParaRPr lang="en-US" sz="240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en-US" sz="2400"/>
                  <a:t>Ma trận Pooling: 2x2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4C9866-CA70-46F7-9A3D-1185C7124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315" y="4463435"/>
                <a:ext cx="4267199" cy="1722651"/>
              </a:xfrm>
              <a:prstGeom prst="rect">
                <a:avLst/>
              </a:prstGeom>
              <a:blipFill>
                <a:blip r:embed="rId3"/>
                <a:stretch>
                  <a:fillRect l="-2286" t="-2473" b="-7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532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C9F1-0247-412A-9ABA-522CFCF8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0"/>
            <a:ext cx="10972800" cy="1143000"/>
          </a:xfrm>
        </p:spPr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FULLY CONNECTED Layers (FC Layer)</a:t>
            </a:r>
          </a:p>
        </p:txBody>
      </p:sp>
    </p:spTree>
    <p:extLst>
      <p:ext uri="{BB962C8B-B14F-4D97-AF65-F5344CB8AC3E}">
        <p14:creationId xmlns:p14="http://schemas.microsoft.com/office/powerpoint/2010/main" val="5393438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82DA-2734-4AB9-8D6F-1EED7B00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AC8E-3232-46B0-8835-14023837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Lớp Fully connected là một lớp có chức năng kết nối tất cả các neural trong lớp hiện tại với lớp tr</a:t>
            </a:r>
            <a:r>
              <a:rPr lang="vi-VN"/>
              <a:t>ư</a:t>
            </a:r>
            <a:r>
              <a:rPr lang="en-US"/>
              <a:t>ớc đó. </a:t>
            </a:r>
          </a:p>
          <a:p>
            <a:r>
              <a:rPr lang="en-US"/>
              <a:t>Fully connected layer sẽ </a:t>
            </a:r>
            <a:r>
              <a:rPr lang="en-US">
                <a:solidFill>
                  <a:srgbClr val="FF0000"/>
                </a:solidFill>
              </a:rPr>
              <a:t>nhận giá trị đầu vào ở lớp tr</a:t>
            </a:r>
            <a:r>
              <a:rPr lang="vi-VN">
                <a:solidFill>
                  <a:srgbClr val="FF0000"/>
                </a:solidFill>
              </a:rPr>
              <a:t>ư</a:t>
            </a:r>
            <a:r>
              <a:rPr lang="en-US">
                <a:solidFill>
                  <a:srgbClr val="FF0000"/>
                </a:solidFill>
              </a:rPr>
              <a:t>ớc đó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làm phẳng (flattern) </a:t>
            </a:r>
            <a:r>
              <a:rPr lang="en-US"/>
              <a:t>và chuyển thành </a:t>
            </a:r>
            <a:r>
              <a:rPr lang="en-US">
                <a:solidFill>
                  <a:srgbClr val="FF0000"/>
                </a:solidFill>
              </a:rPr>
              <a:t>vector 1 chiều</a:t>
            </a:r>
            <a:r>
              <a:rPr lang="en-US"/>
              <a:t>.</a:t>
            </a:r>
          </a:p>
          <a:p>
            <a:r>
              <a:rPr lang="en-US"/>
              <a:t>Đầu ra của lớp FC là một vector 1 chiều. </a:t>
            </a:r>
          </a:p>
          <a:p>
            <a:r>
              <a:rPr lang="en-US"/>
              <a:t>Fully connected layer </a:t>
            </a:r>
            <a:r>
              <a:rPr lang="en-US">
                <a:solidFill>
                  <a:srgbClr val="FF0000"/>
                </a:solidFill>
              </a:rPr>
              <a:t>là lớp chiếm trọng số nhiều nhất </a:t>
            </a:r>
            <a:r>
              <a:rPr lang="en-US"/>
              <a:t>trong mô hình mạng tích chập.</a:t>
            </a:r>
          </a:p>
        </p:txBody>
      </p:sp>
    </p:spTree>
    <p:extLst>
      <p:ext uri="{BB962C8B-B14F-4D97-AF65-F5344CB8AC3E}">
        <p14:creationId xmlns:p14="http://schemas.microsoft.com/office/powerpoint/2010/main" val="82911803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D5C9-46DE-4801-A64B-0299345E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về Flattern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D56B2C-982B-4353-841B-DC9009954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9951"/>
              </p:ext>
            </p:extLst>
          </p:nvPr>
        </p:nvGraphicFramePr>
        <p:xfrm>
          <a:off x="1371600" y="2446734"/>
          <a:ext cx="2109768" cy="1964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844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844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844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56D996-5EFF-400F-BAAF-BCE84E727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211969"/>
              </p:ext>
            </p:extLst>
          </p:nvPr>
        </p:nvGraphicFramePr>
        <p:xfrm>
          <a:off x="10058400" y="802084"/>
          <a:ext cx="533400" cy="5253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599538466"/>
                    </a:ext>
                  </a:extLst>
                </a:gridCol>
              </a:tblGrid>
              <a:tr h="583759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295141"/>
                  </a:ext>
                </a:extLst>
              </a:tr>
              <a:tr h="583759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55562"/>
                  </a:ext>
                </a:extLst>
              </a:tr>
              <a:tr h="583759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381740"/>
                  </a:ext>
                </a:extLst>
              </a:tr>
              <a:tr h="583759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058277"/>
                  </a:ext>
                </a:extLst>
              </a:tr>
              <a:tr h="583759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00478"/>
                  </a:ext>
                </a:extLst>
              </a:tr>
              <a:tr h="583759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335940"/>
                  </a:ext>
                </a:extLst>
              </a:tr>
              <a:tr h="583759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006409"/>
                  </a:ext>
                </a:extLst>
              </a:tr>
              <a:tr h="583759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851856"/>
                  </a:ext>
                </a:extLst>
              </a:tr>
              <a:tr h="583759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739464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B5D7CF02-903C-42FD-828C-6F9B7734FE1C}"/>
              </a:ext>
            </a:extLst>
          </p:cNvPr>
          <p:cNvSpPr/>
          <p:nvPr/>
        </p:nvSpPr>
        <p:spPr>
          <a:xfrm>
            <a:off x="4800600" y="3124199"/>
            <a:ext cx="426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EC1DF-96FF-F14B-8C49-B61AC11F1157}"/>
              </a:ext>
            </a:extLst>
          </p:cNvPr>
          <p:cNvSpPr txBox="1"/>
          <p:nvPr/>
        </p:nvSpPr>
        <p:spPr>
          <a:xfrm>
            <a:off x="1854051" y="4891742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3x3x1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69B62-0B00-4142-B82C-7CC700B10044}"/>
              </a:ext>
            </a:extLst>
          </p:cNvPr>
          <p:cNvSpPr txBox="1"/>
          <p:nvPr/>
        </p:nvSpPr>
        <p:spPr>
          <a:xfrm>
            <a:off x="10744200" y="5507295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9x1x1</a:t>
            </a:r>
          </a:p>
        </p:txBody>
      </p:sp>
    </p:spTree>
    <p:extLst>
      <p:ext uri="{BB962C8B-B14F-4D97-AF65-F5344CB8AC3E}">
        <p14:creationId xmlns:p14="http://schemas.microsoft.com/office/powerpoint/2010/main" val="384552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D5C9-46DE-4801-A64B-0299345E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về Fully connected layers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EBF45F-4E4D-4F9A-A98B-F4F72FF0B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6" y="1143000"/>
            <a:ext cx="10116868" cy="496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0387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9B27-B0D2-4F14-9C95-ADBDD306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33800"/>
            <a:ext cx="10972800" cy="1143000"/>
          </a:xfrm>
        </p:spPr>
        <p:txBody>
          <a:bodyPr/>
          <a:lstStyle/>
          <a:p>
            <a:pPr algn="l"/>
            <a:r>
              <a:rPr lang="en-US"/>
              <a:t>KIẾN TRÚC MỘT MẠNG TÍCH CHẬP</a:t>
            </a:r>
          </a:p>
        </p:txBody>
      </p:sp>
    </p:spTree>
    <p:extLst>
      <p:ext uri="{BB962C8B-B14F-4D97-AF65-F5344CB8AC3E}">
        <p14:creationId xmlns:p14="http://schemas.microsoft.com/office/powerpoint/2010/main" val="30101500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D7D8-B1D7-A540-87ED-AD6E8786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D3E1-C56D-804F-B7AA-2405A7738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Các lớp (layers) trong mạng tích chập.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Kiến trúc 1 mạng tích chập.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Implement LeNET-5.</a:t>
            </a:r>
          </a:p>
        </p:txBody>
      </p:sp>
    </p:spTree>
    <p:extLst>
      <p:ext uri="{BB962C8B-B14F-4D97-AF65-F5344CB8AC3E}">
        <p14:creationId xmlns:p14="http://schemas.microsoft.com/office/powerpoint/2010/main" val="50290347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7755-3E6A-B04D-BE2F-3C47E8F5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LeNET</a:t>
            </a:r>
          </a:p>
        </p:txBody>
      </p:sp>
      <p:pic>
        <p:nvPicPr>
          <p:cNvPr id="1026" name="Picture 2" descr="4 CNN Networks Every Machine Learning Engineer Should Know">
            <a:extLst>
              <a:ext uri="{FF2B5EF4-FFF2-40B4-BE49-F238E27FC236}">
                <a16:creationId xmlns:a16="http://schemas.microsoft.com/office/drawing/2014/main" id="{CE5B667B-113D-464F-B938-CC927916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752600"/>
            <a:ext cx="10490791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F768C6-F3B5-4042-BD40-BAEB0F464085}"/>
              </a:ext>
            </a:extLst>
          </p:cNvPr>
          <p:cNvSpPr txBox="1"/>
          <p:nvPr/>
        </p:nvSpPr>
        <p:spPr>
          <a:xfrm>
            <a:off x="0" y="4645352"/>
            <a:ext cx="12239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INPUT </a:t>
            </a:r>
            <a:r>
              <a:rPr lang="en-US" sz="2800">
                <a:solidFill>
                  <a:srgbClr val="FF0000"/>
                </a:solidFill>
                <a:sym typeface="Wingdings" pitchFamily="2" charset="2"/>
              </a:rPr>
              <a:t> CONV1  POOL  CONV2  POOL  FC  FC  SOFTMAX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832D8-2E01-5642-8CF3-49B077E76E49}"/>
              </a:ext>
            </a:extLst>
          </p:cNvPr>
          <p:cNvSpPr txBox="1"/>
          <p:nvPr/>
        </p:nvSpPr>
        <p:spPr>
          <a:xfrm>
            <a:off x="292691" y="5486400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Y. LeCun, L. Bottou, Y. Bengio, and P. Haffner. Gradient-based learning applied to document recognition. </a:t>
            </a:r>
            <a:r>
              <a:rPr lang="en-US" i="1"/>
              <a:t>Proceedings of the IEEE</a:t>
            </a:r>
            <a:r>
              <a:rPr lang="en-US"/>
              <a:t>, november 1998</a:t>
            </a:r>
          </a:p>
        </p:txBody>
      </p:sp>
    </p:spTree>
    <p:extLst>
      <p:ext uri="{BB962C8B-B14F-4D97-AF65-F5344CB8AC3E}">
        <p14:creationId xmlns:p14="http://schemas.microsoft.com/office/powerpoint/2010/main" val="223496138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6916-F7F4-0C44-81EF-E9266A5B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số lượng tham số</a:t>
            </a:r>
          </a:p>
        </p:txBody>
      </p:sp>
      <p:pic>
        <p:nvPicPr>
          <p:cNvPr id="5" name="Picture 2" descr="4 CNN Networks Every Machine Learning Engineer Should Know">
            <a:extLst>
              <a:ext uri="{FF2B5EF4-FFF2-40B4-BE49-F238E27FC236}">
                <a16:creationId xmlns:a16="http://schemas.microsoft.com/office/drawing/2014/main" id="{107E87DB-B510-FD4D-BDA9-7CFB2CDA4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2" y="1295400"/>
            <a:ext cx="12057718" cy="229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75D07F-E6AF-7640-835C-2711CB3747E4}"/>
              </a:ext>
            </a:extLst>
          </p:cNvPr>
          <p:cNvSpPr txBox="1"/>
          <p:nvPr/>
        </p:nvSpPr>
        <p:spPr>
          <a:xfrm>
            <a:off x="304800" y="39624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Shape: 32x32x1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CBF9C-C758-2048-9822-DD504D6A8621}"/>
              </a:ext>
            </a:extLst>
          </p:cNvPr>
          <p:cNvSpPr txBox="1"/>
          <p:nvPr/>
        </p:nvSpPr>
        <p:spPr>
          <a:xfrm>
            <a:off x="2362200" y="3589020"/>
            <a:ext cx="2255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#Filter (n</a:t>
            </a:r>
            <a:r>
              <a:rPr lang="en-US" baseline="-25000">
                <a:solidFill>
                  <a:srgbClr val="0066FF"/>
                </a:solidFill>
              </a:rPr>
              <a:t>c </a:t>
            </a:r>
            <a:r>
              <a:rPr lang="en-US">
                <a:solidFill>
                  <a:srgbClr val="0066FF"/>
                </a:solidFill>
              </a:rPr>
              <a:t>): 6</a:t>
            </a:r>
          </a:p>
          <a:p>
            <a:r>
              <a:rPr lang="en-US">
                <a:solidFill>
                  <a:srgbClr val="0066FF"/>
                </a:solidFill>
              </a:rPr>
              <a:t>Filter shape (F): 5x5</a:t>
            </a:r>
          </a:p>
          <a:p>
            <a:r>
              <a:rPr lang="en-US">
                <a:solidFill>
                  <a:srgbClr val="0066FF"/>
                </a:solidFill>
              </a:rPr>
              <a:t>Shape: 28x28x6</a:t>
            </a:r>
          </a:p>
          <a:p>
            <a:r>
              <a:rPr lang="en-US">
                <a:solidFill>
                  <a:srgbClr val="0066FF"/>
                </a:solidFill>
              </a:rPr>
              <a:t>(N-F+2P)/S + 1</a:t>
            </a:r>
          </a:p>
          <a:p>
            <a:r>
              <a:rPr lang="en-US">
                <a:solidFill>
                  <a:srgbClr val="0066FF"/>
                </a:solidFill>
              </a:rPr>
              <a:t>= 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0F9F1-B7BB-BC4D-97B0-5D8F19EB0537}"/>
              </a:ext>
            </a:extLst>
          </p:cNvPr>
          <p:cNvSpPr txBox="1"/>
          <p:nvPr/>
        </p:nvSpPr>
        <p:spPr>
          <a:xfrm>
            <a:off x="2286000" y="5112196"/>
            <a:ext cx="2653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Params:</a:t>
            </a:r>
          </a:p>
          <a:p>
            <a:r>
              <a:rPr lang="en-US">
                <a:solidFill>
                  <a:srgbClr val="FF0000"/>
                </a:solidFill>
              </a:rPr>
              <a:t>(Weight + bias) x n</a:t>
            </a:r>
            <a:r>
              <a:rPr lang="en-US" baseline="-25000">
                <a:solidFill>
                  <a:srgbClr val="FF0000"/>
                </a:solidFill>
              </a:rPr>
              <a:t>c</a:t>
            </a:r>
          </a:p>
          <a:p>
            <a:r>
              <a:rPr lang="en-US">
                <a:solidFill>
                  <a:srgbClr val="FF0000"/>
                </a:solidFill>
              </a:rPr>
              <a:t>= (5x5x</a:t>
            </a:r>
            <a:r>
              <a:rPr lang="en-US">
                <a:solidFill>
                  <a:srgbClr val="008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)x6 + 1*6 = 156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D788F-A3D5-2349-8604-043C84ACA068}"/>
              </a:ext>
            </a:extLst>
          </p:cNvPr>
          <p:cNvSpPr txBox="1"/>
          <p:nvPr/>
        </p:nvSpPr>
        <p:spPr>
          <a:xfrm>
            <a:off x="4622800" y="3589020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Shape: 14x14x6</a:t>
            </a:r>
          </a:p>
          <a:p>
            <a:r>
              <a:rPr lang="en-US">
                <a:solidFill>
                  <a:srgbClr val="0066FF"/>
                </a:solidFill>
              </a:rPr>
              <a:t>(N-F+2P)/S + 1</a:t>
            </a:r>
          </a:p>
          <a:p>
            <a:r>
              <a:rPr lang="en-US">
                <a:solidFill>
                  <a:srgbClr val="0066FF"/>
                </a:solidFill>
              </a:rPr>
              <a:t>= 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A1016-9D3A-C14B-AA52-CAA51CBAB422}"/>
              </a:ext>
            </a:extLst>
          </p:cNvPr>
          <p:cNvSpPr txBox="1"/>
          <p:nvPr/>
        </p:nvSpPr>
        <p:spPr>
          <a:xfrm>
            <a:off x="282392" y="4520446"/>
            <a:ext cx="138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Params: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4C87D-F150-5E49-961F-BFEE6ECE6783}"/>
              </a:ext>
            </a:extLst>
          </p:cNvPr>
          <p:cNvSpPr txBox="1"/>
          <p:nvPr/>
        </p:nvSpPr>
        <p:spPr>
          <a:xfrm>
            <a:off x="6553200" y="3588533"/>
            <a:ext cx="2255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#Filter (n</a:t>
            </a:r>
            <a:r>
              <a:rPr lang="en-US" baseline="-25000">
                <a:solidFill>
                  <a:srgbClr val="0066FF"/>
                </a:solidFill>
              </a:rPr>
              <a:t>c </a:t>
            </a:r>
            <a:r>
              <a:rPr lang="en-US">
                <a:solidFill>
                  <a:srgbClr val="0066FF"/>
                </a:solidFill>
              </a:rPr>
              <a:t>): 16</a:t>
            </a:r>
          </a:p>
          <a:p>
            <a:r>
              <a:rPr lang="en-US">
                <a:solidFill>
                  <a:srgbClr val="0066FF"/>
                </a:solidFill>
              </a:rPr>
              <a:t>Filter shape (F): 5x5</a:t>
            </a:r>
          </a:p>
          <a:p>
            <a:r>
              <a:rPr lang="en-US">
                <a:solidFill>
                  <a:srgbClr val="0066FF"/>
                </a:solidFill>
              </a:rPr>
              <a:t>Shape: 10x10x16</a:t>
            </a:r>
          </a:p>
          <a:p>
            <a:r>
              <a:rPr lang="en-US">
                <a:solidFill>
                  <a:srgbClr val="0066FF"/>
                </a:solidFill>
              </a:rPr>
              <a:t>(N-F+2P)/S + 1</a:t>
            </a:r>
          </a:p>
          <a:p>
            <a:r>
              <a:rPr lang="en-US">
                <a:solidFill>
                  <a:srgbClr val="0066FF"/>
                </a:solidFill>
              </a:rPr>
              <a:t>=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70528-178F-D44F-8558-CA040F18640B}"/>
              </a:ext>
            </a:extLst>
          </p:cNvPr>
          <p:cNvSpPr txBox="1"/>
          <p:nvPr/>
        </p:nvSpPr>
        <p:spPr>
          <a:xfrm>
            <a:off x="4613177" y="4604683"/>
            <a:ext cx="138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Params: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FA705-1143-D542-B37F-2FD8B8030459}"/>
              </a:ext>
            </a:extLst>
          </p:cNvPr>
          <p:cNvSpPr txBox="1"/>
          <p:nvPr/>
        </p:nvSpPr>
        <p:spPr>
          <a:xfrm>
            <a:off x="6527800" y="5112196"/>
            <a:ext cx="3102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Params:</a:t>
            </a:r>
          </a:p>
          <a:p>
            <a:r>
              <a:rPr lang="en-US">
                <a:solidFill>
                  <a:srgbClr val="FF0000"/>
                </a:solidFill>
              </a:rPr>
              <a:t>(Weight + bias) x n</a:t>
            </a:r>
            <a:r>
              <a:rPr lang="en-US" baseline="-25000">
                <a:solidFill>
                  <a:srgbClr val="FF0000"/>
                </a:solidFill>
              </a:rPr>
              <a:t>c</a:t>
            </a:r>
          </a:p>
          <a:p>
            <a:r>
              <a:rPr lang="en-US">
                <a:solidFill>
                  <a:srgbClr val="FF0000"/>
                </a:solidFill>
              </a:rPr>
              <a:t>= (5x5x</a:t>
            </a:r>
            <a:r>
              <a:rPr lang="en-US">
                <a:solidFill>
                  <a:srgbClr val="008000"/>
                </a:solidFill>
              </a:rPr>
              <a:t>6</a:t>
            </a:r>
            <a:r>
              <a:rPr lang="en-US">
                <a:solidFill>
                  <a:srgbClr val="FF0000"/>
                </a:solidFill>
              </a:rPr>
              <a:t>)x16 + 1*16 = 2,416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63C1FB-FFBF-C144-879E-18F716FDEFF7}"/>
              </a:ext>
            </a:extLst>
          </p:cNvPr>
          <p:cNvSpPr txBox="1"/>
          <p:nvPr/>
        </p:nvSpPr>
        <p:spPr>
          <a:xfrm>
            <a:off x="8864600" y="3589020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Shape: 5x5x16</a:t>
            </a:r>
          </a:p>
          <a:p>
            <a:r>
              <a:rPr lang="en-US">
                <a:solidFill>
                  <a:srgbClr val="0066FF"/>
                </a:solidFill>
              </a:rPr>
              <a:t>(N-F+2P)/S + 1</a:t>
            </a:r>
          </a:p>
          <a:p>
            <a:r>
              <a:rPr lang="en-US">
                <a:solidFill>
                  <a:srgbClr val="0066FF"/>
                </a:solidFill>
              </a:rPr>
              <a:t>=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3329B7-DB76-514D-845C-E6F510B942BC}"/>
              </a:ext>
            </a:extLst>
          </p:cNvPr>
          <p:cNvSpPr txBox="1"/>
          <p:nvPr/>
        </p:nvSpPr>
        <p:spPr>
          <a:xfrm>
            <a:off x="8851336" y="4535031"/>
            <a:ext cx="138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Params: 0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1B06A736-2B4B-0440-9E7A-143AE9F01AE5}"/>
              </a:ext>
            </a:extLst>
          </p:cNvPr>
          <p:cNvSpPr/>
          <p:nvPr/>
        </p:nvSpPr>
        <p:spPr>
          <a:xfrm rot="5400000">
            <a:off x="10625007" y="1481007"/>
            <a:ext cx="238385" cy="7620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18D43A-1FBF-5240-85E2-5C46323147C0}"/>
              </a:ext>
            </a:extLst>
          </p:cNvPr>
          <p:cNvSpPr txBox="1"/>
          <p:nvPr/>
        </p:nvSpPr>
        <p:spPr>
          <a:xfrm>
            <a:off x="10134600" y="124431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Slide kế tiếp !!</a:t>
            </a:r>
          </a:p>
        </p:txBody>
      </p:sp>
    </p:spTree>
    <p:extLst>
      <p:ext uri="{BB962C8B-B14F-4D97-AF65-F5344CB8AC3E}">
        <p14:creationId xmlns:p14="http://schemas.microsoft.com/office/powerpoint/2010/main" val="274016917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6916-F7F4-0C44-81EF-E9266A5B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số lượng tham số (tt)</a:t>
            </a:r>
          </a:p>
        </p:txBody>
      </p:sp>
      <p:pic>
        <p:nvPicPr>
          <p:cNvPr id="5" name="Picture 2" descr="4 CNN Networks Every Machine Learning Engineer Should Know">
            <a:extLst>
              <a:ext uri="{FF2B5EF4-FFF2-40B4-BE49-F238E27FC236}">
                <a16:creationId xmlns:a16="http://schemas.microsoft.com/office/drawing/2014/main" id="{107E87DB-B510-FD4D-BDA9-7CFB2CDA4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2" y="1295400"/>
            <a:ext cx="12057718" cy="229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FA497B-18C9-984A-9BD0-79683F9E37BD}"/>
              </a:ext>
            </a:extLst>
          </p:cNvPr>
          <p:cNvSpPr txBox="1"/>
          <p:nvPr/>
        </p:nvSpPr>
        <p:spPr>
          <a:xfrm>
            <a:off x="2544855" y="4381500"/>
            <a:ext cx="2789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66FF"/>
                </a:solidFill>
              </a:rPr>
              <a:t>Shape: 120x1</a:t>
            </a:r>
          </a:p>
          <a:p>
            <a:r>
              <a:rPr lang="en-US" sz="2000">
                <a:solidFill>
                  <a:srgbClr val="FF0000"/>
                </a:solidFill>
              </a:rPr>
              <a:t>Param: Weight + bias</a:t>
            </a:r>
          </a:p>
          <a:p>
            <a:r>
              <a:rPr lang="en-US" sz="2000"/>
              <a:t>(5x5x16)x120 + 1*120 </a:t>
            </a:r>
          </a:p>
          <a:p>
            <a:r>
              <a:rPr lang="en-US" sz="2000"/>
              <a:t>= 48,120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2ED34F-3996-DB44-9765-23EAFD9A041E}"/>
              </a:ext>
            </a:extLst>
          </p:cNvPr>
          <p:cNvSpPr txBox="1"/>
          <p:nvPr/>
        </p:nvSpPr>
        <p:spPr>
          <a:xfrm>
            <a:off x="5835894" y="4381500"/>
            <a:ext cx="2789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66FF"/>
                </a:solidFill>
              </a:rPr>
              <a:t>Shape: 84x1</a:t>
            </a:r>
          </a:p>
          <a:p>
            <a:r>
              <a:rPr lang="en-US" sz="2000">
                <a:solidFill>
                  <a:srgbClr val="FF0000"/>
                </a:solidFill>
              </a:rPr>
              <a:t>Param: Weight + bias</a:t>
            </a:r>
          </a:p>
          <a:p>
            <a:r>
              <a:rPr lang="en-US" sz="2000"/>
              <a:t>120 * 84 + 1*84 </a:t>
            </a:r>
          </a:p>
          <a:p>
            <a:r>
              <a:rPr lang="en-US" sz="2000"/>
              <a:t>= 10,164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73562C-0805-D641-A283-983ACFCF8D9D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939428" y="3509010"/>
            <a:ext cx="6336248" cy="87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3A1136-BB61-4144-B214-BE32FE872A84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30467" y="3582670"/>
            <a:ext cx="3742333" cy="79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0D60B74-CDE7-2243-AD1C-72A967338527}"/>
              </a:ext>
            </a:extLst>
          </p:cNvPr>
          <p:cNvSpPr txBox="1"/>
          <p:nvPr/>
        </p:nvSpPr>
        <p:spPr>
          <a:xfrm>
            <a:off x="8881103" y="4433252"/>
            <a:ext cx="2789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66FF"/>
                </a:solidFill>
              </a:rPr>
              <a:t>Shape: 10x1</a:t>
            </a:r>
          </a:p>
          <a:p>
            <a:r>
              <a:rPr lang="en-US" sz="2000">
                <a:solidFill>
                  <a:srgbClr val="FF0000"/>
                </a:solidFill>
              </a:rPr>
              <a:t>Param: Weight + bias</a:t>
            </a:r>
          </a:p>
          <a:p>
            <a:r>
              <a:rPr lang="en-US" sz="2000"/>
              <a:t>10 * 84 + 1*10</a:t>
            </a:r>
          </a:p>
          <a:p>
            <a:r>
              <a:rPr lang="en-US" sz="2000"/>
              <a:t>= 850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A8E2B0-D84C-F24A-98EB-0BF17FA45079}"/>
              </a:ext>
            </a:extLst>
          </p:cNvPr>
          <p:cNvCxnSpPr>
            <a:endCxn id="27" idx="0"/>
          </p:cNvCxnSpPr>
          <p:nvPr/>
        </p:nvCxnSpPr>
        <p:spPr>
          <a:xfrm flipH="1">
            <a:off x="10275676" y="3275330"/>
            <a:ext cx="1306724" cy="115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53603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AED8-DA51-7845-AE10-92940634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hợp: LeNET 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3180DD-81B7-2A42-B1A8-1A7BACC79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32252"/>
              </p:ext>
            </p:extLst>
          </p:nvPr>
        </p:nvGraphicFramePr>
        <p:xfrm>
          <a:off x="304800" y="1417638"/>
          <a:ext cx="11430000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5825">
                  <a:extLst>
                    <a:ext uri="{9D8B030D-6E8A-4147-A177-3AD203B41FA5}">
                      <a16:colId xmlns:a16="http://schemas.microsoft.com/office/drawing/2014/main" val="3563946447"/>
                    </a:ext>
                  </a:extLst>
                </a:gridCol>
                <a:gridCol w="4395375">
                  <a:extLst>
                    <a:ext uri="{9D8B030D-6E8A-4147-A177-3AD203B41FA5}">
                      <a16:colId xmlns:a16="http://schemas.microsoft.com/office/drawing/2014/main" val="406740738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8195361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4552557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337519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Tên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Layer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#Param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5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32x32x1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1,024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1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CONV1 (f=5, s=1)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28x28x6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4,704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7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14x14x6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1,176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CONV2 (f=2, s=2)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10x10x16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2,416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59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5x5x16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48,120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7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84x1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10,164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2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Softmax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59343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/>
                        <a:t>Tổng tham số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61,706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64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22825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4D9E-24BF-0749-8104-10C2445E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90345-5238-C446-8C96-EA866589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Tính tổng tham số cho mô hình LeNET 5 với bức ảnh đầu vào có màu với 3 kênh: R,G,B.</a:t>
            </a:r>
          </a:p>
        </p:txBody>
      </p:sp>
    </p:spTree>
    <p:extLst>
      <p:ext uri="{BB962C8B-B14F-4D97-AF65-F5344CB8AC3E}">
        <p14:creationId xmlns:p14="http://schemas.microsoft.com/office/powerpoint/2010/main" val="68131245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AD89-9D68-4468-810E-992B7D1C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TẠI SAO TÍCH CHẬP HIỆU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604B-5EF2-45D1-A083-6E6697E4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Parameters sharing.</a:t>
            </a:r>
          </a:p>
          <a:p>
            <a:pPr marL="400050" lvl="1" indent="0">
              <a:buNone/>
            </a:pPr>
            <a:r>
              <a:rPr lang="en-US" i="1"/>
              <a:t>Một bộ lọc (dung để phát hiện features – feature detectors) có thể áp dụng hiệu quả cho nhiều dữ liệu khác nhau.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Sparsity connections.</a:t>
            </a:r>
          </a:p>
          <a:p>
            <a:pPr marL="400050" lvl="1" indent="0">
              <a:buNone/>
            </a:pPr>
            <a:r>
              <a:rPr lang="en-US" i="1"/>
              <a:t>Ở mỗi layer, giá trị output chỉ phụ thuộc vào một phần nhỏ của input (Nhớ lại cách chạy của tích chập).</a:t>
            </a:r>
          </a:p>
        </p:txBody>
      </p:sp>
    </p:spTree>
    <p:extLst>
      <p:ext uri="{BB962C8B-B14F-4D97-AF65-F5344CB8AC3E}">
        <p14:creationId xmlns:p14="http://schemas.microsoft.com/office/powerpoint/2010/main" val="16284900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9B27-B0D2-4F14-9C95-ADBDD306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33800"/>
            <a:ext cx="10972800" cy="1143000"/>
          </a:xfrm>
        </p:spPr>
        <p:txBody>
          <a:bodyPr/>
          <a:lstStyle/>
          <a:p>
            <a:pPr algn="l"/>
            <a:r>
              <a:rPr lang="en-US"/>
              <a:t>Implement LeNET-5</a:t>
            </a:r>
          </a:p>
        </p:txBody>
      </p:sp>
    </p:spTree>
    <p:extLst>
      <p:ext uri="{BB962C8B-B14F-4D97-AF65-F5344CB8AC3E}">
        <p14:creationId xmlns:p14="http://schemas.microsoft.com/office/powerpoint/2010/main" val="183480119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908F-074A-7344-B43B-37E63057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Keras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3B757-4917-E942-B08E-27B88CDB0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Keras là một </a:t>
            </a:r>
            <a:r>
              <a:rPr lang="en-US">
                <a:solidFill>
                  <a:srgbClr val="FF0000"/>
                </a:solidFill>
              </a:rPr>
              <a:t>framework</a:t>
            </a:r>
            <a:r>
              <a:rPr lang="en-US"/>
              <a:t> hỗ trợ </a:t>
            </a:r>
            <a:r>
              <a:rPr lang="en-US">
                <a:solidFill>
                  <a:srgbClr val="FF0000"/>
                </a:solidFill>
              </a:rPr>
              <a:t>phát triển các mô hình deep learning</a:t>
            </a:r>
            <a:r>
              <a:rPr lang="en-US"/>
              <a:t> (Deep learning framework) một cách nhanh chóng.</a:t>
            </a:r>
          </a:p>
          <a:p>
            <a:r>
              <a:rPr lang="en-US"/>
              <a:t>Ngôn ngữ: </a:t>
            </a:r>
            <a:r>
              <a:rPr lang="en-US">
                <a:solidFill>
                  <a:srgbClr val="FF0000"/>
                </a:solidFill>
              </a:rPr>
              <a:t>Python</a:t>
            </a:r>
            <a:r>
              <a:rPr lang="en-US"/>
              <a:t>.</a:t>
            </a:r>
          </a:p>
          <a:p>
            <a:r>
              <a:rPr lang="en-US"/>
              <a:t>Tính tới thời điểm Tháng 02/2020:</a:t>
            </a:r>
          </a:p>
          <a:p>
            <a:pPr lvl="1"/>
            <a:r>
              <a:rPr lang="en-US"/>
              <a:t>Keras đứng vị trí số 2, sau Tensor flows.</a:t>
            </a:r>
          </a:p>
          <a:p>
            <a:pPr lvl="1"/>
            <a:r>
              <a:rPr lang="en-US"/>
              <a:t>Số stars trên github: 46K.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B4964-9227-AF45-BBCA-AED390B9D0B5}"/>
              </a:ext>
            </a:extLst>
          </p:cNvPr>
          <p:cNvSpPr txBox="1"/>
          <p:nvPr/>
        </p:nvSpPr>
        <p:spPr>
          <a:xfrm>
            <a:off x="762000" y="5638800"/>
            <a:ext cx="500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https://github.com/mbadry1/Top-Deep-Learning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7084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2FD1-3828-784E-816D-BFF5BE12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ưu điểm của Keras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4802-1D39-FE4A-AAC5-97537AE8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Keras ưu tiên trải nghiệm của người lập trình.</a:t>
            </a:r>
          </a:p>
          <a:p>
            <a:r>
              <a:rPr lang="vi-VN">
                <a:solidFill>
                  <a:srgbClr val="FF0000"/>
                </a:solidFill>
              </a:rPr>
              <a:t>Keras đã được sử dụng rộng rãi trong doanh nghiệp và cộng đồng nghiên cứu.</a:t>
            </a:r>
          </a:p>
          <a:p>
            <a:r>
              <a:rPr lang="vi-VN"/>
              <a:t>Keras giúp dễ dàng biến các thiết kế thành sản phẩm.</a:t>
            </a:r>
          </a:p>
          <a:p>
            <a:r>
              <a:rPr lang="vi-VN">
                <a:solidFill>
                  <a:srgbClr val="FF0000"/>
                </a:solidFill>
              </a:rPr>
              <a:t>Keras hỗ trợ huấn luyện trên nhiều GPU phân tán.</a:t>
            </a:r>
          </a:p>
          <a:p>
            <a:r>
              <a:rPr lang="vi-VN"/>
              <a:t>Keras hỗ trợ đa backend engines và không giới hạn bạn vào một hệ sinh thái.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073A-BAC1-A74A-9261-029FCA5B9425}"/>
              </a:ext>
            </a:extLst>
          </p:cNvPr>
          <p:cNvSpPr txBox="1"/>
          <p:nvPr/>
        </p:nvSpPr>
        <p:spPr>
          <a:xfrm>
            <a:off x="762000" y="5454432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https://machinelearningcoban.com/2018/07/06/deeplearning/</a:t>
            </a:r>
            <a:endParaRPr lang="en-US"/>
          </a:p>
          <a:p>
            <a:r>
              <a:rPr lang="en-US">
                <a:hlinkClick r:id="rId3"/>
              </a:rPr>
              <a:t>https://keras.io/why_keras/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1132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5594-DCDC-2D45-89F3-C2890879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Thư viện Keras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27F66-F5CF-E249-9348-77A3B9A56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23" y="1417638"/>
            <a:ext cx="10972800" cy="4525963"/>
          </a:xfrm>
        </p:spPr>
        <p:txBody>
          <a:bodyPr/>
          <a:lstStyle/>
          <a:p>
            <a:r>
              <a:rPr lang="en-US"/>
              <a:t>Cách cài đặt Keras (yêu cầu đã cài Python &gt;3.0 trước đó): </a:t>
            </a:r>
          </a:p>
          <a:p>
            <a:pPr marL="0" indent="0" algn="ctr">
              <a:buNone/>
            </a:pPr>
            <a:r>
              <a:rPr lang="en-US" i="1">
                <a:solidFill>
                  <a:srgbClr val="008000"/>
                </a:solidFill>
              </a:rPr>
              <a:t>pip install keras</a:t>
            </a:r>
            <a:r>
              <a:rPr lang="en-US"/>
              <a:t>.</a:t>
            </a:r>
          </a:p>
          <a:p>
            <a:r>
              <a:rPr lang="en-US"/>
              <a:t>Đối với </a:t>
            </a:r>
            <a:r>
              <a:rPr lang="en-US">
                <a:solidFill>
                  <a:srgbClr val="FF0000"/>
                </a:solidFill>
              </a:rPr>
              <a:t>Google Colab </a:t>
            </a:r>
            <a:r>
              <a:rPr lang="en-US"/>
              <a:t>(</a:t>
            </a:r>
            <a:r>
              <a:rPr lang="en-US">
                <a:hlinkClick r:id="rId2"/>
              </a:rPr>
              <a:t>https://colab.research.google.com/</a:t>
            </a:r>
            <a:r>
              <a:rPr lang="en-US"/>
              <a:t>), Keras được cài đặt mặc định, cùng với Numpy, tensorflow, pandas, scikit learn, ...</a:t>
            </a:r>
          </a:p>
          <a:p>
            <a:r>
              <a:rPr lang="en-US"/>
              <a:t>Trang chủ hướng dẫn về keras: </a:t>
            </a:r>
            <a:r>
              <a:rPr lang="en-US">
                <a:hlinkClick r:id="rId3"/>
              </a:rPr>
              <a:t>https://keras.io/</a:t>
            </a:r>
            <a:endParaRPr lang="en-US"/>
          </a:p>
          <a:p>
            <a:r>
              <a:rPr lang="en-US"/>
              <a:t>Sách: </a:t>
            </a:r>
            <a:r>
              <a:rPr lang="en-US" b="1"/>
              <a:t>Deep Learning with Python by Francois Chollet</a:t>
            </a:r>
          </a:p>
        </p:txBody>
      </p:sp>
      <p:pic>
        <p:nvPicPr>
          <p:cNvPr id="4098" name="Picture 2" descr="Manning | Deep Learning with Python">
            <a:extLst>
              <a:ext uri="{FF2B5EF4-FFF2-40B4-BE49-F238E27FC236}">
                <a16:creationId xmlns:a16="http://schemas.microsoft.com/office/drawing/2014/main" id="{9AAED589-D96B-0040-A87F-564323C6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3420456"/>
            <a:ext cx="2209800" cy="270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9551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9B27-B0D2-4F14-9C95-ADBDD306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33800"/>
            <a:ext cx="10972800" cy="1143000"/>
          </a:xfrm>
        </p:spPr>
        <p:txBody>
          <a:bodyPr/>
          <a:lstStyle/>
          <a:p>
            <a:pPr algn="l"/>
            <a:r>
              <a:rPr lang="en-US"/>
              <a:t>CÁC LỚP (LAYER) QUAN TRỌNG TRONG MẠNG TÍCH CHẬP </a:t>
            </a:r>
          </a:p>
        </p:txBody>
      </p:sp>
    </p:spTree>
    <p:extLst>
      <p:ext uri="{BB962C8B-B14F-4D97-AF65-F5344CB8AC3E}">
        <p14:creationId xmlns:p14="http://schemas.microsoft.com/office/powerpoint/2010/main" val="81416229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89FA-E876-7B47-BFC9-F6C45A07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Hiện thực LeNET-5 với Keras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FA20-3409-3E4B-B1F5-4A7BAFD7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Khai báo thư viện</a:t>
            </a:r>
          </a:p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numpy as np </a:t>
            </a:r>
          </a:p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pandas as pd </a:t>
            </a:r>
          </a:p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keras </a:t>
            </a:r>
          </a:p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keras.models import Sequential</a:t>
            </a:r>
          </a:p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keras.layers import Conv2D, Dense, Dropout, Flatten, AveragePooling2D</a:t>
            </a:r>
          </a:p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keras.optimizers import Adam</a:t>
            </a:r>
          </a:p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keras.preprocessing.image import ImageDataGenerator</a:t>
            </a:r>
          </a:p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keras.callbacks import ReduceLROnPlateau</a:t>
            </a:r>
          </a:p>
          <a:p>
            <a:pPr marL="0" indent="0">
              <a:buNone/>
            </a:pPr>
            <a:endParaRPr lang="en-US" sz="24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6641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2C26-20D1-BA44-9F01-BA5A64B2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/>
              <a:t>Hiện thực LeNET-5 với Keras (tt)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7B3EB-CBF4-F84F-8C14-CCCBC8C8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11887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Xây dựng mô hình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model = Sequential()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model.add(Conv2D(filters=6, kernel_size=(5,5), padding='same', activation='relu', input_shape=(28, 28, 1)))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model.add(AveragePooling2D(strides=2, pool_size=(2, 2)))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model.add(Conv2D(filters=16, kernel_size=(5,5), padding='valid', activation='relu'))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model.add(AveragePooling2D(strides=2, pool_size=(2, 2)))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model.add(Flatten())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model.add(Dense(120, activation='relu'))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model.add(Dense(84, activation='relu'))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model.add(Dense(10, activation='softmax'))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7402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C89F-42D9-1742-8540-9F9401F3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Hiện thực LeNET-5 với Keras (tt)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08D9-72C9-2D4D-840C-6779783B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Build mô hình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model.compile()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In ra kiến trúc mô hình đã build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model.summary()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764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0F54-1F43-0A42-8E05-819BCECF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xây dựng mô hình LeNET-5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C2F08-539D-AE48-9121-D841D0844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400"/>
            <a:ext cx="9372600" cy="48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8550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FA39-0676-A949-A349-BA7DC8E1F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1833-B1BB-6D4B-9AEE-EE649DC7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Các lớp chính trong một mạng neural tích chập: CONV, POOL, Fully-connected (FC).</a:t>
            </a:r>
          </a:p>
          <a:p>
            <a:pPr>
              <a:lnSpc>
                <a:spcPct val="150000"/>
              </a:lnSpc>
            </a:pPr>
            <a:r>
              <a:rPr lang="en-US"/>
              <a:t>Các lớp tốn tham số huấn luyện của mô hình: CONV và FC. </a:t>
            </a:r>
          </a:p>
          <a:p>
            <a:pPr>
              <a:lnSpc>
                <a:spcPct val="150000"/>
              </a:lnSpc>
            </a:pPr>
            <a:r>
              <a:rPr lang="en-US"/>
              <a:t>Lớp FC tốn nhiều tham số nhất.</a:t>
            </a:r>
          </a:p>
          <a:p>
            <a:pPr>
              <a:lnSpc>
                <a:spcPct val="150000"/>
              </a:lnSpc>
            </a:pPr>
            <a:r>
              <a:rPr lang="en-US"/>
              <a:t>Tính số lượng tham số cho LeNET-5 (61K).</a:t>
            </a:r>
          </a:p>
        </p:txBody>
      </p:sp>
    </p:spTree>
    <p:extLst>
      <p:ext uri="{BB962C8B-B14F-4D97-AF65-F5344CB8AC3E}">
        <p14:creationId xmlns:p14="http://schemas.microsoft.com/office/powerpoint/2010/main" val="407441625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79CF-E214-47B1-9B59-40C80468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TÀI LIỆU THAM KHẢO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FE7648-3014-5F44-864C-96D96CF84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Khoá học </a:t>
            </a:r>
            <a:r>
              <a:rPr lang="en-US" i="1">
                <a:solidFill>
                  <a:srgbClr val="FF0000"/>
                </a:solidFill>
              </a:rPr>
              <a:t>Neural Network and Deep learning</a:t>
            </a:r>
            <a:r>
              <a:rPr lang="en-US"/>
              <a:t>, deeplearning.ai.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Ian Goodfellow, Yoshua Bengio, Aaron Courvile, </a:t>
            </a:r>
            <a:r>
              <a:rPr lang="en-US" i="1">
                <a:solidFill>
                  <a:srgbClr val="FF0000"/>
                </a:solidFill>
              </a:rPr>
              <a:t>Deep learning</a:t>
            </a:r>
            <a:r>
              <a:rPr lang="en-US"/>
              <a:t>, MIT Press, 2016.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Andrew Ng., </a:t>
            </a:r>
            <a:r>
              <a:rPr lang="en-US" i="1">
                <a:solidFill>
                  <a:srgbClr val="FF0000"/>
                </a:solidFill>
              </a:rPr>
              <a:t>Machine Learning Yearning</a:t>
            </a:r>
            <a:r>
              <a:rPr lang="en-US"/>
              <a:t>. Link: </a:t>
            </a:r>
            <a:r>
              <a:rPr lang="en-US">
                <a:hlinkClick r:id="rId2"/>
              </a:rPr>
              <a:t>https://www.deeplearning.ai/machine-learning-yearning/</a:t>
            </a:r>
            <a:endParaRPr lang="en-US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Vũ Hữu Tiệp, </a:t>
            </a:r>
            <a:r>
              <a:rPr lang="en-US" i="1">
                <a:solidFill>
                  <a:srgbClr val="FF0000"/>
                </a:solidFill>
              </a:rPr>
              <a:t>Machine Learning cơ bản</a:t>
            </a:r>
            <a:r>
              <a:rPr lang="en-US"/>
              <a:t>, NXB Khoa học và Kỹ thuật, 2018.</a:t>
            </a:r>
          </a:p>
        </p:txBody>
      </p:sp>
    </p:spTree>
    <p:extLst>
      <p:ext uri="{BB962C8B-B14F-4D97-AF65-F5344CB8AC3E}">
        <p14:creationId xmlns:p14="http://schemas.microsoft.com/office/powerpoint/2010/main" val="23173428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B733-F15F-424D-BDCD-D713F009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loại lớp (layer) trong mạng tích chập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84BE-48B5-DB4A-AB0E-25FF3A40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Lớp tích chập.</a:t>
            </a:r>
          </a:p>
          <a:p>
            <a:pPr lvl="1"/>
            <a:r>
              <a:rPr lang="en-US"/>
              <a:t>Ký hiệu: </a:t>
            </a:r>
            <a:r>
              <a:rPr lang="en-US">
                <a:solidFill>
                  <a:srgbClr val="FF0000"/>
                </a:solidFill>
              </a:rPr>
              <a:t>CONV</a:t>
            </a:r>
            <a:r>
              <a:rPr lang="en-US"/>
              <a:t>.</a:t>
            </a:r>
          </a:p>
          <a:p>
            <a:r>
              <a:rPr lang="en-US"/>
              <a:t>Lớp Pooling.</a:t>
            </a:r>
          </a:p>
          <a:p>
            <a:pPr lvl="1"/>
            <a:r>
              <a:rPr lang="en-US"/>
              <a:t>Ký hiệu: </a:t>
            </a:r>
            <a:r>
              <a:rPr lang="en-US">
                <a:solidFill>
                  <a:srgbClr val="FF0000"/>
                </a:solidFill>
              </a:rPr>
              <a:t>POOLING</a:t>
            </a:r>
            <a:r>
              <a:rPr lang="en-US"/>
              <a:t>.</a:t>
            </a:r>
          </a:p>
          <a:p>
            <a:r>
              <a:rPr lang="en-US"/>
              <a:t>Lớp Fully Connected.</a:t>
            </a:r>
          </a:p>
          <a:p>
            <a:pPr lvl="1"/>
            <a:r>
              <a:rPr lang="en-US"/>
              <a:t>Ký hiệu: </a:t>
            </a:r>
            <a:r>
              <a:rPr lang="en-US">
                <a:solidFill>
                  <a:srgbClr val="FF0000"/>
                </a:solidFill>
              </a:rPr>
              <a:t>FC.</a:t>
            </a:r>
          </a:p>
        </p:txBody>
      </p:sp>
    </p:spTree>
    <p:extLst>
      <p:ext uri="{BB962C8B-B14F-4D97-AF65-F5344CB8AC3E}">
        <p14:creationId xmlns:p14="http://schemas.microsoft.com/office/powerpoint/2010/main" val="41453876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C9F1-0247-412A-9ABA-522CFCF8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0"/>
            <a:ext cx="10972800" cy="1143000"/>
          </a:xfrm>
        </p:spPr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CONV Layers</a:t>
            </a:r>
          </a:p>
        </p:txBody>
      </p:sp>
    </p:spTree>
    <p:extLst>
      <p:ext uri="{BB962C8B-B14F-4D97-AF65-F5344CB8AC3E}">
        <p14:creationId xmlns:p14="http://schemas.microsoft.com/office/powerpoint/2010/main" val="26454187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065D-84BC-7446-8DA8-24998D25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Lớp tích chập - CONV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6C6A-FC3C-AE4A-A612-C8FD1F90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Đây là </a:t>
            </a:r>
            <a:r>
              <a:rPr lang="en-US">
                <a:solidFill>
                  <a:srgbClr val="FF0000"/>
                </a:solidFill>
              </a:rPr>
              <a:t>lớp cốt lõi </a:t>
            </a:r>
            <a:r>
              <a:rPr lang="en-US"/>
              <a:t>trong mạng tích chập.</a:t>
            </a:r>
          </a:p>
          <a:p>
            <a:r>
              <a:rPr lang="en-US"/>
              <a:t>Bản chất của các lớp CONV là các bộ lọc (filters) dùng để trích xuất các thông tin có giá trị.</a:t>
            </a:r>
          </a:p>
          <a:p>
            <a:r>
              <a:rPr lang="en-US"/>
              <a:t>Các bộ lọc thường có </a:t>
            </a:r>
            <a:r>
              <a:rPr lang="en-US">
                <a:solidFill>
                  <a:srgbClr val="FF0000"/>
                </a:solidFill>
              </a:rPr>
              <a:t>kích thước nhỏ và là số lẻ</a:t>
            </a:r>
            <a:r>
              <a:rPr lang="en-US"/>
              <a:t>, có </a:t>
            </a:r>
            <a:r>
              <a:rPr lang="en-US">
                <a:solidFill>
                  <a:srgbClr val="FF0000"/>
                </a:solidFill>
              </a:rPr>
              <a:t>độ sâu cùng với độ sâu của dữ liệu đầu vào</a:t>
            </a:r>
            <a:r>
              <a:rPr lang="en-US"/>
              <a:t>. </a:t>
            </a:r>
          </a:p>
          <a:p>
            <a:r>
              <a:rPr lang="en-US">
                <a:solidFill>
                  <a:srgbClr val="FF0000"/>
                </a:solidFill>
              </a:rPr>
              <a:t>Các lớp tích chập có học tham số (parameters).</a:t>
            </a:r>
          </a:p>
        </p:txBody>
      </p:sp>
    </p:spTree>
    <p:extLst>
      <p:ext uri="{BB962C8B-B14F-4D97-AF65-F5344CB8AC3E}">
        <p14:creationId xmlns:p14="http://schemas.microsoft.com/office/powerpoint/2010/main" val="304797966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A3AB-BD4D-B94A-A7A5-2018A964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ký hiệu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66797C-2693-7F42-B037-8857B4B23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/>
                  <a:t>Filter size: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vi-V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/>
              </a:p>
              <a:p>
                <a:pPr>
                  <a:lnSpc>
                    <a:spcPct val="150000"/>
                  </a:lnSpc>
                </a:pPr>
                <a:r>
                  <a:rPr lang="en-US"/>
                  <a:t>Padding: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/>
              </a:p>
              <a:p>
                <a:pPr>
                  <a:lnSpc>
                    <a:spcPct val="150000"/>
                  </a:lnSpc>
                </a:pPr>
                <a:r>
                  <a:rPr lang="en-US"/>
                  <a:t>Stride: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/>
              </a:p>
              <a:p>
                <a:pPr>
                  <a:lnSpc>
                    <a:spcPct val="150000"/>
                  </a:lnSpc>
                </a:pPr>
                <a:r>
                  <a:rPr lang="en-US"/>
                  <a:t>Number of filter: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vi-V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66797C-2693-7F42-B037-8857B4B23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3415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1FDE-0D25-6346-B57F-C8C67807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lớp CONV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A3BBC6-DF90-BD4C-AFFD-E8EF744E5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30148"/>
              </p:ext>
            </p:extLst>
          </p:nvPr>
        </p:nvGraphicFramePr>
        <p:xfrm>
          <a:off x="5715029" y="1417638"/>
          <a:ext cx="160174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473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73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473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473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677E36-1E06-AB41-A9C7-3DA7C57DF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48785"/>
              </p:ext>
            </p:extLst>
          </p:nvPr>
        </p:nvGraphicFramePr>
        <p:xfrm>
          <a:off x="5398243" y="1602304"/>
          <a:ext cx="160174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473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73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473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473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EDEF6E-A1A5-5044-8B94-48309AE97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598837"/>
              </p:ext>
            </p:extLst>
          </p:nvPr>
        </p:nvGraphicFramePr>
        <p:xfrm>
          <a:off x="5129231" y="1845469"/>
          <a:ext cx="160174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473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73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473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473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2F1355-ED49-124A-9E21-EF9AF2DEA467}"/>
                  </a:ext>
                </a:extLst>
              </p:cNvPr>
              <p:cNvSpPr txBox="1"/>
              <p:nvPr/>
            </p:nvSpPr>
            <p:spPr>
              <a:xfrm>
                <a:off x="168126" y="2079868"/>
                <a:ext cx="3972074" cy="561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rgbClr val="0066FF"/>
                    </a:solidFill>
                  </a:rPr>
                  <a:t>Input: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vi-VN" sz="2400" b="0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sz="2400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sz="2400" b="0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−1]</m:t>
                        </m:r>
                      </m:sup>
                    </m:sSubSup>
                    <m:r>
                      <a:rPr lang="vi-VN" sz="2400" b="0" i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vi-VN" sz="2400" b="0" i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sz="2400" b="0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vi-VN" sz="2400" b="0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sz="2400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sz="2400" b="0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−1]</m:t>
                        </m:r>
                      </m:sup>
                    </m:sSubSup>
                    <m:r>
                      <a:rPr lang="vi-VN" sz="2400" b="0" i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2400" i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vi-VN" sz="2400" b="0" i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vi-VN" sz="2400" b="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vi-VN" sz="2400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400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vi-VN" sz="2400" b="0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sz="2400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sz="2400" b="0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−1]</m:t>
                        </m:r>
                      </m:sup>
                    </m:sSubSup>
                  </m:oMath>
                </a14:m>
                <a:endParaRPr lang="en-US" sz="240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2F1355-ED49-124A-9E21-EF9AF2DEA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6" y="2079868"/>
                <a:ext cx="3972074" cy="561372"/>
              </a:xfrm>
              <a:prstGeom prst="rect">
                <a:avLst/>
              </a:prstGeom>
              <a:blipFill>
                <a:blip r:embed="rId2"/>
                <a:stretch>
                  <a:fillRect l="-22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3F5464-A7C7-3043-B0B3-AB0222437DAF}"/>
                  </a:ext>
                </a:extLst>
              </p:cNvPr>
              <p:cNvSpPr txBox="1"/>
              <p:nvPr/>
            </p:nvSpPr>
            <p:spPr>
              <a:xfrm>
                <a:off x="8305800" y="2079868"/>
                <a:ext cx="3581400" cy="561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Output: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vi-VN" sz="24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sz="24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vi-VN" sz="24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vi-VN" sz="24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sz="24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vi-VN" sz="24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sz="24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vi-VN" sz="24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24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vi-VN" sz="24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vi-V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vi-VN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vi-VN" sz="24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sz="24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3F5464-A7C7-3043-B0B3-AB022243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2079868"/>
                <a:ext cx="3581400" cy="561372"/>
              </a:xfrm>
              <a:prstGeom prst="rect">
                <a:avLst/>
              </a:prstGeom>
              <a:blipFill>
                <a:blip r:embed="rId3"/>
                <a:stretch>
                  <a:fillRect l="-247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>
            <a:extLst>
              <a:ext uri="{FF2B5EF4-FFF2-40B4-BE49-F238E27FC236}">
                <a16:creationId xmlns:a16="http://schemas.microsoft.com/office/drawing/2014/main" id="{F7335148-E820-3042-99F0-59F1CD2FB17C}"/>
              </a:ext>
            </a:extLst>
          </p:cNvPr>
          <p:cNvSpPr/>
          <p:nvPr/>
        </p:nvSpPr>
        <p:spPr>
          <a:xfrm>
            <a:off x="4267600" y="2115743"/>
            <a:ext cx="636127" cy="558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7970B78-38FB-914E-88EB-67CFB4CD9FB7}"/>
              </a:ext>
            </a:extLst>
          </p:cNvPr>
          <p:cNvSpPr/>
          <p:nvPr/>
        </p:nvSpPr>
        <p:spPr>
          <a:xfrm>
            <a:off x="7621818" y="2115743"/>
            <a:ext cx="636127" cy="558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F77316-9223-41A7-8CC8-AF9F76FBF101}"/>
                  </a:ext>
                </a:extLst>
              </p:cNvPr>
              <p:cNvSpPr txBox="1"/>
              <p:nvPr/>
            </p:nvSpPr>
            <p:spPr>
              <a:xfrm>
                <a:off x="384248" y="3818386"/>
                <a:ext cx="5689629" cy="2214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Each filter 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sup>
                    </m:sSubSup>
                  </m:oMath>
                </a14:m>
                <a:endParaRPr lang="en-US" sz="2800"/>
              </a:p>
              <a:p>
                <a:r>
                  <a:rPr lang="en-US" sz="2800"/>
                  <a:t>Activations: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vi-V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vi-V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vi-V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vi-V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vi-V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vi-V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vi-V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 sz="2800"/>
              </a:p>
              <a:p>
                <a:r>
                  <a:rPr lang="en-US" sz="2800">
                    <a:solidFill>
                      <a:srgbClr val="FF0000"/>
                    </a:solidFill>
                  </a:rPr>
                  <a:t>Weights</a:t>
                </a:r>
                <a:r>
                  <a:rPr lang="en-US" sz="280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 sz="2800" b="1"/>
              </a:p>
              <a:p>
                <a:r>
                  <a:rPr lang="en-US" sz="2800"/>
                  <a:t>Bias: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F77316-9223-41A7-8CC8-AF9F76FBF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48" y="3818386"/>
                <a:ext cx="5689629" cy="2214645"/>
              </a:xfrm>
              <a:prstGeom prst="rect">
                <a:avLst/>
              </a:prstGeom>
              <a:blipFill>
                <a:blip r:embed="rId4"/>
                <a:stretch>
                  <a:fillRect l="-2144" b="-57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87E43A-9444-4945-8FC6-5CC4FACDA6F1}"/>
                  </a:ext>
                </a:extLst>
              </p:cNvPr>
              <p:cNvSpPr txBox="1"/>
              <p:nvPr/>
            </p:nvSpPr>
            <p:spPr>
              <a:xfrm>
                <a:off x="6324600" y="4038600"/>
                <a:ext cx="5257800" cy="1598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+2∗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8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vi-V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vi-V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vi-V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vi-V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vi-V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  <m:sup>
                          <m:r>
                            <a:rPr lang="vi-V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vi-V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vi-V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vi-V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vi-V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vi-V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a:rPr lang="vi-V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vi-V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vi-V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87E43A-9444-4945-8FC6-5CC4FACDA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038600"/>
                <a:ext cx="5257800" cy="15982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444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C703F6-CD5F-4609-94A3-0F404056DEC1}"/>
                  </a:ext>
                </a:extLst>
              </p:cNvPr>
              <p:cNvSpPr txBox="1"/>
              <p:nvPr/>
            </p:nvSpPr>
            <p:spPr>
              <a:xfrm>
                <a:off x="6044262" y="3962401"/>
                <a:ext cx="2996526" cy="2148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vi-VN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  <m:sup>
                          <m:r>
                            <a:rPr lang="vi-VN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sz="2000" b="0" i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>
                    <a:solidFill>
                      <a:srgbClr val="0066FF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  <m: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+2∗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i="1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i="1">
                    <a:solidFill>
                      <a:srgbClr val="0066FF"/>
                    </a:solidFill>
                    <a:latin typeface="Cambria Math" panose="02040503050406030204" pitchFamily="18" charset="0"/>
                  </a:rPr>
                  <a:t>         </a:t>
                </a:r>
                <a:r>
                  <a:rPr lang="en-US" sz="2000" b="0">
                    <a:solidFill>
                      <a:srgbClr val="0066FF"/>
                    </a:solidFill>
                    <a:latin typeface="Cambria Math" panose="020405030504060302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  <m:r>
                          <a:rPr lang="en-US" sz="2000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+2∗</m:t>
                        </m:r>
                        <m:r>
                          <a:rPr lang="en-US" sz="2000" b="0" i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b="0">
                    <a:solidFill>
                      <a:srgbClr val="0066FF"/>
                    </a:solidFill>
                    <a:latin typeface="Cambria Math" panose="02040503050406030204" pitchFamily="18" charset="0"/>
                  </a:rPr>
                  <a:t>  = </a:t>
                </a:r>
                <a:r>
                  <a:rPr lang="en-US" sz="2000" b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17</a:t>
                </a:r>
              </a:p>
              <a:p>
                <a:endParaRPr lang="en-US" sz="2000" b="0" i="1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200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C703F6-CD5F-4609-94A3-0F404056D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262" y="3962401"/>
                <a:ext cx="2996526" cy="2148922"/>
              </a:xfrm>
              <a:prstGeom prst="rect">
                <a:avLst/>
              </a:prstGeom>
              <a:blipFill>
                <a:blip r:embed="rId2"/>
                <a:stretch>
                  <a:fillRect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D6B457-D6BA-4219-8ACF-FA81547EFECB}"/>
                  </a:ext>
                </a:extLst>
              </p:cNvPr>
              <p:cNvSpPr txBox="1"/>
              <p:nvPr/>
            </p:nvSpPr>
            <p:spPr>
              <a:xfrm>
                <a:off x="2519001" y="3980934"/>
                <a:ext cx="3102324" cy="2148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vi-VN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vi-VN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  <m:sup>
                          <m:r>
                            <a:rPr lang="vi-VN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vi-VN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sz="2000" b="0" i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>
                    <a:solidFill>
                      <a:srgbClr val="0066FF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  <m: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+2∗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i="1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i="1">
                    <a:solidFill>
                      <a:srgbClr val="0066FF"/>
                    </a:solidFill>
                    <a:latin typeface="Cambria Math" panose="02040503050406030204" pitchFamily="18" charset="0"/>
                  </a:rPr>
                  <a:t>         </a:t>
                </a:r>
                <a:r>
                  <a:rPr lang="en-US" sz="2000" b="0">
                    <a:solidFill>
                      <a:srgbClr val="0066FF"/>
                    </a:solidFill>
                    <a:latin typeface="Cambria Math" panose="020405030504060302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39</m:t>
                        </m:r>
                        <m:r>
                          <a:rPr lang="en-US" sz="2000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+2∗</m:t>
                        </m:r>
                        <m:r>
                          <a:rPr lang="en-US" sz="2000" b="0" i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000" i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b="0">
                    <a:solidFill>
                      <a:srgbClr val="0066FF"/>
                    </a:solidFill>
                    <a:latin typeface="Cambria Math" panose="02040503050406030204" pitchFamily="18" charset="0"/>
                  </a:rPr>
                  <a:t>  = </a:t>
                </a:r>
                <a:r>
                  <a:rPr lang="en-US" sz="2000" b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37</a:t>
                </a:r>
              </a:p>
              <a:p>
                <a:endParaRPr lang="en-US" sz="2000" b="0" i="1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D6B457-D6BA-4219-8ACF-FA81547EF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01" y="3980934"/>
                <a:ext cx="3102324" cy="21489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456CF85-7CFC-4B97-919D-111E5E74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1EA40FE-DADA-41F2-92B0-37F988942DD9}"/>
              </a:ext>
            </a:extLst>
          </p:cNvPr>
          <p:cNvSpPr/>
          <p:nvPr/>
        </p:nvSpPr>
        <p:spPr>
          <a:xfrm>
            <a:off x="352465" y="1752600"/>
            <a:ext cx="16002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32B5BED5-F8DA-414C-A955-10D5B2F01B33}"/>
              </a:ext>
            </a:extLst>
          </p:cNvPr>
          <p:cNvSpPr/>
          <p:nvPr/>
        </p:nvSpPr>
        <p:spPr>
          <a:xfrm>
            <a:off x="3657600" y="1752600"/>
            <a:ext cx="16002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51001883-8ECF-499A-82B7-E054501AB7AB}"/>
              </a:ext>
            </a:extLst>
          </p:cNvPr>
          <p:cNvSpPr/>
          <p:nvPr/>
        </p:nvSpPr>
        <p:spPr>
          <a:xfrm>
            <a:off x="7068090" y="1752600"/>
            <a:ext cx="16002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41376-BA38-4028-B283-3350D437C863}"/>
              </a:ext>
            </a:extLst>
          </p:cNvPr>
          <p:cNvSpPr txBox="1"/>
          <p:nvPr/>
        </p:nvSpPr>
        <p:spPr>
          <a:xfrm>
            <a:off x="507154" y="3045896"/>
            <a:ext cx="1056700" cy="369332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39x39x3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022C3A-A04D-479A-B9C2-9F706403B602}"/>
              </a:ext>
            </a:extLst>
          </p:cNvPr>
          <p:cNvSpPr txBox="1"/>
          <p:nvPr/>
        </p:nvSpPr>
        <p:spPr>
          <a:xfrm>
            <a:off x="4012758" y="5741991"/>
            <a:ext cx="1184940" cy="369332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37x37x10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CC29D-E726-4D3E-8B02-AD8905A4F019}"/>
              </a:ext>
            </a:extLst>
          </p:cNvPr>
          <p:cNvSpPr txBox="1"/>
          <p:nvPr/>
        </p:nvSpPr>
        <p:spPr>
          <a:xfrm>
            <a:off x="7493605" y="5741991"/>
            <a:ext cx="1184940" cy="369332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17x17x20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27B02C43-B902-4906-AD97-0C4AE945CFC5}"/>
              </a:ext>
            </a:extLst>
          </p:cNvPr>
          <p:cNvSpPr/>
          <p:nvPr/>
        </p:nvSpPr>
        <p:spPr>
          <a:xfrm>
            <a:off x="10239335" y="1752600"/>
            <a:ext cx="16002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DDE3E-841B-4E53-B024-953AEE0DCC66}"/>
              </a:ext>
            </a:extLst>
          </p:cNvPr>
          <p:cNvSpPr txBox="1"/>
          <p:nvPr/>
        </p:nvSpPr>
        <p:spPr>
          <a:xfrm>
            <a:off x="10653941" y="5741991"/>
            <a:ext cx="928459" cy="369332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7x7x40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ED340A7-FD60-4585-8604-6B28DC62BDA9}"/>
              </a:ext>
            </a:extLst>
          </p:cNvPr>
          <p:cNvSpPr/>
          <p:nvPr/>
        </p:nvSpPr>
        <p:spPr>
          <a:xfrm>
            <a:off x="2347932" y="2324100"/>
            <a:ext cx="914400" cy="2667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EDE129F-8546-4227-81A0-17D4FF14B54F}"/>
              </a:ext>
            </a:extLst>
          </p:cNvPr>
          <p:cNvSpPr/>
          <p:nvPr/>
        </p:nvSpPr>
        <p:spPr>
          <a:xfrm>
            <a:off x="5705745" y="2299519"/>
            <a:ext cx="914400" cy="2667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62A3C33-7CDB-41FE-BB3C-D9DC2F7367E2}"/>
              </a:ext>
            </a:extLst>
          </p:cNvPr>
          <p:cNvSpPr/>
          <p:nvPr/>
        </p:nvSpPr>
        <p:spPr>
          <a:xfrm>
            <a:off x="8996612" y="2299519"/>
            <a:ext cx="914400" cy="2667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A032B4-68DF-428D-B082-52D02A325AA7}"/>
                  </a:ext>
                </a:extLst>
              </p:cNvPr>
              <p:cNvSpPr txBox="1"/>
              <p:nvPr/>
            </p:nvSpPr>
            <p:spPr>
              <a:xfrm>
                <a:off x="148059" y="3603609"/>
                <a:ext cx="2009012" cy="1165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vi-VN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vi-VN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  <m:sup>
                          <m:r>
                            <a:rPr lang="vi-VN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vi-VN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sz="2000" b="0" i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39</m:t>
                      </m:r>
                    </m:oMath>
                  </m:oMathPara>
                </a14:m>
                <a:endParaRPr lang="en-US" sz="2000" b="0" i="1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endParaRPr lang="en-US" sz="2000" b="0" i="1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[0]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A032B4-68DF-428D-B082-52D02A325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59" y="3603609"/>
                <a:ext cx="2009012" cy="11653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06C5C3-1A87-4D00-9797-2497633465CF}"/>
                  </a:ext>
                </a:extLst>
              </p:cNvPr>
              <p:cNvSpPr txBox="1"/>
              <p:nvPr/>
            </p:nvSpPr>
            <p:spPr>
              <a:xfrm>
                <a:off x="2222789" y="2566219"/>
                <a:ext cx="1270650" cy="14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0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>
                  <a:solidFill>
                    <a:srgbClr val="008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>
                  <a:solidFill>
                    <a:srgbClr val="008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>
                  <a:solidFill>
                    <a:srgbClr val="008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sz="20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06C5C3-1A87-4D00-9797-249763346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789" y="2566219"/>
                <a:ext cx="1270650" cy="1430200"/>
              </a:xfrm>
              <a:prstGeom prst="rect">
                <a:avLst/>
              </a:prstGeom>
              <a:blipFill>
                <a:blip r:embed="rId5"/>
                <a:stretch>
                  <a:fillRect l="-2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6F203A-1E40-4E6A-A323-76651F77F810}"/>
                  </a:ext>
                </a:extLst>
              </p:cNvPr>
              <p:cNvSpPr txBox="1"/>
              <p:nvPr/>
            </p:nvSpPr>
            <p:spPr>
              <a:xfrm>
                <a:off x="5573049" y="2551521"/>
                <a:ext cx="1270650" cy="14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0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>
                  <a:solidFill>
                    <a:srgbClr val="008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>
                  <a:solidFill>
                    <a:srgbClr val="008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>
                  <a:solidFill>
                    <a:srgbClr val="008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sz="20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sz="200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6F203A-1E40-4E6A-A323-76651F77F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049" y="2551521"/>
                <a:ext cx="1270650" cy="1430200"/>
              </a:xfrm>
              <a:prstGeom prst="rect">
                <a:avLst/>
              </a:prstGeom>
              <a:blipFill>
                <a:blip r:embed="rId6"/>
                <a:stretch>
                  <a:fillRect l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8B39B7-8EC2-4DD6-AFBD-DF999BA1E3F7}"/>
                  </a:ext>
                </a:extLst>
              </p:cNvPr>
              <p:cNvSpPr txBox="1"/>
              <p:nvPr/>
            </p:nvSpPr>
            <p:spPr>
              <a:xfrm>
                <a:off x="8842046" y="2550734"/>
                <a:ext cx="1270650" cy="14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0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>
                  <a:solidFill>
                    <a:srgbClr val="008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>
                  <a:solidFill>
                    <a:srgbClr val="008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>
                  <a:solidFill>
                    <a:srgbClr val="008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sz="20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sz="200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8B39B7-8EC2-4DD6-AFBD-DF999BA1E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046" y="2550734"/>
                <a:ext cx="1270650" cy="1430200"/>
              </a:xfrm>
              <a:prstGeom prst="rect">
                <a:avLst/>
              </a:prstGeom>
              <a:blipFill>
                <a:blip r:embed="rId7"/>
                <a:stretch>
                  <a:fillRect l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922B60-56DF-42E3-B2B7-9CB7925BBDD5}"/>
                  </a:ext>
                </a:extLst>
              </p:cNvPr>
              <p:cNvSpPr txBox="1"/>
              <p:nvPr/>
            </p:nvSpPr>
            <p:spPr>
              <a:xfrm>
                <a:off x="9203236" y="3962401"/>
                <a:ext cx="2853858" cy="2153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vi-VN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  <m:sup>
                          <m:r>
                            <a:rPr lang="vi-VN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sz="2000" b="0" i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>
                    <a:solidFill>
                      <a:srgbClr val="0066FF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  <m: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+2∗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  <m: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i="1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i="1">
                    <a:solidFill>
                      <a:srgbClr val="0066FF"/>
                    </a:solidFill>
                    <a:latin typeface="Cambria Math" panose="02040503050406030204" pitchFamily="18" charset="0"/>
                  </a:rPr>
                  <a:t>         </a:t>
                </a:r>
                <a:r>
                  <a:rPr lang="en-US" sz="2000" b="0">
                    <a:solidFill>
                      <a:srgbClr val="0066FF"/>
                    </a:solidFill>
                    <a:latin typeface="Cambria Math" panose="020405030504060302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  <m:r>
                          <a:rPr lang="en-US" sz="2000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+2∗</m:t>
                        </m:r>
                        <m:r>
                          <a:rPr lang="en-US" sz="2000" b="0" i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b="0">
                    <a:solidFill>
                      <a:srgbClr val="0066FF"/>
                    </a:solidFill>
                    <a:latin typeface="Cambria Math" panose="02040503050406030204" pitchFamily="18" charset="0"/>
                  </a:rPr>
                  <a:t>  = </a:t>
                </a:r>
                <a:r>
                  <a:rPr lang="en-US" sz="2000" b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7</a:t>
                </a:r>
              </a:p>
              <a:p>
                <a:endParaRPr lang="en-US" sz="2000" b="0" i="1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US" sz="200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922B60-56DF-42E3-B2B7-9CB7925BB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236" y="3962401"/>
                <a:ext cx="2853858" cy="2153346"/>
              </a:xfrm>
              <a:prstGeom prst="rect">
                <a:avLst/>
              </a:prstGeom>
              <a:blipFill>
                <a:blip r:embed="rId8"/>
                <a:stretch>
                  <a:fillRect r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0DD998-BBD6-454E-881A-BACBBFD9473C}"/>
              </a:ext>
            </a:extLst>
          </p:cNvPr>
          <p:cNvCxnSpPr/>
          <p:nvPr/>
        </p:nvCxnSpPr>
        <p:spPr>
          <a:xfrm>
            <a:off x="2157071" y="3996419"/>
            <a:ext cx="0" cy="2114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866BD9-A95F-4809-A465-C7A87AEA1CF3}"/>
              </a:ext>
            </a:extLst>
          </p:cNvPr>
          <p:cNvCxnSpPr/>
          <p:nvPr/>
        </p:nvCxnSpPr>
        <p:spPr>
          <a:xfrm>
            <a:off x="5913721" y="3996419"/>
            <a:ext cx="0" cy="2114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49D891-12DF-4A35-8DD8-494A75BD416D}"/>
              </a:ext>
            </a:extLst>
          </p:cNvPr>
          <p:cNvCxnSpPr/>
          <p:nvPr/>
        </p:nvCxnSpPr>
        <p:spPr>
          <a:xfrm>
            <a:off x="9040475" y="3996419"/>
            <a:ext cx="0" cy="2114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938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5052</TotalTime>
  <Words>1673</Words>
  <Application>Microsoft Macintosh PowerPoint</Application>
  <PresentationFormat>Widescreen</PresentationFormat>
  <Paragraphs>328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Cambria Math</vt:lpstr>
      <vt:lpstr>Courier New</vt:lpstr>
      <vt:lpstr>Wingdings</vt:lpstr>
      <vt:lpstr>Default Design</vt:lpstr>
      <vt:lpstr>CHƯƠNG 4 MẠNG NEURAL TÍCH CHẬP (P2)</vt:lpstr>
      <vt:lpstr>Nội dung </vt:lpstr>
      <vt:lpstr>CÁC LỚP (LAYER) QUAN TRỌNG TRONG MẠNG TÍCH CHẬP </vt:lpstr>
      <vt:lpstr>Các loại lớp (layer) trong mạng tích chập</vt:lpstr>
      <vt:lpstr>CONV Layers</vt:lpstr>
      <vt:lpstr>Lớp tích chập - CONV</vt:lpstr>
      <vt:lpstr>Các ký hiệu</vt:lpstr>
      <vt:lpstr>Kiến trúc lớp CONV</vt:lpstr>
      <vt:lpstr>Ví dụ</vt:lpstr>
      <vt:lpstr>POOLING Layers</vt:lpstr>
      <vt:lpstr>Kiến trúc lớp POOLING</vt:lpstr>
      <vt:lpstr>Ví dụ 1: Max pooling</vt:lpstr>
      <vt:lpstr>Ví dụ 2: Average pooling</vt:lpstr>
      <vt:lpstr>Công thức tính ma trận đầu ra</vt:lpstr>
      <vt:lpstr>FULLY CONNECTED Layers (FC Layer)</vt:lpstr>
      <vt:lpstr>FC layers</vt:lpstr>
      <vt:lpstr>Ví dụ về Flattern</vt:lpstr>
      <vt:lpstr>Ví dụ về Fully connected layers</vt:lpstr>
      <vt:lpstr>KIẾN TRÚC MỘT MẠNG TÍCH CHẬP</vt:lpstr>
      <vt:lpstr>Kiến trúc LeNET</vt:lpstr>
      <vt:lpstr>Tính số lượng tham số</vt:lpstr>
      <vt:lpstr>Tính số lượng tham số (tt)</vt:lpstr>
      <vt:lpstr>Tổng hợp: LeNET 5</vt:lpstr>
      <vt:lpstr>Bài tập</vt:lpstr>
      <vt:lpstr>TẠI SAO TÍCH CHẬP HIỆU QUẢ</vt:lpstr>
      <vt:lpstr>Implement LeNET-5</vt:lpstr>
      <vt:lpstr>Giới thiệu Keras</vt:lpstr>
      <vt:lpstr>Các ưu điểm của Keras</vt:lpstr>
      <vt:lpstr>Thư viện Keras</vt:lpstr>
      <vt:lpstr>Hiện thực LeNET-5 với Keras</vt:lpstr>
      <vt:lpstr>Hiện thực LeNET-5 với Keras (tt)</vt:lpstr>
      <vt:lpstr>Hiện thực LeNET-5 với Keras (tt)</vt:lpstr>
      <vt:lpstr>Kết quả xây dựng mô hình LeNET-5</vt:lpstr>
      <vt:lpstr>Tổng kết</vt:lpstr>
      <vt:lpstr>TÀI LIỆU THAM KHẢO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Lưu Thanh Sơn</cp:lastModifiedBy>
  <cp:revision>920</cp:revision>
  <cp:lastPrinted>2019-06-18T07:05:10Z</cp:lastPrinted>
  <dcterms:created xsi:type="dcterms:W3CDTF">2008-06-14T04:13:27Z</dcterms:created>
  <dcterms:modified xsi:type="dcterms:W3CDTF">2021-05-28T04:00:07Z</dcterms:modified>
</cp:coreProperties>
</file>