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328" r:id="rId2"/>
    <p:sldId id="339" r:id="rId3"/>
    <p:sldId id="350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6" r:id="rId15"/>
    <p:sldId id="359" r:id="rId16"/>
    <p:sldId id="351" r:id="rId17"/>
    <p:sldId id="352" r:id="rId18"/>
    <p:sldId id="353" r:id="rId19"/>
    <p:sldId id="354" r:id="rId20"/>
    <p:sldId id="355" r:id="rId21"/>
    <p:sldId id="357" r:id="rId22"/>
    <p:sldId id="358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88" r:id="rId32"/>
    <p:sldId id="368" r:id="rId33"/>
    <p:sldId id="369" r:id="rId34"/>
    <p:sldId id="370" r:id="rId35"/>
    <p:sldId id="371" r:id="rId36"/>
    <p:sldId id="372" r:id="rId37"/>
    <p:sldId id="373" r:id="rId38"/>
    <p:sldId id="375" r:id="rId39"/>
    <p:sldId id="376" r:id="rId40"/>
    <p:sldId id="377" r:id="rId41"/>
    <p:sldId id="410" r:id="rId42"/>
    <p:sldId id="411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08" r:id="rId82"/>
    <p:sldId id="409" r:id="rId83"/>
    <p:sldId id="338" r:id="rId84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000099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951" autoAdjust="0"/>
  </p:normalViewPr>
  <p:slideViewPr>
    <p:cSldViewPr>
      <p:cViewPr varScale="1">
        <p:scale>
          <a:sx n="97" d="100"/>
          <a:sy n="97" d="100"/>
        </p:scale>
        <p:origin x="95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9/7/21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9/7/21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9/7/21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9.155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056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nips.cc/paper/4824-imagenet-classification-with-deep-convolutional-neural-networks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3.08271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CHƯƠNG 4</a:t>
            </a:r>
            <a:br>
              <a:rPr lang="en-US" altLang="en-US"/>
            </a:br>
            <a:r>
              <a:rPr lang="en-US" altLang="en-US">
                <a:solidFill>
                  <a:srgbClr val="0066FF"/>
                </a:solidFill>
              </a:rPr>
              <a:t>MẠNG NEURAL TÍCH CHẬP (P3)</a:t>
            </a:r>
            <a:br>
              <a:rPr lang="en-US" altLang="en-US">
                <a:solidFill>
                  <a:srgbClr val="0066FF"/>
                </a:solidFill>
              </a:rPr>
            </a:br>
            <a:r>
              <a:rPr lang="en-US" altLang="en-US">
                <a:solidFill>
                  <a:srgbClr val="0066FF"/>
                </a:solidFill>
              </a:rPr>
              <a:t>Các kiến trúc tích chập nổi tiếng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DC37-FBFD-B54C-B17A-A558F87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9832-F6A7-404C-BBA2-AE66B9E2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7348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model.add(Conv2D(filters=96, input_shape=(227,227,3), kernel_size=(11,11), strides=(4,4), padding='valid',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model.add(Conv2D(filters=256, kernel_size=(5,5),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model.add(Conv2D(filters=384,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model.add(Conv2D(filters=384,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model.add(Conv2D(filters=256,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model.add(Flatten())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model.add(Dense(1000, activation='softmax'))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391934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113-58A8-9145-BD4B-8FF12B3D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AlexNet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9788F-CA80-D94C-8132-A5DE490CF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5" y="1219200"/>
            <a:ext cx="4977449" cy="49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52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32B3-52C5-F549-B466-FDAC1C9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10972800" cy="1143000"/>
          </a:xfrm>
        </p:spPr>
        <p:txBody>
          <a:bodyPr/>
          <a:lstStyle/>
          <a:p>
            <a:pPr algn="l"/>
            <a:r>
              <a:rPr lang="en-US"/>
              <a:t>ZFNET</a:t>
            </a:r>
          </a:p>
        </p:txBody>
      </p:sp>
    </p:spTree>
    <p:extLst>
      <p:ext uri="{BB962C8B-B14F-4D97-AF65-F5344CB8AC3E}">
        <p14:creationId xmlns:p14="http://schemas.microsoft.com/office/powerpoint/2010/main" val="975302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8BA3-8B23-F944-A775-4FB33661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3F97-87E4-DD43-8836-27E9FDDD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Được đề xuất bởi </a:t>
            </a:r>
            <a:r>
              <a:rPr lang="en-US">
                <a:solidFill>
                  <a:srgbClr val="FF0000"/>
                </a:solidFill>
              </a:rPr>
              <a:t>Zeiler và Fergus </a:t>
            </a:r>
            <a:r>
              <a:rPr lang="en-US"/>
              <a:t>năm 2013. </a:t>
            </a:r>
          </a:p>
          <a:p>
            <a:r>
              <a:rPr lang="en-US"/>
              <a:t>Kiến trúc </a:t>
            </a:r>
            <a:r>
              <a:rPr lang="en-US">
                <a:solidFill>
                  <a:srgbClr val="FF0000"/>
                </a:solidFill>
              </a:rPr>
              <a:t>tương tự AlexNET</a:t>
            </a:r>
            <a:r>
              <a:rPr lang="en-US"/>
              <a:t>, tuy nhiên có một số thay đổi nhỏ: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CONV1 từ 11x11 với Stride 4 thành 7x7 với stride 2.</a:t>
            </a:r>
          </a:p>
          <a:p>
            <a:pPr lvl="1"/>
            <a:r>
              <a:rPr lang="en-US"/>
              <a:t>CONV3,4,5 tăng số lượng filter từ 384, 384 và 256 lên 512, 1024, 512.</a:t>
            </a:r>
          </a:p>
          <a:p>
            <a:r>
              <a:rPr lang="en-US"/>
              <a:t>Top5-error là </a:t>
            </a:r>
            <a:r>
              <a:rPr lang="en-US">
                <a:solidFill>
                  <a:srgbClr val="FF0000"/>
                </a:solidFill>
              </a:rPr>
              <a:t>11.7%.</a:t>
            </a:r>
          </a:p>
          <a:p>
            <a:r>
              <a:rPr lang="en-US"/>
              <a:t>Paper: Zeiler, Matthew D., and Rob Fergus. "</a:t>
            </a:r>
            <a:r>
              <a:rPr lang="en-US" i="1">
                <a:solidFill>
                  <a:srgbClr val="FF0000"/>
                </a:solidFill>
              </a:rPr>
              <a:t>Visualizing and understanding convolutional networks</a:t>
            </a:r>
            <a:r>
              <a:rPr lang="en-US"/>
              <a:t>." </a:t>
            </a:r>
            <a:r>
              <a:rPr lang="en-US" i="1"/>
              <a:t>European conference on computer vision</a:t>
            </a:r>
            <a:r>
              <a:rPr lang="en-US"/>
              <a:t>. Springer, Cham, 2014.</a:t>
            </a:r>
          </a:p>
        </p:txBody>
      </p:sp>
    </p:spTree>
    <p:extLst>
      <p:ext uri="{BB962C8B-B14F-4D97-AF65-F5344CB8AC3E}">
        <p14:creationId xmlns:p14="http://schemas.microsoft.com/office/powerpoint/2010/main" val="8809883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C685-0175-4445-8F44-F2719AD5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ZF NET</a:t>
            </a:r>
          </a:p>
        </p:txBody>
      </p:sp>
      <p:pic>
        <p:nvPicPr>
          <p:cNvPr id="7170" name="Picture 2" descr="Review: ZFNet — Winner of ILSVRC 2013 (Image Classification) | by Sik-Ho  Tsang | Coinmonks | Medium">
            <a:extLst>
              <a:ext uri="{FF2B5EF4-FFF2-40B4-BE49-F238E27FC236}">
                <a16:creationId xmlns:a16="http://schemas.microsoft.com/office/drawing/2014/main" id="{3FE6A8AF-30A1-7F4B-90E4-6ADCFC09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270000"/>
            <a:ext cx="118364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348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ZFNET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958" y="990600"/>
            <a:ext cx="5336442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INPUT: 227x227x3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CONV1: 96 filter with 7x7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MAX POOL1: 3x3 filter, S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NORM1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CONV2: 256 filter with 5x5, S = 1, P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MAX POOL2: 3x3 filter, S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NORM2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CONV3: 512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CONV4: 1024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CONV5: 512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MAX POOL3: 3x3 filter, S = 2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FC6: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FC7: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FC8: 1000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336D63-AC09-2B43-B657-E887D1A6B406}"/>
              </a:ext>
            </a:extLst>
          </p:cNvPr>
          <p:cNvSpPr/>
          <p:nvPr/>
        </p:nvSpPr>
        <p:spPr>
          <a:xfrm>
            <a:off x="4800600" y="2857500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F03136-9F5D-664E-85FF-40A6C678A15B}"/>
              </a:ext>
            </a:extLst>
          </p:cNvPr>
          <p:cNvSpPr/>
          <p:nvPr/>
        </p:nvSpPr>
        <p:spPr>
          <a:xfrm>
            <a:off x="149958" y="1371600"/>
            <a:ext cx="373624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40C9E-49C9-C143-8DB4-401D857DBDBD}"/>
              </a:ext>
            </a:extLst>
          </p:cNvPr>
          <p:cNvSpPr/>
          <p:nvPr/>
        </p:nvSpPr>
        <p:spPr>
          <a:xfrm>
            <a:off x="175358" y="3619500"/>
            <a:ext cx="5311042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Review: ZFNet — Winner of ILSVRC 2013 (Image Classification) | by Sik-Ho  Tsang | Coinmonks | Medium">
            <a:extLst>
              <a:ext uri="{FF2B5EF4-FFF2-40B4-BE49-F238E27FC236}">
                <a16:creationId xmlns:a16="http://schemas.microsoft.com/office/drawing/2014/main" id="{4803714B-6BF9-254E-9C2A-BC555F6B02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46794"/>
            <a:ext cx="5384800" cy="19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373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ZFNET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39" y="990600"/>
            <a:ext cx="10631121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/>
              <a:t>INPUT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(227x227x3)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CONV1</a:t>
            </a:r>
            <a:r>
              <a:rPr lang="en-US" sz="2000">
                <a:solidFill>
                  <a:srgbClr val="FF0000"/>
                </a:solidFill>
              </a:rPr>
              <a:t>: 96 filter with 7x7, S = 2, P = 0, C = (227 – 7)/2 + 1 = 111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(111x111x96)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POOL1</a:t>
            </a:r>
            <a:r>
              <a:rPr lang="en-US" sz="2000"/>
              <a:t>: 3x3 filter, S = 2, C = (111 - 3)/2 + 1 = 55 </a:t>
            </a:r>
            <a:r>
              <a:rPr lang="en-US" sz="2000">
                <a:sym typeface="Wingdings" pitchFamily="2" charset="2"/>
              </a:rPr>
              <a:t> (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55x55</a:t>
            </a:r>
            <a:r>
              <a:rPr lang="en-US" sz="2000">
                <a:sym typeface="Wingdings" pitchFamily="2" charset="2"/>
              </a:rPr>
              <a:t>x96)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NORM1</a:t>
            </a:r>
            <a:r>
              <a:rPr lang="en-US" sz="2000">
                <a:solidFill>
                  <a:srgbClr val="FF0000"/>
                </a:solidFill>
              </a:rPr>
              <a:t>: </a:t>
            </a:r>
            <a:r>
              <a:rPr lang="en-US" sz="2000">
                <a:sym typeface="Wingdings" pitchFamily="2" charset="2"/>
              </a:rPr>
              <a:t>(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55x55</a:t>
            </a:r>
            <a:r>
              <a:rPr lang="en-US" sz="2000">
                <a:sym typeface="Wingdings" pitchFamily="2" charset="2"/>
              </a:rPr>
              <a:t>x96)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CONV2</a:t>
            </a:r>
            <a:r>
              <a:rPr lang="en-US" sz="2000"/>
              <a:t>: 256 filter with 5x5, S = 1, P = 2, C = (55 – 5 + 2*2) / 1 + 1 = 55 </a:t>
            </a:r>
            <a:r>
              <a:rPr lang="en-US" sz="2000">
                <a:sym typeface="Wingdings" pitchFamily="2" charset="2"/>
              </a:rPr>
              <a:t> (55x55x256)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MAX POOL2</a:t>
            </a:r>
            <a:r>
              <a:rPr lang="en-US" sz="2000">
                <a:solidFill>
                  <a:srgbClr val="FF0000"/>
                </a:solidFill>
              </a:rPr>
              <a:t>: 3x3 filter, S = 2, C = (55 – 3) / 2 + 1 = 27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(27x27x256)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NORM2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(27x27x256)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CONV3</a:t>
            </a:r>
            <a:r>
              <a:rPr lang="en-US" sz="2000">
                <a:solidFill>
                  <a:srgbClr val="FF0000"/>
                </a:solidFill>
              </a:rPr>
              <a:t>: 512 filter with 3x3, S = 1, P = 1, C = (27 – 3 + 2)/1 + 1 = 27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(27x27x512)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CONV4</a:t>
            </a:r>
            <a:r>
              <a:rPr lang="en-US" sz="2000"/>
              <a:t>: 1024 filter with 3x3, S = 1, P = 1, C = (27 – 3 + 2)/1 + 1 = 27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(27x27x1024)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CONV5</a:t>
            </a:r>
            <a:r>
              <a:rPr lang="en-US" sz="2000">
                <a:solidFill>
                  <a:srgbClr val="FF0000"/>
                </a:solidFill>
              </a:rPr>
              <a:t>: 512 filter with 3x3, S = 1, P = 1, C = (27 – 3 + 2)/1 + 1 = 27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(27x27x512)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POOL3</a:t>
            </a:r>
            <a:r>
              <a:rPr lang="en-US" sz="2000"/>
              <a:t>: 3x3 filter, S = 2 </a:t>
            </a:r>
            <a:r>
              <a:rPr lang="en-US" sz="2000">
                <a:sym typeface="Wingdings" pitchFamily="2" charset="2"/>
              </a:rPr>
              <a:t> C = (27 – 3) /2 + 1 = 13  (13x13x512)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FC6</a:t>
            </a:r>
            <a:r>
              <a:rPr lang="en-US" sz="2000">
                <a:solidFill>
                  <a:srgbClr val="FF0000"/>
                </a:solidFill>
              </a:rPr>
              <a:t>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FC7</a:t>
            </a:r>
            <a:r>
              <a:rPr lang="en-US" sz="2000"/>
              <a:t>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FC8</a:t>
            </a:r>
            <a:r>
              <a:rPr lang="en-US" sz="2000">
                <a:solidFill>
                  <a:srgbClr val="FF0000"/>
                </a:solidFill>
              </a:rPr>
              <a:t>: 1000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1935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ZFNET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90600"/>
            <a:ext cx="12192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/>
              <a:t>INPUT: </a:t>
            </a:r>
            <a:r>
              <a:rPr lang="en-US" sz="2000"/>
              <a:t>(227x227x3) </a:t>
            </a:r>
            <a:r>
              <a:rPr lang="en-US" sz="2000">
                <a:sym typeface="Wingdings" pitchFamily="2" charset="2"/>
              </a:rPr>
              <a:t> Param: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CONV1</a:t>
            </a:r>
            <a:r>
              <a:rPr lang="en-US" sz="2000">
                <a:solidFill>
                  <a:srgbClr val="FF0000"/>
                </a:solidFill>
              </a:rPr>
              <a:t>[96 filter with </a:t>
            </a:r>
            <a:r>
              <a:rPr lang="en-US" sz="2000" b="1">
                <a:solidFill>
                  <a:srgbClr val="FF0000"/>
                </a:solidFill>
              </a:rPr>
              <a:t>7x7</a:t>
            </a:r>
            <a:r>
              <a:rPr lang="en-US" sz="2000">
                <a:solidFill>
                  <a:srgbClr val="FF0000"/>
                </a:solidFill>
              </a:rPr>
              <a:t>, S = 4, P = 0]</a:t>
            </a:r>
            <a:r>
              <a:rPr lang="en-US" sz="2000" b="1">
                <a:solidFill>
                  <a:srgbClr val="FF0000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(7x7x96)  Param = (7x7x3)x96 + 1*96 = </a:t>
            </a:r>
            <a:r>
              <a:rPr lang="en-US" sz="2000">
                <a:solidFill>
                  <a:srgbClr val="FF0000"/>
                </a:solidFill>
              </a:rPr>
              <a:t>14,208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POOL1: </a:t>
            </a:r>
            <a:r>
              <a:rPr lang="en-US" sz="2000">
                <a:sym typeface="Wingdings" pitchFamily="2" charset="2"/>
              </a:rPr>
              <a:t>(55x55x96)  Param =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NORM1: </a:t>
            </a:r>
            <a:r>
              <a:rPr lang="en-US" sz="2000">
                <a:sym typeface="Wingdings" pitchFamily="2" charset="2"/>
              </a:rPr>
              <a:t>(55x55x96)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CONV2</a:t>
            </a:r>
            <a:r>
              <a:rPr lang="en-US" sz="2000"/>
              <a:t>[256 filter with </a:t>
            </a:r>
            <a:r>
              <a:rPr lang="en-US" sz="2000" b="1"/>
              <a:t>5x5</a:t>
            </a:r>
            <a:r>
              <a:rPr lang="en-US" sz="2000"/>
              <a:t>, S = 1, P = 2]</a:t>
            </a:r>
            <a:r>
              <a:rPr lang="en-US" sz="2000" b="1"/>
              <a:t>: </a:t>
            </a:r>
            <a:r>
              <a:rPr lang="en-US" sz="2000">
                <a:sym typeface="Wingdings" pitchFamily="2" charset="2"/>
              </a:rPr>
              <a:t>(55x55x256)  Param = (5x5x96)x256 + 1*256 = </a:t>
            </a:r>
            <a:r>
              <a:rPr lang="en-US" sz="2000"/>
              <a:t>614,656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MAX POOL2: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(27x27x256)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NORM2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(27x27x256)  Param =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CONV3</a:t>
            </a:r>
            <a:r>
              <a:rPr lang="en-US" sz="2000">
                <a:solidFill>
                  <a:srgbClr val="FF0000"/>
                </a:solidFill>
              </a:rPr>
              <a:t>[384 filter with </a:t>
            </a:r>
            <a:r>
              <a:rPr lang="en-US" sz="2000" b="1">
                <a:solidFill>
                  <a:srgbClr val="FF0000"/>
                </a:solidFill>
              </a:rPr>
              <a:t>3x3</a:t>
            </a:r>
            <a:r>
              <a:rPr lang="en-US" sz="2000">
                <a:solidFill>
                  <a:srgbClr val="FF0000"/>
                </a:solidFill>
              </a:rPr>
              <a:t>,S = 1,P = 1]: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(27x27x512)  Param = (3x3x256)x512 + 1*512 = </a:t>
            </a:r>
            <a:r>
              <a:rPr lang="en-US" sz="2000"/>
              <a:t>1,180,160 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CONV4</a:t>
            </a:r>
            <a:r>
              <a:rPr lang="en-US" sz="2000"/>
              <a:t>[384 filter with </a:t>
            </a:r>
            <a:r>
              <a:rPr lang="en-US" sz="2000" b="1"/>
              <a:t>3x3</a:t>
            </a:r>
            <a:r>
              <a:rPr lang="en-US" sz="2000"/>
              <a:t>,S = 1,P = 1]:(27x27x1024) </a:t>
            </a:r>
            <a:r>
              <a:rPr lang="en-US" sz="2000">
                <a:sym typeface="Wingdings" pitchFamily="2" charset="2"/>
              </a:rPr>
              <a:t> Param =(3x3x512)x1024+1*1024=</a:t>
            </a:r>
            <a:r>
              <a:rPr lang="en-US" sz="2000"/>
              <a:t>4,719,616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CONV5</a:t>
            </a:r>
            <a:r>
              <a:rPr lang="en-US" sz="2000">
                <a:solidFill>
                  <a:srgbClr val="FF0000"/>
                </a:solidFill>
              </a:rPr>
              <a:t>[256 filter with </a:t>
            </a:r>
            <a:r>
              <a:rPr lang="en-US" sz="2000" b="1">
                <a:solidFill>
                  <a:srgbClr val="FF0000"/>
                </a:solidFill>
              </a:rPr>
              <a:t>3x3</a:t>
            </a:r>
            <a:r>
              <a:rPr lang="en-US" sz="2000">
                <a:solidFill>
                  <a:srgbClr val="FF0000"/>
                </a:solidFill>
              </a:rPr>
              <a:t>,S = 1,P = 1]: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(27x27x512)  Param =(3x3x1024)x512 + 1*512 = </a:t>
            </a:r>
            <a:r>
              <a:rPr lang="en-US" sz="2000"/>
              <a:t>4,719,104 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POOL3</a:t>
            </a:r>
            <a:r>
              <a:rPr lang="en-US" sz="2000"/>
              <a:t>: </a:t>
            </a:r>
            <a:r>
              <a:rPr lang="en-US" sz="2000">
                <a:sym typeface="Wingdings" pitchFamily="2" charset="2"/>
              </a:rPr>
              <a:t>(13x13x256)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FC6</a:t>
            </a:r>
            <a:r>
              <a:rPr lang="en-US" sz="2000">
                <a:solidFill>
                  <a:srgbClr val="FF0000"/>
                </a:solidFill>
              </a:rPr>
              <a:t>: 4096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Param = (13x13x512)x4096 + 1*4096 = </a:t>
            </a:r>
            <a:r>
              <a:rPr lang="en-US" sz="2000"/>
              <a:t>354,422,784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FC7</a:t>
            </a:r>
            <a:r>
              <a:rPr lang="en-US" sz="2000"/>
              <a:t>: 4096 </a:t>
            </a:r>
            <a:r>
              <a:rPr lang="en-US" sz="2000">
                <a:sym typeface="Wingdings" pitchFamily="2" charset="2"/>
              </a:rPr>
              <a:t> Param = </a:t>
            </a:r>
            <a:r>
              <a:rPr lang="en-US" sz="2000">
                <a:solidFill>
                  <a:srgbClr val="FF0000"/>
                </a:solidFill>
              </a:rPr>
              <a:t>4096*4096 + 4096*1 = </a:t>
            </a:r>
            <a:r>
              <a:rPr lang="en-US" sz="2000"/>
              <a:t>16,781,312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FC8</a:t>
            </a:r>
            <a:r>
              <a:rPr lang="en-US" sz="2000">
                <a:solidFill>
                  <a:srgbClr val="FF0000"/>
                </a:solidFill>
              </a:rPr>
              <a:t>: 1000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Param = 1000*4096 + 1000*1 = </a:t>
            </a:r>
            <a:r>
              <a:rPr lang="en-US" sz="2000"/>
              <a:t>4,097,000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E840A-F47E-0C4B-82DB-606F0D68A909}"/>
              </a:ext>
            </a:extLst>
          </p:cNvPr>
          <p:cNvSpPr txBox="1"/>
          <p:nvPr/>
        </p:nvSpPr>
        <p:spPr>
          <a:xfrm>
            <a:off x="9067800" y="51054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Tổng tham số: 386,548,840</a:t>
            </a:r>
          </a:p>
        </p:txBody>
      </p:sp>
    </p:spTree>
    <p:extLst>
      <p:ext uri="{BB962C8B-B14F-4D97-AF65-F5344CB8AC3E}">
        <p14:creationId xmlns:p14="http://schemas.microsoft.com/office/powerpoint/2010/main" val="40628300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29765F-8EA8-1C4F-922B-C353BBE6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nhấn của ZFNET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BA098-1710-4947-8BEB-8C6B5433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filter 7x7 với stride thấp hơn (S=2) 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giữ lại được các thông tin quan trọng của dữ liệu ban đầu</a:t>
            </a:r>
            <a:r>
              <a:rPr lang="en-US">
                <a:sym typeface="Wingdings" pitchFamily="2" charset="2"/>
              </a:rPr>
              <a:t>.</a:t>
            </a:r>
          </a:p>
          <a:p>
            <a:r>
              <a:rPr lang="en-US">
                <a:sym typeface="Wingdings" pitchFamily="2" charset="2"/>
              </a:rPr>
              <a:t>AlexNet huấn luyện trên 15 triệu bức ảnh, ZFNET chỉ cần 1,3 triệu bức ảnh.</a:t>
            </a:r>
          </a:p>
          <a:p>
            <a:r>
              <a:rPr lang="en-US">
                <a:sym typeface="Wingdings" pitchFamily="2" charset="2"/>
              </a:rPr>
              <a:t>Sử dụng một kỹ thuật tên là </a:t>
            </a:r>
            <a:r>
              <a:rPr lang="en-US" b="1" i="1">
                <a:solidFill>
                  <a:srgbClr val="FF0000"/>
                </a:solidFill>
              </a:rPr>
              <a:t>deconvnet</a:t>
            </a:r>
            <a:r>
              <a:rPr lang="en-US"/>
              <a:t>, nhằm truy xuất sự liên quan của các feature trích xuất được từ các lớp CONV đối với dữ liệu ban đầu.</a:t>
            </a:r>
          </a:p>
        </p:txBody>
      </p:sp>
    </p:spTree>
    <p:extLst>
      <p:ext uri="{BB962C8B-B14F-4D97-AF65-F5344CB8AC3E}">
        <p14:creationId xmlns:p14="http://schemas.microsoft.com/office/powerpoint/2010/main" val="11277720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EBF-126D-0C44-9360-487296C0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ZFNET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DC02-2CF0-4742-9766-96C4AEE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model.add(Conv2D(filters=96, input_shape=(227,227,3), kernel_size=(7,7), strides=(2,2), padding='valid',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model.add(Conv2D(filters=256, kernel_size=(5,5),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model.add(Conv2D(filters=1024,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model.add(MaxPooling2D(pool_size=(3,3), strides=(2,2), padding='valid'))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model.add(Flatten())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model.add(Dense(1000, activation='softmax'))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57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A9E-3E6F-1146-9C14-9ABBF0AC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9F1B-A3D7-544F-BF37-EA888805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AlexNET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ZFNET.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VGG-16.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GoogLeNET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1374795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C20-DC9D-F043-A33C-4C8E768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ZFNET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BD7F6-B86F-E140-B8FC-F85D3A87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54" y="1295400"/>
            <a:ext cx="5346291" cy="47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58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32B3-52C5-F549-B466-FDAC1C9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10972800" cy="1143000"/>
          </a:xfrm>
        </p:spPr>
        <p:txBody>
          <a:bodyPr/>
          <a:lstStyle/>
          <a:p>
            <a:pPr algn="l"/>
            <a:r>
              <a:rPr lang="en-US"/>
              <a:t>VGG-16</a:t>
            </a:r>
          </a:p>
        </p:txBody>
      </p:sp>
    </p:spTree>
    <p:extLst>
      <p:ext uri="{BB962C8B-B14F-4D97-AF65-F5344CB8AC3E}">
        <p14:creationId xmlns:p14="http://schemas.microsoft.com/office/powerpoint/2010/main" val="7586614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F0D5-04ED-564F-A2F6-47C2BC1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E11F-AF86-F248-B2D6-B2D3356D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Năm đề xuất: 2014.</a:t>
            </a:r>
          </a:p>
          <a:p>
            <a:r>
              <a:rPr lang="en-US"/>
              <a:t>Tác giả: </a:t>
            </a:r>
            <a:r>
              <a:rPr lang="en-US" i="1">
                <a:solidFill>
                  <a:srgbClr val="FF0000"/>
                </a:solidFill>
              </a:rPr>
              <a:t>Simonyan and Zisserman 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Paper: Simonyan, Karen, and Andrew Zisserman. "</a:t>
            </a:r>
            <a:r>
              <a:rPr lang="en-US" i="1">
                <a:solidFill>
                  <a:srgbClr val="FF0000"/>
                </a:solidFill>
              </a:rPr>
              <a:t>Very deep convolutional networks for large-scale image recognition</a:t>
            </a:r>
            <a:r>
              <a:rPr lang="en-US"/>
              <a:t>." </a:t>
            </a:r>
            <a:r>
              <a:rPr lang="en-US" i="1"/>
              <a:t>arXiv preprint arXiv:1409.1556</a:t>
            </a:r>
            <a:r>
              <a:rPr lang="en-US"/>
              <a:t> (2014).</a:t>
            </a:r>
          </a:p>
          <a:p>
            <a:r>
              <a:rPr lang="en-US"/>
              <a:t>Link: </a:t>
            </a:r>
            <a:r>
              <a:rPr lang="en-US">
                <a:hlinkClick r:id="rId2"/>
              </a:rPr>
              <a:t>https://arxiv.org/abs/1409.1556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15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02E-5892-3948-9E13-483EDE85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</a:t>
            </a:r>
          </a:p>
        </p:txBody>
      </p:sp>
      <p:pic>
        <p:nvPicPr>
          <p:cNvPr id="9218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595D0EEA-571F-F347-BB4C-BF608D8D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17638"/>
            <a:ext cx="9677400" cy="442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058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DBFD-704E-D346-A748-4F6774FE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B7BF-963B-9744-8519-12D7684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" y="1138238"/>
            <a:ext cx="9956800" cy="5181600"/>
          </a:xfrm>
        </p:spPr>
        <p:txBody>
          <a:bodyPr numCol="2" spcCol="640080"/>
          <a:lstStyle/>
          <a:p>
            <a:pPr>
              <a:buFont typeface="+mj-lt"/>
              <a:buAutoNum type="arabicPeriod"/>
            </a:pPr>
            <a:r>
              <a:rPr lang="en-US" sz="1800"/>
              <a:t>INPUT: 224x224x3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CONV3-64: 64 filter 3x3, S=1, P=1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CONV3-64: 64 filter 3x3, S=1, P=1</a:t>
            </a:r>
          </a:p>
          <a:p>
            <a:pPr>
              <a:buFont typeface="+mj-lt"/>
              <a:buAutoNum type="arabicPeriod"/>
            </a:pPr>
            <a:r>
              <a:rPr lang="en-US" sz="1800"/>
              <a:t>POOL: 2x2 filter, S = 2 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CONV3-128: 128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CONV3-128: 128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POOL: 2x2 filter, S = 2 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CONV3-256: 256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CONV3-256: 256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POOL: 2x2 filter, S = 2 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POOL: 2x2 filter, S = 2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0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CONV3-512: 512 filters 3x3, S = 1, P = 1</a:t>
            </a:r>
          </a:p>
          <a:p>
            <a:pPr>
              <a:buFont typeface="+mj-lt"/>
              <a:buAutoNum type="arabicPeriod"/>
            </a:pPr>
            <a:r>
              <a:rPr lang="en-US" sz="1800"/>
              <a:t>POOL: 2x2 filter, S = 2</a:t>
            </a:r>
          </a:p>
          <a:p>
            <a:pPr>
              <a:buFont typeface="+mj-lt"/>
              <a:buAutoNum type="arabicPeriod"/>
            </a:pPr>
            <a:r>
              <a:rPr lang="en-US" sz="1800"/>
              <a:t>FC: 4096</a:t>
            </a:r>
          </a:p>
          <a:p>
            <a:pPr>
              <a:buFont typeface="+mj-lt"/>
              <a:buAutoNum type="arabicPeriod"/>
            </a:pPr>
            <a:r>
              <a:rPr lang="en-US" sz="1800"/>
              <a:t>FC: 4096</a:t>
            </a:r>
          </a:p>
          <a:p>
            <a:pPr>
              <a:buFont typeface="+mj-lt"/>
              <a:buAutoNum type="arabicPeriod"/>
            </a:pPr>
            <a:r>
              <a:rPr lang="en-US" sz="1800"/>
              <a:t>FC: 1000</a:t>
            </a:r>
          </a:p>
          <a:p>
            <a:pPr>
              <a:buFont typeface="+mj-lt"/>
              <a:buAutoNum type="arabicPeriod"/>
            </a:pPr>
            <a:endParaRPr lang="en-US" sz="1800"/>
          </a:p>
          <a:p>
            <a:pPr>
              <a:buFont typeface="+mj-lt"/>
              <a:buAutoNum type="arabicPeriod"/>
            </a:pPr>
            <a:endParaRPr lang="en-US" sz="1800"/>
          </a:p>
          <a:p>
            <a:pPr>
              <a:buFont typeface="+mj-lt"/>
              <a:buAutoNum type="arabicPeriod"/>
            </a:pPr>
            <a:endParaRPr lang="en-US" sz="1800"/>
          </a:p>
          <a:p>
            <a:pPr>
              <a:buFont typeface="+mj-lt"/>
              <a:buAutoNum type="arabicPeriod"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949D5-D451-F143-A0B4-E7A70741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939800"/>
            <a:ext cx="2045006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89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508-0AC4-9E44-93E7-7800D890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0335"/>
            <a:ext cx="10972800" cy="1143000"/>
          </a:xfrm>
        </p:spPr>
        <p:txBody>
          <a:bodyPr/>
          <a:lstStyle/>
          <a:p>
            <a:r>
              <a:rPr lang="en-US"/>
              <a:t>Size cho từng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98236-9551-9C43-990E-6803F4CEC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143001"/>
            <a:ext cx="5842000" cy="49831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INPUT </a:t>
            </a:r>
            <a:r>
              <a:rPr lang="en-US" sz="2000">
                <a:sym typeface="Wingdings" pitchFamily="2" charset="2"/>
              </a:rPr>
              <a:t> (</a:t>
            </a:r>
            <a:r>
              <a:rPr lang="en-US" sz="2000"/>
              <a:t>224x224x3)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CONV3-64 </a:t>
            </a:r>
            <a:r>
              <a:rPr lang="en-US" sz="2000">
                <a:sym typeface="Wingdings" pitchFamily="2" charset="2"/>
              </a:rPr>
              <a:t> (224x224x64)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CONV3-64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</a:t>
            </a:r>
            <a:r>
              <a:rPr lang="en-US" sz="2000">
                <a:sym typeface="Wingdings" pitchFamily="2" charset="2"/>
              </a:rPr>
              <a:t>224x224x64)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POOL </a:t>
            </a:r>
            <a:r>
              <a:rPr lang="en-US" sz="2000">
                <a:sym typeface="Wingdings" pitchFamily="2" charset="2"/>
              </a:rPr>
              <a:t> (112x112x64)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CONV3-128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(112x112x128)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CONV3-128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(112x112x128)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POOL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(56x56x128)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CONV3-256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(56x56x256)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CONV3-256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(56x56x256)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POOL </a:t>
            </a:r>
            <a:r>
              <a:rPr lang="en-US" sz="2000">
                <a:sym typeface="Wingdings" pitchFamily="2" charset="2"/>
              </a:rPr>
              <a:t> (28x28x256)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 (28x28x512)</a:t>
            </a:r>
            <a:endParaRPr lang="en-US" sz="2000"/>
          </a:p>
          <a:p>
            <a:pPr marL="457200" indent="-457200">
              <a:buFont typeface="+mj-lt"/>
              <a:buAutoNum type="arabicPeriod" startAt="12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(28x28x512)</a:t>
            </a:r>
            <a:endParaRPr lang="en-US" sz="2000"/>
          </a:p>
          <a:p>
            <a:pPr marL="457200" indent="-457200">
              <a:buFont typeface="+mj-lt"/>
              <a:buAutoNum type="arabicPeriod" startAt="12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 (28x28x512)</a:t>
            </a:r>
            <a:endParaRPr lang="en-US" sz="2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C2E682-3B79-9243-A393-93D79899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1100" y="1168402"/>
            <a:ext cx="5765800" cy="4983164"/>
          </a:xfrm>
        </p:spPr>
        <p:txBody>
          <a:bodyPr/>
          <a:lstStyle/>
          <a:p>
            <a:pPr marL="457200" indent="-457200">
              <a:buFont typeface="+mj-lt"/>
              <a:buAutoNum type="arabicPeriod" startAt="14"/>
            </a:pPr>
            <a:r>
              <a:rPr lang="en-US" sz="2000"/>
              <a:t>POOL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(14x14x512)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 (14x14x512)</a:t>
            </a:r>
            <a:endParaRPr lang="en-US" sz="2000"/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 (14x14x512)</a:t>
            </a:r>
            <a:endParaRPr lang="en-US" sz="2000"/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CONV3-512 </a:t>
            </a:r>
            <a:r>
              <a:rPr lang="en-US" sz="2000">
                <a:sym typeface="Wingdings" pitchFamily="2" charset="2"/>
              </a:rPr>
              <a:t> (14x14x512)</a:t>
            </a:r>
            <a:endParaRPr lang="en-US" sz="2000"/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POOL </a:t>
            </a:r>
            <a:r>
              <a:rPr lang="en-US" sz="2000">
                <a:sym typeface="Wingdings" pitchFamily="2" charset="2"/>
              </a:rPr>
              <a:t> (7x7x512)</a:t>
            </a:r>
            <a:endParaRPr lang="en-US" sz="2000"/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FC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(4096x1)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FC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(4096x1)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/>
              <a:t>FC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(1000x1)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878032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508-0AC4-9E44-93E7-7800D89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tổng tham số cho VGG-16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98236-9551-9C43-990E-6803F4CE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/>
              <a:t>INPUT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(</a:t>
            </a:r>
            <a:r>
              <a:rPr lang="en-US" sz="2000"/>
              <a:t>224x224x3). </a:t>
            </a:r>
            <a:r>
              <a:rPr lang="en-US" sz="2000">
                <a:solidFill>
                  <a:srgbClr val="008000"/>
                </a:solidFill>
              </a:rPr>
              <a:t>Param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CONV3-64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Param = (3x3x3)x64 + 1*64 = </a:t>
            </a:r>
            <a:r>
              <a:rPr lang="en-US" sz="2000">
                <a:solidFill>
                  <a:srgbClr val="FF0000"/>
                </a:solidFill>
              </a:rPr>
              <a:t>1,792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CONV3-64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Param = (3x3x64) x 64 + 1*64 = 36,928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POOL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(112x112x64).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Param = 0</a:t>
            </a:r>
            <a:endParaRPr lang="en-US" sz="200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CONV3-128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Param = (3 x 3 x 64) x128 + 1*128 = 73,856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CONV3-128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Param = (3 x 3 x 128) x128 + 1*128 = 147,584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POOL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(56x56x128). </a:t>
            </a:r>
            <a:r>
              <a:rPr lang="en-US" sz="2000">
                <a:solidFill>
                  <a:srgbClr val="008000"/>
                </a:solidFill>
              </a:rPr>
              <a:t>Param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CONV3-256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(3x3x128)x256 + 1*256 = </a:t>
            </a:r>
            <a:r>
              <a:rPr lang="en-US" sz="2000"/>
              <a:t>295,168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CONV3-256</a:t>
            </a:r>
            <a:r>
              <a:rPr lang="en-US" sz="2000">
                <a:sym typeface="Wingdings" pitchFamily="2" charset="2"/>
              </a:rPr>
              <a:t>  Param = (3x3x256)x256 + 1*256 = </a:t>
            </a:r>
            <a:r>
              <a:rPr lang="en-US" sz="2000"/>
              <a:t>590,080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POOL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(28x28x256).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Param = 0.</a:t>
            </a:r>
            <a:endParaRPr lang="en-US" sz="200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CONV3-512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(3x3x256)x512 + 1*512 = </a:t>
            </a:r>
            <a:r>
              <a:rPr lang="en-US" sz="2000"/>
              <a:t>1,180,160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000" b="1"/>
              <a:t>CONV3-512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(3x3x512)x512 + 1*512 = </a:t>
            </a:r>
            <a:r>
              <a:rPr lang="en-US" sz="2000"/>
              <a:t>2,359,808</a:t>
            </a:r>
            <a:endParaRPr lang="en-US" sz="2000">
              <a:sym typeface="Wingdings" pitchFamily="2" charset="2"/>
            </a:endParaRPr>
          </a:p>
          <a:p>
            <a:pPr marL="457200" indent="-457200">
              <a:buFont typeface="+mj-lt"/>
              <a:buAutoNum type="arabicPeriod" startAt="12"/>
            </a:pPr>
            <a:r>
              <a:rPr lang="en-US" sz="2000" b="1"/>
              <a:t>CONV3-512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(3x3x512)x512 + 1*512 = </a:t>
            </a:r>
            <a:r>
              <a:rPr lang="en-US" sz="2000"/>
              <a:t>2,359,808</a:t>
            </a:r>
          </a:p>
        </p:txBody>
      </p:sp>
    </p:spTree>
    <p:extLst>
      <p:ext uri="{BB962C8B-B14F-4D97-AF65-F5344CB8AC3E}">
        <p14:creationId xmlns:p14="http://schemas.microsoft.com/office/powerpoint/2010/main" val="28181164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93758A-8C96-8746-A6A6-F5CBE3E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tổng tham số cho VGG-16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EDAF-BEC0-EB4D-A44F-C82ED370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124199"/>
          </a:xfrm>
        </p:spPr>
        <p:txBody>
          <a:bodyPr/>
          <a:lstStyle/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POOL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(14x14x512). Param = 0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CONV3-512 </a:t>
            </a:r>
            <a:r>
              <a:rPr lang="en-US" sz="2000">
                <a:sym typeface="Wingdings" pitchFamily="2" charset="2"/>
              </a:rPr>
              <a:t> Param = (3 x 3 x 512) x 512 + 1*512 = </a:t>
            </a:r>
            <a:r>
              <a:rPr lang="en-US" sz="2000"/>
              <a:t>2,359,808 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CONV3-512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 x 3 x 512) x 512 + 1*512 = </a:t>
            </a:r>
            <a:r>
              <a:rPr lang="en-US" sz="2000"/>
              <a:t>2,359,808 </a:t>
            </a:r>
            <a:endParaRPr lang="en-US" sz="2000">
              <a:sym typeface="Wingdings" pitchFamily="2" charset="2"/>
            </a:endParaRP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CONV3-512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(3 x 3 x 512) x 512 + 1*512 = </a:t>
            </a:r>
            <a:r>
              <a:rPr lang="en-US" sz="2000"/>
              <a:t>2,359,808 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POOL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(7x7x512). </a:t>
            </a:r>
            <a:r>
              <a:rPr lang="en-US" sz="2000"/>
              <a:t>Param = 0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FC-4096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 Param = (7x7x512) x 4096 + 1*4096 = </a:t>
            </a:r>
            <a:r>
              <a:rPr lang="en-US" sz="2000"/>
              <a:t>102,764,544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FC-4096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Param = 4096 x 4096 + 1*4096 = 16,781,312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sz="2000" b="1"/>
              <a:t>FC-1000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Param = 1000*4096 + 1*1000 = 4,097,000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97730-AB99-7645-8B1D-1847AE088D91}"/>
              </a:ext>
            </a:extLst>
          </p:cNvPr>
          <p:cNvSpPr txBox="1"/>
          <p:nvPr/>
        </p:nvSpPr>
        <p:spPr>
          <a:xfrm>
            <a:off x="838200" y="4996189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8000"/>
                </a:solidFill>
              </a:rPr>
              <a:t>Tổng tham số: 137,767,464 </a:t>
            </a:r>
          </a:p>
        </p:txBody>
      </p:sp>
    </p:spTree>
    <p:extLst>
      <p:ext uri="{BB962C8B-B14F-4D97-AF65-F5344CB8AC3E}">
        <p14:creationId xmlns:p14="http://schemas.microsoft.com/office/powerpoint/2010/main" val="128519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47EF-64CC-3847-8EDA-F4E4FC2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VGG-16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ECA0-7628-D841-82C2-63EBA0B6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200"/>
              <a:t>model = Sequential()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model.add(Conv2D(filters=64, input_shape=(224,224,3),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model.add(Conv2D(filters=64, kernel_size=(3,3), strides=(1,1), padding='same', activation='relu'))</a:t>
            </a:r>
          </a:p>
          <a:p>
            <a:pPr marL="0" indent="0">
              <a:buNone/>
            </a:pPr>
            <a:r>
              <a:rPr lang="en-US" sz="1200"/>
              <a:t>model.add(MaxPooling2D(pool_size=(2,2), strides=(2,2), padding='valid'))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model.add(Conv2D(filters=128,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model.add(Conv2D(filters=128, kernel_size=(3,3), strides=(1,1), padding='same', activation='relu'))</a:t>
            </a:r>
          </a:p>
          <a:p>
            <a:pPr marL="0" indent="0">
              <a:buNone/>
            </a:pPr>
            <a:r>
              <a:rPr lang="en-US" sz="1200"/>
              <a:t>model.add(MaxPooling2D(pool_size=(2,2), strides=(2,2), padding='valid'))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model.add(Conv2D(filters=256,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model.add(Conv2D(filters=256, kernel_size=(3,3), strides=(1,1), padding='same', activation='relu'))</a:t>
            </a:r>
          </a:p>
          <a:p>
            <a:pPr marL="0" indent="0">
              <a:buNone/>
            </a:pPr>
            <a:r>
              <a:rPr lang="en-US" sz="1200"/>
              <a:t>model.add(MaxPooling2D(pool_size=(2,2), strides=(2,2), padding='valid'))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/>
              <a:t>model.add(MaxPooling2D(pool_size=(2,2), strides=(2,2), padding='valid'))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model.add(Conv2D(filters=512, kernel_size=(3,3), strides=(1,1), padding='same', activation='relu'))</a:t>
            </a:r>
          </a:p>
          <a:p>
            <a:pPr marL="0" indent="0">
              <a:buNone/>
            </a:pPr>
            <a:r>
              <a:rPr lang="en-US" sz="1200"/>
              <a:t>model.add(MaxPooling2D(pool_size=(2,2), strides=(2,2), padding='valid'))</a:t>
            </a:r>
          </a:p>
          <a:p>
            <a:pPr marL="0" indent="0">
              <a:buNone/>
            </a:pPr>
            <a:r>
              <a:rPr lang="en-US" sz="1200"/>
              <a:t>model.add(Flatten())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model.add(Dense(4096, activation='relu'))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model.add(Dense(1000, activation='softmax'))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019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CC32-C88F-2241-AB54-1630096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95600"/>
            <a:ext cx="5029200" cy="715962"/>
          </a:xfrm>
        </p:spPr>
        <p:txBody>
          <a:bodyPr/>
          <a:lstStyle/>
          <a:p>
            <a:r>
              <a:rPr lang="en-US"/>
              <a:t>Hiện thực VGG-16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FE06E-3EE5-954A-8992-028F21E0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99" y="0"/>
            <a:ext cx="4830901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48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C812-808D-2846-9549-B0A30716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Top-5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CB41-1E2B-184F-986B-CC1F5C64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1"/>
            <a:ext cx="11430000" cy="4525963"/>
          </a:xfrm>
        </p:spPr>
        <p:txBody>
          <a:bodyPr/>
          <a:lstStyle/>
          <a:p>
            <a:r>
              <a:rPr lang="en-US"/>
              <a:t>Là độ đo được dùng trong phân loại ảnh của bộ ImageNET, thường được sử dụng trong cuộc thi </a:t>
            </a:r>
            <a:r>
              <a:rPr lang="en-US" i="1">
                <a:solidFill>
                  <a:srgbClr val="FF0000"/>
                </a:solidFill>
              </a:rPr>
              <a:t>ImageNet Large Scale Visual Recognition Challenge (ILSVRC)</a:t>
            </a:r>
            <a:r>
              <a:rPr lang="en-US"/>
              <a:t>. </a:t>
            </a:r>
          </a:p>
          <a:p>
            <a:r>
              <a:rPr lang="en-US"/>
              <a:t>Cách tính:</a:t>
            </a:r>
          </a:p>
          <a:p>
            <a:pPr lvl="1"/>
            <a:r>
              <a:rPr lang="en-US"/>
              <a:t>Mỗi mô hình dự đoán ra </a:t>
            </a:r>
            <a:r>
              <a:rPr lang="en-US">
                <a:solidFill>
                  <a:srgbClr val="FF0000"/>
                </a:solidFill>
              </a:rPr>
              <a:t>5 nhãn </a:t>
            </a:r>
            <a:r>
              <a:rPr lang="en-US"/>
              <a:t>của 1 bức ảnh.</a:t>
            </a:r>
          </a:p>
          <a:p>
            <a:pPr lvl="1"/>
            <a:r>
              <a:rPr lang="en-US"/>
              <a:t>Nếu nhãn thật của bức ảnh nằm trong 5 nhãn trên 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ảnh dự đoán chính xác.</a:t>
            </a:r>
          </a:p>
          <a:p>
            <a:pPr lvl="1"/>
            <a:r>
              <a:rPr lang="en-US">
                <a:sym typeface="Wingdings" pitchFamily="2" charset="2"/>
              </a:rPr>
              <a:t>Nếu nhãn thật nằm ngoài 5 nhãn 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ảnh lỗi (error).</a:t>
            </a:r>
          </a:p>
          <a:p>
            <a:pPr lvl="1"/>
            <a:r>
              <a:rPr lang="en-US" i="1">
                <a:solidFill>
                  <a:srgbClr val="000099"/>
                </a:solidFill>
                <a:sym typeface="Wingdings" pitchFamily="2" charset="2"/>
              </a:rPr>
              <a:t>Top-5 error = số ảnh lỗi (error) / tổng số ảnh trong tập test.</a:t>
            </a:r>
            <a:endParaRPr lang="en-US" i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77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762E-2F69-3B47-B15A-1041785F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mới của VGG-16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4D22-0871-2749-8438-58923DBB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Số lượng tham số </a:t>
            </a:r>
            <a:r>
              <a:rPr lang="en-US">
                <a:solidFill>
                  <a:srgbClr val="FF0000"/>
                </a:solidFill>
              </a:rPr>
              <a:t>ít hơn so với ZFNet</a:t>
            </a:r>
            <a:r>
              <a:rPr lang="en-US"/>
              <a:t>.</a:t>
            </a:r>
          </a:p>
          <a:p>
            <a:pPr lvl="1"/>
            <a:r>
              <a:rPr lang="en-US"/>
              <a:t>VGG-16 có </a:t>
            </a:r>
            <a:r>
              <a:rPr lang="en-US">
                <a:solidFill>
                  <a:srgbClr val="FF0000"/>
                </a:solidFill>
              </a:rPr>
              <a:t>137M tham số</a:t>
            </a:r>
            <a:r>
              <a:rPr lang="en-US"/>
              <a:t>, ZFNet khoảng </a:t>
            </a:r>
            <a:r>
              <a:rPr lang="en-US">
                <a:solidFill>
                  <a:srgbClr val="FF0000"/>
                </a:solidFill>
              </a:rPr>
              <a:t>386M tham số!.</a:t>
            </a:r>
          </a:p>
          <a:p>
            <a:r>
              <a:rPr lang="en-US"/>
              <a:t>Việc kết hợp 3 lớp chập 3x3 (stride 1) sẽ </a:t>
            </a:r>
            <a:r>
              <a:rPr lang="en-US">
                <a:solidFill>
                  <a:srgbClr val="FF0000"/>
                </a:solidFill>
              </a:rPr>
              <a:t>tạo hiệu ứng tương tự như lớp chập 7x7</a:t>
            </a:r>
            <a:r>
              <a:rPr lang="en-US"/>
              <a:t>.</a:t>
            </a:r>
          </a:p>
          <a:p>
            <a:pPr lvl="1"/>
            <a:r>
              <a:rPr lang="en-US"/>
              <a:t>Tuy nhiên, dùng 3 lớp chập 3x3 sẽ </a:t>
            </a:r>
            <a:r>
              <a:rPr lang="en-US">
                <a:solidFill>
                  <a:srgbClr val="FF0000"/>
                </a:solidFill>
              </a:rPr>
              <a:t>tiết kiệm lượng tham số đáng kể</a:t>
            </a:r>
            <a:r>
              <a:rPr lang="en-US"/>
              <a:t> so với 7x7.</a:t>
            </a:r>
          </a:p>
        </p:txBody>
      </p:sp>
    </p:spTree>
    <p:extLst>
      <p:ext uri="{BB962C8B-B14F-4D97-AF65-F5344CB8AC3E}">
        <p14:creationId xmlns:p14="http://schemas.microsoft.com/office/powerpoint/2010/main" val="1397846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B43-2FDD-1347-B62B-238FF95E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Vì sao kết hợp 3 bộ lọc 3x3 sẽ có hiệu ứng như bộ lọc 7x7</a:t>
            </a:r>
          </a:p>
        </p:txBody>
      </p:sp>
    </p:spTree>
    <p:extLst>
      <p:ext uri="{BB962C8B-B14F-4D97-AF65-F5344CB8AC3E}">
        <p14:creationId xmlns:p14="http://schemas.microsoft.com/office/powerpoint/2010/main" val="37042713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91013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06686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6859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31528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83768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019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72404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3096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865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79008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13133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6857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95385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38900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8041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75028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91850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742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8083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75289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0620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30842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22779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142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32B3-52C5-F549-B466-FDAC1C9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10972800" cy="1143000"/>
          </a:xfrm>
        </p:spPr>
        <p:txBody>
          <a:bodyPr/>
          <a:lstStyle/>
          <a:p>
            <a:pPr algn="l"/>
            <a:r>
              <a:rPr lang="en-US"/>
              <a:t>AlexNET</a:t>
            </a:r>
          </a:p>
        </p:txBody>
      </p:sp>
    </p:spTree>
    <p:extLst>
      <p:ext uri="{BB962C8B-B14F-4D97-AF65-F5344CB8AC3E}">
        <p14:creationId xmlns:p14="http://schemas.microsoft.com/office/powerpoint/2010/main" val="6213843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"/>
            <a:ext cx="10668000" cy="721360"/>
          </a:xfrm>
        </p:spPr>
        <p:txBody>
          <a:bodyPr/>
          <a:lstStyle/>
          <a:p>
            <a:r>
              <a:rPr lang="en-US"/>
              <a:t>7x7 filter, Stride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66193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0EE3B-6190-F245-BD10-DD87204B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040"/>
              </p:ext>
            </p:extLst>
          </p:nvPr>
        </p:nvGraphicFramePr>
        <p:xfrm>
          <a:off x="8458200" y="20878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6444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6751-A019-ED45-85CB-E59DB19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filter size</a:t>
            </a:r>
          </a:p>
        </p:txBody>
      </p:sp>
      <p:pic>
        <p:nvPicPr>
          <p:cNvPr id="5" name="Picture 2" descr="Dynamic Structure of CNN - PyTorch Forums">
            <a:extLst>
              <a:ext uri="{FF2B5EF4-FFF2-40B4-BE49-F238E27FC236}">
                <a16:creationId xmlns:a16="http://schemas.microsoft.com/office/drawing/2014/main" id="{9715A519-932B-254F-8C0E-6C0060A56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417638"/>
            <a:ext cx="6604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BB9478-96D5-6843-859F-DA59D9447D1A}"/>
              </a:ext>
            </a:extLst>
          </p:cNvPr>
          <p:cNvSpPr/>
          <p:nvPr/>
        </p:nvSpPr>
        <p:spPr>
          <a:xfrm>
            <a:off x="299310" y="5655765"/>
            <a:ext cx="49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Szegedy et al: </a:t>
            </a:r>
            <a:r>
              <a:rPr lang="en-US">
                <a:hlinkClick r:id="rId3"/>
              </a:rPr>
              <a:t>https://arxiv.org/abs/1512.00567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193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8D02-DAF5-174F-A5FC-3C59CB40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Stacked filter</a:t>
            </a:r>
          </a:p>
        </p:txBody>
      </p:sp>
      <p:pic>
        <p:nvPicPr>
          <p:cNvPr id="2050" name="Picture 2" descr="A Review of VGG net - Very Deep Convolutional Neural Networks | Longing for  sth New">
            <a:extLst>
              <a:ext uri="{FF2B5EF4-FFF2-40B4-BE49-F238E27FC236}">
                <a16:creationId xmlns:a16="http://schemas.microsoft.com/office/drawing/2014/main" id="{CFF01C1D-F110-1D46-9F87-039FD3103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6913"/>
            <a:ext cx="10972800" cy="42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881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5724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86112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3322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50746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93931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14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85785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71205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00455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16624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4183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211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898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1197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9950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47068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95150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2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14946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97062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28734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30743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43240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36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13146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72263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17146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06900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23483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35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53897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13617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1706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49059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14780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513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1864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9641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47226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40619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00905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27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A7BA-245F-C441-B980-D84E092A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chung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EC38-5FC6-FE4F-917B-45043078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Năm ra đời: 2012.</a:t>
            </a:r>
          </a:p>
          <a:p>
            <a:r>
              <a:rPr lang="en-US"/>
              <a:t>Tác giả: </a:t>
            </a:r>
            <a:r>
              <a:rPr lang="en-US">
                <a:solidFill>
                  <a:srgbClr val="FF0000"/>
                </a:solidFill>
              </a:rPr>
              <a:t>Alex Krizhevsky, Ilya Sutskever, Geoffrey Hinton</a:t>
            </a:r>
            <a:r>
              <a:rPr lang="en-US"/>
              <a:t>.</a:t>
            </a:r>
          </a:p>
          <a:p>
            <a:r>
              <a:rPr lang="en-US"/>
              <a:t>Paper: </a:t>
            </a:r>
            <a:r>
              <a:rPr lang="en-US" i="1"/>
              <a:t>Krizhevsky, Alex, Ilya Sutskever, and Geoffrey E. Hinton. "</a:t>
            </a:r>
            <a:r>
              <a:rPr lang="en-US" i="1">
                <a:solidFill>
                  <a:srgbClr val="FF0000"/>
                </a:solidFill>
              </a:rPr>
              <a:t>Imagenet classification with deep convolutional neural networks." Advances in neural information processing systems</a:t>
            </a:r>
            <a:r>
              <a:rPr lang="en-US" i="1"/>
              <a:t>. 2012</a:t>
            </a:r>
            <a:r>
              <a:rPr lang="en-US"/>
              <a:t>.</a:t>
            </a:r>
          </a:p>
          <a:p>
            <a:r>
              <a:rPr lang="en-US"/>
              <a:t>Top5-error: </a:t>
            </a:r>
            <a:r>
              <a:rPr lang="en-US">
                <a:solidFill>
                  <a:srgbClr val="FF0000"/>
                </a:solidFill>
              </a:rPr>
              <a:t>15.3%.</a:t>
            </a:r>
          </a:p>
          <a:p>
            <a:r>
              <a:rPr lang="en-US"/>
              <a:t>Link paper: </a:t>
            </a:r>
            <a:r>
              <a:rPr lang="en-US">
                <a:hlinkClick r:id="rId2"/>
              </a:rPr>
              <a:t>http://papers.nips.cc/paper/4824-imagenet-classification-with-deep-convolutional-neural-networks.pdf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4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79631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33301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84669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1180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30184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796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ABE-D562-CB43-A515-383D1C7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68000" cy="721360"/>
          </a:xfrm>
        </p:spPr>
        <p:txBody>
          <a:bodyPr/>
          <a:lstStyle/>
          <a:p>
            <a:r>
              <a:rPr lang="en-US"/>
              <a:t>3x3 filters, Stride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62911-DB3E-FD44-B4AD-8084C3C8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6990"/>
              </p:ext>
            </p:extLst>
          </p:nvPr>
        </p:nvGraphicFramePr>
        <p:xfrm>
          <a:off x="152400" y="685800"/>
          <a:ext cx="50292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8961126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8850628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434754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317725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6066050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32839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9022467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3412586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230547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351896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209310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3681058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9206630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9045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8056669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28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825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6329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9997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997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541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4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79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499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2833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032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93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906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479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93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5E091-3419-DA47-BA2E-51EFE7FE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86868"/>
              </p:ext>
            </p:extLst>
          </p:nvPr>
        </p:nvGraphicFramePr>
        <p:xfrm>
          <a:off x="6067424" y="737869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0BC2B-5035-5D42-B38D-FF98B743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36901"/>
              </p:ext>
            </p:extLst>
          </p:nvPr>
        </p:nvGraphicFramePr>
        <p:xfrm>
          <a:off x="8863016" y="2075180"/>
          <a:ext cx="274320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92701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0784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73531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16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25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CEFABB-5A40-4F48-B234-09F1D163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09234"/>
              </p:ext>
            </p:extLst>
          </p:nvPr>
        </p:nvGraphicFramePr>
        <p:xfrm>
          <a:off x="6057900" y="2540634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3F2EF-3CE5-5D4F-9DE5-BC04ABD20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39212"/>
              </p:ext>
            </p:extLst>
          </p:nvPr>
        </p:nvGraphicFramePr>
        <p:xfrm>
          <a:off x="6076950" y="4343400"/>
          <a:ext cx="1628775" cy="164084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86295612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94814008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77390470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66417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6418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54668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A0C9791A-1A3C-984A-B520-8383E43AF701}"/>
              </a:ext>
            </a:extLst>
          </p:cNvPr>
          <p:cNvSpPr/>
          <p:nvPr/>
        </p:nvSpPr>
        <p:spPr>
          <a:xfrm>
            <a:off x="5715000" y="737869"/>
            <a:ext cx="152400" cy="524637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4E9AF89-7214-254D-85E7-CFABF02F163E}"/>
              </a:ext>
            </a:extLst>
          </p:cNvPr>
          <p:cNvSpPr/>
          <p:nvPr/>
        </p:nvSpPr>
        <p:spPr>
          <a:xfrm>
            <a:off x="7848600" y="721360"/>
            <a:ext cx="228600" cy="526288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23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32B3-52C5-F549-B466-FDAC1C9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10972800" cy="1143000"/>
          </a:xfrm>
        </p:spPr>
        <p:txBody>
          <a:bodyPr/>
          <a:lstStyle/>
          <a:p>
            <a:pPr algn="l"/>
            <a:r>
              <a:rPr lang="en-US"/>
              <a:t>GoogLeNET</a:t>
            </a:r>
          </a:p>
        </p:txBody>
      </p:sp>
    </p:spTree>
    <p:extLst>
      <p:ext uri="{BB962C8B-B14F-4D97-AF65-F5344CB8AC3E}">
        <p14:creationId xmlns:p14="http://schemas.microsoft.com/office/powerpoint/2010/main" val="58913401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8D21-E36C-0F4B-A3AD-77CA1C74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A8C4-CC93-384E-B3CB-00387FB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Năm đề xuất: 2014. </a:t>
            </a:r>
          </a:p>
          <a:p>
            <a:r>
              <a:rPr lang="en-US"/>
              <a:t>Tác giả: Christian Szegedy và các cộng sự.</a:t>
            </a:r>
          </a:p>
          <a:p>
            <a:r>
              <a:rPr lang="en-US"/>
              <a:t>Paper: Szegedy, Christian, et al. "</a:t>
            </a:r>
            <a:r>
              <a:rPr lang="en-US" i="1">
                <a:solidFill>
                  <a:srgbClr val="FF0000"/>
                </a:solidFill>
              </a:rPr>
              <a:t>Going deeper with convolutions.</a:t>
            </a:r>
            <a:r>
              <a:rPr lang="en-US"/>
              <a:t>" </a:t>
            </a:r>
            <a:r>
              <a:rPr lang="en-US" i="1"/>
              <a:t>Proceedings of the IEEE conference on computer vision and pattern recognition</a:t>
            </a:r>
            <a:r>
              <a:rPr lang="en-US"/>
              <a:t>. 2015.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702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24D4-3799-6B4F-AE83-A7041718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nổi bậc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3A7C-1101-D04E-89A8-F6255B5B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22 lớp (layers)</a:t>
            </a:r>
          </a:p>
          <a:p>
            <a:r>
              <a:rPr lang="en-US">
                <a:solidFill>
                  <a:srgbClr val="FF0000"/>
                </a:solidFill>
              </a:rPr>
              <a:t>Không có lớp Fully-connected.</a:t>
            </a:r>
          </a:p>
          <a:p>
            <a:pPr lvl="1"/>
            <a:r>
              <a:rPr lang="en-US"/>
              <a:t>Chỉ có 5M trọng số.</a:t>
            </a:r>
          </a:p>
          <a:p>
            <a:r>
              <a:rPr lang="en-US"/>
              <a:t>Top-5 error: </a:t>
            </a:r>
            <a:r>
              <a:rPr lang="en-US">
                <a:solidFill>
                  <a:srgbClr val="FF0000"/>
                </a:solidFill>
              </a:rPr>
              <a:t>6.7%.</a:t>
            </a:r>
          </a:p>
          <a:p>
            <a:r>
              <a:rPr lang="en-US"/>
              <a:t>Kiến trúc mới: </a:t>
            </a:r>
            <a:r>
              <a:rPr lang="en-US">
                <a:solidFill>
                  <a:srgbClr val="FF0000"/>
                </a:solidFill>
              </a:rPr>
              <a:t>Inception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77981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62B-6EBB-5444-B4C5-2BF8DF7F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7A730-A805-C346-BA63-E4DD822B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" y="1392238"/>
            <a:ext cx="6074845" cy="4781550"/>
          </a:xfrm>
          <a:prstGeom prst="rect">
            <a:avLst/>
          </a:prstGeom>
        </p:spPr>
      </p:pic>
      <p:pic>
        <p:nvPicPr>
          <p:cNvPr id="1026" name="Picture 2" descr="Inception Ending: Why the Spinner Stopped | Den of Geek">
            <a:extLst>
              <a:ext uri="{FF2B5EF4-FFF2-40B4-BE49-F238E27FC236}">
                <a16:creationId xmlns:a16="http://schemas.microsoft.com/office/drawing/2014/main" id="{91164BC1-D5E9-1249-AC56-E102D9F1B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92238"/>
            <a:ext cx="5508978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EC392-1FF6-D042-BEDF-5B33254C3F2B}"/>
              </a:ext>
            </a:extLst>
          </p:cNvPr>
          <p:cNvSpPr txBox="1"/>
          <p:nvPr/>
        </p:nvSpPr>
        <p:spPr>
          <a:xfrm>
            <a:off x="7086600" y="506795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 Dream within a dream!!!</a:t>
            </a:r>
          </a:p>
        </p:txBody>
      </p:sp>
    </p:spTree>
    <p:extLst>
      <p:ext uri="{BB962C8B-B14F-4D97-AF65-F5344CB8AC3E}">
        <p14:creationId xmlns:p14="http://schemas.microsoft.com/office/powerpoint/2010/main" val="16099348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0817-8F73-254D-BF0C-B2D4403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Inception architecture</a:t>
            </a:r>
          </a:p>
        </p:txBody>
      </p:sp>
      <p:pic>
        <p:nvPicPr>
          <p:cNvPr id="2050" name="Picture 2" descr="Review: Inception-v4 — Evolved From GoogLeNet, Merged with ResNet Idea  (Image Classification) | by Sik-Ho Tsang | Towards Data Science">
            <a:extLst>
              <a:ext uri="{FF2B5EF4-FFF2-40B4-BE49-F238E27FC236}">
                <a16:creationId xmlns:a16="http://schemas.microsoft.com/office/drawing/2014/main" id="{D9E46BCE-FA27-594C-A406-E13CFC842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21920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81365-FFD4-2140-B56F-AB2B8C1902F9}"/>
              </a:ext>
            </a:extLst>
          </p:cNvPr>
          <p:cNvSpPr txBox="1"/>
          <p:nvPr/>
        </p:nvSpPr>
        <p:spPr>
          <a:xfrm>
            <a:off x="7239000" y="5178752"/>
            <a:ext cx="464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rgbClr val="FF0000"/>
                </a:solidFill>
              </a:rPr>
              <a:t>A network within a network!!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79845-E344-614A-8050-2DA5797DA6E2}"/>
              </a:ext>
            </a:extLst>
          </p:cNvPr>
          <p:cNvSpPr/>
          <p:nvPr/>
        </p:nvSpPr>
        <p:spPr>
          <a:xfrm>
            <a:off x="457200" y="4756151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effectLst/>
                <a:latin typeface="ArialMT"/>
              </a:rPr>
              <a:t>“Inception module”: design a </a:t>
            </a:r>
            <a:r>
              <a:rPr lang="en-US" sz="2400">
                <a:solidFill>
                  <a:srgbClr val="FF0000"/>
                </a:solidFill>
                <a:effectLst/>
                <a:latin typeface="ArialMT"/>
              </a:rPr>
              <a:t>good local network topology</a:t>
            </a:r>
            <a:r>
              <a:rPr lang="en-US" sz="2400">
                <a:solidFill>
                  <a:srgbClr val="0000FF"/>
                </a:solidFill>
                <a:effectLst/>
                <a:latin typeface="ArialMT"/>
              </a:rPr>
              <a:t> (network within a network) and then stack these modules on top of each other </a:t>
            </a:r>
            <a:endParaRPr lang="en-US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765065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483-B2E0-8D47-A125-0072657F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Inception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DEEC-E09A-6440-9706-254A9669B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Áp dụng song song</a:t>
            </a:r>
            <a:r>
              <a:rPr lang="en-US"/>
              <a:t> các bộ lọc 1x1, 3x3, 5x5, và lớp Pool với kích thước 3x3 trên lớp trước đó.</a:t>
            </a:r>
          </a:p>
          <a:p>
            <a:r>
              <a:rPr lang="en-US"/>
              <a:t>Kết hợp (concentrate) tất cả output của các filters lại.</a:t>
            </a:r>
          </a:p>
          <a:p>
            <a:endParaRPr lang="en-US"/>
          </a:p>
          <a:p>
            <a:r>
              <a:rPr lang="en-US"/>
              <a:t>Tuy nhiên, độ phức tạp tính toán quá lớn!</a:t>
            </a:r>
          </a:p>
        </p:txBody>
      </p:sp>
      <p:pic>
        <p:nvPicPr>
          <p:cNvPr id="3074" name="Picture 2" descr="Schematic representation of naive version of Inception module. After [28].  | Download Scientific Diagram">
            <a:extLst>
              <a:ext uri="{FF2B5EF4-FFF2-40B4-BE49-F238E27FC236}">
                <a16:creationId xmlns:a16="http://schemas.microsoft.com/office/drawing/2014/main" id="{E19D2EE7-5C1B-804C-9D3F-70ACE506E7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60549"/>
            <a:ext cx="5384800" cy="30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202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44BD-0DA8-9045-BD41-B6C6FE05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505"/>
            <a:ext cx="10972800" cy="1143000"/>
          </a:xfrm>
        </p:spPr>
        <p:txBody>
          <a:bodyPr/>
          <a:lstStyle/>
          <a:p>
            <a:r>
              <a:rPr lang="en-US"/>
              <a:t>Độ phức tạp tính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99E3-5EA3-334D-909D-6F55BE35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371600"/>
            <a:ext cx="7086600" cy="4777582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INPUT: </a:t>
            </a:r>
            <a:r>
              <a:rPr lang="en-US" sz="2400">
                <a:solidFill>
                  <a:srgbClr val="FF0000"/>
                </a:solidFill>
              </a:rPr>
              <a:t>28x28x256</a:t>
            </a:r>
          </a:p>
          <a:p>
            <a:pPr marL="0" indent="0">
              <a:buNone/>
            </a:pPr>
            <a:r>
              <a:rPr lang="en-US" sz="2400"/>
              <a:t>Lớp CONV 1x1: </a:t>
            </a:r>
            <a:r>
              <a:rPr lang="en-US" sz="2400" i="1"/>
              <a:t>128 filters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(28x28x128)x1x1x256 = 25,690,112</a:t>
            </a:r>
          </a:p>
          <a:p>
            <a:pPr marL="0" indent="0">
              <a:buNone/>
            </a:pPr>
            <a:r>
              <a:rPr lang="en-US" sz="2400"/>
              <a:t>Lớp CONV 3x3: </a:t>
            </a:r>
            <a:r>
              <a:rPr lang="en-US" sz="2400" i="1"/>
              <a:t>192 filters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(28x28x192)x3x3x256 = 346,816,512</a:t>
            </a:r>
          </a:p>
          <a:p>
            <a:pPr marL="0" indent="0">
              <a:buNone/>
            </a:pPr>
            <a:r>
              <a:rPr lang="en-US" sz="2400"/>
              <a:t>Lớp CONV 5x5: </a:t>
            </a:r>
            <a:r>
              <a:rPr lang="en-US" sz="2400" i="1"/>
              <a:t>96 filters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(28x28x96)x5x5x256 = 481,689,600</a:t>
            </a:r>
          </a:p>
          <a:p>
            <a:pPr marL="0" indent="0">
              <a:buNone/>
            </a:pPr>
            <a:r>
              <a:rPr lang="en-US" sz="2400"/>
              <a:t>OUTPUT: </a:t>
            </a:r>
            <a:r>
              <a:rPr lang="en-US" sz="2400">
                <a:solidFill>
                  <a:srgbClr val="0000FF"/>
                </a:solidFill>
                <a:latin typeface="ArialMT"/>
              </a:rPr>
              <a:t>28x28x672 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Tổng cộng: 854,196,224 (854M).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2" descr="Schematic representation of naive version of Inception module. After [28].  | Download Scientific Diagram">
            <a:extLst>
              <a:ext uri="{FF2B5EF4-FFF2-40B4-BE49-F238E27FC236}">
                <a16:creationId xmlns:a16="http://schemas.microsoft.com/office/drawing/2014/main" id="{3EDBF16E-B0CE-4649-806C-2D2315BBB1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355748"/>
            <a:ext cx="4711700" cy="26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A833A3-3E0C-1444-8CAF-FBBB62DF8CE7}"/>
              </a:ext>
            </a:extLst>
          </p:cNvPr>
          <p:cNvSpPr/>
          <p:nvPr/>
        </p:nvSpPr>
        <p:spPr>
          <a:xfrm>
            <a:off x="7598226" y="5105400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effectLst/>
                <a:latin typeface="ArialMT"/>
              </a:rPr>
              <a:t>28x28x(128+192+96+256) = 28x28x672 </a:t>
            </a:r>
            <a:endParaRPr lang="en-US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7FCF-657E-074D-80F8-FDB3AD1B5425}"/>
              </a:ext>
            </a:extLst>
          </p:cNvPr>
          <p:cNvSpPr/>
          <p:nvPr/>
        </p:nvSpPr>
        <p:spPr>
          <a:xfrm>
            <a:off x="8944300" y="186637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effectLst/>
                <a:latin typeface="ArialMT"/>
              </a:rPr>
              <a:t>28x28x256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79024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1C10-A7B1-1A41-8E81-65EECDBD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quyết vấn đề độ phức tạp tính toán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81B11-99D3-244F-B3C6-B74B593C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kỹ thuật ”cổ chai” (</a:t>
            </a:r>
            <a:r>
              <a:rPr lang="en-US">
                <a:solidFill>
                  <a:srgbClr val="FF0000"/>
                </a:solidFill>
              </a:rPr>
              <a:t>bottleneck</a:t>
            </a:r>
            <a:r>
              <a:rPr lang="en-US"/>
              <a:t>).</a:t>
            </a:r>
          </a:p>
          <a:p>
            <a:pPr lvl="1"/>
            <a:r>
              <a:rPr lang="en-US"/>
              <a:t>Sử dụng lớp </a:t>
            </a:r>
            <a:r>
              <a:rPr lang="en-US" b="1">
                <a:solidFill>
                  <a:srgbClr val="FF0000"/>
                </a:solidFill>
              </a:rPr>
              <a:t>CONV 1x1 </a:t>
            </a:r>
            <a:r>
              <a:rPr lang="en-US"/>
              <a:t>với 32 bộ lọc (S = 1, P = 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4D30D-8260-D74A-B6CF-E29E0E71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2131385" cy="291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C08A5-3F83-6A49-B30C-BAFF1102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895600"/>
            <a:ext cx="1783256" cy="291465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72F303C5-EF69-7446-9AA6-8FFEC6E1B35A}"/>
              </a:ext>
            </a:extLst>
          </p:cNvPr>
          <p:cNvSpPr/>
          <p:nvPr/>
        </p:nvSpPr>
        <p:spPr>
          <a:xfrm>
            <a:off x="2932592" y="4124325"/>
            <a:ext cx="419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49F97-D6FC-444C-9DDA-A29B6552AA1F}"/>
              </a:ext>
            </a:extLst>
          </p:cNvPr>
          <p:cNvSpPr txBox="1"/>
          <p:nvPr/>
        </p:nvSpPr>
        <p:spPr>
          <a:xfrm>
            <a:off x="3022575" y="3260448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 = (56 – 1) / 1 + 1 = 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3B412-BEE0-2E40-B3A7-04EB4FC022FC}"/>
              </a:ext>
            </a:extLst>
          </p:cNvPr>
          <p:cNvSpPr txBox="1"/>
          <p:nvPr/>
        </p:nvSpPr>
        <p:spPr>
          <a:xfrm>
            <a:off x="3060675" y="4890432"/>
            <a:ext cx="3857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Kích thuớc được bảo toàn.</a:t>
            </a:r>
          </a:p>
          <a:p>
            <a:r>
              <a:rPr lang="en-US" sz="2400">
                <a:solidFill>
                  <a:srgbClr val="0066FF"/>
                </a:solidFill>
              </a:rPr>
              <a:t>Độ sâu giảm !!!</a:t>
            </a:r>
          </a:p>
        </p:txBody>
      </p:sp>
    </p:spTree>
    <p:extLst>
      <p:ext uri="{BB962C8B-B14F-4D97-AF65-F5344CB8AC3E}">
        <p14:creationId xmlns:p14="http://schemas.microsoft.com/office/powerpoint/2010/main" val="22171099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247E-3FCC-304C-B8C4-CDB6CA30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00"/>
            <a:ext cx="10972800" cy="1143000"/>
          </a:xfrm>
        </p:spPr>
        <p:txBody>
          <a:bodyPr/>
          <a:lstStyle/>
          <a:p>
            <a:r>
              <a:rPr lang="en-US"/>
              <a:t>Kiến trúc mạng</a:t>
            </a:r>
          </a:p>
        </p:txBody>
      </p:sp>
      <p:pic>
        <p:nvPicPr>
          <p:cNvPr id="3" name="Picture 2" descr="ML – 22] Convolution Neural Network : AlexNet">
            <a:extLst>
              <a:ext uri="{FF2B5EF4-FFF2-40B4-BE49-F238E27FC236}">
                <a16:creationId xmlns:a16="http://schemas.microsoft.com/office/drawing/2014/main" id="{F98044C3-AB95-9944-A336-E0C2E353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9929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D69-1D08-A040-95F2-96B951F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00"/>
            <a:ext cx="10972800" cy="673100"/>
          </a:xfrm>
        </p:spPr>
        <p:txBody>
          <a:bodyPr/>
          <a:lstStyle/>
          <a:p>
            <a:r>
              <a:rPr lang="en-US"/>
              <a:t>Inception module with bottle neck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BABA-92C7-9545-A31F-83E1C449B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685800"/>
            <a:ext cx="66167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highlight>
                  <a:srgbClr val="FFFF00"/>
                </a:highlight>
              </a:rPr>
              <a:t>INPUT: </a:t>
            </a:r>
            <a:r>
              <a:rPr lang="en-US" sz="2000" b="1">
                <a:solidFill>
                  <a:srgbClr val="FF0000"/>
                </a:solidFill>
                <a:highlight>
                  <a:srgbClr val="FFFF00"/>
                </a:highlight>
              </a:rPr>
              <a:t>28x28x256</a:t>
            </a:r>
          </a:p>
          <a:p>
            <a:pPr marL="0" indent="0">
              <a:buNone/>
            </a:pPr>
            <a:r>
              <a:rPr lang="en-US" sz="2000"/>
              <a:t>Lớp CONV 1x1: 128 filters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	(28x28x128)x1x1x256 = 25,690,112</a:t>
            </a:r>
            <a:endParaRPr lang="en-US" sz="20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/>
              <a:t>Lớp CONV 1x1: </a:t>
            </a:r>
            <a:r>
              <a:rPr lang="en-US" sz="2000" i="1"/>
              <a:t>64 filters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(28x28x64)x1x1x256 = 12,845,056</a:t>
            </a:r>
          </a:p>
          <a:p>
            <a:pPr marL="0" indent="0">
              <a:buNone/>
            </a:pPr>
            <a:r>
              <a:rPr lang="en-US" sz="2000"/>
              <a:t>Lớp CONV 3x3: </a:t>
            </a:r>
            <a:r>
              <a:rPr lang="en-US" sz="2000" i="1"/>
              <a:t>192 filters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(28x28x192)x3x3x64 = 86,704,128</a:t>
            </a:r>
          </a:p>
          <a:p>
            <a:pPr marL="0" indent="0">
              <a:buNone/>
            </a:pPr>
            <a:r>
              <a:rPr lang="en-US" sz="2000"/>
              <a:t>Lớp CONV 1x1: </a:t>
            </a:r>
            <a:r>
              <a:rPr lang="en-US" sz="2000" i="1"/>
              <a:t>64 filters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(28x28x64)x1x1x256 = 12,845,056</a:t>
            </a:r>
          </a:p>
          <a:p>
            <a:pPr marL="0" indent="0">
              <a:buNone/>
            </a:pPr>
            <a:r>
              <a:rPr lang="en-US" sz="2000"/>
              <a:t>Lớp CONV 5x5: </a:t>
            </a:r>
            <a:r>
              <a:rPr lang="en-US" sz="2000" i="1"/>
              <a:t>96 filters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(28x28x96)x5x5x64 = 120,422,400</a:t>
            </a:r>
          </a:p>
          <a:p>
            <a:pPr marL="0" indent="0">
              <a:buNone/>
            </a:pPr>
            <a:r>
              <a:rPr lang="en-US" sz="2000"/>
              <a:t>Lớp CONV 1x1: </a:t>
            </a:r>
            <a:r>
              <a:rPr lang="en-US" sz="2000" i="1"/>
              <a:t>64 filters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(28x28x64)x1x1x256 = 12,845,056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OUTPUT: </a:t>
            </a:r>
            <a:r>
              <a:rPr lang="en-US" sz="2000">
                <a:solidFill>
                  <a:srgbClr val="0000FF"/>
                </a:solidFill>
                <a:highlight>
                  <a:srgbClr val="FFFF00"/>
                </a:highlight>
                <a:latin typeface="ArialMT"/>
              </a:rPr>
              <a:t>28x28x480 </a:t>
            </a: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Tổng cộng: </a:t>
            </a:r>
            <a:r>
              <a:rPr lang="en-US" sz="2000" b="1">
                <a:solidFill>
                  <a:srgbClr val="FF0000"/>
                </a:solidFill>
              </a:rPr>
              <a:t>271,351,808 (271M).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122" name="Picture 2" descr="A Simple Guide to the Versions of the Inception Network | by Bharath Raj |  Towards Data Science">
            <a:extLst>
              <a:ext uri="{FF2B5EF4-FFF2-40B4-BE49-F238E27FC236}">
                <a16:creationId xmlns:a16="http://schemas.microsoft.com/office/drawing/2014/main" id="{88F9541C-EAF7-AA44-8245-6E5ED9913B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0809"/>
            <a:ext cx="5638800" cy="367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452B7C83-5C93-7648-81C7-F9225BBD6015}"/>
              </a:ext>
            </a:extLst>
          </p:cNvPr>
          <p:cNvSpPr/>
          <p:nvPr/>
        </p:nvSpPr>
        <p:spPr>
          <a:xfrm>
            <a:off x="5334000" y="1880809"/>
            <a:ext cx="304800" cy="124339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F4E9BA5-3601-284D-823B-000267C0173D}"/>
              </a:ext>
            </a:extLst>
          </p:cNvPr>
          <p:cNvSpPr/>
          <p:nvPr/>
        </p:nvSpPr>
        <p:spPr>
          <a:xfrm>
            <a:off x="5334000" y="3404808"/>
            <a:ext cx="304800" cy="124339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280F3-F692-8E43-86FE-3C9BA7401776}"/>
              </a:ext>
            </a:extLst>
          </p:cNvPr>
          <p:cNvSpPr txBox="1"/>
          <p:nvPr/>
        </p:nvSpPr>
        <p:spPr>
          <a:xfrm>
            <a:off x="6781800" y="38301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9733C-84B4-5442-A95E-E8E9C71DA1B2}"/>
              </a:ext>
            </a:extLst>
          </p:cNvPr>
          <p:cNvSpPr txBox="1"/>
          <p:nvPr/>
        </p:nvSpPr>
        <p:spPr>
          <a:xfrm>
            <a:off x="8737306" y="336791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7902A-5739-2C45-B882-63E4DF2DC856}"/>
              </a:ext>
            </a:extLst>
          </p:cNvPr>
          <p:cNvSpPr txBox="1"/>
          <p:nvPr/>
        </p:nvSpPr>
        <p:spPr>
          <a:xfrm>
            <a:off x="10058400" y="33679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521FF-B813-D944-B7D6-FF0AEA1E5DB1}"/>
              </a:ext>
            </a:extLst>
          </p:cNvPr>
          <p:cNvSpPr txBox="1"/>
          <p:nvPr/>
        </p:nvSpPr>
        <p:spPr>
          <a:xfrm>
            <a:off x="11404306" y="33679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3E5AE-92FE-724B-80BB-C0C1DED7363E}"/>
              </a:ext>
            </a:extLst>
          </p:cNvPr>
          <p:cNvSpPr txBox="1"/>
          <p:nvPr/>
        </p:nvSpPr>
        <p:spPr>
          <a:xfrm>
            <a:off x="5334000" y="1178868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987E08-C2E6-224A-BF6E-2B7E9B19801C}"/>
              </a:ext>
            </a:extLst>
          </p:cNvPr>
          <p:cNvSpPr txBox="1"/>
          <p:nvPr/>
        </p:nvSpPr>
        <p:spPr>
          <a:xfrm>
            <a:off x="5739812" y="2271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7C2D4-FE8F-734C-857E-81C64E1D7BB9}"/>
              </a:ext>
            </a:extLst>
          </p:cNvPr>
          <p:cNvSpPr txBox="1"/>
          <p:nvPr/>
        </p:nvSpPr>
        <p:spPr>
          <a:xfrm>
            <a:off x="5690188" y="37880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8E08F4-088B-8E4E-9E15-05FA9A7F01FC}"/>
              </a:ext>
            </a:extLst>
          </p:cNvPr>
          <p:cNvSpPr txBox="1"/>
          <p:nvPr/>
        </p:nvSpPr>
        <p:spPr>
          <a:xfrm>
            <a:off x="5435013" y="49485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AC431E-5D15-D246-ACB7-0554CE925CD0}"/>
              </a:ext>
            </a:extLst>
          </p:cNvPr>
          <p:cNvSpPr/>
          <p:nvPr/>
        </p:nvSpPr>
        <p:spPr>
          <a:xfrm>
            <a:off x="9388986" y="45009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28x28x256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C2CD77-F5CA-7644-8988-A1EBE94768AB}"/>
              </a:ext>
            </a:extLst>
          </p:cNvPr>
          <p:cNvSpPr/>
          <p:nvPr/>
        </p:nvSpPr>
        <p:spPr>
          <a:xfrm>
            <a:off x="7086600" y="177863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effectLst/>
                <a:latin typeface="ArialMT"/>
              </a:rPr>
              <a:t>28x28x(128+192+96+64) = 28x28x480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02213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96EC-83DA-9643-A0BB-966D5719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875"/>
            <a:ext cx="10972800" cy="1143000"/>
          </a:xfrm>
        </p:spPr>
        <p:txBody>
          <a:bodyPr/>
          <a:lstStyle/>
          <a:p>
            <a:r>
              <a:rPr lang="en-US"/>
              <a:t>Kiến trúc GoogLeNET</a:t>
            </a:r>
          </a:p>
        </p:txBody>
      </p:sp>
      <p:pic>
        <p:nvPicPr>
          <p:cNvPr id="6146" name="Picture 2" descr="Review: GoogLeNet (Inception v1)— Winner of ILSVRC 2014 (Image  Classification) | by Sik-Ho Tsang | Coinmonks | Medium">
            <a:extLst>
              <a:ext uri="{FF2B5EF4-FFF2-40B4-BE49-F238E27FC236}">
                <a16:creationId xmlns:a16="http://schemas.microsoft.com/office/drawing/2014/main" id="{1FD5F9CC-5B5E-B949-8D9F-66BC5A44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2162"/>
            <a:ext cx="12192000" cy="27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B9731-D9B7-244A-BEE0-1DA72282D666}"/>
              </a:ext>
            </a:extLst>
          </p:cNvPr>
          <p:cNvSpPr/>
          <p:nvPr/>
        </p:nvSpPr>
        <p:spPr>
          <a:xfrm>
            <a:off x="381000" y="4953000"/>
            <a:ext cx="1165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effectLst/>
                <a:latin typeface="ArialMT"/>
              </a:rPr>
              <a:t>22 total layers with weights</a:t>
            </a:r>
            <a:br>
              <a:rPr lang="en-US" sz="240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sz="2400">
                <a:solidFill>
                  <a:srgbClr val="0000FF"/>
                </a:solidFill>
                <a:effectLst/>
                <a:latin typeface="ArialMT"/>
              </a:rPr>
              <a:t>(parallel layers count as 1 layer =&gt; 2 layers per Inception module. Don’t count auxiliary output layers) </a:t>
            </a:r>
            <a:endParaRPr lang="en-US" sz="240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235B-FF1C-6F41-AC53-9520123FBDEC}"/>
              </a:ext>
            </a:extLst>
          </p:cNvPr>
          <p:cNvSpPr txBox="1"/>
          <p:nvPr/>
        </p:nvSpPr>
        <p:spPr>
          <a:xfrm>
            <a:off x="271294" y="3058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F1970-DD56-B044-86A4-8AB5478CA5CF}"/>
              </a:ext>
            </a:extLst>
          </p:cNvPr>
          <p:cNvSpPr txBox="1"/>
          <p:nvPr/>
        </p:nvSpPr>
        <p:spPr>
          <a:xfrm>
            <a:off x="1143000" y="3058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E0B01-4049-8B46-BDAD-B32B50880413}"/>
              </a:ext>
            </a:extLst>
          </p:cNvPr>
          <p:cNvSpPr txBox="1"/>
          <p:nvPr/>
        </p:nvSpPr>
        <p:spPr>
          <a:xfrm>
            <a:off x="1527512" y="3058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AB364-4A89-C14D-9E4A-30B714A047A1}"/>
              </a:ext>
            </a:extLst>
          </p:cNvPr>
          <p:cNvSpPr txBox="1"/>
          <p:nvPr/>
        </p:nvSpPr>
        <p:spPr>
          <a:xfrm>
            <a:off x="2362200" y="2874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3207-C7DE-1C46-B4CE-9527B0FE5834}"/>
              </a:ext>
            </a:extLst>
          </p:cNvPr>
          <p:cNvSpPr txBox="1"/>
          <p:nvPr/>
        </p:nvSpPr>
        <p:spPr>
          <a:xfrm>
            <a:off x="2675106" y="2504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3B0F5-80EB-1941-AFED-CBB19061BCEC}"/>
              </a:ext>
            </a:extLst>
          </p:cNvPr>
          <p:cNvSpPr txBox="1"/>
          <p:nvPr/>
        </p:nvSpPr>
        <p:spPr>
          <a:xfrm>
            <a:off x="3275518" y="2874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36433-22B3-4A4E-978C-5D47EE80559C}"/>
              </a:ext>
            </a:extLst>
          </p:cNvPr>
          <p:cNvSpPr txBox="1"/>
          <p:nvPr/>
        </p:nvSpPr>
        <p:spPr>
          <a:xfrm>
            <a:off x="3588424" y="2504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7275B-816A-4241-92C9-55411B71A22E}"/>
              </a:ext>
            </a:extLst>
          </p:cNvPr>
          <p:cNvSpPr txBox="1"/>
          <p:nvPr/>
        </p:nvSpPr>
        <p:spPr>
          <a:xfrm>
            <a:off x="4453106" y="2874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3DB9A-7655-9D4E-B839-9B1546BEE7EC}"/>
              </a:ext>
            </a:extLst>
          </p:cNvPr>
          <p:cNvSpPr txBox="1"/>
          <p:nvPr/>
        </p:nvSpPr>
        <p:spPr>
          <a:xfrm>
            <a:off x="4669547" y="2504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28158-FA30-FF40-BB61-DDC0F368DE41}"/>
              </a:ext>
            </a:extLst>
          </p:cNvPr>
          <p:cNvSpPr txBox="1"/>
          <p:nvPr/>
        </p:nvSpPr>
        <p:spPr>
          <a:xfrm>
            <a:off x="5239091" y="268954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A8A03-B376-5D4B-A0D9-A60F22048AD5}"/>
              </a:ext>
            </a:extLst>
          </p:cNvPr>
          <p:cNvSpPr txBox="1"/>
          <p:nvPr/>
        </p:nvSpPr>
        <p:spPr>
          <a:xfrm>
            <a:off x="5570943" y="23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FA203-59D8-D041-B830-78220EAC7C3A}"/>
              </a:ext>
            </a:extLst>
          </p:cNvPr>
          <p:cNvSpPr txBox="1"/>
          <p:nvPr/>
        </p:nvSpPr>
        <p:spPr>
          <a:xfrm>
            <a:off x="6136197" y="24824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A5B0A-E332-D042-BC58-54322E08A561}"/>
              </a:ext>
            </a:extLst>
          </p:cNvPr>
          <p:cNvSpPr txBox="1"/>
          <p:nvPr/>
        </p:nvSpPr>
        <p:spPr>
          <a:xfrm>
            <a:off x="6528884" y="20621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A9D29-AD01-BA40-9F16-3F97F31A0154}"/>
              </a:ext>
            </a:extLst>
          </p:cNvPr>
          <p:cNvSpPr txBox="1"/>
          <p:nvPr/>
        </p:nvSpPr>
        <p:spPr>
          <a:xfrm>
            <a:off x="7050422" y="2431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78A1B-8121-1445-B114-9369E8863515}"/>
              </a:ext>
            </a:extLst>
          </p:cNvPr>
          <p:cNvSpPr txBox="1"/>
          <p:nvPr/>
        </p:nvSpPr>
        <p:spPr>
          <a:xfrm>
            <a:off x="7443109" y="20621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48887-8DF8-E649-A19A-A28CE19CBB44}"/>
              </a:ext>
            </a:extLst>
          </p:cNvPr>
          <p:cNvSpPr txBox="1"/>
          <p:nvPr/>
        </p:nvSpPr>
        <p:spPr>
          <a:xfrm>
            <a:off x="7991689" y="2246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487CB-6A42-0B46-BC7D-55B68794C845}"/>
              </a:ext>
            </a:extLst>
          </p:cNvPr>
          <p:cNvSpPr txBox="1"/>
          <p:nvPr/>
        </p:nvSpPr>
        <p:spPr>
          <a:xfrm>
            <a:off x="8302342" y="19013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B056C-4189-A144-9E5C-8E40E82500AB}"/>
              </a:ext>
            </a:extLst>
          </p:cNvPr>
          <p:cNvSpPr txBox="1"/>
          <p:nvPr/>
        </p:nvSpPr>
        <p:spPr>
          <a:xfrm>
            <a:off x="9102118" y="19508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975BAB-A3B3-EB4F-93CA-3625C1B2E783}"/>
              </a:ext>
            </a:extLst>
          </p:cNvPr>
          <p:cNvSpPr txBox="1"/>
          <p:nvPr/>
        </p:nvSpPr>
        <p:spPr>
          <a:xfrm>
            <a:off x="9505164" y="1601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B9BFCE-FC37-4D41-8D51-1CEE4D5582C5}"/>
              </a:ext>
            </a:extLst>
          </p:cNvPr>
          <p:cNvSpPr txBox="1"/>
          <p:nvPr/>
        </p:nvSpPr>
        <p:spPr>
          <a:xfrm>
            <a:off x="10075800" y="19753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82818-606E-8B40-9266-744697891953}"/>
              </a:ext>
            </a:extLst>
          </p:cNvPr>
          <p:cNvSpPr txBox="1"/>
          <p:nvPr/>
        </p:nvSpPr>
        <p:spPr>
          <a:xfrm>
            <a:off x="10386453" y="1637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2433279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6491-2B64-BF40-AD82-6669228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6444"/>
            <a:ext cx="6096000" cy="487362"/>
          </a:xfrm>
        </p:spPr>
        <p:txBody>
          <a:bodyPr/>
          <a:lstStyle/>
          <a:p>
            <a:r>
              <a:rPr lang="en-US"/>
              <a:t>Kiến trúc GoogLeNET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E5928-94E8-834E-8C36-5D773D88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66800"/>
            <a:ext cx="11658600" cy="510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094A8-63AE-CD41-854A-E700702E87DD}"/>
              </a:ext>
            </a:extLst>
          </p:cNvPr>
          <p:cNvSpPr txBox="1"/>
          <p:nvPr/>
        </p:nvSpPr>
        <p:spPr>
          <a:xfrm>
            <a:off x="609600" y="621268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Szegedy, Christian, et al. </a:t>
            </a:r>
          </a:p>
        </p:txBody>
      </p:sp>
    </p:spTree>
    <p:extLst>
      <p:ext uri="{BB962C8B-B14F-4D97-AF65-F5344CB8AC3E}">
        <p14:creationId xmlns:p14="http://schemas.microsoft.com/office/powerpoint/2010/main" val="304345494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32B3-52C5-F549-B466-FDAC1C9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10972800" cy="1143000"/>
          </a:xfrm>
        </p:spPr>
        <p:txBody>
          <a:bodyPr/>
          <a:lstStyle/>
          <a:p>
            <a:pPr algn="l"/>
            <a:r>
              <a:rPr lang="en-US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273426306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9DC0-73B3-A44F-8AAD-6E16C94D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24F4-D43E-9141-99E6-60D53304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Năm đề xuất: 2015.</a:t>
            </a:r>
          </a:p>
          <a:p>
            <a:r>
              <a:rPr lang="en-US"/>
              <a:t>Tác giả: </a:t>
            </a:r>
            <a:r>
              <a:rPr lang="en-US">
                <a:solidFill>
                  <a:srgbClr val="FF0000"/>
                </a:solidFill>
              </a:rPr>
              <a:t>Kaiming He và các đồng sự</a:t>
            </a:r>
            <a:r>
              <a:rPr lang="en-US"/>
              <a:t>.</a:t>
            </a:r>
          </a:p>
          <a:p>
            <a:r>
              <a:rPr lang="en-US"/>
              <a:t>Paper: He, Kaiming, et al. "</a:t>
            </a:r>
            <a:r>
              <a:rPr lang="en-US" i="1">
                <a:solidFill>
                  <a:srgbClr val="FF0000"/>
                </a:solidFill>
              </a:rPr>
              <a:t>Deep residual learning for image recognition.</a:t>
            </a:r>
            <a:r>
              <a:rPr lang="en-US"/>
              <a:t>" </a:t>
            </a:r>
            <a:r>
              <a:rPr lang="en-US" i="1"/>
              <a:t>Proceedings of the IEEE conference on computer vision and pattern recognition</a:t>
            </a:r>
            <a:r>
              <a:rPr lang="en-US"/>
              <a:t>. 2016.</a:t>
            </a:r>
          </a:p>
        </p:txBody>
      </p:sp>
    </p:spTree>
    <p:extLst>
      <p:ext uri="{BB962C8B-B14F-4D97-AF65-F5344CB8AC3E}">
        <p14:creationId xmlns:p14="http://schemas.microsoft.com/office/powerpoint/2010/main" val="267748462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326A-D0AA-3C4E-BB43-52DA84A5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của mạng học sâu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E59A-A3A6-574A-BDA0-652913AD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Vấn đề đặt ra khi kết hợp (stacked) nhiều layer lại với nhau trên một mạng tích chập phẳng (plain): </a:t>
            </a:r>
            <a:r>
              <a:rPr lang="en-US" i="1">
                <a:solidFill>
                  <a:srgbClr val="FF0000"/>
                </a:solidFill>
              </a:rPr>
              <a:t>Càng nhiều lớp, mô hình học càng tệ!!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AD4EC-D82B-C34A-B188-1CC1F731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3124200"/>
            <a:ext cx="8928100" cy="271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E1D36-E3A1-9642-9052-D45D5762B0D9}"/>
              </a:ext>
            </a:extLst>
          </p:cNvPr>
          <p:cNvSpPr txBox="1"/>
          <p:nvPr/>
        </p:nvSpPr>
        <p:spPr>
          <a:xfrm>
            <a:off x="2667000" y="5698245"/>
            <a:ext cx="729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mô hình 56 lớp cho tỉ lệ lỗi cao hơn so với mô hình 20 lớp @@</a:t>
            </a:r>
          </a:p>
        </p:txBody>
      </p:sp>
    </p:spTree>
    <p:extLst>
      <p:ext uri="{BB962C8B-B14F-4D97-AF65-F5344CB8AC3E}">
        <p14:creationId xmlns:p14="http://schemas.microsoft.com/office/powerpoint/2010/main" val="415614675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D14F-957D-6741-999E-38BA098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của mạng học sâu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15C-2FA7-354E-886A-3A1DC6E7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Nguyên nhân: quá trình tối ưu tham số - mô hình càng sâu càng khó tối ưu.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Vanishing/Exploding gradient.</a:t>
            </a:r>
          </a:p>
          <a:p>
            <a:r>
              <a:rPr lang="en-US"/>
              <a:t>Để khắc phục hiện vấn đề trên, mạng ResNet đề ra khái niệm </a:t>
            </a:r>
            <a:r>
              <a:rPr lang="en-US">
                <a:solidFill>
                  <a:srgbClr val="FF0000"/>
                </a:solidFill>
              </a:rPr>
              <a:t>residual blocks </a:t>
            </a:r>
            <a:r>
              <a:rPr lang="en-US"/>
              <a:t>và </a:t>
            </a:r>
            <a:r>
              <a:rPr lang="en-US">
                <a:solidFill>
                  <a:srgbClr val="FF0000"/>
                </a:solidFill>
              </a:rPr>
              <a:t>skip connection.</a:t>
            </a:r>
            <a:endParaRPr lang="en-US">
              <a:solidFill>
                <a:srgbClr val="FF0000"/>
              </a:solidFill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316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1CCB-8178-244B-9F4E-C9B02B1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Plain layer vs Residual blocks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F65C9-37A3-F94D-B524-5EB0B0220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4" y="1600200"/>
            <a:ext cx="10468414" cy="414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534BD-F101-394F-9E19-C99006C2AA93}"/>
              </a:ext>
            </a:extLst>
          </p:cNvPr>
          <p:cNvSpPr txBox="1"/>
          <p:nvPr/>
        </p:nvSpPr>
        <p:spPr>
          <a:xfrm>
            <a:off x="9615195" y="25146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Skip connection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F149551E-BF59-9249-BBD6-746E0A8F7304}"/>
              </a:ext>
            </a:extLst>
          </p:cNvPr>
          <p:cNvSpPr/>
          <p:nvPr/>
        </p:nvSpPr>
        <p:spPr>
          <a:xfrm>
            <a:off x="4648200" y="3429000"/>
            <a:ext cx="14478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811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7553-BB7E-4241-A063-2125FE38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chính của ResNET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FA4-532B-D04E-A132-D5D6E3E9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Stack residual blocks.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Mỗi residual block có 2 filter kích thước 3x3.</a:t>
            </a:r>
          </a:p>
          <a:p>
            <a:pPr>
              <a:lnSpc>
                <a:spcPct val="150000"/>
              </a:lnSpc>
            </a:pPr>
            <a:r>
              <a:rPr lang="en-US"/>
              <a:t>Ở đầu vào có thể có các lớp CONV trước lớp residual.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Không có Fully connected layer ở cuối (trừ lớp FC-1000 cho đầu ra của nhãn).</a:t>
            </a:r>
          </a:p>
        </p:txBody>
      </p:sp>
    </p:spTree>
    <p:extLst>
      <p:ext uri="{BB962C8B-B14F-4D97-AF65-F5344CB8AC3E}">
        <p14:creationId xmlns:p14="http://schemas.microsoft.com/office/powerpoint/2010/main" val="199752801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F7EF-3021-A746-A84E-FCDDE1D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ResNET</a:t>
            </a:r>
          </a:p>
        </p:txBody>
      </p:sp>
      <p:pic>
        <p:nvPicPr>
          <p:cNvPr id="1026" name="Picture 2" descr="GitHub - sumanyumuku98/Action-Motivation: Research project to detect  intrinsic motivations using modified Microsoft COCO in Pytorch.">
            <a:extLst>
              <a:ext uri="{FF2B5EF4-FFF2-40B4-BE49-F238E27FC236}">
                <a16:creationId xmlns:a16="http://schemas.microsoft.com/office/drawing/2014/main" id="{6FD12732-AE8D-2446-8954-B4B277AA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417638"/>
            <a:ext cx="12115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163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AlexNET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958" y="990600"/>
            <a:ext cx="5184042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INPUT: 227x227x3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CONV1: 96 filter with 11x11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MAX POOL1: 3x3 filter, S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NORM1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CONV2: 256 filter with 5x5, S = 1, P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MAX POOL2: 3x3 filter, S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NORM2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CONV3: 384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CONV4: 384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CONV5: 256 filter with 3x3, S = 1, P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MAX POOL3: 3x3 filter, S = 2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FC6: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FC7: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FC8: 1000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  <p:pic>
        <p:nvPicPr>
          <p:cNvPr id="2050" name="Picture 2" descr="ML – 22] Convolution Neural Network : AlexNet">
            <a:extLst>
              <a:ext uri="{FF2B5EF4-FFF2-40B4-BE49-F238E27FC236}">
                <a16:creationId xmlns:a16="http://schemas.microsoft.com/office/drawing/2014/main" id="{56E12149-E36A-D84E-96D1-6BE06A1333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64" y="2209800"/>
            <a:ext cx="575277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9336D63-AC09-2B43-B657-E887D1A6B406}"/>
              </a:ext>
            </a:extLst>
          </p:cNvPr>
          <p:cNvSpPr/>
          <p:nvPr/>
        </p:nvSpPr>
        <p:spPr>
          <a:xfrm>
            <a:off x="4800600" y="2857500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25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A436-3F6A-6F47-A8EB-7E319062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về các lớp trong ResNET</a:t>
            </a:r>
            <a:br>
              <a:rPr lang="en-US"/>
            </a:br>
            <a:r>
              <a:rPr lang="en-US"/>
              <a:t>(He et al., 2015)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453692-67AF-0A4E-A153-7B6422F1F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52600"/>
            <a:ext cx="9677400" cy="4267200"/>
          </a:xfrm>
        </p:spPr>
      </p:pic>
    </p:spTree>
    <p:extLst>
      <p:ext uri="{BB962C8B-B14F-4D97-AF65-F5344CB8AC3E}">
        <p14:creationId xmlns:p14="http://schemas.microsoft.com/office/powerpoint/2010/main" val="3129862259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A368-C07A-5B45-BD6F-1FBF394F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về các mô hình trong cuộc thi ILSVRC</a:t>
            </a:r>
          </a:p>
        </p:txBody>
      </p:sp>
      <p:pic>
        <p:nvPicPr>
          <p:cNvPr id="2050" name="Picture 2" descr="The evolution of the winning entries on the ImageNet Large Scale Visual...  | Download Scientific Diagram">
            <a:extLst>
              <a:ext uri="{FF2B5EF4-FFF2-40B4-BE49-F238E27FC236}">
                <a16:creationId xmlns:a16="http://schemas.microsoft.com/office/drawing/2014/main" id="{06FB0616-4A5D-5C4F-8FAB-C2454575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103632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9AEC19-8DE3-8045-9BDE-7C6CFD1745E3}"/>
              </a:ext>
            </a:extLst>
          </p:cNvPr>
          <p:cNvSpPr/>
          <p:nvPr/>
        </p:nvSpPr>
        <p:spPr>
          <a:xfrm>
            <a:off x="6858000" y="2590800"/>
            <a:ext cx="1447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67684-FB39-824F-A5EB-8609F7A7EC1B}"/>
              </a:ext>
            </a:extLst>
          </p:cNvPr>
          <p:cNvSpPr/>
          <p:nvPr/>
        </p:nvSpPr>
        <p:spPr>
          <a:xfrm>
            <a:off x="4191000" y="2590800"/>
            <a:ext cx="1447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9FB9E-5C76-B84B-ABE8-2A2BB73F2AC6}"/>
              </a:ext>
            </a:extLst>
          </p:cNvPr>
          <p:cNvSpPr/>
          <p:nvPr/>
        </p:nvSpPr>
        <p:spPr>
          <a:xfrm>
            <a:off x="1066800" y="1417638"/>
            <a:ext cx="1447800" cy="4678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0494A-1BAA-D945-8C1C-4BBC01622623}"/>
              </a:ext>
            </a:extLst>
          </p:cNvPr>
          <p:cNvSpPr/>
          <p:nvPr/>
        </p:nvSpPr>
        <p:spPr>
          <a:xfrm>
            <a:off x="2667000" y="2590800"/>
            <a:ext cx="1447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85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0C52-93A0-504D-9A95-E546FE35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75037314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6AB-777B-D947-9CEB-87CC6846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CCFB-3447-944F-AC3E-395AB1A6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 learning (tạm dịch: học chuyển tiếp) là một kỹ thuật sử dụng </a:t>
            </a:r>
            <a:r>
              <a:rPr lang="en-US">
                <a:solidFill>
                  <a:srgbClr val="FF0000"/>
                </a:solidFill>
              </a:rPr>
              <a:t>bộ tham số của mô hình đã được huấn luyện trước đó </a:t>
            </a:r>
            <a:r>
              <a:rPr lang="en-US"/>
              <a:t>để </a:t>
            </a:r>
            <a:r>
              <a:rPr lang="en-US">
                <a:solidFill>
                  <a:srgbClr val="FF0000"/>
                </a:solidFill>
              </a:rPr>
              <a:t>áp dụng dụng vào giải quyết cho một bài toán mới</a:t>
            </a:r>
            <a:r>
              <a:rPr lang="en-US"/>
              <a:t>.</a:t>
            </a:r>
          </a:p>
          <a:p>
            <a:pPr lvl="1"/>
            <a:r>
              <a:rPr lang="en-US" i="1"/>
              <a:t>Đỡ phải tốn thời gian huấn luyện lại.</a:t>
            </a:r>
          </a:p>
          <a:p>
            <a:r>
              <a:rPr lang="en-US"/>
              <a:t>Các mô hình đã được huấn luyện sẵn được gọi là </a:t>
            </a:r>
            <a:r>
              <a:rPr lang="en-US">
                <a:solidFill>
                  <a:srgbClr val="FF0000"/>
                </a:solidFill>
              </a:rPr>
              <a:t>pre-trained model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03362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ECE-FEF0-A74A-8716-FF1A0542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Một số Pre-trained model nổi tiếng trong NLP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5C51-96C5-3844-B91C-F40C8246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17638"/>
            <a:ext cx="9721698" cy="3980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5196AB-F28E-7A46-BC3E-269BF1A73A5C}"/>
              </a:ext>
            </a:extLst>
          </p:cNvPr>
          <p:cNvSpPr/>
          <p:nvPr/>
        </p:nvSpPr>
        <p:spPr>
          <a:xfrm>
            <a:off x="457200" y="5638800"/>
            <a:ext cx="379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https://arxiv.org/pdf/2003.08271.pdf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455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2488-0355-0548-BC6C-D52E000F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learning hoạt động ra sao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ACC6-2AF0-9E47-BB00-A649F1FD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hình: </a:t>
            </a:r>
            <a:r>
              <a:rPr lang="en-US">
                <a:solidFill>
                  <a:srgbClr val="FF0000"/>
                </a:solidFill>
              </a:rPr>
              <a:t>VGG-16.</a:t>
            </a:r>
          </a:p>
          <a:p>
            <a:r>
              <a:rPr lang="en-US"/>
              <a:t>Dữ liệu huấn luyện: </a:t>
            </a:r>
            <a:r>
              <a:rPr lang="en-US">
                <a:solidFill>
                  <a:srgbClr val="FF0000"/>
                </a:solidFill>
              </a:rPr>
              <a:t>Bộ ImageNET</a:t>
            </a:r>
          </a:p>
          <a:p>
            <a:pPr lvl="1"/>
            <a:r>
              <a:rPr lang="en-US"/>
              <a:t>Số lượng ảnh: </a:t>
            </a:r>
            <a:r>
              <a:rPr lang="en-US">
                <a:solidFill>
                  <a:srgbClr val="FF0000"/>
                </a:solidFill>
              </a:rPr>
              <a:t>15 triệu.</a:t>
            </a:r>
          </a:p>
          <a:p>
            <a:pPr lvl="1"/>
            <a:r>
              <a:rPr lang="en-US"/>
              <a:t>Số lượng nhãn: </a:t>
            </a:r>
            <a:r>
              <a:rPr lang="en-US">
                <a:solidFill>
                  <a:srgbClr val="FF0000"/>
                </a:solidFill>
              </a:rPr>
              <a:t>1000.</a:t>
            </a:r>
          </a:p>
          <a:p>
            <a:r>
              <a:rPr lang="en-US"/>
              <a:t>Kiến trúc VGG: </a:t>
            </a:r>
            <a:r>
              <a:rPr lang="en-US">
                <a:hlinkClick r:id="rId2"/>
              </a:rPr>
              <a:t>https://arxiv.org/pdf/1409.1556.pdf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201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74AD-F7E4-154F-B6FF-0FD415E6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FE69-DC50-EE46-861E-9BFC6B58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443038"/>
            <a:ext cx="11353800" cy="4525963"/>
          </a:xfrm>
        </p:spPr>
        <p:txBody>
          <a:bodyPr/>
          <a:lstStyle/>
          <a:p>
            <a:r>
              <a:rPr lang="en-US"/>
              <a:t>Bài toán: </a:t>
            </a:r>
            <a:r>
              <a:rPr lang="en-US">
                <a:solidFill>
                  <a:srgbClr val="FF0000"/>
                </a:solidFill>
              </a:rPr>
              <a:t>Phân loại ảnh chó mèo (Dog or Cat).</a:t>
            </a:r>
          </a:p>
          <a:p>
            <a:pPr lvl="1"/>
            <a:r>
              <a:rPr lang="en-US"/>
              <a:t>Số lượng ảnh: 25 nghìn.</a:t>
            </a:r>
          </a:p>
          <a:p>
            <a:pPr lvl="1"/>
            <a:r>
              <a:rPr lang="en-US"/>
              <a:t>Số nhãn: 2 (chó hoặc mèo).</a:t>
            </a:r>
          </a:p>
          <a:p>
            <a:r>
              <a:rPr lang="en-US"/>
              <a:t>Link dataset: </a:t>
            </a:r>
            <a:r>
              <a:rPr lang="en-US">
                <a:hlinkClick r:id="rId2"/>
              </a:rPr>
              <a:t>https://www.kaggle.com/c/dogs-vs-cats/data</a:t>
            </a:r>
            <a:endParaRPr lang="en-US"/>
          </a:p>
          <a:p>
            <a:r>
              <a:rPr lang="en-US"/>
              <a:t>Nhận xét: </a:t>
            </a:r>
            <a:r>
              <a:rPr lang="en-US" i="1"/>
              <a:t>Mô hình VGG huấn luyện trên 15 triệu ảnh của ImageNET với hơn 1000 nhãn (label). Như vậy, khả năng mô hình VGG-16 đã học được các thông tin về chó mèo trong hơn 15 triệu ảnh trên.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Sử dụng lại tham số đã huấn luyện của VGG cho bài toán trên thay vì phải đi huấn luyện một mô hình mới?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9056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C677-C326-B54C-8BBD-DABC43C5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VGG-16: Transfer learning</a:t>
            </a:r>
          </a:p>
        </p:txBody>
      </p:sp>
      <p:pic>
        <p:nvPicPr>
          <p:cNvPr id="1030" name="Picture 6" descr="VGG16 - Convolutional Network for Classification and Detection">
            <a:extLst>
              <a:ext uri="{FF2B5EF4-FFF2-40B4-BE49-F238E27FC236}">
                <a16:creationId xmlns:a16="http://schemas.microsoft.com/office/drawing/2014/main" id="{CEE6A2C8-D0AA-5B4D-BC06-D115F74FFC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109727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EE5A5B-AD89-A844-A94B-6CABC0D20BDE}"/>
              </a:ext>
            </a:extLst>
          </p:cNvPr>
          <p:cNvSpPr/>
          <p:nvPr/>
        </p:nvSpPr>
        <p:spPr>
          <a:xfrm>
            <a:off x="10210800" y="2740819"/>
            <a:ext cx="1219199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DA02A06F-BC4A-5C49-A3E2-56C293DE2221}"/>
              </a:ext>
            </a:extLst>
          </p:cNvPr>
          <p:cNvSpPr/>
          <p:nvPr/>
        </p:nvSpPr>
        <p:spPr>
          <a:xfrm>
            <a:off x="1981200" y="5613401"/>
            <a:ext cx="822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758B-DAEC-8049-B33C-822A0DEDC8B5}"/>
              </a:ext>
            </a:extLst>
          </p:cNvPr>
          <p:cNvSpPr txBox="1"/>
          <p:nvPr/>
        </p:nvSpPr>
        <p:spPr>
          <a:xfrm>
            <a:off x="3200400" y="465197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Đóng băng tất cả các lớp trước đó (không được thay đổi gì)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988CC-7DA4-134F-A69C-555CE559215F}"/>
              </a:ext>
            </a:extLst>
          </p:cNvPr>
          <p:cNvSpPr txBox="1"/>
          <p:nvPr/>
        </p:nvSpPr>
        <p:spPr>
          <a:xfrm>
            <a:off x="5412960" y="241374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Freeze!!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AA728-3CC1-AD48-959A-216AEED5E9CA}"/>
              </a:ext>
            </a:extLst>
          </p:cNvPr>
          <p:cNvSpPr txBox="1"/>
          <p:nvPr/>
        </p:nvSpPr>
        <p:spPr>
          <a:xfrm>
            <a:off x="9639299" y="159920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8000"/>
                </a:solidFill>
              </a:rPr>
              <a:t>Sửa lại lớp này thành Dense 2 thay vì Dense 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641-5D7B-8845-A948-1D93028F542C}"/>
              </a:ext>
            </a:extLst>
          </p:cNvPr>
          <p:cNvSpPr txBox="1"/>
          <p:nvPr/>
        </p:nvSpPr>
        <p:spPr>
          <a:xfrm>
            <a:off x="127001" y="1807766"/>
            <a:ext cx="108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66FF"/>
                </a:solidFill>
              </a:rPr>
              <a:t>Dữ liệu Dog and Cat </a:t>
            </a:r>
          </a:p>
        </p:txBody>
      </p:sp>
    </p:spTree>
    <p:extLst>
      <p:ext uri="{BB962C8B-B14F-4D97-AF65-F5344CB8AC3E}">
        <p14:creationId xmlns:p14="http://schemas.microsoft.com/office/powerpoint/2010/main" val="120468066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410-B59D-7E46-84E0-B2C3843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Nhận 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93E3-61B8-BA4D-842C-5F207DE7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Việc huấn luyện chỉ 1 lớp cuối sẽ dễ dàng hơn việc huấn luyện toàn bộ mô hình.</a:t>
            </a:r>
          </a:p>
          <a:p>
            <a:r>
              <a:rPr lang="en-US"/>
              <a:t>Nếu cần cải thiện mô hình có sẵn theo dữ liệu hiện tại, ta chỉ cần “</a:t>
            </a:r>
            <a:r>
              <a:rPr lang="en-US">
                <a:solidFill>
                  <a:srgbClr val="FF0000"/>
                </a:solidFill>
              </a:rPr>
              <a:t>unfreeze</a:t>
            </a:r>
            <a:r>
              <a:rPr lang="en-US"/>
              <a:t>” </a:t>
            </a:r>
            <a:r>
              <a:rPr lang="en-US">
                <a:solidFill>
                  <a:srgbClr val="FF0000"/>
                </a:solidFill>
              </a:rPr>
              <a:t>(các) lớp tiếp theo.</a:t>
            </a:r>
          </a:p>
          <a:p>
            <a:r>
              <a:rPr lang="en-US"/>
              <a:t>Đối với việc học chuyển tiếp (transfer learning), mô hình sẽ không nhất thiết </a:t>
            </a:r>
            <a:r>
              <a:rPr lang="en-US">
                <a:solidFill>
                  <a:srgbClr val="FF0000"/>
                </a:solidFill>
              </a:rPr>
              <a:t>cần nhiều dữ liệu lớn như mô hình ban đầu</a:t>
            </a:r>
            <a:r>
              <a:rPr lang="en-US"/>
              <a:t>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Điều chỉnh thông số của mô hình ban đầu </a:t>
            </a:r>
            <a:r>
              <a:rPr lang="en-US"/>
              <a:t>sao cho phù hợp 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fine tunining.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371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74DE-359B-F14E-860C-FB304403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DFCB-9E71-8F42-8734-90F85273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Chọn dữ liệu phục vụ cho bài toán.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Chọn mô hình pre-trained trước đó.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Dựa vào </a:t>
            </a:r>
            <a:r>
              <a:rPr lang="en-US">
                <a:solidFill>
                  <a:srgbClr val="FF0000"/>
                </a:solidFill>
              </a:rPr>
              <a:t>đặc điểm của mô hình </a:t>
            </a:r>
            <a:r>
              <a:rPr lang="en-US"/>
              <a:t>pre-trained và </a:t>
            </a:r>
            <a:r>
              <a:rPr lang="en-US">
                <a:solidFill>
                  <a:srgbClr val="FF0000"/>
                </a:solidFill>
              </a:rPr>
              <a:t>kích thước data</a:t>
            </a:r>
            <a:r>
              <a:rPr lang="en-US"/>
              <a:t>, chọn ra chiến lược fine-tuning hợp lý.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Tiến hành tinh chỉnh tham số sao cho phù hợp với bài toán.</a:t>
            </a:r>
          </a:p>
        </p:txBody>
      </p:sp>
    </p:spTree>
    <p:extLst>
      <p:ext uri="{BB962C8B-B14F-4D97-AF65-F5344CB8AC3E}">
        <p14:creationId xmlns:p14="http://schemas.microsoft.com/office/powerpoint/2010/main" val="41916128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AlexNET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39" y="990600"/>
            <a:ext cx="10631121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/>
              <a:t>INPUT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(227x227x3)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CONV1</a:t>
            </a:r>
            <a:r>
              <a:rPr lang="en-US" sz="2000">
                <a:solidFill>
                  <a:srgbClr val="FF0000"/>
                </a:solidFill>
              </a:rPr>
              <a:t>: 96 filter with 11x11, S = 4, P = 0, C = (227 – 11)/4 + 1 = 55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(55x55x96)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POOL1</a:t>
            </a:r>
            <a:r>
              <a:rPr lang="en-US" sz="2000"/>
              <a:t>: 3x3 filter, S = 2, C = (55 - 3)/2 + 1 = 27 </a:t>
            </a:r>
            <a:r>
              <a:rPr lang="en-US" sz="2000">
                <a:sym typeface="Wingdings" pitchFamily="2" charset="2"/>
              </a:rPr>
              <a:t> (27x27x96)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NORM1</a:t>
            </a:r>
            <a:r>
              <a:rPr lang="en-US" sz="2000">
                <a:solidFill>
                  <a:srgbClr val="FF0000"/>
                </a:solidFill>
              </a:rPr>
              <a:t>: </a:t>
            </a:r>
            <a:r>
              <a:rPr lang="en-US" sz="2000">
                <a:sym typeface="Wingdings" pitchFamily="2" charset="2"/>
              </a:rPr>
              <a:t>(27x27x96)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CONV2</a:t>
            </a:r>
            <a:r>
              <a:rPr lang="en-US" sz="2000"/>
              <a:t>: 256 filter with 5x5, S = 1, P = 2, C = (27 – 5 + 2*2) / 1 + 1 = 27 </a:t>
            </a:r>
            <a:r>
              <a:rPr lang="en-US" sz="2000">
                <a:sym typeface="Wingdings" pitchFamily="2" charset="2"/>
              </a:rPr>
              <a:t> (27x27x256)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MAX POOL2</a:t>
            </a:r>
            <a:r>
              <a:rPr lang="en-US" sz="2000">
                <a:solidFill>
                  <a:srgbClr val="FF0000"/>
                </a:solidFill>
              </a:rPr>
              <a:t>: 3x3 filter, S = 2, C = (27 – 3) / 2 + 1 = 13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(13x13x256)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NORM2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(13x13x256)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CONV3</a:t>
            </a:r>
            <a:r>
              <a:rPr lang="en-US" sz="2000">
                <a:solidFill>
                  <a:srgbClr val="FF0000"/>
                </a:solidFill>
              </a:rPr>
              <a:t>: 384 filter with 3x3, S = 1, P = 1, C = (13 – 3 + 2)/1 + 1 = 13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(13x13x384)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CONV4</a:t>
            </a:r>
            <a:r>
              <a:rPr lang="en-US" sz="2000"/>
              <a:t>: 384 filter with 3x3, S = 1, P = 1, C = (13 – 3 + 2)/1 + 1 = 13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/>
              <a:t> (13x13x384)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CONV5</a:t>
            </a:r>
            <a:r>
              <a:rPr lang="en-US" sz="2000">
                <a:solidFill>
                  <a:srgbClr val="FF0000"/>
                </a:solidFill>
              </a:rPr>
              <a:t>: 256 filter with 3x3, S = 1, P = 1, C = (13 – 3 + 2)/1 + 1 = 13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(13x13x256)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POOL3</a:t>
            </a:r>
            <a:r>
              <a:rPr lang="en-US" sz="2000"/>
              <a:t>: 3x3 filter, S = 2 </a:t>
            </a:r>
            <a:r>
              <a:rPr lang="en-US" sz="2000">
                <a:sym typeface="Wingdings" pitchFamily="2" charset="2"/>
              </a:rPr>
              <a:t> C = (13 – 3) /2 + 1 = 6  (6x6x256)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FC6</a:t>
            </a:r>
            <a:r>
              <a:rPr lang="en-US" sz="2000">
                <a:solidFill>
                  <a:srgbClr val="FF0000"/>
                </a:solidFill>
              </a:rPr>
              <a:t>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FC7</a:t>
            </a:r>
            <a:r>
              <a:rPr lang="en-US" sz="2000"/>
              <a:t>: 4096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FC8</a:t>
            </a:r>
            <a:r>
              <a:rPr lang="en-US" sz="2000">
                <a:solidFill>
                  <a:srgbClr val="FF0000"/>
                </a:solidFill>
              </a:rPr>
              <a:t>: 1000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839547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F87C-F9CC-5E44-9266-BB1D650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Chiến lược Fine-tuning</a:t>
            </a:r>
          </a:p>
        </p:txBody>
      </p:sp>
      <p:pic>
        <p:nvPicPr>
          <p:cNvPr id="2052" name="Picture 4" descr="Transfer learning from pre-trained models | by Pedro Marcelino | Towards  Data Science">
            <a:extLst>
              <a:ext uri="{FF2B5EF4-FFF2-40B4-BE49-F238E27FC236}">
                <a16:creationId xmlns:a16="http://schemas.microsoft.com/office/drawing/2014/main" id="{104A9663-C16C-E543-B509-4F4509A93C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3778"/>
            <a:ext cx="5242347" cy="46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nsfer learning from pre-trained models | by Pedro Marcelino | Towards  Data Science">
            <a:extLst>
              <a:ext uri="{FF2B5EF4-FFF2-40B4-BE49-F238E27FC236}">
                <a16:creationId xmlns:a16="http://schemas.microsoft.com/office/drawing/2014/main" id="{8C4CA9AF-99CE-7A43-992B-04F529687A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55" y="1600201"/>
            <a:ext cx="491752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3946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45A0-46C4-9E44-ABCE-51460AED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049F-BF70-0645-8BD6-A949970C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Mô hình AlexNET</a:t>
            </a:r>
            <a:r>
              <a:rPr lang="en-US" sz="2400"/>
              <a:t>: Tạo nên cuộc cách mạng về học sâu năm 2012.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Mô hình ZFNET</a:t>
            </a:r>
            <a:r>
              <a:rPr lang="en-US" sz="2400"/>
              <a:t>: cải tiến của AlexNET bằng cách dùng bộ lọc 7x7 với strides 2 </a:t>
            </a:r>
            <a:r>
              <a:rPr lang="en-US" sz="2400">
                <a:sym typeface="Wingdings" pitchFamily="2" charset="2"/>
              </a:rPr>
              <a:t> giữ được các thông tin quan trọng của dữ liệu đầu vào.</a:t>
            </a: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Mô hình VGG-16</a:t>
            </a:r>
            <a:r>
              <a:rPr lang="en-US" sz="2400"/>
              <a:t>: sử dụng 3 bộ lọc 3x3 kết hợp nhằm tạo hiệu ứng tích chập tương tự bộ lọc 7x7 </a:t>
            </a:r>
            <a:r>
              <a:rPr lang="en-US" sz="2400">
                <a:sym typeface="Wingdings" pitchFamily="2" charset="2"/>
              </a:rPr>
              <a:t> giảm tổng tham số huấn luyện của mô hình.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Mô hình GoogLeNet</a:t>
            </a:r>
            <a:r>
              <a:rPr lang="en-US" sz="2400">
                <a:sym typeface="Wingdings" pitchFamily="2" charset="2"/>
              </a:rPr>
              <a:t>: dùng kiến trúc Inception, bỏ FC ở các layer cuối  Số lượng tham số huấn luyện giảm rất rõ rệt. Ngoài ra, kỹ thuật dùng bottleneck giúp làm giảm độ phức tạp tính toán.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Mô hình ResNET</a:t>
            </a:r>
            <a:r>
              <a:rPr lang="en-US" sz="2400">
                <a:sym typeface="Wingdings" pitchFamily="2" charset="2"/>
              </a:rPr>
              <a:t>: đề xuất kỹ thuật Residual blocks và skip connection  hạn chế được vanishing/exploding gradient descent  giải quyết vấn đề optimization problem với mạng học sâu có nhiều lớp. </a:t>
            </a:r>
          </a:p>
          <a:p>
            <a:pPr marL="514350" indent="-514350">
              <a:buFont typeface="+mj-lt"/>
              <a:buAutoNum type="arabicPeriod"/>
            </a:pPr>
            <a:endParaRPr lang="en-US" sz="240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082215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02EB-8254-7E40-9B7C-A8180D25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nghiên cứu khác về mạng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1248-2AFB-A74E-B6AC-C0282274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SENet</a:t>
            </a:r>
          </a:p>
          <a:p>
            <a:r>
              <a:rPr lang="en-US"/>
              <a:t>Wide ResNet </a:t>
            </a:r>
            <a:endParaRPr lang="en-US">
              <a:effectLst/>
            </a:endParaRPr>
          </a:p>
          <a:p>
            <a:r>
              <a:rPr lang="en-US"/>
              <a:t>ResNeXT </a:t>
            </a:r>
            <a:endParaRPr lang="en-US">
              <a:effectLst/>
            </a:endParaRPr>
          </a:p>
          <a:p>
            <a:r>
              <a:rPr lang="en-US"/>
              <a:t>MobileNets </a:t>
            </a:r>
            <a:endParaRPr lang="en-US">
              <a:effectLst/>
            </a:endParaRPr>
          </a:p>
          <a:p>
            <a:r>
              <a:rPr lang="en-US"/>
              <a:t>FractalNet </a:t>
            </a:r>
            <a:endParaRPr lang="en-US">
              <a:effectLst/>
            </a:endParaRPr>
          </a:p>
          <a:p>
            <a:r>
              <a:rPr lang="en-US"/>
              <a:t>DenseNet</a:t>
            </a:r>
          </a:p>
          <a:p>
            <a:r>
              <a:rPr lang="en-US"/>
              <a:t>NASNet </a:t>
            </a:r>
            <a:br>
              <a:rPr lang="en-US"/>
            </a:b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654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295400"/>
            <a:ext cx="119634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Fei-Fei Li &amp; Justin Johnson &amp; Serena Yeung, </a:t>
            </a:r>
            <a:r>
              <a:rPr lang="en-US" sz="2400" i="1">
                <a:solidFill>
                  <a:srgbClr val="FF0000"/>
                </a:solidFill>
              </a:rPr>
              <a:t>CNN Architectures</a:t>
            </a:r>
            <a:r>
              <a:rPr lang="en-US" sz="2400"/>
              <a:t>, Lecture 9,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/>
              <a:t>Krizhevsky, Alex, Ilya Sutskever, and Geoffrey E. Hinton. "</a:t>
            </a:r>
            <a:r>
              <a:rPr lang="en-US" sz="2400" i="1">
                <a:solidFill>
                  <a:srgbClr val="FF0000"/>
                </a:solidFill>
              </a:rPr>
              <a:t>Imagenet classification with deep convolutional neural networks." Advances in neural information processing systems</a:t>
            </a:r>
            <a:r>
              <a:rPr lang="en-US" sz="2400" i="1"/>
              <a:t>. 2012</a:t>
            </a:r>
            <a:r>
              <a:rPr lang="en-US" sz="24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Zeiler, Matthew D., and Rob Fergus. "</a:t>
            </a:r>
            <a:r>
              <a:rPr lang="en-US" sz="2400" i="1">
                <a:solidFill>
                  <a:srgbClr val="FF0000"/>
                </a:solidFill>
              </a:rPr>
              <a:t>Visualizing and understanding convolutional networks</a:t>
            </a:r>
            <a:r>
              <a:rPr lang="en-US" sz="2400"/>
              <a:t>." </a:t>
            </a:r>
            <a:r>
              <a:rPr lang="en-US" sz="2400" i="1"/>
              <a:t>European conference on computer vision</a:t>
            </a:r>
            <a:r>
              <a:rPr lang="en-US" sz="2400"/>
              <a:t>. Springer, Cham,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Simonyan, Karen, and Andrew Zisserman. "</a:t>
            </a:r>
            <a:r>
              <a:rPr lang="en-US" sz="2400" i="1">
                <a:solidFill>
                  <a:srgbClr val="FF0000"/>
                </a:solidFill>
              </a:rPr>
              <a:t>Very deep convolutional networks for large-scale image recognition</a:t>
            </a:r>
            <a:r>
              <a:rPr lang="en-US" sz="2400"/>
              <a:t>." </a:t>
            </a:r>
            <a:r>
              <a:rPr lang="en-US" sz="2400" i="1"/>
              <a:t>arXiv preprint arXiv:1409.1556</a:t>
            </a:r>
            <a:r>
              <a:rPr lang="en-US" sz="2400"/>
              <a:t> (2014).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Szegedy, Christian, et al. "</a:t>
            </a:r>
            <a:r>
              <a:rPr lang="en-US" sz="2400" i="1">
                <a:solidFill>
                  <a:srgbClr val="FF0000"/>
                </a:solidFill>
              </a:rPr>
              <a:t>Going deeper with convolutions.</a:t>
            </a:r>
            <a:r>
              <a:rPr lang="en-US" sz="2400"/>
              <a:t>" </a:t>
            </a:r>
            <a:r>
              <a:rPr lang="en-US" sz="2400" i="1"/>
              <a:t>Proceedings of the IEEE conference on computer vision and pattern recognition</a:t>
            </a:r>
            <a:r>
              <a:rPr lang="en-US" sz="2400"/>
              <a:t>.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He, Kaiming, et al. "</a:t>
            </a:r>
            <a:r>
              <a:rPr lang="en-US" sz="2400" i="1">
                <a:solidFill>
                  <a:srgbClr val="FF0000"/>
                </a:solidFill>
              </a:rPr>
              <a:t>Deep residual learning for image recognition.</a:t>
            </a:r>
            <a:r>
              <a:rPr lang="en-US" sz="2400"/>
              <a:t>" </a:t>
            </a:r>
            <a:r>
              <a:rPr lang="en-US" sz="2400" i="1"/>
              <a:t>Proceedings of the IEEE conference on computer vision and pattern recognition</a:t>
            </a:r>
            <a:r>
              <a:rPr lang="en-US" sz="2400"/>
              <a:t>. 2016.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8E5F-B170-104E-8A6B-5ED4478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AlexNET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7D63-024E-2E4A-8B75-D1BF786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90600"/>
            <a:ext cx="12192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/>
              <a:t>INPUT: </a:t>
            </a:r>
            <a:r>
              <a:rPr lang="en-US" sz="2000"/>
              <a:t>(227x227x3) </a:t>
            </a:r>
            <a:r>
              <a:rPr lang="en-US" sz="2000">
                <a:sym typeface="Wingdings" pitchFamily="2" charset="2"/>
              </a:rPr>
              <a:t> Param: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CONV1</a:t>
            </a:r>
            <a:r>
              <a:rPr lang="en-US" sz="2000">
                <a:solidFill>
                  <a:srgbClr val="FF0000"/>
                </a:solidFill>
              </a:rPr>
              <a:t>[96 filter with </a:t>
            </a:r>
            <a:r>
              <a:rPr lang="en-US" sz="2000" b="1">
                <a:solidFill>
                  <a:srgbClr val="FF0000"/>
                </a:solidFill>
              </a:rPr>
              <a:t>11x11</a:t>
            </a:r>
            <a:r>
              <a:rPr lang="en-US" sz="2000">
                <a:solidFill>
                  <a:srgbClr val="FF0000"/>
                </a:solidFill>
              </a:rPr>
              <a:t>, S = 4, P = 0]</a:t>
            </a:r>
            <a:r>
              <a:rPr lang="en-US" sz="2000" b="1">
                <a:solidFill>
                  <a:srgbClr val="FF0000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(55x55x96)  Param = (11x11x3)x96 + 1*96 = </a:t>
            </a:r>
            <a:r>
              <a:rPr lang="en-US" sz="2000">
                <a:solidFill>
                  <a:srgbClr val="FF0000"/>
                </a:solidFill>
              </a:rPr>
              <a:t>34,944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POOL1: </a:t>
            </a:r>
            <a:r>
              <a:rPr lang="en-US" sz="2000">
                <a:sym typeface="Wingdings" pitchFamily="2" charset="2"/>
              </a:rPr>
              <a:t>(27x27x96)  Param =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NORM1: </a:t>
            </a:r>
            <a:r>
              <a:rPr lang="en-US" sz="2000">
                <a:sym typeface="Wingdings" pitchFamily="2" charset="2"/>
              </a:rPr>
              <a:t>(27x27x96)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CONV2</a:t>
            </a:r>
            <a:r>
              <a:rPr lang="en-US" sz="2000"/>
              <a:t>[256 filter with </a:t>
            </a:r>
            <a:r>
              <a:rPr lang="en-US" sz="2000" b="1"/>
              <a:t>5x5</a:t>
            </a:r>
            <a:r>
              <a:rPr lang="en-US" sz="2000"/>
              <a:t>, S = 1, P = 2]</a:t>
            </a:r>
            <a:r>
              <a:rPr lang="en-US" sz="2000" b="1"/>
              <a:t>: </a:t>
            </a:r>
            <a:r>
              <a:rPr lang="en-US" sz="2000">
                <a:sym typeface="Wingdings" pitchFamily="2" charset="2"/>
              </a:rPr>
              <a:t>(27x27x256)  Param = (5x5x96)x256 + 1*256 = </a:t>
            </a:r>
            <a:r>
              <a:rPr lang="en-US" sz="2000"/>
              <a:t>614,656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MAX POOL2: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(13x13x256)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NORM2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(13x13x256)  Param = 0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CONV3</a:t>
            </a:r>
            <a:r>
              <a:rPr lang="en-US" sz="2000">
                <a:solidFill>
                  <a:srgbClr val="FF0000"/>
                </a:solidFill>
              </a:rPr>
              <a:t>[384 filter with </a:t>
            </a:r>
            <a:r>
              <a:rPr lang="en-US" sz="2000" b="1">
                <a:solidFill>
                  <a:srgbClr val="FF0000"/>
                </a:solidFill>
              </a:rPr>
              <a:t>3x3</a:t>
            </a:r>
            <a:r>
              <a:rPr lang="en-US" sz="2000">
                <a:solidFill>
                  <a:srgbClr val="FF0000"/>
                </a:solidFill>
              </a:rPr>
              <a:t>,S = 1,P = 1]: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(13x13x384)  Param = (3x3x256)x384 + 1*384 = </a:t>
            </a:r>
            <a:r>
              <a:rPr lang="en-US" sz="2000"/>
              <a:t>885,120 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CONV4</a:t>
            </a:r>
            <a:r>
              <a:rPr lang="en-US" sz="2000"/>
              <a:t>[384 filter with </a:t>
            </a:r>
            <a:r>
              <a:rPr lang="en-US" sz="2000" b="1"/>
              <a:t>3x3</a:t>
            </a:r>
            <a:r>
              <a:rPr lang="en-US" sz="2000"/>
              <a:t>,S = 1,P = 1]: (13x13x384) </a:t>
            </a:r>
            <a:r>
              <a:rPr lang="en-US" sz="2000">
                <a:sym typeface="Wingdings" pitchFamily="2" charset="2"/>
              </a:rPr>
              <a:t> Param = (3x3x384)x384 + 1*384 = </a:t>
            </a:r>
            <a:r>
              <a:rPr lang="en-US" sz="2000"/>
              <a:t>1,327,488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CONV5</a:t>
            </a:r>
            <a:r>
              <a:rPr lang="en-US" sz="2000">
                <a:solidFill>
                  <a:srgbClr val="FF0000"/>
                </a:solidFill>
              </a:rPr>
              <a:t>[256 filter with </a:t>
            </a:r>
            <a:r>
              <a:rPr lang="en-US" sz="2000" b="1">
                <a:solidFill>
                  <a:srgbClr val="FF0000"/>
                </a:solidFill>
              </a:rPr>
              <a:t>3x3</a:t>
            </a:r>
            <a:r>
              <a:rPr lang="en-US" sz="2000">
                <a:solidFill>
                  <a:srgbClr val="FF0000"/>
                </a:solidFill>
              </a:rPr>
              <a:t>,S = 1,P = 1]: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(13x13x256)  Param = (3x3x384)x256 + 1*256 = </a:t>
            </a:r>
            <a:r>
              <a:rPr lang="en-US" sz="2000"/>
              <a:t>884,992 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MAX POOL3</a:t>
            </a:r>
            <a:r>
              <a:rPr lang="en-US" sz="2000"/>
              <a:t>: </a:t>
            </a:r>
            <a:r>
              <a:rPr lang="en-US" sz="2000">
                <a:sym typeface="Wingdings" pitchFamily="2" charset="2"/>
              </a:rPr>
              <a:t>(6x6x256)  Param = 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FC6</a:t>
            </a:r>
            <a:r>
              <a:rPr lang="en-US" sz="2000">
                <a:solidFill>
                  <a:srgbClr val="FF0000"/>
                </a:solidFill>
              </a:rPr>
              <a:t>: 4096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Param = (6x6x256)x4096 + 1*4096 = </a:t>
            </a:r>
            <a:r>
              <a:rPr lang="en-US" sz="2000"/>
              <a:t>37,752,832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FC7</a:t>
            </a:r>
            <a:r>
              <a:rPr lang="en-US" sz="2000"/>
              <a:t>: 4096 </a:t>
            </a:r>
            <a:r>
              <a:rPr lang="en-US" sz="2000">
                <a:sym typeface="Wingdings" pitchFamily="2" charset="2"/>
              </a:rPr>
              <a:t> Param = </a:t>
            </a:r>
            <a:r>
              <a:rPr lang="en-US" sz="2000">
                <a:solidFill>
                  <a:srgbClr val="FF0000"/>
                </a:solidFill>
              </a:rPr>
              <a:t>4096*4096 + 4096*1 = </a:t>
            </a:r>
            <a:r>
              <a:rPr lang="en-US" sz="2000"/>
              <a:t>16,781,312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FC8</a:t>
            </a:r>
            <a:r>
              <a:rPr lang="en-US" sz="2000">
                <a:solidFill>
                  <a:srgbClr val="FF0000"/>
                </a:solidFill>
              </a:rPr>
              <a:t>: 1000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 Param = 1000*4096 + 1000*1 = </a:t>
            </a:r>
            <a:r>
              <a:rPr lang="en-US" sz="2000"/>
              <a:t>4,097,000</a:t>
            </a:r>
            <a:endParaRPr lang="en-US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E840A-F47E-0C4B-82DB-606F0D68A909}"/>
              </a:ext>
            </a:extLst>
          </p:cNvPr>
          <p:cNvSpPr txBox="1"/>
          <p:nvPr/>
        </p:nvSpPr>
        <p:spPr>
          <a:xfrm>
            <a:off x="9067800" y="51054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Tổng tham số: 62,378,344</a:t>
            </a:r>
          </a:p>
        </p:txBody>
      </p:sp>
    </p:spTree>
    <p:extLst>
      <p:ext uri="{BB962C8B-B14F-4D97-AF65-F5344CB8AC3E}">
        <p14:creationId xmlns:p14="http://schemas.microsoft.com/office/powerpoint/2010/main" val="2740149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4944</Words>
  <Application>Microsoft Macintosh PowerPoint</Application>
  <PresentationFormat>Widescreen</PresentationFormat>
  <Paragraphs>475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ArialMT</vt:lpstr>
      <vt:lpstr>Arial</vt:lpstr>
      <vt:lpstr>Courier New</vt:lpstr>
      <vt:lpstr>Default Design</vt:lpstr>
      <vt:lpstr>CHƯƠNG 4 MẠNG NEURAL TÍCH CHẬP (P3) Các kiến trúc tích chập nổi tiếng</vt:lpstr>
      <vt:lpstr>NỘI DUNG</vt:lpstr>
      <vt:lpstr>Top-5 error</vt:lpstr>
      <vt:lpstr>AlexNET</vt:lpstr>
      <vt:lpstr>Thông tin chung</vt:lpstr>
      <vt:lpstr>Kiến trúc mạng</vt:lpstr>
      <vt:lpstr>AlexNET</vt:lpstr>
      <vt:lpstr>AlexNET</vt:lpstr>
      <vt:lpstr>AlexNET</vt:lpstr>
      <vt:lpstr>Hiện thực AlexNet</vt:lpstr>
      <vt:lpstr>Hiện thực AlexNet</vt:lpstr>
      <vt:lpstr>ZFNET</vt:lpstr>
      <vt:lpstr>Giới thiệu</vt:lpstr>
      <vt:lpstr>Kiến trúc ZF NET</vt:lpstr>
      <vt:lpstr>ZFNET</vt:lpstr>
      <vt:lpstr>ZFNET</vt:lpstr>
      <vt:lpstr>ZFNET</vt:lpstr>
      <vt:lpstr>Điểm nhấn của ZFNET</vt:lpstr>
      <vt:lpstr>Hiện thực ZFNET</vt:lpstr>
      <vt:lpstr>Hiện thực ZFNET</vt:lpstr>
      <vt:lpstr>VGG-16</vt:lpstr>
      <vt:lpstr>Giới thiệu</vt:lpstr>
      <vt:lpstr>Kiến trúc</vt:lpstr>
      <vt:lpstr>VGG-16</vt:lpstr>
      <vt:lpstr>Size cho từng layer</vt:lpstr>
      <vt:lpstr>Tính tổng tham số cho VGG-16 (1)</vt:lpstr>
      <vt:lpstr>Tính tổng tham số cho VGG-16 (2)</vt:lpstr>
      <vt:lpstr>Hiện thực VGG-16</vt:lpstr>
      <vt:lpstr>Hiện thực VGG-16</vt:lpstr>
      <vt:lpstr>Điểm mới của VGG-16</vt:lpstr>
      <vt:lpstr>Vì sao kết hợp 3 bộ lọc 3x3 sẽ có hiệu ứng như bộ lọc 7x7</vt:lpstr>
      <vt:lpstr>7x7 filter, Stride 4</vt:lpstr>
      <vt:lpstr>7x7 filter, Stride 4</vt:lpstr>
      <vt:lpstr>7x7 filter, Stride 4</vt:lpstr>
      <vt:lpstr>7x7 filter, Stride 4</vt:lpstr>
      <vt:lpstr>7x7 filter, Stride 4</vt:lpstr>
      <vt:lpstr>7x7 filter, Stride 4</vt:lpstr>
      <vt:lpstr>7x7 filter, Stride 4</vt:lpstr>
      <vt:lpstr>7x7 filter, Stride 4</vt:lpstr>
      <vt:lpstr>7x7 filter, Stride 4</vt:lpstr>
      <vt:lpstr>Reducing filter size</vt:lpstr>
      <vt:lpstr>Stacked filter</vt:lpstr>
      <vt:lpstr>3x3 filters, Stride 1</vt:lpstr>
      <vt:lpstr>3x3 filters, Stride 1</vt:lpstr>
      <vt:lpstr>3x3 filters, Stride 1</vt:lpstr>
      <vt:lpstr>3x3 filters, Stride 1</vt:lpstr>
      <vt:lpstr>3x3 filters, Stride 1</vt:lpstr>
      <vt:lpstr>3x3 filters, Stride 1</vt:lpstr>
      <vt:lpstr>3x3 filters, Stride 1</vt:lpstr>
      <vt:lpstr>3x3 filters, Stride 1</vt:lpstr>
      <vt:lpstr>3x3 filters, Stride 1</vt:lpstr>
      <vt:lpstr>GoogLeNET</vt:lpstr>
      <vt:lpstr>Giới thiệu</vt:lpstr>
      <vt:lpstr>Đặc điểm nổi bậc</vt:lpstr>
      <vt:lpstr>Inception</vt:lpstr>
      <vt:lpstr>Inception architecture</vt:lpstr>
      <vt:lpstr>Naive Inception modules</vt:lpstr>
      <vt:lpstr>Độ phức tạp tính toán</vt:lpstr>
      <vt:lpstr>Giải quyết vấn đề độ phức tạp tính toán</vt:lpstr>
      <vt:lpstr>Inception module with bottle neck</vt:lpstr>
      <vt:lpstr>Kiến trúc GoogLeNET</vt:lpstr>
      <vt:lpstr>Kiến trúc GoogLeNET</vt:lpstr>
      <vt:lpstr>ResNET</vt:lpstr>
      <vt:lpstr>Giới thiệu</vt:lpstr>
      <vt:lpstr>Vấn đề của mạng học sâu</vt:lpstr>
      <vt:lpstr>Vấn đề của mạng học sâu</vt:lpstr>
      <vt:lpstr>Plain layer vs Residual blocks</vt:lpstr>
      <vt:lpstr>Đặc điểm chính của ResNET</vt:lpstr>
      <vt:lpstr>Kiến trúc ResNET</vt:lpstr>
      <vt:lpstr>Thông tin về các lớp trong ResNET (He et al., 2015)</vt:lpstr>
      <vt:lpstr>Tổng kết về các mô hình trong cuộc thi ILSVRC</vt:lpstr>
      <vt:lpstr>Transfer learning</vt:lpstr>
      <vt:lpstr>Transfer learning</vt:lpstr>
      <vt:lpstr>Một số Pre-trained model nổi tiếng trong NLP</vt:lpstr>
      <vt:lpstr>Transfer learning hoạt động ra sao ?</vt:lpstr>
      <vt:lpstr>Bài toán?</vt:lpstr>
      <vt:lpstr>VGG-16: Transfer learning</vt:lpstr>
      <vt:lpstr>Nhận xét</vt:lpstr>
      <vt:lpstr>Quy trình transfer learning</vt:lpstr>
      <vt:lpstr>Chiến lược Fine-tuning</vt:lpstr>
      <vt:lpstr>Tổng kết</vt:lpstr>
      <vt:lpstr>Các nghiên cứu khác về mạng CNN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984</cp:revision>
  <cp:lastPrinted>2019-06-18T07:05:10Z</cp:lastPrinted>
  <dcterms:created xsi:type="dcterms:W3CDTF">2008-06-14T04:13:27Z</dcterms:created>
  <dcterms:modified xsi:type="dcterms:W3CDTF">2021-09-07T03:22:07Z</dcterms:modified>
</cp:coreProperties>
</file>