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28" r:id="rId2"/>
    <p:sldId id="339" r:id="rId3"/>
    <p:sldId id="345" r:id="rId4"/>
    <p:sldId id="340" r:id="rId5"/>
    <p:sldId id="341" r:id="rId6"/>
    <p:sldId id="342" r:id="rId7"/>
    <p:sldId id="343" r:id="rId8"/>
    <p:sldId id="344" r:id="rId9"/>
    <p:sldId id="347" r:id="rId10"/>
    <p:sldId id="348" r:id="rId11"/>
    <p:sldId id="349" r:id="rId12"/>
    <p:sldId id="350" r:id="rId13"/>
    <p:sldId id="352" r:id="rId14"/>
    <p:sldId id="351" r:id="rId15"/>
    <p:sldId id="354" r:id="rId16"/>
    <p:sldId id="383" r:id="rId17"/>
    <p:sldId id="355" r:id="rId18"/>
    <p:sldId id="353" r:id="rId19"/>
    <p:sldId id="356" r:id="rId20"/>
    <p:sldId id="357" r:id="rId21"/>
    <p:sldId id="358" r:id="rId22"/>
    <p:sldId id="359" r:id="rId23"/>
    <p:sldId id="361" r:id="rId24"/>
    <p:sldId id="360" r:id="rId25"/>
    <p:sldId id="362" r:id="rId26"/>
    <p:sldId id="363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377" r:id="rId40"/>
    <p:sldId id="378" r:id="rId41"/>
    <p:sldId id="379" r:id="rId42"/>
    <p:sldId id="380" r:id="rId43"/>
    <p:sldId id="381" r:id="rId44"/>
    <p:sldId id="338" r:id="rId45"/>
  </p:sldIdLst>
  <p:sldSz cx="12192000" cy="6858000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0000"/>
    <a:srgbClr val="008000"/>
    <a:srgbClr val="000099"/>
    <a:srgbClr val="978C28"/>
    <a:srgbClr val="D3C337"/>
    <a:srgbClr val="FF9933"/>
    <a:srgbClr val="FF6600"/>
    <a:srgbClr val="66FF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7" autoAdjust="0"/>
    <p:restoredTop sz="90979" autoAdjust="0"/>
  </p:normalViewPr>
  <p:slideViewPr>
    <p:cSldViewPr>
      <p:cViewPr varScale="1">
        <p:scale>
          <a:sx n="98" d="100"/>
          <a:sy n="98" d="100"/>
        </p:scale>
        <p:origin x="1112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49E2CB30-4184-4C1B-912F-A6AED0718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86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95859DDC-9015-4B39-98F8-9F9A698DF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62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228A5-DE51-45EB-A51E-AC7C60465EA1}" type="datetime1">
              <a:rPr lang="en-US" smtClean="0"/>
              <a:t>5/28/21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05615748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A6EDE-9D0A-48DF-8DB7-E6E7C6725AE9}" type="datetime1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7690330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5CB54-6AB1-4B04-9998-2469A6BA0B58}" type="datetime1">
              <a:rPr lang="en-US" smtClean="0"/>
              <a:t>5/28/21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9918823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D2B26-C4DE-45F6-A82F-4DCF9E9E95FB}" type="datetime1">
              <a:rPr lang="en-US" smtClean="0"/>
              <a:t>5/28/21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85348029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49C8-BF7A-4990-B3B9-274312BE8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97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221168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59F9-7608-4E7E-AF0C-31D775524873}" type="datetime1">
              <a:rPr lang="en-US" smtClean="0"/>
              <a:t>5/28/21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7655369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33527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5105401"/>
            <a:ext cx="10972800" cy="990599"/>
          </a:xfrm>
        </p:spPr>
        <p:txBody>
          <a:bodyPr/>
          <a:lstStyle>
            <a:lvl1pPr>
              <a:buFont typeface="Arial" pitchFamily="34" charset="0"/>
              <a:buChar char="­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495704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B3D5E-27DF-4C36-B508-84F53F5E9CA0}" type="datetime1">
              <a:rPr lang="en-US" smtClean="0"/>
              <a:t>5/28/21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7012718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56259912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5/28/21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1322879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9C9E2-06BB-41C5-A984-A694C29A16A3}" type="datetime1">
              <a:rPr lang="en-US" smtClean="0"/>
              <a:t>5/28/21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1127196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C2845-9148-4B5B-9562-D246E4219F47}" type="datetime1">
              <a:rPr lang="en-US" smtClean="0"/>
              <a:t>5/28/21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56685482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F83F0-61E2-46D0-B6E3-3CB47DF90001}" type="datetime1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2700072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48400"/>
            <a:ext cx="12192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TRƯỜNG</a:t>
            </a:r>
            <a:r>
              <a:rPr lang="en-US" sz="1050" b="1" baseline="0">
                <a:solidFill>
                  <a:schemeClr val="bg1"/>
                </a:solidFill>
              </a:rPr>
              <a:t> ĐẠI HỌC CÔNG NGHỆ THÔNG TIN, </a:t>
            </a:r>
            <a:r>
              <a:rPr lang="en-US" sz="1050" b="1">
                <a:solidFill>
                  <a:schemeClr val="bg1"/>
                </a:solidFill>
              </a:rPr>
              <a:t>KHU</a:t>
            </a:r>
            <a:r>
              <a:rPr lang="en-US" sz="1050" b="1" baseline="0">
                <a:solidFill>
                  <a:schemeClr val="bg1"/>
                </a:solidFill>
              </a:rPr>
              <a:t> PHỐ 6, PHƯỜNG LINH TRUNG, QUẬN THỦ ĐỨC, TP. HỒ CHÍ MINH</a:t>
            </a:r>
            <a:endParaRPr lang="en-US" sz="1050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22400" y="6520190"/>
            <a:ext cx="934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>
                <a:solidFill>
                  <a:schemeClr val="bg1"/>
                </a:solidFill>
              </a:rPr>
              <a:t>[T] 028 3725 2002 101     |     [F] 028 3725 2148     |</a:t>
            </a:r>
            <a:r>
              <a:rPr lang="de-DE" sz="1100" b="1" baseline="0">
                <a:solidFill>
                  <a:schemeClr val="bg1"/>
                </a:solidFill>
              </a:rPr>
              <a:t>    </a:t>
            </a:r>
            <a:r>
              <a:rPr lang="de-DE" sz="1100" b="1">
                <a:solidFill>
                  <a:schemeClr val="bg1"/>
                </a:solidFill>
              </a:rPr>
              <a:t> [W] www.uit.edu.vn     |     [E] info@uit.edu.vn</a:t>
            </a:r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79200" y="63246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A916C17-A3B0-4CE4-88CA-9129F443D2C0}" type="slidenum">
              <a:rPr lang="en-US" smtClean="0"/>
              <a:pPr algn="ctr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─"/>
        <a:defRPr sz="3200">
          <a:solidFill>
            <a:srgbClr val="0066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+"/>
        <a:defRPr sz="2800">
          <a:solidFill>
            <a:srgbClr val="0066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6F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0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1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21" Type="http://schemas.openxmlformats.org/officeDocument/2006/relationships/image" Target="../media/image3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11" Type="http://schemas.openxmlformats.org/officeDocument/2006/relationships/image" Target="../media/image220.png"/><Relationship Id="rId24" Type="http://schemas.openxmlformats.org/officeDocument/2006/relationships/image" Target="../media/image35.png"/><Relationship Id="rId23" Type="http://schemas.openxmlformats.org/officeDocument/2006/relationships/image" Target="../media/image34.png"/><Relationship Id="rId10" Type="http://schemas.openxmlformats.org/officeDocument/2006/relationships/image" Target="../media/image210.png"/><Relationship Id="rId19" Type="http://schemas.openxmlformats.org/officeDocument/2006/relationships/image" Target="../media/image28.png"/><Relationship Id="rId9" Type="http://schemas.openxmlformats.org/officeDocument/2006/relationships/image" Target="../media/image200.png"/><Relationship Id="rId14" Type="http://schemas.openxmlformats.org/officeDocument/2006/relationships/image" Target="../media/image230.png"/><Relationship Id="rId22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21" Type="http://schemas.openxmlformats.org/officeDocument/2006/relationships/image" Target="../media/image3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26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11" Type="http://schemas.openxmlformats.org/officeDocument/2006/relationships/image" Target="../media/image220.png"/><Relationship Id="rId24" Type="http://schemas.openxmlformats.org/officeDocument/2006/relationships/image" Target="../media/image35.png"/><Relationship Id="rId23" Type="http://schemas.openxmlformats.org/officeDocument/2006/relationships/image" Target="../media/image34.png"/><Relationship Id="rId10" Type="http://schemas.openxmlformats.org/officeDocument/2006/relationships/image" Target="../media/image210.png"/><Relationship Id="rId19" Type="http://schemas.openxmlformats.org/officeDocument/2006/relationships/image" Target="../media/image28.png"/><Relationship Id="rId9" Type="http://schemas.openxmlformats.org/officeDocument/2006/relationships/image" Target="../media/image200.png"/><Relationship Id="rId14" Type="http://schemas.openxmlformats.org/officeDocument/2006/relationships/image" Target="../media/image230.png"/><Relationship Id="rId22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6.png"/><Relationship Id="rId39" Type="http://schemas.openxmlformats.org/officeDocument/2006/relationships/image" Target="../media/image49.png"/><Relationship Id="rId34" Type="http://schemas.openxmlformats.org/officeDocument/2006/relationships/image" Target="../media/image44.png"/><Relationship Id="rId42" Type="http://schemas.openxmlformats.org/officeDocument/2006/relationships/image" Target="../media/image52.png"/><Relationship Id="rId47" Type="http://schemas.openxmlformats.org/officeDocument/2006/relationships/image" Target="../media/image57.png"/><Relationship Id="rId50" Type="http://schemas.openxmlformats.org/officeDocument/2006/relationships/image" Target="../media/image60.png"/><Relationship Id="rId33" Type="http://schemas.openxmlformats.org/officeDocument/2006/relationships/image" Target="../media/image43.png"/><Relationship Id="rId46" Type="http://schemas.openxmlformats.org/officeDocument/2006/relationships/image" Target="../media/image56.png"/><Relationship Id="rId29" Type="http://schemas.openxmlformats.org/officeDocument/2006/relationships/image" Target="../media/image39.png"/><Relationship Id="rId41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32" Type="http://schemas.openxmlformats.org/officeDocument/2006/relationships/image" Target="../media/image42.png"/><Relationship Id="rId37" Type="http://schemas.openxmlformats.org/officeDocument/2006/relationships/image" Target="../media/image47.png"/><Relationship Id="rId40" Type="http://schemas.openxmlformats.org/officeDocument/2006/relationships/image" Target="../media/image50.png"/><Relationship Id="rId45" Type="http://schemas.openxmlformats.org/officeDocument/2006/relationships/image" Target="../media/image55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49" Type="http://schemas.openxmlformats.org/officeDocument/2006/relationships/image" Target="../media/image59.png"/><Relationship Id="rId31" Type="http://schemas.openxmlformats.org/officeDocument/2006/relationships/image" Target="../media/image41.png"/><Relationship Id="rId44" Type="http://schemas.openxmlformats.org/officeDocument/2006/relationships/image" Target="../media/image54.png"/><Relationship Id="rId27" Type="http://schemas.openxmlformats.org/officeDocument/2006/relationships/image" Target="../media/image37.png"/><Relationship Id="rId35" Type="http://schemas.openxmlformats.org/officeDocument/2006/relationships/image" Target="../media/image45.png"/><Relationship Id="rId43" Type="http://schemas.openxmlformats.org/officeDocument/2006/relationships/image" Target="../media/image53.png"/><Relationship Id="rId48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6.png"/><Relationship Id="rId39" Type="http://schemas.openxmlformats.org/officeDocument/2006/relationships/image" Target="../media/image49.png"/><Relationship Id="rId51" Type="http://schemas.openxmlformats.org/officeDocument/2006/relationships/image" Target="../media/image40.png"/><Relationship Id="rId34" Type="http://schemas.openxmlformats.org/officeDocument/2006/relationships/image" Target="../media/image44.png"/><Relationship Id="rId42" Type="http://schemas.openxmlformats.org/officeDocument/2006/relationships/image" Target="../media/image52.png"/><Relationship Id="rId47" Type="http://schemas.openxmlformats.org/officeDocument/2006/relationships/image" Target="../media/image57.png"/><Relationship Id="rId50" Type="http://schemas.openxmlformats.org/officeDocument/2006/relationships/image" Target="../media/image60.png"/><Relationship Id="rId33" Type="http://schemas.openxmlformats.org/officeDocument/2006/relationships/image" Target="../media/image43.png"/><Relationship Id="rId46" Type="http://schemas.openxmlformats.org/officeDocument/2006/relationships/image" Target="../media/image56.png"/><Relationship Id="rId29" Type="http://schemas.openxmlformats.org/officeDocument/2006/relationships/image" Target="../media/image39.png"/><Relationship Id="rId41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32" Type="http://schemas.openxmlformats.org/officeDocument/2006/relationships/image" Target="../media/image42.png"/><Relationship Id="rId37" Type="http://schemas.openxmlformats.org/officeDocument/2006/relationships/image" Target="../media/image47.png"/><Relationship Id="rId40" Type="http://schemas.openxmlformats.org/officeDocument/2006/relationships/image" Target="../media/image50.png"/><Relationship Id="rId45" Type="http://schemas.openxmlformats.org/officeDocument/2006/relationships/image" Target="../media/image55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49" Type="http://schemas.openxmlformats.org/officeDocument/2006/relationships/image" Target="../media/image59.png"/><Relationship Id="rId31" Type="http://schemas.openxmlformats.org/officeDocument/2006/relationships/image" Target="../media/image41.png"/><Relationship Id="rId44" Type="http://schemas.openxmlformats.org/officeDocument/2006/relationships/image" Target="../media/image54.png"/><Relationship Id="rId27" Type="http://schemas.openxmlformats.org/officeDocument/2006/relationships/image" Target="../media/image37.png"/><Relationship Id="rId35" Type="http://schemas.openxmlformats.org/officeDocument/2006/relationships/image" Target="../media/image45.png"/><Relationship Id="rId43" Type="http://schemas.openxmlformats.org/officeDocument/2006/relationships/image" Target="../media/image53.png"/><Relationship Id="rId48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6.png"/><Relationship Id="rId39" Type="http://schemas.openxmlformats.org/officeDocument/2006/relationships/image" Target="../media/image49.png"/><Relationship Id="rId51" Type="http://schemas.openxmlformats.org/officeDocument/2006/relationships/image" Target="../media/image48.png"/><Relationship Id="rId34" Type="http://schemas.openxmlformats.org/officeDocument/2006/relationships/image" Target="../media/image44.png"/><Relationship Id="rId42" Type="http://schemas.openxmlformats.org/officeDocument/2006/relationships/image" Target="../media/image52.png"/><Relationship Id="rId47" Type="http://schemas.openxmlformats.org/officeDocument/2006/relationships/image" Target="../media/image57.png"/><Relationship Id="rId50" Type="http://schemas.openxmlformats.org/officeDocument/2006/relationships/image" Target="../media/image60.png"/><Relationship Id="rId33" Type="http://schemas.openxmlformats.org/officeDocument/2006/relationships/image" Target="../media/image43.png"/><Relationship Id="rId46" Type="http://schemas.openxmlformats.org/officeDocument/2006/relationships/image" Target="../media/image56.png"/><Relationship Id="rId29" Type="http://schemas.openxmlformats.org/officeDocument/2006/relationships/image" Target="../media/image39.png"/><Relationship Id="rId41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32" Type="http://schemas.openxmlformats.org/officeDocument/2006/relationships/image" Target="../media/image42.png"/><Relationship Id="rId37" Type="http://schemas.openxmlformats.org/officeDocument/2006/relationships/image" Target="../media/image47.png"/><Relationship Id="rId40" Type="http://schemas.openxmlformats.org/officeDocument/2006/relationships/image" Target="../media/image50.png"/><Relationship Id="rId45" Type="http://schemas.openxmlformats.org/officeDocument/2006/relationships/image" Target="../media/image55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49" Type="http://schemas.openxmlformats.org/officeDocument/2006/relationships/image" Target="../media/image59.png"/><Relationship Id="rId31" Type="http://schemas.openxmlformats.org/officeDocument/2006/relationships/image" Target="../media/image41.png"/><Relationship Id="rId44" Type="http://schemas.openxmlformats.org/officeDocument/2006/relationships/image" Target="../media/image54.png"/><Relationship Id="rId27" Type="http://schemas.openxmlformats.org/officeDocument/2006/relationships/image" Target="../media/image37.png"/><Relationship Id="rId35" Type="http://schemas.openxmlformats.org/officeDocument/2006/relationships/image" Target="../media/image45.png"/><Relationship Id="rId43" Type="http://schemas.openxmlformats.org/officeDocument/2006/relationships/image" Target="../media/image53.png"/><Relationship Id="rId48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130.png"/><Relationship Id="rId18" Type="http://schemas.openxmlformats.org/officeDocument/2006/relationships/image" Target="../media/image180.png"/><Relationship Id="rId3" Type="http://schemas.openxmlformats.org/officeDocument/2006/relationships/image" Target="../media/image310.png"/><Relationship Id="rId21" Type="http://schemas.openxmlformats.org/officeDocument/2006/relationships/image" Target="../media/image212.png"/><Relationship Id="rId7" Type="http://schemas.openxmlformats.org/officeDocument/2006/relationships/image" Target="../media/image710.png"/><Relationship Id="rId12" Type="http://schemas.openxmlformats.org/officeDocument/2006/relationships/image" Target="../media/image120.png"/><Relationship Id="rId17" Type="http://schemas.openxmlformats.org/officeDocument/2006/relationships/image" Target="../media/image170.png"/><Relationship Id="rId2" Type="http://schemas.openxmlformats.org/officeDocument/2006/relationships/image" Target="../media/image211.png"/><Relationship Id="rId16" Type="http://schemas.openxmlformats.org/officeDocument/2006/relationships/image" Target="../media/image160.png"/><Relationship Id="rId20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111.png"/><Relationship Id="rId5" Type="http://schemas.openxmlformats.org/officeDocument/2006/relationships/image" Target="../media/image510.png"/><Relationship Id="rId15" Type="http://schemas.openxmlformats.org/officeDocument/2006/relationships/image" Target="../media/image150.png"/><Relationship Id="rId23" Type="http://schemas.openxmlformats.org/officeDocument/2006/relationships/image" Target="../media/image231.png"/><Relationship Id="rId10" Type="http://schemas.openxmlformats.org/officeDocument/2006/relationships/image" Target="../media/image100.png"/><Relationship Id="rId19" Type="http://schemas.openxmlformats.org/officeDocument/2006/relationships/image" Target="../media/image191.png"/><Relationship Id="rId4" Type="http://schemas.openxmlformats.org/officeDocument/2006/relationships/image" Target="../media/image410.png"/><Relationship Id="rId9" Type="http://schemas.openxmlformats.org/officeDocument/2006/relationships/image" Target="../media/image90.png"/><Relationship Id="rId14" Type="http://schemas.openxmlformats.org/officeDocument/2006/relationships/image" Target="../media/image141.png"/><Relationship Id="rId22" Type="http://schemas.openxmlformats.org/officeDocument/2006/relationships/image" Target="../media/image22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130.png"/><Relationship Id="rId18" Type="http://schemas.openxmlformats.org/officeDocument/2006/relationships/image" Target="../media/image180.png"/><Relationship Id="rId3" Type="http://schemas.openxmlformats.org/officeDocument/2006/relationships/image" Target="../media/image310.png"/><Relationship Id="rId21" Type="http://schemas.openxmlformats.org/officeDocument/2006/relationships/image" Target="../media/image212.png"/><Relationship Id="rId7" Type="http://schemas.openxmlformats.org/officeDocument/2006/relationships/image" Target="../media/image710.png"/><Relationship Id="rId12" Type="http://schemas.openxmlformats.org/officeDocument/2006/relationships/image" Target="../media/image120.png"/><Relationship Id="rId17" Type="http://schemas.openxmlformats.org/officeDocument/2006/relationships/image" Target="../media/image170.png"/><Relationship Id="rId2" Type="http://schemas.openxmlformats.org/officeDocument/2006/relationships/image" Target="../media/image211.png"/><Relationship Id="rId16" Type="http://schemas.openxmlformats.org/officeDocument/2006/relationships/image" Target="../media/image160.png"/><Relationship Id="rId20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111.png"/><Relationship Id="rId5" Type="http://schemas.openxmlformats.org/officeDocument/2006/relationships/image" Target="../media/image510.png"/><Relationship Id="rId15" Type="http://schemas.openxmlformats.org/officeDocument/2006/relationships/image" Target="../media/image150.png"/><Relationship Id="rId23" Type="http://schemas.openxmlformats.org/officeDocument/2006/relationships/image" Target="../media/image231.png"/><Relationship Id="rId10" Type="http://schemas.openxmlformats.org/officeDocument/2006/relationships/image" Target="../media/image100.png"/><Relationship Id="rId19" Type="http://schemas.openxmlformats.org/officeDocument/2006/relationships/image" Target="../media/image191.png"/><Relationship Id="rId4" Type="http://schemas.openxmlformats.org/officeDocument/2006/relationships/image" Target="../media/image410.png"/><Relationship Id="rId9" Type="http://schemas.openxmlformats.org/officeDocument/2006/relationships/image" Target="../media/image90.png"/><Relationship Id="rId14" Type="http://schemas.openxmlformats.org/officeDocument/2006/relationships/image" Target="../media/image141.png"/><Relationship Id="rId22" Type="http://schemas.openxmlformats.org/officeDocument/2006/relationships/image" Target="../media/image22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13" Type="http://schemas.openxmlformats.org/officeDocument/2006/relationships/image" Target="../media/image511.png"/><Relationship Id="rId18" Type="http://schemas.openxmlformats.org/officeDocument/2006/relationships/image" Target="../media/image80.png"/><Relationship Id="rId21" Type="http://schemas.openxmlformats.org/officeDocument/2006/relationships/image" Target="../media/image110.png"/><Relationship Id="rId7" Type="http://schemas.openxmlformats.org/officeDocument/2006/relationships/image" Target="../media/image711.png"/><Relationship Id="rId12" Type="http://schemas.openxmlformats.org/officeDocument/2006/relationships/image" Target="../media/image411.png"/><Relationship Id="rId17" Type="http://schemas.openxmlformats.org/officeDocument/2006/relationships/image" Target="../media/image79.png"/><Relationship Id="rId25" Type="http://schemas.openxmlformats.org/officeDocument/2006/relationships/image" Target="../media/image140.png"/><Relationship Id="rId16" Type="http://schemas.openxmlformats.org/officeDocument/2006/relationships/image" Target="../media/image78.png"/><Relationship Id="rId2" Type="http://schemas.openxmlformats.org/officeDocument/2006/relationships/image" Target="../media/image202.png"/><Relationship Id="rId20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1.png"/><Relationship Id="rId11" Type="http://schemas.openxmlformats.org/officeDocument/2006/relationships/image" Target="../media/image311.png"/><Relationship Id="rId24" Type="http://schemas.openxmlformats.org/officeDocument/2006/relationships/image" Target="../media/image142.png"/><Relationship Id="rId15" Type="http://schemas.openxmlformats.org/officeDocument/2006/relationships/image" Target="../media/image101.png"/><Relationship Id="rId5" Type="http://schemas.openxmlformats.org/officeDocument/2006/relationships/image" Target="../media/image500.png"/><Relationship Id="rId23" Type="http://schemas.openxmlformats.org/officeDocument/2006/relationships/image" Target="../media/image131.png"/><Relationship Id="rId10" Type="http://schemas.openxmlformats.org/officeDocument/2006/relationships/image" Target="../media/image213.png"/><Relationship Id="rId19" Type="http://schemas.openxmlformats.org/officeDocument/2006/relationships/image" Target="../media/image81.png"/><Relationship Id="rId9" Type="http://schemas.openxmlformats.org/officeDocument/2006/relationships/image" Target="../media/image83.png"/><Relationship Id="rId14" Type="http://schemas.openxmlformats.org/officeDocument/2006/relationships/image" Target="../media/image91.png"/><Relationship Id="rId4" Type="http://schemas.openxmlformats.org/officeDocument/2006/relationships/image" Target="../media/image400.png"/><Relationship Id="rId22" Type="http://schemas.openxmlformats.org/officeDocument/2006/relationships/image" Target="../media/image12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eplearning.ai/machine-learning-yearnin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CHƯƠNG 5</a:t>
            </a:r>
            <a:br>
              <a:rPr lang="en-US" altLang="en-US"/>
            </a:br>
            <a:r>
              <a:rPr lang="en-US" altLang="en-US">
                <a:solidFill>
                  <a:srgbClr val="0066FF"/>
                </a:solidFill>
              </a:rPr>
              <a:t>MẠNG NEURAL HỒI QUY (P2)</a:t>
            </a:r>
            <a:endParaRPr lang="en-US" b="1"/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0FA64EDF-8F8A-4AF6-A64B-C1F830B75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008000"/>
                </a:solidFill>
              </a:rPr>
              <a:t>Khoa Khoa </a:t>
            </a:r>
            <a:r>
              <a:rPr lang="en-US" sz="2800" dirty="0" err="1">
                <a:solidFill>
                  <a:srgbClr val="008000"/>
                </a:solidFill>
              </a:rPr>
              <a:t>học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và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Kỹ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thuật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thông</a:t>
            </a:r>
            <a:r>
              <a:rPr lang="en-US" sz="2800" dirty="0">
                <a:solidFill>
                  <a:srgbClr val="008000"/>
                </a:solidFill>
              </a:rPr>
              <a:t> tin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>
                <a:solidFill>
                  <a:srgbClr val="008000"/>
                </a:solidFill>
              </a:rPr>
              <a:t>Bộ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môn</a:t>
            </a:r>
            <a:r>
              <a:rPr lang="en-US" sz="2800" dirty="0">
                <a:solidFill>
                  <a:srgbClr val="008000"/>
                </a:solidFill>
              </a:rPr>
              <a:t> Khoa </a:t>
            </a:r>
            <a:r>
              <a:rPr lang="en-US" sz="2800" dirty="0" err="1">
                <a:solidFill>
                  <a:srgbClr val="008000"/>
                </a:solidFill>
              </a:rPr>
              <a:t>học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dữ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liệu</a:t>
            </a:r>
            <a:endParaRPr lang="en-US" sz="2800" dirty="0">
              <a:solidFill>
                <a:srgbClr val="008000"/>
              </a:solidFill>
            </a:endParaRPr>
          </a:p>
          <a:p>
            <a:pPr algn="l" defTabSz="-13871574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438040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D9E0-878F-8344-A076-DFB6AA1D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Long-term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ECD67-BE27-A442-83A9-7BC4AC419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>
                <a:solidFill>
                  <a:srgbClr val="008000"/>
                </a:solidFill>
              </a:rPr>
              <a:t>Sentence 1</a:t>
            </a:r>
            <a:r>
              <a:rPr lang="en-US"/>
              <a:t>: The </a:t>
            </a:r>
            <a:r>
              <a:rPr lang="en-US">
                <a:solidFill>
                  <a:srgbClr val="FF0000"/>
                </a:solidFill>
              </a:rPr>
              <a:t>cat</a:t>
            </a:r>
            <a:r>
              <a:rPr lang="en-US"/>
              <a:t>, which already ate fish, </a:t>
            </a:r>
            <a:r>
              <a:rPr lang="en-US">
                <a:solidFill>
                  <a:srgbClr val="FF0000"/>
                </a:solidFill>
              </a:rPr>
              <a:t>was</a:t>
            </a:r>
            <a:r>
              <a:rPr lang="en-US"/>
              <a:t> full.</a:t>
            </a:r>
          </a:p>
          <a:p>
            <a:pPr marL="0" indent="0">
              <a:buNone/>
            </a:pPr>
            <a:endParaRPr lang="en-US" i="1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i="1">
                <a:solidFill>
                  <a:srgbClr val="008000"/>
                </a:solidFill>
              </a:rPr>
              <a:t>Sentence 2</a:t>
            </a:r>
            <a:r>
              <a:rPr lang="en-US"/>
              <a:t>: The </a:t>
            </a:r>
            <a:r>
              <a:rPr lang="en-US">
                <a:solidFill>
                  <a:srgbClr val="FF0000"/>
                </a:solidFill>
              </a:rPr>
              <a:t>cats</a:t>
            </a:r>
            <a:r>
              <a:rPr lang="en-US"/>
              <a:t>, which already ate fist, </a:t>
            </a:r>
            <a:r>
              <a:rPr lang="en-US">
                <a:solidFill>
                  <a:srgbClr val="FF0000"/>
                </a:solidFill>
              </a:rPr>
              <a:t>were</a:t>
            </a:r>
            <a:r>
              <a:rPr lang="en-US"/>
              <a:t> full.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Trong 2 ví dụ trên, sự xuất hiện của “</a:t>
            </a:r>
            <a:r>
              <a:rPr lang="en-US">
                <a:solidFill>
                  <a:srgbClr val="FF0000"/>
                </a:solidFill>
              </a:rPr>
              <a:t>was</a:t>
            </a:r>
            <a:r>
              <a:rPr lang="en-US"/>
              <a:t>” hoặc “</a:t>
            </a:r>
            <a:r>
              <a:rPr lang="en-US">
                <a:solidFill>
                  <a:srgbClr val="FF0000"/>
                </a:solidFill>
              </a:rPr>
              <a:t>were</a:t>
            </a:r>
            <a:r>
              <a:rPr lang="en-US"/>
              <a:t>” </a:t>
            </a:r>
            <a:r>
              <a:rPr lang="en-US" i="1">
                <a:solidFill>
                  <a:srgbClr val="FF0000"/>
                </a:solidFill>
              </a:rPr>
              <a:t>phụ thuộc vào sự xuất hiện </a:t>
            </a:r>
            <a:r>
              <a:rPr lang="en-US"/>
              <a:t>của chữ “</a:t>
            </a:r>
            <a:r>
              <a:rPr lang="en-US">
                <a:solidFill>
                  <a:srgbClr val="FF0000"/>
                </a:solidFill>
              </a:rPr>
              <a:t>cat</a:t>
            </a:r>
            <a:r>
              <a:rPr lang="en-US"/>
              <a:t>” hoặc “</a:t>
            </a:r>
            <a:r>
              <a:rPr lang="en-US">
                <a:solidFill>
                  <a:srgbClr val="FF0000"/>
                </a:solidFill>
              </a:rPr>
              <a:t>cats</a:t>
            </a:r>
            <a:r>
              <a:rPr lang="en-US"/>
              <a:t>” trước đó.</a:t>
            </a:r>
          </a:p>
          <a:p>
            <a:pPr marL="0" indent="0">
              <a:buNone/>
            </a:pPr>
            <a:r>
              <a:rPr lang="en-US">
                <a:sym typeface="Wingdings" pitchFamily="2" charset="2"/>
              </a:rPr>
              <a:t> </a:t>
            </a:r>
            <a:r>
              <a:rPr lang="en-US" i="1">
                <a:sym typeface="Wingdings" pitchFamily="2" charset="2"/>
              </a:rPr>
              <a:t>Long-term dependencies</a:t>
            </a:r>
            <a:endParaRPr lang="en-US" i="1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1EF0BC-19DB-AE42-B1C5-61E5D76F797F}"/>
              </a:ext>
            </a:extLst>
          </p:cNvPr>
          <p:cNvCxnSpPr>
            <a:cxnSpLocks/>
          </p:cNvCxnSpPr>
          <p:nvPr/>
        </p:nvCxnSpPr>
        <p:spPr>
          <a:xfrm>
            <a:off x="3657600" y="3505200"/>
            <a:ext cx="4419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69B72C9-D86C-C742-82B2-4B87111A3BD2}"/>
              </a:ext>
            </a:extLst>
          </p:cNvPr>
          <p:cNvSpPr/>
          <p:nvPr/>
        </p:nvSpPr>
        <p:spPr>
          <a:xfrm>
            <a:off x="3390900" y="1600201"/>
            <a:ext cx="533400" cy="609600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776DF6-E14E-954A-AE24-628FFC83916E}"/>
              </a:ext>
            </a:extLst>
          </p:cNvPr>
          <p:cNvSpPr/>
          <p:nvPr/>
        </p:nvSpPr>
        <p:spPr>
          <a:xfrm>
            <a:off x="7620000" y="1600201"/>
            <a:ext cx="762000" cy="609600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D8172A-FA25-3F43-B104-9F99544823AE}"/>
              </a:ext>
            </a:extLst>
          </p:cNvPr>
          <p:cNvCxnSpPr/>
          <p:nvPr/>
        </p:nvCxnSpPr>
        <p:spPr>
          <a:xfrm>
            <a:off x="3657600" y="2438400"/>
            <a:ext cx="44196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C3B1463-D23A-5147-ABB1-CC4E21DE0B30}"/>
              </a:ext>
            </a:extLst>
          </p:cNvPr>
          <p:cNvSpPr/>
          <p:nvPr/>
        </p:nvSpPr>
        <p:spPr>
          <a:xfrm>
            <a:off x="3390900" y="2620964"/>
            <a:ext cx="723900" cy="609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7B6F94-25F7-4648-AAA5-F2869A512293}"/>
              </a:ext>
            </a:extLst>
          </p:cNvPr>
          <p:cNvSpPr/>
          <p:nvPr/>
        </p:nvSpPr>
        <p:spPr>
          <a:xfrm>
            <a:off x="7772400" y="2560638"/>
            <a:ext cx="838200" cy="6397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180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F7E8C-7835-1D49-B212-4AF270066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Long-term dependencies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BDFF16-7AAF-0149-AC05-F895BF09C292}"/>
              </a:ext>
            </a:extLst>
          </p:cNvPr>
          <p:cNvGrpSpPr/>
          <p:nvPr/>
        </p:nvGrpSpPr>
        <p:grpSpPr>
          <a:xfrm>
            <a:off x="1615666" y="2590800"/>
            <a:ext cx="8960668" cy="1146182"/>
            <a:chOff x="1463524" y="4762648"/>
            <a:chExt cx="8960668" cy="11461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B3863BB-0B2C-A840-B8FF-E68BFE52AC47}"/>
                    </a:ext>
                  </a:extLst>
                </p:cNvPr>
                <p:cNvSpPr txBox="1"/>
                <p:nvPr/>
              </p:nvSpPr>
              <p:spPr>
                <a:xfrm>
                  <a:off x="1463524" y="5104907"/>
                  <a:ext cx="49635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524" y="5104907"/>
                  <a:ext cx="496353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t="-81579" b="-6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923627A-F24A-734A-B2C3-1C23FF87C999}"/>
                </a:ext>
              </a:extLst>
            </p:cNvPr>
            <p:cNvCxnSpPr/>
            <p:nvPr/>
          </p:nvCxnSpPr>
          <p:spPr>
            <a:xfrm>
              <a:off x="2054081" y="5335739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A009B9A-8005-F649-8654-B89BFA0F1CD1}"/>
                </a:ext>
              </a:extLst>
            </p:cNvPr>
            <p:cNvCxnSpPr/>
            <p:nvPr/>
          </p:nvCxnSpPr>
          <p:spPr>
            <a:xfrm>
              <a:off x="2956459" y="5335739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0B5D35E-7B49-DC4D-89FA-12BA4036E742}"/>
                </a:ext>
              </a:extLst>
            </p:cNvPr>
            <p:cNvCxnSpPr/>
            <p:nvPr/>
          </p:nvCxnSpPr>
          <p:spPr>
            <a:xfrm>
              <a:off x="5663593" y="5335739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717925E-E37D-434B-BDEA-0493C22D3DD9}"/>
                </a:ext>
              </a:extLst>
            </p:cNvPr>
            <p:cNvCxnSpPr/>
            <p:nvPr/>
          </p:nvCxnSpPr>
          <p:spPr>
            <a:xfrm>
              <a:off x="3858837" y="5335739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13B9CB1-FBC9-8541-B639-E181109A7807}"/>
                    </a:ext>
                  </a:extLst>
                </p:cNvPr>
                <p:cNvSpPr txBox="1"/>
                <p:nvPr/>
              </p:nvSpPr>
              <p:spPr>
                <a:xfrm>
                  <a:off x="9921619" y="5104907"/>
                  <a:ext cx="50257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1619" y="5104907"/>
                  <a:ext cx="502573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t="-81579" r="-19277" b="-6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62B1801-0FF6-E941-86C7-EA66664F06D5}"/>
                </a:ext>
              </a:extLst>
            </p:cNvPr>
            <p:cNvGrpSpPr/>
            <p:nvPr/>
          </p:nvGrpSpPr>
          <p:grpSpPr>
            <a:xfrm>
              <a:off x="2577155" y="4762648"/>
              <a:ext cx="285100" cy="1146182"/>
              <a:chOff x="2914776" y="4757027"/>
              <a:chExt cx="285100" cy="1146182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264B558-04AF-B145-A9EF-BC2944E6AAEF}"/>
                  </a:ext>
                </a:extLst>
              </p:cNvPr>
              <p:cNvSpPr/>
              <p:nvPr/>
            </p:nvSpPr>
            <p:spPr>
              <a:xfrm>
                <a:off x="2914776" y="4757027"/>
                <a:ext cx="285100" cy="114618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C89E40C-5DD3-DD4B-A550-9BCEB19FF227}"/>
                  </a:ext>
                </a:extLst>
              </p:cNvPr>
              <p:cNvSpPr/>
              <p:nvPr/>
            </p:nvSpPr>
            <p:spPr>
              <a:xfrm>
                <a:off x="2936602" y="4805693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93479D8-735A-9646-AA99-9989FCFFF5D0}"/>
                  </a:ext>
                </a:extLst>
              </p:cNvPr>
              <p:cNvSpPr/>
              <p:nvPr/>
            </p:nvSpPr>
            <p:spPr>
              <a:xfrm>
                <a:off x="2931839" y="5088760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E2D4B77-82D0-2145-99A3-78310A5819FE}"/>
                  </a:ext>
                </a:extLst>
              </p:cNvPr>
              <p:cNvSpPr/>
              <p:nvPr/>
            </p:nvSpPr>
            <p:spPr>
              <a:xfrm>
                <a:off x="2938532" y="562009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DC453031-1AB0-3642-98E4-A63785B66816}"/>
                      </a:ext>
                    </a:extLst>
                  </p:cNvPr>
                  <p:cNvSpPr txBox="1"/>
                  <p:nvPr/>
                </p:nvSpPr>
                <p:spPr>
                  <a:xfrm>
                    <a:off x="2988486" y="5330118"/>
                    <a:ext cx="12503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8486" y="5330118"/>
                    <a:ext cx="125034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45000" r="-4500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9089608-3886-9049-9C6E-3B62F0950B97}"/>
                </a:ext>
              </a:extLst>
            </p:cNvPr>
            <p:cNvGrpSpPr/>
            <p:nvPr/>
          </p:nvGrpSpPr>
          <p:grpSpPr>
            <a:xfrm>
              <a:off x="3479533" y="4762648"/>
              <a:ext cx="285100" cy="1146182"/>
              <a:chOff x="2914776" y="4757027"/>
              <a:chExt cx="285100" cy="1146182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7A386E8-8AE2-A745-AAAD-0A2DC5D5429A}"/>
                  </a:ext>
                </a:extLst>
              </p:cNvPr>
              <p:cNvSpPr/>
              <p:nvPr/>
            </p:nvSpPr>
            <p:spPr>
              <a:xfrm>
                <a:off x="2914776" y="4757027"/>
                <a:ext cx="285100" cy="114618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384D30B-405B-6F4E-B2DB-203552EC7501}"/>
                  </a:ext>
                </a:extLst>
              </p:cNvPr>
              <p:cNvSpPr/>
              <p:nvPr/>
            </p:nvSpPr>
            <p:spPr>
              <a:xfrm>
                <a:off x="2936602" y="4805693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E1AAD18-1D35-C943-BAD7-F7E821D68224}"/>
                  </a:ext>
                </a:extLst>
              </p:cNvPr>
              <p:cNvSpPr/>
              <p:nvPr/>
            </p:nvSpPr>
            <p:spPr>
              <a:xfrm>
                <a:off x="2931839" y="5088760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3EE5176-5392-9A4F-A194-65E61FA56EAF}"/>
                  </a:ext>
                </a:extLst>
              </p:cNvPr>
              <p:cNvSpPr/>
              <p:nvPr/>
            </p:nvSpPr>
            <p:spPr>
              <a:xfrm>
                <a:off x="2938532" y="562009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E22C9BFB-B114-EE44-9AFF-41F17B69B6F3}"/>
                      </a:ext>
                    </a:extLst>
                  </p:cNvPr>
                  <p:cNvSpPr txBox="1"/>
                  <p:nvPr/>
                </p:nvSpPr>
                <p:spPr>
                  <a:xfrm>
                    <a:off x="2988486" y="5330118"/>
                    <a:ext cx="12503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8486" y="5330118"/>
                    <a:ext cx="125034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45000" r="-4500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DF7AAFE-CE63-874C-85AB-998CC7826015}"/>
                </a:ext>
              </a:extLst>
            </p:cNvPr>
            <p:cNvGrpSpPr/>
            <p:nvPr/>
          </p:nvGrpSpPr>
          <p:grpSpPr>
            <a:xfrm>
              <a:off x="4381911" y="4762648"/>
              <a:ext cx="285100" cy="1146182"/>
              <a:chOff x="2914776" y="4757027"/>
              <a:chExt cx="285100" cy="1146182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1101FBB-0D89-2147-83E3-6C1AD95D6030}"/>
                  </a:ext>
                </a:extLst>
              </p:cNvPr>
              <p:cNvSpPr/>
              <p:nvPr/>
            </p:nvSpPr>
            <p:spPr>
              <a:xfrm>
                <a:off x="2914776" y="4757027"/>
                <a:ext cx="285100" cy="114618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5B588D8-FD9C-C44A-8AB7-6FFA9FBFCE05}"/>
                  </a:ext>
                </a:extLst>
              </p:cNvPr>
              <p:cNvSpPr/>
              <p:nvPr/>
            </p:nvSpPr>
            <p:spPr>
              <a:xfrm>
                <a:off x="2936602" y="4805693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F16C60EC-F84B-204A-9BAE-10DE37110F83}"/>
                  </a:ext>
                </a:extLst>
              </p:cNvPr>
              <p:cNvSpPr/>
              <p:nvPr/>
            </p:nvSpPr>
            <p:spPr>
              <a:xfrm>
                <a:off x="2931839" y="5088760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73A411C-E19F-274B-9074-85CE50124FFC}"/>
                  </a:ext>
                </a:extLst>
              </p:cNvPr>
              <p:cNvSpPr/>
              <p:nvPr/>
            </p:nvSpPr>
            <p:spPr>
              <a:xfrm>
                <a:off x="2938532" y="562009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A31AADE1-1C2B-4E47-98C0-F6436DAD4315}"/>
                      </a:ext>
                    </a:extLst>
                  </p:cNvPr>
                  <p:cNvSpPr txBox="1"/>
                  <p:nvPr/>
                </p:nvSpPr>
                <p:spPr>
                  <a:xfrm>
                    <a:off x="2988486" y="5330118"/>
                    <a:ext cx="12503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8486" y="5330118"/>
                    <a:ext cx="125034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45000" r="-4500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9903C9D-5B34-F943-B008-F700A6AE0650}"/>
                </a:ext>
              </a:extLst>
            </p:cNvPr>
            <p:cNvCxnSpPr/>
            <p:nvPr/>
          </p:nvCxnSpPr>
          <p:spPr>
            <a:xfrm>
              <a:off x="4761215" y="5335739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C074DA2-F552-5443-B113-F16227B3C3E9}"/>
                </a:ext>
              </a:extLst>
            </p:cNvPr>
            <p:cNvGrpSpPr/>
            <p:nvPr/>
          </p:nvGrpSpPr>
          <p:grpSpPr>
            <a:xfrm>
              <a:off x="5284289" y="4762648"/>
              <a:ext cx="285100" cy="1146182"/>
              <a:chOff x="2914776" y="4757027"/>
              <a:chExt cx="285100" cy="1146182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53EFBB0-B78C-1E44-912F-D89FA03416EB}"/>
                  </a:ext>
                </a:extLst>
              </p:cNvPr>
              <p:cNvSpPr/>
              <p:nvPr/>
            </p:nvSpPr>
            <p:spPr>
              <a:xfrm>
                <a:off x="2914776" y="4757027"/>
                <a:ext cx="285100" cy="114618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0B4A303-021F-B94E-A942-70F594AE1979}"/>
                  </a:ext>
                </a:extLst>
              </p:cNvPr>
              <p:cNvSpPr/>
              <p:nvPr/>
            </p:nvSpPr>
            <p:spPr>
              <a:xfrm>
                <a:off x="2936602" y="4805693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A184A81-DEF8-4441-B8BB-02D6ABE4FF87}"/>
                  </a:ext>
                </a:extLst>
              </p:cNvPr>
              <p:cNvSpPr/>
              <p:nvPr/>
            </p:nvSpPr>
            <p:spPr>
              <a:xfrm>
                <a:off x="2931839" y="5088760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537AC96-194E-F640-9494-50C86C081882}"/>
                  </a:ext>
                </a:extLst>
              </p:cNvPr>
              <p:cNvSpPr/>
              <p:nvPr/>
            </p:nvSpPr>
            <p:spPr>
              <a:xfrm>
                <a:off x="2938532" y="562009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A1B9E6C9-A5D2-5645-B9D1-EABFE905CB48}"/>
                      </a:ext>
                    </a:extLst>
                  </p:cNvPr>
                  <p:cNvSpPr txBox="1"/>
                  <p:nvPr/>
                </p:nvSpPr>
                <p:spPr>
                  <a:xfrm>
                    <a:off x="2988486" y="5330118"/>
                    <a:ext cx="12503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8486" y="5330118"/>
                    <a:ext cx="125034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45000" r="-4500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074E6A9-6D7C-EE47-8A2D-44FE2A2A21DC}"/>
                </a:ext>
              </a:extLst>
            </p:cNvPr>
            <p:cNvCxnSpPr/>
            <p:nvPr/>
          </p:nvCxnSpPr>
          <p:spPr>
            <a:xfrm>
              <a:off x="9398542" y="5335739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ECB0123-8642-194E-84D1-54FD957A6400}"/>
                </a:ext>
              </a:extLst>
            </p:cNvPr>
            <p:cNvCxnSpPr/>
            <p:nvPr/>
          </p:nvCxnSpPr>
          <p:spPr>
            <a:xfrm>
              <a:off x="7593786" y="5335739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E10D6A7-018E-9E45-BF13-4EC000030125}"/>
                </a:ext>
              </a:extLst>
            </p:cNvPr>
            <p:cNvGrpSpPr/>
            <p:nvPr/>
          </p:nvGrpSpPr>
          <p:grpSpPr>
            <a:xfrm>
              <a:off x="7214482" y="4762648"/>
              <a:ext cx="285100" cy="1146182"/>
              <a:chOff x="2914776" y="4757027"/>
              <a:chExt cx="285100" cy="114618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B428469-4908-BF48-A080-CF49CF176B5B}"/>
                  </a:ext>
                </a:extLst>
              </p:cNvPr>
              <p:cNvSpPr/>
              <p:nvPr/>
            </p:nvSpPr>
            <p:spPr>
              <a:xfrm>
                <a:off x="2914776" y="4757027"/>
                <a:ext cx="285100" cy="114618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1BEAB2E-C002-1C44-8279-6CEF6E48C8B9}"/>
                  </a:ext>
                </a:extLst>
              </p:cNvPr>
              <p:cNvSpPr/>
              <p:nvPr/>
            </p:nvSpPr>
            <p:spPr>
              <a:xfrm>
                <a:off x="2936602" y="4805693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A7D573A-24E0-0041-BEF3-BDA2011345FF}"/>
                  </a:ext>
                </a:extLst>
              </p:cNvPr>
              <p:cNvSpPr/>
              <p:nvPr/>
            </p:nvSpPr>
            <p:spPr>
              <a:xfrm>
                <a:off x="2931839" y="5088760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F29E3CC-7916-CF4E-B9A0-AAD2F29FC98A}"/>
                  </a:ext>
                </a:extLst>
              </p:cNvPr>
              <p:cNvSpPr/>
              <p:nvPr/>
            </p:nvSpPr>
            <p:spPr>
              <a:xfrm>
                <a:off x="2938532" y="562009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F5D83419-37DC-7E4F-AE91-FCA1A0ACCD5B}"/>
                      </a:ext>
                    </a:extLst>
                  </p:cNvPr>
                  <p:cNvSpPr txBox="1"/>
                  <p:nvPr/>
                </p:nvSpPr>
                <p:spPr>
                  <a:xfrm>
                    <a:off x="2988486" y="5330118"/>
                    <a:ext cx="12503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8486" y="5330118"/>
                    <a:ext cx="125034" cy="276999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42857" r="-38095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8DA6EF0-EBAF-BB42-B9D6-A8B790B6B66B}"/>
                </a:ext>
              </a:extLst>
            </p:cNvPr>
            <p:cNvGrpSpPr/>
            <p:nvPr/>
          </p:nvGrpSpPr>
          <p:grpSpPr>
            <a:xfrm>
              <a:off x="8116860" y="4762648"/>
              <a:ext cx="285100" cy="1146182"/>
              <a:chOff x="2914776" y="4757027"/>
              <a:chExt cx="285100" cy="1146182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5E1FE3-4CA9-9241-8CE1-594DF53DE0D9}"/>
                  </a:ext>
                </a:extLst>
              </p:cNvPr>
              <p:cNvSpPr/>
              <p:nvPr/>
            </p:nvSpPr>
            <p:spPr>
              <a:xfrm>
                <a:off x="2914776" y="4757027"/>
                <a:ext cx="285100" cy="114618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276C4C2-3140-CE4B-BBD1-48DF6340254B}"/>
                  </a:ext>
                </a:extLst>
              </p:cNvPr>
              <p:cNvSpPr/>
              <p:nvPr/>
            </p:nvSpPr>
            <p:spPr>
              <a:xfrm>
                <a:off x="2936602" y="4805693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8598BF9-53D1-CD4F-8E36-50548D9343CB}"/>
                  </a:ext>
                </a:extLst>
              </p:cNvPr>
              <p:cNvSpPr/>
              <p:nvPr/>
            </p:nvSpPr>
            <p:spPr>
              <a:xfrm>
                <a:off x="2931839" y="5088760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3574743-7CB0-9745-B24B-694F2E2FEB44}"/>
                  </a:ext>
                </a:extLst>
              </p:cNvPr>
              <p:cNvSpPr/>
              <p:nvPr/>
            </p:nvSpPr>
            <p:spPr>
              <a:xfrm>
                <a:off x="2938532" y="562009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532EE55C-C915-5C46-BB82-2D4B6259C56F}"/>
                      </a:ext>
                    </a:extLst>
                  </p:cNvPr>
                  <p:cNvSpPr txBox="1"/>
                  <p:nvPr/>
                </p:nvSpPr>
                <p:spPr>
                  <a:xfrm>
                    <a:off x="2988486" y="5330118"/>
                    <a:ext cx="12503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8" name="TextBox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8486" y="5330118"/>
                    <a:ext cx="125034" cy="276999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42857" r="-38095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B537FA6-BFB8-6B47-A963-EB70AB320A9B}"/>
                </a:ext>
              </a:extLst>
            </p:cNvPr>
            <p:cNvCxnSpPr/>
            <p:nvPr/>
          </p:nvCxnSpPr>
          <p:spPr>
            <a:xfrm>
              <a:off x="8496164" y="5335739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7DDA985-3485-FB47-877F-12047BC14015}"/>
                </a:ext>
              </a:extLst>
            </p:cNvPr>
            <p:cNvGrpSpPr/>
            <p:nvPr/>
          </p:nvGrpSpPr>
          <p:grpSpPr>
            <a:xfrm>
              <a:off x="9019238" y="4762648"/>
              <a:ext cx="285100" cy="1146182"/>
              <a:chOff x="2914776" y="4757027"/>
              <a:chExt cx="285100" cy="114618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173D0FD-4E35-AC4B-90F0-CE6C9680B897}"/>
                  </a:ext>
                </a:extLst>
              </p:cNvPr>
              <p:cNvSpPr/>
              <p:nvPr/>
            </p:nvSpPr>
            <p:spPr>
              <a:xfrm>
                <a:off x="2914776" y="4757027"/>
                <a:ext cx="285100" cy="114618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57CF304-0EAF-EB40-BD2D-80BE09F5CAD4}"/>
                  </a:ext>
                </a:extLst>
              </p:cNvPr>
              <p:cNvSpPr/>
              <p:nvPr/>
            </p:nvSpPr>
            <p:spPr>
              <a:xfrm>
                <a:off x="2936602" y="4805693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32A8388-C476-B343-840A-F2DF6AE29641}"/>
                  </a:ext>
                </a:extLst>
              </p:cNvPr>
              <p:cNvSpPr/>
              <p:nvPr/>
            </p:nvSpPr>
            <p:spPr>
              <a:xfrm>
                <a:off x="2931839" y="5088760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3B2DA5A-B2B5-DD49-83FE-67120BBA0969}"/>
                  </a:ext>
                </a:extLst>
              </p:cNvPr>
              <p:cNvSpPr/>
              <p:nvPr/>
            </p:nvSpPr>
            <p:spPr>
              <a:xfrm>
                <a:off x="2938532" y="562009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9240F2A5-6EAF-E149-A4EF-BBDED2FE4965}"/>
                      </a:ext>
                    </a:extLst>
                  </p:cNvPr>
                  <p:cNvSpPr txBox="1"/>
                  <p:nvPr/>
                </p:nvSpPr>
                <p:spPr>
                  <a:xfrm>
                    <a:off x="2988486" y="5330118"/>
                    <a:ext cx="12503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5" name="TextBox 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8486" y="5330118"/>
                    <a:ext cx="125034" cy="276999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42857" r="-38095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24431E0-F27B-BE48-AB8B-F0EA1F7957B6}"/>
                </a:ext>
              </a:extLst>
            </p:cNvPr>
            <p:cNvCxnSpPr/>
            <p:nvPr/>
          </p:nvCxnSpPr>
          <p:spPr>
            <a:xfrm>
              <a:off x="6691408" y="5335739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B4AECB1-FBCE-EA42-872F-34E66C572A85}"/>
                    </a:ext>
                  </a:extLst>
                </p:cNvPr>
                <p:cNvSpPr txBox="1"/>
                <p:nvPr/>
              </p:nvSpPr>
              <p:spPr>
                <a:xfrm>
                  <a:off x="6186667" y="5074129"/>
                  <a:ext cx="41053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6667" y="5074129"/>
                  <a:ext cx="410537" cy="5232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B55F8964-A482-6F46-8296-546F3101363A}"/>
              </a:ext>
            </a:extLst>
          </p:cNvPr>
          <p:cNvSpPr/>
          <p:nvPr/>
        </p:nvSpPr>
        <p:spPr>
          <a:xfrm>
            <a:off x="2486641" y="1663812"/>
            <a:ext cx="79527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/>
              <a:t>The         </a:t>
            </a:r>
            <a:r>
              <a:rPr lang="en-US" sz="2000">
                <a:solidFill>
                  <a:srgbClr val="FF0000"/>
                </a:solidFill>
              </a:rPr>
              <a:t>cat</a:t>
            </a:r>
            <a:r>
              <a:rPr lang="en-US" sz="2000"/>
              <a:t>     which    already   .....                       </a:t>
            </a:r>
            <a:r>
              <a:rPr lang="en-US" sz="2000">
                <a:solidFill>
                  <a:srgbClr val="FF0000"/>
                </a:solidFill>
              </a:rPr>
              <a:t>was</a:t>
            </a:r>
            <a:r>
              <a:rPr lang="en-US" sz="2000"/>
              <a:t>         full.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862010-5BCA-E34C-89D3-8289B7BEBDC4}"/>
              </a:ext>
            </a:extLst>
          </p:cNvPr>
          <p:cNvSpPr txBox="1"/>
          <p:nvPr/>
        </p:nvSpPr>
        <p:spPr>
          <a:xfrm>
            <a:off x="838200" y="4448479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FF0000"/>
                </a:solidFill>
              </a:rPr>
              <a:t>Mô hình RNN truyền thống làm việc không tốt với dữ liệu long-term dependencies như ví dụ trên.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66FF"/>
                </a:solidFill>
              </a:rPr>
              <a:t>Phải xây dựng nhiều layer </a:t>
            </a:r>
            <a:r>
              <a:rPr lang="en-US" sz="2800">
                <a:solidFill>
                  <a:srgbClr val="0066FF"/>
                </a:solidFill>
                <a:sym typeface="Wingdings" pitchFamily="2" charset="2"/>
              </a:rPr>
              <a:t> </a:t>
            </a:r>
            <a:r>
              <a:rPr lang="en-US" sz="2800" b="1">
                <a:solidFill>
                  <a:srgbClr val="FF0000"/>
                </a:solidFill>
                <a:sym typeface="Wingdings" pitchFamily="2" charset="2"/>
              </a:rPr>
              <a:t>vanishing gradient descent.</a:t>
            </a:r>
            <a:endParaRPr lang="en-US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3995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2FBD7-AE04-4945-ADA2-CC387C06B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Nhận xét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F82DC-BBDC-6043-8029-26C14F29B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Thông thường, mạng RNN sẽ có khoảng từ 1000 layers cho tới 10,000 layer để xử lý cho một sequence model.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Trên mạng RNN, rất dễ xảy ra hiện tượng vanishing/exploding gradient descent.</a:t>
            </a:r>
          </a:p>
          <a:p>
            <a:r>
              <a:rPr lang="en-US"/>
              <a:t>So với vanishing gradient descent, </a:t>
            </a:r>
            <a:r>
              <a:rPr lang="en-US">
                <a:solidFill>
                  <a:srgbClr val="FF0000"/>
                </a:solidFill>
              </a:rPr>
              <a:t>exploding gradient descent </a:t>
            </a:r>
            <a:r>
              <a:rPr lang="en-US"/>
              <a:t>dễ giải quyết hơn nhiều vì có thể </a:t>
            </a:r>
            <a:r>
              <a:rPr lang="en-US">
                <a:solidFill>
                  <a:srgbClr val="FF0000"/>
                </a:solidFill>
              </a:rPr>
              <a:t>dùng kỹ thuật gradient clipping</a:t>
            </a:r>
            <a:r>
              <a:rPr lang="en-US"/>
              <a:t>: </a:t>
            </a:r>
            <a:r>
              <a:rPr lang="en-US" i="1">
                <a:solidFill>
                  <a:srgbClr val="008000"/>
                </a:solidFill>
              </a:rPr>
              <a:t>sử dụng một ngưỡng threshold để re-scale giá trị trong 1 vector</a:t>
            </a:r>
            <a:r>
              <a:rPr lang="en-US"/>
              <a:t>.</a:t>
            </a:r>
          </a:p>
          <a:p>
            <a:r>
              <a:rPr lang="en-US"/>
              <a:t>Tuy nhiên, </a:t>
            </a:r>
            <a:r>
              <a:rPr lang="en-US">
                <a:solidFill>
                  <a:srgbClr val="FF0000"/>
                </a:solidFill>
              </a:rPr>
              <a:t>vanishing gradient descent khó giải quyết hơn</a:t>
            </a:r>
            <a:r>
              <a:rPr lang="en-US"/>
              <a:t>.</a:t>
            </a:r>
          </a:p>
          <a:p>
            <a:pPr marL="0" indent="0">
              <a:buNone/>
            </a:pPr>
            <a:r>
              <a:rPr lang="en-US">
                <a:sym typeface="Wingdings" pitchFamily="2" charset="2"/>
              </a:rPr>
              <a:t> </a:t>
            </a:r>
            <a:r>
              <a:rPr lang="en-US" i="1">
                <a:solidFill>
                  <a:srgbClr val="000099"/>
                </a:solidFill>
                <a:sym typeface="Wingdings" pitchFamily="2" charset="2"/>
              </a:rPr>
              <a:t>Cần cải tiến kiến trúc RNN truyền thống.</a:t>
            </a:r>
            <a:endParaRPr lang="en-US" i="1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30322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3201-E85D-904F-B1A1-EFBB2ED7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81400"/>
            <a:ext cx="10972800" cy="1143000"/>
          </a:xfrm>
        </p:spPr>
        <p:txBody>
          <a:bodyPr/>
          <a:lstStyle/>
          <a:p>
            <a:pPr algn="l"/>
            <a:r>
              <a:rPr lang="en-US"/>
              <a:t>Các mô hình RNN</a:t>
            </a:r>
          </a:p>
        </p:txBody>
      </p:sp>
    </p:spTree>
    <p:extLst>
      <p:ext uri="{BB962C8B-B14F-4D97-AF65-F5344CB8AC3E}">
        <p14:creationId xmlns:p14="http://schemas.microsoft.com/office/powerpoint/2010/main" val="250034074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57078-DFB3-3749-9FD3-B8842EE25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mô hình deep 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1F035-ADBF-8445-B97C-F10C6E3FA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Gate Recurrent Units (GRU).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FF0000"/>
                </a:solidFill>
              </a:rPr>
              <a:t>Long-short term memory (LSTM).</a:t>
            </a:r>
          </a:p>
          <a:p>
            <a:pPr>
              <a:lnSpc>
                <a:spcPct val="150000"/>
              </a:lnSpc>
            </a:pPr>
            <a:r>
              <a:rPr lang="en-US"/>
              <a:t>Bi-directional Long-short term memory (Bi-LSTM).</a:t>
            </a:r>
          </a:p>
        </p:txBody>
      </p:sp>
    </p:spTree>
    <p:extLst>
      <p:ext uri="{BB962C8B-B14F-4D97-AF65-F5344CB8AC3E}">
        <p14:creationId xmlns:p14="http://schemas.microsoft.com/office/powerpoint/2010/main" val="39255860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A9AB0-4C74-E547-8C87-E1CF80DF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RNN Unit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A4A5C15-A9B1-1E47-879B-EDF0B15280FB}"/>
              </a:ext>
            </a:extLst>
          </p:cNvPr>
          <p:cNvGrpSpPr/>
          <p:nvPr/>
        </p:nvGrpSpPr>
        <p:grpSpPr>
          <a:xfrm>
            <a:off x="457200" y="1224905"/>
            <a:ext cx="5443461" cy="4674880"/>
            <a:chOff x="457200" y="1224905"/>
            <a:chExt cx="5443461" cy="46748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5A98543-618A-3742-AE47-3DFBAF98E243}"/>
                </a:ext>
              </a:extLst>
            </p:cNvPr>
            <p:cNvSpPr/>
            <p:nvPr/>
          </p:nvSpPr>
          <p:spPr>
            <a:xfrm>
              <a:off x="2133600" y="2895600"/>
              <a:ext cx="2514600" cy="194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8B6273-3BA7-D249-96C3-2F40AFB5EDC4}"/>
                </a:ext>
              </a:extLst>
            </p:cNvPr>
            <p:cNvSpPr txBox="1"/>
            <p:nvPr/>
          </p:nvSpPr>
          <p:spPr>
            <a:xfrm>
              <a:off x="457200" y="4008795"/>
              <a:ext cx="9428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0066FF"/>
                  </a:solidFill>
                </a:rPr>
                <a:t>a</a:t>
              </a:r>
              <a:r>
                <a:rPr lang="en-US" sz="2800" baseline="30000">
                  <a:solidFill>
                    <a:srgbClr val="0066FF"/>
                  </a:solidFill>
                </a:rPr>
                <a:t>&lt;t-1&gt;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A4C5FF-49A2-DF4E-B45D-C87E07231AE2}"/>
                </a:ext>
              </a:extLst>
            </p:cNvPr>
            <p:cNvSpPr txBox="1"/>
            <p:nvPr/>
          </p:nvSpPr>
          <p:spPr>
            <a:xfrm>
              <a:off x="2919454" y="5376565"/>
              <a:ext cx="9428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x</a:t>
              </a:r>
              <a:r>
                <a:rPr lang="en-US" sz="2800" baseline="30000"/>
                <a:t>&lt;t-1&gt;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00DB3BD-878A-D145-9BF9-DE1C8B3B2043}"/>
                </a:ext>
              </a:extLst>
            </p:cNvPr>
            <p:cNvSpPr txBox="1"/>
            <p:nvPr/>
          </p:nvSpPr>
          <p:spPr>
            <a:xfrm>
              <a:off x="2998804" y="3636317"/>
              <a:ext cx="78418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rgbClr val="008000"/>
                  </a:solidFill>
                </a:rPr>
                <a:t>tanh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ED04A4-35A7-8446-BCFB-68DFBEEFDAA0}"/>
                </a:ext>
              </a:extLst>
            </p:cNvPr>
            <p:cNvSpPr txBox="1"/>
            <p:nvPr/>
          </p:nvSpPr>
          <p:spPr>
            <a:xfrm>
              <a:off x="3505200" y="2172325"/>
              <a:ext cx="126188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rgbClr val="008000"/>
                  </a:solidFill>
                </a:rPr>
                <a:t>softmax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00B3851-CB4A-CC40-BE52-6979DD9CD6E6}"/>
                    </a:ext>
                  </a:extLst>
                </p:cNvPr>
                <p:cNvSpPr txBox="1"/>
                <p:nvPr/>
              </p:nvSpPr>
              <p:spPr>
                <a:xfrm>
                  <a:off x="3912940" y="1224905"/>
                  <a:ext cx="44640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vi-VN" sz="24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00B3851-CB4A-CC40-BE52-6979DD9CD6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2940" y="1224905"/>
                  <a:ext cx="446404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8ACE56B-E53E-8946-9A1C-1BDFFF236D73}"/>
                </a:ext>
              </a:extLst>
            </p:cNvPr>
            <p:cNvCxnSpPr>
              <a:stCxn id="8" idx="0"/>
              <a:endCxn id="9" idx="2"/>
            </p:cNvCxnSpPr>
            <p:nvPr/>
          </p:nvCxnSpPr>
          <p:spPr>
            <a:xfrm flipV="1">
              <a:off x="3390898" y="4097982"/>
              <a:ext cx="1" cy="1278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DC6BDE4-AA1C-2246-98A0-BE2B8399AC3A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1400087" y="4270405"/>
              <a:ext cx="19908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7F5895E-C61A-904B-B436-C0D6213ECEC4}"/>
                </a:ext>
              </a:extLst>
            </p:cNvPr>
            <p:cNvSpPr txBox="1"/>
            <p:nvPr/>
          </p:nvSpPr>
          <p:spPr>
            <a:xfrm>
              <a:off x="5170974" y="3601572"/>
              <a:ext cx="7296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FF0000"/>
                  </a:solidFill>
                </a:rPr>
                <a:t>a</a:t>
              </a:r>
              <a:r>
                <a:rPr lang="en-US" sz="2800" baseline="30000">
                  <a:solidFill>
                    <a:srgbClr val="FF0000"/>
                  </a:solidFill>
                </a:rPr>
                <a:t>&lt;t&gt;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0F0098C-038F-5547-B737-2279C3EE3240}"/>
                </a:ext>
              </a:extLst>
            </p:cNvPr>
            <p:cNvCxnSpPr>
              <a:stCxn id="9" idx="3"/>
              <a:endCxn id="16" idx="1"/>
            </p:cNvCxnSpPr>
            <p:nvPr/>
          </p:nvCxnSpPr>
          <p:spPr>
            <a:xfrm flipV="1">
              <a:off x="3782993" y="3863182"/>
              <a:ext cx="1387981" cy="39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DFC3EB0-F6B5-3043-8B89-19A7E2281F09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4136142" y="2633990"/>
              <a:ext cx="0" cy="122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5BC7F96-9564-414E-8E8A-08B421DCE5C1}"/>
                </a:ext>
              </a:extLst>
            </p:cNvPr>
            <p:cNvCxnSpPr>
              <a:stCxn id="10" idx="0"/>
              <a:endCxn id="11" idx="2"/>
            </p:cNvCxnSpPr>
            <p:nvPr/>
          </p:nvCxnSpPr>
          <p:spPr>
            <a:xfrm flipV="1">
              <a:off x="4136142" y="1686570"/>
              <a:ext cx="0" cy="485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504176F-2AFD-6640-827B-E5FCF50B5A49}"/>
                  </a:ext>
                </a:extLst>
              </p:cNvPr>
              <p:cNvSpPr txBox="1"/>
              <p:nvPr/>
            </p:nvSpPr>
            <p:spPr>
              <a:xfrm>
                <a:off x="6663442" y="2895600"/>
                <a:ext cx="54243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−1&gt;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&gt;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504176F-2AFD-6640-827B-E5FCF50B5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442" y="2895600"/>
                <a:ext cx="5424305" cy="523220"/>
              </a:xfrm>
              <a:prstGeom prst="rect">
                <a:avLst/>
              </a:prstGeom>
              <a:blipFill>
                <a:blip r:embed="rId3"/>
                <a:stretch>
                  <a:fillRect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55887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F9F12-6EF3-1240-AADA-834C92F2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RNN Unit backward derivation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F2C506-83F2-014B-8E65-666F002EC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12192000" cy="477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94624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3201-E85D-904F-B1A1-EFBB2ED7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81400"/>
            <a:ext cx="10972800" cy="1143000"/>
          </a:xfrm>
        </p:spPr>
        <p:txBody>
          <a:bodyPr/>
          <a:lstStyle/>
          <a:p>
            <a:r>
              <a:rPr lang="en-US"/>
              <a:t>Gate Recurrent Unit – GRU</a:t>
            </a:r>
          </a:p>
        </p:txBody>
      </p:sp>
    </p:spTree>
    <p:extLst>
      <p:ext uri="{BB962C8B-B14F-4D97-AF65-F5344CB8AC3E}">
        <p14:creationId xmlns:p14="http://schemas.microsoft.com/office/powerpoint/2010/main" val="122673898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7AD9-B807-2E45-BE55-17F1409B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Dẫn nhập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750F5-6850-1249-AA6E-71510232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cat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, which already ate …, </a:t>
            </a:r>
            <a:r>
              <a:rPr lang="en-US" dirty="0">
                <a:solidFill>
                  <a:srgbClr val="FF0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was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 full.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Xét chữ </a:t>
            </a:r>
            <a:r>
              <a:rPr lang="en-US">
                <a:solidFill>
                  <a:srgbClr val="FF0000"/>
                </a:solidFill>
              </a:rPr>
              <a:t>cat</a:t>
            </a:r>
            <a:r>
              <a:rPr lang="en-US"/>
              <a:t>: nếu là số ít (singular) thì đặt là </a:t>
            </a:r>
            <a:r>
              <a:rPr lang="en-US">
                <a:solidFill>
                  <a:srgbClr val="FF0000"/>
                </a:solidFill>
              </a:rPr>
              <a:t>1</a:t>
            </a:r>
            <a:r>
              <a:rPr lang="en-US"/>
              <a:t>, nếu là số nhiều (plural) thì đặt là </a:t>
            </a:r>
            <a:r>
              <a:rPr lang="en-US">
                <a:solidFill>
                  <a:srgbClr val="FF0000"/>
                </a:solidFill>
              </a:rPr>
              <a:t>0</a:t>
            </a:r>
            <a:r>
              <a:rPr lang="en-US"/>
              <a:t>. Giá trị 0, 1 được lưu trữ trong biến </a:t>
            </a:r>
            <a:r>
              <a:rPr lang="en-US" b="1">
                <a:solidFill>
                  <a:srgbClr val="FF0000"/>
                </a:solidFill>
              </a:rPr>
              <a:t>c</a:t>
            </a:r>
            <a:r>
              <a:rPr lang="en-US"/>
              <a:t> (tạm đặt).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Chữ </a:t>
            </a:r>
            <a:r>
              <a:rPr lang="en-US">
                <a:solidFill>
                  <a:srgbClr val="FF0000"/>
                </a:solidFill>
              </a:rPr>
              <a:t>was</a:t>
            </a:r>
            <a:r>
              <a:rPr lang="en-US"/>
              <a:t>: sẽ giữ nguyên nếu c = 1, ngược lại sẽ là </a:t>
            </a:r>
            <a:r>
              <a:rPr lang="en-US">
                <a:solidFill>
                  <a:srgbClr val="FF0000"/>
                </a:solidFill>
              </a:rPr>
              <a:t>were</a:t>
            </a:r>
            <a:r>
              <a:rPr lang="en-US"/>
              <a:t> nếu c = 0.</a:t>
            </a:r>
          </a:p>
        </p:txBody>
      </p:sp>
    </p:spTree>
    <p:extLst>
      <p:ext uri="{BB962C8B-B14F-4D97-AF65-F5344CB8AC3E}">
        <p14:creationId xmlns:p14="http://schemas.microsoft.com/office/powerpoint/2010/main" val="223947538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616EB-3904-8340-9615-7A748A5A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Gate recurrent unit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5CF7C-9197-8044-A45B-91DBD1EE61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Mô hình GRU đặt ra 2 khái niệm: </a:t>
                </a:r>
              </a:p>
              <a:p>
                <a:pPr lvl="1"/>
                <a:r>
                  <a:rPr lang="en-US">
                    <a:solidFill>
                      <a:srgbClr val="FF0000"/>
                    </a:solidFill>
                  </a:rPr>
                  <a:t>Memory cell</a:t>
                </a:r>
                <a:r>
                  <a:rPr lang="en-US"/>
                  <a:t>. Ký hiệu là </a:t>
                </a:r>
                <a:r>
                  <a:rPr lang="en-US" b="1"/>
                  <a:t>c</a:t>
                </a:r>
                <a:r>
                  <a:rPr lang="en-US"/>
                  <a:t>. </a:t>
                </a:r>
              </a:p>
              <a:p>
                <a:pPr lvl="1"/>
                <a:r>
                  <a:rPr lang="en-US">
                    <a:solidFill>
                      <a:srgbClr val="FF0000"/>
                    </a:solidFill>
                  </a:rPr>
                  <a:t>Gate</a:t>
                </a:r>
                <a:r>
                  <a:rPr lang="en-US"/>
                  <a:t>. Ký hiệu là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𝜞</m:t>
                    </m:r>
                  </m:oMath>
                </a14:m>
                <a:r>
                  <a:rPr lang="en-US"/>
                  <a:t> (đôi khi người ta dùng là </a:t>
                </a:r>
                <a:r>
                  <a:rPr lang="en-US" b="1"/>
                  <a:t>G</a:t>
                </a:r>
                <a:r>
                  <a:rPr lang="en-US"/>
                  <a:t>).</a:t>
                </a:r>
              </a:p>
              <a:p>
                <a:pPr lvl="2"/>
                <a:r>
                  <a:rPr lang="en-US"/>
                  <a:t>Nếu gate = 1 </a:t>
                </a:r>
                <a:r>
                  <a:rPr lang="en-US">
                    <a:sym typeface="Wingdings" pitchFamily="2" charset="2"/>
                  </a:rPr>
                  <a:t> cập nhật giá trị của c.</a:t>
                </a:r>
              </a:p>
              <a:p>
                <a:pPr lvl="2"/>
                <a:r>
                  <a:rPr lang="en-US">
                    <a:sym typeface="Wingdings" pitchFamily="2" charset="2"/>
                  </a:rPr>
                  <a:t>Nếu gate = 0  bỏ qua.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5CF7C-9197-8044-A45B-91DBD1EE61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52159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0A9E-3E6F-1146-9C14-9ABBF0AC5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E9F1B-A3D7-544F-BF37-EA888805B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Các loại language model.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Hạn chế của RNN: Vanishing gradients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Các mô RNN.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Deep RNN network.</a:t>
            </a:r>
          </a:p>
        </p:txBody>
      </p:sp>
    </p:spTree>
    <p:extLst>
      <p:ext uri="{BB962C8B-B14F-4D97-AF65-F5344CB8AC3E}">
        <p14:creationId xmlns:p14="http://schemas.microsoft.com/office/powerpoint/2010/main" val="137479580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E0A0-56F8-9C45-A3AF-BDB0DCF0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0894774-A731-6144-B5C3-F631316BD12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28600" y="1600201"/>
                <a:ext cx="576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The </a:t>
                </a:r>
                <a:r>
                  <a:rPr lang="en-US" sz="2400" dirty="0">
                    <a:solidFill>
                      <a:srgbClr val="FF0000"/>
                    </a:solidFill>
                    <a:latin typeface="Century Schoolbook" charset="0"/>
                    <a:ea typeface="Century Schoolbook" charset="0"/>
                    <a:cs typeface="Century Schoolbook" charset="0"/>
                  </a:rPr>
                  <a:t>cat</a:t>
                </a:r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, which already ate …, </a:t>
                </a:r>
                <a:r>
                  <a:rPr lang="en-US" sz="2400" dirty="0">
                    <a:solidFill>
                      <a:srgbClr val="FF0000"/>
                    </a:solidFill>
                    <a:latin typeface="Century Schoolbook" charset="0"/>
                    <a:ea typeface="Century Schoolbook" charset="0"/>
                    <a:cs typeface="Century Schoolbook" charset="0"/>
                  </a:rPr>
                  <a:t>was</a:t>
                </a:r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 full.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vi-VN" i="1">
                  <a:solidFill>
                    <a:srgbClr val="0066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l-GR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𝛤</m:t>
                    </m:r>
                  </m:oMath>
                </a14:m>
                <a:r>
                  <a:rPr lang="en-US" baseline="-25000">
                    <a:solidFill>
                      <a:srgbClr val="000099"/>
                    </a:solidFill>
                  </a:rPr>
                  <a:t>u </a:t>
                </a:r>
                <a:r>
                  <a:rPr lang="en-US">
                    <a:solidFill>
                      <a:srgbClr val="000099"/>
                    </a:solidFill>
                  </a:rPr>
                  <a:t>= 0 </a:t>
                </a:r>
                <a:r>
                  <a:rPr lang="en-US">
                    <a:solidFill>
                      <a:srgbClr val="0066FF"/>
                    </a:solidFill>
                    <a:sym typeface="Wingdings" pitchFamily="2" charset="2"/>
                  </a:rPr>
                  <a:t> </a:t>
                </a:r>
                <a:r>
                  <a:rPr lang="en-US">
                    <a:solidFill>
                      <a:srgbClr val="FF0000"/>
                    </a:solidFill>
                  </a:rPr>
                  <a:t>c</a:t>
                </a:r>
                <a:r>
                  <a:rPr lang="en-US" baseline="30000">
                    <a:solidFill>
                      <a:srgbClr val="FF0000"/>
                    </a:solidFill>
                  </a:rPr>
                  <a:t>&lt;t&gt; </a:t>
                </a:r>
                <a:r>
                  <a:rPr lang="en-US">
                    <a:solidFill>
                      <a:srgbClr val="FF0000"/>
                    </a:solidFill>
                  </a:rPr>
                  <a:t>sẽ bằng c</a:t>
                </a:r>
                <a:r>
                  <a:rPr lang="en-US" baseline="30000">
                    <a:solidFill>
                      <a:srgbClr val="FF0000"/>
                    </a:solidFill>
                  </a:rPr>
                  <a:t>&lt;t-1&gt; </a:t>
                </a:r>
                <a:r>
                  <a:rPr lang="en-US" i="1">
                    <a:solidFill>
                      <a:srgbClr val="FF0000"/>
                    </a:solidFill>
                  </a:rPr>
                  <a:t>(*)</a:t>
                </a:r>
                <a:r>
                  <a:rPr lang="en-US">
                    <a:solidFill>
                      <a:srgbClr val="0066FF"/>
                    </a:solidFill>
                  </a:rPr>
                  <a:t> không cập nhật </a:t>
                </a:r>
                <a:r>
                  <a:rPr lang="en-US">
                    <a:solidFill>
                      <a:srgbClr val="FF0000"/>
                    </a:solidFill>
                  </a:rPr>
                  <a:t>c</a:t>
                </a:r>
                <a:r>
                  <a:rPr lang="en-US" baseline="30000">
                    <a:solidFill>
                      <a:srgbClr val="FF0000"/>
                    </a:solidFill>
                  </a:rPr>
                  <a:t>&lt;t&gt;</a:t>
                </a:r>
                <a:r>
                  <a:rPr lang="en-US">
                    <a:solidFill>
                      <a:srgbClr val="0066FF"/>
                    </a:solidFill>
                  </a:rPr>
                  <a:t> so với giá trị trước đó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0894774-A731-6144-B5C3-F631316BD1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8600" y="1600201"/>
                <a:ext cx="5765800" cy="4525963"/>
              </a:xfrm>
              <a:blipFill>
                <a:blip r:embed="rId2"/>
                <a:stretch>
                  <a:fillRect l="-1978" t="-1120" r="-1099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5FBE85D-23B4-2B4B-AE81-8A48CA99B15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299866" y="2193734"/>
                <a:ext cx="5765800" cy="289559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baseline="30000">
                    <a:solidFill>
                      <a:srgbClr val="FF0000"/>
                    </a:solidFill>
                  </a:rPr>
                  <a:t>&lt;t&gt;</a:t>
                </a:r>
                <a:r>
                  <a:rPr lang="en-US"/>
                  <a:t> = </a:t>
                </a:r>
                <a:r>
                  <a:rPr lang="en-US" i="1"/>
                  <a:t>tanh</a:t>
                </a:r>
                <a:r>
                  <a:rPr lang="en-US"/>
                  <a:t>(W</a:t>
                </a:r>
                <a:r>
                  <a:rPr lang="en-US" baseline="-25000"/>
                  <a:t>c</a:t>
                </a:r>
                <a:r>
                  <a:rPr lang="en-US"/>
                  <a:t> [ c</a:t>
                </a:r>
                <a:r>
                  <a:rPr lang="en-US" baseline="30000"/>
                  <a:t>&lt;t-1&gt;</a:t>
                </a:r>
                <a:r>
                  <a:rPr lang="en-US"/>
                  <a:t>, x</a:t>
                </a:r>
                <a:r>
                  <a:rPr lang="en-US" baseline="30000"/>
                  <a:t>&lt;t&gt;</a:t>
                </a:r>
                <a:r>
                  <a:rPr lang="en-US"/>
                  <a:t>] + b</a:t>
                </a:r>
                <a:r>
                  <a:rPr lang="en-US" baseline="-25000"/>
                  <a:t>c</a:t>
                </a:r>
                <a:r>
                  <a:rPr lang="en-US"/>
                  <a:t>)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l-GR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𝛤</m:t>
                    </m:r>
                  </m:oMath>
                </a14:m>
                <a:r>
                  <a:rPr lang="en-US" baseline="-25000">
                    <a:solidFill>
                      <a:srgbClr val="FF0000"/>
                    </a:solidFill>
                  </a:rPr>
                  <a:t>u</a:t>
                </a:r>
                <a:r>
                  <a:rPr lang="en-US">
                    <a:solidFill>
                      <a:srgbClr val="FF0000"/>
                    </a:solidFill>
                  </a:rPr>
                  <a:t> </a:t>
                </a:r>
                <a:r>
                  <a:rPr lang="en-US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/>
                  <a:t>(W</a:t>
                </a:r>
                <a:r>
                  <a:rPr lang="en-US" baseline="-25000"/>
                  <a:t>u</a:t>
                </a:r>
                <a:r>
                  <a:rPr lang="en-US"/>
                  <a:t> [ c</a:t>
                </a:r>
                <a:r>
                  <a:rPr lang="en-US" baseline="30000"/>
                  <a:t>&lt;t-1&gt;</a:t>
                </a:r>
                <a:r>
                  <a:rPr lang="en-US"/>
                  <a:t>, x</a:t>
                </a:r>
                <a:r>
                  <a:rPr lang="en-US" baseline="30000"/>
                  <a:t>&lt;t&gt;</a:t>
                </a:r>
                <a:r>
                  <a:rPr lang="en-US"/>
                  <a:t>] + b</a:t>
                </a:r>
                <a:r>
                  <a:rPr lang="en-US" baseline="-25000"/>
                  <a:t>u</a:t>
                </a:r>
                <a:r>
                  <a:rPr lang="en-US"/>
                  <a:t>).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>
                    <a:solidFill>
                      <a:srgbClr val="FF0000"/>
                    </a:solidFill>
                  </a:rPr>
                  <a:t>c</a:t>
                </a:r>
                <a:r>
                  <a:rPr lang="en-US" baseline="30000">
                    <a:solidFill>
                      <a:srgbClr val="FF0000"/>
                    </a:solidFill>
                  </a:rPr>
                  <a:t>&lt;t&gt;</a:t>
                </a:r>
                <a:r>
                  <a:rPr lang="en-US"/>
                  <a:t> = </a:t>
                </a:r>
                <a14:m>
                  <m:oMath xmlns:m="http://schemas.openxmlformats.org/officeDocument/2006/math"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𝛤</m:t>
                    </m:r>
                  </m:oMath>
                </a14:m>
                <a:r>
                  <a:rPr lang="en-US" baseline="-25000">
                    <a:solidFill>
                      <a:srgbClr val="FF0000"/>
                    </a:solidFill>
                  </a:rPr>
                  <a:t>u</a:t>
                </a:r>
                <a:r>
                  <a:rPr lang="en-US">
                    <a:solidFill>
                      <a:srgbClr val="FF0000"/>
                    </a:solidFill>
                  </a:rPr>
                  <a:t> *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baseline="30000">
                    <a:solidFill>
                      <a:srgbClr val="FF0000"/>
                    </a:solidFill>
                  </a:rPr>
                  <a:t>&lt;t&gt; </a:t>
                </a:r>
                <a:r>
                  <a:rPr lang="en-US"/>
                  <a:t>+ </a:t>
                </a:r>
                <a:r>
                  <a:rPr lang="en-US">
                    <a:solidFill>
                      <a:srgbClr val="008000"/>
                    </a:solidFill>
                  </a:rPr>
                  <a:t>(1 - </a:t>
                </a:r>
                <a14:m>
                  <m:oMath xmlns:m="http://schemas.openxmlformats.org/officeDocument/2006/math">
                    <m:r>
                      <a:rPr lang="el-GR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𝛤</m:t>
                    </m:r>
                  </m:oMath>
                </a14:m>
                <a:r>
                  <a:rPr lang="en-US" baseline="-25000">
                    <a:solidFill>
                      <a:srgbClr val="008000"/>
                    </a:solidFill>
                  </a:rPr>
                  <a:t>u</a:t>
                </a:r>
                <a:r>
                  <a:rPr lang="en-US">
                    <a:solidFill>
                      <a:srgbClr val="008000"/>
                    </a:solidFill>
                  </a:rPr>
                  <a:t>) * c</a:t>
                </a:r>
                <a:r>
                  <a:rPr lang="en-US" baseline="30000">
                    <a:solidFill>
                      <a:srgbClr val="008000"/>
                    </a:solidFill>
                  </a:rPr>
                  <a:t>&lt;t - 1&gt; </a:t>
                </a:r>
                <a:r>
                  <a:rPr lang="en-US" b="1" i="1">
                    <a:solidFill>
                      <a:srgbClr val="008000"/>
                    </a:solidFill>
                  </a:rPr>
                  <a:t>(*)</a:t>
                </a:r>
              </a:p>
              <a:p>
                <a:pPr marL="0" indent="0">
                  <a:buNone/>
                </a:pPr>
                <a:r>
                  <a:rPr lang="en-US"/>
                  <a:t>c</a:t>
                </a:r>
                <a:r>
                  <a:rPr lang="en-US" baseline="30000"/>
                  <a:t>&lt;t&gt;</a:t>
                </a:r>
                <a:r>
                  <a:rPr lang="en-US"/>
                  <a:t> = a</a:t>
                </a:r>
                <a:r>
                  <a:rPr lang="en-US" baseline="30000"/>
                  <a:t>&lt;t&gt;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5FBE85D-23B4-2B4B-AE81-8A48CA99B1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99866" y="2193734"/>
                <a:ext cx="5765800" cy="2895599"/>
              </a:xfrm>
              <a:blipFill>
                <a:blip r:embed="rId3"/>
                <a:stretch>
                  <a:fillRect l="-1978" t="-2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2F14E8-FD27-7E48-A71D-C745D30BBECB}"/>
                  </a:ext>
                </a:extLst>
              </p:cNvPr>
              <p:cNvSpPr txBox="1"/>
              <p:nvPr/>
            </p:nvSpPr>
            <p:spPr>
              <a:xfrm>
                <a:off x="609600" y="2745629"/>
                <a:ext cx="1157689" cy="1200329"/>
              </a:xfrm>
              <a:prstGeom prst="rect">
                <a:avLst/>
              </a:prstGeom>
              <a:noFill/>
              <a:ln>
                <a:solidFill>
                  <a:srgbClr val="008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𝛤</m:t>
                    </m:r>
                  </m:oMath>
                </a14:m>
                <a:r>
                  <a:rPr lang="en-US" sz="2400" baseline="-25000">
                    <a:solidFill>
                      <a:srgbClr val="FF0000"/>
                    </a:solidFill>
                  </a:rPr>
                  <a:t>u </a:t>
                </a:r>
                <a:r>
                  <a:rPr lang="en-US" sz="2400">
                    <a:solidFill>
                      <a:srgbClr val="FF0000"/>
                    </a:solidFill>
                  </a:rPr>
                  <a:t>= 1</a:t>
                </a:r>
              </a:p>
              <a:p>
                <a:endParaRPr lang="en-US" sz="2400">
                  <a:solidFill>
                    <a:srgbClr val="0066FF"/>
                  </a:solidFill>
                </a:endParaRPr>
              </a:p>
              <a:p>
                <a:r>
                  <a:rPr lang="en-US" sz="2400">
                    <a:solidFill>
                      <a:srgbClr val="0066FF"/>
                    </a:solidFill>
                  </a:rPr>
                  <a:t>c</a:t>
                </a:r>
                <a:r>
                  <a:rPr lang="en-US" sz="2400" baseline="30000">
                    <a:solidFill>
                      <a:srgbClr val="0066FF"/>
                    </a:solidFill>
                  </a:rPr>
                  <a:t>&lt;t&gt;</a:t>
                </a:r>
                <a:r>
                  <a:rPr lang="en-US" sz="2400">
                    <a:solidFill>
                      <a:srgbClr val="0066FF"/>
                    </a:solidFill>
                  </a:rPr>
                  <a:t> = 1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2F14E8-FD27-7E48-A71D-C745D30BB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745629"/>
                <a:ext cx="1157689" cy="1200329"/>
              </a:xfrm>
              <a:prstGeom prst="rect">
                <a:avLst/>
              </a:prstGeom>
              <a:blipFill>
                <a:blip r:embed="rId4"/>
                <a:stretch>
                  <a:fillRect l="-8696" t="-4167" r="-5435" b="-8333"/>
                </a:stretch>
              </a:blipFill>
              <a:ln>
                <a:solidFill>
                  <a:srgbClr val="008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9E745AB-8C06-FB47-B075-1F4C6EEC36F0}"/>
              </a:ext>
            </a:extLst>
          </p:cNvPr>
          <p:cNvSpPr/>
          <p:nvPr/>
        </p:nvSpPr>
        <p:spPr>
          <a:xfrm>
            <a:off x="914400" y="1600201"/>
            <a:ext cx="457200" cy="685799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69FF99-4FAD-754C-8502-E5FA3DCB6805}"/>
              </a:ext>
            </a:extLst>
          </p:cNvPr>
          <p:cNvSpPr/>
          <p:nvPr/>
        </p:nvSpPr>
        <p:spPr>
          <a:xfrm>
            <a:off x="4572000" y="1600201"/>
            <a:ext cx="609600" cy="685799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A0461A-65D9-6749-8020-5609F4DFB1BF}"/>
                  </a:ext>
                </a:extLst>
              </p:cNvPr>
              <p:cNvSpPr txBox="1"/>
              <p:nvPr/>
            </p:nvSpPr>
            <p:spPr>
              <a:xfrm>
                <a:off x="4359467" y="2765342"/>
                <a:ext cx="1157689" cy="1200329"/>
              </a:xfrm>
              <a:prstGeom prst="rect">
                <a:avLst/>
              </a:prstGeom>
              <a:noFill/>
              <a:ln>
                <a:solidFill>
                  <a:srgbClr val="008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𝛤</m:t>
                    </m:r>
                  </m:oMath>
                </a14:m>
                <a:r>
                  <a:rPr lang="en-US" sz="2400" baseline="-25000">
                    <a:solidFill>
                      <a:srgbClr val="FF0000"/>
                    </a:solidFill>
                  </a:rPr>
                  <a:t>u </a:t>
                </a:r>
                <a:r>
                  <a:rPr lang="en-US" sz="2400">
                    <a:solidFill>
                      <a:srgbClr val="FF0000"/>
                    </a:solidFill>
                  </a:rPr>
                  <a:t>= 1</a:t>
                </a:r>
              </a:p>
              <a:p>
                <a:endParaRPr lang="en-US" sz="2400">
                  <a:solidFill>
                    <a:srgbClr val="0066FF"/>
                  </a:solidFill>
                </a:endParaRPr>
              </a:p>
              <a:p>
                <a:r>
                  <a:rPr lang="en-US" sz="2400">
                    <a:solidFill>
                      <a:srgbClr val="0066FF"/>
                    </a:solidFill>
                  </a:rPr>
                  <a:t>c</a:t>
                </a:r>
                <a:r>
                  <a:rPr lang="en-US" sz="2400" baseline="30000">
                    <a:solidFill>
                      <a:srgbClr val="0066FF"/>
                    </a:solidFill>
                  </a:rPr>
                  <a:t>&lt;t&gt;</a:t>
                </a:r>
                <a:r>
                  <a:rPr lang="en-US" sz="2400">
                    <a:solidFill>
                      <a:srgbClr val="0066FF"/>
                    </a:solidFill>
                  </a:rPr>
                  <a:t> = 1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A0461A-65D9-6749-8020-5609F4DFB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467" y="2765342"/>
                <a:ext cx="1157689" cy="1200329"/>
              </a:xfrm>
              <a:prstGeom prst="rect">
                <a:avLst/>
              </a:prstGeom>
              <a:blipFill>
                <a:blip r:embed="rId5"/>
                <a:stretch>
                  <a:fillRect l="-7527" t="-3125" r="-6452" b="-9375"/>
                </a:stretch>
              </a:blipFill>
              <a:ln>
                <a:solidFill>
                  <a:srgbClr val="008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D6BB484-254E-614E-B730-E8EDA065D52E}"/>
                  </a:ext>
                </a:extLst>
              </p:cNvPr>
              <p:cNvSpPr/>
              <p:nvPr/>
            </p:nvSpPr>
            <p:spPr>
              <a:xfrm>
                <a:off x="1487889" y="1315196"/>
                <a:ext cx="85260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𝛤</m:t>
                    </m:r>
                  </m:oMath>
                </a14:m>
                <a:r>
                  <a:rPr lang="en-US" sz="2000" baseline="-25000">
                    <a:solidFill>
                      <a:srgbClr val="FF0000"/>
                    </a:solidFill>
                  </a:rPr>
                  <a:t>u </a:t>
                </a:r>
                <a:r>
                  <a:rPr lang="en-US" sz="2000">
                    <a:solidFill>
                      <a:srgbClr val="FF0000"/>
                    </a:solidFill>
                  </a:rPr>
                  <a:t>= 0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D6BB484-254E-614E-B730-E8EDA065D5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889" y="1315196"/>
                <a:ext cx="852606" cy="400110"/>
              </a:xfrm>
              <a:prstGeom prst="rect">
                <a:avLst/>
              </a:prstGeom>
              <a:blipFill>
                <a:blip r:embed="rId6"/>
                <a:stretch>
                  <a:fillRect t="-9375" r="-588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1120A54-2928-484E-8D2B-54F4E82A9BA4}"/>
                  </a:ext>
                </a:extLst>
              </p:cNvPr>
              <p:cNvSpPr/>
              <p:nvPr/>
            </p:nvSpPr>
            <p:spPr>
              <a:xfrm>
                <a:off x="2577942" y="1324254"/>
                <a:ext cx="85260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𝛤</m:t>
                    </m:r>
                  </m:oMath>
                </a14:m>
                <a:r>
                  <a:rPr lang="en-US" sz="2000" baseline="-25000">
                    <a:solidFill>
                      <a:srgbClr val="FF0000"/>
                    </a:solidFill>
                  </a:rPr>
                  <a:t>u </a:t>
                </a:r>
                <a:r>
                  <a:rPr lang="en-US" sz="2000">
                    <a:solidFill>
                      <a:srgbClr val="FF0000"/>
                    </a:solidFill>
                  </a:rPr>
                  <a:t>= 0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1120A54-2928-484E-8D2B-54F4E82A9B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942" y="1324254"/>
                <a:ext cx="852606" cy="400110"/>
              </a:xfrm>
              <a:prstGeom prst="rect">
                <a:avLst/>
              </a:prstGeom>
              <a:blipFill>
                <a:blip r:embed="rId7"/>
                <a:stretch>
                  <a:fillRect t="-6061" r="-5882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D0D8E69-4897-3C4C-929E-1C9CCBBD42F3}"/>
                  </a:ext>
                </a:extLst>
              </p:cNvPr>
              <p:cNvSpPr/>
              <p:nvPr/>
            </p:nvSpPr>
            <p:spPr>
              <a:xfrm>
                <a:off x="3534894" y="1315196"/>
                <a:ext cx="85260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𝛤</m:t>
                    </m:r>
                  </m:oMath>
                </a14:m>
                <a:r>
                  <a:rPr lang="en-US" sz="2000" baseline="-25000">
                    <a:solidFill>
                      <a:srgbClr val="FF0000"/>
                    </a:solidFill>
                  </a:rPr>
                  <a:t>u </a:t>
                </a:r>
                <a:r>
                  <a:rPr lang="en-US" sz="2000">
                    <a:solidFill>
                      <a:srgbClr val="FF0000"/>
                    </a:solidFill>
                  </a:rPr>
                  <a:t>= 0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D0D8E69-4897-3C4C-929E-1C9CCBBD42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894" y="1315196"/>
                <a:ext cx="852606" cy="400110"/>
              </a:xfrm>
              <a:prstGeom prst="rect">
                <a:avLst/>
              </a:prstGeom>
              <a:blipFill>
                <a:blip r:embed="rId8"/>
                <a:stretch>
                  <a:fillRect t="-9375" r="-588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7B0B06-CCED-344A-A949-A8A1A31A42ED}"/>
              </a:ext>
            </a:extLst>
          </p:cNvPr>
          <p:cNvCxnSpPr>
            <a:cxnSpLocks/>
          </p:cNvCxnSpPr>
          <p:nvPr/>
        </p:nvCxnSpPr>
        <p:spPr>
          <a:xfrm>
            <a:off x="1981200" y="2935939"/>
            <a:ext cx="2209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AF6D26-4998-8E40-9434-6C5C9B7A2DBD}"/>
              </a:ext>
            </a:extLst>
          </p:cNvPr>
          <p:cNvCxnSpPr/>
          <p:nvPr/>
        </p:nvCxnSpPr>
        <p:spPr>
          <a:xfrm>
            <a:off x="1981200" y="3710713"/>
            <a:ext cx="2209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6FDC13F-2C09-FE44-B434-26F9DE63CF6A}"/>
              </a:ext>
            </a:extLst>
          </p:cNvPr>
          <p:cNvSpPr txBox="1"/>
          <p:nvPr/>
        </p:nvSpPr>
        <p:spPr>
          <a:xfrm>
            <a:off x="2057400" y="2193734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không cập nhật c</a:t>
            </a:r>
            <a:r>
              <a:rPr lang="en-US" i="1" baseline="30000"/>
              <a:t>&lt;t&gt;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FCA656FB-A814-B441-B098-0986E274B87C}"/>
              </a:ext>
            </a:extLst>
          </p:cNvPr>
          <p:cNvSpPr/>
          <p:nvPr/>
        </p:nvSpPr>
        <p:spPr>
          <a:xfrm rot="5400000">
            <a:off x="2945809" y="813528"/>
            <a:ext cx="185648" cy="2697734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1450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E015-0841-7C4F-AF79-AEBCA18D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Simplified GRU unit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D2DF910-9959-814B-A7D4-0DEF95FA162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97599" y="1600201"/>
                <a:ext cx="5692323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baseline="30000">
                    <a:solidFill>
                      <a:srgbClr val="FF0000"/>
                    </a:solidFill>
                  </a:rPr>
                  <a:t>&lt;t&gt;</a:t>
                </a:r>
                <a:r>
                  <a:rPr lang="en-US"/>
                  <a:t> = </a:t>
                </a:r>
                <a:r>
                  <a:rPr lang="en-US" i="1"/>
                  <a:t>tanh</a:t>
                </a:r>
                <a:r>
                  <a:rPr lang="en-US"/>
                  <a:t>(W</a:t>
                </a:r>
                <a:r>
                  <a:rPr lang="en-US" baseline="-25000"/>
                  <a:t>c</a:t>
                </a:r>
                <a:r>
                  <a:rPr lang="en-US"/>
                  <a:t> [ c</a:t>
                </a:r>
                <a:r>
                  <a:rPr lang="en-US" baseline="30000"/>
                  <a:t>&lt;t-1&gt;</a:t>
                </a:r>
                <a:r>
                  <a:rPr lang="en-US"/>
                  <a:t>, x</a:t>
                </a:r>
                <a:r>
                  <a:rPr lang="en-US" baseline="30000"/>
                  <a:t>&lt;t&gt;</a:t>
                </a:r>
                <a:r>
                  <a:rPr lang="en-US"/>
                  <a:t>] + b</a:t>
                </a:r>
                <a:r>
                  <a:rPr lang="en-US" baseline="-25000"/>
                  <a:t>c</a:t>
                </a:r>
                <a:r>
                  <a:rPr lang="en-US"/>
                  <a:t>)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𝛤</m:t>
                    </m:r>
                  </m:oMath>
                </a14:m>
                <a:r>
                  <a:rPr lang="en-US" baseline="-25000">
                    <a:solidFill>
                      <a:srgbClr val="FF0000"/>
                    </a:solidFill>
                  </a:rPr>
                  <a:t>u</a:t>
                </a:r>
                <a:r>
                  <a:rPr lang="en-US">
                    <a:solidFill>
                      <a:srgbClr val="FF0000"/>
                    </a:solidFill>
                  </a:rPr>
                  <a:t> </a:t>
                </a:r>
                <a:r>
                  <a:rPr lang="en-US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/>
                  <a:t>(W</a:t>
                </a:r>
                <a:r>
                  <a:rPr lang="en-US" baseline="-25000"/>
                  <a:t>u</a:t>
                </a:r>
                <a:r>
                  <a:rPr lang="en-US"/>
                  <a:t> [ c</a:t>
                </a:r>
                <a:r>
                  <a:rPr lang="en-US" baseline="30000"/>
                  <a:t>&lt;t-1&gt;</a:t>
                </a:r>
                <a:r>
                  <a:rPr lang="en-US"/>
                  <a:t>, x</a:t>
                </a:r>
                <a:r>
                  <a:rPr lang="en-US" baseline="30000"/>
                  <a:t>&lt;t&gt;</a:t>
                </a:r>
                <a:r>
                  <a:rPr lang="en-US"/>
                  <a:t>] + b</a:t>
                </a:r>
                <a:r>
                  <a:rPr lang="en-US" baseline="-25000"/>
                  <a:t>u</a:t>
                </a:r>
                <a:r>
                  <a:rPr lang="en-US"/>
                  <a:t>).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>
                    <a:solidFill>
                      <a:srgbClr val="FF0000"/>
                    </a:solidFill>
                  </a:rPr>
                  <a:t>c</a:t>
                </a:r>
                <a:r>
                  <a:rPr lang="en-US" baseline="30000">
                    <a:solidFill>
                      <a:srgbClr val="FF0000"/>
                    </a:solidFill>
                  </a:rPr>
                  <a:t>&lt;t&gt;</a:t>
                </a:r>
                <a:r>
                  <a:rPr lang="en-US"/>
                  <a:t> = </a:t>
                </a:r>
                <a14:m>
                  <m:oMath xmlns:m="http://schemas.openxmlformats.org/officeDocument/2006/math"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𝛤</m:t>
                    </m:r>
                  </m:oMath>
                </a14:m>
                <a:r>
                  <a:rPr lang="en-US" baseline="-25000">
                    <a:solidFill>
                      <a:srgbClr val="FF0000"/>
                    </a:solidFill>
                  </a:rPr>
                  <a:t>u</a:t>
                </a:r>
                <a:r>
                  <a:rPr lang="en-US">
                    <a:solidFill>
                      <a:srgbClr val="FF0000"/>
                    </a:solidFill>
                  </a:rPr>
                  <a:t> *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baseline="30000">
                    <a:solidFill>
                      <a:srgbClr val="FF0000"/>
                    </a:solidFill>
                  </a:rPr>
                  <a:t>&lt;t&gt; </a:t>
                </a:r>
                <a:r>
                  <a:rPr lang="en-US"/>
                  <a:t>+ </a:t>
                </a:r>
                <a:r>
                  <a:rPr lang="en-US">
                    <a:solidFill>
                      <a:srgbClr val="008000"/>
                    </a:solidFill>
                  </a:rPr>
                  <a:t>(1 - </a:t>
                </a:r>
                <a14:m>
                  <m:oMath xmlns:m="http://schemas.openxmlformats.org/officeDocument/2006/math">
                    <m:r>
                      <a:rPr lang="el-GR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𝛤</m:t>
                    </m:r>
                  </m:oMath>
                </a14:m>
                <a:r>
                  <a:rPr lang="en-US" baseline="-25000">
                    <a:solidFill>
                      <a:srgbClr val="008000"/>
                    </a:solidFill>
                  </a:rPr>
                  <a:t>u</a:t>
                </a:r>
                <a:r>
                  <a:rPr lang="en-US">
                    <a:solidFill>
                      <a:srgbClr val="008000"/>
                    </a:solidFill>
                  </a:rPr>
                  <a:t>) * c</a:t>
                </a:r>
                <a:r>
                  <a:rPr lang="en-US" baseline="30000">
                    <a:solidFill>
                      <a:srgbClr val="008000"/>
                    </a:solidFill>
                  </a:rPr>
                  <a:t>&lt;t - 1&gt; </a:t>
                </a:r>
                <a:r>
                  <a:rPr lang="en-US" b="1" i="1">
                    <a:solidFill>
                      <a:srgbClr val="008000"/>
                    </a:solidFill>
                  </a:rPr>
                  <a:t>(*)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D2DF910-9959-814B-A7D4-0DEF95FA16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97599" y="1600201"/>
                <a:ext cx="5692323" cy="4525963"/>
              </a:xfrm>
              <a:blipFill>
                <a:blip r:embed="rId2"/>
                <a:stretch>
                  <a:fillRect l="-2004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43AC0BA3-A882-DD46-ABC4-896DBDB920DD}"/>
              </a:ext>
            </a:extLst>
          </p:cNvPr>
          <p:cNvGrpSpPr/>
          <p:nvPr/>
        </p:nvGrpSpPr>
        <p:grpSpPr>
          <a:xfrm>
            <a:off x="302074" y="1369368"/>
            <a:ext cx="5507253" cy="4110584"/>
            <a:chOff x="302074" y="1369368"/>
            <a:chExt cx="5507253" cy="411058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C1E2BB-C574-CC4A-99C8-8713D7072CC2}"/>
                </a:ext>
              </a:extLst>
            </p:cNvPr>
            <p:cNvSpPr/>
            <p:nvPr/>
          </p:nvSpPr>
          <p:spPr>
            <a:xfrm>
              <a:off x="1905000" y="2400300"/>
              <a:ext cx="2438400" cy="2057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8DF527-1CDA-A340-8745-2ED1937F3D93}"/>
                </a:ext>
              </a:extLst>
            </p:cNvPr>
            <p:cNvSpPr txBox="1"/>
            <p:nvPr/>
          </p:nvSpPr>
          <p:spPr>
            <a:xfrm>
              <a:off x="302074" y="2400300"/>
              <a:ext cx="135165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>
                  <a:solidFill>
                    <a:srgbClr val="0066FF"/>
                  </a:solidFill>
                </a:rPr>
                <a:t>c</a:t>
              </a:r>
              <a:r>
                <a:rPr lang="en-US" sz="2800" i="1" baseline="30000">
                  <a:solidFill>
                    <a:srgbClr val="0066FF"/>
                  </a:solidFill>
                </a:rPr>
                <a:t>&lt;t-1&gt;</a:t>
              </a:r>
              <a:endParaRPr lang="en-US" sz="2800" i="1">
                <a:solidFill>
                  <a:srgbClr val="0066FF"/>
                </a:solidFill>
              </a:endParaRPr>
            </a:p>
            <a:p>
              <a:r>
                <a:rPr lang="en-US" sz="2800">
                  <a:solidFill>
                    <a:srgbClr val="0066FF"/>
                  </a:solidFill>
                </a:rPr>
                <a:t> = a</a:t>
              </a:r>
              <a:r>
                <a:rPr lang="en-US" sz="2800" baseline="30000">
                  <a:solidFill>
                    <a:srgbClr val="0066FF"/>
                  </a:solidFill>
                </a:rPr>
                <a:t>&lt;t-1&gt;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C5BE806-E3BC-B94C-A707-4844760ACE65}"/>
                </a:ext>
              </a:extLst>
            </p:cNvPr>
            <p:cNvSpPr txBox="1"/>
            <p:nvPr/>
          </p:nvSpPr>
          <p:spPr>
            <a:xfrm>
              <a:off x="4670874" y="2400300"/>
              <a:ext cx="11384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>
                  <a:solidFill>
                    <a:srgbClr val="FF0000"/>
                  </a:solidFill>
                </a:rPr>
                <a:t>c</a:t>
              </a:r>
              <a:r>
                <a:rPr lang="en-US" sz="2800" i="1" baseline="30000">
                  <a:solidFill>
                    <a:srgbClr val="FF0000"/>
                  </a:solidFill>
                </a:rPr>
                <a:t>&lt;t&gt;</a:t>
              </a:r>
              <a:endParaRPr lang="en-US" sz="2800" i="1">
                <a:solidFill>
                  <a:srgbClr val="FF0000"/>
                </a:solidFill>
              </a:endParaRPr>
            </a:p>
            <a:p>
              <a:r>
                <a:rPr lang="en-US" sz="2800">
                  <a:solidFill>
                    <a:srgbClr val="FF0000"/>
                  </a:solidFill>
                </a:rPr>
                <a:t> = a</a:t>
              </a:r>
              <a:r>
                <a:rPr lang="en-US" sz="2800" baseline="30000">
                  <a:solidFill>
                    <a:srgbClr val="FF0000"/>
                  </a:solidFill>
                </a:rPr>
                <a:t>&lt;t&gt;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5CCCB4-4A10-194C-9ED6-FAF626CFEEB7}"/>
                </a:ext>
              </a:extLst>
            </p:cNvPr>
            <p:cNvSpPr/>
            <p:nvPr/>
          </p:nvSpPr>
          <p:spPr>
            <a:xfrm>
              <a:off x="2453452" y="4956732"/>
              <a:ext cx="70884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8000"/>
                  </a:solidFill>
                </a:rPr>
                <a:t>x</a:t>
              </a:r>
              <a:r>
                <a:rPr lang="en-US" sz="2800" baseline="30000">
                  <a:solidFill>
                    <a:srgbClr val="008000"/>
                  </a:solidFill>
                </a:rPr>
                <a:t>&lt;t&gt;</a:t>
              </a:r>
              <a:endParaRPr lang="en-US" sz="2800">
                <a:solidFill>
                  <a:srgbClr val="00800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442AAC-2232-2648-AE7E-59F9F6654EC4}"/>
                </a:ext>
              </a:extLst>
            </p:cNvPr>
            <p:cNvSpPr txBox="1"/>
            <p:nvPr/>
          </p:nvSpPr>
          <p:spPr>
            <a:xfrm>
              <a:off x="2490693" y="3493850"/>
              <a:ext cx="6335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tanh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A88890A-4195-5E49-AD1A-E936C09DAD02}"/>
                    </a:ext>
                  </a:extLst>
                </p:cNvPr>
                <p:cNvSpPr txBox="1"/>
                <p:nvPr/>
              </p:nvSpPr>
              <p:spPr>
                <a:xfrm>
                  <a:off x="3478624" y="3493850"/>
                  <a:ext cx="38023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A88890A-4195-5E49-AD1A-E936C09DAD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8624" y="3493850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3023B90-0A4F-1745-A4DA-D3F062FD697B}"/>
                </a:ext>
              </a:extLst>
            </p:cNvPr>
            <p:cNvSpPr txBox="1"/>
            <p:nvPr/>
          </p:nvSpPr>
          <p:spPr>
            <a:xfrm>
              <a:off x="3029402" y="2500799"/>
              <a:ext cx="315848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/>
                <a:t>*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648C8F9-8DE7-EA48-AF1E-452516B15AA6}"/>
                </a:ext>
              </a:extLst>
            </p:cNvPr>
            <p:cNvCxnSpPr>
              <a:endCxn id="23" idx="2"/>
            </p:cNvCxnSpPr>
            <p:nvPr/>
          </p:nvCxnSpPr>
          <p:spPr>
            <a:xfrm flipV="1">
              <a:off x="2807446" y="3863182"/>
              <a:ext cx="1" cy="109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EF900ECC-86D5-324D-B949-9488C8E205F4}"/>
                </a:ext>
              </a:extLst>
            </p:cNvPr>
            <p:cNvCxnSpPr>
              <a:endCxn id="24" idx="2"/>
            </p:cNvCxnSpPr>
            <p:nvPr/>
          </p:nvCxnSpPr>
          <p:spPr>
            <a:xfrm flipV="1">
              <a:off x="2807446" y="3863182"/>
              <a:ext cx="861294" cy="35488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B6872ED-192C-1F4B-85C4-354AC0E0AF28}"/>
                </a:ext>
              </a:extLst>
            </p:cNvPr>
            <p:cNvCxnSpPr/>
            <p:nvPr/>
          </p:nvCxnSpPr>
          <p:spPr>
            <a:xfrm>
              <a:off x="1219200" y="2590800"/>
              <a:ext cx="181020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42DC217-E642-8547-8192-E180B0362250}"/>
                </a:ext>
              </a:extLst>
            </p:cNvPr>
            <p:cNvCxnSpPr/>
            <p:nvPr/>
          </p:nvCxnSpPr>
          <p:spPr>
            <a:xfrm>
              <a:off x="3345250" y="2590800"/>
              <a:ext cx="13256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66A30552-1459-7D40-BCBE-34C06218F61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608708" y="3022809"/>
              <a:ext cx="1627269" cy="763249"/>
            </a:xfrm>
            <a:prstGeom prst="curvedConnector3">
              <a:avLst>
                <a:gd name="adj1" fmla="val 99949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Curved Connector 50">
              <a:extLst>
                <a:ext uri="{FF2B5EF4-FFF2-40B4-BE49-F238E27FC236}">
                  <a16:creationId xmlns:a16="http://schemas.microsoft.com/office/drawing/2014/main" id="{6A11B7DD-38CD-C64F-A605-E5566BF3BFE6}"/>
                </a:ext>
              </a:extLst>
            </p:cNvPr>
            <p:cNvCxnSpPr>
              <a:stCxn id="23" idx="0"/>
              <a:endCxn id="25" idx="1"/>
            </p:cNvCxnSpPr>
            <p:nvPr/>
          </p:nvCxnSpPr>
          <p:spPr>
            <a:xfrm rot="5400000" flipH="1" flipV="1">
              <a:off x="2552704" y="3017153"/>
              <a:ext cx="731441" cy="221955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52">
              <a:extLst>
                <a:ext uri="{FF2B5EF4-FFF2-40B4-BE49-F238E27FC236}">
                  <a16:creationId xmlns:a16="http://schemas.microsoft.com/office/drawing/2014/main" id="{0C486647-CA3F-3F48-AC82-9CB27965A535}"/>
                </a:ext>
              </a:extLst>
            </p:cNvPr>
            <p:cNvCxnSpPr>
              <a:stCxn id="24" idx="0"/>
              <a:endCxn id="25" idx="3"/>
            </p:cNvCxnSpPr>
            <p:nvPr/>
          </p:nvCxnSpPr>
          <p:spPr>
            <a:xfrm rot="16200000" flipV="1">
              <a:off x="3141275" y="2966385"/>
              <a:ext cx="731441" cy="323490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2179AAA6-40F3-6946-BB61-7D853D87EFC0}"/>
                    </a:ext>
                  </a:extLst>
                </p:cNvPr>
                <p:cNvSpPr/>
                <p:nvPr/>
              </p:nvSpPr>
              <p:spPr>
                <a:xfrm>
                  <a:off x="2187519" y="3102730"/>
                  <a:ext cx="54534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acc>
                    </m:oMath>
                  </a14:m>
                  <a:r>
                    <a:rPr lang="en-US" sz="2000" baseline="30000">
                      <a:solidFill>
                        <a:srgbClr val="008000"/>
                      </a:solidFill>
                    </a:rPr>
                    <a:t>&lt;t&gt;</a:t>
                  </a:r>
                  <a:endParaRPr lang="en-US" sz="200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2179AAA6-40F3-6946-BB61-7D853D87EF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7519" y="3102730"/>
                  <a:ext cx="545342" cy="400110"/>
                </a:xfrm>
                <a:prstGeom prst="rect">
                  <a:avLst/>
                </a:prstGeom>
                <a:blipFill>
                  <a:blip r:embed="rId4"/>
                  <a:stretch>
                    <a:fillRect r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19884FDC-5114-904D-94DD-8691EE7D20BC}"/>
                    </a:ext>
                  </a:extLst>
                </p:cNvPr>
                <p:cNvSpPr/>
                <p:nvPr/>
              </p:nvSpPr>
              <p:spPr>
                <a:xfrm>
                  <a:off x="3743818" y="3064630"/>
                  <a:ext cx="51276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l-GR" sz="20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𝛤</m:t>
                      </m:r>
                    </m:oMath>
                  </a14:m>
                  <a:r>
                    <a:rPr lang="en-US" sz="2000" baseline="-25000">
                      <a:solidFill>
                        <a:srgbClr val="008000"/>
                      </a:solidFill>
                    </a:rPr>
                    <a:t>u</a:t>
                  </a:r>
                  <a:r>
                    <a:rPr lang="en-US" sz="2000">
                      <a:solidFill>
                        <a:srgbClr val="008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19884FDC-5114-904D-94DD-8691EE7D20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3818" y="3064630"/>
                  <a:ext cx="512769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E19AFD0-7864-294B-B861-04F198044823}"/>
                </a:ext>
              </a:extLst>
            </p:cNvPr>
            <p:cNvSpPr txBox="1"/>
            <p:nvPr/>
          </p:nvSpPr>
          <p:spPr>
            <a:xfrm>
              <a:off x="3343330" y="1417638"/>
              <a:ext cx="10310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Softmax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90FD3BE-1498-A140-8651-5684363B20AD}"/>
                    </a:ext>
                  </a:extLst>
                </p:cNvPr>
                <p:cNvSpPr txBox="1"/>
                <p:nvPr/>
              </p:nvSpPr>
              <p:spPr>
                <a:xfrm>
                  <a:off x="4860874" y="1369368"/>
                  <a:ext cx="42511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4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90FD3BE-1498-A140-8651-5684363B20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0874" y="1369368"/>
                  <a:ext cx="425116" cy="461665"/>
                </a:xfrm>
                <a:prstGeom prst="rect">
                  <a:avLst/>
                </a:prstGeom>
                <a:blipFill>
                  <a:blip r:embed="rId6"/>
                  <a:stretch>
                    <a:fillRect t="-2778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5DA2BFB-0E01-3B41-B813-50480F1613EF}"/>
                </a:ext>
              </a:extLst>
            </p:cNvPr>
            <p:cNvCxnSpPr>
              <a:endCxn id="58" idx="2"/>
            </p:cNvCxnSpPr>
            <p:nvPr/>
          </p:nvCxnSpPr>
          <p:spPr>
            <a:xfrm flipV="1">
              <a:off x="3858855" y="1786970"/>
              <a:ext cx="1" cy="803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5D7559C-BBA2-CF47-AFEF-C62E68645B3F}"/>
                </a:ext>
              </a:extLst>
            </p:cNvPr>
            <p:cNvCxnSpPr>
              <a:cxnSpLocks/>
              <a:stCxn id="58" idx="3"/>
              <a:endCxn id="59" idx="1"/>
            </p:cNvCxnSpPr>
            <p:nvPr/>
          </p:nvCxnSpPr>
          <p:spPr>
            <a:xfrm flipV="1">
              <a:off x="4374381" y="1600201"/>
              <a:ext cx="486493" cy="21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878697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4F49-57AE-1F4D-80A4-793D517E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Full GRU 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CE940D6-BFE4-5F48-938A-B4A864E2927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97602" y="1295400"/>
                <a:ext cx="57658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>
                    <a:solidFill>
                      <a:srgbClr val="0066FF"/>
                    </a:solidFill>
                  </a:rPr>
                  <a:t>Ngoài cổng </a:t>
                </a:r>
                <a14:m>
                  <m:oMath xmlns:m="http://schemas.openxmlformats.org/officeDocument/2006/math">
                    <m:r>
                      <a:rPr lang="el-GR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𝛤</m:t>
                    </m:r>
                  </m:oMath>
                </a14:m>
                <a:r>
                  <a:rPr lang="en-US" baseline="-25000">
                    <a:solidFill>
                      <a:srgbClr val="FF0000"/>
                    </a:solidFill>
                  </a:rPr>
                  <a:t>u</a:t>
                </a:r>
                <a:r>
                  <a:rPr lang="en-US"/>
                  <a:t>, mô hình GRU còn bổ sung thêm một cổng Ký hiệu là </a:t>
                </a:r>
                <a14:m>
                  <m:oMath xmlns:m="http://schemas.openxmlformats.org/officeDocument/2006/math"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𝛤</m:t>
                    </m:r>
                    <m:r>
                      <m:rPr>
                        <m:sty m:val="p"/>
                      </m:rPr>
                      <a:rPr lang="en-US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>
                    <a:solidFill>
                      <a:srgbClr val="0066FF"/>
                    </a:solidFill>
                  </a:rPr>
                  <a:t>, dùng để điều khiển thông tin đầu vào của c</a:t>
                </a:r>
                <a:r>
                  <a:rPr lang="en-US" baseline="30000">
                    <a:solidFill>
                      <a:srgbClr val="0066FF"/>
                    </a:solidFill>
                  </a:rPr>
                  <a:t>&lt;t&gt;</a:t>
                </a:r>
                <a:r>
                  <a:rPr lang="en-US">
                    <a:solidFill>
                      <a:srgbClr val="0066FF"/>
                    </a:solidFill>
                  </a:rPr>
                  <a:t> là c</a:t>
                </a:r>
                <a:r>
                  <a:rPr lang="en-US" baseline="30000">
                    <a:solidFill>
                      <a:srgbClr val="0066FF"/>
                    </a:solidFill>
                  </a:rPr>
                  <a:t>&lt;t-1&gt;</a:t>
                </a:r>
              </a:p>
              <a:p>
                <a:pPr marL="0" indent="0">
                  <a:buNone/>
                </a:pPr>
                <a:endParaRPr lang="en-US" baseline="30000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baseline="30000">
                    <a:solidFill>
                      <a:srgbClr val="FF0000"/>
                    </a:solidFill>
                  </a:rPr>
                  <a:t>&lt;t&gt;</a:t>
                </a:r>
                <a:r>
                  <a:rPr lang="en-US"/>
                  <a:t> = </a:t>
                </a:r>
                <a:r>
                  <a:rPr lang="en-US" i="1"/>
                  <a:t>tanh</a:t>
                </a:r>
                <a:r>
                  <a:rPr lang="en-US"/>
                  <a:t>(W</a:t>
                </a:r>
                <a:r>
                  <a:rPr lang="en-US" baseline="-25000"/>
                  <a:t>c</a:t>
                </a:r>
                <a:r>
                  <a:rPr lang="en-US"/>
                  <a:t> [</a:t>
                </a:r>
                <a14:m>
                  <m:oMath xmlns:m="http://schemas.openxmlformats.org/officeDocument/2006/math"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𝛤</m:t>
                    </m:r>
                    <m:r>
                      <m:rPr>
                        <m:sty m:val="p"/>
                      </m:rPr>
                      <a:rPr lang="en-US" b="0" i="0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baseline="-25000">
                    <a:solidFill>
                      <a:srgbClr val="FF0000"/>
                    </a:solidFill>
                  </a:rPr>
                  <a:t>  </a:t>
                </a:r>
                <a:r>
                  <a:rPr lang="en-US">
                    <a:solidFill>
                      <a:srgbClr val="FF0000"/>
                    </a:solidFill>
                  </a:rPr>
                  <a:t>* </a:t>
                </a:r>
                <a:r>
                  <a:rPr lang="en-US"/>
                  <a:t>c</a:t>
                </a:r>
                <a:r>
                  <a:rPr lang="en-US" baseline="30000"/>
                  <a:t>&lt;t-1&gt;</a:t>
                </a:r>
                <a:r>
                  <a:rPr lang="en-US"/>
                  <a:t>, x</a:t>
                </a:r>
                <a:r>
                  <a:rPr lang="en-US" baseline="30000"/>
                  <a:t>&lt;t&gt;</a:t>
                </a:r>
                <a:r>
                  <a:rPr lang="en-US"/>
                  <a:t>] + b</a:t>
                </a:r>
                <a:r>
                  <a:rPr lang="en-US" baseline="-25000"/>
                  <a:t>c</a:t>
                </a:r>
                <a:r>
                  <a:rPr lang="en-US"/>
                  <a:t>) </a:t>
                </a:r>
                <a:endParaRPr lang="en-US" i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𝛤</m:t>
                    </m:r>
                  </m:oMath>
                </a14:m>
                <a:r>
                  <a:rPr lang="en-US" baseline="-25000">
                    <a:solidFill>
                      <a:srgbClr val="FF0000"/>
                    </a:solidFill>
                  </a:rPr>
                  <a:t>c</a:t>
                </a:r>
                <a:r>
                  <a:rPr lang="en-US">
                    <a:solidFill>
                      <a:srgbClr val="FF0000"/>
                    </a:solidFill>
                  </a:rPr>
                  <a:t> </a:t>
                </a:r>
                <a:r>
                  <a:rPr lang="en-US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/>
                  <a:t>(W</a:t>
                </a:r>
                <a:r>
                  <a:rPr lang="en-US" baseline="-25000"/>
                  <a:t>r</a:t>
                </a:r>
                <a:r>
                  <a:rPr lang="en-US"/>
                  <a:t> [ c</a:t>
                </a:r>
                <a:r>
                  <a:rPr lang="en-US" baseline="30000"/>
                  <a:t>&lt;t-1&gt;</a:t>
                </a:r>
                <a:r>
                  <a:rPr lang="en-US"/>
                  <a:t>, x</a:t>
                </a:r>
                <a:r>
                  <a:rPr lang="en-US" baseline="30000"/>
                  <a:t>&lt;t&gt;</a:t>
                </a:r>
                <a:r>
                  <a:rPr lang="en-US"/>
                  <a:t>] + b</a:t>
                </a:r>
                <a:r>
                  <a:rPr lang="en-US" baseline="-25000"/>
                  <a:t>r</a:t>
                </a:r>
                <a:r>
                  <a:rPr lang="en-US"/>
                  <a:t>).</a:t>
                </a:r>
                <a:endParaRPr lang="en-US" i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𝛤</m:t>
                    </m:r>
                  </m:oMath>
                </a14:m>
                <a:r>
                  <a:rPr lang="en-US" baseline="-25000">
                    <a:solidFill>
                      <a:srgbClr val="FF0000"/>
                    </a:solidFill>
                  </a:rPr>
                  <a:t>u</a:t>
                </a:r>
                <a:r>
                  <a:rPr lang="en-US">
                    <a:solidFill>
                      <a:srgbClr val="FF0000"/>
                    </a:solidFill>
                  </a:rPr>
                  <a:t> </a:t>
                </a:r>
                <a:r>
                  <a:rPr lang="en-US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/>
                  <a:t>(W</a:t>
                </a:r>
                <a:r>
                  <a:rPr lang="en-US" baseline="-25000"/>
                  <a:t>u</a:t>
                </a:r>
                <a:r>
                  <a:rPr lang="en-US"/>
                  <a:t> [ c</a:t>
                </a:r>
                <a:r>
                  <a:rPr lang="en-US" baseline="30000"/>
                  <a:t>&lt;t-1&gt;</a:t>
                </a:r>
                <a:r>
                  <a:rPr lang="en-US"/>
                  <a:t>, x</a:t>
                </a:r>
                <a:r>
                  <a:rPr lang="en-US" baseline="30000"/>
                  <a:t>&lt;t&gt;</a:t>
                </a:r>
                <a:r>
                  <a:rPr lang="en-US"/>
                  <a:t>] + b</a:t>
                </a:r>
                <a:r>
                  <a:rPr lang="en-US" baseline="-25000"/>
                  <a:t>u</a:t>
                </a:r>
                <a:r>
                  <a:rPr lang="en-US"/>
                  <a:t>).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rgbClr val="FF0000"/>
                    </a:solidFill>
                  </a:rPr>
                  <a:t>c</a:t>
                </a:r>
                <a:r>
                  <a:rPr lang="en-US" baseline="30000">
                    <a:solidFill>
                      <a:srgbClr val="FF0000"/>
                    </a:solidFill>
                  </a:rPr>
                  <a:t>&lt;t&gt;</a:t>
                </a:r>
                <a:r>
                  <a:rPr lang="en-US"/>
                  <a:t> = </a:t>
                </a:r>
                <a14:m>
                  <m:oMath xmlns:m="http://schemas.openxmlformats.org/officeDocument/2006/math"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𝛤</m:t>
                    </m:r>
                  </m:oMath>
                </a14:m>
                <a:r>
                  <a:rPr lang="en-US" baseline="-25000">
                    <a:solidFill>
                      <a:srgbClr val="FF0000"/>
                    </a:solidFill>
                  </a:rPr>
                  <a:t>u</a:t>
                </a:r>
                <a:r>
                  <a:rPr lang="en-US">
                    <a:solidFill>
                      <a:srgbClr val="FF0000"/>
                    </a:solidFill>
                  </a:rPr>
                  <a:t> *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baseline="30000">
                    <a:solidFill>
                      <a:srgbClr val="FF0000"/>
                    </a:solidFill>
                  </a:rPr>
                  <a:t>&lt;t&gt; </a:t>
                </a:r>
                <a:r>
                  <a:rPr lang="en-US"/>
                  <a:t>+ </a:t>
                </a:r>
                <a:r>
                  <a:rPr lang="en-US">
                    <a:solidFill>
                      <a:srgbClr val="008000"/>
                    </a:solidFill>
                  </a:rPr>
                  <a:t>(1 - </a:t>
                </a:r>
                <a14:m>
                  <m:oMath xmlns:m="http://schemas.openxmlformats.org/officeDocument/2006/math">
                    <m:r>
                      <a:rPr lang="el-GR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𝛤</m:t>
                    </m:r>
                  </m:oMath>
                </a14:m>
                <a:r>
                  <a:rPr lang="en-US" baseline="-25000">
                    <a:solidFill>
                      <a:srgbClr val="008000"/>
                    </a:solidFill>
                  </a:rPr>
                  <a:t>u</a:t>
                </a:r>
                <a:r>
                  <a:rPr lang="en-US">
                    <a:solidFill>
                      <a:srgbClr val="008000"/>
                    </a:solidFill>
                  </a:rPr>
                  <a:t>) * c</a:t>
                </a:r>
                <a:r>
                  <a:rPr lang="en-US" baseline="30000">
                    <a:solidFill>
                      <a:srgbClr val="008000"/>
                    </a:solidFill>
                  </a:rPr>
                  <a:t>&lt;t - 1&gt;</a:t>
                </a:r>
                <a:endParaRPr lang="en-US" b="1" i="1">
                  <a:solidFill>
                    <a:srgbClr val="008000"/>
                  </a:solidFill>
                </a:endParaRP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CE940D6-BFE4-5F48-938A-B4A864E29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97602" y="1295400"/>
                <a:ext cx="5765800" cy="4800600"/>
              </a:xfrm>
              <a:blipFill>
                <a:blip r:embed="rId2"/>
                <a:stretch>
                  <a:fillRect l="-1978" t="-1319" r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NN, Talking about Gated Recurrent Unit - DLBT | Deep learning benchmark  tool">
            <a:extLst>
              <a:ext uri="{FF2B5EF4-FFF2-40B4-BE49-F238E27FC236}">
                <a16:creationId xmlns:a16="http://schemas.microsoft.com/office/drawing/2014/main" id="{ADA69483-611C-CE43-AD4A-9CFFBAB0BE0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3" y="1981200"/>
            <a:ext cx="576942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AE705F9-CA0A-844F-87FA-2C22739B3E3D}"/>
                  </a:ext>
                </a:extLst>
              </p:cNvPr>
              <p:cNvSpPr/>
              <p:nvPr/>
            </p:nvSpPr>
            <p:spPr>
              <a:xfrm>
                <a:off x="1295400" y="2286000"/>
                <a:ext cx="54534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sz="2000" baseline="30000">
                    <a:solidFill>
                      <a:srgbClr val="FF0000"/>
                    </a:solidFill>
                  </a:rPr>
                  <a:t>&lt;t&gt;</a:t>
                </a:r>
                <a:endParaRPr lang="en-US" sz="200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AE705F9-CA0A-844F-87FA-2C22739B3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286000"/>
                <a:ext cx="545342" cy="400110"/>
              </a:xfrm>
              <a:prstGeom prst="rect">
                <a:avLst/>
              </a:prstGeom>
              <a:blipFill>
                <a:blip r:embed="rId4"/>
                <a:stretch>
                  <a:fillRect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711AC11C-D5DC-B844-8AB7-87A2492A52AC}"/>
              </a:ext>
            </a:extLst>
          </p:cNvPr>
          <p:cNvSpPr/>
          <p:nvPr/>
        </p:nvSpPr>
        <p:spPr>
          <a:xfrm>
            <a:off x="4267200" y="1781145"/>
            <a:ext cx="5597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c</a:t>
            </a:r>
            <a:r>
              <a:rPr lang="en-US" sz="2000" baseline="30000">
                <a:solidFill>
                  <a:srgbClr val="FF0000"/>
                </a:solidFill>
              </a:rPr>
              <a:t>&lt;t&gt;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8538599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3201-E85D-904F-B1A1-EFBB2ED7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81400"/>
            <a:ext cx="10972800" cy="1143000"/>
          </a:xfrm>
        </p:spPr>
        <p:txBody>
          <a:bodyPr/>
          <a:lstStyle/>
          <a:p>
            <a:r>
              <a:rPr lang="en-US"/>
              <a:t>Long short term memory</a:t>
            </a:r>
          </a:p>
        </p:txBody>
      </p:sp>
    </p:spTree>
    <p:extLst>
      <p:ext uri="{BB962C8B-B14F-4D97-AF65-F5344CB8AC3E}">
        <p14:creationId xmlns:p14="http://schemas.microsoft.com/office/powerpoint/2010/main" val="296823881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D3F22F-3591-7641-8E60-9EB4176C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Long-short term memory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68A4E7-8629-6A44-A6FD-BCA5042A68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Được phát minh bởi Hochreiter &amp; Schmidhuber vào năm 1996.</a:t>
            </a:r>
          </a:p>
          <a:p>
            <a:r>
              <a:rPr lang="en-US"/>
              <a:t>Là một trong các kiến trúc mạng neural hồi quy (RNN) có ảnh hưởng lớn đến lĩnh vực AI nói chung và deep learning nói riêng.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972535-7FB6-044F-9772-862DC9F10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905000"/>
            <a:ext cx="1828800" cy="238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D37B852-D426-1740-AA32-5B3C8AD62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897858"/>
            <a:ext cx="353400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FCDAA30-9144-A648-9E46-896CF650A345}"/>
              </a:ext>
            </a:extLst>
          </p:cNvPr>
          <p:cNvSpPr/>
          <p:nvPr/>
        </p:nvSpPr>
        <p:spPr>
          <a:xfrm>
            <a:off x="9220200" y="4345546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Jürgen Schmidhuber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A99054-CA30-8946-AB3C-78F301E55A2C}"/>
              </a:ext>
            </a:extLst>
          </p:cNvPr>
          <p:cNvSpPr/>
          <p:nvPr/>
        </p:nvSpPr>
        <p:spPr>
          <a:xfrm>
            <a:off x="6540500" y="4345546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Sepp Hochreiter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4C3114-BE58-AB4C-B0D8-DFA0E878E76A}"/>
              </a:ext>
            </a:extLst>
          </p:cNvPr>
          <p:cNvSpPr/>
          <p:nvPr/>
        </p:nvSpPr>
        <p:spPr>
          <a:xfrm>
            <a:off x="609600" y="5751297"/>
            <a:ext cx="1059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Schmidhuber, Jürgen, and Sepp Hochreiter. "Long short-term memory." </a:t>
            </a:r>
            <a:r>
              <a:rPr lang="en-US" i="1"/>
              <a:t>Neural Comput</a:t>
            </a:r>
            <a:r>
              <a:rPr lang="en-US"/>
              <a:t> 9.8 (1997)</a:t>
            </a:r>
          </a:p>
        </p:txBody>
      </p:sp>
    </p:spTree>
    <p:extLst>
      <p:ext uri="{BB962C8B-B14F-4D97-AF65-F5344CB8AC3E}">
        <p14:creationId xmlns:p14="http://schemas.microsoft.com/office/powerpoint/2010/main" val="153214274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DBAC4-2D5A-394C-B27F-04874F40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Kiến trúc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926AA-0409-3745-8A00-1C403CA3F9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Gồm các thành phần sau:</a:t>
            </a:r>
          </a:p>
          <a:p>
            <a:pPr lvl="1"/>
            <a:r>
              <a:rPr lang="en-US"/>
              <a:t>Các tế bào nhớ dùng để chia sẻ thông tin.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Các cổng (gate) dùng để điều khiển luồng thông tin trong mạng.</a:t>
            </a:r>
          </a:p>
          <a:p>
            <a:r>
              <a:rPr lang="en-US"/>
              <a:t>Có 3 dạng cổng: 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Update gate.</a:t>
            </a:r>
          </a:p>
          <a:p>
            <a:pPr lvl="1"/>
            <a:r>
              <a:rPr lang="en-US"/>
              <a:t>Output gate.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Forget gate.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9BCB398-32D0-584F-A197-C75B8A02A831}"/>
              </a:ext>
            </a:extLst>
          </p:cNvPr>
          <p:cNvGrpSpPr/>
          <p:nvPr/>
        </p:nvGrpSpPr>
        <p:grpSpPr>
          <a:xfrm>
            <a:off x="5956300" y="1828800"/>
            <a:ext cx="5930900" cy="3598300"/>
            <a:chOff x="6149908" y="729903"/>
            <a:chExt cx="6086208" cy="35983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02BA992-AB76-3C43-81F6-27F3946315F2}"/>
                </a:ext>
              </a:extLst>
            </p:cNvPr>
            <p:cNvGrpSpPr/>
            <p:nvPr/>
          </p:nvGrpSpPr>
          <p:grpSpPr>
            <a:xfrm>
              <a:off x="6149908" y="729903"/>
              <a:ext cx="6086208" cy="3598300"/>
              <a:chOff x="6055301" y="620625"/>
              <a:chExt cx="6086208" cy="359830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5A4AE74-C241-7543-9A93-D57DDBDE1A6F}"/>
                  </a:ext>
                </a:extLst>
              </p:cNvPr>
              <p:cNvGrpSpPr/>
              <p:nvPr/>
            </p:nvGrpSpPr>
            <p:grpSpPr>
              <a:xfrm>
                <a:off x="6055301" y="620625"/>
                <a:ext cx="6086208" cy="3598300"/>
                <a:chOff x="449755" y="3771255"/>
                <a:chExt cx="6086208" cy="3598300"/>
              </a:xfrm>
            </p:grpSpPr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E44DFF39-E6C9-604D-A6F3-76AE50EA1869}"/>
                    </a:ext>
                  </a:extLst>
                </p:cNvPr>
                <p:cNvCxnSpPr/>
                <p:nvPr/>
              </p:nvCxnSpPr>
              <p:spPr>
                <a:xfrm flipV="1">
                  <a:off x="5297919" y="4061077"/>
                  <a:ext cx="0" cy="224363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5F84C013-1B33-5C4D-8216-84E94779A50C}"/>
                    </a:ext>
                  </a:extLst>
                </p:cNvPr>
                <p:cNvGrpSpPr/>
                <p:nvPr/>
              </p:nvGrpSpPr>
              <p:grpSpPr>
                <a:xfrm>
                  <a:off x="449755" y="3771255"/>
                  <a:ext cx="6086208" cy="3598300"/>
                  <a:chOff x="435708" y="3257070"/>
                  <a:chExt cx="6086208" cy="359830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51EF84B0-5517-594D-B646-B5967506727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2463" y="4478401"/>
                        <a:ext cx="99187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−1&gt;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6" name="TextBox 1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2463" y="4478401"/>
                        <a:ext cx="991875" cy="400110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88A4C951-9832-9641-A6E1-3977884436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5708" y="5315941"/>
                        <a:ext cx="100970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−1&gt;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7" name="TextBox 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5708" y="5315941"/>
                        <a:ext cx="1009700" cy="400110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FF5B08F9-E47F-8640-93F6-F7D1341E39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57476" y="4800775"/>
                        <a:ext cx="74661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57476" y="4800775"/>
                        <a:ext cx="746615" cy="400110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D72A536A-E72A-4142-9140-5C01B91CC84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50390" y="6455260"/>
                        <a:ext cx="765786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9" name="TextBox 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0390" y="6455260"/>
                        <a:ext cx="765786" cy="400110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4AF17E48-671E-D64D-942D-6993EAD66FDB}"/>
                      </a:ext>
                    </a:extLst>
                  </p:cNvPr>
                  <p:cNvSpPr/>
                  <p:nvPr/>
                </p:nvSpPr>
                <p:spPr>
                  <a:xfrm>
                    <a:off x="1870184" y="4467961"/>
                    <a:ext cx="3701440" cy="1748751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1DD3E267-6128-3A4D-B5E5-18128945D044}"/>
                      </a:ext>
                    </a:extLst>
                  </p:cNvPr>
                  <p:cNvGrpSpPr/>
                  <p:nvPr/>
                </p:nvGrpSpPr>
                <p:grpSpPr>
                  <a:xfrm>
                    <a:off x="1970837" y="5704750"/>
                    <a:ext cx="821059" cy="246223"/>
                    <a:chOff x="1950544" y="5457730"/>
                    <a:chExt cx="821059" cy="246223"/>
                  </a:xfrm>
                </p:grpSpPr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8B13F1DC-C30C-254E-8D98-91E456FE58B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50544" y="5457732"/>
                      <a:ext cx="821059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forget gate</a:t>
                      </a:r>
                    </a:p>
                  </p:txBody>
                </p:sp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66479A1-8560-AD40-BB31-2147EC9088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25883" y="5457730"/>
                      <a:ext cx="659949" cy="246221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DF3B4BB8-DB7A-754E-9056-5007D6414289}"/>
                      </a:ext>
                    </a:extLst>
                  </p:cNvPr>
                  <p:cNvGrpSpPr/>
                  <p:nvPr/>
                </p:nvGrpSpPr>
                <p:grpSpPr>
                  <a:xfrm>
                    <a:off x="2862528" y="5690722"/>
                    <a:ext cx="903011" cy="254935"/>
                    <a:chOff x="2880903" y="5449017"/>
                    <a:chExt cx="903011" cy="254935"/>
                  </a:xfrm>
                </p:grpSpPr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82A7E638-3E58-874E-A7AC-12EEFF8C77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0903" y="5457731"/>
                      <a:ext cx="90301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update gate</a:t>
                      </a:r>
                    </a:p>
                  </p:txBody>
                </p:sp>
                <p:sp>
                  <p:nvSpPr>
                    <p:cNvPr id="74" name="Rectangle 73">
                      <a:extLst>
                        <a:ext uri="{FF2B5EF4-FFF2-40B4-BE49-F238E27FC236}">
                          <a16:creationId xmlns:a16="http://schemas.microsoft.com/office/drawing/2014/main" id="{E6A34B72-35E5-1148-B135-AC43F48142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47288" y="5449017"/>
                      <a:ext cx="762153" cy="246221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04D98135-FFED-4840-8F46-B25680CEEF8F}"/>
                      </a:ext>
                    </a:extLst>
                  </p:cNvPr>
                  <p:cNvGrpSpPr/>
                  <p:nvPr/>
                </p:nvGrpSpPr>
                <p:grpSpPr>
                  <a:xfrm>
                    <a:off x="3856984" y="5686366"/>
                    <a:ext cx="461986" cy="254935"/>
                    <a:chOff x="3966259" y="5449016"/>
                    <a:chExt cx="461986" cy="254935"/>
                  </a:xfrm>
                </p:grpSpPr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8F323F19-32ED-904E-9F65-B446C3BCF1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66259" y="5457730"/>
                      <a:ext cx="46198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tanh</a:t>
                      </a:r>
                    </a:p>
                  </p:txBody>
                </p:sp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91FBFDAC-DF9B-2546-9985-61514021FE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95490" y="5449016"/>
                      <a:ext cx="420827" cy="246222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A7A78134-569C-F646-A755-275349E251E6}"/>
                      </a:ext>
                    </a:extLst>
                  </p:cNvPr>
                  <p:cNvGrpSpPr/>
                  <p:nvPr/>
                </p:nvGrpSpPr>
                <p:grpSpPr>
                  <a:xfrm>
                    <a:off x="4407198" y="5704750"/>
                    <a:ext cx="867545" cy="256708"/>
                    <a:chOff x="4648531" y="5457730"/>
                    <a:chExt cx="867545" cy="256708"/>
                  </a:xfrm>
                </p:grpSpPr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B6A9F7D1-79F1-9545-B9C2-F75F491747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48531" y="5468217"/>
                      <a:ext cx="867545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output gate</a:t>
                      </a:r>
                    </a:p>
                  </p:txBody>
                </p:sp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6ABFE640-7018-3742-9BBF-5E99FB06F1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14760" y="5457730"/>
                      <a:ext cx="790950" cy="254858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299C6F22-AC4C-9F42-B6CF-A17EDA4A9F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10805" y="4507644"/>
                        <a:ext cx="360609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⨁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0" name="Rectangle 2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10805" y="4507644"/>
                        <a:ext cx="360609" cy="369332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r="-6780" b="-1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7C92194D-E983-BE4A-80EC-6FDBAC38007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12348" y="4469528"/>
                        <a:ext cx="57791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32" name="TextBox 3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12348" y="4469528"/>
                        <a:ext cx="577915" cy="307777"/>
                      </a:xfrm>
                      <a:prstGeom prst="rect">
                        <a:avLst/>
                      </a:prstGeom>
                      <a:blipFill rotWithShape="0"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AEF978A4-5BBA-BD42-892B-BD8AAF7265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04817" y="4094393"/>
                        <a:ext cx="76444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33" name="TextBox 3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04817" y="4094393"/>
                        <a:ext cx="764440" cy="400110"/>
                      </a:xfrm>
                      <a:prstGeom prst="rect">
                        <a:avLst/>
                      </a:prstGeom>
                      <a:blipFill rotWithShape="0">
                        <a:blip r:embed="rId1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DB071E85-9A61-434E-9C16-B60DC8305AA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57476" y="5527241"/>
                        <a:ext cx="76444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36" name="TextBox 3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57476" y="5527241"/>
                        <a:ext cx="764440" cy="400110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C0015C2A-DA47-E942-8669-ACD9D2DB70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864914" y="5190230"/>
                        <a:ext cx="58952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41" name="TextBox 4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64914" y="5190230"/>
                        <a:ext cx="589520" cy="307777"/>
                      </a:xfrm>
                      <a:prstGeom prst="rect">
                        <a:avLst/>
                      </a:prstGeom>
                      <a:blipFill rotWithShape="0"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29631C15-8648-474F-91C8-779A37DC43D7}"/>
                      </a:ext>
                    </a:extLst>
                  </p:cNvPr>
                  <p:cNvGrpSpPr/>
                  <p:nvPr/>
                </p:nvGrpSpPr>
                <p:grpSpPr>
                  <a:xfrm>
                    <a:off x="4615592" y="4940653"/>
                    <a:ext cx="461986" cy="254935"/>
                    <a:chOff x="3966259" y="5449016"/>
                    <a:chExt cx="461986" cy="254935"/>
                  </a:xfrm>
                </p:grpSpPr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C29C6D0E-4AB6-1B41-B9B3-2C52E895D0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66259" y="5457730"/>
                      <a:ext cx="46198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tanh</a:t>
                      </a:r>
                    </a:p>
                  </p:txBody>
                </p:sp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0C0ADCA5-1B6E-A144-BD47-8DF40CB893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7418" y="5449016"/>
                      <a:ext cx="420827" cy="246222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3147ECC3-08F8-134E-89FC-3E251D7FC62D}"/>
                      </a:ext>
                    </a:extLst>
                  </p:cNvPr>
                  <p:cNvGrpSpPr/>
                  <p:nvPr/>
                </p:nvGrpSpPr>
                <p:grpSpPr>
                  <a:xfrm>
                    <a:off x="4961049" y="3771255"/>
                    <a:ext cx="654346" cy="261603"/>
                    <a:chOff x="2217307" y="5457730"/>
                    <a:chExt cx="673348" cy="261603"/>
                  </a:xfrm>
                </p:grpSpPr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38E892E8-1DA5-6846-8F2C-609C47040C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17307" y="5465420"/>
                      <a:ext cx="67334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softmax</a:t>
                      </a:r>
                    </a:p>
                  </p:txBody>
                </p:sp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99BCAACF-507A-0A4F-8ECD-0C74EA3A70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44262" y="5457730"/>
                      <a:ext cx="593350" cy="26160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40" name="Straight Arrow Connector 39">
                    <a:extLst>
                      <a:ext uri="{FF2B5EF4-FFF2-40B4-BE49-F238E27FC236}">
                        <a16:creationId xmlns:a16="http://schemas.microsoft.com/office/drawing/2014/main" id="{E3714A8A-4000-304E-9ED9-B2BA304A517F}"/>
                      </a:ext>
                    </a:extLst>
                  </p:cNvPr>
                  <p:cNvCxnSpPr>
                    <a:stCxn id="24" idx="3"/>
                  </p:cNvCxnSpPr>
                  <p:nvPr/>
                </p:nvCxnSpPr>
                <p:spPr>
                  <a:xfrm>
                    <a:off x="1434338" y="4678456"/>
                    <a:ext cx="821870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Arrow Connector 40">
                    <a:extLst>
                      <a:ext uri="{FF2B5EF4-FFF2-40B4-BE49-F238E27FC236}">
                        <a16:creationId xmlns:a16="http://schemas.microsoft.com/office/drawing/2014/main" id="{B34B4165-779A-7A46-8E0A-0F4210536B92}"/>
                      </a:ext>
                    </a:extLst>
                  </p:cNvPr>
                  <p:cNvCxnSpPr/>
                  <p:nvPr/>
                </p:nvCxnSpPr>
                <p:spPr>
                  <a:xfrm>
                    <a:off x="2509482" y="4692344"/>
                    <a:ext cx="678064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Arrow Connector 41">
                    <a:extLst>
                      <a:ext uri="{FF2B5EF4-FFF2-40B4-BE49-F238E27FC236}">
                        <a16:creationId xmlns:a16="http://schemas.microsoft.com/office/drawing/2014/main" id="{D9701EAC-CCF6-A94D-A498-4907F2C8A579}"/>
                      </a:ext>
                    </a:extLst>
                  </p:cNvPr>
                  <p:cNvCxnSpPr/>
                  <p:nvPr/>
                </p:nvCxnSpPr>
                <p:spPr>
                  <a:xfrm>
                    <a:off x="3406878" y="4699851"/>
                    <a:ext cx="2517909" cy="1079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>
                    <a:extLst>
                      <a:ext uri="{FF2B5EF4-FFF2-40B4-BE49-F238E27FC236}">
                        <a16:creationId xmlns:a16="http://schemas.microsoft.com/office/drawing/2014/main" id="{14C87CF8-56EE-9643-B2B8-F805727EBDC8}"/>
                      </a:ext>
                    </a:extLst>
                  </p:cNvPr>
                  <p:cNvCxnSpPr/>
                  <p:nvPr/>
                </p:nvCxnSpPr>
                <p:spPr>
                  <a:xfrm>
                    <a:off x="4844198" y="4717473"/>
                    <a:ext cx="2387" cy="212823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1935A1BD-29EF-0048-82AE-36F8FDF4D11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858132" y="5527398"/>
                    <a:ext cx="0" cy="18288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Arrow Connector 44">
                    <a:extLst>
                      <a:ext uri="{FF2B5EF4-FFF2-40B4-BE49-F238E27FC236}">
                        <a16:creationId xmlns:a16="http://schemas.microsoft.com/office/drawing/2014/main" id="{E65C3049-BDDB-B64C-A196-54516BCEDDB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846566" y="5192717"/>
                    <a:ext cx="0" cy="18288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Elbow Connector 45">
                    <a:extLst>
                      <a:ext uri="{FF2B5EF4-FFF2-40B4-BE49-F238E27FC236}">
                        <a16:creationId xmlns:a16="http://schemas.microsoft.com/office/drawing/2014/main" id="{34F364CC-599C-994F-963B-40B73D35BE8C}"/>
                      </a:ext>
                    </a:extLst>
                  </p:cNvPr>
                  <p:cNvCxnSpPr/>
                  <p:nvPr/>
                </p:nvCxnSpPr>
                <p:spPr>
                  <a:xfrm>
                    <a:off x="1428209" y="5443587"/>
                    <a:ext cx="3429923" cy="688373"/>
                  </a:xfrm>
                  <a:prstGeom prst="bentConnector3">
                    <a:avLst>
                      <a:gd name="adj1" fmla="val 8900"/>
                    </a:avLst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32A0DE99-DF53-4842-9999-190BA63B278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844198" y="5949080"/>
                    <a:ext cx="0" cy="18288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10E1926F-FD7F-F44E-86E1-1295843E7CD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087977" y="5941301"/>
                    <a:ext cx="0" cy="18288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>
                    <a:extLst>
                      <a:ext uri="{FF2B5EF4-FFF2-40B4-BE49-F238E27FC236}">
                        <a16:creationId xmlns:a16="http://schemas.microsoft.com/office/drawing/2014/main" id="{BCADA07B-DFD2-7745-A8D8-88D21B07A6A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328250" y="5941301"/>
                    <a:ext cx="0" cy="18288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386162BB-9692-4045-94FD-62B9ED6616F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409197" y="5941301"/>
                    <a:ext cx="0" cy="18288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B7D07A80-2CD1-2C4B-B585-1101009165B9}"/>
                      </a:ext>
                    </a:extLst>
                  </p:cNvPr>
                  <p:cNvCxnSpPr>
                    <a:stCxn id="75" idx="0"/>
                  </p:cNvCxnSpPr>
                  <p:nvPr/>
                </p:nvCxnSpPr>
                <p:spPr>
                  <a:xfrm flipV="1">
                    <a:off x="2381367" y="4830844"/>
                    <a:ext cx="1480" cy="873908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63EF0A26-E4F5-5F4D-99EE-CA97F9E4B2C8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3309217" y="5249663"/>
                    <a:ext cx="0" cy="420624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0BCCCB1B-1D3E-B54C-8A57-0AFD54DF4791}"/>
                      </a:ext>
                    </a:extLst>
                  </p:cNvPr>
                  <p:cNvGrpSpPr/>
                  <p:nvPr/>
                </p:nvGrpSpPr>
                <p:grpSpPr>
                  <a:xfrm>
                    <a:off x="3440821" y="5140021"/>
                    <a:ext cx="645709" cy="534186"/>
                    <a:chOff x="3474412" y="5159044"/>
                    <a:chExt cx="622643" cy="527322"/>
                  </a:xfrm>
                </p:grpSpPr>
                <p:cxnSp>
                  <p:nvCxnSpPr>
                    <p:cNvPr id="63" name="Straight Arrow Connector 62">
                      <a:extLst>
                        <a:ext uri="{FF2B5EF4-FFF2-40B4-BE49-F238E27FC236}">
                          <a16:creationId xmlns:a16="http://schemas.microsoft.com/office/drawing/2014/main" id="{12418BB2-E78B-4E4E-8E6D-B5B20625B38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3474412" y="5162662"/>
                      <a:ext cx="607108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Elbow Connector 63">
                      <a:extLst>
                        <a:ext uri="{FF2B5EF4-FFF2-40B4-BE49-F238E27FC236}">
                          <a16:creationId xmlns:a16="http://schemas.microsoft.com/office/drawing/2014/main" id="{DED491A9-6ABF-CD46-B5B7-E985DB6FD2B8}"/>
                        </a:ext>
                      </a:extLst>
                    </p:cNvPr>
                    <p:cNvCxnSpPr>
                      <a:stCxn id="72" idx="0"/>
                    </p:cNvCxnSpPr>
                    <p:nvPr/>
                  </p:nvCxnSpPr>
                  <p:spPr>
                    <a:xfrm rot="16200000" flipV="1">
                      <a:off x="3762272" y="5351583"/>
                      <a:ext cx="527322" cy="142244"/>
                    </a:xfrm>
                    <a:prstGeom prst="bentConnector3">
                      <a:avLst>
                        <a:gd name="adj1" fmla="val 99131"/>
                      </a:avLst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AAF0F1FF-90A9-7141-AA12-3E8D2B34325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04452" y="5364560"/>
                        <a:ext cx="57791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98" name="TextBox 9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04452" y="5364560"/>
                        <a:ext cx="577915" cy="307777"/>
                      </a:xfrm>
                      <a:prstGeom prst="rect">
                        <a:avLst/>
                      </a:prstGeom>
                      <a:blipFill rotWithShape="0"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5" name="TextBox 54">
                        <a:extLst>
                          <a:ext uri="{FF2B5EF4-FFF2-40B4-BE49-F238E27FC236}">
                            <a16:creationId xmlns:a16="http://schemas.microsoft.com/office/drawing/2014/main" id="{E2984EA3-15A3-AD44-BAD7-059F51A1100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49676" y="5362107"/>
                        <a:ext cx="58766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𝑜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99" name="TextBox 9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49676" y="5362107"/>
                        <a:ext cx="587660" cy="307777"/>
                      </a:xfrm>
                      <a:prstGeom prst="rect">
                        <a:avLst/>
                      </a:prstGeom>
                      <a:blipFill rotWithShape="0"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244778D2-FC3F-FB48-925E-210D79155DE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303273" y="4777221"/>
                    <a:ext cx="0" cy="27432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7A7D7C73-3AA8-254B-89FA-C777BC7EC8A5}"/>
                      </a:ext>
                    </a:extLst>
                  </p:cNvPr>
                  <p:cNvCxnSpPr/>
                  <p:nvPr/>
                </p:nvCxnSpPr>
                <p:spPr>
                  <a:xfrm>
                    <a:off x="4954518" y="5448858"/>
                    <a:ext cx="1054174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8FC8246F-AE83-B84A-86DE-EC663B1C994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33432" y="5364560"/>
                        <a:ext cx="59612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108" name="TextBox 10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33432" y="5364560"/>
                        <a:ext cx="596124" cy="307777"/>
                      </a:xfrm>
                      <a:prstGeom prst="rect">
                        <a:avLst/>
                      </a:prstGeom>
                      <a:blipFill rotWithShape="0">
                        <a:blip r:embed="rId23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2B7662FA-4139-5247-BB75-3F64A05919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93442" y="5364560"/>
                        <a:ext cx="55111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109" name="TextBox 10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93442" y="5364560"/>
                        <a:ext cx="551113" cy="307777"/>
                      </a:xfrm>
                      <a:prstGeom prst="rect">
                        <a:avLst/>
                      </a:prstGeom>
                      <a:blipFill rotWithShape="0"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1E928733-CEE0-424E-908B-3914B09A9E3B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5299317" y="4111097"/>
                    <a:ext cx="0" cy="1332249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A983D699-2E90-514D-A438-D45AF183D4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86098" y="3257070"/>
                        <a:ext cx="772263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14" name="TextBox 1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86098" y="3257070"/>
                        <a:ext cx="772263" cy="400110"/>
                      </a:xfrm>
                      <a:prstGeom prst="rect">
                        <a:avLst/>
                      </a:prstGeom>
                      <a:blipFill rotWithShape="0">
                        <a:blip r:embed="rId25"/>
                        <a:stretch>
                          <a:fillRect b="-769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BFA52570-94B9-C94D-B89B-9E90699DFC42}"/>
                      </a:ext>
                    </a:extLst>
                  </p:cNvPr>
                  <p:cNvCxnSpPr/>
                  <p:nvPr/>
                </p:nvCxnSpPr>
                <p:spPr>
                  <a:xfrm>
                    <a:off x="2122714" y="6131960"/>
                    <a:ext cx="0" cy="31427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D40C2E9-D85C-CC45-AB6C-27A1D8E9ED09}"/>
                  </a:ext>
                </a:extLst>
              </p:cNvPr>
              <p:cNvGrpSpPr/>
              <p:nvPr/>
            </p:nvGrpSpPr>
            <p:grpSpPr>
              <a:xfrm>
                <a:off x="10771706" y="1699122"/>
                <a:ext cx="302835" cy="685108"/>
                <a:chOff x="10771706" y="1699122"/>
                <a:chExt cx="302835" cy="685108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D197ED0-337B-DA4E-AFF1-338303A4598D}"/>
                    </a:ext>
                  </a:extLst>
                </p:cNvPr>
                <p:cNvSpPr txBox="1"/>
                <p:nvPr/>
              </p:nvSpPr>
              <p:spPr>
                <a:xfrm>
                  <a:off x="10779267" y="1699122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CC2EB9D-D082-C04B-9023-0E8C1F729ABA}"/>
                    </a:ext>
                  </a:extLst>
                </p:cNvPr>
                <p:cNvSpPr txBox="1"/>
                <p:nvPr/>
              </p:nvSpPr>
              <p:spPr>
                <a:xfrm>
                  <a:off x="10779267" y="1749306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0550EF2-D8A8-A14F-A723-77670DE68E14}"/>
                    </a:ext>
                  </a:extLst>
                </p:cNvPr>
                <p:cNvSpPr txBox="1"/>
                <p:nvPr/>
              </p:nvSpPr>
              <p:spPr>
                <a:xfrm>
                  <a:off x="10771706" y="1813020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3BEF0B0-85B5-4248-A050-A85BCA4F4D0E}"/>
                    </a:ext>
                  </a:extLst>
                </p:cNvPr>
                <p:cNvSpPr txBox="1"/>
                <p:nvPr/>
              </p:nvSpPr>
              <p:spPr>
                <a:xfrm>
                  <a:off x="10775487" y="1861010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41E3E6A-B160-8244-B1CA-F870FFDA8CF5}"/>
                </a:ext>
              </a:extLst>
            </p:cNvPr>
            <p:cNvGrpSpPr/>
            <p:nvPr/>
          </p:nvGrpSpPr>
          <p:grpSpPr>
            <a:xfrm>
              <a:off x="7945525" y="2032572"/>
              <a:ext cx="300082" cy="369332"/>
              <a:chOff x="-1474217" y="3505574"/>
              <a:chExt cx="300082" cy="36933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4987B2-E005-E141-B164-5C476785B17F}"/>
                  </a:ext>
                </a:extLst>
              </p:cNvPr>
              <p:cNvSpPr txBox="1"/>
              <p:nvPr/>
            </p:nvSpPr>
            <p:spPr>
              <a:xfrm>
                <a:off x="-1474217" y="350557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*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942F4B8-E410-914D-B926-B758DA64A34B}"/>
                  </a:ext>
                </a:extLst>
              </p:cNvPr>
              <p:cNvSpPr/>
              <p:nvPr/>
            </p:nvSpPr>
            <p:spPr>
              <a:xfrm>
                <a:off x="-1420290" y="3553996"/>
                <a:ext cx="182880" cy="1828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0B4D74C-5EB1-B449-B950-D4B1E3C1A055}"/>
                </a:ext>
              </a:extLst>
            </p:cNvPr>
            <p:cNvGrpSpPr/>
            <p:nvPr/>
          </p:nvGrpSpPr>
          <p:grpSpPr>
            <a:xfrm>
              <a:off x="8871381" y="2502056"/>
              <a:ext cx="300082" cy="369332"/>
              <a:chOff x="-1474217" y="3505574"/>
              <a:chExt cx="300082" cy="36933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F86848-24B5-D64D-AEF5-F2DCD4866537}"/>
                  </a:ext>
                </a:extLst>
              </p:cNvPr>
              <p:cNvSpPr txBox="1"/>
              <p:nvPr/>
            </p:nvSpPr>
            <p:spPr>
              <a:xfrm>
                <a:off x="-1474217" y="350557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*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CB3D57B-E8AE-0C4C-A1F5-E8346D38DC04}"/>
                  </a:ext>
                </a:extLst>
              </p:cNvPr>
              <p:cNvSpPr/>
              <p:nvPr/>
            </p:nvSpPr>
            <p:spPr>
              <a:xfrm>
                <a:off x="-1420290" y="3553996"/>
                <a:ext cx="182880" cy="1828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C0D8214-DFE2-C341-B5F5-6F031E315750}"/>
                </a:ext>
              </a:extLst>
            </p:cNvPr>
            <p:cNvGrpSpPr/>
            <p:nvPr/>
          </p:nvGrpSpPr>
          <p:grpSpPr>
            <a:xfrm>
              <a:off x="10420901" y="2792102"/>
              <a:ext cx="300082" cy="359664"/>
              <a:chOff x="-1474217" y="3505574"/>
              <a:chExt cx="300082" cy="36933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8B27D1-4420-5E4B-B8DF-6CDBC3AECFC9}"/>
                  </a:ext>
                </a:extLst>
              </p:cNvPr>
              <p:cNvSpPr txBox="1"/>
              <p:nvPr/>
            </p:nvSpPr>
            <p:spPr>
              <a:xfrm>
                <a:off x="-1474217" y="350557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*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E056403-8920-694C-9D6B-38CF43F4A9F1}"/>
                  </a:ext>
                </a:extLst>
              </p:cNvPr>
              <p:cNvSpPr/>
              <p:nvPr/>
            </p:nvSpPr>
            <p:spPr>
              <a:xfrm>
                <a:off x="-1420290" y="3553996"/>
                <a:ext cx="182880" cy="1828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2422485D-7A70-B34B-926E-B4A9EC4BD13B}"/>
              </a:ext>
            </a:extLst>
          </p:cNvPr>
          <p:cNvSpPr txBox="1"/>
          <p:nvPr/>
        </p:nvSpPr>
        <p:spPr>
          <a:xfrm>
            <a:off x="6953618" y="1610241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Cell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677970B-B7D7-A348-963A-6929E54D2E9A}"/>
              </a:ext>
            </a:extLst>
          </p:cNvPr>
          <p:cNvSpPr txBox="1"/>
          <p:nvPr/>
        </p:nvSpPr>
        <p:spPr>
          <a:xfrm>
            <a:off x="8995550" y="5547930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66FF"/>
                </a:solidFill>
              </a:rPr>
              <a:t>Gate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A0B8D20-C584-7242-BE5C-A1747D777858}"/>
              </a:ext>
            </a:extLst>
          </p:cNvPr>
          <p:cNvCxnSpPr>
            <a:stCxn id="77" idx="2"/>
          </p:cNvCxnSpPr>
          <p:nvPr/>
        </p:nvCxnSpPr>
        <p:spPr>
          <a:xfrm>
            <a:off x="7356133" y="2133461"/>
            <a:ext cx="1793194" cy="867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CD4A706-3587-094D-AC53-F316FB3D9497}"/>
              </a:ext>
            </a:extLst>
          </p:cNvPr>
          <p:cNvCxnSpPr>
            <a:stCxn id="78" idx="0"/>
          </p:cNvCxnSpPr>
          <p:nvPr/>
        </p:nvCxnSpPr>
        <p:spPr>
          <a:xfrm flipH="1" flipV="1">
            <a:off x="7996717" y="4597385"/>
            <a:ext cx="1480696" cy="95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19F08A5-1AFE-B543-93CA-B865B6FE05DC}"/>
              </a:ext>
            </a:extLst>
          </p:cNvPr>
          <p:cNvCxnSpPr>
            <a:stCxn id="78" idx="0"/>
          </p:cNvCxnSpPr>
          <p:nvPr/>
        </p:nvCxnSpPr>
        <p:spPr>
          <a:xfrm flipH="1" flipV="1">
            <a:off x="8912351" y="4570428"/>
            <a:ext cx="565062" cy="97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57737B6-D332-F144-9A82-BE8560AB7A41}"/>
              </a:ext>
            </a:extLst>
          </p:cNvPr>
          <p:cNvCxnSpPr>
            <a:stCxn id="78" idx="0"/>
          </p:cNvCxnSpPr>
          <p:nvPr/>
        </p:nvCxnSpPr>
        <p:spPr>
          <a:xfrm flipV="1">
            <a:off x="9477413" y="4592092"/>
            <a:ext cx="582906" cy="95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7611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11425A-4393-C840-97C9-C08C0694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Kiến trúc LSTM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D675594-2E1F-8849-8C1D-77CB66C4BAE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93134" y="1556813"/>
                <a:ext cx="5765800" cy="4525963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𝑐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&lt;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tanh</m:t>
                          </m:r>
                        </m:fName>
                        <m:e>
                          <m:r>
                            <a:rPr lang="en-US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𝑢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charset="0"/>
                            </a:rPr>
                            <m:t>𝜎</m:t>
                          </m:r>
                        </m:fName>
                        <m:e>
                          <m:r>
                            <a:rPr lang="en-US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charset="0"/>
                            </a:rPr>
                            <m:t>𝜎</m:t>
                          </m:r>
                        </m:fName>
                        <m:e>
                          <m:r>
                            <a:rPr lang="en-US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𝑜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charset="0"/>
                            </a:rPr>
                            <m:t>𝜎</m:t>
                          </m:r>
                        </m:fName>
                        <m:e>
                          <m:r>
                            <a:rPr lang="en-US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𝑐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&lt;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&gt;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−1&gt;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𝑜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D675594-2E1F-8849-8C1D-77CB66C4BA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93134" y="1556813"/>
                <a:ext cx="5765800" cy="4525963"/>
              </a:xfrm>
              <a:blipFill>
                <a:blip r:embed="rId2"/>
                <a:stretch>
                  <a:fillRect l="-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658DEBBD-0A8A-A54C-B9EE-AF4FB512285A}"/>
              </a:ext>
            </a:extLst>
          </p:cNvPr>
          <p:cNvGrpSpPr/>
          <p:nvPr/>
        </p:nvGrpSpPr>
        <p:grpSpPr>
          <a:xfrm>
            <a:off x="5486400" y="1667950"/>
            <a:ext cx="6235700" cy="3522100"/>
            <a:chOff x="6149908" y="729903"/>
            <a:chExt cx="6086208" cy="35983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9B9F57E-8DBA-6447-8C91-A8A8CFC93E55}"/>
                </a:ext>
              </a:extLst>
            </p:cNvPr>
            <p:cNvGrpSpPr/>
            <p:nvPr/>
          </p:nvGrpSpPr>
          <p:grpSpPr>
            <a:xfrm>
              <a:off x="6149908" y="729903"/>
              <a:ext cx="6086208" cy="3598300"/>
              <a:chOff x="6055301" y="620625"/>
              <a:chExt cx="6086208" cy="359830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24AF6FA-4EFF-3844-A047-6D37316EC881}"/>
                  </a:ext>
                </a:extLst>
              </p:cNvPr>
              <p:cNvGrpSpPr/>
              <p:nvPr/>
            </p:nvGrpSpPr>
            <p:grpSpPr>
              <a:xfrm>
                <a:off x="6055301" y="620625"/>
                <a:ext cx="6086208" cy="3598300"/>
                <a:chOff x="449755" y="3771255"/>
                <a:chExt cx="6086208" cy="3598300"/>
              </a:xfrm>
            </p:grpSpPr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E90BB770-100E-9A49-94C7-F35A5F70E03A}"/>
                    </a:ext>
                  </a:extLst>
                </p:cNvPr>
                <p:cNvCxnSpPr/>
                <p:nvPr/>
              </p:nvCxnSpPr>
              <p:spPr>
                <a:xfrm flipV="1">
                  <a:off x="5297919" y="4061077"/>
                  <a:ext cx="0" cy="224363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FAEE58C8-95C0-054F-8257-AD493FDA037F}"/>
                    </a:ext>
                  </a:extLst>
                </p:cNvPr>
                <p:cNvGrpSpPr/>
                <p:nvPr/>
              </p:nvGrpSpPr>
              <p:grpSpPr>
                <a:xfrm>
                  <a:off x="449755" y="3771255"/>
                  <a:ext cx="6086208" cy="3598300"/>
                  <a:chOff x="435708" y="3257070"/>
                  <a:chExt cx="6086208" cy="359830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16295B82-EF20-4349-8482-10DDE297A6F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2463" y="4478401"/>
                        <a:ext cx="99187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−1&gt;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6" name="TextBox 1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2463" y="4478401"/>
                        <a:ext cx="991875" cy="400110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DDC89453-4197-924E-B4C4-26B9E47662C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5708" y="5315941"/>
                        <a:ext cx="100970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−1&gt;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7" name="TextBox 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5708" y="5315941"/>
                        <a:ext cx="1009700" cy="400110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CBDE5AFC-8E41-3845-83E3-F8E2374AE5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57476" y="4800775"/>
                        <a:ext cx="74661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57476" y="4800775"/>
                        <a:ext cx="746615" cy="400110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TextBox 29">
                        <a:extLst>
                          <a:ext uri="{FF2B5EF4-FFF2-40B4-BE49-F238E27FC236}">
                            <a16:creationId xmlns:a16="http://schemas.microsoft.com/office/drawing/2014/main" id="{5413C378-AC1C-EB4B-9725-86274DAFDC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50390" y="6455260"/>
                        <a:ext cx="765786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9" name="TextBox 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0390" y="6455260"/>
                        <a:ext cx="765786" cy="400110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563BB653-AF33-3045-BDAD-851DB32AF721}"/>
                      </a:ext>
                    </a:extLst>
                  </p:cNvPr>
                  <p:cNvSpPr/>
                  <p:nvPr/>
                </p:nvSpPr>
                <p:spPr>
                  <a:xfrm>
                    <a:off x="1870184" y="4467961"/>
                    <a:ext cx="3701440" cy="1748751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B818D3E2-4B36-4B42-B9DC-08367C11BD04}"/>
                      </a:ext>
                    </a:extLst>
                  </p:cNvPr>
                  <p:cNvGrpSpPr/>
                  <p:nvPr/>
                </p:nvGrpSpPr>
                <p:grpSpPr>
                  <a:xfrm>
                    <a:off x="1970837" y="5704750"/>
                    <a:ext cx="821059" cy="246223"/>
                    <a:chOff x="1950544" y="5457730"/>
                    <a:chExt cx="821059" cy="246223"/>
                  </a:xfrm>
                </p:grpSpPr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3F29A649-913B-0049-9575-0256FCB8B8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50544" y="5457732"/>
                      <a:ext cx="821059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forget gate</a:t>
                      </a:r>
                    </a:p>
                  </p:txBody>
                </p:sp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2691E2CF-0262-F84B-928E-214D1770DE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25883" y="5457730"/>
                      <a:ext cx="659949" cy="246221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F9CF3CC9-941D-4640-A0D4-4FACA56D4D0D}"/>
                      </a:ext>
                    </a:extLst>
                  </p:cNvPr>
                  <p:cNvGrpSpPr/>
                  <p:nvPr/>
                </p:nvGrpSpPr>
                <p:grpSpPr>
                  <a:xfrm>
                    <a:off x="2862528" y="5690722"/>
                    <a:ext cx="903011" cy="254935"/>
                    <a:chOff x="2880903" y="5449017"/>
                    <a:chExt cx="903011" cy="254935"/>
                  </a:xfrm>
                </p:grpSpPr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1F40E34F-930B-7948-9591-79E23EC7E8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0903" y="5457731"/>
                      <a:ext cx="90301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update gate</a:t>
                      </a:r>
                    </a:p>
                  </p:txBody>
                </p:sp>
                <p:sp>
                  <p:nvSpPr>
                    <p:cNvPr id="77" name="Rectangle 76">
                      <a:extLst>
                        <a:ext uri="{FF2B5EF4-FFF2-40B4-BE49-F238E27FC236}">
                          <a16:creationId xmlns:a16="http://schemas.microsoft.com/office/drawing/2014/main" id="{12062835-4DD5-A547-8016-4F395F6673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47288" y="5449017"/>
                      <a:ext cx="762153" cy="246221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7E954A62-931E-D44E-96A2-45DE73D127C9}"/>
                      </a:ext>
                    </a:extLst>
                  </p:cNvPr>
                  <p:cNvGrpSpPr/>
                  <p:nvPr/>
                </p:nvGrpSpPr>
                <p:grpSpPr>
                  <a:xfrm>
                    <a:off x="3856984" y="5686366"/>
                    <a:ext cx="461986" cy="254935"/>
                    <a:chOff x="3966259" y="5449016"/>
                    <a:chExt cx="461986" cy="254935"/>
                  </a:xfrm>
                </p:grpSpPr>
                <p:sp>
                  <p:nvSpPr>
                    <p:cNvPr id="74" name="TextBox 73">
                      <a:extLst>
                        <a:ext uri="{FF2B5EF4-FFF2-40B4-BE49-F238E27FC236}">
                          <a16:creationId xmlns:a16="http://schemas.microsoft.com/office/drawing/2014/main" id="{EC301023-FA0A-1C4E-AF68-29CF30CA11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66259" y="5457730"/>
                      <a:ext cx="46198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tanh</a:t>
                      </a:r>
                    </a:p>
                  </p:txBody>
                </p:sp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A8B7832D-3639-DE40-A061-BAA9787C0E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95490" y="5449016"/>
                      <a:ext cx="420827" cy="246222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95FCD8FD-13FD-2C48-BFFC-53EC1B85F491}"/>
                      </a:ext>
                    </a:extLst>
                  </p:cNvPr>
                  <p:cNvGrpSpPr/>
                  <p:nvPr/>
                </p:nvGrpSpPr>
                <p:grpSpPr>
                  <a:xfrm>
                    <a:off x="4407198" y="5704750"/>
                    <a:ext cx="867545" cy="256708"/>
                    <a:chOff x="4648531" y="5457730"/>
                    <a:chExt cx="867545" cy="256708"/>
                  </a:xfrm>
                </p:grpSpPr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7C84AE15-28B3-5141-A723-7D752F9D00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48531" y="5468217"/>
                      <a:ext cx="867545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output gate</a:t>
                      </a:r>
                    </a:p>
                  </p:txBody>
                </p:sp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C425C05A-B076-9B4F-AD27-13329466BD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14760" y="5457730"/>
                      <a:ext cx="790950" cy="254858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3EFAB98D-8F5A-DA48-AB1B-C611BF1200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10805" y="4507644"/>
                        <a:ext cx="360609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⨁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0" name="Rectangle 2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10805" y="4507644"/>
                        <a:ext cx="360609" cy="369332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r="-6780" b="-1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C3FAF916-E456-CC47-BC87-9625F0DED7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12348" y="4469528"/>
                        <a:ext cx="57791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32" name="TextBox 3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12348" y="4469528"/>
                        <a:ext cx="577915" cy="307777"/>
                      </a:xfrm>
                      <a:prstGeom prst="rect">
                        <a:avLst/>
                      </a:prstGeom>
                      <a:blipFill rotWithShape="0"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19C950FC-559E-9B49-9849-3C4A16EB331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04817" y="4094393"/>
                        <a:ext cx="76444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33" name="TextBox 3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04817" y="4094393"/>
                        <a:ext cx="764440" cy="400110"/>
                      </a:xfrm>
                      <a:prstGeom prst="rect">
                        <a:avLst/>
                      </a:prstGeom>
                      <a:blipFill rotWithShape="0">
                        <a:blip r:embed="rId1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TextBox 38">
                        <a:extLst>
                          <a:ext uri="{FF2B5EF4-FFF2-40B4-BE49-F238E27FC236}">
                            <a16:creationId xmlns:a16="http://schemas.microsoft.com/office/drawing/2014/main" id="{2EB60C70-933C-1045-BB66-53D2C0CB2A0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57476" y="5527241"/>
                        <a:ext cx="76444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36" name="TextBox 3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57476" y="5527241"/>
                        <a:ext cx="764440" cy="400110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TextBox 39">
                        <a:extLst>
                          <a:ext uri="{FF2B5EF4-FFF2-40B4-BE49-F238E27FC236}">
                            <a16:creationId xmlns:a16="http://schemas.microsoft.com/office/drawing/2014/main" id="{2ECB50AD-BA5F-D749-9EFF-F588782EB0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864914" y="5190230"/>
                        <a:ext cx="58952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41" name="TextBox 4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64914" y="5190230"/>
                        <a:ext cx="589520" cy="307777"/>
                      </a:xfrm>
                      <a:prstGeom prst="rect">
                        <a:avLst/>
                      </a:prstGeom>
                      <a:blipFill rotWithShape="0"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DF001FA3-E9DD-BA48-B9BF-862F1A21180A}"/>
                      </a:ext>
                    </a:extLst>
                  </p:cNvPr>
                  <p:cNvGrpSpPr/>
                  <p:nvPr/>
                </p:nvGrpSpPr>
                <p:grpSpPr>
                  <a:xfrm>
                    <a:off x="4615592" y="4940653"/>
                    <a:ext cx="461986" cy="254935"/>
                    <a:chOff x="3966259" y="5449016"/>
                    <a:chExt cx="461986" cy="254935"/>
                  </a:xfrm>
                </p:grpSpPr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4199647B-52D0-7640-AFB9-C8361B90E5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66259" y="5457730"/>
                      <a:ext cx="46198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tanh</a:t>
                      </a:r>
                    </a:p>
                  </p:txBody>
                </p:sp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0EC31542-31D5-AF40-A397-29EC0DC201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7418" y="5449016"/>
                      <a:ext cx="420827" cy="246222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CD0536B0-6D03-5D4B-910A-45DF905EB119}"/>
                      </a:ext>
                    </a:extLst>
                  </p:cNvPr>
                  <p:cNvGrpSpPr/>
                  <p:nvPr/>
                </p:nvGrpSpPr>
                <p:grpSpPr>
                  <a:xfrm>
                    <a:off x="4961049" y="3771255"/>
                    <a:ext cx="654346" cy="261603"/>
                    <a:chOff x="2217307" y="5457730"/>
                    <a:chExt cx="673348" cy="261603"/>
                  </a:xfrm>
                </p:grpSpPr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0994251D-AAAF-C249-BD5A-6A75D3431A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17307" y="5465420"/>
                      <a:ext cx="67334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softmax</a:t>
                      </a:r>
                    </a:p>
                  </p:txBody>
                </p:sp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60D27390-CBC3-6442-8CC5-F33AF921B4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44262" y="5457730"/>
                      <a:ext cx="593350" cy="26160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43" name="Straight Arrow Connector 42">
                    <a:extLst>
                      <a:ext uri="{FF2B5EF4-FFF2-40B4-BE49-F238E27FC236}">
                        <a16:creationId xmlns:a16="http://schemas.microsoft.com/office/drawing/2014/main" id="{E2E0263E-D757-3145-B682-AAF9C51496FF}"/>
                      </a:ext>
                    </a:extLst>
                  </p:cNvPr>
                  <p:cNvCxnSpPr>
                    <a:stCxn id="27" idx="3"/>
                  </p:cNvCxnSpPr>
                  <p:nvPr/>
                </p:nvCxnSpPr>
                <p:spPr>
                  <a:xfrm>
                    <a:off x="1434338" y="4678456"/>
                    <a:ext cx="821870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26490A11-C146-5547-8618-D47CDD5069F6}"/>
                      </a:ext>
                    </a:extLst>
                  </p:cNvPr>
                  <p:cNvCxnSpPr/>
                  <p:nvPr/>
                </p:nvCxnSpPr>
                <p:spPr>
                  <a:xfrm>
                    <a:off x="2509482" y="4692344"/>
                    <a:ext cx="678064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Arrow Connector 44">
                    <a:extLst>
                      <a:ext uri="{FF2B5EF4-FFF2-40B4-BE49-F238E27FC236}">
                        <a16:creationId xmlns:a16="http://schemas.microsoft.com/office/drawing/2014/main" id="{323AE45F-404F-8445-AD74-580AC7008956}"/>
                      </a:ext>
                    </a:extLst>
                  </p:cNvPr>
                  <p:cNvCxnSpPr/>
                  <p:nvPr/>
                </p:nvCxnSpPr>
                <p:spPr>
                  <a:xfrm>
                    <a:off x="3406878" y="4699851"/>
                    <a:ext cx="2517909" cy="1079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784A6961-1EBE-904C-920D-AD77D23C9694}"/>
                      </a:ext>
                    </a:extLst>
                  </p:cNvPr>
                  <p:cNvCxnSpPr/>
                  <p:nvPr/>
                </p:nvCxnSpPr>
                <p:spPr>
                  <a:xfrm>
                    <a:off x="4844198" y="4717473"/>
                    <a:ext cx="2387" cy="212823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7B21DD47-F7C0-D54E-B346-45923257543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858132" y="5527398"/>
                    <a:ext cx="0" cy="18288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5C10A7FE-23FD-B44D-966D-AF0A69AA0B8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846566" y="5192717"/>
                    <a:ext cx="0" cy="18288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Elbow Connector 48">
                    <a:extLst>
                      <a:ext uri="{FF2B5EF4-FFF2-40B4-BE49-F238E27FC236}">
                        <a16:creationId xmlns:a16="http://schemas.microsoft.com/office/drawing/2014/main" id="{B8BEFF07-A006-A94B-81CF-8E1ABCB1DCB3}"/>
                      </a:ext>
                    </a:extLst>
                  </p:cNvPr>
                  <p:cNvCxnSpPr/>
                  <p:nvPr/>
                </p:nvCxnSpPr>
                <p:spPr>
                  <a:xfrm>
                    <a:off x="1428209" y="5443587"/>
                    <a:ext cx="3429923" cy="688373"/>
                  </a:xfrm>
                  <a:prstGeom prst="bentConnector3">
                    <a:avLst>
                      <a:gd name="adj1" fmla="val 8900"/>
                    </a:avLst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DF479A66-7F9D-5B41-8682-8130322436C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844198" y="5949080"/>
                    <a:ext cx="0" cy="18288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08DBB20E-F6AF-2041-AE15-1149BA5390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087977" y="5941301"/>
                    <a:ext cx="0" cy="18288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DC23348F-7310-884C-9381-E392F5CF29C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328250" y="5941301"/>
                    <a:ext cx="0" cy="18288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Arrow Connector 52">
                    <a:extLst>
                      <a:ext uri="{FF2B5EF4-FFF2-40B4-BE49-F238E27FC236}">
                        <a16:creationId xmlns:a16="http://schemas.microsoft.com/office/drawing/2014/main" id="{267BC8EB-BE0F-734C-AD5E-10A7BC16AE2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409197" y="5941301"/>
                    <a:ext cx="0" cy="18288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Arrow Connector 53">
                    <a:extLst>
                      <a:ext uri="{FF2B5EF4-FFF2-40B4-BE49-F238E27FC236}">
                        <a16:creationId xmlns:a16="http://schemas.microsoft.com/office/drawing/2014/main" id="{D071D21C-E1B9-0F41-98D1-CE9276BCED1B}"/>
                      </a:ext>
                    </a:extLst>
                  </p:cNvPr>
                  <p:cNvCxnSpPr>
                    <a:stCxn id="78" idx="0"/>
                  </p:cNvCxnSpPr>
                  <p:nvPr/>
                </p:nvCxnSpPr>
                <p:spPr>
                  <a:xfrm flipV="1">
                    <a:off x="2381367" y="4830844"/>
                    <a:ext cx="1480" cy="873908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2F6E6764-C95B-8B4B-ACCE-745B06CB6108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3309217" y="5249663"/>
                    <a:ext cx="0" cy="420624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698603DB-E409-E342-9042-E89307F337CE}"/>
                      </a:ext>
                    </a:extLst>
                  </p:cNvPr>
                  <p:cNvGrpSpPr/>
                  <p:nvPr/>
                </p:nvGrpSpPr>
                <p:grpSpPr>
                  <a:xfrm>
                    <a:off x="3440821" y="5140021"/>
                    <a:ext cx="645709" cy="534186"/>
                    <a:chOff x="3474412" y="5159044"/>
                    <a:chExt cx="622643" cy="527322"/>
                  </a:xfrm>
                </p:grpSpPr>
                <p:cxnSp>
                  <p:nvCxnSpPr>
                    <p:cNvPr id="66" name="Straight Arrow Connector 65">
                      <a:extLst>
                        <a:ext uri="{FF2B5EF4-FFF2-40B4-BE49-F238E27FC236}">
                          <a16:creationId xmlns:a16="http://schemas.microsoft.com/office/drawing/2014/main" id="{E9EEBEBC-9EB9-D040-8CBA-CB6652D8E10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3474412" y="5162662"/>
                      <a:ext cx="607108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Elbow Connector 66">
                      <a:extLst>
                        <a:ext uri="{FF2B5EF4-FFF2-40B4-BE49-F238E27FC236}">
                          <a16:creationId xmlns:a16="http://schemas.microsoft.com/office/drawing/2014/main" id="{73B37B51-28F1-AE41-A7BD-744914B3410B}"/>
                        </a:ext>
                      </a:extLst>
                    </p:cNvPr>
                    <p:cNvCxnSpPr>
                      <a:stCxn id="75" idx="0"/>
                    </p:cNvCxnSpPr>
                    <p:nvPr/>
                  </p:nvCxnSpPr>
                  <p:spPr>
                    <a:xfrm rot="16200000" flipV="1">
                      <a:off x="3762272" y="5351583"/>
                      <a:ext cx="527322" cy="142244"/>
                    </a:xfrm>
                    <a:prstGeom prst="bentConnector3">
                      <a:avLst>
                        <a:gd name="adj1" fmla="val 99131"/>
                      </a:avLst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37C5A75C-7F76-D948-A334-A5F752151A8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04452" y="5364560"/>
                        <a:ext cx="57791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98" name="TextBox 9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04452" y="5364560"/>
                        <a:ext cx="577915" cy="307777"/>
                      </a:xfrm>
                      <a:prstGeom prst="rect">
                        <a:avLst/>
                      </a:prstGeom>
                      <a:blipFill rotWithShape="0"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1116C946-6CE5-5644-B2DD-6A4EBC66BD7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49676" y="5362107"/>
                        <a:ext cx="58766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𝑜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99" name="TextBox 9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49676" y="5362107"/>
                        <a:ext cx="587660" cy="307777"/>
                      </a:xfrm>
                      <a:prstGeom prst="rect">
                        <a:avLst/>
                      </a:prstGeom>
                      <a:blipFill rotWithShape="0"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9" name="Straight Arrow Connector 58">
                    <a:extLst>
                      <a:ext uri="{FF2B5EF4-FFF2-40B4-BE49-F238E27FC236}">
                        <a16:creationId xmlns:a16="http://schemas.microsoft.com/office/drawing/2014/main" id="{48FC7BAC-862B-4C4D-8297-C67905A948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303273" y="4777221"/>
                    <a:ext cx="0" cy="27432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0089DCF8-5D41-0047-92CB-9E92A2E05463}"/>
                      </a:ext>
                    </a:extLst>
                  </p:cNvPr>
                  <p:cNvCxnSpPr/>
                  <p:nvPr/>
                </p:nvCxnSpPr>
                <p:spPr>
                  <a:xfrm>
                    <a:off x="4954518" y="5448858"/>
                    <a:ext cx="1054174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923BB2B7-ABC8-5741-BB90-007F24DBF02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33432" y="5364560"/>
                        <a:ext cx="59612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108" name="TextBox 10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33432" y="5364560"/>
                        <a:ext cx="596124" cy="307777"/>
                      </a:xfrm>
                      <a:prstGeom prst="rect">
                        <a:avLst/>
                      </a:prstGeom>
                      <a:blipFill rotWithShape="0">
                        <a:blip r:embed="rId23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TextBox 61">
                        <a:extLst>
                          <a:ext uri="{FF2B5EF4-FFF2-40B4-BE49-F238E27FC236}">
                            <a16:creationId xmlns:a16="http://schemas.microsoft.com/office/drawing/2014/main" id="{2E3EE3D3-4E7F-7645-809C-553E156927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93442" y="5364560"/>
                        <a:ext cx="55111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109" name="TextBox 10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93442" y="5364560"/>
                        <a:ext cx="551113" cy="307777"/>
                      </a:xfrm>
                      <a:prstGeom prst="rect">
                        <a:avLst/>
                      </a:prstGeom>
                      <a:blipFill rotWithShape="0"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A5FE7349-BC91-0D43-B387-383B98D27BB1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5299317" y="4111097"/>
                    <a:ext cx="0" cy="1332249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TextBox 63">
                        <a:extLst>
                          <a:ext uri="{FF2B5EF4-FFF2-40B4-BE49-F238E27FC236}">
                            <a16:creationId xmlns:a16="http://schemas.microsoft.com/office/drawing/2014/main" id="{2AC8B077-0B20-0B44-B899-13C366133B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86098" y="3257070"/>
                        <a:ext cx="772263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14" name="TextBox 1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86098" y="3257070"/>
                        <a:ext cx="772263" cy="400110"/>
                      </a:xfrm>
                      <a:prstGeom prst="rect">
                        <a:avLst/>
                      </a:prstGeom>
                      <a:blipFill rotWithShape="0">
                        <a:blip r:embed="rId25"/>
                        <a:stretch>
                          <a:fillRect b="-769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D1A632B8-A867-7C41-B626-16F6B0154ABB}"/>
                      </a:ext>
                    </a:extLst>
                  </p:cNvPr>
                  <p:cNvCxnSpPr/>
                  <p:nvPr/>
                </p:nvCxnSpPr>
                <p:spPr>
                  <a:xfrm>
                    <a:off x="2122714" y="6131960"/>
                    <a:ext cx="0" cy="31427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C2A79941-447E-B641-B591-3E9F46A0A0D0}"/>
                  </a:ext>
                </a:extLst>
              </p:cNvPr>
              <p:cNvGrpSpPr/>
              <p:nvPr/>
            </p:nvGrpSpPr>
            <p:grpSpPr>
              <a:xfrm>
                <a:off x="10771706" y="1699122"/>
                <a:ext cx="302835" cy="685108"/>
                <a:chOff x="10771706" y="1699122"/>
                <a:chExt cx="302835" cy="685108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B3E2992-D869-484A-A78B-3027E4D5F6CA}"/>
                    </a:ext>
                  </a:extLst>
                </p:cNvPr>
                <p:cNvSpPr txBox="1"/>
                <p:nvPr/>
              </p:nvSpPr>
              <p:spPr>
                <a:xfrm>
                  <a:off x="10779267" y="1699122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8499275-8A76-6141-ABC2-9D1A7FF694A0}"/>
                    </a:ext>
                  </a:extLst>
                </p:cNvPr>
                <p:cNvSpPr txBox="1"/>
                <p:nvPr/>
              </p:nvSpPr>
              <p:spPr>
                <a:xfrm>
                  <a:off x="10779267" y="1749306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B3F3975-E8D0-BE4E-B857-5122DBF81638}"/>
                    </a:ext>
                  </a:extLst>
                </p:cNvPr>
                <p:cNvSpPr txBox="1"/>
                <p:nvPr/>
              </p:nvSpPr>
              <p:spPr>
                <a:xfrm>
                  <a:off x="10771706" y="1813020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14C95B1-54E9-5349-A791-A3E4D443662B}"/>
                    </a:ext>
                  </a:extLst>
                </p:cNvPr>
                <p:cNvSpPr txBox="1"/>
                <p:nvPr/>
              </p:nvSpPr>
              <p:spPr>
                <a:xfrm>
                  <a:off x="10775487" y="1861010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3CF43DB-FF6C-D04F-9125-28CB7344E7EA}"/>
                </a:ext>
              </a:extLst>
            </p:cNvPr>
            <p:cNvGrpSpPr/>
            <p:nvPr/>
          </p:nvGrpSpPr>
          <p:grpSpPr>
            <a:xfrm>
              <a:off x="7945525" y="2032572"/>
              <a:ext cx="300082" cy="369332"/>
              <a:chOff x="-1474217" y="3505574"/>
              <a:chExt cx="300082" cy="36933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7158AA-28AD-0D4D-946E-22EA8B48B819}"/>
                  </a:ext>
                </a:extLst>
              </p:cNvPr>
              <p:cNvSpPr txBox="1"/>
              <p:nvPr/>
            </p:nvSpPr>
            <p:spPr>
              <a:xfrm>
                <a:off x="-1474217" y="350557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*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775A2F0-F4D7-6B4C-BF8B-BD8200FE85B7}"/>
                  </a:ext>
                </a:extLst>
              </p:cNvPr>
              <p:cNvSpPr/>
              <p:nvPr/>
            </p:nvSpPr>
            <p:spPr>
              <a:xfrm>
                <a:off x="-1420290" y="3553996"/>
                <a:ext cx="182880" cy="1828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9800B79-FCE9-4D41-AF88-36666F24002B}"/>
                </a:ext>
              </a:extLst>
            </p:cNvPr>
            <p:cNvGrpSpPr/>
            <p:nvPr/>
          </p:nvGrpSpPr>
          <p:grpSpPr>
            <a:xfrm>
              <a:off x="8871381" y="2502056"/>
              <a:ext cx="300082" cy="369332"/>
              <a:chOff x="-1474217" y="3505574"/>
              <a:chExt cx="300082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013C12-CD9B-FE4C-A6F4-9CA7637FAA3E}"/>
                  </a:ext>
                </a:extLst>
              </p:cNvPr>
              <p:cNvSpPr txBox="1"/>
              <p:nvPr/>
            </p:nvSpPr>
            <p:spPr>
              <a:xfrm>
                <a:off x="-1474217" y="350557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*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9F38693-1584-244D-8251-9A7D93E8BB55}"/>
                  </a:ext>
                </a:extLst>
              </p:cNvPr>
              <p:cNvSpPr/>
              <p:nvPr/>
            </p:nvSpPr>
            <p:spPr>
              <a:xfrm>
                <a:off x="-1420290" y="3553996"/>
                <a:ext cx="182880" cy="1828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96213EF-5B23-B44D-A570-B1CB010B608F}"/>
                </a:ext>
              </a:extLst>
            </p:cNvPr>
            <p:cNvGrpSpPr/>
            <p:nvPr/>
          </p:nvGrpSpPr>
          <p:grpSpPr>
            <a:xfrm>
              <a:off x="10420901" y="2792102"/>
              <a:ext cx="300082" cy="359664"/>
              <a:chOff x="-1474217" y="3505574"/>
              <a:chExt cx="300082" cy="3693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8DD704-9EC3-B14B-AC9B-681276795402}"/>
                  </a:ext>
                </a:extLst>
              </p:cNvPr>
              <p:cNvSpPr txBox="1"/>
              <p:nvPr/>
            </p:nvSpPr>
            <p:spPr>
              <a:xfrm>
                <a:off x="-1474217" y="350557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*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FDFFB90-2F21-0E44-80E0-BC7AEFF5A9A1}"/>
                  </a:ext>
                </a:extLst>
              </p:cNvPr>
              <p:cNvSpPr/>
              <p:nvPr/>
            </p:nvSpPr>
            <p:spPr>
              <a:xfrm>
                <a:off x="-1420290" y="3553996"/>
                <a:ext cx="182880" cy="1828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1919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11425A-4393-C840-97C9-C08C0694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Chức năng các cổng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D675594-2E1F-8849-8C1D-77CB66C4BAE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30200" y="1600201"/>
                <a:ext cx="5765800" cy="4525963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𝑐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&lt;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tanh</m:t>
                          </m:r>
                        </m:fName>
                        <m:e>
                          <m:r>
                            <a:rPr lang="en-US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𝑢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charset="0"/>
                            </a:rPr>
                            <m:t>𝜎</m:t>
                          </m:r>
                        </m:fName>
                        <m:e>
                          <m:r>
                            <a:rPr lang="en-US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charset="0"/>
                            </a:rPr>
                            <m:t>𝜎</m:t>
                          </m:r>
                        </m:fName>
                        <m:e>
                          <m:r>
                            <a:rPr lang="en-US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𝑜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charset="0"/>
                            </a:rPr>
                            <m:t>𝜎</m:t>
                          </m:r>
                        </m:fName>
                        <m:e>
                          <m:r>
                            <a:rPr lang="en-US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𝑐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&lt;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&gt;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−1&gt;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l-GR" b="1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𝜞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𝒐</m:t>
                          </m:r>
                        </m:sub>
                      </m:sSub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vi-VN" b="1" i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tanh</m:t>
                          </m:r>
                          <m:r>
                            <a:rPr lang="vi-VN" b="1" i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⁡</m:t>
                          </m:r>
                          <m:r>
                            <a:rPr lang="vi-VN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𝒄</m:t>
                          </m:r>
                        </m:e>
                        <m:sup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</m:t>
                          </m:r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𝒕</m:t>
                          </m:r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vi-VN" b="1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D675594-2E1F-8849-8C1D-77CB66C4BA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30200" y="1600201"/>
                <a:ext cx="5765800" cy="4525963"/>
              </a:xfrm>
              <a:blipFill>
                <a:blip r:embed="rId2"/>
                <a:stretch>
                  <a:fillRect l="-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899514-CE59-804B-9EBA-5AFBB265A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600201"/>
            <a:ext cx="5384800" cy="4525963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Update gate</a:t>
            </a:r>
            <a:r>
              <a:rPr lang="en-US"/>
              <a:t>: điều khiển việc lấy thông tin của layer (hay unit) trước đó.</a:t>
            </a:r>
          </a:p>
          <a:p>
            <a:r>
              <a:rPr lang="en-US">
                <a:solidFill>
                  <a:srgbClr val="FF0000"/>
                </a:solidFill>
              </a:rPr>
              <a:t>Output gate</a:t>
            </a:r>
            <a:r>
              <a:rPr lang="en-US"/>
              <a:t>: quyết định xem lấy bao nhiêu thông tin để xuất ra output.</a:t>
            </a:r>
          </a:p>
          <a:p>
            <a:r>
              <a:rPr lang="en-US">
                <a:solidFill>
                  <a:srgbClr val="FF0000"/>
                </a:solidFill>
              </a:rPr>
              <a:t>Forget gate</a:t>
            </a:r>
            <a:r>
              <a:rPr lang="en-US"/>
              <a:t>: quyết định xem thông tin nào cần lấy, và thông tin nào bỏ qua.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B6F0357-2F5B-D046-B2F4-AEE1F45538FF}"/>
              </a:ext>
            </a:extLst>
          </p:cNvPr>
          <p:cNvCxnSpPr/>
          <p:nvPr/>
        </p:nvCxnSpPr>
        <p:spPr>
          <a:xfrm flipV="1">
            <a:off x="5257800" y="1981200"/>
            <a:ext cx="13716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F8F333C-7BB7-E247-AB6A-5BD873C65708}"/>
              </a:ext>
            </a:extLst>
          </p:cNvPr>
          <p:cNvCxnSpPr/>
          <p:nvPr/>
        </p:nvCxnSpPr>
        <p:spPr>
          <a:xfrm>
            <a:off x="5257800" y="3429000"/>
            <a:ext cx="1371600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71C7F27-1EA4-614F-B467-C60992BEC55C}"/>
              </a:ext>
            </a:extLst>
          </p:cNvPr>
          <p:cNvCxnSpPr/>
          <p:nvPr/>
        </p:nvCxnSpPr>
        <p:spPr>
          <a:xfrm flipV="1">
            <a:off x="5181600" y="3352800"/>
            <a:ext cx="15240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3587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5D3E-2EB5-CC47-9378-36AB3E4E9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Cách hoạt động 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53BC74E-4991-AD4A-9935-2EAB51444055}"/>
              </a:ext>
            </a:extLst>
          </p:cNvPr>
          <p:cNvGrpSpPr/>
          <p:nvPr/>
        </p:nvGrpSpPr>
        <p:grpSpPr>
          <a:xfrm>
            <a:off x="365896" y="1232805"/>
            <a:ext cx="11460208" cy="3327800"/>
            <a:chOff x="366990" y="1730019"/>
            <a:chExt cx="11460208" cy="27407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4E7E423-821D-1D40-9544-CE5645C76780}"/>
                </a:ext>
              </a:extLst>
            </p:cNvPr>
            <p:cNvGrpSpPr/>
            <p:nvPr/>
          </p:nvGrpSpPr>
          <p:grpSpPr>
            <a:xfrm>
              <a:off x="366990" y="1730019"/>
              <a:ext cx="3605855" cy="2740781"/>
              <a:chOff x="122192" y="4183952"/>
              <a:chExt cx="3867530" cy="274078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00703DF-844A-D947-A1DB-BB0A790091DC}"/>
                  </a:ext>
                </a:extLst>
              </p:cNvPr>
              <p:cNvGrpSpPr/>
              <p:nvPr/>
            </p:nvGrpSpPr>
            <p:grpSpPr>
              <a:xfrm>
                <a:off x="122192" y="4183952"/>
                <a:ext cx="3867530" cy="2740781"/>
                <a:chOff x="122192" y="4183952"/>
                <a:chExt cx="3867530" cy="2740781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F5B49F4A-D1F6-4E4A-88AF-CB3C2E9B8C52}"/>
                    </a:ext>
                  </a:extLst>
                </p:cNvPr>
                <p:cNvGrpSpPr/>
                <p:nvPr/>
              </p:nvGrpSpPr>
              <p:grpSpPr>
                <a:xfrm>
                  <a:off x="122192" y="4183952"/>
                  <a:ext cx="3867530" cy="2740781"/>
                  <a:chOff x="111113" y="4199264"/>
                  <a:chExt cx="3867530" cy="2740781"/>
                </a:xfrm>
              </p:grpSpPr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09351B85-291D-EA4B-934C-1C9A823DB52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844837" y="4485091"/>
                    <a:ext cx="0" cy="160883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6230BC5E-0145-5F47-B887-4FB46C7719C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1113" y="5157502"/>
                        <a:ext cx="7088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&lt;0&gt;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11" name="TextBox 3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113" y="5157502"/>
                        <a:ext cx="708848" cy="369332"/>
                      </a:xfrm>
                      <a:prstGeom prst="rect">
                        <a:avLst/>
                      </a:prstGeom>
                      <a:blipFill rotWithShape="0"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006CB6B6-4747-B044-9B20-8E213B56138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1113" y="5771676"/>
                        <a:ext cx="7256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&lt;0&gt;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12" name="TextBox 3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113" y="5771676"/>
                        <a:ext cx="725648" cy="369332"/>
                      </a:xfrm>
                      <a:prstGeom prst="rect">
                        <a:avLst/>
                      </a:prstGeom>
                      <a:blipFill rotWithShape="0">
                        <a:blip r:embed="rId2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45809B01-6F02-3D4C-8D9C-518191CFD7D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69795" y="4982630"/>
                        <a:ext cx="7088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&lt;1&gt;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13" name="TextBox 3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69795" y="4982630"/>
                        <a:ext cx="708848" cy="369332"/>
                      </a:xfrm>
                      <a:prstGeom prst="rect">
                        <a:avLst/>
                      </a:prstGeom>
                      <a:blipFill rotWithShape="0"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A6719CA4-8819-BB4B-8CDF-2A7DFBE49B3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52872" y="6570713"/>
                        <a:ext cx="72782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&lt;1&gt;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14" name="TextBox 3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52872" y="6570713"/>
                        <a:ext cx="727828" cy="369332"/>
                      </a:xfrm>
                      <a:prstGeom prst="rect">
                        <a:avLst/>
                      </a:prstGeom>
                      <a:blipFill rotWithShape="0">
                        <a:blip r:embed="rId2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C0AF75AC-4059-5C48-9D28-8D6CF355FECA}"/>
                      </a:ext>
                    </a:extLst>
                  </p:cNvPr>
                  <p:cNvSpPr/>
                  <p:nvPr/>
                </p:nvSpPr>
                <p:spPr>
                  <a:xfrm>
                    <a:off x="1022200" y="5145558"/>
                    <a:ext cx="1976274" cy="1253969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976EF97D-1893-0A48-8E60-580F5E2673E9}"/>
                      </a:ext>
                    </a:extLst>
                  </p:cNvPr>
                  <p:cNvSpPr/>
                  <p:nvPr/>
                </p:nvSpPr>
                <p:spPr>
                  <a:xfrm>
                    <a:off x="1116166" y="5840764"/>
                    <a:ext cx="352360" cy="176557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7D4FB323-7E24-B347-B704-B1E62A0A28C2}"/>
                      </a:ext>
                    </a:extLst>
                  </p:cNvPr>
                  <p:cNvSpPr/>
                  <p:nvPr/>
                </p:nvSpPr>
                <p:spPr>
                  <a:xfrm>
                    <a:off x="1636300" y="5840764"/>
                    <a:ext cx="330931" cy="176557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B414B233-2101-B64D-9DBF-F1B03CBD67D3}"/>
                      </a:ext>
                    </a:extLst>
                  </p:cNvPr>
                  <p:cNvSpPr/>
                  <p:nvPr/>
                </p:nvSpPr>
                <p:spPr>
                  <a:xfrm>
                    <a:off x="2104968" y="5840764"/>
                    <a:ext cx="224688" cy="176557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A7F402A2-C3DF-4448-846C-6F8A4909C5F6}"/>
                      </a:ext>
                    </a:extLst>
                  </p:cNvPr>
                  <p:cNvSpPr/>
                  <p:nvPr/>
                </p:nvSpPr>
                <p:spPr>
                  <a:xfrm>
                    <a:off x="2412124" y="5840764"/>
                    <a:ext cx="399639" cy="176557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Rectangle 25">
                        <a:extLst>
                          <a:ext uri="{FF2B5EF4-FFF2-40B4-BE49-F238E27FC236}">
                            <a16:creationId xmlns:a16="http://schemas.microsoft.com/office/drawing/2014/main" id="{EF3475CB-0BC8-AD40-ACC1-F1A1684115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9089" y="5174013"/>
                        <a:ext cx="233825" cy="26483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⨁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321" name="Rectangle 32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39089" y="5174013"/>
                        <a:ext cx="233825" cy="264835"/>
                      </a:xfrm>
                      <a:prstGeom prst="rect">
                        <a:avLst/>
                      </a:prstGeom>
                      <a:blipFill rotWithShape="0">
                        <a:blip r:embed="rId31"/>
                        <a:stretch>
                          <a:fillRect r="-34211" b="-1136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93DFB0ED-FC8F-AA42-A603-B2E692A43564}"/>
                      </a:ext>
                    </a:extLst>
                  </p:cNvPr>
                  <p:cNvSpPr txBox="1"/>
                  <p:nvPr/>
                </p:nvSpPr>
                <p:spPr>
                  <a:xfrm>
                    <a:off x="1725566" y="5536893"/>
                    <a:ext cx="43" cy="17751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endParaRPr lang="en-US" sz="14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595783A1-B350-C34C-B61D-C5168DFED0A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04968" y="4844649"/>
                        <a:ext cx="66627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&lt;1&gt;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24" name="TextBox 3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04968" y="4844649"/>
                        <a:ext cx="666273" cy="338554"/>
                      </a:xfrm>
                      <a:prstGeom prst="rect">
                        <a:avLst/>
                      </a:prstGeom>
                      <a:blipFill rotWithShape="0"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24B57DFA-0EEA-304E-9E16-582FD88894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97704" y="5905131"/>
                        <a:ext cx="7256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&lt;1&gt;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25" name="TextBox 32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97704" y="5905131"/>
                        <a:ext cx="725648" cy="369332"/>
                      </a:xfrm>
                      <a:prstGeom prst="rect">
                        <a:avLst/>
                      </a:prstGeom>
                      <a:blipFill rotWithShape="0">
                        <a:blip r:embed="rId3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9054246D-DE38-524A-A412-397163614808}"/>
                      </a:ext>
                    </a:extLst>
                  </p:cNvPr>
                  <p:cNvGrpSpPr/>
                  <p:nvPr/>
                </p:nvGrpSpPr>
                <p:grpSpPr>
                  <a:xfrm>
                    <a:off x="2510427" y="4661922"/>
                    <a:ext cx="668819" cy="246221"/>
                    <a:chOff x="1904987" y="5479971"/>
                    <a:chExt cx="1289034" cy="343373"/>
                  </a:xfrm>
                </p:grpSpPr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9F3F66CB-074A-0341-89A6-1CA90DBFB0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04987" y="5479971"/>
                      <a:ext cx="1289034" cy="3433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softmax</a:t>
                      </a:r>
                    </a:p>
                  </p:txBody>
                </p:sp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3F6BB9B1-E65D-F14F-889F-1C21E41FFE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22068" y="5520225"/>
                      <a:ext cx="1047985" cy="291580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7958116A-813A-CC4B-BE05-5096338961F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8840" y="5306454"/>
                    <a:ext cx="439466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047960A6-85C4-D64E-8EC6-BABEC6D00F4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422724" y="5310311"/>
                    <a:ext cx="292930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B30CBEAD-90F2-7F40-B1E3-20B18DC367C6}"/>
                      </a:ext>
                    </a:extLst>
                  </p:cNvPr>
                  <p:cNvCxnSpPr/>
                  <p:nvPr/>
                </p:nvCxnSpPr>
                <p:spPr>
                  <a:xfrm>
                    <a:off x="1911363" y="5309892"/>
                    <a:ext cx="1401006" cy="419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736DA672-5DD8-FE4B-8994-4E16523F6E99}"/>
                      </a:ext>
                    </a:extLst>
                  </p:cNvPr>
                  <p:cNvCxnSpPr>
                    <a:endCxn id="22" idx="2"/>
                  </p:cNvCxnSpPr>
                  <p:nvPr/>
                </p:nvCxnSpPr>
                <p:spPr>
                  <a:xfrm flipV="1">
                    <a:off x="1292346" y="6017321"/>
                    <a:ext cx="0" cy="31585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69F4E6B3-069B-F149-9A27-005DCE00BAB6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2853083" y="4889663"/>
                    <a:ext cx="0" cy="95531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6E2A5D33-D4F5-F043-8808-5C042C7C68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79476" y="4199264"/>
                        <a:ext cx="73289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&lt;1&gt;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336" name="TextBox 33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79476" y="4199264"/>
                        <a:ext cx="732893" cy="369332"/>
                      </a:xfrm>
                      <a:prstGeom prst="rect">
                        <a:avLst/>
                      </a:prstGeom>
                      <a:blipFill rotWithShape="0">
                        <a:blip r:embed="rId34"/>
                        <a:stretch>
                          <a:fillRect b="-491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D709551E-CF76-7A45-9073-E032546ADD2B}"/>
                      </a:ext>
                    </a:extLst>
                  </p:cNvPr>
                  <p:cNvCxnSpPr/>
                  <p:nvPr/>
                </p:nvCxnSpPr>
                <p:spPr>
                  <a:xfrm>
                    <a:off x="1157031" y="6351724"/>
                    <a:ext cx="0" cy="225352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Elbow Connector 37">
                    <a:extLst>
                      <a:ext uri="{FF2B5EF4-FFF2-40B4-BE49-F238E27FC236}">
                        <a16:creationId xmlns:a16="http://schemas.microsoft.com/office/drawing/2014/main" id="{F2B54A6F-ED63-BE4F-A24B-B3083ED99015}"/>
                      </a:ext>
                    </a:extLst>
                  </p:cNvPr>
                  <p:cNvCxnSpPr/>
                  <p:nvPr/>
                </p:nvCxnSpPr>
                <p:spPr>
                  <a:xfrm>
                    <a:off x="750417" y="5966298"/>
                    <a:ext cx="1864896" cy="383673"/>
                  </a:xfrm>
                  <a:prstGeom prst="bentConnector3">
                    <a:avLst>
                      <a:gd name="adj1" fmla="val 17312"/>
                    </a:avLst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5C7B6554-900C-7146-B015-FD470E8E09E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847802" y="5831567"/>
                    <a:ext cx="1007450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>
                    <a:extLst>
                      <a:ext uri="{FF2B5EF4-FFF2-40B4-BE49-F238E27FC236}">
                        <a16:creationId xmlns:a16="http://schemas.microsoft.com/office/drawing/2014/main" id="{A14109F4-5D6D-7545-ADC3-4A1FAB8061C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807912" y="6017321"/>
                    <a:ext cx="0" cy="31585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Arrow Connector 40">
                    <a:extLst>
                      <a:ext uri="{FF2B5EF4-FFF2-40B4-BE49-F238E27FC236}">
                        <a16:creationId xmlns:a16="http://schemas.microsoft.com/office/drawing/2014/main" id="{CD637A6C-B15C-3F44-AAAE-FEF0CBD300E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26201" y="6034114"/>
                    <a:ext cx="0" cy="31585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Arrow Connector 41">
                    <a:extLst>
                      <a:ext uri="{FF2B5EF4-FFF2-40B4-BE49-F238E27FC236}">
                        <a16:creationId xmlns:a16="http://schemas.microsoft.com/office/drawing/2014/main" id="{F0FDC014-C4D1-584F-995A-885EEA6DD24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613880" y="6034114"/>
                    <a:ext cx="0" cy="31585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BB4E5BDA-98C0-8743-B56F-0E51E3EB0A82}"/>
                    </a:ext>
                  </a:extLst>
                </p:cNvPr>
                <p:cNvGrpSpPr/>
                <p:nvPr/>
              </p:nvGrpSpPr>
              <p:grpSpPr>
                <a:xfrm>
                  <a:off x="2704236" y="4947531"/>
                  <a:ext cx="316540" cy="672713"/>
                  <a:chOff x="2705057" y="4946775"/>
                  <a:chExt cx="316540" cy="672713"/>
                </a:xfrm>
              </p:grpSpPr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172E7002-468C-1E42-9DCB-00CB9B0E68C5}"/>
                      </a:ext>
                    </a:extLst>
                  </p:cNvPr>
                  <p:cNvSpPr txBox="1"/>
                  <p:nvPr/>
                </p:nvSpPr>
                <p:spPr>
                  <a:xfrm>
                    <a:off x="2721688" y="4975529"/>
                    <a:ext cx="29527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/>
                        </a:solidFill>
                      </a:rPr>
                      <a:t>-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F77F1660-6F6A-684A-AE20-367AB3B98A8D}"/>
                      </a:ext>
                    </a:extLst>
                  </p:cNvPr>
                  <p:cNvSpPr txBox="1"/>
                  <p:nvPr/>
                </p:nvSpPr>
                <p:spPr>
                  <a:xfrm>
                    <a:off x="2716525" y="5059486"/>
                    <a:ext cx="29527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/>
                        </a:solidFill>
                      </a:rPr>
                      <a:t>-</a:t>
                    </a: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3A8A20D-C52C-074E-A0D3-84025500C3B6}"/>
                      </a:ext>
                    </a:extLst>
                  </p:cNvPr>
                  <p:cNvSpPr txBox="1"/>
                  <p:nvPr/>
                </p:nvSpPr>
                <p:spPr>
                  <a:xfrm>
                    <a:off x="2726323" y="4946775"/>
                    <a:ext cx="29527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/>
                        </a:solidFill>
                      </a:rPr>
                      <a:t>-</a:t>
                    </a: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2FDA25B-4E14-C54E-95F3-0C08112A6693}"/>
                      </a:ext>
                    </a:extLst>
                  </p:cNvPr>
                  <p:cNvSpPr txBox="1"/>
                  <p:nvPr/>
                </p:nvSpPr>
                <p:spPr>
                  <a:xfrm>
                    <a:off x="2705057" y="5096268"/>
                    <a:ext cx="29527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/>
                        </a:solidFill>
                      </a:rPr>
                      <a:t>-</a:t>
                    </a:r>
                  </a:p>
                </p:txBody>
              </p:sp>
            </p:grp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52D205F-A4C9-5347-9156-7A10184B2ED8}"/>
                  </a:ext>
                </a:extLst>
              </p:cNvPr>
              <p:cNvGrpSpPr/>
              <p:nvPr/>
            </p:nvGrpSpPr>
            <p:grpSpPr>
              <a:xfrm>
                <a:off x="1194928" y="5151984"/>
                <a:ext cx="297533" cy="369332"/>
                <a:chOff x="-1480460" y="3459686"/>
                <a:chExt cx="316802" cy="481839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726944B-97E5-7245-B95D-22C55A087237}"/>
                    </a:ext>
                  </a:extLst>
                </p:cNvPr>
                <p:cNvSpPr txBox="1"/>
                <p:nvPr/>
              </p:nvSpPr>
              <p:spPr>
                <a:xfrm>
                  <a:off x="-1480460" y="3459686"/>
                  <a:ext cx="316802" cy="4818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*</a:t>
                  </a: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3EED173-BBFE-0E4C-8DF6-4C85FDE91A8E}"/>
                    </a:ext>
                  </a:extLst>
                </p:cNvPr>
                <p:cNvSpPr/>
                <p:nvPr/>
              </p:nvSpPr>
              <p:spPr>
                <a:xfrm>
                  <a:off x="-1420290" y="3553996"/>
                  <a:ext cx="184615" cy="18075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21098AC-8327-AB45-9F97-A34A9B89AA58}"/>
                </a:ext>
              </a:extLst>
            </p:cNvPr>
            <p:cNvGrpSpPr/>
            <p:nvPr/>
          </p:nvGrpSpPr>
          <p:grpSpPr>
            <a:xfrm>
              <a:off x="4283719" y="1757650"/>
              <a:ext cx="3637723" cy="2685519"/>
              <a:chOff x="4038921" y="4211583"/>
              <a:chExt cx="3901711" cy="2685519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B8DA2ED0-3ECF-A249-82F0-E3684B4B7A70}"/>
                  </a:ext>
                </a:extLst>
              </p:cNvPr>
              <p:cNvGrpSpPr/>
              <p:nvPr/>
            </p:nvGrpSpPr>
            <p:grpSpPr>
              <a:xfrm>
                <a:off x="4038921" y="4211583"/>
                <a:ext cx="3901711" cy="2685519"/>
                <a:chOff x="4038921" y="4211583"/>
                <a:chExt cx="3901711" cy="2685519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B3AD04CC-58F9-BC4C-BCEB-75EE07E5A411}"/>
                    </a:ext>
                  </a:extLst>
                </p:cNvPr>
                <p:cNvGrpSpPr/>
                <p:nvPr/>
              </p:nvGrpSpPr>
              <p:grpSpPr>
                <a:xfrm>
                  <a:off x="4038921" y="4211583"/>
                  <a:ext cx="3901711" cy="2685519"/>
                  <a:chOff x="4038921" y="4211583"/>
                  <a:chExt cx="3901711" cy="2685519"/>
                </a:xfrm>
              </p:grpSpPr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4E396599-49FF-9F42-AF61-D53B164DAA02}"/>
                      </a:ext>
                    </a:extLst>
                  </p:cNvPr>
                  <p:cNvGrpSpPr/>
                  <p:nvPr/>
                </p:nvGrpSpPr>
                <p:grpSpPr>
                  <a:xfrm>
                    <a:off x="4038921" y="4211583"/>
                    <a:ext cx="3744139" cy="2685519"/>
                    <a:chOff x="111113" y="4254526"/>
                    <a:chExt cx="3744139" cy="2685519"/>
                  </a:xfrm>
                </p:grpSpPr>
                <p:cxnSp>
                  <p:nvCxnSpPr>
                    <p:cNvPr id="59" name="Straight Arrow Connector 58">
                      <a:extLst>
                        <a:ext uri="{FF2B5EF4-FFF2-40B4-BE49-F238E27FC236}">
                          <a16:creationId xmlns:a16="http://schemas.microsoft.com/office/drawing/2014/main" id="{0E8E5EFD-86D1-BA42-8823-32B72B1C2CA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844837" y="4485091"/>
                      <a:ext cx="0" cy="160883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0" name="TextBox 59">
                          <a:extLst>
                            <a:ext uri="{FF2B5EF4-FFF2-40B4-BE49-F238E27FC236}">
                              <a16:creationId xmlns:a16="http://schemas.microsoft.com/office/drawing/2014/main" id="{2429A710-60C4-1B44-8198-346197D080C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1113" y="5157502"/>
                          <a:ext cx="70884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&lt;1&gt;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264" name="TextBox 26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1113" y="5157502"/>
                          <a:ext cx="708848" cy="369332"/>
                        </a:xfrm>
                        <a:prstGeom prst="rect">
                          <a:avLst/>
                        </a:prstGeom>
                        <a:blipFill rotWithShape="0">
                          <a:blip r:embed="rId3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1" name="TextBox 60">
                          <a:extLst>
                            <a:ext uri="{FF2B5EF4-FFF2-40B4-BE49-F238E27FC236}">
                              <a16:creationId xmlns:a16="http://schemas.microsoft.com/office/drawing/2014/main" id="{E9C35858-DF2C-1447-8BC2-2B1410EC771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1113" y="5771676"/>
                          <a:ext cx="72564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&lt;1&gt;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265" name="TextBox 26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1113" y="5771676"/>
                          <a:ext cx="725648" cy="369332"/>
                        </a:xfrm>
                        <a:prstGeom prst="rect">
                          <a:avLst/>
                        </a:prstGeom>
                        <a:blipFill rotWithShape="0">
                          <a:blip r:embed="rId3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2" name="TextBox 61">
                          <a:extLst>
                            <a:ext uri="{FF2B5EF4-FFF2-40B4-BE49-F238E27FC236}">
                              <a16:creationId xmlns:a16="http://schemas.microsoft.com/office/drawing/2014/main" id="{9CFDFC60-6F67-D349-A742-0096D609EA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52872" y="6570713"/>
                          <a:ext cx="72782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&lt;2&gt;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267" name="TextBox 26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52872" y="6570713"/>
                          <a:ext cx="727828" cy="369332"/>
                        </a:xfrm>
                        <a:prstGeom prst="rect">
                          <a:avLst/>
                        </a:prstGeom>
                        <a:blipFill rotWithShape="0">
                          <a:blip r:embed="rId3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89DDCB25-D4B2-E84B-B1C6-07E9527D3F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2200" y="5145558"/>
                      <a:ext cx="1976274" cy="1253969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dirty="0"/>
                    </a:p>
                  </p:txBody>
                </p:sp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2FEF6D53-9634-6C41-AA56-A64D8F28C8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6166" y="5840764"/>
                      <a:ext cx="352360" cy="176557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28AC4CD1-B01D-3E4C-BA0F-DDF41F808B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6300" y="5840764"/>
                      <a:ext cx="330931" cy="176557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3A967951-1957-9249-808F-95104E85C9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04968" y="5840764"/>
                      <a:ext cx="224688" cy="176557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589388B4-15A5-AA4B-AD75-0BE92FF4CF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2124" y="5840764"/>
                      <a:ext cx="399639" cy="176557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8" name="Rectangle 67">
                          <a:extLst>
                            <a:ext uri="{FF2B5EF4-FFF2-40B4-BE49-F238E27FC236}">
                              <a16:creationId xmlns:a16="http://schemas.microsoft.com/office/drawing/2014/main" id="{35563EAB-76FF-DE40-A615-78CC206E3B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39089" y="5174013"/>
                          <a:ext cx="233825" cy="264835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⨁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74" name="Rectangle 27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639089" y="5174013"/>
                          <a:ext cx="233825" cy="264835"/>
                        </a:xfrm>
                        <a:prstGeom prst="rect">
                          <a:avLst/>
                        </a:prstGeom>
                        <a:blipFill rotWithShape="0">
                          <a:blip r:embed="rId39"/>
                          <a:stretch>
                            <a:fillRect r="-33333" b="-1395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A6936E0B-D489-124B-9943-27F6EFED57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25566" y="5536893"/>
                      <a:ext cx="43" cy="17751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endParaRPr lang="en-US" sz="1400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0" name="TextBox 69">
                          <a:extLst>
                            <a:ext uri="{FF2B5EF4-FFF2-40B4-BE49-F238E27FC236}">
                              <a16:creationId xmlns:a16="http://schemas.microsoft.com/office/drawing/2014/main" id="{91A20683-2C7C-924F-8D38-83DEAF63481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104968" y="4844649"/>
                          <a:ext cx="666273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&lt;2&gt;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p:txBody>
                    </p:sp>
                  </mc:Choice>
                  <mc:Fallback xmlns="">
                    <p:sp>
                      <p:nvSpPr>
                        <p:cNvPr id="276" name="TextBox 27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04968" y="4844649"/>
                          <a:ext cx="666273" cy="338554"/>
                        </a:xfrm>
                        <a:prstGeom prst="rect">
                          <a:avLst/>
                        </a:prstGeom>
                        <a:blipFill rotWithShape="0">
                          <a:blip r:embed="rId4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1" name="TextBox 70">
                          <a:extLst>
                            <a:ext uri="{FF2B5EF4-FFF2-40B4-BE49-F238E27FC236}">
                              <a16:creationId xmlns:a16="http://schemas.microsoft.com/office/drawing/2014/main" id="{89FF2A5D-55CC-2D4F-81DD-2FAEF098D34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97704" y="5905131"/>
                          <a:ext cx="666273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&lt;2&gt;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p:txBody>
                    </p:sp>
                  </mc:Choice>
                  <mc:Fallback xmlns="">
                    <p:sp>
                      <p:nvSpPr>
                        <p:cNvPr id="277" name="TextBox 27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97704" y="5905131"/>
                          <a:ext cx="666273" cy="338554"/>
                        </a:xfrm>
                        <a:prstGeom prst="rect">
                          <a:avLst/>
                        </a:prstGeom>
                        <a:blipFill rotWithShape="0">
                          <a:blip r:embed="rId4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72" name="Group 71">
                      <a:extLst>
                        <a:ext uri="{FF2B5EF4-FFF2-40B4-BE49-F238E27FC236}">
                          <a16:creationId xmlns:a16="http://schemas.microsoft.com/office/drawing/2014/main" id="{02BA6378-5BFF-B04B-889A-5610445B3D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10427" y="4661922"/>
                      <a:ext cx="668819" cy="246221"/>
                      <a:chOff x="1904987" y="5479971"/>
                      <a:chExt cx="1289034" cy="343373"/>
                    </a:xfrm>
                  </p:grpSpPr>
                  <p:sp>
                    <p:nvSpPr>
                      <p:cNvPr id="84" name="TextBox 83">
                        <a:extLst>
                          <a:ext uri="{FF2B5EF4-FFF2-40B4-BE49-F238E27FC236}">
                            <a16:creationId xmlns:a16="http://schemas.microsoft.com/office/drawing/2014/main" id="{AFD3BE46-1220-C249-B4BA-FAD7D19227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04987" y="5479971"/>
                        <a:ext cx="1289034" cy="3433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0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rPr>
                          <a:t>softmax</a:t>
                        </a:r>
                      </a:p>
                    </p:txBody>
                  </p:sp>
                  <p:sp>
                    <p:nvSpPr>
                      <p:cNvPr id="85" name="Rectangle 84">
                        <a:extLst>
                          <a:ext uri="{FF2B5EF4-FFF2-40B4-BE49-F238E27FC236}">
                            <a16:creationId xmlns:a16="http://schemas.microsoft.com/office/drawing/2014/main" id="{43CCC54E-1862-2342-A496-5B3A0B6AB2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22068" y="5520225"/>
                        <a:ext cx="1047985" cy="291580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73" name="Straight Arrow Connector 72">
                      <a:extLst>
                        <a:ext uri="{FF2B5EF4-FFF2-40B4-BE49-F238E27FC236}">
                          <a16:creationId xmlns:a16="http://schemas.microsoft.com/office/drawing/2014/main" id="{A3379FD7-42B1-BD4F-87B7-FD2ADA78FBC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88840" y="5319332"/>
                      <a:ext cx="439466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Straight Arrow Connector 73">
                      <a:extLst>
                        <a:ext uri="{FF2B5EF4-FFF2-40B4-BE49-F238E27FC236}">
                          <a16:creationId xmlns:a16="http://schemas.microsoft.com/office/drawing/2014/main" id="{F85AC78E-A5B8-1C4A-86D0-555D3C38A48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422724" y="5319332"/>
                      <a:ext cx="292930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Arrow Connector 74">
                      <a:extLst>
                        <a:ext uri="{FF2B5EF4-FFF2-40B4-BE49-F238E27FC236}">
                          <a16:creationId xmlns:a16="http://schemas.microsoft.com/office/drawing/2014/main" id="{853AB81C-4DC3-164E-B94C-BDA0DD74C23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292346" y="6017321"/>
                      <a:ext cx="0" cy="315857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Arrow Connector 75">
                      <a:extLst>
                        <a:ext uri="{FF2B5EF4-FFF2-40B4-BE49-F238E27FC236}">
                          <a16:creationId xmlns:a16="http://schemas.microsoft.com/office/drawing/2014/main" id="{E0D7EDDC-F51E-334B-9B9D-5DAC56AD02B3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2853083" y="4889663"/>
                      <a:ext cx="0" cy="95531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7" name="TextBox 76">
                          <a:extLst>
                            <a:ext uri="{FF2B5EF4-FFF2-40B4-BE49-F238E27FC236}">
                              <a16:creationId xmlns:a16="http://schemas.microsoft.com/office/drawing/2014/main" id="{67E758AB-69A4-0145-AF11-9021E39F55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07542" y="4254526"/>
                          <a:ext cx="73289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&lt;2&gt;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284" name="TextBox 28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07542" y="4254526"/>
                          <a:ext cx="732893" cy="369332"/>
                        </a:xfrm>
                        <a:prstGeom prst="rect">
                          <a:avLst/>
                        </a:prstGeom>
                        <a:blipFill rotWithShape="0">
                          <a:blip r:embed="rId42"/>
                          <a:stretch>
                            <a:fillRect b="-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78" name="Straight Connector 77">
                      <a:extLst>
                        <a:ext uri="{FF2B5EF4-FFF2-40B4-BE49-F238E27FC236}">
                          <a16:creationId xmlns:a16="http://schemas.microsoft.com/office/drawing/2014/main" id="{6EDB43D3-B315-BC4D-ACAE-DCB399359E5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57031" y="6351724"/>
                      <a:ext cx="0" cy="225352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Elbow Connector 78">
                      <a:extLst>
                        <a:ext uri="{FF2B5EF4-FFF2-40B4-BE49-F238E27FC236}">
                          <a16:creationId xmlns:a16="http://schemas.microsoft.com/office/drawing/2014/main" id="{0685B210-3ADA-8141-8C46-49CBA082F3F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50417" y="5966298"/>
                      <a:ext cx="1864896" cy="383673"/>
                    </a:xfrm>
                    <a:prstGeom prst="bentConnector3">
                      <a:avLst>
                        <a:gd name="adj1" fmla="val 17312"/>
                      </a:avLst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Arrow Connector 79">
                      <a:extLst>
                        <a:ext uri="{FF2B5EF4-FFF2-40B4-BE49-F238E27FC236}">
                          <a16:creationId xmlns:a16="http://schemas.microsoft.com/office/drawing/2014/main" id="{3323EBEF-E86C-474C-A258-B812D251AAD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847802" y="5831567"/>
                      <a:ext cx="1007450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Arrow Connector 80">
                      <a:extLst>
                        <a:ext uri="{FF2B5EF4-FFF2-40B4-BE49-F238E27FC236}">
                          <a16:creationId xmlns:a16="http://schemas.microsoft.com/office/drawing/2014/main" id="{B3243AA1-5C9C-5A4B-B329-A2BB9B770B9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807912" y="6017321"/>
                      <a:ext cx="0" cy="315857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Arrow Connector 81">
                      <a:extLst>
                        <a:ext uri="{FF2B5EF4-FFF2-40B4-BE49-F238E27FC236}">
                          <a16:creationId xmlns:a16="http://schemas.microsoft.com/office/drawing/2014/main" id="{2FB9FAD0-E495-5448-925D-2D65947DE58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226201" y="6034114"/>
                      <a:ext cx="0" cy="315857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Arrow Connector 82">
                      <a:extLst>
                        <a:ext uri="{FF2B5EF4-FFF2-40B4-BE49-F238E27FC236}">
                          <a16:creationId xmlns:a16="http://schemas.microsoft.com/office/drawing/2014/main" id="{445C7590-3BB5-844F-84E5-225CFBDA8BB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613880" y="6034114"/>
                      <a:ext cx="0" cy="315857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09EF91DC-410C-BE4C-9D58-93C2014018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231784" y="4926344"/>
                        <a:ext cx="7088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&lt;2&gt;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59" name="TextBox 3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31784" y="4926344"/>
                        <a:ext cx="708848" cy="369332"/>
                      </a:xfrm>
                      <a:prstGeom prst="rect">
                        <a:avLst/>
                      </a:prstGeom>
                      <a:blipFill rotWithShape="0">
                        <a:blip r:embed="rId4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AB9A4465-648A-A143-8F67-9FA198B58C49}"/>
                      </a:ext>
                    </a:extLst>
                  </p:cNvPr>
                  <p:cNvCxnSpPr/>
                  <p:nvPr/>
                </p:nvCxnSpPr>
                <p:spPr>
                  <a:xfrm>
                    <a:off x="5873352" y="5276180"/>
                    <a:ext cx="1401006" cy="419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4E0B1E57-BC8B-FF4E-987C-182FFD5A0847}"/>
                    </a:ext>
                  </a:extLst>
                </p:cNvPr>
                <p:cNvGrpSpPr/>
                <p:nvPr/>
              </p:nvGrpSpPr>
              <p:grpSpPr>
                <a:xfrm>
                  <a:off x="6652375" y="4919211"/>
                  <a:ext cx="310222" cy="663495"/>
                  <a:chOff x="2714775" y="4956730"/>
                  <a:chExt cx="310222" cy="663495"/>
                </a:xfrm>
              </p:grpSpPr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D5B3DBBA-536C-4346-BD6D-0508A3036110}"/>
                      </a:ext>
                    </a:extLst>
                  </p:cNvPr>
                  <p:cNvSpPr txBox="1"/>
                  <p:nvPr/>
                </p:nvSpPr>
                <p:spPr>
                  <a:xfrm>
                    <a:off x="2716525" y="5059486"/>
                    <a:ext cx="29527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/>
                        </a:solidFill>
                      </a:rPr>
                      <a:t>-</a:t>
                    </a:r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2036810E-18B9-A04F-943E-82512B9F5236}"/>
                      </a:ext>
                    </a:extLst>
                  </p:cNvPr>
                  <p:cNvSpPr txBox="1"/>
                  <p:nvPr/>
                </p:nvSpPr>
                <p:spPr>
                  <a:xfrm>
                    <a:off x="2729723" y="4993034"/>
                    <a:ext cx="29527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/>
                        </a:solidFill>
                      </a:rPr>
                      <a:t>-</a:t>
                    </a: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D191549B-95CC-FE43-B89A-31956B6D3501}"/>
                      </a:ext>
                    </a:extLst>
                  </p:cNvPr>
                  <p:cNvSpPr txBox="1"/>
                  <p:nvPr/>
                </p:nvSpPr>
                <p:spPr>
                  <a:xfrm>
                    <a:off x="2723135" y="4956730"/>
                    <a:ext cx="29527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/>
                        </a:solidFill>
                      </a:rPr>
                      <a:t>-</a:t>
                    </a: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3F909B-1ACC-3348-AF15-3678960128AA}"/>
                      </a:ext>
                    </a:extLst>
                  </p:cNvPr>
                  <p:cNvSpPr txBox="1"/>
                  <p:nvPr/>
                </p:nvSpPr>
                <p:spPr>
                  <a:xfrm>
                    <a:off x="2714775" y="5097005"/>
                    <a:ext cx="29527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/>
                        </a:solidFill>
                      </a:rPr>
                      <a:t>-</a:t>
                    </a:r>
                  </a:p>
                </p:txBody>
              </p:sp>
            </p:grp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39BB6AC-6D6D-D146-AF80-B597493233C7}"/>
                  </a:ext>
                </a:extLst>
              </p:cNvPr>
              <p:cNvGrpSpPr/>
              <p:nvPr/>
            </p:nvGrpSpPr>
            <p:grpSpPr>
              <a:xfrm>
                <a:off x="5106206" y="5141081"/>
                <a:ext cx="297533" cy="369332"/>
                <a:chOff x="-1480460" y="3459686"/>
                <a:chExt cx="316802" cy="481839"/>
              </a:xfrm>
            </p:grpSpPr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48F60FA-0AAB-794F-BD49-CFB3BF06E550}"/>
                    </a:ext>
                  </a:extLst>
                </p:cNvPr>
                <p:cNvSpPr txBox="1"/>
                <p:nvPr/>
              </p:nvSpPr>
              <p:spPr>
                <a:xfrm>
                  <a:off x="-1480460" y="3459686"/>
                  <a:ext cx="316802" cy="4818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*</a:t>
                  </a:r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7F09B898-D38E-494E-9FA1-C5B4A4586B29}"/>
                    </a:ext>
                  </a:extLst>
                </p:cNvPr>
                <p:cNvSpPr/>
                <p:nvPr/>
              </p:nvSpPr>
              <p:spPr>
                <a:xfrm>
                  <a:off x="-1420290" y="3553996"/>
                  <a:ext cx="184615" cy="18075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3A91805-9271-B64C-88E6-4011E68E6C5D}"/>
                </a:ext>
              </a:extLst>
            </p:cNvPr>
            <p:cNvGrpSpPr/>
            <p:nvPr/>
          </p:nvGrpSpPr>
          <p:grpSpPr>
            <a:xfrm>
              <a:off x="8229600" y="1752600"/>
              <a:ext cx="3597598" cy="2695618"/>
              <a:chOff x="7984802" y="4206533"/>
              <a:chExt cx="3858674" cy="2695618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7D848B4E-1868-9A40-8BB1-4B1EBD9804A8}"/>
                  </a:ext>
                </a:extLst>
              </p:cNvPr>
              <p:cNvGrpSpPr/>
              <p:nvPr/>
            </p:nvGrpSpPr>
            <p:grpSpPr>
              <a:xfrm>
                <a:off x="7984802" y="4206533"/>
                <a:ext cx="3858674" cy="2695618"/>
                <a:chOff x="7984802" y="4206533"/>
                <a:chExt cx="3858674" cy="2695618"/>
              </a:xfrm>
            </p:grpSpPr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075ED3E7-79DF-D041-927D-FBC083332686}"/>
                    </a:ext>
                  </a:extLst>
                </p:cNvPr>
                <p:cNvGrpSpPr/>
                <p:nvPr/>
              </p:nvGrpSpPr>
              <p:grpSpPr>
                <a:xfrm>
                  <a:off x="7984802" y="4206533"/>
                  <a:ext cx="3858674" cy="2695618"/>
                  <a:chOff x="7984802" y="4206533"/>
                  <a:chExt cx="3858674" cy="2695618"/>
                </a:xfrm>
              </p:grpSpPr>
              <p:grpSp>
                <p:nvGrpSpPr>
                  <p:cNvPr id="97" name="Group 96">
                    <a:extLst>
                      <a:ext uri="{FF2B5EF4-FFF2-40B4-BE49-F238E27FC236}">
                        <a16:creationId xmlns:a16="http://schemas.microsoft.com/office/drawing/2014/main" id="{02AC4781-35F6-8148-8B5F-FE2E95381BBA}"/>
                      </a:ext>
                    </a:extLst>
                  </p:cNvPr>
                  <p:cNvGrpSpPr/>
                  <p:nvPr/>
                </p:nvGrpSpPr>
                <p:grpSpPr>
                  <a:xfrm>
                    <a:off x="7984802" y="4206533"/>
                    <a:ext cx="3744139" cy="2695618"/>
                    <a:chOff x="111113" y="4244427"/>
                    <a:chExt cx="3744139" cy="2695618"/>
                  </a:xfrm>
                </p:grpSpPr>
                <p:cxnSp>
                  <p:nvCxnSpPr>
                    <p:cNvPr id="100" name="Straight Arrow Connector 99">
                      <a:extLst>
                        <a:ext uri="{FF2B5EF4-FFF2-40B4-BE49-F238E27FC236}">
                          <a16:creationId xmlns:a16="http://schemas.microsoft.com/office/drawing/2014/main" id="{58CF9D15-0319-1B45-818B-C52821B4DCD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844837" y="4485091"/>
                      <a:ext cx="0" cy="160883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1" name="TextBox 100">
                          <a:extLst>
                            <a:ext uri="{FF2B5EF4-FFF2-40B4-BE49-F238E27FC236}">
                              <a16:creationId xmlns:a16="http://schemas.microsoft.com/office/drawing/2014/main" id="{DD511D44-2811-F342-891A-6C0ED560E73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1113" y="5157502"/>
                          <a:ext cx="70884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&lt;2&gt;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295" name="TextBox 29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1113" y="5157502"/>
                          <a:ext cx="708848" cy="369332"/>
                        </a:xfrm>
                        <a:prstGeom prst="rect">
                          <a:avLst/>
                        </a:prstGeom>
                        <a:blipFill rotWithShape="0">
                          <a:blip r:embed="rId4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2" name="TextBox 101">
                          <a:extLst>
                            <a:ext uri="{FF2B5EF4-FFF2-40B4-BE49-F238E27FC236}">
                              <a16:creationId xmlns:a16="http://schemas.microsoft.com/office/drawing/2014/main" id="{2BB25B38-E1C7-B847-B056-D1CC76E697E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1113" y="5771676"/>
                          <a:ext cx="72564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&lt;2&gt;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296" name="TextBox 29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1113" y="5771676"/>
                          <a:ext cx="725648" cy="369332"/>
                        </a:xfrm>
                        <a:prstGeom prst="rect">
                          <a:avLst/>
                        </a:prstGeom>
                        <a:blipFill rotWithShape="0">
                          <a:blip r:embed="rId4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3" name="TextBox 102">
                          <a:extLst>
                            <a:ext uri="{FF2B5EF4-FFF2-40B4-BE49-F238E27FC236}">
                              <a16:creationId xmlns:a16="http://schemas.microsoft.com/office/drawing/2014/main" id="{C64A0B6E-D9E3-0248-9692-A8E120231D0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52872" y="6570713"/>
                          <a:ext cx="72782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&lt;3&gt;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298" name="TextBox 29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52872" y="6570713"/>
                          <a:ext cx="727828" cy="369332"/>
                        </a:xfrm>
                        <a:prstGeom prst="rect">
                          <a:avLst/>
                        </a:prstGeom>
                        <a:blipFill rotWithShape="0">
                          <a:blip r:embed="rId4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04" name="Rectangle 103">
                      <a:extLst>
                        <a:ext uri="{FF2B5EF4-FFF2-40B4-BE49-F238E27FC236}">
                          <a16:creationId xmlns:a16="http://schemas.microsoft.com/office/drawing/2014/main" id="{FB335F23-EAC8-CD42-9B72-B1D07696FB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2200" y="5145558"/>
                      <a:ext cx="1976274" cy="1253969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dirty="0"/>
                    </a:p>
                  </p:txBody>
                </p:sp>
                <p:sp>
                  <p:nvSpPr>
                    <p:cNvPr id="105" name="Rectangle 104">
                      <a:extLst>
                        <a:ext uri="{FF2B5EF4-FFF2-40B4-BE49-F238E27FC236}">
                          <a16:creationId xmlns:a16="http://schemas.microsoft.com/office/drawing/2014/main" id="{968C3609-BAA9-3148-9790-F1C2672AE1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6166" y="5840764"/>
                      <a:ext cx="352360" cy="176557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51754AC4-5FC3-054F-83A7-BA99A4B5A3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6300" y="5840764"/>
                      <a:ext cx="330931" cy="176557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107" name="Rectangle 106">
                      <a:extLst>
                        <a:ext uri="{FF2B5EF4-FFF2-40B4-BE49-F238E27FC236}">
                          <a16:creationId xmlns:a16="http://schemas.microsoft.com/office/drawing/2014/main" id="{8076B016-E3AF-C847-A11E-3099FD7CF4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04968" y="5840764"/>
                      <a:ext cx="224688" cy="176557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108" name="Rectangle 107">
                      <a:extLst>
                        <a:ext uri="{FF2B5EF4-FFF2-40B4-BE49-F238E27FC236}">
                          <a16:creationId xmlns:a16="http://schemas.microsoft.com/office/drawing/2014/main" id="{E25576FA-D15F-274C-8045-E96B8948EF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2124" y="5840764"/>
                      <a:ext cx="399639" cy="176557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9" name="Rectangle 108">
                          <a:extLst>
                            <a:ext uri="{FF2B5EF4-FFF2-40B4-BE49-F238E27FC236}">
                              <a16:creationId xmlns:a16="http://schemas.microsoft.com/office/drawing/2014/main" id="{2540B509-F812-0E4D-9834-BD6806F823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39089" y="5174013"/>
                          <a:ext cx="233825" cy="264835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⨁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40" name="Rectangle 339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639089" y="5174013"/>
                          <a:ext cx="233825" cy="264835"/>
                        </a:xfrm>
                        <a:prstGeom prst="rect">
                          <a:avLst/>
                        </a:prstGeom>
                        <a:blipFill rotWithShape="0">
                          <a:blip r:embed="rId39"/>
                          <a:stretch>
                            <a:fillRect r="-33333" b="-1395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D48CC930-8392-0B48-B8F7-7F08473767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25566" y="5536893"/>
                      <a:ext cx="43" cy="17751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endParaRPr lang="en-US" sz="1400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1" name="TextBox 110">
                          <a:extLst>
                            <a:ext uri="{FF2B5EF4-FFF2-40B4-BE49-F238E27FC236}">
                              <a16:creationId xmlns:a16="http://schemas.microsoft.com/office/drawing/2014/main" id="{B16F1734-8F6D-1043-901C-6D2F1CC090A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104968" y="4844649"/>
                          <a:ext cx="666273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&lt;3&gt;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p:txBody>
                    </p:sp>
                  </mc:Choice>
                  <mc:Fallback xmlns="">
                    <p:sp>
                      <p:nvSpPr>
                        <p:cNvPr id="342" name="TextBox 34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04968" y="4844649"/>
                          <a:ext cx="666273" cy="338554"/>
                        </a:xfrm>
                        <a:prstGeom prst="rect">
                          <a:avLst/>
                        </a:prstGeom>
                        <a:blipFill rotWithShape="0">
                          <a:blip r:embed="rId4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2" name="TextBox 111">
                          <a:extLst>
                            <a:ext uri="{FF2B5EF4-FFF2-40B4-BE49-F238E27FC236}">
                              <a16:creationId xmlns:a16="http://schemas.microsoft.com/office/drawing/2014/main" id="{98D5A475-CE48-AA48-81C5-EF338743028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97704" y="5905131"/>
                          <a:ext cx="666273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&lt;3&gt;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p:txBody>
                    </p:sp>
                  </mc:Choice>
                  <mc:Fallback xmlns="">
                    <p:sp>
                      <p:nvSpPr>
                        <p:cNvPr id="343" name="TextBox 34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97704" y="5905131"/>
                          <a:ext cx="666273" cy="338554"/>
                        </a:xfrm>
                        <a:prstGeom prst="rect">
                          <a:avLst/>
                        </a:prstGeom>
                        <a:blipFill rotWithShape="0">
                          <a:blip r:embed="rId4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113" name="Group 112">
                      <a:extLst>
                        <a:ext uri="{FF2B5EF4-FFF2-40B4-BE49-F238E27FC236}">
                          <a16:creationId xmlns:a16="http://schemas.microsoft.com/office/drawing/2014/main" id="{A1F01383-DCBE-0747-B904-C56C3DC343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10427" y="4661922"/>
                      <a:ext cx="668819" cy="246221"/>
                      <a:chOff x="1904987" y="5479971"/>
                      <a:chExt cx="1289034" cy="343373"/>
                    </a:xfrm>
                  </p:grpSpPr>
                  <p:sp>
                    <p:nvSpPr>
                      <p:cNvPr id="125" name="TextBox 124">
                        <a:extLst>
                          <a:ext uri="{FF2B5EF4-FFF2-40B4-BE49-F238E27FC236}">
                            <a16:creationId xmlns:a16="http://schemas.microsoft.com/office/drawing/2014/main" id="{DF9EFC8B-7AC8-024A-8ADB-ECC0D0943A2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04987" y="5479971"/>
                        <a:ext cx="1289034" cy="3433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0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rPr>
                          <a:t>softmax</a:t>
                        </a:r>
                      </a:p>
                    </p:txBody>
                  </p:sp>
                  <p:sp>
                    <p:nvSpPr>
                      <p:cNvPr id="126" name="Rectangle 125">
                        <a:extLst>
                          <a:ext uri="{FF2B5EF4-FFF2-40B4-BE49-F238E27FC236}">
                            <a16:creationId xmlns:a16="http://schemas.microsoft.com/office/drawing/2014/main" id="{2F2FC33E-3896-C740-A386-07B027A9AF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22068" y="5520225"/>
                        <a:ext cx="1047985" cy="291580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114" name="Straight Arrow Connector 113">
                      <a:extLst>
                        <a:ext uri="{FF2B5EF4-FFF2-40B4-BE49-F238E27FC236}">
                          <a16:creationId xmlns:a16="http://schemas.microsoft.com/office/drawing/2014/main" id="{F29AF7C9-B37E-9B41-9119-B21B5EADF7F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88840" y="5319332"/>
                      <a:ext cx="439466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Straight Arrow Connector 114">
                      <a:extLst>
                        <a:ext uri="{FF2B5EF4-FFF2-40B4-BE49-F238E27FC236}">
                          <a16:creationId xmlns:a16="http://schemas.microsoft.com/office/drawing/2014/main" id="{4BC73D6E-4287-6E41-956F-A628DA1DF31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422724" y="5319332"/>
                      <a:ext cx="292930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Straight Arrow Connector 115">
                      <a:extLst>
                        <a:ext uri="{FF2B5EF4-FFF2-40B4-BE49-F238E27FC236}">
                          <a16:creationId xmlns:a16="http://schemas.microsoft.com/office/drawing/2014/main" id="{0E84826B-7805-0F45-BE7A-D6E8E5CAE1C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292346" y="6017321"/>
                      <a:ext cx="0" cy="315857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Straight Arrow Connector 116">
                      <a:extLst>
                        <a:ext uri="{FF2B5EF4-FFF2-40B4-BE49-F238E27FC236}">
                          <a16:creationId xmlns:a16="http://schemas.microsoft.com/office/drawing/2014/main" id="{1276BB7D-789B-EC44-9BD7-B1EE18732750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2853083" y="4889663"/>
                      <a:ext cx="0" cy="95531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8" name="TextBox 117">
                          <a:extLst>
                            <a:ext uri="{FF2B5EF4-FFF2-40B4-BE49-F238E27FC236}">
                              <a16:creationId xmlns:a16="http://schemas.microsoft.com/office/drawing/2014/main" id="{88EFF76C-62F2-8044-AF88-715F793F991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65652" y="4244427"/>
                          <a:ext cx="73289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&lt;3&gt;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350" name="TextBox 34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65652" y="4244427"/>
                          <a:ext cx="732893" cy="369332"/>
                        </a:xfrm>
                        <a:prstGeom prst="rect">
                          <a:avLst/>
                        </a:prstGeom>
                        <a:blipFill rotWithShape="0">
                          <a:blip r:embed="rId49"/>
                          <a:stretch>
                            <a:fillRect b="-491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19" name="Straight Connector 118">
                      <a:extLst>
                        <a:ext uri="{FF2B5EF4-FFF2-40B4-BE49-F238E27FC236}">
                          <a16:creationId xmlns:a16="http://schemas.microsoft.com/office/drawing/2014/main" id="{BBD5BFFD-52EC-8C43-896B-46A08B223C0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57031" y="6351724"/>
                      <a:ext cx="0" cy="225352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Elbow Connector 119">
                      <a:extLst>
                        <a:ext uri="{FF2B5EF4-FFF2-40B4-BE49-F238E27FC236}">
                          <a16:creationId xmlns:a16="http://schemas.microsoft.com/office/drawing/2014/main" id="{CB7ADB09-1DA3-ED4E-BF97-F9471AF0E5A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50417" y="5966298"/>
                      <a:ext cx="1864896" cy="383673"/>
                    </a:xfrm>
                    <a:prstGeom prst="bentConnector3">
                      <a:avLst>
                        <a:gd name="adj1" fmla="val 17312"/>
                      </a:avLst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Straight Arrow Connector 120">
                      <a:extLst>
                        <a:ext uri="{FF2B5EF4-FFF2-40B4-BE49-F238E27FC236}">
                          <a16:creationId xmlns:a16="http://schemas.microsoft.com/office/drawing/2014/main" id="{14B5DBCB-AC75-7C4A-AACC-B7ED0C6C66D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847802" y="5831567"/>
                      <a:ext cx="1007450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Straight Arrow Connector 121">
                      <a:extLst>
                        <a:ext uri="{FF2B5EF4-FFF2-40B4-BE49-F238E27FC236}">
                          <a16:creationId xmlns:a16="http://schemas.microsoft.com/office/drawing/2014/main" id="{3534B20F-CB20-A84B-BE7F-7DE9C6F1748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807912" y="6017321"/>
                      <a:ext cx="0" cy="315857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Straight Arrow Connector 122">
                      <a:extLst>
                        <a:ext uri="{FF2B5EF4-FFF2-40B4-BE49-F238E27FC236}">
                          <a16:creationId xmlns:a16="http://schemas.microsoft.com/office/drawing/2014/main" id="{1F2CBD12-4EF1-4041-8C38-AF6EAC6A808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226201" y="6034114"/>
                      <a:ext cx="0" cy="315857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Straight Arrow Connector 123">
                      <a:extLst>
                        <a:ext uri="{FF2B5EF4-FFF2-40B4-BE49-F238E27FC236}">
                          <a16:creationId xmlns:a16="http://schemas.microsoft.com/office/drawing/2014/main" id="{5A406C22-D005-FF41-85EE-F63702BAC62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613880" y="6034114"/>
                      <a:ext cx="0" cy="315857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" name="TextBox 97">
                        <a:extLst>
                          <a:ext uri="{FF2B5EF4-FFF2-40B4-BE49-F238E27FC236}">
                            <a16:creationId xmlns:a16="http://schemas.microsoft.com/office/drawing/2014/main" id="{82FA913B-BAB8-4E47-B7F2-725489550B9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134628" y="4940072"/>
                        <a:ext cx="7088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&lt;3&gt;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61" name="TextBox 36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34628" y="4940072"/>
                        <a:ext cx="708848" cy="369332"/>
                      </a:xfrm>
                      <a:prstGeom prst="rect">
                        <a:avLst/>
                      </a:prstGeom>
                      <a:blipFill rotWithShape="0">
                        <a:blip r:embed="rId5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9" name="Straight Arrow Connector 98">
                    <a:extLst>
                      <a:ext uri="{FF2B5EF4-FFF2-40B4-BE49-F238E27FC236}">
                        <a16:creationId xmlns:a16="http://schemas.microsoft.com/office/drawing/2014/main" id="{D0231D19-C256-544E-A1C5-0E61A62DAEE6}"/>
                      </a:ext>
                    </a:extLst>
                  </p:cNvPr>
                  <p:cNvCxnSpPr/>
                  <p:nvPr/>
                </p:nvCxnSpPr>
                <p:spPr>
                  <a:xfrm>
                    <a:off x="9776196" y="5281229"/>
                    <a:ext cx="1401006" cy="419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F48A109B-C381-2E4A-88D5-4FFA029130C2}"/>
                    </a:ext>
                  </a:extLst>
                </p:cNvPr>
                <p:cNvGrpSpPr/>
                <p:nvPr/>
              </p:nvGrpSpPr>
              <p:grpSpPr>
                <a:xfrm>
                  <a:off x="10558398" y="4921167"/>
                  <a:ext cx="310222" cy="663495"/>
                  <a:chOff x="2714775" y="4956730"/>
                  <a:chExt cx="310222" cy="663495"/>
                </a:xfrm>
              </p:grpSpPr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580C9A99-C6A0-2A4F-BEE7-B34AA7849EFE}"/>
                      </a:ext>
                    </a:extLst>
                  </p:cNvPr>
                  <p:cNvSpPr txBox="1"/>
                  <p:nvPr/>
                </p:nvSpPr>
                <p:spPr>
                  <a:xfrm>
                    <a:off x="2716525" y="5059486"/>
                    <a:ext cx="29527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/>
                        </a:solidFill>
                      </a:rPr>
                      <a:t>-</a:t>
                    </a:r>
                  </a:p>
                </p:txBody>
              </p:sp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C7320CE3-DF26-1A47-B53F-B25DFEDDA001}"/>
                      </a:ext>
                    </a:extLst>
                  </p:cNvPr>
                  <p:cNvSpPr txBox="1"/>
                  <p:nvPr/>
                </p:nvSpPr>
                <p:spPr>
                  <a:xfrm>
                    <a:off x="2729723" y="4993034"/>
                    <a:ext cx="29527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/>
                        </a:solidFill>
                      </a:rPr>
                      <a:t>-</a:t>
                    </a:r>
                  </a:p>
                </p:txBody>
              </p:sp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77BC6E3A-0D4E-6E4A-A063-55BF61215579}"/>
                      </a:ext>
                    </a:extLst>
                  </p:cNvPr>
                  <p:cNvSpPr txBox="1"/>
                  <p:nvPr/>
                </p:nvSpPr>
                <p:spPr>
                  <a:xfrm>
                    <a:off x="2723135" y="4956730"/>
                    <a:ext cx="29527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/>
                        </a:solidFill>
                      </a:rPr>
                      <a:t>-</a:t>
                    </a:r>
                  </a:p>
                </p:txBody>
              </p: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2BE2056C-1B87-5545-B4E8-6AEC58F18CC5}"/>
                      </a:ext>
                    </a:extLst>
                  </p:cNvPr>
                  <p:cNvSpPr txBox="1"/>
                  <p:nvPr/>
                </p:nvSpPr>
                <p:spPr>
                  <a:xfrm>
                    <a:off x="2714775" y="5097005"/>
                    <a:ext cx="29527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/>
                        </a:solidFill>
                      </a:rPr>
                      <a:t>-</a:t>
                    </a:r>
                  </a:p>
                </p:txBody>
              </p:sp>
            </p:grp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1A5DFB74-5530-C34B-9B09-485F7E64FC61}"/>
                  </a:ext>
                </a:extLst>
              </p:cNvPr>
              <p:cNvGrpSpPr/>
              <p:nvPr/>
            </p:nvGrpSpPr>
            <p:grpSpPr>
              <a:xfrm>
                <a:off x="9048416" y="5136119"/>
                <a:ext cx="297533" cy="369332"/>
                <a:chOff x="-1480460" y="3459686"/>
                <a:chExt cx="316802" cy="481839"/>
              </a:xfrm>
            </p:grpSpPr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6B5BE4B7-9E9B-E342-9108-D2CA719DEF7B}"/>
                    </a:ext>
                  </a:extLst>
                </p:cNvPr>
                <p:cNvSpPr txBox="1"/>
                <p:nvPr/>
              </p:nvSpPr>
              <p:spPr>
                <a:xfrm>
                  <a:off x="-1480460" y="3459686"/>
                  <a:ext cx="316802" cy="4818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*</a:t>
                  </a:r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E69F847C-8244-E34D-8C0E-151C664A9B34}"/>
                    </a:ext>
                  </a:extLst>
                </p:cNvPr>
                <p:cNvSpPr/>
                <p:nvPr/>
              </p:nvSpPr>
              <p:spPr>
                <a:xfrm>
                  <a:off x="-1420290" y="3553996"/>
                  <a:ext cx="184615" cy="18075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28" name="Right Brace 127">
            <a:extLst>
              <a:ext uri="{FF2B5EF4-FFF2-40B4-BE49-F238E27FC236}">
                <a16:creationId xmlns:a16="http://schemas.microsoft.com/office/drawing/2014/main" id="{CF518FD9-92D5-3F4B-8A37-F950F855725E}"/>
              </a:ext>
            </a:extLst>
          </p:cNvPr>
          <p:cNvSpPr/>
          <p:nvPr/>
        </p:nvSpPr>
        <p:spPr>
          <a:xfrm rot="5400000">
            <a:off x="5129959" y="594111"/>
            <a:ext cx="205220" cy="8032272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5C1BAFE-24D2-3A4A-BF8B-8FD3199503A2}"/>
              </a:ext>
            </a:extLst>
          </p:cNvPr>
          <p:cNvSpPr txBox="1"/>
          <p:nvPr/>
        </p:nvSpPr>
        <p:spPr>
          <a:xfrm>
            <a:off x="4309731" y="4820282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rgbClr val="FF0000"/>
                </a:solidFill>
              </a:rPr>
              <a:t>Sequence X</a:t>
            </a:r>
          </a:p>
        </p:txBody>
      </p:sp>
    </p:spTree>
    <p:extLst>
      <p:ext uri="{BB962C8B-B14F-4D97-AF65-F5344CB8AC3E}">
        <p14:creationId xmlns:p14="http://schemas.microsoft.com/office/powerpoint/2010/main" val="276363768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5D3E-2EB5-CC47-9378-36AB3E4E9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Cách hoạt động 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53BC74E-4991-AD4A-9935-2EAB51444055}"/>
              </a:ext>
            </a:extLst>
          </p:cNvPr>
          <p:cNvGrpSpPr/>
          <p:nvPr/>
        </p:nvGrpSpPr>
        <p:grpSpPr>
          <a:xfrm>
            <a:off x="365896" y="1232805"/>
            <a:ext cx="11460208" cy="3327800"/>
            <a:chOff x="366990" y="1730019"/>
            <a:chExt cx="11460208" cy="27407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4E7E423-821D-1D40-9544-CE5645C76780}"/>
                </a:ext>
              </a:extLst>
            </p:cNvPr>
            <p:cNvGrpSpPr/>
            <p:nvPr/>
          </p:nvGrpSpPr>
          <p:grpSpPr>
            <a:xfrm>
              <a:off x="366990" y="1730019"/>
              <a:ext cx="3605855" cy="2740781"/>
              <a:chOff x="122192" y="4183952"/>
              <a:chExt cx="3867530" cy="274078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00703DF-844A-D947-A1DB-BB0A790091DC}"/>
                  </a:ext>
                </a:extLst>
              </p:cNvPr>
              <p:cNvGrpSpPr/>
              <p:nvPr/>
            </p:nvGrpSpPr>
            <p:grpSpPr>
              <a:xfrm>
                <a:off x="122192" y="4183952"/>
                <a:ext cx="3867530" cy="2740781"/>
                <a:chOff x="122192" y="4183952"/>
                <a:chExt cx="3867530" cy="2740781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F5B49F4A-D1F6-4E4A-88AF-CB3C2E9B8C52}"/>
                    </a:ext>
                  </a:extLst>
                </p:cNvPr>
                <p:cNvGrpSpPr/>
                <p:nvPr/>
              </p:nvGrpSpPr>
              <p:grpSpPr>
                <a:xfrm>
                  <a:off x="122192" y="4183952"/>
                  <a:ext cx="3867530" cy="2740781"/>
                  <a:chOff x="111113" y="4199264"/>
                  <a:chExt cx="3867530" cy="2740781"/>
                </a:xfrm>
              </p:grpSpPr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09351B85-291D-EA4B-934C-1C9A823DB52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844837" y="4485091"/>
                    <a:ext cx="0" cy="160883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6230BC5E-0145-5F47-B887-4FB46C7719C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1113" y="5157502"/>
                        <a:ext cx="7088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&lt;0&gt;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11" name="TextBox 3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113" y="5157502"/>
                        <a:ext cx="708848" cy="369332"/>
                      </a:xfrm>
                      <a:prstGeom prst="rect">
                        <a:avLst/>
                      </a:prstGeom>
                      <a:blipFill rotWithShape="0"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006CB6B6-4747-B044-9B20-8E213B56138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1113" y="5771676"/>
                        <a:ext cx="7256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&lt;0&gt;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12" name="TextBox 3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113" y="5771676"/>
                        <a:ext cx="725648" cy="369332"/>
                      </a:xfrm>
                      <a:prstGeom prst="rect">
                        <a:avLst/>
                      </a:prstGeom>
                      <a:blipFill rotWithShape="0">
                        <a:blip r:embed="rId2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45809B01-6F02-3D4C-8D9C-518191CFD7D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69795" y="4982630"/>
                        <a:ext cx="7088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&lt;1&gt;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13" name="TextBox 3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69795" y="4982630"/>
                        <a:ext cx="708848" cy="369332"/>
                      </a:xfrm>
                      <a:prstGeom prst="rect">
                        <a:avLst/>
                      </a:prstGeom>
                      <a:blipFill rotWithShape="0"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A6719CA4-8819-BB4B-8CDF-2A7DFBE49B3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52872" y="6570713"/>
                        <a:ext cx="72782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&lt;1&gt;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14" name="TextBox 3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52872" y="6570713"/>
                        <a:ext cx="727828" cy="369332"/>
                      </a:xfrm>
                      <a:prstGeom prst="rect">
                        <a:avLst/>
                      </a:prstGeom>
                      <a:blipFill rotWithShape="0">
                        <a:blip r:embed="rId2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C0AF75AC-4059-5C48-9D28-8D6CF355FECA}"/>
                      </a:ext>
                    </a:extLst>
                  </p:cNvPr>
                  <p:cNvSpPr/>
                  <p:nvPr/>
                </p:nvSpPr>
                <p:spPr>
                  <a:xfrm>
                    <a:off x="1022200" y="5145558"/>
                    <a:ext cx="1976274" cy="1253969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976EF97D-1893-0A48-8E60-580F5E2673E9}"/>
                      </a:ext>
                    </a:extLst>
                  </p:cNvPr>
                  <p:cNvSpPr/>
                  <p:nvPr/>
                </p:nvSpPr>
                <p:spPr>
                  <a:xfrm>
                    <a:off x="1116166" y="5840764"/>
                    <a:ext cx="352360" cy="176557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>
                        <a:solidFill>
                          <a:srgbClr val="0066FF"/>
                        </a:solidFill>
                      </a:rPr>
                      <a:t>f</a:t>
                    </a:r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7D4FB323-7E24-B347-B704-B1E62A0A28C2}"/>
                      </a:ext>
                    </a:extLst>
                  </p:cNvPr>
                  <p:cNvSpPr/>
                  <p:nvPr/>
                </p:nvSpPr>
                <p:spPr>
                  <a:xfrm>
                    <a:off x="1636300" y="5840764"/>
                    <a:ext cx="330931" cy="176557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>
                        <a:solidFill>
                          <a:srgbClr val="0066FF"/>
                        </a:solidFill>
                      </a:rPr>
                      <a:t>u</a:t>
                    </a: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B414B233-2101-B64D-9DBF-F1B03CBD67D3}"/>
                      </a:ext>
                    </a:extLst>
                  </p:cNvPr>
                  <p:cNvSpPr/>
                  <p:nvPr/>
                </p:nvSpPr>
                <p:spPr>
                  <a:xfrm>
                    <a:off x="2104968" y="5840764"/>
                    <a:ext cx="224688" cy="176557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A7F402A2-C3DF-4448-846C-6F8A4909C5F6}"/>
                      </a:ext>
                    </a:extLst>
                  </p:cNvPr>
                  <p:cNvSpPr/>
                  <p:nvPr/>
                </p:nvSpPr>
                <p:spPr>
                  <a:xfrm>
                    <a:off x="2412124" y="5840764"/>
                    <a:ext cx="399639" cy="176557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rgbClr val="0066FF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o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Rectangle 25">
                        <a:extLst>
                          <a:ext uri="{FF2B5EF4-FFF2-40B4-BE49-F238E27FC236}">
                            <a16:creationId xmlns:a16="http://schemas.microsoft.com/office/drawing/2014/main" id="{EF3475CB-0BC8-AD40-ACC1-F1A1684115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9089" y="5174013"/>
                        <a:ext cx="233825" cy="26483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⨁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321" name="Rectangle 32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39089" y="5174013"/>
                        <a:ext cx="233825" cy="264835"/>
                      </a:xfrm>
                      <a:prstGeom prst="rect">
                        <a:avLst/>
                      </a:prstGeom>
                      <a:blipFill rotWithShape="0">
                        <a:blip r:embed="rId31"/>
                        <a:stretch>
                          <a:fillRect r="-34211" b="-1136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93DFB0ED-FC8F-AA42-A603-B2E692A43564}"/>
                      </a:ext>
                    </a:extLst>
                  </p:cNvPr>
                  <p:cNvSpPr txBox="1"/>
                  <p:nvPr/>
                </p:nvSpPr>
                <p:spPr>
                  <a:xfrm>
                    <a:off x="1725566" y="5536893"/>
                    <a:ext cx="43" cy="17751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endParaRPr lang="en-US" sz="14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595783A1-B350-C34C-B61D-C5168DFED0A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04968" y="4844649"/>
                        <a:ext cx="66627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&lt;1&gt;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24" name="TextBox 3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04968" y="4844649"/>
                        <a:ext cx="666273" cy="338554"/>
                      </a:xfrm>
                      <a:prstGeom prst="rect">
                        <a:avLst/>
                      </a:prstGeom>
                      <a:blipFill rotWithShape="0"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24B57DFA-0EEA-304E-9E16-582FD88894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97704" y="5905131"/>
                        <a:ext cx="7256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&lt;1&gt;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25" name="TextBox 32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97704" y="5905131"/>
                        <a:ext cx="725648" cy="369332"/>
                      </a:xfrm>
                      <a:prstGeom prst="rect">
                        <a:avLst/>
                      </a:prstGeom>
                      <a:blipFill rotWithShape="0">
                        <a:blip r:embed="rId3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9054246D-DE38-524A-A412-397163614808}"/>
                      </a:ext>
                    </a:extLst>
                  </p:cNvPr>
                  <p:cNvGrpSpPr/>
                  <p:nvPr/>
                </p:nvGrpSpPr>
                <p:grpSpPr>
                  <a:xfrm>
                    <a:off x="2510427" y="4661922"/>
                    <a:ext cx="668819" cy="246221"/>
                    <a:chOff x="1904987" y="5479971"/>
                    <a:chExt cx="1289034" cy="343373"/>
                  </a:xfrm>
                </p:grpSpPr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9F3F66CB-074A-0341-89A6-1CA90DBFB0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04987" y="5479971"/>
                      <a:ext cx="1289034" cy="3433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softmax</a:t>
                      </a:r>
                    </a:p>
                  </p:txBody>
                </p:sp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3F6BB9B1-E65D-F14F-889F-1C21E41FFE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22068" y="5520225"/>
                      <a:ext cx="1047985" cy="291580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7958116A-813A-CC4B-BE05-5096338961F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8840" y="5306454"/>
                    <a:ext cx="439466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047960A6-85C4-D64E-8EC6-BABEC6D00F4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422724" y="5310311"/>
                    <a:ext cx="292930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B30CBEAD-90F2-7F40-B1E3-20B18DC367C6}"/>
                      </a:ext>
                    </a:extLst>
                  </p:cNvPr>
                  <p:cNvCxnSpPr/>
                  <p:nvPr/>
                </p:nvCxnSpPr>
                <p:spPr>
                  <a:xfrm>
                    <a:off x="1911363" y="5309892"/>
                    <a:ext cx="1401006" cy="419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736DA672-5DD8-FE4B-8994-4E16523F6E99}"/>
                      </a:ext>
                    </a:extLst>
                  </p:cNvPr>
                  <p:cNvCxnSpPr>
                    <a:endCxn id="22" idx="2"/>
                  </p:cNvCxnSpPr>
                  <p:nvPr/>
                </p:nvCxnSpPr>
                <p:spPr>
                  <a:xfrm flipV="1">
                    <a:off x="1292346" y="6017321"/>
                    <a:ext cx="0" cy="31585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69F4E6B3-069B-F149-9A27-005DCE00BAB6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2853083" y="4889663"/>
                    <a:ext cx="0" cy="95531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6E2A5D33-D4F5-F043-8808-5C042C7C68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79476" y="4199264"/>
                        <a:ext cx="73289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&lt;1&gt;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336" name="TextBox 33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79476" y="4199264"/>
                        <a:ext cx="732893" cy="369332"/>
                      </a:xfrm>
                      <a:prstGeom prst="rect">
                        <a:avLst/>
                      </a:prstGeom>
                      <a:blipFill rotWithShape="0">
                        <a:blip r:embed="rId34"/>
                        <a:stretch>
                          <a:fillRect b="-491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D709551E-CF76-7A45-9073-E032546ADD2B}"/>
                      </a:ext>
                    </a:extLst>
                  </p:cNvPr>
                  <p:cNvCxnSpPr/>
                  <p:nvPr/>
                </p:nvCxnSpPr>
                <p:spPr>
                  <a:xfrm>
                    <a:off x="1157031" y="6351724"/>
                    <a:ext cx="0" cy="225352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Elbow Connector 37">
                    <a:extLst>
                      <a:ext uri="{FF2B5EF4-FFF2-40B4-BE49-F238E27FC236}">
                        <a16:creationId xmlns:a16="http://schemas.microsoft.com/office/drawing/2014/main" id="{F2B54A6F-ED63-BE4F-A24B-B3083ED99015}"/>
                      </a:ext>
                    </a:extLst>
                  </p:cNvPr>
                  <p:cNvCxnSpPr/>
                  <p:nvPr/>
                </p:nvCxnSpPr>
                <p:spPr>
                  <a:xfrm>
                    <a:off x="750417" y="5966298"/>
                    <a:ext cx="1864896" cy="383673"/>
                  </a:xfrm>
                  <a:prstGeom prst="bentConnector3">
                    <a:avLst>
                      <a:gd name="adj1" fmla="val 17312"/>
                    </a:avLst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5C7B6554-900C-7146-B015-FD470E8E09E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847802" y="5831567"/>
                    <a:ext cx="1007450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>
                    <a:extLst>
                      <a:ext uri="{FF2B5EF4-FFF2-40B4-BE49-F238E27FC236}">
                        <a16:creationId xmlns:a16="http://schemas.microsoft.com/office/drawing/2014/main" id="{A14109F4-5D6D-7545-ADC3-4A1FAB8061C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807912" y="6017321"/>
                    <a:ext cx="0" cy="31585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Arrow Connector 40">
                    <a:extLst>
                      <a:ext uri="{FF2B5EF4-FFF2-40B4-BE49-F238E27FC236}">
                        <a16:creationId xmlns:a16="http://schemas.microsoft.com/office/drawing/2014/main" id="{CD637A6C-B15C-3F44-AAAE-FEF0CBD300E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26201" y="6034114"/>
                    <a:ext cx="0" cy="31585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Arrow Connector 41">
                    <a:extLst>
                      <a:ext uri="{FF2B5EF4-FFF2-40B4-BE49-F238E27FC236}">
                        <a16:creationId xmlns:a16="http://schemas.microsoft.com/office/drawing/2014/main" id="{F0FDC014-C4D1-584F-995A-885EEA6DD24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613880" y="6034114"/>
                    <a:ext cx="0" cy="31585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BB4E5BDA-98C0-8743-B56F-0E51E3EB0A82}"/>
                    </a:ext>
                  </a:extLst>
                </p:cNvPr>
                <p:cNvGrpSpPr/>
                <p:nvPr/>
              </p:nvGrpSpPr>
              <p:grpSpPr>
                <a:xfrm>
                  <a:off x="2704236" y="4947531"/>
                  <a:ext cx="316540" cy="672713"/>
                  <a:chOff x="2705057" y="4946775"/>
                  <a:chExt cx="316540" cy="672713"/>
                </a:xfrm>
              </p:grpSpPr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172E7002-468C-1E42-9DCB-00CB9B0E68C5}"/>
                      </a:ext>
                    </a:extLst>
                  </p:cNvPr>
                  <p:cNvSpPr txBox="1"/>
                  <p:nvPr/>
                </p:nvSpPr>
                <p:spPr>
                  <a:xfrm>
                    <a:off x="2721688" y="4975529"/>
                    <a:ext cx="29527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/>
                        </a:solidFill>
                      </a:rPr>
                      <a:t>-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F77F1660-6F6A-684A-AE20-367AB3B98A8D}"/>
                      </a:ext>
                    </a:extLst>
                  </p:cNvPr>
                  <p:cNvSpPr txBox="1"/>
                  <p:nvPr/>
                </p:nvSpPr>
                <p:spPr>
                  <a:xfrm>
                    <a:off x="2716525" y="5059486"/>
                    <a:ext cx="29527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/>
                        </a:solidFill>
                      </a:rPr>
                      <a:t>-</a:t>
                    </a: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3A8A20D-C52C-074E-A0D3-84025500C3B6}"/>
                      </a:ext>
                    </a:extLst>
                  </p:cNvPr>
                  <p:cNvSpPr txBox="1"/>
                  <p:nvPr/>
                </p:nvSpPr>
                <p:spPr>
                  <a:xfrm>
                    <a:off x="2726323" y="4946775"/>
                    <a:ext cx="29527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/>
                        </a:solidFill>
                      </a:rPr>
                      <a:t>-</a:t>
                    </a: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2FDA25B-4E14-C54E-95F3-0C08112A6693}"/>
                      </a:ext>
                    </a:extLst>
                  </p:cNvPr>
                  <p:cNvSpPr txBox="1"/>
                  <p:nvPr/>
                </p:nvSpPr>
                <p:spPr>
                  <a:xfrm>
                    <a:off x="2705057" y="5096268"/>
                    <a:ext cx="29527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/>
                        </a:solidFill>
                      </a:rPr>
                      <a:t>-</a:t>
                    </a:r>
                  </a:p>
                </p:txBody>
              </p:sp>
            </p:grp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52D205F-A4C9-5347-9156-7A10184B2ED8}"/>
                  </a:ext>
                </a:extLst>
              </p:cNvPr>
              <p:cNvGrpSpPr/>
              <p:nvPr/>
            </p:nvGrpSpPr>
            <p:grpSpPr>
              <a:xfrm>
                <a:off x="1194928" y="5151984"/>
                <a:ext cx="297533" cy="369332"/>
                <a:chOff x="-1480460" y="3459686"/>
                <a:chExt cx="316802" cy="481839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726944B-97E5-7245-B95D-22C55A087237}"/>
                    </a:ext>
                  </a:extLst>
                </p:cNvPr>
                <p:cNvSpPr txBox="1"/>
                <p:nvPr/>
              </p:nvSpPr>
              <p:spPr>
                <a:xfrm>
                  <a:off x="-1480460" y="3459686"/>
                  <a:ext cx="316802" cy="4818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*</a:t>
                  </a: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3EED173-BBFE-0E4C-8DF6-4C85FDE91A8E}"/>
                    </a:ext>
                  </a:extLst>
                </p:cNvPr>
                <p:cNvSpPr/>
                <p:nvPr/>
              </p:nvSpPr>
              <p:spPr>
                <a:xfrm>
                  <a:off x="-1420290" y="3553996"/>
                  <a:ext cx="184615" cy="18075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21098AC-8327-AB45-9F97-A34A9B89AA58}"/>
                </a:ext>
              </a:extLst>
            </p:cNvPr>
            <p:cNvGrpSpPr/>
            <p:nvPr/>
          </p:nvGrpSpPr>
          <p:grpSpPr>
            <a:xfrm>
              <a:off x="4283719" y="1757650"/>
              <a:ext cx="3637723" cy="2685519"/>
              <a:chOff x="4038921" y="4211583"/>
              <a:chExt cx="3901711" cy="2685519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B8DA2ED0-3ECF-A249-82F0-E3684B4B7A70}"/>
                  </a:ext>
                </a:extLst>
              </p:cNvPr>
              <p:cNvGrpSpPr/>
              <p:nvPr/>
            </p:nvGrpSpPr>
            <p:grpSpPr>
              <a:xfrm>
                <a:off x="4038921" y="4211583"/>
                <a:ext cx="3901711" cy="2685519"/>
                <a:chOff x="4038921" y="4211583"/>
                <a:chExt cx="3901711" cy="2685519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B3AD04CC-58F9-BC4C-BCEB-75EE07E5A411}"/>
                    </a:ext>
                  </a:extLst>
                </p:cNvPr>
                <p:cNvGrpSpPr/>
                <p:nvPr/>
              </p:nvGrpSpPr>
              <p:grpSpPr>
                <a:xfrm>
                  <a:off x="4038921" y="4211583"/>
                  <a:ext cx="3901711" cy="2685519"/>
                  <a:chOff x="4038921" y="4211583"/>
                  <a:chExt cx="3901711" cy="2685519"/>
                </a:xfrm>
              </p:grpSpPr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4E396599-49FF-9F42-AF61-D53B164DAA02}"/>
                      </a:ext>
                    </a:extLst>
                  </p:cNvPr>
                  <p:cNvGrpSpPr/>
                  <p:nvPr/>
                </p:nvGrpSpPr>
                <p:grpSpPr>
                  <a:xfrm>
                    <a:off x="4038921" y="4211583"/>
                    <a:ext cx="3744139" cy="2685519"/>
                    <a:chOff x="111113" y="4254526"/>
                    <a:chExt cx="3744139" cy="2685519"/>
                  </a:xfrm>
                </p:grpSpPr>
                <p:cxnSp>
                  <p:nvCxnSpPr>
                    <p:cNvPr id="59" name="Straight Arrow Connector 58">
                      <a:extLst>
                        <a:ext uri="{FF2B5EF4-FFF2-40B4-BE49-F238E27FC236}">
                          <a16:creationId xmlns:a16="http://schemas.microsoft.com/office/drawing/2014/main" id="{0E8E5EFD-86D1-BA42-8823-32B72B1C2CA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844837" y="4485091"/>
                      <a:ext cx="0" cy="160883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0" name="TextBox 59">
                          <a:extLst>
                            <a:ext uri="{FF2B5EF4-FFF2-40B4-BE49-F238E27FC236}">
                              <a16:creationId xmlns:a16="http://schemas.microsoft.com/office/drawing/2014/main" id="{2429A710-60C4-1B44-8198-346197D080C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1113" y="5157502"/>
                          <a:ext cx="70884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&lt;1&gt;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264" name="TextBox 26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1113" y="5157502"/>
                          <a:ext cx="708848" cy="369332"/>
                        </a:xfrm>
                        <a:prstGeom prst="rect">
                          <a:avLst/>
                        </a:prstGeom>
                        <a:blipFill rotWithShape="0">
                          <a:blip r:embed="rId3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1" name="TextBox 60">
                          <a:extLst>
                            <a:ext uri="{FF2B5EF4-FFF2-40B4-BE49-F238E27FC236}">
                              <a16:creationId xmlns:a16="http://schemas.microsoft.com/office/drawing/2014/main" id="{E9C35858-DF2C-1447-8BC2-2B1410EC771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1113" y="5771676"/>
                          <a:ext cx="72564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&lt;1&gt;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265" name="TextBox 26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1113" y="5771676"/>
                          <a:ext cx="725648" cy="369332"/>
                        </a:xfrm>
                        <a:prstGeom prst="rect">
                          <a:avLst/>
                        </a:prstGeom>
                        <a:blipFill rotWithShape="0">
                          <a:blip r:embed="rId3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2" name="TextBox 61">
                          <a:extLst>
                            <a:ext uri="{FF2B5EF4-FFF2-40B4-BE49-F238E27FC236}">
                              <a16:creationId xmlns:a16="http://schemas.microsoft.com/office/drawing/2014/main" id="{9CFDFC60-6F67-D349-A742-0096D609EA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52872" y="6570713"/>
                          <a:ext cx="72782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&lt;2&gt;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267" name="TextBox 26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52872" y="6570713"/>
                          <a:ext cx="727828" cy="369332"/>
                        </a:xfrm>
                        <a:prstGeom prst="rect">
                          <a:avLst/>
                        </a:prstGeom>
                        <a:blipFill rotWithShape="0">
                          <a:blip r:embed="rId3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89DDCB25-D4B2-E84B-B1C6-07E9527D3F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2200" y="5145558"/>
                      <a:ext cx="1976274" cy="1253969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dirty="0"/>
                    </a:p>
                  </p:txBody>
                </p:sp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2FEF6D53-9634-6C41-AA56-A64D8F28C8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6166" y="5840764"/>
                      <a:ext cx="352360" cy="176557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>
                          <a:solidFill>
                            <a:srgbClr val="0066FF"/>
                          </a:solidFill>
                        </a:rPr>
                        <a:t>f</a:t>
                      </a:r>
                    </a:p>
                  </p:txBody>
                </p:sp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28AC4CD1-B01D-3E4C-BA0F-DDF41F808B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6300" y="5840764"/>
                      <a:ext cx="330931" cy="176557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>
                          <a:solidFill>
                            <a:srgbClr val="0066FF"/>
                          </a:solidFill>
                        </a:rPr>
                        <a:t>u</a:t>
                      </a:r>
                    </a:p>
                  </p:txBody>
                </p:sp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3A967951-1957-9249-808F-95104E85C9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04968" y="5840764"/>
                      <a:ext cx="224688" cy="176557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589388B4-15A5-AA4B-AD75-0BE92FF4CF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2124" y="5840764"/>
                      <a:ext cx="399639" cy="176557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66FF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o</a:t>
                      </a: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8" name="Rectangle 67">
                          <a:extLst>
                            <a:ext uri="{FF2B5EF4-FFF2-40B4-BE49-F238E27FC236}">
                              <a16:creationId xmlns:a16="http://schemas.microsoft.com/office/drawing/2014/main" id="{35563EAB-76FF-DE40-A615-78CC206E3B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39089" y="5174013"/>
                          <a:ext cx="233825" cy="264835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⨁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74" name="Rectangle 27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639089" y="5174013"/>
                          <a:ext cx="233825" cy="264835"/>
                        </a:xfrm>
                        <a:prstGeom prst="rect">
                          <a:avLst/>
                        </a:prstGeom>
                        <a:blipFill rotWithShape="0">
                          <a:blip r:embed="rId39"/>
                          <a:stretch>
                            <a:fillRect r="-33333" b="-1395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A6936E0B-D489-124B-9943-27F6EFED57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25566" y="5536893"/>
                      <a:ext cx="43" cy="17751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endParaRPr lang="en-US" sz="1400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0" name="TextBox 69">
                          <a:extLst>
                            <a:ext uri="{FF2B5EF4-FFF2-40B4-BE49-F238E27FC236}">
                              <a16:creationId xmlns:a16="http://schemas.microsoft.com/office/drawing/2014/main" id="{91A20683-2C7C-924F-8D38-83DEAF63481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104968" y="4844649"/>
                          <a:ext cx="666273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&lt;2&gt;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p:txBody>
                    </p:sp>
                  </mc:Choice>
                  <mc:Fallback xmlns="">
                    <p:sp>
                      <p:nvSpPr>
                        <p:cNvPr id="276" name="TextBox 27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04968" y="4844649"/>
                          <a:ext cx="666273" cy="338554"/>
                        </a:xfrm>
                        <a:prstGeom prst="rect">
                          <a:avLst/>
                        </a:prstGeom>
                        <a:blipFill rotWithShape="0">
                          <a:blip r:embed="rId4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1" name="TextBox 70">
                          <a:extLst>
                            <a:ext uri="{FF2B5EF4-FFF2-40B4-BE49-F238E27FC236}">
                              <a16:creationId xmlns:a16="http://schemas.microsoft.com/office/drawing/2014/main" id="{89FF2A5D-55CC-2D4F-81DD-2FAEF098D34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97704" y="5905131"/>
                          <a:ext cx="666273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&lt;2&gt;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p:txBody>
                    </p:sp>
                  </mc:Choice>
                  <mc:Fallback xmlns="">
                    <p:sp>
                      <p:nvSpPr>
                        <p:cNvPr id="277" name="TextBox 27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97704" y="5905131"/>
                          <a:ext cx="666273" cy="338554"/>
                        </a:xfrm>
                        <a:prstGeom prst="rect">
                          <a:avLst/>
                        </a:prstGeom>
                        <a:blipFill rotWithShape="0">
                          <a:blip r:embed="rId4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72" name="Group 71">
                      <a:extLst>
                        <a:ext uri="{FF2B5EF4-FFF2-40B4-BE49-F238E27FC236}">
                          <a16:creationId xmlns:a16="http://schemas.microsoft.com/office/drawing/2014/main" id="{02BA6378-5BFF-B04B-889A-5610445B3D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10427" y="4661922"/>
                      <a:ext cx="668819" cy="246221"/>
                      <a:chOff x="1904987" y="5479971"/>
                      <a:chExt cx="1289034" cy="343373"/>
                    </a:xfrm>
                  </p:grpSpPr>
                  <p:sp>
                    <p:nvSpPr>
                      <p:cNvPr id="84" name="TextBox 83">
                        <a:extLst>
                          <a:ext uri="{FF2B5EF4-FFF2-40B4-BE49-F238E27FC236}">
                            <a16:creationId xmlns:a16="http://schemas.microsoft.com/office/drawing/2014/main" id="{AFD3BE46-1220-C249-B4BA-FAD7D19227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04987" y="5479971"/>
                        <a:ext cx="1289034" cy="3433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0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rPr>
                          <a:t>softmax</a:t>
                        </a:r>
                      </a:p>
                    </p:txBody>
                  </p:sp>
                  <p:sp>
                    <p:nvSpPr>
                      <p:cNvPr id="85" name="Rectangle 84">
                        <a:extLst>
                          <a:ext uri="{FF2B5EF4-FFF2-40B4-BE49-F238E27FC236}">
                            <a16:creationId xmlns:a16="http://schemas.microsoft.com/office/drawing/2014/main" id="{43CCC54E-1862-2342-A496-5B3A0B6AB2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22068" y="5520225"/>
                        <a:ext cx="1047985" cy="291580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73" name="Straight Arrow Connector 72">
                      <a:extLst>
                        <a:ext uri="{FF2B5EF4-FFF2-40B4-BE49-F238E27FC236}">
                          <a16:creationId xmlns:a16="http://schemas.microsoft.com/office/drawing/2014/main" id="{A3379FD7-42B1-BD4F-87B7-FD2ADA78FBC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88840" y="5319332"/>
                      <a:ext cx="439466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Straight Arrow Connector 73">
                      <a:extLst>
                        <a:ext uri="{FF2B5EF4-FFF2-40B4-BE49-F238E27FC236}">
                          <a16:creationId xmlns:a16="http://schemas.microsoft.com/office/drawing/2014/main" id="{F85AC78E-A5B8-1C4A-86D0-555D3C38A48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422724" y="5319332"/>
                      <a:ext cx="292930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Arrow Connector 74">
                      <a:extLst>
                        <a:ext uri="{FF2B5EF4-FFF2-40B4-BE49-F238E27FC236}">
                          <a16:creationId xmlns:a16="http://schemas.microsoft.com/office/drawing/2014/main" id="{853AB81C-4DC3-164E-B94C-BDA0DD74C23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292346" y="6017321"/>
                      <a:ext cx="0" cy="315857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Arrow Connector 75">
                      <a:extLst>
                        <a:ext uri="{FF2B5EF4-FFF2-40B4-BE49-F238E27FC236}">
                          <a16:creationId xmlns:a16="http://schemas.microsoft.com/office/drawing/2014/main" id="{E0D7EDDC-F51E-334B-9B9D-5DAC56AD02B3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2853083" y="4889663"/>
                      <a:ext cx="0" cy="95531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7" name="TextBox 76">
                          <a:extLst>
                            <a:ext uri="{FF2B5EF4-FFF2-40B4-BE49-F238E27FC236}">
                              <a16:creationId xmlns:a16="http://schemas.microsoft.com/office/drawing/2014/main" id="{67E758AB-69A4-0145-AF11-9021E39F55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07542" y="4254526"/>
                          <a:ext cx="73289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&lt;2&gt;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284" name="TextBox 28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07542" y="4254526"/>
                          <a:ext cx="732893" cy="369332"/>
                        </a:xfrm>
                        <a:prstGeom prst="rect">
                          <a:avLst/>
                        </a:prstGeom>
                        <a:blipFill rotWithShape="0">
                          <a:blip r:embed="rId42"/>
                          <a:stretch>
                            <a:fillRect b="-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78" name="Straight Connector 77">
                      <a:extLst>
                        <a:ext uri="{FF2B5EF4-FFF2-40B4-BE49-F238E27FC236}">
                          <a16:creationId xmlns:a16="http://schemas.microsoft.com/office/drawing/2014/main" id="{6EDB43D3-B315-BC4D-ACAE-DCB399359E5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57031" y="6351724"/>
                      <a:ext cx="0" cy="225352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Elbow Connector 78">
                      <a:extLst>
                        <a:ext uri="{FF2B5EF4-FFF2-40B4-BE49-F238E27FC236}">
                          <a16:creationId xmlns:a16="http://schemas.microsoft.com/office/drawing/2014/main" id="{0685B210-3ADA-8141-8C46-49CBA082F3F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50417" y="5966298"/>
                      <a:ext cx="1864896" cy="383673"/>
                    </a:xfrm>
                    <a:prstGeom prst="bentConnector3">
                      <a:avLst>
                        <a:gd name="adj1" fmla="val 17312"/>
                      </a:avLst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Arrow Connector 79">
                      <a:extLst>
                        <a:ext uri="{FF2B5EF4-FFF2-40B4-BE49-F238E27FC236}">
                          <a16:creationId xmlns:a16="http://schemas.microsoft.com/office/drawing/2014/main" id="{3323EBEF-E86C-474C-A258-B812D251AAD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847802" y="5831567"/>
                      <a:ext cx="1007450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Arrow Connector 80">
                      <a:extLst>
                        <a:ext uri="{FF2B5EF4-FFF2-40B4-BE49-F238E27FC236}">
                          <a16:creationId xmlns:a16="http://schemas.microsoft.com/office/drawing/2014/main" id="{B3243AA1-5C9C-5A4B-B329-A2BB9B770B9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807912" y="6017321"/>
                      <a:ext cx="0" cy="315857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Arrow Connector 81">
                      <a:extLst>
                        <a:ext uri="{FF2B5EF4-FFF2-40B4-BE49-F238E27FC236}">
                          <a16:creationId xmlns:a16="http://schemas.microsoft.com/office/drawing/2014/main" id="{2FB9FAD0-E495-5448-925D-2D65947DE58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226201" y="6034114"/>
                      <a:ext cx="0" cy="315857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Arrow Connector 82">
                      <a:extLst>
                        <a:ext uri="{FF2B5EF4-FFF2-40B4-BE49-F238E27FC236}">
                          <a16:creationId xmlns:a16="http://schemas.microsoft.com/office/drawing/2014/main" id="{445C7590-3BB5-844F-84E5-225CFBDA8BB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613880" y="6034114"/>
                      <a:ext cx="0" cy="315857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09EF91DC-410C-BE4C-9D58-93C2014018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231784" y="4926344"/>
                        <a:ext cx="7088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&lt;2&gt;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59" name="TextBox 3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31784" y="4926344"/>
                        <a:ext cx="708848" cy="369332"/>
                      </a:xfrm>
                      <a:prstGeom prst="rect">
                        <a:avLst/>
                      </a:prstGeom>
                      <a:blipFill rotWithShape="0">
                        <a:blip r:embed="rId4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AB9A4465-648A-A143-8F67-9FA198B58C49}"/>
                      </a:ext>
                    </a:extLst>
                  </p:cNvPr>
                  <p:cNvCxnSpPr/>
                  <p:nvPr/>
                </p:nvCxnSpPr>
                <p:spPr>
                  <a:xfrm>
                    <a:off x="5873352" y="5276180"/>
                    <a:ext cx="1401006" cy="419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4E0B1E57-BC8B-FF4E-987C-182FFD5A0847}"/>
                    </a:ext>
                  </a:extLst>
                </p:cNvPr>
                <p:cNvGrpSpPr/>
                <p:nvPr/>
              </p:nvGrpSpPr>
              <p:grpSpPr>
                <a:xfrm>
                  <a:off x="6652375" y="4919211"/>
                  <a:ext cx="310222" cy="663495"/>
                  <a:chOff x="2714775" y="4956730"/>
                  <a:chExt cx="310222" cy="663495"/>
                </a:xfrm>
              </p:grpSpPr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D5B3DBBA-536C-4346-BD6D-0508A3036110}"/>
                      </a:ext>
                    </a:extLst>
                  </p:cNvPr>
                  <p:cNvSpPr txBox="1"/>
                  <p:nvPr/>
                </p:nvSpPr>
                <p:spPr>
                  <a:xfrm>
                    <a:off x="2716525" y="5059486"/>
                    <a:ext cx="29527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/>
                        </a:solidFill>
                      </a:rPr>
                      <a:t>-</a:t>
                    </a:r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2036810E-18B9-A04F-943E-82512B9F5236}"/>
                      </a:ext>
                    </a:extLst>
                  </p:cNvPr>
                  <p:cNvSpPr txBox="1"/>
                  <p:nvPr/>
                </p:nvSpPr>
                <p:spPr>
                  <a:xfrm>
                    <a:off x="2729723" y="4993034"/>
                    <a:ext cx="29527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/>
                        </a:solidFill>
                      </a:rPr>
                      <a:t>-</a:t>
                    </a: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D191549B-95CC-FE43-B89A-31956B6D3501}"/>
                      </a:ext>
                    </a:extLst>
                  </p:cNvPr>
                  <p:cNvSpPr txBox="1"/>
                  <p:nvPr/>
                </p:nvSpPr>
                <p:spPr>
                  <a:xfrm>
                    <a:off x="2723135" y="4956730"/>
                    <a:ext cx="29527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/>
                        </a:solidFill>
                      </a:rPr>
                      <a:t>-</a:t>
                    </a: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3F909B-1ACC-3348-AF15-3678960128AA}"/>
                      </a:ext>
                    </a:extLst>
                  </p:cNvPr>
                  <p:cNvSpPr txBox="1"/>
                  <p:nvPr/>
                </p:nvSpPr>
                <p:spPr>
                  <a:xfrm>
                    <a:off x="2714775" y="5097005"/>
                    <a:ext cx="29527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/>
                        </a:solidFill>
                      </a:rPr>
                      <a:t>-</a:t>
                    </a:r>
                  </a:p>
                </p:txBody>
              </p:sp>
            </p:grp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39BB6AC-6D6D-D146-AF80-B597493233C7}"/>
                  </a:ext>
                </a:extLst>
              </p:cNvPr>
              <p:cNvGrpSpPr/>
              <p:nvPr/>
            </p:nvGrpSpPr>
            <p:grpSpPr>
              <a:xfrm>
                <a:off x="5106206" y="5141081"/>
                <a:ext cx="297533" cy="369332"/>
                <a:chOff x="-1480460" y="3459686"/>
                <a:chExt cx="316802" cy="481839"/>
              </a:xfrm>
            </p:grpSpPr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48F60FA-0AAB-794F-BD49-CFB3BF06E550}"/>
                    </a:ext>
                  </a:extLst>
                </p:cNvPr>
                <p:cNvSpPr txBox="1"/>
                <p:nvPr/>
              </p:nvSpPr>
              <p:spPr>
                <a:xfrm>
                  <a:off x="-1480460" y="3459686"/>
                  <a:ext cx="316802" cy="4818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*</a:t>
                  </a:r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7F09B898-D38E-494E-9FA1-C5B4A4586B29}"/>
                    </a:ext>
                  </a:extLst>
                </p:cNvPr>
                <p:cNvSpPr/>
                <p:nvPr/>
              </p:nvSpPr>
              <p:spPr>
                <a:xfrm>
                  <a:off x="-1420290" y="3553996"/>
                  <a:ext cx="184615" cy="18075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3A91805-9271-B64C-88E6-4011E68E6C5D}"/>
                </a:ext>
              </a:extLst>
            </p:cNvPr>
            <p:cNvGrpSpPr/>
            <p:nvPr/>
          </p:nvGrpSpPr>
          <p:grpSpPr>
            <a:xfrm>
              <a:off x="8229600" y="1752600"/>
              <a:ext cx="3597598" cy="2695618"/>
              <a:chOff x="7984802" y="4206533"/>
              <a:chExt cx="3858674" cy="2695618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7D848B4E-1868-9A40-8BB1-4B1EBD9804A8}"/>
                  </a:ext>
                </a:extLst>
              </p:cNvPr>
              <p:cNvGrpSpPr/>
              <p:nvPr/>
            </p:nvGrpSpPr>
            <p:grpSpPr>
              <a:xfrm>
                <a:off x="7984802" y="4206533"/>
                <a:ext cx="3858674" cy="2695618"/>
                <a:chOff x="7984802" y="4206533"/>
                <a:chExt cx="3858674" cy="2695618"/>
              </a:xfrm>
            </p:grpSpPr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075ED3E7-79DF-D041-927D-FBC083332686}"/>
                    </a:ext>
                  </a:extLst>
                </p:cNvPr>
                <p:cNvGrpSpPr/>
                <p:nvPr/>
              </p:nvGrpSpPr>
              <p:grpSpPr>
                <a:xfrm>
                  <a:off x="7984802" y="4206533"/>
                  <a:ext cx="3858674" cy="2695618"/>
                  <a:chOff x="7984802" y="4206533"/>
                  <a:chExt cx="3858674" cy="2695618"/>
                </a:xfrm>
              </p:grpSpPr>
              <p:grpSp>
                <p:nvGrpSpPr>
                  <p:cNvPr id="97" name="Group 96">
                    <a:extLst>
                      <a:ext uri="{FF2B5EF4-FFF2-40B4-BE49-F238E27FC236}">
                        <a16:creationId xmlns:a16="http://schemas.microsoft.com/office/drawing/2014/main" id="{02AC4781-35F6-8148-8B5F-FE2E95381BBA}"/>
                      </a:ext>
                    </a:extLst>
                  </p:cNvPr>
                  <p:cNvGrpSpPr/>
                  <p:nvPr/>
                </p:nvGrpSpPr>
                <p:grpSpPr>
                  <a:xfrm>
                    <a:off x="7984802" y="4206533"/>
                    <a:ext cx="3744139" cy="2695618"/>
                    <a:chOff x="111113" y="4244427"/>
                    <a:chExt cx="3744139" cy="2695618"/>
                  </a:xfrm>
                </p:grpSpPr>
                <p:cxnSp>
                  <p:nvCxnSpPr>
                    <p:cNvPr id="100" name="Straight Arrow Connector 99">
                      <a:extLst>
                        <a:ext uri="{FF2B5EF4-FFF2-40B4-BE49-F238E27FC236}">
                          <a16:creationId xmlns:a16="http://schemas.microsoft.com/office/drawing/2014/main" id="{58CF9D15-0319-1B45-818B-C52821B4DCD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844837" y="4485091"/>
                      <a:ext cx="0" cy="160883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1" name="TextBox 100">
                          <a:extLst>
                            <a:ext uri="{FF2B5EF4-FFF2-40B4-BE49-F238E27FC236}">
                              <a16:creationId xmlns:a16="http://schemas.microsoft.com/office/drawing/2014/main" id="{DD511D44-2811-F342-891A-6C0ED560E73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1113" y="5157502"/>
                          <a:ext cx="70884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&lt;2&gt;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295" name="TextBox 29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1113" y="5157502"/>
                          <a:ext cx="708848" cy="369332"/>
                        </a:xfrm>
                        <a:prstGeom prst="rect">
                          <a:avLst/>
                        </a:prstGeom>
                        <a:blipFill rotWithShape="0">
                          <a:blip r:embed="rId4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2" name="TextBox 101">
                          <a:extLst>
                            <a:ext uri="{FF2B5EF4-FFF2-40B4-BE49-F238E27FC236}">
                              <a16:creationId xmlns:a16="http://schemas.microsoft.com/office/drawing/2014/main" id="{2BB25B38-E1C7-B847-B056-D1CC76E697E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1113" y="5771676"/>
                          <a:ext cx="72564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&lt;2&gt;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296" name="TextBox 29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1113" y="5771676"/>
                          <a:ext cx="725648" cy="369332"/>
                        </a:xfrm>
                        <a:prstGeom prst="rect">
                          <a:avLst/>
                        </a:prstGeom>
                        <a:blipFill rotWithShape="0">
                          <a:blip r:embed="rId4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3" name="TextBox 102">
                          <a:extLst>
                            <a:ext uri="{FF2B5EF4-FFF2-40B4-BE49-F238E27FC236}">
                              <a16:creationId xmlns:a16="http://schemas.microsoft.com/office/drawing/2014/main" id="{C64A0B6E-D9E3-0248-9692-A8E120231D0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52872" y="6570713"/>
                          <a:ext cx="72782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&lt;3&gt;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298" name="TextBox 29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52872" y="6570713"/>
                          <a:ext cx="727828" cy="369332"/>
                        </a:xfrm>
                        <a:prstGeom prst="rect">
                          <a:avLst/>
                        </a:prstGeom>
                        <a:blipFill rotWithShape="0">
                          <a:blip r:embed="rId4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04" name="Rectangle 103">
                      <a:extLst>
                        <a:ext uri="{FF2B5EF4-FFF2-40B4-BE49-F238E27FC236}">
                          <a16:creationId xmlns:a16="http://schemas.microsoft.com/office/drawing/2014/main" id="{FB335F23-EAC8-CD42-9B72-B1D07696FB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2200" y="5145558"/>
                      <a:ext cx="1976274" cy="1253969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dirty="0"/>
                    </a:p>
                  </p:txBody>
                </p:sp>
                <p:sp>
                  <p:nvSpPr>
                    <p:cNvPr id="105" name="Rectangle 104">
                      <a:extLst>
                        <a:ext uri="{FF2B5EF4-FFF2-40B4-BE49-F238E27FC236}">
                          <a16:creationId xmlns:a16="http://schemas.microsoft.com/office/drawing/2014/main" id="{968C3609-BAA9-3148-9790-F1C2672AE1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6166" y="5840764"/>
                      <a:ext cx="352360" cy="176557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>
                          <a:solidFill>
                            <a:srgbClr val="0066FF"/>
                          </a:solidFill>
                        </a:rPr>
                        <a:t>f</a:t>
                      </a:r>
                    </a:p>
                  </p:txBody>
                </p:sp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51754AC4-5FC3-054F-83A7-BA99A4B5A3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6300" y="5840764"/>
                      <a:ext cx="330931" cy="176557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>
                          <a:solidFill>
                            <a:srgbClr val="0066FF"/>
                          </a:solidFill>
                        </a:rPr>
                        <a:t>u</a:t>
                      </a:r>
                    </a:p>
                  </p:txBody>
                </p:sp>
                <p:sp>
                  <p:nvSpPr>
                    <p:cNvPr id="107" name="Rectangle 106">
                      <a:extLst>
                        <a:ext uri="{FF2B5EF4-FFF2-40B4-BE49-F238E27FC236}">
                          <a16:creationId xmlns:a16="http://schemas.microsoft.com/office/drawing/2014/main" id="{8076B016-E3AF-C847-A11E-3099FD7CF4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04968" y="5840764"/>
                      <a:ext cx="224688" cy="176557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108" name="Rectangle 107">
                      <a:extLst>
                        <a:ext uri="{FF2B5EF4-FFF2-40B4-BE49-F238E27FC236}">
                          <a16:creationId xmlns:a16="http://schemas.microsoft.com/office/drawing/2014/main" id="{E25576FA-D15F-274C-8045-E96B8948EF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2124" y="5840764"/>
                      <a:ext cx="399639" cy="176557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66FF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o</a:t>
                      </a: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9" name="Rectangle 108">
                          <a:extLst>
                            <a:ext uri="{FF2B5EF4-FFF2-40B4-BE49-F238E27FC236}">
                              <a16:creationId xmlns:a16="http://schemas.microsoft.com/office/drawing/2014/main" id="{2540B509-F812-0E4D-9834-BD6806F823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39089" y="5174013"/>
                          <a:ext cx="233825" cy="264835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⨁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40" name="Rectangle 339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639089" y="5174013"/>
                          <a:ext cx="233825" cy="264835"/>
                        </a:xfrm>
                        <a:prstGeom prst="rect">
                          <a:avLst/>
                        </a:prstGeom>
                        <a:blipFill rotWithShape="0">
                          <a:blip r:embed="rId39"/>
                          <a:stretch>
                            <a:fillRect r="-33333" b="-1395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D48CC930-8392-0B48-B8F7-7F08473767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25566" y="5536893"/>
                      <a:ext cx="43" cy="17751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endParaRPr lang="en-US" sz="1400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1" name="TextBox 110">
                          <a:extLst>
                            <a:ext uri="{FF2B5EF4-FFF2-40B4-BE49-F238E27FC236}">
                              <a16:creationId xmlns:a16="http://schemas.microsoft.com/office/drawing/2014/main" id="{B16F1734-8F6D-1043-901C-6D2F1CC090A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104968" y="4844649"/>
                          <a:ext cx="666273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&lt;3&gt;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p:txBody>
                    </p:sp>
                  </mc:Choice>
                  <mc:Fallback xmlns="">
                    <p:sp>
                      <p:nvSpPr>
                        <p:cNvPr id="342" name="TextBox 34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04968" y="4844649"/>
                          <a:ext cx="666273" cy="338554"/>
                        </a:xfrm>
                        <a:prstGeom prst="rect">
                          <a:avLst/>
                        </a:prstGeom>
                        <a:blipFill rotWithShape="0">
                          <a:blip r:embed="rId4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2" name="TextBox 111">
                          <a:extLst>
                            <a:ext uri="{FF2B5EF4-FFF2-40B4-BE49-F238E27FC236}">
                              <a16:creationId xmlns:a16="http://schemas.microsoft.com/office/drawing/2014/main" id="{98D5A475-CE48-AA48-81C5-EF338743028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97704" y="5905131"/>
                          <a:ext cx="666273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&lt;3&gt;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p:txBody>
                    </p:sp>
                  </mc:Choice>
                  <mc:Fallback xmlns="">
                    <p:sp>
                      <p:nvSpPr>
                        <p:cNvPr id="343" name="TextBox 34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97704" y="5905131"/>
                          <a:ext cx="666273" cy="338554"/>
                        </a:xfrm>
                        <a:prstGeom prst="rect">
                          <a:avLst/>
                        </a:prstGeom>
                        <a:blipFill rotWithShape="0">
                          <a:blip r:embed="rId4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113" name="Group 112">
                      <a:extLst>
                        <a:ext uri="{FF2B5EF4-FFF2-40B4-BE49-F238E27FC236}">
                          <a16:creationId xmlns:a16="http://schemas.microsoft.com/office/drawing/2014/main" id="{A1F01383-DCBE-0747-B904-C56C3DC343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10427" y="4661922"/>
                      <a:ext cx="668819" cy="246221"/>
                      <a:chOff x="1904987" y="5479971"/>
                      <a:chExt cx="1289034" cy="343373"/>
                    </a:xfrm>
                  </p:grpSpPr>
                  <p:sp>
                    <p:nvSpPr>
                      <p:cNvPr id="125" name="TextBox 124">
                        <a:extLst>
                          <a:ext uri="{FF2B5EF4-FFF2-40B4-BE49-F238E27FC236}">
                            <a16:creationId xmlns:a16="http://schemas.microsoft.com/office/drawing/2014/main" id="{DF9EFC8B-7AC8-024A-8ADB-ECC0D0943A2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04987" y="5479971"/>
                        <a:ext cx="1289034" cy="3433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0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rPr>
                          <a:t>softmax</a:t>
                        </a:r>
                      </a:p>
                    </p:txBody>
                  </p:sp>
                  <p:sp>
                    <p:nvSpPr>
                      <p:cNvPr id="126" name="Rectangle 125">
                        <a:extLst>
                          <a:ext uri="{FF2B5EF4-FFF2-40B4-BE49-F238E27FC236}">
                            <a16:creationId xmlns:a16="http://schemas.microsoft.com/office/drawing/2014/main" id="{2F2FC33E-3896-C740-A386-07B027A9AF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22068" y="5520225"/>
                        <a:ext cx="1047985" cy="291580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114" name="Straight Arrow Connector 113">
                      <a:extLst>
                        <a:ext uri="{FF2B5EF4-FFF2-40B4-BE49-F238E27FC236}">
                          <a16:creationId xmlns:a16="http://schemas.microsoft.com/office/drawing/2014/main" id="{F29AF7C9-B37E-9B41-9119-B21B5EADF7F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88840" y="5319332"/>
                      <a:ext cx="439466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Straight Arrow Connector 114">
                      <a:extLst>
                        <a:ext uri="{FF2B5EF4-FFF2-40B4-BE49-F238E27FC236}">
                          <a16:creationId xmlns:a16="http://schemas.microsoft.com/office/drawing/2014/main" id="{4BC73D6E-4287-6E41-956F-A628DA1DF31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422724" y="5319332"/>
                      <a:ext cx="292930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Straight Arrow Connector 115">
                      <a:extLst>
                        <a:ext uri="{FF2B5EF4-FFF2-40B4-BE49-F238E27FC236}">
                          <a16:creationId xmlns:a16="http://schemas.microsoft.com/office/drawing/2014/main" id="{0E84826B-7805-0F45-BE7A-D6E8E5CAE1C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292346" y="6017321"/>
                      <a:ext cx="0" cy="315857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Straight Arrow Connector 116">
                      <a:extLst>
                        <a:ext uri="{FF2B5EF4-FFF2-40B4-BE49-F238E27FC236}">
                          <a16:creationId xmlns:a16="http://schemas.microsoft.com/office/drawing/2014/main" id="{1276BB7D-789B-EC44-9BD7-B1EE18732750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2853083" y="4889663"/>
                      <a:ext cx="0" cy="95531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8" name="TextBox 117">
                          <a:extLst>
                            <a:ext uri="{FF2B5EF4-FFF2-40B4-BE49-F238E27FC236}">
                              <a16:creationId xmlns:a16="http://schemas.microsoft.com/office/drawing/2014/main" id="{88EFF76C-62F2-8044-AF88-715F793F991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65652" y="4244427"/>
                          <a:ext cx="73289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&lt;3&gt;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350" name="TextBox 34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65652" y="4244427"/>
                          <a:ext cx="732893" cy="369332"/>
                        </a:xfrm>
                        <a:prstGeom prst="rect">
                          <a:avLst/>
                        </a:prstGeom>
                        <a:blipFill rotWithShape="0">
                          <a:blip r:embed="rId49"/>
                          <a:stretch>
                            <a:fillRect b="-491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19" name="Straight Connector 118">
                      <a:extLst>
                        <a:ext uri="{FF2B5EF4-FFF2-40B4-BE49-F238E27FC236}">
                          <a16:creationId xmlns:a16="http://schemas.microsoft.com/office/drawing/2014/main" id="{BBD5BFFD-52EC-8C43-896B-46A08B223C0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57031" y="6351724"/>
                      <a:ext cx="0" cy="225352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Elbow Connector 119">
                      <a:extLst>
                        <a:ext uri="{FF2B5EF4-FFF2-40B4-BE49-F238E27FC236}">
                          <a16:creationId xmlns:a16="http://schemas.microsoft.com/office/drawing/2014/main" id="{CB7ADB09-1DA3-ED4E-BF97-F9471AF0E5A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50417" y="5966298"/>
                      <a:ext cx="1864896" cy="383673"/>
                    </a:xfrm>
                    <a:prstGeom prst="bentConnector3">
                      <a:avLst>
                        <a:gd name="adj1" fmla="val 17312"/>
                      </a:avLst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Straight Arrow Connector 120">
                      <a:extLst>
                        <a:ext uri="{FF2B5EF4-FFF2-40B4-BE49-F238E27FC236}">
                          <a16:creationId xmlns:a16="http://schemas.microsoft.com/office/drawing/2014/main" id="{14B5DBCB-AC75-7C4A-AACC-B7ED0C6C66D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847802" y="5831567"/>
                      <a:ext cx="1007450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Straight Arrow Connector 121">
                      <a:extLst>
                        <a:ext uri="{FF2B5EF4-FFF2-40B4-BE49-F238E27FC236}">
                          <a16:creationId xmlns:a16="http://schemas.microsoft.com/office/drawing/2014/main" id="{3534B20F-CB20-A84B-BE7F-7DE9C6F1748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807912" y="6017321"/>
                      <a:ext cx="0" cy="315857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Straight Arrow Connector 122">
                      <a:extLst>
                        <a:ext uri="{FF2B5EF4-FFF2-40B4-BE49-F238E27FC236}">
                          <a16:creationId xmlns:a16="http://schemas.microsoft.com/office/drawing/2014/main" id="{1F2CBD12-4EF1-4041-8C38-AF6EAC6A808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226201" y="6034114"/>
                      <a:ext cx="0" cy="315857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Straight Arrow Connector 123">
                      <a:extLst>
                        <a:ext uri="{FF2B5EF4-FFF2-40B4-BE49-F238E27FC236}">
                          <a16:creationId xmlns:a16="http://schemas.microsoft.com/office/drawing/2014/main" id="{5A406C22-D005-FF41-85EE-F63702BAC62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613880" y="6034114"/>
                      <a:ext cx="0" cy="315857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" name="TextBox 97">
                        <a:extLst>
                          <a:ext uri="{FF2B5EF4-FFF2-40B4-BE49-F238E27FC236}">
                            <a16:creationId xmlns:a16="http://schemas.microsoft.com/office/drawing/2014/main" id="{82FA913B-BAB8-4E47-B7F2-725489550B9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134628" y="4940072"/>
                        <a:ext cx="7088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&lt;3&gt;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61" name="TextBox 36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34628" y="4940072"/>
                        <a:ext cx="708848" cy="369332"/>
                      </a:xfrm>
                      <a:prstGeom prst="rect">
                        <a:avLst/>
                      </a:prstGeom>
                      <a:blipFill rotWithShape="0">
                        <a:blip r:embed="rId5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9" name="Straight Arrow Connector 98">
                    <a:extLst>
                      <a:ext uri="{FF2B5EF4-FFF2-40B4-BE49-F238E27FC236}">
                        <a16:creationId xmlns:a16="http://schemas.microsoft.com/office/drawing/2014/main" id="{D0231D19-C256-544E-A1C5-0E61A62DAEE6}"/>
                      </a:ext>
                    </a:extLst>
                  </p:cNvPr>
                  <p:cNvCxnSpPr/>
                  <p:nvPr/>
                </p:nvCxnSpPr>
                <p:spPr>
                  <a:xfrm>
                    <a:off x="9776196" y="5281229"/>
                    <a:ext cx="1401006" cy="419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F48A109B-C381-2E4A-88D5-4FFA029130C2}"/>
                    </a:ext>
                  </a:extLst>
                </p:cNvPr>
                <p:cNvGrpSpPr/>
                <p:nvPr/>
              </p:nvGrpSpPr>
              <p:grpSpPr>
                <a:xfrm>
                  <a:off x="10558398" y="4921167"/>
                  <a:ext cx="310222" cy="663495"/>
                  <a:chOff x="2714775" y="4956730"/>
                  <a:chExt cx="310222" cy="663495"/>
                </a:xfrm>
              </p:grpSpPr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580C9A99-C6A0-2A4F-BEE7-B34AA7849EFE}"/>
                      </a:ext>
                    </a:extLst>
                  </p:cNvPr>
                  <p:cNvSpPr txBox="1"/>
                  <p:nvPr/>
                </p:nvSpPr>
                <p:spPr>
                  <a:xfrm>
                    <a:off x="2716525" y="5059486"/>
                    <a:ext cx="29527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/>
                        </a:solidFill>
                      </a:rPr>
                      <a:t>-</a:t>
                    </a:r>
                  </a:p>
                </p:txBody>
              </p:sp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C7320CE3-DF26-1A47-B53F-B25DFEDDA001}"/>
                      </a:ext>
                    </a:extLst>
                  </p:cNvPr>
                  <p:cNvSpPr txBox="1"/>
                  <p:nvPr/>
                </p:nvSpPr>
                <p:spPr>
                  <a:xfrm>
                    <a:off x="2729723" y="4993034"/>
                    <a:ext cx="29527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/>
                        </a:solidFill>
                      </a:rPr>
                      <a:t>-</a:t>
                    </a:r>
                  </a:p>
                </p:txBody>
              </p:sp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77BC6E3A-0D4E-6E4A-A063-55BF61215579}"/>
                      </a:ext>
                    </a:extLst>
                  </p:cNvPr>
                  <p:cNvSpPr txBox="1"/>
                  <p:nvPr/>
                </p:nvSpPr>
                <p:spPr>
                  <a:xfrm>
                    <a:off x="2723135" y="4956730"/>
                    <a:ext cx="29527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/>
                        </a:solidFill>
                      </a:rPr>
                      <a:t>-</a:t>
                    </a:r>
                  </a:p>
                </p:txBody>
              </p: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2BE2056C-1B87-5545-B4E8-6AEC58F18CC5}"/>
                      </a:ext>
                    </a:extLst>
                  </p:cNvPr>
                  <p:cNvSpPr txBox="1"/>
                  <p:nvPr/>
                </p:nvSpPr>
                <p:spPr>
                  <a:xfrm>
                    <a:off x="2714775" y="5097005"/>
                    <a:ext cx="29527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/>
                        </a:solidFill>
                      </a:rPr>
                      <a:t>-</a:t>
                    </a:r>
                  </a:p>
                </p:txBody>
              </p:sp>
            </p:grp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1A5DFB74-5530-C34B-9B09-485F7E64FC61}"/>
                  </a:ext>
                </a:extLst>
              </p:cNvPr>
              <p:cNvGrpSpPr/>
              <p:nvPr/>
            </p:nvGrpSpPr>
            <p:grpSpPr>
              <a:xfrm>
                <a:off x="9048416" y="5136119"/>
                <a:ext cx="297533" cy="369332"/>
                <a:chOff x="-1480460" y="3459686"/>
                <a:chExt cx="316802" cy="481839"/>
              </a:xfrm>
            </p:grpSpPr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6B5BE4B7-9E9B-E342-9108-D2CA719DEF7B}"/>
                    </a:ext>
                  </a:extLst>
                </p:cNvPr>
                <p:cNvSpPr txBox="1"/>
                <p:nvPr/>
              </p:nvSpPr>
              <p:spPr>
                <a:xfrm>
                  <a:off x="-1480460" y="3459686"/>
                  <a:ext cx="316802" cy="4818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*</a:t>
                  </a:r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E69F847C-8244-E34D-8C0E-151C664A9B34}"/>
                    </a:ext>
                  </a:extLst>
                </p:cNvPr>
                <p:cNvSpPr/>
                <p:nvPr/>
              </p:nvSpPr>
              <p:spPr>
                <a:xfrm>
                  <a:off x="-1420290" y="3553996"/>
                  <a:ext cx="184615" cy="18075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9B502B8-61A5-CB48-AEDA-F8068DC01AA2}"/>
              </a:ext>
            </a:extLst>
          </p:cNvPr>
          <p:cNvSpPr/>
          <p:nvPr/>
        </p:nvSpPr>
        <p:spPr>
          <a:xfrm>
            <a:off x="304800" y="2134202"/>
            <a:ext cx="11521304" cy="751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ED039-0EDF-544E-B199-D3136561BFBF}"/>
              </a:ext>
            </a:extLst>
          </p:cNvPr>
          <p:cNvSpPr txBox="1"/>
          <p:nvPr/>
        </p:nvSpPr>
        <p:spPr>
          <a:xfrm>
            <a:off x="871600" y="4705404"/>
            <a:ext cx="10539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solidFill>
                  <a:srgbClr val="0066FF"/>
                </a:solidFill>
              </a:rPr>
              <a:t>Giá trị của c</a:t>
            </a:r>
            <a:r>
              <a:rPr lang="en-US" sz="2400" i="1" baseline="30000">
                <a:solidFill>
                  <a:srgbClr val="0066FF"/>
                </a:solidFill>
              </a:rPr>
              <a:t>&lt;0&gt;</a:t>
            </a:r>
            <a:r>
              <a:rPr lang="en-US" sz="2400" i="1">
                <a:solidFill>
                  <a:srgbClr val="0066FF"/>
                </a:solidFill>
              </a:rPr>
              <a:t> luôn được giữ nguyên sau khi truyền qua 3 lớp nhờ vào cổng forget và update gate. </a:t>
            </a:r>
          </a:p>
          <a:p>
            <a:r>
              <a:rPr lang="en-US" sz="2400" i="1">
                <a:solidFill>
                  <a:srgbClr val="0066FF"/>
                </a:solidFill>
                <a:sym typeface="Wingdings" pitchFamily="2" charset="2"/>
              </a:rPr>
              <a:t> Mô hình LSTM “nhớ” được giá trị của c</a:t>
            </a:r>
            <a:r>
              <a:rPr lang="en-US" sz="2400" i="1" baseline="30000">
                <a:solidFill>
                  <a:srgbClr val="0066FF"/>
                </a:solidFill>
                <a:sym typeface="Wingdings" pitchFamily="2" charset="2"/>
              </a:rPr>
              <a:t>&lt;0&gt; </a:t>
            </a:r>
            <a:r>
              <a:rPr lang="en-US" sz="2400">
                <a:solidFill>
                  <a:srgbClr val="0066FF"/>
                </a:solidFill>
                <a:sym typeface="Wingdings" pitchFamily="2" charset="2"/>
              </a:rPr>
              <a:t>(</a:t>
            </a:r>
            <a:r>
              <a:rPr lang="en-US" sz="2400">
                <a:solidFill>
                  <a:srgbClr val="FF0000"/>
                </a:solidFill>
                <a:sym typeface="Wingdings" pitchFamily="2" charset="2"/>
              </a:rPr>
              <a:t>long-term memory</a:t>
            </a:r>
            <a:r>
              <a:rPr lang="en-US" sz="2400">
                <a:solidFill>
                  <a:srgbClr val="0066FF"/>
                </a:solidFill>
                <a:sym typeface="Wingdings" pitchFamily="2" charset="2"/>
              </a:rPr>
              <a:t>)</a:t>
            </a:r>
            <a:endParaRPr lang="en-US" sz="2400" i="1">
              <a:solidFill>
                <a:srgbClr val="0066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506EC50B-F16E-EA41-A9F4-B9F79709A3A4}"/>
                  </a:ext>
                </a:extLst>
              </p:cNvPr>
              <p:cNvSpPr/>
              <p:nvPr/>
            </p:nvSpPr>
            <p:spPr>
              <a:xfrm>
                <a:off x="3608432" y="1542160"/>
                <a:ext cx="2669064" cy="4081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1">
                              <a:solidFill>
                                <a:srgbClr val="000099"/>
                              </a:solidFill>
                              <a:latin typeface="Cambria Math" charset="0"/>
                            </a:rPr>
                            <m:t> </m:t>
                          </m:r>
                        </m:fName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l-GR" b="1" i="1">
                                  <a:solidFill>
                                    <a:srgbClr val="000099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𝜞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99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𝒖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000099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000099"/>
                                      </a:solidFill>
                                      <a:latin typeface="Cambria Math" charset="0"/>
                                    </a:rPr>
                                    <m:t>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1" i="1">
                                  <a:solidFill>
                                    <a:srgbClr val="000099"/>
                                  </a:solidFill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b="1" i="1">
                                  <a:solidFill>
                                    <a:srgbClr val="000099"/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  <m:r>
                                <a:rPr lang="en-US" b="1" i="1">
                                  <a:solidFill>
                                    <a:srgbClr val="000099"/>
                                  </a:solidFill>
                                  <a:latin typeface="Cambria Math" charset="0"/>
                                </a:rPr>
                                <m:t>&gt;</m:t>
                              </m:r>
                            </m:sup>
                          </m:sSup>
                          <m:r>
                            <a:rPr lang="en-US" b="1" i="1">
                              <a:solidFill>
                                <a:srgbClr val="000099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l-GR" b="1" i="1">
                                  <a:solidFill>
                                    <a:srgbClr val="000099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𝜞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99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𝒇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000099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0099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000099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&lt;</m:t>
                              </m:r>
                              <m:r>
                                <a:rPr lang="en-US" b="1" i="1">
                                  <a:solidFill>
                                    <a:srgbClr val="000099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𝒕</m:t>
                              </m:r>
                              <m:r>
                                <a:rPr lang="en-US" b="1" i="1">
                                  <a:solidFill>
                                    <a:srgbClr val="000099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000099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𝟏</m:t>
                              </m:r>
                              <m:r>
                                <a:rPr lang="en-US" b="1" i="1">
                                  <a:solidFill>
                                    <a:srgbClr val="000099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&gt;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b="1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506EC50B-F16E-EA41-A9F4-B9F79709A3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432" y="1542160"/>
                <a:ext cx="2669064" cy="408125"/>
              </a:xfrm>
              <a:prstGeom prst="rect">
                <a:avLst/>
              </a:prstGeom>
              <a:blipFill>
                <a:blip r:embed="rId5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09783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3201-E85D-904F-B1A1-EFBB2ED7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81400"/>
            <a:ext cx="10972800" cy="1143000"/>
          </a:xfrm>
        </p:spPr>
        <p:txBody>
          <a:bodyPr/>
          <a:lstStyle/>
          <a:p>
            <a:pPr algn="l"/>
            <a:r>
              <a:rPr lang="en-US"/>
              <a:t>Các loại language model</a:t>
            </a:r>
          </a:p>
        </p:txBody>
      </p:sp>
    </p:spTree>
    <p:extLst>
      <p:ext uri="{BB962C8B-B14F-4D97-AF65-F5344CB8AC3E}">
        <p14:creationId xmlns:p14="http://schemas.microsoft.com/office/powerpoint/2010/main" val="241120536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5D3E-2EB5-CC47-9378-36AB3E4E9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Cách hoạt động 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53BC74E-4991-AD4A-9935-2EAB51444055}"/>
              </a:ext>
            </a:extLst>
          </p:cNvPr>
          <p:cNvGrpSpPr/>
          <p:nvPr/>
        </p:nvGrpSpPr>
        <p:grpSpPr>
          <a:xfrm>
            <a:off x="365896" y="1232805"/>
            <a:ext cx="11460208" cy="3327800"/>
            <a:chOff x="366990" y="1730019"/>
            <a:chExt cx="11460208" cy="27407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4E7E423-821D-1D40-9544-CE5645C76780}"/>
                </a:ext>
              </a:extLst>
            </p:cNvPr>
            <p:cNvGrpSpPr/>
            <p:nvPr/>
          </p:nvGrpSpPr>
          <p:grpSpPr>
            <a:xfrm>
              <a:off x="366990" y="1730019"/>
              <a:ext cx="3605855" cy="2740781"/>
              <a:chOff x="122192" y="4183952"/>
              <a:chExt cx="3867530" cy="274078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00703DF-844A-D947-A1DB-BB0A790091DC}"/>
                  </a:ext>
                </a:extLst>
              </p:cNvPr>
              <p:cNvGrpSpPr/>
              <p:nvPr/>
            </p:nvGrpSpPr>
            <p:grpSpPr>
              <a:xfrm>
                <a:off x="122192" y="4183952"/>
                <a:ext cx="3867530" cy="2740781"/>
                <a:chOff x="122192" y="4183952"/>
                <a:chExt cx="3867530" cy="2740781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F5B49F4A-D1F6-4E4A-88AF-CB3C2E9B8C52}"/>
                    </a:ext>
                  </a:extLst>
                </p:cNvPr>
                <p:cNvGrpSpPr/>
                <p:nvPr/>
              </p:nvGrpSpPr>
              <p:grpSpPr>
                <a:xfrm>
                  <a:off x="122192" y="4183952"/>
                  <a:ext cx="3867530" cy="2740781"/>
                  <a:chOff x="111113" y="4199264"/>
                  <a:chExt cx="3867530" cy="2740781"/>
                </a:xfrm>
              </p:grpSpPr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09351B85-291D-EA4B-934C-1C9A823DB52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844837" y="4485091"/>
                    <a:ext cx="0" cy="160883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6230BC5E-0145-5F47-B887-4FB46C7719C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1113" y="5157502"/>
                        <a:ext cx="7088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&lt;0&gt;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11" name="TextBox 3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113" y="5157502"/>
                        <a:ext cx="708848" cy="369332"/>
                      </a:xfrm>
                      <a:prstGeom prst="rect">
                        <a:avLst/>
                      </a:prstGeom>
                      <a:blipFill rotWithShape="0"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006CB6B6-4747-B044-9B20-8E213B56138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1113" y="5771676"/>
                        <a:ext cx="7256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&lt;0&gt;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12" name="TextBox 3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113" y="5771676"/>
                        <a:ext cx="725648" cy="369332"/>
                      </a:xfrm>
                      <a:prstGeom prst="rect">
                        <a:avLst/>
                      </a:prstGeom>
                      <a:blipFill rotWithShape="0">
                        <a:blip r:embed="rId2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45809B01-6F02-3D4C-8D9C-518191CFD7D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69795" y="4982630"/>
                        <a:ext cx="7088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&lt;1&gt;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13" name="TextBox 3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69795" y="4982630"/>
                        <a:ext cx="708848" cy="369332"/>
                      </a:xfrm>
                      <a:prstGeom prst="rect">
                        <a:avLst/>
                      </a:prstGeom>
                      <a:blipFill rotWithShape="0"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A6719CA4-8819-BB4B-8CDF-2A7DFBE49B3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52872" y="6570713"/>
                        <a:ext cx="72782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&lt;1&gt;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14" name="TextBox 3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52872" y="6570713"/>
                        <a:ext cx="727828" cy="369332"/>
                      </a:xfrm>
                      <a:prstGeom prst="rect">
                        <a:avLst/>
                      </a:prstGeom>
                      <a:blipFill rotWithShape="0">
                        <a:blip r:embed="rId2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C0AF75AC-4059-5C48-9D28-8D6CF355FECA}"/>
                      </a:ext>
                    </a:extLst>
                  </p:cNvPr>
                  <p:cNvSpPr/>
                  <p:nvPr/>
                </p:nvSpPr>
                <p:spPr>
                  <a:xfrm>
                    <a:off x="1022200" y="5145558"/>
                    <a:ext cx="1976274" cy="1253969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976EF97D-1893-0A48-8E60-580F5E2673E9}"/>
                      </a:ext>
                    </a:extLst>
                  </p:cNvPr>
                  <p:cNvSpPr/>
                  <p:nvPr/>
                </p:nvSpPr>
                <p:spPr>
                  <a:xfrm>
                    <a:off x="1116166" y="5840764"/>
                    <a:ext cx="352360" cy="176557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>
                        <a:solidFill>
                          <a:srgbClr val="0066FF"/>
                        </a:solidFill>
                      </a:rPr>
                      <a:t>f</a:t>
                    </a:r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7D4FB323-7E24-B347-B704-B1E62A0A28C2}"/>
                      </a:ext>
                    </a:extLst>
                  </p:cNvPr>
                  <p:cNvSpPr/>
                  <p:nvPr/>
                </p:nvSpPr>
                <p:spPr>
                  <a:xfrm>
                    <a:off x="1636300" y="5840764"/>
                    <a:ext cx="330931" cy="176557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>
                        <a:solidFill>
                          <a:srgbClr val="0066FF"/>
                        </a:solidFill>
                      </a:rPr>
                      <a:t>u</a:t>
                    </a: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B414B233-2101-B64D-9DBF-F1B03CBD67D3}"/>
                      </a:ext>
                    </a:extLst>
                  </p:cNvPr>
                  <p:cNvSpPr/>
                  <p:nvPr/>
                </p:nvSpPr>
                <p:spPr>
                  <a:xfrm>
                    <a:off x="2104968" y="5840764"/>
                    <a:ext cx="224688" cy="176557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A7F402A2-C3DF-4448-846C-6F8A4909C5F6}"/>
                      </a:ext>
                    </a:extLst>
                  </p:cNvPr>
                  <p:cNvSpPr/>
                  <p:nvPr/>
                </p:nvSpPr>
                <p:spPr>
                  <a:xfrm>
                    <a:off x="2412124" y="5840764"/>
                    <a:ext cx="399639" cy="176557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rgbClr val="0066FF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o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Rectangle 25">
                        <a:extLst>
                          <a:ext uri="{FF2B5EF4-FFF2-40B4-BE49-F238E27FC236}">
                            <a16:creationId xmlns:a16="http://schemas.microsoft.com/office/drawing/2014/main" id="{EF3475CB-0BC8-AD40-ACC1-F1A1684115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9089" y="5174013"/>
                        <a:ext cx="233825" cy="26483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⨁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321" name="Rectangle 32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39089" y="5174013"/>
                        <a:ext cx="233825" cy="264835"/>
                      </a:xfrm>
                      <a:prstGeom prst="rect">
                        <a:avLst/>
                      </a:prstGeom>
                      <a:blipFill rotWithShape="0">
                        <a:blip r:embed="rId31"/>
                        <a:stretch>
                          <a:fillRect r="-34211" b="-1136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93DFB0ED-FC8F-AA42-A603-B2E692A43564}"/>
                      </a:ext>
                    </a:extLst>
                  </p:cNvPr>
                  <p:cNvSpPr txBox="1"/>
                  <p:nvPr/>
                </p:nvSpPr>
                <p:spPr>
                  <a:xfrm>
                    <a:off x="1725566" y="5536893"/>
                    <a:ext cx="43" cy="17751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endParaRPr lang="en-US" sz="14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595783A1-B350-C34C-B61D-C5168DFED0A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04968" y="4844649"/>
                        <a:ext cx="66627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&lt;1&gt;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24" name="TextBox 3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04968" y="4844649"/>
                        <a:ext cx="666273" cy="338554"/>
                      </a:xfrm>
                      <a:prstGeom prst="rect">
                        <a:avLst/>
                      </a:prstGeom>
                      <a:blipFill rotWithShape="0"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24B57DFA-0EEA-304E-9E16-582FD88894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97704" y="5905131"/>
                        <a:ext cx="7256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&lt;1&gt;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25" name="TextBox 32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97704" y="5905131"/>
                        <a:ext cx="725648" cy="369332"/>
                      </a:xfrm>
                      <a:prstGeom prst="rect">
                        <a:avLst/>
                      </a:prstGeom>
                      <a:blipFill rotWithShape="0">
                        <a:blip r:embed="rId3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9054246D-DE38-524A-A412-397163614808}"/>
                      </a:ext>
                    </a:extLst>
                  </p:cNvPr>
                  <p:cNvGrpSpPr/>
                  <p:nvPr/>
                </p:nvGrpSpPr>
                <p:grpSpPr>
                  <a:xfrm>
                    <a:off x="2510427" y="4661922"/>
                    <a:ext cx="668819" cy="246221"/>
                    <a:chOff x="1904987" y="5479971"/>
                    <a:chExt cx="1289034" cy="343373"/>
                  </a:xfrm>
                </p:grpSpPr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9F3F66CB-074A-0341-89A6-1CA90DBFB0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04987" y="5479971"/>
                      <a:ext cx="1289034" cy="3433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softmax</a:t>
                      </a:r>
                    </a:p>
                  </p:txBody>
                </p:sp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3F6BB9B1-E65D-F14F-889F-1C21E41FFE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22068" y="5520225"/>
                      <a:ext cx="1047985" cy="291580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7958116A-813A-CC4B-BE05-5096338961F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8840" y="5306454"/>
                    <a:ext cx="439466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047960A6-85C4-D64E-8EC6-BABEC6D00F4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422724" y="5310311"/>
                    <a:ext cx="292930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B30CBEAD-90F2-7F40-B1E3-20B18DC367C6}"/>
                      </a:ext>
                    </a:extLst>
                  </p:cNvPr>
                  <p:cNvCxnSpPr/>
                  <p:nvPr/>
                </p:nvCxnSpPr>
                <p:spPr>
                  <a:xfrm>
                    <a:off x="1911363" y="5309892"/>
                    <a:ext cx="1401006" cy="419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736DA672-5DD8-FE4B-8994-4E16523F6E99}"/>
                      </a:ext>
                    </a:extLst>
                  </p:cNvPr>
                  <p:cNvCxnSpPr>
                    <a:endCxn id="22" idx="2"/>
                  </p:cNvCxnSpPr>
                  <p:nvPr/>
                </p:nvCxnSpPr>
                <p:spPr>
                  <a:xfrm flipV="1">
                    <a:off x="1292346" y="6017321"/>
                    <a:ext cx="0" cy="31585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69F4E6B3-069B-F149-9A27-005DCE00BAB6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2853083" y="4889663"/>
                    <a:ext cx="0" cy="95531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6E2A5D33-D4F5-F043-8808-5C042C7C68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79476" y="4199264"/>
                        <a:ext cx="73289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&lt;1&gt;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336" name="TextBox 33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79476" y="4199264"/>
                        <a:ext cx="732893" cy="369332"/>
                      </a:xfrm>
                      <a:prstGeom prst="rect">
                        <a:avLst/>
                      </a:prstGeom>
                      <a:blipFill rotWithShape="0">
                        <a:blip r:embed="rId34"/>
                        <a:stretch>
                          <a:fillRect b="-491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D709551E-CF76-7A45-9073-E032546ADD2B}"/>
                      </a:ext>
                    </a:extLst>
                  </p:cNvPr>
                  <p:cNvCxnSpPr/>
                  <p:nvPr/>
                </p:nvCxnSpPr>
                <p:spPr>
                  <a:xfrm>
                    <a:off x="1157031" y="6351724"/>
                    <a:ext cx="0" cy="225352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Elbow Connector 37">
                    <a:extLst>
                      <a:ext uri="{FF2B5EF4-FFF2-40B4-BE49-F238E27FC236}">
                        <a16:creationId xmlns:a16="http://schemas.microsoft.com/office/drawing/2014/main" id="{F2B54A6F-ED63-BE4F-A24B-B3083ED99015}"/>
                      </a:ext>
                    </a:extLst>
                  </p:cNvPr>
                  <p:cNvCxnSpPr/>
                  <p:nvPr/>
                </p:nvCxnSpPr>
                <p:spPr>
                  <a:xfrm>
                    <a:off x="750417" y="5966298"/>
                    <a:ext cx="1864896" cy="383673"/>
                  </a:xfrm>
                  <a:prstGeom prst="bentConnector3">
                    <a:avLst>
                      <a:gd name="adj1" fmla="val 17312"/>
                    </a:avLst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5C7B6554-900C-7146-B015-FD470E8E09E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847802" y="5831567"/>
                    <a:ext cx="1007450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>
                    <a:extLst>
                      <a:ext uri="{FF2B5EF4-FFF2-40B4-BE49-F238E27FC236}">
                        <a16:creationId xmlns:a16="http://schemas.microsoft.com/office/drawing/2014/main" id="{A14109F4-5D6D-7545-ADC3-4A1FAB8061C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807912" y="6017321"/>
                    <a:ext cx="0" cy="31585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Arrow Connector 40">
                    <a:extLst>
                      <a:ext uri="{FF2B5EF4-FFF2-40B4-BE49-F238E27FC236}">
                        <a16:creationId xmlns:a16="http://schemas.microsoft.com/office/drawing/2014/main" id="{CD637A6C-B15C-3F44-AAAE-FEF0CBD300E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26201" y="6034114"/>
                    <a:ext cx="0" cy="31585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Arrow Connector 41">
                    <a:extLst>
                      <a:ext uri="{FF2B5EF4-FFF2-40B4-BE49-F238E27FC236}">
                        <a16:creationId xmlns:a16="http://schemas.microsoft.com/office/drawing/2014/main" id="{F0FDC014-C4D1-584F-995A-885EEA6DD24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613880" y="6034114"/>
                    <a:ext cx="0" cy="31585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BB4E5BDA-98C0-8743-B56F-0E51E3EB0A82}"/>
                    </a:ext>
                  </a:extLst>
                </p:cNvPr>
                <p:cNvGrpSpPr/>
                <p:nvPr/>
              </p:nvGrpSpPr>
              <p:grpSpPr>
                <a:xfrm>
                  <a:off x="2704236" y="4947531"/>
                  <a:ext cx="316540" cy="672713"/>
                  <a:chOff x="2705057" y="4946775"/>
                  <a:chExt cx="316540" cy="672713"/>
                </a:xfrm>
              </p:grpSpPr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172E7002-468C-1E42-9DCB-00CB9B0E68C5}"/>
                      </a:ext>
                    </a:extLst>
                  </p:cNvPr>
                  <p:cNvSpPr txBox="1"/>
                  <p:nvPr/>
                </p:nvSpPr>
                <p:spPr>
                  <a:xfrm>
                    <a:off x="2721688" y="4975529"/>
                    <a:ext cx="29527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/>
                        </a:solidFill>
                      </a:rPr>
                      <a:t>-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F77F1660-6F6A-684A-AE20-367AB3B98A8D}"/>
                      </a:ext>
                    </a:extLst>
                  </p:cNvPr>
                  <p:cNvSpPr txBox="1"/>
                  <p:nvPr/>
                </p:nvSpPr>
                <p:spPr>
                  <a:xfrm>
                    <a:off x="2716525" y="5059486"/>
                    <a:ext cx="29527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/>
                        </a:solidFill>
                      </a:rPr>
                      <a:t>-</a:t>
                    </a: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3A8A20D-C52C-074E-A0D3-84025500C3B6}"/>
                      </a:ext>
                    </a:extLst>
                  </p:cNvPr>
                  <p:cNvSpPr txBox="1"/>
                  <p:nvPr/>
                </p:nvSpPr>
                <p:spPr>
                  <a:xfrm>
                    <a:off x="2726323" y="4946775"/>
                    <a:ext cx="29527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/>
                        </a:solidFill>
                      </a:rPr>
                      <a:t>-</a:t>
                    </a: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2FDA25B-4E14-C54E-95F3-0C08112A6693}"/>
                      </a:ext>
                    </a:extLst>
                  </p:cNvPr>
                  <p:cNvSpPr txBox="1"/>
                  <p:nvPr/>
                </p:nvSpPr>
                <p:spPr>
                  <a:xfrm>
                    <a:off x="2705057" y="5096268"/>
                    <a:ext cx="29527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/>
                        </a:solidFill>
                      </a:rPr>
                      <a:t>-</a:t>
                    </a:r>
                  </a:p>
                </p:txBody>
              </p:sp>
            </p:grp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52D205F-A4C9-5347-9156-7A10184B2ED8}"/>
                  </a:ext>
                </a:extLst>
              </p:cNvPr>
              <p:cNvGrpSpPr/>
              <p:nvPr/>
            </p:nvGrpSpPr>
            <p:grpSpPr>
              <a:xfrm>
                <a:off x="1194928" y="5151984"/>
                <a:ext cx="297533" cy="369332"/>
                <a:chOff x="-1480460" y="3459686"/>
                <a:chExt cx="316802" cy="481839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726944B-97E5-7245-B95D-22C55A087237}"/>
                    </a:ext>
                  </a:extLst>
                </p:cNvPr>
                <p:cNvSpPr txBox="1"/>
                <p:nvPr/>
              </p:nvSpPr>
              <p:spPr>
                <a:xfrm>
                  <a:off x="-1480460" y="3459686"/>
                  <a:ext cx="316802" cy="4818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*</a:t>
                  </a: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3EED173-BBFE-0E4C-8DF6-4C85FDE91A8E}"/>
                    </a:ext>
                  </a:extLst>
                </p:cNvPr>
                <p:cNvSpPr/>
                <p:nvPr/>
              </p:nvSpPr>
              <p:spPr>
                <a:xfrm>
                  <a:off x="-1420290" y="3553996"/>
                  <a:ext cx="184615" cy="18075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21098AC-8327-AB45-9F97-A34A9B89AA58}"/>
                </a:ext>
              </a:extLst>
            </p:cNvPr>
            <p:cNvGrpSpPr/>
            <p:nvPr/>
          </p:nvGrpSpPr>
          <p:grpSpPr>
            <a:xfrm>
              <a:off x="4283719" y="1757650"/>
              <a:ext cx="3637723" cy="2685519"/>
              <a:chOff x="4038921" y="4211583"/>
              <a:chExt cx="3901711" cy="2685519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B8DA2ED0-3ECF-A249-82F0-E3684B4B7A70}"/>
                  </a:ext>
                </a:extLst>
              </p:cNvPr>
              <p:cNvGrpSpPr/>
              <p:nvPr/>
            </p:nvGrpSpPr>
            <p:grpSpPr>
              <a:xfrm>
                <a:off x="4038921" y="4211583"/>
                <a:ext cx="3901711" cy="2685519"/>
                <a:chOff x="4038921" y="4211583"/>
                <a:chExt cx="3901711" cy="2685519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B3AD04CC-58F9-BC4C-BCEB-75EE07E5A411}"/>
                    </a:ext>
                  </a:extLst>
                </p:cNvPr>
                <p:cNvGrpSpPr/>
                <p:nvPr/>
              </p:nvGrpSpPr>
              <p:grpSpPr>
                <a:xfrm>
                  <a:off x="4038921" y="4211583"/>
                  <a:ext cx="3901711" cy="2685519"/>
                  <a:chOff x="4038921" y="4211583"/>
                  <a:chExt cx="3901711" cy="2685519"/>
                </a:xfrm>
              </p:grpSpPr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4E396599-49FF-9F42-AF61-D53B164DAA02}"/>
                      </a:ext>
                    </a:extLst>
                  </p:cNvPr>
                  <p:cNvGrpSpPr/>
                  <p:nvPr/>
                </p:nvGrpSpPr>
                <p:grpSpPr>
                  <a:xfrm>
                    <a:off x="4038921" y="4211583"/>
                    <a:ext cx="3744139" cy="2685519"/>
                    <a:chOff x="111113" y="4254526"/>
                    <a:chExt cx="3744139" cy="2685519"/>
                  </a:xfrm>
                </p:grpSpPr>
                <p:cxnSp>
                  <p:nvCxnSpPr>
                    <p:cNvPr id="59" name="Straight Arrow Connector 58">
                      <a:extLst>
                        <a:ext uri="{FF2B5EF4-FFF2-40B4-BE49-F238E27FC236}">
                          <a16:creationId xmlns:a16="http://schemas.microsoft.com/office/drawing/2014/main" id="{0E8E5EFD-86D1-BA42-8823-32B72B1C2CA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844837" y="4485091"/>
                      <a:ext cx="0" cy="160883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0" name="TextBox 59">
                          <a:extLst>
                            <a:ext uri="{FF2B5EF4-FFF2-40B4-BE49-F238E27FC236}">
                              <a16:creationId xmlns:a16="http://schemas.microsoft.com/office/drawing/2014/main" id="{2429A710-60C4-1B44-8198-346197D080C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1113" y="5157502"/>
                          <a:ext cx="70884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&lt;1&gt;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264" name="TextBox 26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1113" y="5157502"/>
                          <a:ext cx="708848" cy="369332"/>
                        </a:xfrm>
                        <a:prstGeom prst="rect">
                          <a:avLst/>
                        </a:prstGeom>
                        <a:blipFill rotWithShape="0">
                          <a:blip r:embed="rId3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1" name="TextBox 60">
                          <a:extLst>
                            <a:ext uri="{FF2B5EF4-FFF2-40B4-BE49-F238E27FC236}">
                              <a16:creationId xmlns:a16="http://schemas.microsoft.com/office/drawing/2014/main" id="{E9C35858-DF2C-1447-8BC2-2B1410EC771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1113" y="5771676"/>
                          <a:ext cx="72564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&lt;1&gt;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265" name="TextBox 26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1113" y="5771676"/>
                          <a:ext cx="725648" cy="369332"/>
                        </a:xfrm>
                        <a:prstGeom prst="rect">
                          <a:avLst/>
                        </a:prstGeom>
                        <a:blipFill rotWithShape="0">
                          <a:blip r:embed="rId3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2" name="TextBox 61">
                          <a:extLst>
                            <a:ext uri="{FF2B5EF4-FFF2-40B4-BE49-F238E27FC236}">
                              <a16:creationId xmlns:a16="http://schemas.microsoft.com/office/drawing/2014/main" id="{9CFDFC60-6F67-D349-A742-0096D609EA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52872" y="6570713"/>
                          <a:ext cx="72782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&lt;2&gt;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267" name="TextBox 26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52872" y="6570713"/>
                          <a:ext cx="727828" cy="369332"/>
                        </a:xfrm>
                        <a:prstGeom prst="rect">
                          <a:avLst/>
                        </a:prstGeom>
                        <a:blipFill rotWithShape="0">
                          <a:blip r:embed="rId3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89DDCB25-D4B2-E84B-B1C6-07E9527D3F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2200" y="5145558"/>
                      <a:ext cx="1976274" cy="1253969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dirty="0"/>
                    </a:p>
                  </p:txBody>
                </p:sp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2FEF6D53-9634-6C41-AA56-A64D8F28C8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6166" y="5840764"/>
                      <a:ext cx="352360" cy="176557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>
                          <a:solidFill>
                            <a:srgbClr val="0066FF"/>
                          </a:solidFill>
                        </a:rPr>
                        <a:t>f</a:t>
                      </a:r>
                    </a:p>
                  </p:txBody>
                </p:sp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28AC4CD1-B01D-3E4C-BA0F-DDF41F808B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6300" y="5840764"/>
                      <a:ext cx="330931" cy="176557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>
                          <a:solidFill>
                            <a:srgbClr val="0066FF"/>
                          </a:solidFill>
                        </a:rPr>
                        <a:t>u</a:t>
                      </a:r>
                    </a:p>
                  </p:txBody>
                </p:sp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3A967951-1957-9249-808F-95104E85C9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04968" y="5840764"/>
                      <a:ext cx="224688" cy="176557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589388B4-15A5-AA4B-AD75-0BE92FF4CF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2124" y="5840764"/>
                      <a:ext cx="399639" cy="176557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66FF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o</a:t>
                      </a: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8" name="Rectangle 67">
                          <a:extLst>
                            <a:ext uri="{FF2B5EF4-FFF2-40B4-BE49-F238E27FC236}">
                              <a16:creationId xmlns:a16="http://schemas.microsoft.com/office/drawing/2014/main" id="{35563EAB-76FF-DE40-A615-78CC206E3B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39089" y="5174013"/>
                          <a:ext cx="233825" cy="264835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⨁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74" name="Rectangle 27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639089" y="5174013"/>
                          <a:ext cx="233825" cy="264835"/>
                        </a:xfrm>
                        <a:prstGeom prst="rect">
                          <a:avLst/>
                        </a:prstGeom>
                        <a:blipFill rotWithShape="0">
                          <a:blip r:embed="rId39"/>
                          <a:stretch>
                            <a:fillRect r="-33333" b="-1395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A6936E0B-D489-124B-9943-27F6EFED57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25566" y="5536893"/>
                      <a:ext cx="43" cy="17751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endParaRPr lang="en-US" sz="1400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0" name="TextBox 69">
                          <a:extLst>
                            <a:ext uri="{FF2B5EF4-FFF2-40B4-BE49-F238E27FC236}">
                              <a16:creationId xmlns:a16="http://schemas.microsoft.com/office/drawing/2014/main" id="{91A20683-2C7C-924F-8D38-83DEAF63481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104968" y="4844649"/>
                          <a:ext cx="666273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&lt;2&gt;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p:txBody>
                    </p:sp>
                  </mc:Choice>
                  <mc:Fallback xmlns="">
                    <p:sp>
                      <p:nvSpPr>
                        <p:cNvPr id="276" name="TextBox 27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04968" y="4844649"/>
                          <a:ext cx="666273" cy="338554"/>
                        </a:xfrm>
                        <a:prstGeom prst="rect">
                          <a:avLst/>
                        </a:prstGeom>
                        <a:blipFill rotWithShape="0">
                          <a:blip r:embed="rId4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1" name="TextBox 70">
                          <a:extLst>
                            <a:ext uri="{FF2B5EF4-FFF2-40B4-BE49-F238E27FC236}">
                              <a16:creationId xmlns:a16="http://schemas.microsoft.com/office/drawing/2014/main" id="{89FF2A5D-55CC-2D4F-81DD-2FAEF098D34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97704" y="5905131"/>
                          <a:ext cx="666273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&lt;2&gt;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p:txBody>
                    </p:sp>
                  </mc:Choice>
                  <mc:Fallback xmlns="">
                    <p:sp>
                      <p:nvSpPr>
                        <p:cNvPr id="277" name="TextBox 27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97704" y="5905131"/>
                          <a:ext cx="666273" cy="338554"/>
                        </a:xfrm>
                        <a:prstGeom prst="rect">
                          <a:avLst/>
                        </a:prstGeom>
                        <a:blipFill rotWithShape="0">
                          <a:blip r:embed="rId4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72" name="Group 71">
                      <a:extLst>
                        <a:ext uri="{FF2B5EF4-FFF2-40B4-BE49-F238E27FC236}">
                          <a16:creationId xmlns:a16="http://schemas.microsoft.com/office/drawing/2014/main" id="{02BA6378-5BFF-B04B-889A-5610445B3D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10427" y="4661922"/>
                      <a:ext cx="668819" cy="246221"/>
                      <a:chOff x="1904987" y="5479971"/>
                      <a:chExt cx="1289034" cy="343373"/>
                    </a:xfrm>
                  </p:grpSpPr>
                  <p:sp>
                    <p:nvSpPr>
                      <p:cNvPr id="84" name="TextBox 83">
                        <a:extLst>
                          <a:ext uri="{FF2B5EF4-FFF2-40B4-BE49-F238E27FC236}">
                            <a16:creationId xmlns:a16="http://schemas.microsoft.com/office/drawing/2014/main" id="{AFD3BE46-1220-C249-B4BA-FAD7D19227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04987" y="5479971"/>
                        <a:ext cx="1289034" cy="3433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0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rPr>
                          <a:t>softmax</a:t>
                        </a:r>
                      </a:p>
                    </p:txBody>
                  </p:sp>
                  <p:sp>
                    <p:nvSpPr>
                      <p:cNvPr id="85" name="Rectangle 84">
                        <a:extLst>
                          <a:ext uri="{FF2B5EF4-FFF2-40B4-BE49-F238E27FC236}">
                            <a16:creationId xmlns:a16="http://schemas.microsoft.com/office/drawing/2014/main" id="{43CCC54E-1862-2342-A496-5B3A0B6AB2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22068" y="5520225"/>
                        <a:ext cx="1047985" cy="291580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73" name="Straight Arrow Connector 72">
                      <a:extLst>
                        <a:ext uri="{FF2B5EF4-FFF2-40B4-BE49-F238E27FC236}">
                          <a16:creationId xmlns:a16="http://schemas.microsoft.com/office/drawing/2014/main" id="{A3379FD7-42B1-BD4F-87B7-FD2ADA78FBC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88840" y="5319332"/>
                      <a:ext cx="439466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Straight Arrow Connector 73">
                      <a:extLst>
                        <a:ext uri="{FF2B5EF4-FFF2-40B4-BE49-F238E27FC236}">
                          <a16:creationId xmlns:a16="http://schemas.microsoft.com/office/drawing/2014/main" id="{F85AC78E-A5B8-1C4A-86D0-555D3C38A48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422724" y="5319332"/>
                      <a:ext cx="292930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Arrow Connector 74">
                      <a:extLst>
                        <a:ext uri="{FF2B5EF4-FFF2-40B4-BE49-F238E27FC236}">
                          <a16:creationId xmlns:a16="http://schemas.microsoft.com/office/drawing/2014/main" id="{853AB81C-4DC3-164E-B94C-BDA0DD74C23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292346" y="6017321"/>
                      <a:ext cx="0" cy="315857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Arrow Connector 75">
                      <a:extLst>
                        <a:ext uri="{FF2B5EF4-FFF2-40B4-BE49-F238E27FC236}">
                          <a16:creationId xmlns:a16="http://schemas.microsoft.com/office/drawing/2014/main" id="{E0D7EDDC-F51E-334B-9B9D-5DAC56AD02B3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2853083" y="4889663"/>
                      <a:ext cx="0" cy="95531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7" name="TextBox 76">
                          <a:extLst>
                            <a:ext uri="{FF2B5EF4-FFF2-40B4-BE49-F238E27FC236}">
                              <a16:creationId xmlns:a16="http://schemas.microsoft.com/office/drawing/2014/main" id="{67E758AB-69A4-0145-AF11-9021E39F55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07542" y="4254526"/>
                          <a:ext cx="73289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&lt;2&gt;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284" name="TextBox 28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07542" y="4254526"/>
                          <a:ext cx="732893" cy="369332"/>
                        </a:xfrm>
                        <a:prstGeom prst="rect">
                          <a:avLst/>
                        </a:prstGeom>
                        <a:blipFill rotWithShape="0">
                          <a:blip r:embed="rId42"/>
                          <a:stretch>
                            <a:fillRect b="-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78" name="Straight Connector 77">
                      <a:extLst>
                        <a:ext uri="{FF2B5EF4-FFF2-40B4-BE49-F238E27FC236}">
                          <a16:creationId xmlns:a16="http://schemas.microsoft.com/office/drawing/2014/main" id="{6EDB43D3-B315-BC4D-ACAE-DCB399359E5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57031" y="6351724"/>
                      <a:ext cx="0" cy="225352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Elbow Connector 78">
                      <a:extLst>
                        <a:ext uri="{FF2B5EF4-FFF2-40B4-BE49-F238E27FC236}">
                          <a16:creationId xmlns:a16="http://schemas.microsoft.com/office/drawing/2014/main" id="{0685B210-3ADA-8141-8C46-49CBA082F3F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50417" y="5966298"/>
                      <a:ext cx="1864896" cy="383673"/>
                    </a:xfrm>
                    <a:prstGeom prst="bentConnector3">
                      <a:avLst>
                        <a:gd name="adj1" fmla="val 17312"/>
                      </a:avLst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Arrow Connector 79">
                      <a:extLst>
                        <a:ext uri="{FF2B5EF4-FFF2-40B4-BE49-F238E27FC236}">
                          <a16:creationId xmlns:a16="http://schemas.microsoft.com/office/drawing/2014/main" id="{3323EBEF-E86C-474C-A258-B812D251AAD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847802" y="5831567"/>
                      <a:ext cx="1007450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Arrow Connector 80">
                      <a:extLst>
                        <a:ext uri="{FF2B5EF4-FFF2-40B4-BE49-F238E27FC236}">
                          <a16:creationId xmlns:a16="http://schemas.microsoft.com/office/drawing/2014/main" id="{B3243AA1-5C9C-5A4B-B329-A2BB9B770B9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807912" y="6017321"/>
                      <a:ext cx="0" cy="315857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Arrow Connector 81">
                      <a:extLst>
                        <a:ext uri="{FF2B5EF4-FFF2-40B4-BE49-F238E27FC236}">
                          <a16:creationId xmlns:a16="http://schemas.microsoft.com/office/drawing/2014/main" id="{2FB9FAD0-E495-5448-925D-2D65947DE58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226201" y="6034114"/>
                      <a:ext cx="0" cy="315857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Arrow Connector 82">
                      <a:extLst>
                        <a:ext uri="{FF2B5EF4-FFF2-40B4-BE49-F238E27FC236}">
                          <a16:creationId xmlns:a16="http://schemas.microsoft.com/office/drawing/2014/main" id="{445C7590-3BB5-844F-84E5-225CFBDA8BB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613880" y="6034114"/>
                      <a:ext cx="0" cy="315857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09EF91DC-410C-BE4C-9D58-93C2014018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231784" y="4926344"/>
                        <a:ext cx="7088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&lt;2&gt;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59" name="TextBox 3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31784" y="4926344"/>
                        <a:ext cx="708848" cy="369332"/>
                      </a:xfrm>
                      <a:prstGeom prst="rect">
                        <a:avLst/>
                      </a:prstGeom>
                      <a:blipFill rotWithShape="0">
                        <a:blip r:embed="rId4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AB9A4465-648A-A143-8F67-9FA198B58C49}"/>
                      </a:ext>
                    </a:extLst>
                  </p:cNvPr>
                  <p:cNvCxnSpPr/>
                  <p:nvPr/>
                </p:nvCxnSpPr>
                <p:spPr>
                  <a:xfrm>
                    <a:off x="5873352" y="5276180"/>
                    <a:ext cx="1401006" cy="419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4E0B1E57-BC8B-FF4E-987C-182FFD5A0847}"/>
                    </a:ext>
                  </a:extLst>
                </p:cNvPr>
                <p:cNvGrpSpPr/>
                <p:nvPr/>
              </p:nvGrpSpPr>
              <p:grpSpPr>
                <a:xfrm>
                  <a:off x="6652375" y="4919211"/>
                  <a:ext cx="310222" cy="663495"/>
                  <a:chOff x="2714775" y="4956730"/>
                  <a:chExt cx="310222" cy="663495"/>
                </a:xfrm>
              </p:grpSpPr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D5B3DBBA-536C-4346-BD6D-0508A3036110}"/>
                      </a:ext>
                    </a:extLst>
                  </p:cNvPr>
                  <p:cNvSpPr txBox="1"/>
                  <p:nvPr/>
                </p:nvSpPr>
                <p:spPr>
                  <a:xfrm>
                    <a:off x="2716525" y="5059486"/>
                    <a:ext cx="29527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/>
                        </a:solidFill>
                      </a:rPr>
                      <a:t>-</a:t>
                    </a:r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2036810E-18B9-A04F-943E-82512B9F5236}"/>
                      </a:ext>
                    </a:extLst>
                  </p:cNvPr>
                  <p:cNvSpPr txBox="1"/>
                  <p:nvPr/>
                </p:nvSpPr>
                <p:spPr>
                  <a:xfrm>
                    <a:off x="2729723" y="4993034"/>
                    <a:ext cx="29527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/>
                        </a:solidFill>
                      </a:rPr>
                      <a:t>-</a:t>
                    </a: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D191549B-95CC-FE43-B89A-31956B6D3501}"/>
                      </a:ext>
                    </a:extLst>
                  </p:cNvPr>
                  <p:cNvSpPr txBox="1"/>
                  <p:nvPr/>
                </p:nvSpPr>
                <p:spPr>
                  <a:xfrm>
                    <a:off x="2723135" y="4956730"/>
                    <a:ext cx="29527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/>
                        </a:solidFill>
                      </a:rPr>
                      <a:t>-</a:t>
                    </a: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3F909B-1ACC-3348-AF15-3678960128AA}"/>
                      </a:ext>
                    </a:extLst>
                  </p:cNvPr>
                  <p:cNvSpPr txBox="1"/>
                  <p:nvPr/>
                </p:nvSpPr>
                <p:spPr>
                  <a:xfrm>
                    <a:off x="2714775" y="5097005"/>
                    <a:ext cx="29527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/>
                        </a:solidFill>
                      </a:rPr>
                      <a:t>-</a:t>
                    </a:r>
                  </a:p>
                </p:txBody>
              </p:sp>
            </p:grp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39BB6AC-6D6D-D146-AF80-B597493233C7}"/>
                  </a:ext>
                </a:extLst>
              </p:cNvPr>
              <p:cNvGrpSpPr/>
              <p:nvPr/>
            </p:nvGrpSpPr>
            <p:grpSpPr>
              <a:xfrm>
                <a:off x="5106206" y="5141081"/>
                <a:ext cx="297533" cy="369332"/>
                <a:chOff x="-1480460" y="3459686"/>
                <a:chExt cx="316802" cy="481839"/>
              </a:xfrm>
            </p:grpSpPr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48F60FA-0AAB-794F-BD49-CFB3BF06E550}"/>
                    </a:ext>
                  </a:extLst>
                </p:cNvPr>
                <p:cNvSpPr txBox="1"/>
                <p:nvPr/>
              </p:nvSpPr>
              <p:spPr>
                <a:xfrm>
                  <a:off x="-1480460" y="3459686"/>
                  <a:ext cx="316802" cy="4818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*</a:t>
                  </a:r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7F09B898-D38E-494E-9FA1-C5B4A4586B29}"/>
                    </a:ext>
                  </a:extLst>
                </p:cNvPr>
                <p:cNvSpPr/>
                <p:nvPr/>
              </p:nvSpPr>
              <p:spPr>
                <a:xfrm>
                  <a:off x="-1420290" y="3553996"/>
                  <a:ext cx="184615" cy="18075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3A91805-9271-B64C-88E6-4011E68E6C5D}"/>
                </a:ext>
              </a:extLst>
            </p:cNvPr>
            <p:cNvGrpSpPr/>
            <p:nvPr/>
          </p:nvGrpSpPr>
          <p:grpSpPr>
            <a:xfrm>
              <a:off x="8229600" y="1752600"/>
              <a:ext cx="3597598" cy="2695618"/>
              <a:chOff x="7984802" y="4206533"/>
              <a:chExt cx="3858674" cy="2695618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7D848B4E-1868-9A40-8BB1-4B1EBD9804A8}"/>
                  </a:ext>
                </a:extLst>
              </p:cNvPr>
              <p:cNvGrpSpPr/>
              <p:nvPr/>
            </p:nvGrpSpPr>
            <p:grpSpPr>
              <a:xfrm>
                <a:off x="7984802" y="4206533"/>
                <a:ext cx="3858674" cy="2695618"/>
                <a:chOff x="7984802" y="4206533"/>
                <a:chExt cx="3858674" cy="2695618"/>
              </a:xfrm>
            </p:grpSpPr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075ED3E7-79DF-D041-927D-FBC083332686}"/>
                    </a:ext>
                  </a:extLst>
                </p:cNvPr>
                <p:cNvGrpSpPr/>
                <p:nvPr/>
              </p:nvGrpSpPr>
              <p:grpSpPr>
                <a:xfrm>
                  <a:off x="7984802" y="4206533"/>
                  <a:ext cx="3858674" cy="2695618"/>
                  <a:chOff x="7984802" y="4206533"/>
                  <a:chExt cx="3858674" cy="2695618"/>
                </a:xfrm>
              </p:grpSpPr>
              <p:grpSp>
                <p:nvGrpSpPr>
                  <p:cNvPr id="97" name="Group 96">
                    <a:extLst>
                      <a:ext uri="{FF2B5EF4-FFF2-40B4-BE49-F238E27FC236}">
                        <a16:creationId xmlns:a16="http://schemas.microsoft.com/office/drawing/2014/main" id="{02AC4781-35F6-8148-8B5F-FE2E95381BBA}"/>
                      </a:ext>
                    </a:extLst>
                  </p:cNvPr>
                  <p:cNvGrpSpPr/>
                  <p:nvPr/>
                </p:nvGrpSpPr>
                <p:grpSpPr>
                  <a:xfrm>
                    <a:off x="7984802" y="4206533"/>
                    <a:ext cx="3744139" cy="2695618"/>
                    <a:chOff x="111113" y="4244427"/>
                    <a:chExt cx="3744139" cy="2695618"/>
                  </a:xfrm>
                </p:grpSpPr>
                <p:cxnSp>
                  <p:nvCxnSpPr>
                    <p:cNvPr id="100" name="Straight Arrow Connector 99">
                      <a:extLst>
                        <a:ext uri="{FF2B5EF4-FFF2-40B4-BE49-F238E27FC236}">
                          <a16:creationId xmlns:a16="http://schemas.microsoft.com/office/drawing/2014/main" id="{58CF9D15-0319-1B45-818B-C52821B4DCD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844837" y="4485091"/>
                      <a:ext cx="0" cy="160883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1" name="TextBox 100">
                          <a:extLst>
                            <a:ext uri="{FF2B5EF4-FFF2-40B4-BE49-F238E27FC236}">
                              <a16:creationId xmlns:a16="http://schemas.microsoft.com/office/drawing/2014/main" id="{DD511D44-2811-F342-891A-6C0ED560E73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1113" y="5157502"/>
                          <a:ext cx="70884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&lt;2&gt;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295" name="TextBox 29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1113" y="5157502"/>
                          <a:ext cx="708848" cy="369332"/>
                        </a:xfrm>
                        <a:prstGeom prst="rect">
                          <a:avLst/>
                        </a:prstGeom>
                        <a:blipFill rotWithShape="0">
                          <a:blip r:embed="rId4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2" name="TextBox 101">
                          <a:extLst>
                            <a:ext uri="{FF2B5EF4-FFF2-40B4-BE49-F238E27FC236}">
                              <a16:creationId xmlns:a16="http://schemas.microsoft.com/office/drawing/2014/main" id="{2BB25B38-E1C7-B847-B056-D1CC76E697E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1113" y="5771676"/>
                          <a:ext cx="72564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&lt;2&gt;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296" name="TextBox 29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1113" y="5771676"/>
                          <a:ext cx="725648" cy="369332"/>
                        </a:xfrm>
                        <a:prstGeom prst="rect">
                          <a:avLst/>
                        </a:prstGeom>
                        <a:blipFill rotWithShape="0">
                          <a:blip r:embed="rId4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3" name="TextBox 102">
                          <a:extLst>
                            <a:ext uri="{FF2B5EF4-FFF2-40B4-BE49-F238E27FC236}">
                              <a16:creationId xmlns:a16="http://schemas.microsoft.com/office/drawing/2014/main" id="{C64A0B6E-D9E3-0248-9692-A8E120231D0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52872" y="6570713"/>
                          <a:ext cx="72782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&lt;3&gt;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298" name="TextBox 29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52872" y="6570713"/>
                          <a:ext cx="727828" cy="369332"/>
                        </a:xfrm>
                        <a:prstGeom prst="rect">
                          <a:avLst/>
                        </a:prstGeom>
                        <a:blipFill rotWithShape="0">
                          <a:blip r:embed="rId4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04" name="Rectangle 103">
                      <a:extLst>
                        <a:ext uri="{FF2B5EF4-FFF2-40B4-BE49-F238E27FC236}">
                          <a16:creationId xmlns:a16="http://schemas.microsoft.com/office/drawing/2014/main" id="{FB335F23-EAC8-CD42-9B72-B1D07696FB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2200" y="5145558"/>
                      <a:ext cx="1976274" cy="1253969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dirty="0"/>
                    </a:p>
                  </p:txBody>
                </p:sp>
                <p:sp>
                  <p:nvSpPr>
                    <p:cNvPr id="105" name="Rectangle 104">
                      <a:extLst>
                        <a:ext uri="{FF2B5EF4-FFF2-40B4-BE49-F238E27FC236}">
                          <a16:creationId xmlns:a16="http://schemas.microsoft.com/office/drawing/2014/main" id="{968C3609-BAA9-3148-9790-F1C2672AE1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6166" y="5840764"/>
                      <a:ext cx="352360" cy="176557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>
                          <a:solidFill>
                            <a:srgbClr val="0066FF"/>
                          </a:solidFill>
                        </a:rPr>
                        <a:t>f</a:t>
                      </a:r>
                    </a:p>
                  </p:txBody>
                </p:sp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51754AC4-5FC3-054F-83A7-BA99A4B5A3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6300" y="5840764"/>
                      <a:ext cx="330931" cy="176557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>
                          <a:solidFill>
                            <a:srgbClr val="0066FF"/>
                          </a:solidFill>
                        </a:rPr>
                        <a:t>u</a:t>
                      </a:r>
                    </a:p>
                  </p:txBody>
                </p:sp>
                <p:sp>
                  <p:nvSpPr>
                    <p:cNvPr id="107" name="Rectangle 106">
                      <a:extLst>
                        <a:ext uri="{FF2B5EF4-FFF2-40B4-BE49-F238E27FC236}">
                          <a16:creationId xmlns:a16="http://schemas.microsoft.com/office/drawing/2014/main" id="{8076B016-E3AF-C847-A11E-3099FD7CF4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04968" y="5840764"/>
                      <a:ext cx="224688" cy="176557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108" name="Rectangle 107">
                      <a:extLst>
                        <a:ext uri="{FF2B5EF4-FFF2-40B4-BE49-F238E27FC236}">
                          <a16:creationId xmlns:a16="http://schemas.microsoft.com/office/drawing/2014/main" id="{E25576FA-D15F-274C-8045-E96B8948EF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2124" y="5840764"/>
                      <a:ext cx="399639" cy="176557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66FF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o</a:t>
                      </a: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9" name="Rectangle 108">
                          <a:extLst>
                            <a:ext uri="{FF2B5EF4-FFF2-40B4-BE49-F238E27FC236}">
                              <a16:creationId xmlns:a16="http://schemas.microsoft.com/office/drawing/2014/main" id="{2540B509-F812-0E4D-9834-BD6806F823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39089" y="5174013"/>
                          <a:ext cx="233825" cy="264835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⨁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40" name="Rectangle 339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639089" y="5174013"/>
                          <a:ext cx="233825" cy="264835"/>
                        </a:xfrm>
                        <a:prstGeom prst="rect">
                          <a:avLst/>
                        </a:prstGeom>
                        <a:blipFill rotWithShape="0">
                          <a:blip r:embed="rId39"/>
                          <a:stretch>
                            <a:fillRect r="-33333" b="-1395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D48CC930-8392-0B48-B8F7-7F08473767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25566" y="5536893"/>
                      <a:ext cx="43" cy="17751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endParaRPr lang="en-US" sz="1400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1" name="TextBox 110">
                          <a:extLst>
                            <a:ext uri="{FF2B5EF4-FFF2-40B4-BE49-F238E27FC236}">
                              <a16:creationId xmlns:a16="http://schemas.microsoft.com/office/drawing/2014/main" id="{B16F1734-8F6D-1043-901C-6D2F1CC090A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104968" y="4844649"/>
                          <a:ext cx="666273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&lt;3&gt;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p:txBody>
                    </p:sp>
                  </mc:Choice>
                  <mc:Fallback xmlns="">
                    <p:sp>
                      <p:nvSpPr>
                        <p:cNvPr id="342" name="TextBox 34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04968" y="4844649"/>
                          <a:ext cx="666273" cy="338554"/>
                        </a:xfrm>
                        <a:prstGeom prst="rect">
                          <a:avLst/>
                        </a:prstGeom>
                        <a:blipFill rotWithShape="0">
                          <a:blip r:embed="rId4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2" name="TextBox 111">
                          <a:extLst>
                            <a:ext uri="{FF2B5EF4-FFF2-40B4-BE49-F238E27FC236}">
                              <a16:creationId xmlns:a16="http://schemas.microsoft.com/office/drawing/2014/main" id="{98D5A475-CE48-AA48-81C5-EF338743028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97704" y="5905131"/>
                          <a:ext cx="666273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&lt;3&gt;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p:txBody>
                    </p:sp>
                  </mc:Choice>
                  <mc:Fallback xmlns="">
                    <p:sp>
                      <p:nvSpPr>
                        <p:cNvPr id="343" name="TextBox 34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97704" y="5905131"/>
                          <a:ext cx="666273" cy="338554"/>
                        </a:xfrm>
                        <a:prstGeom prst="rect">
                          <a:avLst/>
                        </a:prstGeom>
                        <a:blipFill rotWithShape="0">
                          <a:blip r:embed="rId4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113" name="Group 112">
                      <a:extLst>
                        <a:ext uri="{FF2B5EF4-FFF2-40B4-BE49-F238E27FC236}">
                          <a16:creationId xmlns:a16="http://schemas.microsoft.com/office/drawing/2014/main" id="{A1F01383-DCBE-0747-B904-C56C3DC343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10427" y="4661922"/>
                      <a:ext cx="668819" cy="246221"/>
                      <a:chOff x="1904987" y="5479971"/>
                      <a:chExt cx="1289034" cy="343373"/>
                    </a:xfrm>
                  </p:grpSpPr>
                  <p:sp>
                    <p:nvSpPr>
                      <p:cNvPr id="125" name="TextBox 124">
                        <a:extLst>
                          <a:ext uri="{FF2B5EF4-FFF2-40B4-BE49-F238E27FC236}">
                            <a16:creationId xmlns:a16="http://schemas.microsoft.com/office/drawing/2014/main" id="{DF9EFC8B-7AC8-024A-8ADB-ECC0D0943A2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04987" y="5479971"/>
                        <a:ext cx="1289034" cy="3433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0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rPr>
                          <a:t>softmax</a:t>
                        </a:r>
                      </a:p>
                    </p:txBody>
                  </p:sp>
                  <p:sp>
                    <p:nvSpPr>
                      <p:cNvPr id="126" name="Rectangle 125">
                        <a:extLst>
                          <a:ext uri="{FF2B5EF4-FFF2-40B4-BE49-F238E27FC236}">
                            <a16:creationId xmlns:a16="http://schemas.microsoft.com/office/drawing/2014/main" id="{2F2FC33E-3896-C740-A386-07B027A9AF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22068" y="5520225"/>
                        <a:ext cx="1047985" cy="291580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114" name="Straight Arrow Connector 113">
                      <a:extLst>
                        <a:ext uri="{FF2B5EF4-FFF2-40B4-BE49-F238E27FC236}">
                          <a16:creationId xmlns:a16="http://schemas.microsoft.com/office/drawing/2014/main" id="{F29AF7C9-B37E-9B41-9119-B21B5EADF7F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88840" y="5319332"/>
                      <a:ext cx="439466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Straight Arrow Connector 114">
                      <a:extLst>
                        <a:ext uri="{FF2B5EF4-FFF2-40B4-BE49-F238E27FC236}">
                          <a16:creationId xmlns:a16="http://schemas.microsoft.com/office/drawing/2014/main" id="{4BC73D6E-4287-6E41-956F-A628DA1DF31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422724" y="5319332"/>
                      <a:ext cx="292930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Straight Arrow Connector 115">
                      <a:extLst>
                        <a:ext uri="{FF2B5EF4-FFF2-40B4-BE49-F238E27FC236}">
                          <a16:creationId xmlns:a16="http://schemas.microsoft.com/office/drawing/2014/main" id="{0E84826B-7805-0F45-BE7A-D6E8E5CAE1C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292346" y="6017321"/>
                      <a:ext cx="0" cy="315857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Straight Arrow Connector 116">
                      <a:extLst>
                        <a:ext uri="{FF2B5EF4-FFF2-40B4-BE49-F238E27FC236}">
                          <a16:creationId xmlns:a16="http://schemas.microsoft.com/office/drawing/2014/main" id="{1276BB7D-789B-EC44-9BD7-B1EE18732750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2853083" y="4889663"/>
                      <a:ext cx="0" cy="95531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8" name="TextBox 117">
                          <a:extLst>
                            <a:ext uri="{FF2B5EF4-FFF2-40B4-BE49-F238E27FC236}">
                              <a16:creationId xmlns:a16="http://schemas.microsoft.com/office/drawing/2014/main" id="{88EFF76C-62F2-8044-AF88-715F793F991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65652" y="4244427"/>
                          <a:ext cx="73289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&lt;3&gt;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350" name="TextBox 34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65652" y="4244427"/>
                          <a:ext cx="732893" cy="369332"/>
                        </a:xfrm>
                        <a:prstGeom prst="rect">
                          <a:avLst/>
                        </a:prstGeom>
                        <a:blipFill rotWithShape="0">
                          <a:blip r:embed="rId49"/>
                          <a:stretch>
                            <a:fillRect b="-491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19" name="Straight Connector 118">
                      <a:extLst>
                        <a:ext uri="{FF2B5EF4-FFF2-40B4-BE49-F238E27FC236}">
                          <a16:creationId xmlns:a16="http://schemas.microsoft.com/office/drawing/2014/main" id="{BBD5BFFD-52EC-8C43-896B-46A08B223C0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57031" y="6351724"/>
                      <a:ext cx="0" cy="225352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Elbow Connector 119">
                      <a:extLst>
                        <a:ext uri="{FF2B5EF4-FFF2-40B4-BE49-F238E27FC236}">
                          <a16:creationId xmlns:a16="http://schemas.microsoft.com/office/drawing/2014/main" id="{CB7ADB09-1DA3-ED4E-BF97-F9471AF0E5A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50417" y="5966298"/>
                      <a:ext cx="1864896" cy="383673"/>
                    </a:xfrm>
                    <a:prstGeom prst="bentConnector3">
                      <a:avLst>
                        <a:gd name="adj1" fmla="val 17312"/>
                      </a:avLst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Straight Arrow Connector 120">
                      <a:extLst>
                        <a:ext uri="{FF2B5EF4-FFF2-40B4-BE49-F238E27FC236}">
                          <a16:creationId xmlns:a16="http://schemas.microsoft.com/office/drawing/2014/main" id="{14B5DBCB-AC75-7C4A-AACC-B7ED0C6C66D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847802" y="5831567"/>
                      <a:ext cx="1007450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Straight Arrow Connector 121">
                      <a:extLst>
                        <a:ext uri="{FF2B5EF4-FFF2-40B4-BE49-F238E27FC236}">
                          <a16:creationId xmlns:a16="http://schemas.microsoft.com/office/drawing/2014/main" id="{3534B20F-CB20-A84B-BE7F-7DE9C6F1748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807912" y="6017321"/>
                      <a:ext cx="0" cy="315857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Straight Arrow Connector 122">
                      <a:extLst>
                        <a:ext uri="{FF2B5EF4-FFF2-40B4-BE49-F238E27FC236}">
                          <a16:creationId xmlns:a16="http://schemas.microsoft.com/office/drawing/2014/main" id="{1F2CBD12-4EF1-4041-8C38-AF6EAC6A808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226201" y="6034114"/>
                      <a:ext cx="0" cy="315857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Straight Arrow Connector 123">
                      <a:extLst>
                        <a:ext uri="{FF2B5EF4-FFF2-40B4-BE49-F238E27FC236}">
                          <a16:creationId xmlns:a16="http://schemas.microsoft.com/office/drawing/2014/main" id="{5A406C22-D005-FF41-85EE-F63702BAC62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613880" y="6034114"/>
                      <a:ext cx="0" cy="315857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" name="TextBox 97">
                        <a:extLst>
                          <a:ext uri="{FF2B5EF4-FFF2-40B4-BE49-F238E27FC236}">
                            <a16:creationId xmlns:a16="http://schemas.microsoft.com/office/drawing/2014/main" id="{82FA913B-BAB8-4E47-B7F2-725489550B9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134628" y="4940072"/>
                        <a:ext cx="7088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&lt;3&gt;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61" name="TextBox 36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34628" y="4940072"/>
                        <a:ext cx="708848" cy="369332"/>
                      </a:xfrm>
                      <a:prstGeom prst="rect">
                        <a:avLst/>
                      </a:prstGeom>
                      <a:blipFill rotWithShape="0">
                        <a:blip r:embed="rId5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9" name="Straight Arrow Connector 98">
                    <a:extLst>
                      <a:ext uri="{FF2B5EF4-FFF2-40B4-BE49-F238E27FC236}">
                        <a16:creationId xmlns:a16="http://schemas.microsoft.com/office/drawing/2014/main" id="{D0231D19-C256-544E-A1C5-0E61A62DAEE6}"/>
                      </a:ext>
                    </a:extLst>
                  </p:cNvPr>
                  <p:cNvCxnSpPr/>
                  <p:nvPr/>
                </p:nvCxnSpPr>
                <p:spPr>
                  <a:xfrm>
                    <a:off x="9776196" y="5281229"/>
                    <a:ext cx="1401006" cy="419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F48A109B-C381-2E4A-88D5-4FFA029130C2}"/>
                    </a:ext>
                  </a:extLst>
                </p:cNvPr>
                <p:cNvGrpSpPr/>
                <p:nvPr/>
              </p:nvGrpSpPr>
              <p:grpSpPr>
                <a:xfrm>
                  <a:off x="10558398" y="4921167"/>
                  <a:ext cx="310222" cy="663495"/>
                  <a:chOff x="2714775" y="4956730"/>
                  <a:chExt cx="310222" cy="663495"/>
                </a:xfrm>
              </p:grpSpPr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580C9A99-C6A0-2A4F-BEE7-B34AA7849EFE}"/>
                      </a:ext>
                    </a:extLst>
                  </p:cNvPr>
                  <p:cNvSpPr txBox="1"/>
                  <p:nvPr/>
                </p:nvSpPr>
                <p:spPr>
                  <a:xfrm>
                    <a:off x="2716525" y="5059486"/>
                    <a:ext cx="29527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/>
                        </a:solidFill>
                      </a:rPr>
                      <a:t>-</a:t>
                    </a:r>
                  </a:p>
                </p:txBody>
              </p:sp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C7320CE3-DF26-1A47-B53F-B25DFEDDA001}"/>
                      </a:ext>
                    </a:extLst>
                  </p:cNvPr>
                  <p:cNvSpPr txBox="1"/>
                  <p:nvPr/>
                </p:nvSpPr>
                <p:spPr>
                  <a:xfrm>
                    <a:off x="2729723" y="4993034"/>
                    <a:ext cx="29527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/>
                        </a:solidFill>
                      </a:rPr>
                      <a:t>-</a:t>
                    </a:r>
                  </a:p>
                </p:txBody>
              </p:sp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77BC6E3A-0D4E-6E4A-A063-55BF61215579}"/>
                      </a:ext>
                    </a:extLst>
                  </p:cNvPr>
                  <p:cNvSpPr txBox="1"/>
                  <p:nvPr/>
                </p:nvSpPr>
                <p:spPr>
                  <a:xfrm>
                    <a:off x="2723135" y="4956730"/>
                    <a:ext cx="29527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/>
                        </a:solidFill>
                      </a:rPr>
                      <a:t>-</a:t>
                    </a:r>
                  </a:p>
                </p:txBody>
              </p: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2BE2056C-1B87-5545-B4E8-6AEC58F18CC5}"/>
                      </a:ext>
                    </a:extLst>
                  </p:cNvPr>
                  <p:cNvSpPr txBox="1"/>
                  <p:nvPr/>
                </p:nvSpPr>
                <p:spPr>
                  <a:xfrm>
                    <a:off x="2714775" y="5097005"/>
                    <a:ext cx="29527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/>
                        </a:solidFill>
                      </a:rPr>
                      <a:t>-</a:t>
                    </a:r>
                  </a:p>
                </p:txBody>
              </p:sp>
            </p:grp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1A5DFB74-5530-C34B-9B09-485F7E64FC61}"/>
                  </a:ext>
                </a:extLst>
              </p:cNvPr>
              <p:cNvGrpSpPr/>
              <p:nvPr/>
            </p:nvGrpSpPr>
            <p:grpSpPr>
              <a:xfrm>
                <a:off x="9048416" y="5136119"/>
                <a:ext cx="297533" cy="369332"/>
                <a:chOff x="-1480460" y="3459686"/>
                <a:chExt cx="316802" cy="481839"/>
              </a:xfrm>
            </p:grpSpPr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6B5BE4B7-9E9B-E342-9108-D2CA719DEF7B}"/>
                    </a:ext>
                  </a:extLst>
                </p:cNvPr>
                <p:cNvSpPr txBox="1"/>
                <p:nvPr/>
              </p:nvSpPr>
              <p:spPr>
                <a:xfrm>
                  <a:off x="-1480460" y="3459686"/>
                  <a:ext cx="316802" cy="4818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*</a:t>
                  </a:r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E69F847C-8244-E34D-8C0E-151C664A9B34}"/>
                    </a:ext>
                  </a:extLst>
                </p:cNvPr>
                <p:cNvSpPr/>
                <p:nvPr/>
              </p:nvSpPr>
              <p:spPr>
                <a:xfrm>
                  <a:off x="-1420290" y="3553996"/>
                  <a:ext cx="184615" cy="18075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9B502B8-61A5-CB48-AEDA-F8068DC01AA2}"/>
              </a:ext>
            </a:extLst>
          </p:cNvPr>
          <p:cNvSpPr/>
          <p:nvPr/>
        </p:nvSpPr>
        <p:spPr>
          <a:xfrm>
            <a:off x="363095" y="3062031"/>
            <a:ext cx="11521304" cy="10007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ED039-0EDF-544E-B199-D3136561BFBF}"/>
              </a:ext>
            </a:extLst>
          </p:cNvPr>
          <p:cNvSpPr txBox="1"/>
          <p:nvPr/>
        </p:nvSpPr>
        <p:spPr>
          <a:xfrm>
            <a:off x="871600" y="4705404"/>
            <a:ext cx="10539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solidFill>
                  <a:srgbClr val="0066FF"/>
                </a:solidFill>
              </a:rPr>
              <a:t>Ngoài ra, mô hình LSTM còn quyết định được thông tin đầu ra ở mỗi unit ra sao nhờ vào cổng output gate.</a:t>
            </a:r>
          </a:p>
          <a:p>
            <a:r>
              <a:rPr lang="en-US" sz="2400" i="1">
                <a:solidFill>
                  <a:srgbClr val="0066FF"/>
                </a:solidFill>
                <a:sym typeface="Wingdings" pitchFamily="2" charset="2"/>
              </a:rPr>
              <a:t> </a:t>
            </a:r>
            <a:r>
              <a:rPr lang="en-US" sz="2400" i="1">
                <a:solidFill>
                  <a:srgbClr val="FF0000"/>
                </a:solidFill>
                <a:sym typeface="Wingdings" pitchFamily="2" charset="2"/>
              </a:rPr>
              <a:t>Short term memory.</a:t>
            </a:r>
            <a:endParaRPr lang="en-US" sz="2400" i="1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5263E7A2-3F3E-EB40-A2D6-0122CC421258}"/>
                  </a:ext>
                </a:extLst>
              </p:cNvPr>
              <p:cNvSpPr/>
              <p:nvPr/>
            </p:nvSpPr>
            <p:spPr>
              <a:xfrm>
                <a:off x="6096000" y="4147946"/>
                <a:ext cx="26226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0099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0099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</m:t>
                          </m:r>
                          <m:r>
                            <a:rPr lang="en-US" b="1" i="1">
                              <a:solidFill>
                                <a:srgbClr val="000099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000099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b="1" i="1">
                          <a:solidFill>
                            <a:srgbClr val="000099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l-GR" b="1" i="1">
                              <a:solidFill>
                                <a:srgbClr val="000099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𝜞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99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𝒐</m:t>
                          </m:r>
                        </m:sub>
                      </m:sSub>
                      <m:r>
                        <a:rPr lang="en-US" b="1" i="1">
                          <a:solidFill>
                            <a:srgbClr val="000099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vi-VN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𝐭𝐚𝐧𝐡</m:t>
                          </m:r>
                          <m:r>
                            <a:rPr lang="vi-VN" b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⁡</m:t>
                          </m:r>
                          <m:r>
                            <a:rPr lang="vi-VN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0099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𝒄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0099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</m:t>
                          </m:r>
                          <m:r>
                            <a:rPr lang="en-US" b="1" i="1">
                              <a:solidFill>
                                <a:srgbClr val="000099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000099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vi-VN" b="1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b="1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5263E7A2-3F3E-EB40-A2D6-0122CC421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147946"/>
                <a:ext cx="2622641" cy="369332"/>
              </a:xfrm>
              <a:prstGeom prst="rect">
                <a:avLst/>
              </a:prstGeom>
              <a:blipFill>
                <a:blip r:embed="rId5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72016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35C8D-1A29-8744-A2CD-12C39FA7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LSTM vs GRU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CB76C-C50C-0F46-A7C4-C5AF57A74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/>
              <a:t>LSTM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AC9AF07-2BB5-A143-9FF5-0A477B4385C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𝑐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&lt;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tanh</m:t>
                          </m:r>
                        </m:fName>
                        <m:e>
                          <m:r>
                            <a:rPr lang="en-US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𝑢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charset="0"/>
                            </a:rPr>
                            <m:t>𝜎</m:t>
                          </m:r>
                        </m:fName>
                        <m:e>
                          <m:r>
                            <a:rPr lang="en-US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charset="0"/>
                            </a:rPr>
                            <m:t>𝜎</m:t>
                          </m:r>
                        </m:fName>
                        <m:e>
                          <m:r>
                            <a:rPr lang="en-US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𝑜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charset="0"/>
                            </a:rPr>
                            <m:t>𝜎</m:t>
                          </m:r>
                        </m:fName>
                        <m:e>
                          <m:r>
                            <a:rPr lang="en-US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𝑐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&lt;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&gt;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−1&gt;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l-GR" b="1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𝜞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𝒐</m:t>
                          </m:r>
                        </m:sub>
                      </m:sSub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vi-VN" b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tanh</m:t>
                          </m:r>
                          <m:r>
                            <a:rPr lang="vi-VN" b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⁡</m:t>
                          </m:r>
                          <m:r>
                            <a:rPr lang="vi-VN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𝒄</m:t>
                          </m:r>
                        </m:e>
                        <m:sup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</m:t>
                          </m:r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𝒕</m:t>
                          </m:r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vi-VN" b="1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AC9AF07-2BB5-A143-9FF5-0A477B4385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223870-D87B-CA44-814D-03E98376B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/>
              <a:t>GRU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35AD0A2-FB99-8444-90E0-264860009A2C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baseline="30000">
                    <a:solidFill>
                      <a:srgbClr val="FF0000"/>
                    </a:solidFill>
                  </a:rPr>
                  <a:t>&lt;t&gt;</a:t>
                </a:r>
                <a:r>
                  <a:rPr lang="en-US"/>
                  <a:t> = </a:t>
                </a:r>
                <a:r>
                  <a:rPr lang="en-US" i="1"/>
                  <a:t>tanh</a:t>
                </a:r>
                <a:r>
                  <a:rPr lang="en-US"/>
                  <a:t>(W</a:t>
                </a:r>
                <a:r>
                  <a:rPr lang="en-US" baseline="-25000"/>
                  <a:t>c</a:t>
                </a:r>
                <a:r>
                  <a:rPr lang="en-US"/>
                  <a:t> [</a:t>
                </a:r>
                <a14:m>
                  <m:oMath xmlns:m="http://schemas.openxmlformats.org/officeDocument/2006/math"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𝛤</m:t>
                    </m:r>
                    <m:r>
                      <m:rPr>
                        <m:sty m:val="p"/>
                      </m:rPr>
                      <a:rPr lang="en-US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baseline="-25000">
                    <a:solidFill>
                      <a:srgbClr val="FF0000"/>
                    </a:solidFill>
                  </a:rPr>
                  <a:t>  </a:t>
                </a:r>
                <a:r>
                  <a:rPr lang="en-US">
                    <a:solidFill>
                      <a:srgbClr val="FF0000"/>
                    </a:solidFill>
                  </a:rPr>
                  <a:t>* </a:t>
                </a:r>
                <a:r>
                  <a:rPr lang="en-US"/>
                  <a:t>c</a:t>
                </a:r>
                <a:r>
                  <a:rPr lang="en-US" baseline="30000"/>
                  <a:t>&lt;t-1&gt;</a:t>
                </a:r>
                <a:r>
                  <a:rPr lang="en-US"/>
                  <a:t>, x</a:t>
                </a:r>
                <a:r>
                  <a:rPr lang="en-US" baseline="30000"/>
                  <a:t>&lt;t&gt;</a:t>
                </a:r>
                <a:r>
                  <a:rPr lang="en-US"/>
                  <a:t>] + b</a:t>
                </a:r>
                <a:r>
                  <a:rPr lang="en-US" baseline="-25000"/>
                  <a:t>c</a:t>
                </a:r>
                <a:r>
                  <a:rPr lang="en-US"/>
                  <a:t>) </a:t>
                </a:r>
                <a:endParaRPr lang="en-US" i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𝛤</m:t>
                    </m:r>
                  </m:oMath>
                </a14:m>
                <a:r>
                  <a:rPr lang="en-US" baseline="-25000">
                    <a:solidFill>
                      <a:srgbClr val="FF0000"/>
                    </a:solidFill>
                  </a:rPr>
                  <a:t>c</a:t>
                </a:r>
                <a:r>
                  <a:rPr lang="en-US">
                    <a:solidFill>
                      <a:srgbClr val="FF0000"/>
                    </a:solidFill>
                  </a:rPr>
                  <a:t> </a:t>
                </a:r>
                <a:r>
                  <a:rPr lang="en-US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/>
                  <a:t>(W</a:t>
                </a:r>
                <a:r>
                  <a:rPr lang="en-US" baseline="-25000"/>
                  <a:t>r</a:t>
                </a:r>
                <a:r>
                  <a:rPr lang="en-US"/>
                  <a:t> [ c</a:t>
                </a:r>
                <a:r>
                  <a:rPr lang="en-US" baseline="30000"/>
                  <a:t>&lt;t-1&gt;</a:t>
                </a:r>
                <a:r>
                  <a:rPr lang="en-US"/>
                  <a:t>, x</a:t>
                </a:r>
                <a:r>
                  <a:rPr lang="en-US" baseline="30000"/>
                  <a:t>&lt;t&gt;</a:t>
                </a:r>
                <a:r>
                  <a:rPr lang="en-US"/>
                  <a:t>] + b</a:t>
                </a:r>
                <a:r>
                  <a:rPr lang="en-US" baseline="-25000"/>
                  <a:t>r</a:t>
                </a:r>
                <a:r>
                  <a:rPr lang="en-US"/>
                  <a:t>).</a:t>
                </a:r>
                <a:endParaRPr lang="en-US" i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𝛤</m:t>
                    </m:r>
                  </m:oMath>
                </a14:m>
                <a:r>
                  <a:rPr lang="en-US" baseline="-25000">
                    <a:solidFill>
                      <a:srgbClr val="FF0000"/>
                    </a:solidFill>
                  </a:rPr>
                  <a:t>u</a:t>
                </a:r>
                <a:r>
                  <a:rPr lang="en-US">
                    <a:solidFill>
                      <a:srgbClr val="FF0000"/>
                    </a:solidFill>
                  </a:rPr>
                  <a:t> </a:t>
                </a:r>
                <a:r>
                  <a:rPr lang="en-US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/>
                  <a:t>(W</a:t>
                </a:r>
                <a:r>
                  <a:rPr lang="en-US" baseline="-25000"/>
                  <a:t>u</a:t>
                </a:r>
                <a:r>
                  <a:rPr lang="en-US"/>
                  <a:t> [ c</a:t>
                </a:r>
                <a:r>
                  <a:rPr lang="en-US" baseline="30000"/>
                  <a:t>&lt;t-1&gt;</a:t>
                </a:r>
                <a:r>
                  <a:rPr lang="en-US"/>
                  <a:t>, x</a:t>
                </a:r>
                <a:r>
                  <a:rPr lang="en-US" baseline="30000"/>
                  <a:t>&lt;t&gt;</a:t>
                </a:r>
                <a:r>
                  <a:rPr lang="en-US"/>
                  <a:t>] + b</a:t>
                </a:r>
                <a:r>
                  <a:rPr lang="en-US" baseline="-25000"/>
                  <a:t>u</a:t>
                </a:r>
                <a:r>
                  <a:rPr lang="en-US"/>
                  <a:t>).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>
                    <a:solidFill>
                      <a:srgbClr val="FF0000"/>
                    </a:solidFill>
                  </a:rPr>
                  <a:t>c</a:t>
                </a:r>
                <a:r>
                  <a:rPr lang="en-US" baseline="30000">
                    <a:solidFill>
                      <a:srgbClr val="FF0000"/>
                    </a:solidFill>
                  </a:rPr>
                  <a:t>&lt;t&gt;</a:t>
                </a:r>
                <a:r>
                  <a:rPr lang="en-US"/>
                  <a:t> = </a:t>
                </a:r>
                <a14:m>
                  <m:oMath xmlns:m="http://schemas.openxmlformats.org/officeDocument/2006/math"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𝛤</m:t>
                    </m:r>
                  </m:oMath>
                </a14:m>
                <a:r>
                  <a:rPr lang="en-US" baseline="-25000">
                    <a:solidFill>
                      <a:srgbClr val="FF0000"/>
                    </a:solidFill>
                  </a:rPr>
                  <a:t>u</a:t>
                </a:r>
                <a:r>
                  <a:rPr lang="en-US">
                    <a:solidFill>
                      <a:srgbClr val="FF0000"/>
                    </a:solidFill>
                  </a:rPr>
                  <a:t> *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baseline="30000">
                    <a:solidFill>
                      <a:srgbClr val="FF0000"/>
                    </a:solidFill>
                  </a:rPr>
                  <a:t>&lt;t&gt; </a:t>
                </a:r>
                <a:r>
                  <a:rPr lang="en-US"/>
                  <a:t>+ </a:t>
                </a:r>
                <a:r>
                  <a:rPr lang="en-US">
                    <a:solidFill>
                      <a:srgbClr val="008000"/>
                    </a:solidFill>
                  </a:rPr>
                  <a:t>(1 - </a:t>
                </a:r>
                <a14:m>
                  <m:oMath xmlns:m="http://schemas.openxmlformats.org/officeDocument/2006/math">
                    <m:r>
                      <a:rPr lang="el-GR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𝛤</m:t>
                    </m:r>
                  </m:oMath>
                </a14:m>
                <a:r>
                  <a:rPr lang="en-US" baseline="-25000">
                    <a:solidFill>
                      <a:srgbClr val="008000"/>
                    </a:solidFill>
                  </a:rPr>
                  <a:t>u</a:t>
                </a:r>
                <a:r>
                  <a:rPr lang="en-US">
                    <a:solidFill>
                      <a:srgbClr val="008000"/>
                    </a:solidFill>
                  </a:rPr>
                  <a:t>) * c</a:t>
                </a:r>
                <a:r>
                  <a:rPr lang="en-US" baseline="30000">
                    <a:solidFill>
                      <a:srgbClr val="008000"/>
                    </a:solidFill>
                  </a:rPr>
                  <a:t>&lt;t - 1&gt;</a:t>
                </a:r>
                <a:endParaRPr lang="en-US" b="1" i="1">
                  <a:solidFill>
                    <a:srgbClr val="008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35AD0A2-FB99-8444-90E0-264860009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994120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FA4B4FB-BB8C-B443-9679-1B3C6DE4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LSTM vs GRU</a:t>
            </a:r>
          </a:p>
        </p:txBody>
      </p:sp>
      <p:pic>
        <p:nvPicPr>
          <p:cNvPr id="3074" name="Picture 2" descr="GitHub - roomylee/rnn-text-classification-tf: Tensorflow Implementation of  Recurrent Neural Network (Vanilla, LSTM, GRU) for Text Classification">
            <a:extLst>
              <a:ext uri="{FF2B5EF4-FFF2-40B4-BE49-F238E27FC236}">
                <a16:creationId xmlns:a16="http://schemas.microsoft.com/office/drawing/2014/main" id="{465DFCEE-4C3A-DF45-93C1-706458D2C4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45" y="1981200"/>
            <a:ext cx="11840309" cy="336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49582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3201-E85D-904F-B1A1-EFBB2ED7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81400"/>
            <a:ext cx="10972800" cy="1143000"/>
          </a:xfrm>
        </p:spPr>
        <p:txBody>
          <a:bodyPr/>
          <a:lstStyle/>
          <a:p>
            <a:r>
              <a:rPr lang="en-US"/>
              <a:t>Bidirectional LSTM</a:t>
            </a:r>
          </a:p>
        </p:txBody>
      </p:sp>
    </p:spTree>
    <p:extLst>
      <p:ext uri="{BB962C8B-B14F-4D97-AF65-F5344CB8AC3E}">
        <p14:creationId xmlns:p14="http://schemas.microsoft.com/office/powerpoint/2010/main" val="16467718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EB47-2EB6-6445-B2F7-664E1A064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Dẫn nhập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D2107-7085-4047-BBE6-BF68C69D9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Sentence 1: </a:t>
            </a:r>
            <a:r>
              <a:rPr lang="en-US">
                <a:solidFill>
                  <a:srgbClr val="008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He said, “</a:t>
            </a:r>
            <a:r>
              <a:rPr lang="en-US" u="sng">
                <a:solidFill>
                  <a:srgbClr val="008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Teddy</a:t>
            </a:r>
            <a:r>
              <a:rPr lang="en-US">
                <a:solidFill>
                  <a:srgbClr val="008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 bears </a:t>
            </a:r>
            <a:r>
              <a:rPr lang="en-US" dirty="0">
                <a:solidFill>
                  <a:srgbClr val="008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are on sale!”</a:t>
            </a:r>
            <a:endParaRPr lang="en-US">
              <a:solidFill>
                <a:srgbClr val="008000"/>
              </a:solidFill>
            </a:endParaRPr>
          </a:p>
          <a:p>
            <a:r>
              <a:rPr lang="en-US"/>
              <a:t>Sentence 2: </a:t>
            </a:r>
            <a:r>
              <a:rPr lang="en-US" dirty="0">
                <a:solidFill>
                  <a:srgbClr val="008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He said, “</a:t>
            </a:r>
            <a:r>
              <a:rPr lang="en-US" u="sng" dirty="0">
                <a:solidFill>
                  <a:srgbClr val="008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Teddy</a:t>
            </a:r>
            <a:r>
              <a:rPr lang="en-US" dirty="0">
                <a:solidFill>
                  <a:srgbClr val="008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 Roosevelt was a great President!”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i="1">
                <a:solidFill>
                  <a:srgbClr val="FF0000"/>
                </a:solidFill>
              </a:rPr>
              <a:t>Bài toán đặt ra: Dự đoán xem “Teddy” có phải là tên riêng (person name) hay không ? </a:t>
            </a:r>
          </a:p>
        </p:txBody>
      </p:sp>
    </p:spTree>
    <p:extLst>
      <p:ext uri="{BB962C8B-B14F-4D97-AF65-F5344CB8AC3E}">
        <p14:creationId xmlns:p14="http://schemas.microsoft.com/office/powerpoint/2010/main" val="181564203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EB47-2EB6-6445-B2F7-664E1A064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Dẫn nhập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D2107-7085-4047-BBE6-BF68C69D9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556" y="1224582"/>
            <a:ext cx="10972800" cy="4525963"/>
          </a:xfrm>
        </p:spPr>
        <p:txBody>
          <a:bodyPr/>
          <a:lstStyle/>
          <a:p>
            <a:r>
              <a:rPr lang="en-US"/>
              <a:t>Sentence 1: </a:t>
            </a:r>
            <a:r>
              <a:rPr lang="en-US">
                <a:solidFill>
                  <a:srgbClr val="008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He said, “</a:t>
            </a:r>
            <a:r>
              <a:rPr lang="en-US" u="sng">
                <a:solidFill>
                  <a:srgbClr val="008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Teddy</a:t>
            </a:r>
            <a:r>
              <a:rPr lang="en-US">
                <a:solidFill>
                  <a:srgbClr val="008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 bears </a:t>
            </a:r>
            <a:r>
              <a:rPr lang="en-US" dirty="0">
                <a:solidFill>
                  <a:srgbClr val="008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are on sale!”</a:t>
            </a:r>
            <a:endParaRPr lang="en-US">
              <a:solidFill>
                <a:srgbClr val="008000"/>
              </a:solidFill>
            </a:endParaRPr>
          </a:p>
          <a:p>
            <a:r>
              <a:rPr lang="en-US"/>
              <a:t>Sentence 2: </a:t>
            </a:r>
            <a:r>
              <a:rPr lang="en-US" dirty="0">
                <a:solidFill>
                  <a:srgbClr val="008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He said, “</a:t>
            </a:r>
            <a:r>
              <a:rPr lang="en-US" u="sng" dirty="0">
                <a:solidFill>
                  <a:srgbClr val="008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Teddy</a:t>
            </a:r>
            <a:r>
              <a:rPr lang="en-US" dirty="0">
                <a:solidFill>
                  <a:srgbClr val="008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 Roosevelt was a great President!”</a:t>
            </a:r>
          </a:p>
          <a:p>
            <a:pPr marL="0" indent="0">
              <a:buNone/>
            </a:pPr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863966-EF81-E144-8EFA-93E5D0FD4E28}"/>
              </a:ext>
            </a:extLst>
          </p:cNvPr>
          <p:cNvGrpSpPr/>
          <p:nvPr/>
        </p:nvGrpSpPr>
        <p:grpSpPr>
          <a:xfrm>
            <a:off x="609600" y="2372131"/>
            <a:ext cx="10693303" cy="2722547"/>
            <a:chOff x="372909" y="2536230"/>
            <a:chExt cx="10693303" cy="2722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1E9ED5D-D7BF-384F-99D1-B06AD389BDB2}"/>
                    </a:ext>
                  </a:extLst>
                </p:cNvPr>
                <p:cNvSpPr txBox="1"/>
                <p:nvPr/>
              </p:nvSpPr>
              <p:spPr>
                <a:xfrm>
                  <a:off x="10215105" y="2538313"/>
                  <a:ext cx="7474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&lt;7&gt; 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5105" y="2538313"/>
                  <a:ext cx="747401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459" t="-81579" r="-21311" b="-6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033D5F1-914E-1742-8CB7-146D32081449}"/>
                </a:ext>
              </a:extLst>
            </p:cNvPr>
            <p:cNvCxnSpPr/>
            <p:nvPr/>
          </p:nvCxnSpPr>
          <p:spPr>
            <a:xfrm flipV="1">
              <a:off x="10593386" y="3027219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4DA0E27-0591-CB4B-B78C-78BBBF3A1E60}"/>
                    </a:ext>
                  </a:extLst>
                </p:cNvPr>
                <p:cNvSpPr txBox="1"/>
                <p:nvPr/>
              </p:nvSpPr>
              <p:spPr>
                <a:xfrm>
                  <a:off x="3145044" y="4795028"/>
                  <a:ext cx="90672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&lt;2&gt;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5044" y="4795028"/>
                  <a:ext cx="906723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8731E0B-EDAA-6C40-A1AE-8CB774AD7DE9}"/>
                    </a:ext>
                  </a:extLst>
                </p:cNvPr>
                <p:cNvSpPr txBox="1"/>
                <p:nvPr/>
              </p:nvSpPr>
              <p:spPr>
                <a:xfrm>
                  <a:off x="10159490" y="4795028"/>
                  <a:ext cx="90672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&lt;7&gt;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9490" y="4795028"/>
                  <a:ext cx="906722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563EA74-1F81-8840-8727-70B5A815A018}"/>
                </a:ext>
              </a:extLst>
            </p:cNvPr>
            <p:cNvCxnSpPr/>
            <p:nvPr/>
          </p:nvCxnSpPr>
          <p:spPr>
            <a:xfrm flipV="1">
              <a:off x="2119140" y="3027219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7CE446E-0E57-4C45-AC30-AD02F6CAB9BA}"/>
                </a:ext>
              </a:extLst>
            </p:cNvPr>
            <p:cNvCxnSpPr/>
            <p:nvPr/>
          </p:nvCxnSpPr>
          <p:spPr>
            <a:xfrm flipV="1">
              <a:off x="3531514" y="3027219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2DBC495-1D30-4540-979A-B6017B9D4818}"/>
                    </a:ext>
                  </a:extLst>
                </p:cNvPr>
                <p:cNvSpPr txBox="1"/>
                <p:nvPr/>
              </p:nvSpPr>
              <p:spPr>
                <a:xfrm>
                  <a:off x="1557467" y="2538313"/>
                  <a:ext cx="87217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&lt;1&gt; 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7467" y="2538313"/>
                  <a:ext cx="872177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89" t="-81579" r="-2778" b="-6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21C9A70-C28A-8B4C-ACAE-F6FB5A4F5E8D}"/>
                    </a:ext>
                  </a:extLst>
                </p:cNvPr>
                <p:cNvSpPr txBox="1"/>
                <p:nvPr/>
              </p:nvSpPr>
              <p:spPr>
                <a:xfrm>
                  <a:off x="3095916" y="2538314"/>
                  <a:ext cx="8463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&lt;2&gt; 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5916" y="2538314"/>
                  <a:ext cx="846357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158" t="-81579" r="-6475" b="-6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A919A85-46C4-CD4F-97F0-14A3C8BE17C2}"/>
                </a:ext>
              </a:extLst>
            </p:cNvPr>
            <p:cNvCxnSpPr/>
            <p:nvPr/>
          </p:nvCxnSpPr>
          <p:spPr>
            <a:xfrm>
              <a:off x="2660160" y="3875355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0B576AB-075C-BA48-BDF0-045CC1179363}"/>
                </a:ext>
              </a:extLst>
            </p:cNvPr>
            <p:cNvCxnSpPr/>
            <p:nvPr/>
          </p:nvCxnSpPr>
          <p:spPr>
            <a:xfrm>
              <a:off x="3996612" y="3875355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E347E26-818C-A040-BDC5-C44B2A1B5346}"/>
                    </a:ext>
                  </a:extLst>
                </p:cNvPr>
                <p:cNvSpPr txBox="1"/>
                <p:nvPr/>
              </p:nvSpPr>
              <p:spPr>
                <a:xfrm>
                  <a:off x="4515577" y="4795028"/>
                  <a:ext cx="90672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&lt;3&gt;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5577" y="4795028"/>
                  <a:ext cx="906723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D5FA25B-EFF2-3942-A078-EE6E0A88C133}"/>
                </a:ext>
              </a:extLst>
            </p:cNvPr>
            <p:cNvCxnSpPr/>
            <p:nvPr/>
          </p:nvCxnSpPr>
          <p:spPr>
            <a:xfrm flipV="1">
              <a:off x="4943888" y="3027219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D22F6F1-5502-1F45-88CD-67894506510A}"/>
                    </a:ext>
                  </a:extLst>
                </p:cNvPr>
                <p:cNvSpPr txBox="1"/>
                <p:nvPr/>
              </p:nvSpPr>
              <p:spPr>
                <a:xfrm>
                  <a:off x="4601109" y="2538314"/>
                  <a:ext cx="7474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&lt;3&gt; 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1109" y="2538314"/>
                  <a:ext cx="747401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459" t="-81579" r="-21311" b="-6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0D374B8-3577-1747-BE46-A90040DDB243}"/>
                </a:ext>
              </a:extLst>
            </p:cNvPr>
            <p:cNvCxnSpPr/>
            <p:nvPr/>
          </p:nvCxnSpPr>
          <p:spPr>
            <a:xfrm>
              <a:off x="5452514" y="3875355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97CA162-539C-8546-84A6-CF7899317ACC}"/>
                    </a:ext>
                  </a:extLst>
                </p:cNvPr>
                <p:cNvSpPr txBox="1"/>
                <p:nvPr/>
              </p:nvSpPr>
              <p:spPr>
                <a:xfrm>
                  <a:off x="372909" y="3653878"/>
                  <a:ext cx="776116" cy="4292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909" y="3653878"/>
                  <a:ext cx="776116" cy="42921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31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4F37035-8666-FE4B-A41C-5AF062FC3E7D}"/>
                </a:ext>
              </a:extLst>
            </p:cNvPr>
            <p:cNvCxnSpPr/>
            <p:nvPr/>
          </p:nvCxnSpPr>
          <p:spPr>
            <a:xfrm>
              <a:off x="1260703" y="3875355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B09354D-7989-7043-9656-F16A3CECAC33}"/>
                    </a:ext>
                  </a:extLst>
                </p:cNvPr>
                <p:cNvSpPr txBox="1"/>
                <p:nvPr/>
              </p:nvSpPr>
              <p:spPr>
                <a:xfrm>
                  <a:off x="1823071" y="4811251"/>
                  <a:ext cx="777216" cy="4292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3071" y="4811251"/>
                  <a:ext cx="777216" cy="42921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10764E7-960F-AF44-A9C8-AE53C95152C4}"/>
                </a:ext>
              </a:extLst>
            </p:cNvPr>
            <p:cNvGrpSpPr/>
            <p:nvPr/>
          </p:nvGrpSpPr>
          <p:grpSpPr>
            <a:xfrm>
              <a:off x="1722146" y="3539345"/>
              <a:ext cx="905441" cy="672021"/>
              <a:chOff x="1788811" y="3527864"/>
              <a:chExt cx="905441" cy="672021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2451B7F-EAF5-8D4E-A1C6-193E55843D69}"/>
                  </a:ext>
                </a:extLst>
              </p:cNvPr>
              <p:cNvSpPr/>
              <p:nvPr/>
            </p:nvSpPr>
            <p:spPr>
              <a:xfrm>
                <a:off x="1823071" y="3527864"/>
                <a:ext cx="782545" cy="6720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5C566C0E-5E22-F84A-B9AD-F1C752044F27}"/>
                      </a:ext>
                    </a:extLst>
                  </p:cNvPr>
                  <p:cNvSpPr txBox="1"/>
                  <p:nvPr/>
                </p:nvSpPr>
                <p:spPr>
                  <a:xfrm>
                    <a:off x="1788811" y="3632106"/>
                    <a:ext cx="90544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&lt;1&gt;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8811" y="3632106"/>
                    <a:ext cx="905441" cy="461665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17D8E4C-6CCC-5E43-9420-05D6D91F404A}"/>
                </a:ext>
              </a:extLst>
            </p:cNvPr>
            <p:cNvGrpSpPr/>
            <p:nvPr/>
          </p:nvGrpSpPr>
          <p:grpSpPr>
            <a:xfrm>
              <a:off x="3121603" y="3539344"/>
              <a:ext cx="910170" cy="672022"/>
              <a:chOff x="3106089" y="3521769"/>
              <a:chExt cx="910170" cy="672022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32A4685-F30F-8049-BF75-D7050959E95D}"/>
                  </a:ext>
                </a:extLst>
              </p:cNvPr>
              <p:cNvSpPr/>
              <p:nvPr/>
            </p:nvSpPr>
            <p:spPr>
              <a:xfrm>
                <a:off x="3106089" y="3521769"/>
                <a:ext cx="782546" cy="6720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82C261F7-EE69-9142-BF6E-3804157B6E1C}"/>
                      </a:ext>
                    </a:extLst>
                  </p:cNvPr>
                  <p:cNvSpPr txBox="1"/>
                  <p:nvPr/>
                </p:nvSpPr>
                <p:spPr>
                  <a:xfrm>
                    <a:off x="3110818" y="3632106"/>
                    <a:ext cx="90544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&lt;2&gt;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0818" y="3632106"/>
                    <a:ext cx="905441" cy="461665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D222C2E-3E4C-014A-9746-F07F6189B6E1}"/>
                </a:ext>
              </a:extLst>
            </p:cNvPr>
            <p:cNvGrpSpPr/>
            <p:nvPr/>
          </p:nvGrpSpPr>
          <p:grpSpPr>
            <a:xfrm>
              <a:off x="4525789" y="3539344"/>
              <a:ext cx="905441" cy="672022"/>
              <a:chOff x="4551715" y="3552997"/>
              <a:chExt cx="905441" cy="672022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64C3E54-B987-694E-9709-EC12C18F2696}"/>
                  </a:ext>
                </a:extLst>
              </p:cNvPr>
              <p:cNvSpPr/>
              <p:nvPr/>
            </p:nvSpPr>
            <p:spPr>
              <a:xfrm>
                <a:off x="4556742" y="3552997"/>
                <a:ext cx="782546" cy="6720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33D2D9AF-4E21-A647-ADF3-CB522FCBC9AB}"/>
                      </a:ext>
                    </a:extLst>
                  </p:cNvPr>
                  <p:cNvSpPr txBox="1"/>
                  <p:nvPr/>
                </p:nvSpPr>
                <p:spPr>
                  <a:xfrm>
                    <a:off x="4551715" y="3632106"/>
                    <a:ext cx="90544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&lt;3&gt;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1715" y="3632106"/>
                    <a:ext cx="905441" cy="461665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C4D4FB8-B38A-114F-90B3-7A018DF5A1C3}"/>
                </a:ext>
              </a:extLst>
            </p:cNvPr>
            <p:cNvGrpSpPr/>
            <p:nvPr/>
          </p:nvGrpSpPr>
          <p:grpSpPr>
            <a:xfrm>
              <a:off x="10128341" y="3539344"/>
              <a:ext cx="905441" cy="672022"/>
              <a:chOff x="10128341" y="3556919"/>
              <a:chExt cx="905441" cy="672022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77A21C7-3D58-9748-A521-3C3EBF51FE41}"/>
                  </a:ext>
                </a:extLst>
              </p:cNvPr>
              <p:cNvSpPr/>
              <p:nvPr/>
            </p:nvSpPr>
            <p:spPr>
              <a:xfrm>
                <a:off x="10215105" y="3556919"/>
                <a:ext cx="782546" cy="6720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F341EA9A-97B3-C245-AA10-5E9AE2DA1133}"/>
                      </a:ext>
                    </a:extLst>
                  </p:cNvPr>
                  <p:cNvSpPr txBox="1"/>
                  <p:nvPr/>
                </p:nvSpPr>
                <p:spPr>
                  <a:xfrm>
                    <a:off x="10128341" y="3643045"/>
                    <a:ext cx="90544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&lt;7&gt;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8341" y="3643045"/>
                    <a:ext cx="905441" cy="461665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1818B2D-0C19-524B-A177-3397B1DF24EF}"/>
                    </a:ext>
                  </a:extLst>
                </p:cNvPr>
                <p:cNvSpPr txBox="1"/>
                <p:nvPr/>
              </p:nvSpPr>
              <p:spPr>
                <a:xfrm>
                  <a:off x="7344708" y="4792944"/>
                  <a:ext cx="906723" cy="465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&lt;5&gt;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4708" y="4792944"/>
                  <a:ext cx="906723" cy="46583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2F60094-4488-DD45-B815-49366FBC3209}"/>
                </a:ext>
              </a:extLst>
            </p:cNvPr>
            <p:cNvCxnSpPr/>
            <p:nvPr/>
          </p:nvCxnSpPr>
          <p:spPr>
            <a:xfrm flipV="1">
              <a:off x="6356262" y="3027219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650506F-C6D4-1943-83E6-F29B3B4E8399}"/>
                </a:ext>
              </a:extLst>
            </p:cNvPr>
            <p:cNvCxnSpPr/>
            <p:nvPr/>
          </p:nvCxnSpPr>
          <p:spPr>
            <a:xfrm flipV="1">
              <a:off x="7768636" y="3027219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D7D6C7D-9040-3E46-BEAE-05B1FF271BE5}"/>
                    </a:ext>
                  </a:extLst>
                </p:cNvPr>
                <p:cNvSpPr txBox="1"/>
                <p:nvPr/>
              </p:nvSpPr>
              <p:spPr>
                <a:xfrm>
                  <a:off x="5978849" y="2538314"/>
                  <a:ext cx="7474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&lt;4&gt; 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8849" y="2538314"/>
                  <a:ext cx="747401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2459" t="-81579" r="-21311" b="-6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AC9E9C8-4AEB-A049-88EF-466E333E2175}"/>
                    </a:ext>
                  </a:extLst>
                </p:cNvPr>
                <p:cNvSpPr txBox="1"/>
                <p:nvPr/>
              </p:nvSpPr>
              <p:spPr>
                <a:xfrm>
                  <a:off x="7356589" y="2536230"/>
                  <a:ext cx="747401" cy="465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&lt;5&gt; 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6589" y="2536230"/>
                  <a:ext cx="747401" cy="465833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459" t="-80263" r="-21311" b="-6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982B0A1-800B-A044-BB1A-76EA8D555A53}"/>
                </a:ext>
              </a:extLst>
            </p:cNvPr>
            <p:cNvCxnSpPr/>
            <p:nvPr/>
          </p:nvCxnSpPr>
          <p:spPr>
            <a:xfrm>
              <a:off x="6840682" y="3875355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BBB2E59-11CC-0B4B-8E21-C82712F6E3D1}"/>
                </a:ext>
              </a:extLst>
            </p:cNvPr>
            <p:cNvCxnSpPr/>
            <p:nvPr/>
          </p:nvCxnSpPr>
          <p:spPr>
            <a:xfrm>
              <a:off x="8244868" y="3875355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23F80E3-DE13-6041-BE60-D59EB3CE9F87}"/>
                    </a:ext>
                  </a:extLst>
                </p:cNvPr>
                <p:cNvSpPr txBox="1"/>
                <p:nvPr/>
              </p:nvSpPr>
              <p:spPr>
                <a:xfrm>
                  <a:off x="8796188" y="4795028"/>
                  <a:ext cx="90672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&lt;6&gt;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6188" y="4795028"/>
                  <a:ext cx="906723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505E456-5D38-CF49-92DD-FC1137EFDE8A}"/>
                </a:ext>
              </a:extLst>
            </p:cNvPr>
            <p:cNvCxnSpPr/>
            <p:nvPr/>
          </p:nvCxnSpPr>
          <p:spPr>
            <a:xfrm flipV="1">
              <a:off x="9181010" y="3027219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916EA9C-CA38-C944-A98D-599544A7619D}"/>
                    </a:ext>
                  </a:extLst>
                </p:cNvPr>
                <p:cNvSpPr txBox="1"/>
                <p:nvPr/>
              </p:nvSpPr>
              <p:spPr>
                <a:xfrm>
                  <a:off x="8734329" y="2538314"/>
                  <a:ext cx="7474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&lt;6&gt; 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4329" y="2538314"/>
                  <a:ext cx="747401" cy="46166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2459" t="-81579" r="-21311" b="-6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6D51009-A3B0-3547-A791-E9494235900B}"/>
                </a:ext>
              </a:extLst>
            </p:cNvPr>
            <p:cNvCxnSpPr/>
            <p:nvPr/>
          </p:nvCxnSpPr>
          <p:spPr>
            <a:xfrm>
              <a:off x="9666903" y="3875355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4A03C05-611D-C144-BC3B-9A36255ECE3A}"/>
                </a:ext>
              </a:extLst>
            </p:cNvPr>
            <p:cNvGrpSpPr/>
            <p:nvPr/>
          </p:nvGrpSpPr>
          <p:grpSpPr>
            <a:xfrm>
              <a:off x="7324703" y="3539344"/>
              <a:ext cx="910170" cy="672022"/>
              <a:chOff x="7195917" y="3521769"/>
              <a:chExt cx="910170" cy="672022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50A8140-799B-E940-9407-64C293843A5D}"/>
                  </a:ext>
                </a:extLst>
              </p:cNvPr>
              <p:cNvSpPr/>
              <p:nvPr/>
            </p:nvSpPr>
            <p:spPr>
              <a:xfrm>
                <a:off x="7195917" y="3521769"/>
                <a:ext cx="782546" cy="6720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65B3E25E-6730-0F4D-8C27-E5DFC9B0D1F3}"/>
                      </a:ext>
                    </a:extLst>
                  </p:cNvPr>
                  <p:cNvSpPr txBox="1"/>
                  <p:nvPr/>
                </p:nvSpPr>
                <p:spPr>
                  <a:xfrm>
                    <a:off x="7200646" y="3632106"/>
                    <a:ext cx="905441" cy="4658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&lt;5&gt;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00646" y="3632106"/>
                    <a:ext cx="905441" cy="465833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AF5FF0E-D053-F747-B200-0B75CEC15FEF}"/>
                </a:ext>
              </a:extLst>
            </p:cNvPr>
            <p:cNvGrpSpPr/>
            <p:nvPr/>
          </p:nvGrpSpPr>
          <p:grpSpPr>
            <a:xfrm>
              <a:off x="8728889" y="3539344"/>
              <a:ext cx="905441" cy="672022"/>
              <a:chOff x="8644063" y="3552997"/>
              <a:chExt cx="905441" cy="672022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29C48A3-F6BB-C040-AACB-7E94E1198550}"/>
                  </a:ext>
                </a:extLst>
              </p:cNvPr>
              <p:cNvSpPr/>
              <p:nvPr/>
            </p:nvSpPr>
            <p:spPr>
              <a:xfrm>
                <a:off x="8646570" y="3552997"/>
                <a:ext cx="782546" cy="6720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BA8A088C-5E12-CD4C-A705-46DE028E3D31}"/>
                      </a:ext>
                    </a:extLst>
                  </p:cNvPr>
                  <p:cNvSpPr txBox="1"/>
                  <p:nvPr/>
                </p:nvSpPr>
                <p:spPr>
                  <a:xfrm>
                    <a:off x="8644063" y="3632105"/>
                    <a:ext cx="90544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&lt;6&gt;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44063" y="3632105"/>
                    <a:ext cx="905441" cy="461665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5BF0A49-DE01-304C-8281-FCD4C4F818F6}"/>
                </a:ext>
              </a:extLst>
            </p:cNvPr>
            <p:cNvGrpSpPr/>
            <p:nvPr/>
          </p:nvGrpSpPr>
          <p:grpSpPr>
            <a:xfrm>
              <a:off x="5925246" y="3539344"/>
              <a:ext cx="905441" cy="672022"/>
              <a:chOff x="5878639" y="3526926"/>
              <a:chExt cx="905441" cy="6720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20FE3155-E1CE-4B46-ABFF-BBBC22A85635}"/>
                      </a:ext>
                    </a:extLst>
                  </p:cNvPr>
                  <p:cNvSpPr txBox="1"/>
                  <p:nvPr/>
                </p:nvSpPr>
                <p:spPr>
                  <a:xfrm>
                    <a:off x="5878639" y="3632106"/>
                    <a:ext cx="90544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&lt;4&gt;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8639" y="3632106"/>
                    <a:ext cx="905441" cy="461665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AB125D8-F772-9D49-9BDB-F0F099FB7DEC}"/>
                  </a:ext>
                </a:extLst>
              </p:cNvPr>
              <p:cNvSpPr/>
              <p:nvPr/>
            </p:nvSpPr>
            <p:spPr>
              <a:xfrm>
                <a:off x="5938109" y="3526926"/>
                <a:ext cx="782546" cy="6720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E9AB96A-53C4-9146-AE20-7AB6D9A96937}"/>
                    </a:ext>
                  </a:extLst>
                </p:cNvPr>
                <p:cNvSpPr txBox="1"/>
                <p:nvPr/>
              </p:nvSpPr>
              <p:spPr>
                <a:xfrm>
                  <a:off x="5925246" y="4795028"/>
                  <a:ext cx="90672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&lt;4&gt;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246" y="4795028"/>
                  <a:ext cx="906723" cy="461665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B1E0234-6B71-3042-8925-1594D950A31E}"/>
                </a:ext>
              </a:extLst>
            </p:cNvPr>
            <p:cNvCxnSpPr/>
            <p:nvPr/>
          </p:nvCxnSpPr>
          <p:spPr>
            <a:xfrm flipV="1">
              <a:off x="10618437" y="4289516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CFC74CC-DA63-DA4C-98CD-73690F8A2D07}"/>
                </a:ext>
              </a:extLst>
            </p:cNvPr>
            <p:cNvCxnSpPr/>
            <p:nvPr/>
          </p:nvCxnSpPr>
          <p:spPr>
            <a:xfrm flipV="1">
              <a:off x="2144191" y="4289516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217F569-6269-1F45-BDAF-0635B2E7AC9F}"/>
                </a:ext>
              </a:extLst>
            </p:cNvPr>
            <p:cNvCxnSpPr/>
            <p:nvPr/>
          </p:nvCxnSpPr>
          <p:spPr>
            <a:xfrm flipV="1">
              <a:off x="3556565" y="4289516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51A9597-9EC8-DC40-B8FB-0308B57264AD}"/>
                </a:ext>
              </a:extLst>
            </p:cNvPr>
            <p:cNvCxnSpPr/>
            <p:nvPr/>
          </p:nvCxnSpPr>
          <p:spPr>
            <a:xfrm flipV="1">
              <a:off x="4968939" y="4289516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8594A33-D469-2F41-8154-C6D569CF77B3}"/>
                </a:ext>
              </a:extLst>
            </p:cNvPr>
            <p:cNvCxnSpPr/>
            <p:nvPr/>
          </p:nvCxnSpPr>
          <p:spPr>
            <a:xfrm flipV="1">
              <a:off x="6381313" y="4289516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81AA06B-6EE3-5744-870F-8377B4BAB3B2}"/>
                </a:ext>
              </a:extLst>
            </p:cNvPr>
            <p:cNvCxnSpPr/>
            <p:nvPr/>
          </p:nvCxnSpPr>
          <p:spPr>
            <a:xfrm flipV="1">
              <a:off x="7793687" y="4289516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9B25C59-0CC1-2E40-8312-DF691FC6CA7C}"/>
                </a:ext>
              </a:extLst>
            </p:cNvPr>
            <p:cNvCxnSpPr/>
            <p:nvPr/>
          </p:nvCxnSpPr>
          <p:spPr>
            <a:xfrm flipV="1">
              <a:off x="9206061" y="4289516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53D9D88F-F3E9-F44F-85A2-FA7ACC6FE5ED}"/>
              </a:ext>
            </a:extLst>
          </p:cNvPr>
          <p:cNvSpPr/>
          <p:nvPr/>
        </p:nvSpPr>
        <p:spPr>
          <a:xfrm>
            <a:off x="2059762" y="5220837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He</a:t>
            </a:r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AD2E902-3B91-864C-816A-4816691A80AD}"/>
              </a:ext>
            </a:extLst>
          </p:cNvPr>
          <p:cNvSpPr/>
          <p:nvPr/>
        </p:nvSpPr>
        <p:spPr>
          <a:xfrm>
            <a:off x="3400751" y="5220837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said</a:t>
            </a:r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78311DA-A432-314F-9AF8-604703055E11}"/>
              </a:ext>
            </a:extLst>
          </p:cNvPr>
          <p:cNvSpPr/>
          <p:nvPr/>
        </p:nvSpPr>
        <p:spPr>
          <a:xfrm>
            <a:off x="4747808" y="5224092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008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Teddy</a:t>
            </a:r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521E852-C389-7946-B228-9DF528D316D5}"/>
              </a:ext>
            </a:extLst>
          </p:cNvPr>
          <p:cNvSpPr/>
          <p:nvPr/>
        </p:nvSpPr>
        <p:spPr>
          <a:xfrm>
            <a:off x="4662173" y="2372131"/>
            <a:ext cx="1027032" cy="3571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1F4879A-3FC6-2B42-814F-42F2CFCBCF3D}"/>
              </a:ext>
            </a:extLst>
          </p:cNvPr>
          <p:cNvSpPr txBox="1"/>
          <p:nvPr/>
        </p:nvSpPr>
        <p:spPr>
          <a:xfrm>
            <a:off x="5994470" y="5364932"/>
            <a:ext cx="61975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/>
              <a:t>Nếu </a:t>
            </a:r>
            <a:r>
              <a:rPr lang="en-US" sz="2000" i="1">
                <a:solidFill>
                  <a:srgbClr val="FF0000"/>
                </a:solidFill>
              </a:rPr>
              <a:t>x</a:t>
            </a:r>
            <a:r>
              <a:rPr lang="en-US" sz="2000" i="1" baseline="30000">
                <a:solidFill>
                  <a:srgbClr val="FF0000"/>
                </a:solidFill>
              </a:rPr>
              <a:t>&lt;4&gt;</a:t>
            </a:r>
            <a:r>
              <a:rPr lang="en-US" sz="2000" i="1">
                <a:solidFill>
                  <a:srgbClr val="FF0000"/>
                </a:solidFill>
              </a:rPr>
              <a:t> = “bear” </a:t>
            </a:r>
            <a:r>
              <a:rPr lang="en-US" sz="2000" i="1"/>
              <a:t>thì </a:t>
            </a:r>
            <a:r>
              <a:rPr lang="en-US" sz="2000" i="1">
                <a:solidFill>
                  <a:srgbClr val="FF0000"/>
                </a:solidFill>
              </a:rPr>
              <a:t>y</a:t>
            </a:r>
            <a:r>
              <a:rPr lang="en-US" sz="2000" i="1" baseline="30000">
                <a:solidFill>
                  <a:srgbClr val="FF0000"/>
                </a:solidFill>
              </a:rPr>
              <a:t>&lt;3&gt;</a:t>
            </a:r>
            <a:r>
              <a:rPr lang="en-US" sz="2000" i="1">
                <a:solidFill>
                  <a:srgbClr val="FF0000"/>
                </a:solidFill>
              </a:rPr>
              <a:t> = 0 </a:t>
            </a:r>
            <a:r>
              <a:rPr lang="en-US" sz="2000" i="1"/>
              <a:t>(không phải tên người)</a:t>
            </a:r>
          </a:p>
          <a:p>
            <a:r>
              <a:rPr lang="en-US" sz="2000" i="1"/>
              <a:t>Nếu </a:t>
            </a:r>
            <a:r>
              <a:rPr lang="en-US" sz="2000" i="1">
                <a:solidFill>
                  <a:srgbClr val="FF0000"/>
                </a:solidFill>
              </a:rPr>
              <a:t>x</a:t>
            </a:r>
            <a:r>
              <a:rPr lang="en-US" sz="2000" i="1" baseline="30000">
                <a:solidFill>
                  <a:srgbClr val="FF0000"/>
                </a:solidFill>
              </a:rPr>
              <a:t>&lt;4&gt;</a:t>
            </a:r>
            <a:r>
              <a:rPr lang="en-US" sz="2000" i="1">
                <a:solidFill>
                  <a:srgbClr val="FF0000"/>
                </a:solidFill>
              </a:rPr>
              <a:t> = “Roosevelt”</a:t>
            </a:r>
            <a:r>
              <a:rPr lang="en-US" sz="2000" i="1"/>
              <a:t> thì </a:t>
            </a:r>
            <a:r>
              <a:rPr lang="en-US" sz="2000" i="1">
                <a:solidFill>
                  <a:srgbClr val="FF0000"/>
                </a:solidFill>
              </a:rPr>
              <a:t>y</a:t>
            </a:r>
            <a:r>
              <a:rPr lang="en-US" sz="2000" i="1" baseline="30000">
                <a:solidFill>
                  <a:srgbClr val="FF0000"/>
                </a:solidFill>
              </a:rPr>
              <a:t>&lt;3&gt;</a:t>
            </a:r>
            <a:r>
              <a:rPr lang="en-US" sz="2000" i="1">
                <a:solidFill>
                  <a:srgbClr val="FF0000"/>
                </a:solidFill>
              </a:rPr>
              <a:t> = 1 </a:t>
            </a:r>
            <a:r>
              <a:rPr lang="en-US" sz="2000" i="1"/>
              <a:t>(là tên người)</a:t>
            </a:r>
          </a:p>
        </p:txBody>
      </p:sp>
    </p:spTree>
    <p:extLst>
      <p:ext uri="{BB962C8B-B14F-4D97-AF65-F5344CB8AC3E}">
        <p14:creationId xmlns:p14="http://schemas.microsoft.com/office/powerpoint/2010/main" val="69887865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EB47-2EB6-6445-B2F7-664E1A064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Điểm yếu của RNN truyền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D2107-7085-4047-BBE6-BF68C69D9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556" y="1224582"/>
            <a:ext cx="10972800" cy="4525963"/>
          </a:xfrm>
        </p:spPr>
        <p:txBody>
          <a:bodyPr/>
          <a:lstStyle/>
          <a:p>
            <a:r>
              <a:rPr lang="en-US"/>
              <a:t>Muốn cập nhật lại giá trị của </a:t>
            </a:r>
            <a:r>
              <a:rPr lang="en-US">
                <a:solidFill>
                  <a:srgbClr val="FF0000"/>
                </a:solidFill>
              </a:rPr>
              <a:t>y</a:t>
            </a:r>
            <a:r>
              <a:rPr lang="en-US" baseline="30000">
                <a:solidFill>
                  <a:srgbClr val="FF0000"/>
                </a:solidFill>
              </a:rPr>
              <a:t>&lt;3&gt;</a:t>
            </a:r>
            <a:r>
              <a:rPr lang="en-US"/>
              <a:t> thì phải chờ đến </a:t>
            </a:r>
            <a:r>
              <a:rPr lang="en-US">
                <a:solidFill>
                  <a:srgbClr val="FF0000"/>
                </a:solidFill>
              </a:rPr>
              <a:t>quá trình back-propagation</a:t>
            </a:r>
            <a:r>
              <a:rPr lang="en-US"/>
              <a:t> (quay lui) về cập nhật trọng số.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863966-EF81-E144-8EFA-93E5D0FD4E28}"/>
              </a:ext>
            </a:extLst>
          </p:cNvPr>
          <p:cNvGrpSpPr/>
          <p:nvPr/>
        </p:nvGrpSpPr>
        <p:grpSpPr>
          <a:xfrm>
            <a:off x="609600" y="2372131"/>
            <a:ext cx="10693303" cy="2722547"/>
            <a:chOff x="372909" y="2536230"/>
            <a:chExt cx="10693303" cy="2722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1E9ED5D-D7BF-384F-99D1-B06AD389BDB2}"/>
                    </a:ext>
                  </a:extLst>
                </p:cNvPr>
                <p:cNvSpPr txBox="1"/>
                <p:nvPr/>
              </p:nvSpPr>
              <p:spPr>
                <a:xfrm>
                  <a:off x="10215105" y="2538313"/>
                  <a:ext cx="7474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&lt;7&gt; 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5105" y="2538313"/>
                  <a:ext cx="747401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459" t="-81579" r="-21311" b="-6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033D5F1-914E-1742-8CB7-146D32081449}"/>
                </a:ext>
              </a:extLst>
            </p:cNvPr>
            <p:cNvCxnSpPr/>
            <p:nvPr/>
          </p:nvCxnSpPr>
          <p:spPr>
            <a:xfrm flipV="1">
              <a:off x="10593386" y="3027219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4DA0E27-0591-CB4B-B78C-78BBBF3A1E60}"/>
                    </a:ext>
                  </a:extLst>
                </p:cNvPr>
                <p:cNvSpPr txBox="1"/>
                <p:nvPr/>
              </p:nvSpPr>
              <p:spPr>
                <a:xfrm>
                  <a:off x="3145044" y="4795028"/>
                  <a:ext cx="90672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&lt;2&gt;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5044" y="4795028"/>
                  <a:ext cx="906723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8731E0B-EDAA-6C40-A1AE-8CB774AD7DE9}"/>
                    </a:ext>
                  </a:extLst>
                </p:cNvPr>
                <p:cNvSpPr txBox="1"/>
                <p:nvPr/>
              </p:nvSpPr>
              <p:spPr>
                <a:xfrm>
                  <a:off x="10159490" y="4795028"/>
                  <a:ext cx="90672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&lt;7&gt;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9490" y="4795028"/>
                  <a:ext cx="906722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563EA74-1F81-8840-8727-70B5A815A018}"/>
                </a:ext>
              </a:extLst>
            </p:cNvPr>
            <p:cNvCxnSpPr/>
            <p:nvPr/>
          </p:nvCxnSpPr>
          <p:spPr>
            <a:xfrm flipV="1">
              <a:off x="2119140" y="3027219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7CE446E-0E57-4C45-AC30-AD02F6CAB9BA}"/>
                </a:ext>
              </a:extLst>
            </p:cNvPr>
            <p:cNvCxnSpPr/>
            <p:nvPr/>
          </p:nvCxnSpPr>
          <p:spPr>
            <a:xfrm flipV="1">
              <a:off x="3531514" y="3027219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2DBC495-1D30-4540-979A-B6017B9D4818}"/>
                    </a:ext>
                  </a:extLst>
                </p:cNvPr>
                <p:cNvSpPr txBox="1"/>
                <p:nvPr/>
              </p:nvSpPr>
              <p:spPr>
                <a:xfrm>
                  <a:off x="1557467" y="2538313"/>
                  <a:ext cx="87217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&lt;1&gt; 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7467" y="2538313"/>
                  <a:ext cx="872177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89" t="-81579" r="-2778" b="-6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21C9A70-C28A-8B4C-ACAE-F6FB5A4F5E8D}"/>
                    </a:ext>
                  </a:extLst>
                </p:cNvPr>
                <p:cNvSpPr txBox="1"/>
                <p:nvPr/>
              </p:nvSpPr>
              <p:spPr>
                <a:xfrm>
                  <a:off x="3095916" y="2538314"/>
                  <a:ext cx="8463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&lt;2&gt; 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5916" y="2538314"/>
                  <a:ext cx="846357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158" t="-81579" r="-6475" b="-6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A919A85-46C4-CD4F-97F0-14A3C8BE17C2}"/>
                </a:ext>
              </a:extLst>
            </p:cNvPr>
            <p:cNvCxnSpPr/>
            <p:nvPr/>
          </p:nvCxnSpPr>
          <p:spPr>
            <a:xfrm>
              <a:off x="2660160" y="3875355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0B576AB-075C-BA48-BDF0-045CC1179363}"/>
                </a:ext>
              </a:extLst>
            </p:cNvPr>
            <p:cNvCxnSpPr/>
            <p:nvPr/>
          </p:nvCxnSpPr>
          <p:spPr>
            <a:xfrm>
              <a:off x="3996612" y="3875355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E347E26-818C-A040-BDC5-C44B2A1B5346}"/>
                    </a:ext>
                  </a:extLst>
                </p:cNvPr>
                <p:cNvSpPr txBox="1"/>
                <p:nvPr/>
              </p:nvSpPr>
              <p:spPr>
                <a:xfrm>
                  <a:off x="4515577" y="4795028"/>
                  <a:ext cx="90672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&lt;3&gt;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5577" y="4795028"/>
                  <a:ext cx="906723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D5FA25B-EFF2-3942-A078-EE6E0A88C133}"/>
                </a:ext>
              </a:extLst>
            </p:cNvPr>
            <p:cNvCxnSpPr/>
            <p:nvPr/>
          </p:nvCxnSpPr>
          <p:spPr>
            <a:xfrm flipV="1">
              <a:off x="4943888" y="3027219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D22F6F1-5502-1F45-88CD-67894506510A}"/>
                    </a:ext>
                  </a:extLst>
                </p:cNvPr>
                <p:cNvSpPr txBox="1"/>
                <p:nvPr/>
              </p:nvSpPr>
              <p:spPr>
                <a:xfrm>
                  <a:off x="4601109" y="2538314"/>
                  <a:ext cx="7474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&lt;3&gt; 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1109" y="2538314"/>
                  <a:ext cx="747401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459" t="-81579" r="-21311" b="-6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0D374B8-3577-1747-BE46-A90040DDB243}"/>
                </a:ext>
              </a:extLst>
            </p:cNvPr>
            <p:cNvCxnSpPr/>
            <p:nvPr/>
          </p:nvCxnSpPr>
          <p:spPr>
            <a:xfrm>
              <a:off x="5452514" y="3875355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97CA162-539C-8546-84A6-CF7899317ACC}"/>
                    </a:ext>
                  </a:extLst>
                </p:cNvPr>
                <p:cNvSpPr txBox="1"/>
                <p:nvPr/>
              </p:nvSpPr>
              <p:spPr>
                <a:xfrm>
                  <a:off x="372909" y="3653878"/>
                  <a:ext cx="776116" cy="4292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909" y="3653878"/>
                  <a:ext cx="776116" cy="42921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31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4F37035-8666-FE4B-A41C-5AF062FC3E7D}"/>
                </a:ext>
              </a:extLst>
            </p:cNvPr>
            <p:cNvCxnSpPr/>
            <p:nvPr/>
          </p:nvCxnSpPr>
          <p:spPr>
            <a:xfrm>
              <a:off x="1260703" y="3875355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B09354D-7989-7043-9656-F16A3CECAC33}"/>
                    </a:ext>
                  </a:extLst>
                </p:cNvPr>
                <p:cNvSpPr txBox="1"/>
                <p:nvPr/>
              </p:nvSpPr>
              <p:spPr>
                <a:xfrm>
                  <a:off x="1823071" y="4811251"/>
                  <a:ext cx="777216" cy="4292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3071" y="4811251"/>
                  <a:ext cx="777216" cy="42921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10764E7-960F-AF44-A9C8-AE53C95152C4}"/>
                </a:ext>
              </a:extLst>
            </p:cNvPr>
            <p:cNvGrpSpPr/>
            <p:nvPr/>
          </p:nvGrpSpPr>
          <p:grpSpPr>
            <a:xfrm>
              <a:off x="1722146" y="3539345"/>
              <a:ext cx="905441" cy="672021"/>
              <a:chOff x="1788811" y="3527864"/>
              <a:chExt cx="905441" cy="672021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2451B7F-EAF5-8D4E-A1C6-193E55843D69}"/>
                  </a:ext>
                </a:extLst>
              </p:cNvPr>
              <p:cNvSpPr/>
              <p:nvPr/>
            </p:nvSpPr>
            <p:spPr>
              <a:xfrm>
                <a:off x="1823071" y="3527864"/>
                <a:ext cx="782545" cy="6720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5C566C0E-5E22-F84A-B9AD-F1C752044F27}"/>
                      </a:ext>
                    </a:extLst>
                  </p:cNvPr>
                  <p:cNvSpPr txBox="1"/>
                  <p:nvPr/>
                </p:nvSpPr>
                <p:spPr>
                  <a:xfrm>
                    <a:off x="1788811" y="3632106"/>
                    <a:ext cx="90544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&lt;1&gt;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8811" y="3632106"/>
                    <a:ext cx="905441" cy="461665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17D8E4C-6CCC-5E43-9420-05D6D91F404A}"/>
                </a:ext>
              </a:extLst>
            </p:cNvPr>
            <p:cNvGrpSpPr/>
            <p:nvPr/>
          </p:nvGrpSpPr>
          <p:grpSpPr>
            <a:xfrm>
              <a:off x="3121603" y="3539344"/>
              <a:ext cx="910170" cy="672022"/>
              <a:chOff x="3106089" y="3521769"/>
              <a:chExt cx="910170" cy="672022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32A4685-F30F-8049-BF75-D7050959E95D}"/>
                  </a:ext>
                </a:extLst>
              </p:cNvPr>
              <p:cNvSpPr/>
              <p:nvPr/>
            </p:nvSpPr>
            <p:spPr>
              <a:xfrm>
                <a:off x="3106089" y="3521769"/>
                <a:ext cx="782546" cy="6720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82C261F7-EE69-9142-BF6E-3804157B6E1C}"/>
                      </a:ext>
                    </a:extLst>
                  </p:cNvPr>
                  <p:cNvSpPr txBox="1"/>
                  <p:nvPr/>
                </p:nvSpPr>
                <p:spPr>
                  <a:xfrm>
                    <a:off x="3110818" y="3632106"/>
                    <a:ext cx="90544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&lt;2&gt;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0818" y="3632106"/>
                    <a:ext cx="905441" cy="461665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D222C2E-3E4C-014A-9746-F07F6189B6E1}"/>
                </a:ext>
              </a:extLst>
            </p:cNvPr>
            <p:cNvGrpSpPr/>
            <p:nvPr/>
          </p:nvGrpSpPr>
          <p:grpSpPr>
            <a:xfrm>
              <a:off x="4525789" y="3539344"/>
              <a:ext cx="905441" cy="672022"/>
              <a:chOff x="4551715" y="3552997"/>
              <a:chExt cx="905441" cy="672022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64C3E54-B987-694E-9709-EC12C18F2696}"/>
                  </a:ext>
                </a:extLst>
              </p:cNvPr>
              <p:cNvSpPr/>
              <p:nvPr/>
            </p:nvSpPr>
            <p:spPr>
              <a:xfrm>
                <a:off x="4556742" y="3552997"/>
                <a:ext cx="782546" cy="6720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33D2D9AF-4E21-A647-ADF3-CB522FCBC9AB}"/>
                      </a:ext>
                    </a:extLst>
                  </p:cNvPr>
                  <p:cNvSpPr txBox="1"/>
                  <p:nvPr/>
                </p:nvSpPr>
                <p:spPr>
                  <a:xfrm>
                    <a:off x="4551715" y="3632106"/>
                    <a:ext cx="90544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&lt;3&gt;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1715" y="3632106"/>
                    <a:ext cx="905441" cy="461665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C4D4FB8-B38A-114F-90B3-7A018DF5A1C3}"/>
                </a:ext>
              </a:extLst>
            </p:cNvPr>
            <p:cNvGrpSpPr/>
            <p:nvPr/>
          </p:nvGrpSpPr>
          <p:grpSpPr>
            <a:xfrm>
              <a:off x="10128341" y="3539344"/>
              <a:ext cx="905441" cy="672022"/>
              <a:chOff x="10128341" y="3556919"/>
              <a:chExt cx="905441" cy="672022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77A21C7-3D58-9748-A521-3C3EBF51FE41}"/>
                  </a:ext>
                </a:extLst>
              </p:cNvPr>
              <p:cNvSpPr/>
              <p:nvPr/>
            </p:nvSpPr>
            <p:spPr>
              <a:xfrm>
                <a:off x="10215105" y="3556919"/>
                <a:ext cx="782546" cy="6720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F341EA9A-97B3-C245-AA10-5E9AE2DA1133}"/>
                      </a:ext>
                    </a:extLst>
                  </p:cNvPr>
                  <p:cNvSpPr txBox="1"/>
                  <p:nvPr/>
                </p:nvSpPr>
                <p:spPr>
                  <a:xfrm>
                    <a:off x="10128341" y="3643045"/>
                    <a:ext cx="90544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&lt;7&gt;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8341" y="3643045"/>
                    <a:ext cx="905441" cy="461665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1818B2D-0C19-524B-A177-3397B1DF24EF}"/>
                    </a:ext>
                  </a:extLst>
                </p:cNvPr>
                <p:cNvSpPr txBox="1"/>
                <p:nvPr/>
              </p:nvSpPr>
              <p:spPr>
                <a:xfrm>
                  <a:off x="7344708" y="4792944"/>
                  <a:ext cx="906723" cy="465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&lt;5&gt;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4708" y="4792944"/>
                  <a:ext cx="906723" cy="46583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2F60094-4488-DD45-B815-49366FBC3209}"/>
                </a:ext>
              </a:extLst>
            </p:cNvPr>
            <p:cNvCxnSpPr/>
            <p:nvPr/>
          </p:nvCxnSpPr>
          <p:spPr>
            <a:xfrm flipV="1">
              <a:off x="6356262" y="3027219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650506F-C6D4-1943-83E6-F29B3B4E8399}"/>
                </a:ext>
              </a:extLst>
            </p:cNvPr>
            <p:cNvCxnSpPr/>
            <p:nvPr/>
          </p:nvCxnSpPr>
          <p:spPr>
            <a:xfrm flipV="1">
              <a:off x="7768636" y="3027219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D7D6C7D-9040-3E46-BEAE-05B1FF271BE5}"/>
                    </a:ext>
                  </a:extLst>
                </p:cNvPr>
                <p:cNvSpPr txBox="1"/>
                <p:nvPr/>
              </p:nvSpPr>
              <p:spPr>
                <a:xfrm>
                  <a:off x="5978849" y="2538314"/>
                  <a:ext cx="7474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&lt;4&gt; 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8849" y="2538314"/>
                  <a:ext cx="747401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2459" t="-81579" r="-21311" b="-6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AC9E9C8-4AEB-A049-88EF-466E333E2175}"/>
                    </a:ext>
                  </a:extLst>
                </p:cNvPr>
                <p:cNvSpPr txBox="1"/>
                <p:nvPr/>
              </p:nvSpPr>
              <p:spPr>
                <a:xfrm>
                  <a:off x="7356589" y="2536230"/>
                  <a:ext cx="747401" cy="465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&lt;5&gt; 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6589" y="2536230"/>
                  <a:ext cx="747401" cy="465833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459" t="-80263" r="-21311" b="-6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982B0A1-800B-A044-BB1A-76EA8D555A53}"/>
                </a:ext>
              </a:extLst>
            </p:cNvPr>
            <p:cNvCxnSpPr/>
            <p:nvPr/>
          </p:nvCxnSpPr>
          <p:spPr>
            <a:xfrm>
              <a:off x="6840682" y="3875355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BBB2E59-11CC-0B4B-8E21-C82712F6E3D1}"/>
                </a:ext>
              </a:extLst>
            </p:cNvPr>
            <p:cNvCxnSpPr/>
            <p:nvPr/>
          </p:nvCxnSpPr>
          <p:spPr>
            <a:xfrm>
              <a:off x="8244868" y="3875355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23F80E3-DE13-6041-BE60-D59EB3CE9F87}"/>
                    </a:ext>
                  </a:extLst>
                </p:cNvPr>
                <p:cNvSpPr txBox="1"/>
                <p:nvPr/>
              </p:nvSpPr>
              <p:spPr>
                <a:xfrm>
                  <a:off x="8796188" y="4795028"/>
                  <a:ext cx="90672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&lt;6&gt;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6188" y="4795028"/>
                  <a:ext cx="906723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505E456-5D38-CF49-92DD-FC1137EFDE8A}"/>
                </a:ext>
              </a:extLst>
            </p:cNvPr>
            <p:cNvCxnSpPr/>
            <p:nvPr/>
          </p:nvCxnSpPr>
          <p:spPr>
            <a:xfrm flipV="1">
              <a:off x="9181010" y="3027219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916EA9C-CA38-C944-A98D-599544A7619D}"/>
                    </a:ext>
                  </a:extLst>
                </p:cNvPr>
                <p:cNvSpPr txBox="1"/>
                <p:nvPr/>
              </p:nvSpPr>
              <p:spPr>
                <a:xfrm>
                  <a:off x="8734329" y="2538314"/>
                  <a:ext cx="7474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&lt;6&gt; 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4329" y="2538314"/>
                  <a:ext cx="747401" cy="46166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2459" t="-81579" r="-21311" b="-6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6D51009-A3B0-3547-A791-E9494235900B}"/>
                </a:ext>
              </a:extLst>
            </p:cNvPr>
            <p:cNvCxnSpPr/>
            <p:nvPr/>
          </p:nvCxnSpPr>
          <p:spPr>
            <a:xfrm>
              <a:off x="9666903" y="3875355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4A03C05-611D-C144-BC3B-9A36255ECE3A}"/>
                </a:ext>
              </a:extLst>
            </p:cNvPr>
            <p:cNvGrpSpPr/>
            <p:nvPr/>
          </p:nvGrpSpPr>
          <p:grpSpPr>
            <a:xfrm>
              <a:off x="7324703" y="3539344"/>
              <a:ext cx="910170" cy="672022"/>
              <a:chOff x="7195917" y="3521769"/>
              <a:chExt cx="910170" cy="672022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50A8140-799B-E940-9407-64C293843A5D}"/>
                  </a:ext>
                </a:extLst>
              </p:cNvPr>
              <p:cNvSpPr/>
              <p:nvPr/>
            </p:nvSpPr>
            <p:spPr>
              <a:xfrm>
                <a:off x="7195917" y="3521769"/>
                <a:ext cx="782546" cy="6720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65B3E25E-6730-0F4D-8C27-E5DFC9B0D1F3}"/>
                      </a:ext>
                    </a:extLst>
                  </p:cNvPr>
                  <p:cNvSpPr txBox="1"/>
                  <p:nvPr/>
                </p:nvSpPr>
                <p:spPr>
                  <a:xfrm>
                    <a:off x="7200646" y="3632106"/>
                    <a:ext cx="905441" cy="4658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&lt;5&gt;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00646" y="3632106"/>
                    <a:ext cx="905441" cy="465833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AF5FF0E-D053-F747-B200-0B75CEC15FEF}"/>
                </a:ext>
              </a:extLst>
            </p:cNvPr>
            <p:cNvGrpSpPr/>
            <p:nvPr/>
          </p:nvGrpSpPr>
          <p:grpSpPr>
            <a:xfrm>
              <a:off x="8728889" y="3539344"/>
              <a:ext cx="905441" cy="672022"/>
              <a:chOff x="8644063" y="3552997"/>
              <a:chExt cx="905441" cy="672022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29C48A3-F6BB-C040-AACB-7E94E1198550}"/>
                  </a:ext>
                </a:extLst>
              </p:cNvPr>
              <p:cNvSpPr/>
              <p:nvPr/>
            </p:nvSpPr>
            <p:spPr>
              <a:xfrm>
                <a:off x="8646570" y="3552997"/>
                <a:ext cx="782546" cy="6720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BA8A088C-5E12-CD4C-A705-46DE028E3D31}"/>
                      </a:ext>
                    </a:extLst>
                  </p:cNvPr>
                  <p:cNvSpPr txBox="1"/>
                  <p:nvPr/>
                </p:nvSpPr>
                <p:spPr>
                  <a:xfrm>
                    <a:off x="8644063" y="3632105"/>
                    <a:ext cx="90544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&lt;6&gt;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44063" y="3632105"/>
                    <a:ext cx="905441" cy="461665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5BF0A49-DE01-304C-8281-FCD4C4F818F6}"/>
                </a:ext>
              </a:extLst>
            </p:cNvPr>
            <p:cNvGrpSpPr/>
            <p:nvPr/>
          </p:nvGrpSpPr>
          <p:grpSpPr>
            <a:xfrm>
              <a:off x="5925246" y="3539344"/>
              <a:ext cx="905441" cy="672022"/>
              <a:chOff x="5878639" y="3526926"/>
              <a:chExt cx="905441" cy="6720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20FE3155-E1CE-4B46-ABFF-BBBC22A85635}"/>
                      </a:ext>
                    </a:extLst>
                  </p:cNvPr>
                  <p:cNvSpPr txBox="1"/>
                  <p:nvPr/>
                </p:nvSpPr>
                <p:spPr>
                  <a:xfrm>
                    <a:off x="5878639" y="3632106"/>
                    <a:ext cx="90544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&lt;4&gt;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8639" y="3632106"/>
                    <a:ext cx="905441" cy="461665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AB125D8-F772-9D49-9BDB-F0F099FB7DEC}"/>
                  </a:ext>
                </a:extLst>
              </p:cNvPr>
              <p:cNvSpPr/>
              <p:nvPr/>
            </p:nvSpPr>
            <p:spPr>
              <a:xfrm>
                <a:off x="5938109" y="3526926"/>
                <a:ext cx="782546" cy="6720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E9AB96A-53C4-9146-AE20-7AB6D9A96937}"/>
                    </a:ext>
                  </a:extLst>
                </p:cNvPr>
                <p:cNvSpPr txBox="1"/>
                <p:nvPr/>
              </p:nvSpPr>
              <p:spPr>
                <a:xfrm>
                  <a:off x="5925246" y="4795028"/>
                  <a:ext cx="90672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&lt;4&gt;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246" y="4795028"/>
                  <a:ext cx="906723" cy="461665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B1E0234-6B71-3042-8925-1594D950A31E}"/>
                </a:ext>
              </a:extLst>
            </p:cNvPr>
            <p:cNvCxnSpPr/>
            <p:nvPr/>
          </p:nvCxnSpPr>
          <p:spPr>
            <a:xfrm flipV="1">
              <a:off x="10618437" y="4289516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CFC74CC-DA63-DA4C-98CD-73690F8A2D07}"/>
                </a:ext>
              </a:extLst>
            </p:cNvPr>
            <p:cNvCxnSpPr/>
            <p:nvPr/>
          </p:nvCxnSpPr>
          <p:spPr>
            <a:xfrm flipV="1">
              <a:off x="2144191" y="4289516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217F569-6269-1F45-BDAF-0635B2E7AC9F}"/>
                </a:ext>
              </a:extLst>
            </p:cNvPr>
            <p:cNvCxnSpPr/>
            <p:nvPr/>
          </p:nvCxnSpPr>
          <p:spPr>
            <a:xfrm flipV="1">
              <a:off x="3556565" y="4289516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51A9597-9EC8-DC40-B8FB-0308B57264AD}"/>
                </a:ext>
              </a:extLst>
            </p:cNvPr>
            <p:cNvCxnSpPr/>
            <p:nvPr/>
          </p:nvCxnSpPr>
          <p:spPr>
            <a:xfrm flipV="1">
              <a:off x="4968939" y="4289516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8594A33-D469-2F41-8154-C6D569CF77B3}"/>
                </a:ext>
              </a:extLst>
            </p:cNvPr>
            <p:cNvCxnSpPr/>
            <p:nvPr/>
          </p:nvCxnSpPr>
          <p:spPr>
            <a:xfrm flipV="1">
              <a:off x="6381313" y="4289516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81AA06B-6EE3-5744-870F-8377B4BAB3B2}"/>
                </a:ext>
              </a:extLst>
            </p:cNvPr>
            <p:cNvCxnSpPr/>
            <p:nvPr/>
          </p:nvCxnSpPr>
          <p:spPr>
            <a:xfrm flipV="1">
              <a:off x="7793687" y="4289516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9B25C59-0CC1-2E40-8312-DF691FC6CA7C}"/>
                </a:ext>
              </a:extLst>
            </p:cNvPr>
            <p:cNvCxnSpPr/>
            <p:nvPr/>
          </p:nvCxnSpPr>
          <p:spPr>
            <a:xfrm flipV="1">
              <a:off x="9206061" y="4289516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53D9D88F-F3E9-F44F-85A2-FA7ACC6FE5ED}"/>
              </a:ext>
            </a:extLst>
          </p:cNvPr>
          <p:cNvSpPr/>
          <p:nvPr/>
        </p:nvSpPr>
        <p:spPr>
          <a:xfrm>
            <a:off x="2059762" y="5220837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He</a:t>
            </a:r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AD2E902-3B91-864C-816A-4816691A80AD}"/>
              </a:ext>
            </a:extLst>
          </p:cNvPr>
          <p:cNvSpPr/>
          <p:nvPr/>
        </p:nvSpPr>
        <p:spPr>
          <a:xfrm>
            <a:off x="3400751" y="5220837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said</a:t>
            </a:r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78311DA-A432-314F-9AF8-604703055E11}"/>
              </a:ext>
            </a:extLst>
          </p:cNvPr>
          <p:cNvSpPr/>
          <p:nvPr/>
        </p:nvSpPr>
        <p:spPr>
          <a:xfrm>
            <a:off x="4747808" y="5224092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008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Teddy</a:t>
            </a:r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521E852-C389-7946-B228-9DF528D316D5}"/>
              </a:ext>
            </a:extLst>
          </p:cNvPr>
          <p:cNvSpPr/>
          <p:nvPr/>
        </p:nvSpPr>
        <p:spPr>
          <a:xfrm>
            <a:off x="4662173" y="2372131"/>
            <a:ext cx="1027032" cy="3571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C40E94-9049-BF45-901A-B859FC55A888}"/>
              </a:ext>
            </a:extLst>
          </p:cNvPr>
          <p:cNvCxnSpPr/>
          <p:nvPr/>
        </p:nvCxnSpPr>
        <p:spPr>
          <a:xfrm>
            <a:off x="457200" y="5092594"/>
            <a:ext cx="10845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42692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19098-907D-9A4D-9804-E41033C87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Bidirectional LSTM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A8FC38-7674-BB49-8323-B8F26DDA8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Là một biến thể (variant) của LSTM.</a:t>
                </a:r>
              </a:p>
              <a:p>
                <a:r>
                  <a:rPr lang="en-US"/>
                  <a:t>Bi-LSTM thêm vào một layer đặc biệt gọi là </a:t>
                </a:r>
                <a:r>
                  <a:rPr lang="en-US">
                    <a:solidFill>
                      <a:srgbClr val="FF0000"/>
                    </a:solidFill>
                  </a:rPr>
                  <a:t>backward recurrent layer</a:t>
                </a:r>
                <a:r>
                  <a:rPr lang="en-US"/>
                  <a:t>. Ký hiệu là: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⃖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vi-VN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r>
                          <a:rPr lang="vi-VN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vi-VN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/>
                  <a:t>, và </a:t>
                </a:r>
                <a:r>
                  <a:rPr lang="en-US">
                    <a:solidFill>
                      <a:srgbClr val="FF0000"/>
                    </a:solidFill>
                  </a:rPr>
                  <a:t>kết nối layer đó cùng với forward layer để cho ra output</a:t>
                </a:r>
                <a:r>
                  <a:rPr lang="en-US"/>
                  <a:t>.</a:t>
                </a:r>
              </a:p>
              <a:p>
                <a:r>
                  <a:rPr lang="en-US"/>
                  <a:t>Bằng cách này, một unit của BiLSTM có thể học được các thông tin ở cả quá khứ (trước nó) và tương lai (unit kế tiếp).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A8FC38-7674-BB49-8323-B8F26DDA8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63570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169AE-E17E-2A45-978E-75DFBCFD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Bi-LSTM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0FD1A-8E01-224D-958A-3151972404E0}"/>
              </a:ext>
            </a:extLst>
          </p:cNvPr>
          <p:cNvSpPr txBox="1"/>
          <p:nvPr/>
        </p:nvSpPr>
        <p:spPr>
          <a:xfrm>
            <a:off x="1561640" y="5105400"/>
            <a:ext cx="835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66FF"/>
                </a:solidFill>
              </a:rPr>
              <a:t>X</a:t>
            </a:r>
            <a:r>
              <a:rPr lang="en-US" sz="2800" baseline="30000">
                <a:solidFill>
                  <a:srgbClr val="0066FF"/>
                </a:solidFill>
              </a:rPr>
              <a:t>&lt;1&gt;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E57767-12AA-3947-A85C-8D564E6AF07F}"/>
              </a:ext>
            </a:extLst>
          </p:cNvPr>
          <p:cNvSpPr txBox="1"/>
          <p:nvPr/>
        </p:nvSpPr>
        <p:spPr>
          <a:xfrm>
            <a:off x="4123909" y="5105400"/>
            <a:ext cx="835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66FF"/>
                </a:solidFill>
              </a:rPr>
              <a:t>X</a:t>
            </a:r>
            <a:r>
              <a:rPr lang="en-US" sz="2800" baseline="30000">
                <a:solidFill>
                  <a:srgbClr val="0066FF"/>
                </a:solidFill>
              </a:rPr>
              <a:t>&lt;2&gt;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BF9EB-653B-2F41-AC37-704F0838218C}"/>
              </a:ext>
            </a:extLst>
          </p:cNvPr>
          <p:cNvSpPr txBox="1"/>
          <p:nvPr/>
        </p:nvSpPr>
        <p:spPr>
          <a:xfrm>
            <a:off x="6724650" y="5105400"/>
            <a:ext cx="835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>
                <a:solidFill>
                  <a:srgbClr val="FF0000"/>
                </a:solidFill>
              </a:rPr>
              <a:t>X</a:t>
            </a:r>
            <a:r>
              <a:rPr lang="en-US" sz="2800" u="sng" baseline="30000">
                <a:solidFill>
                  <a:srgbClr val="FF0000"/>
                </a:solidFill>
              </a:rPr>
              <a:t>&lt;3&gt;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7754D-88C2-1E46-BB76-497CE02427C3}"/>
              </a:ext>
            </a:extLst>
          </p:cNvPr>
          <p:cNvSpPr txBox="1"/>
          <p:nvPr/>
        </p:nvSpPr>
        <p:spPr>
          <a:xfrm>
            <a:off x="9601200" y="5105400"/>
            <a:ext cx="835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66FF"/>
                </a:solidFill>
              </a:rPr>
              <a:t>X</a:t>
            </a:r>
            <a:r>
              <a:rPr lang="en-US" sz="2800" baseline="30000">
                <a:solidFill>
                  <a:srgbClr val="0066FF"/>
                </a:solidFill>
              </a:rPr>
              <a:t>&lt;4&gt;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36466F-DF43-1349-A821-72850F7CCDF8}"/>
                  </a:ext>
                </a:extLst>
              </p:cNvPr>
              <p:cNvSpPr txBox="1"/>
              <p:nvPr/>
            </p:nvSpPr>
            <p:spPr>
              <a:xfrm>
                <a:off x="646839" y="3167390"/>
                <a:ext cx="1010661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</m:e>
                        <m:sup>
                          <m:r>
                            <a:rPr lang="vi-VN" sz="2800" b="0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36466F-DF43-1349-A821-72850F7CC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39" y="3167390"/>
                <a:ext cx="101066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819DB4-9E1C-374A-8E09-5B2081AAB7B6}"/>
                  </a:ext>
                </a:extLst>
              </p:cNvPr>
              <p:cNvSpPr txBox="1"/>
              <p:nvPr/>
            </p:nvSpPr>
            <p:spPr>
              <a:xfrm>
                <a:off x="1366009" y="1340203"/>
                <a:ext cx="10311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</m:e>
                        <m:sup>
                          <m:r>
                            <a:rPr lang="vi-VN" sz="2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819DB4-9E1C-374A-8E09-5B2081AAB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009" y="1340203"/>
                <a:ext cx="1031116" cy="523220"/>
              </a:xfrm>
              <a:prstGeom prst="rect">
                <a:avLst/>
              </a:prstGeom>
              <a:blipFill>
                <a:blip r:embed="rId3"/>
                <a:stretch>
                  <a:fillRect t="-4762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302AF5-CF6B-A243-8110-7631B3FF8D51}"/>
                  </a:ext>
                </a:extLst>
              </p:cNvPr>
              <p:cNvSpPr txBox="1"/>
              <p:nvPr/>
            </p:nvSpPr>
            <p:spPr>
              <a:xfrm>
                <a:off x="4006857" y="1336726"/>
                <a:ext cx="10311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</m:e>
                        <m:sup>
                          <m:r>
                            <a:rPr lang="vi-VN" sz="2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302AF5-CF6B-A243-8110-7631B3FF8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57" y="1336726"/>
                <a:ext cx="1031116" cy="523220"/>
              </a:xfrm>
              <a:prstGeom prst="rect">
                <a:avLst/>
              </a:prstGeom>
              <a:blipFill>
                <a:blip r:embed="rId4"/>
                <a:stretch>
                  <a:fillRect t="-2381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5367C4-201D-5349-B7B7-9069EC48FE9B}"/>
                  </a:ext>
                </a:extLst>
              </p:cNvPr>
              <p:cNvSpPr txBox="1"/>
              <p:nvPr/>
            </p:nvSpPr>
            <p:spPr>
              <a:xfrm>
                <a:off x="6626834" y="1340203"/>
                <a:ext cx="10311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</m:e>
                        <m:sup>
                          <m:r>
                            <a:rPr lang="vi-VN" sz="2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5367C4-201D-5349-B7B7-9069EC48F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834" y="1340203"/>
                <a:ext cx="1031116" cy="523220"/>
              </a:xfrm>
              <a:prstGeom prst="rect">
                <a:avLst/>
              </a:prstGeom>
              <a:blipFill>
                <a:blip r:embed="rId5"/>
                <a:stretch>
                  <a:fillRect t="-4762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AC9CE1D-37DE-9A42-8DC3-FEDD4ED49D21}"/>
                  </a:ext>
                </a:extLst>
              </p:cNvPr>
              <p:cNvSpPr txBox="1"/>
              <p:nvPr/>
            </p:nvSpPr>
            <p:spPr>
              <a:xfrm>
                <a:off x="9503384" y="1336726"/>
                <a:ext cx="10311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</m:e>
                        <m:sup>
                          <m:r>
                            <a:rPr lang="vi-VN" sz="2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&lt;4&gt;</m:t>
                          </m:r>
                        </m:sup>
                      </m:sSup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AC9CE1D-37DE-9A42-8DC3-FEDD4ED49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3384" y="1336726"/>
                <a:ext cx="1031116" cy="523220"/>
              </a:xfrm>
              <a:prstGeom prst="rect">
                <a:avLst/>
              </a:prstGeom>
              <a:blipFill>
                <a:blip r:embed="rId6"/>
                <a:stretch>
                  <a:fillRect t="-2381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992584-2B66-1B4D-901E-FB020467801F}"/>
                  </a:ext>
                </a:extLst>
              </p:cNvPr>
              <p:cNvSpPr txBox="1"/>
              <p:nvPr/>
            </p:nvSpPr>
            <p:spPr>
              <a:xfrm>
                <a:off x="3446028" y="3167390"/>
                <a:ext cx="1010661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</m:e>
                        <m:sup>
                          <m:r>
                            <a:rPr lang="vi-VN" sz="2800" b="0" i="1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992584-2B66-1B4D-901E-FB0204678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028" y="3167390"/>
                <a:ext cx="101066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F7155A-AFD5-D444-877B-36E7061B7220}"/>
                  </a:ext>
                </a:extLst>
              </p:cNvPr>
              <p:cNvSpPr txBox="1"/>
              <p:nvPr/>
            </p:nvSpPr>
            <p:spPr>
              <a:xfrm>
                <a:off x="6131731" y="3167390"/>
                <a:ext cx="1010661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</m:e>
                        <m:sup>
                          <m:r>
                            <a:rPr lang="vi-VN" sz="2800" b="0" i="1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F7155A-AFD5-D444-877B-36E7061B7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731" y="3167390"/>
                <a:ext cx="101066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1C48A4-1618-3D45-8629-9D7F66EF6125}"/>
                  </a:ext>
                </a:extLst>
              </p:cNvPr>
              <p:cNvSpPr txBox="1"/>
              <p:nvPr/>
            </p:nvSpPr>
            <p:spPr>
              <a:xfrm>
                <a:off x="8830134" y="3167390"/>
                <a:ext cx="1010661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</m:e>
                        <m:sup>
                          <m:r>
                            <a:rPr lang="vi-VN" sz="2800" b="0" i="1">
                              <a:latin typeface="Cambria Math" panose="02040503050406030204" pitchFamily="18" charset="0"/>
                            </a:rPr>
                            <m:t>&lt;4&gt;</m:t>
                          </m:r>
                        </m:sup>
                      </m:sSup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1C48A4-1618-3D45-8629-9D7F66EF6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134" y="3167390"/>
                <a:ext cx="101066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D6EB4EE-2704-7845-B2A3-75A736850A8A}"/>
                  </a:ext>
                </a:extLst>
              </p:cNvPr>
              <p:cNvSpPr txBox="1"/>
              <p:nvPr/>
            </p:nvSpPr>
            <p:spPr>
              <a:xfrm>
                <a:off x="1845874" y="3167390"/>
                <a:ext cx="1010661" cy="5232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⃖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</m:e>
                        <m:sup>
                          <m:r>
                            <a:rPr lang="vi-VN" sz="2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D6EB4EE-2704-7845-B2A3-75A736850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874" y="3167390"/>
                <a:ext cx="101066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FB7F03-6789-A444-9930-713D639F9978}"/>
                  </a:ext>
                </a:extLst>
              </p:cNvPr>
              <p:cNvSpPr txBox="1"/>
              <p:nvPr/>
            </p:nvSpPr>
            <p:spPr>
              <a:xfrm>
                <a:off x="4567051" y="3167390"/>
                <a:ext cx="1010661" cy="5232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⃖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</m:e>
                        <m:sup>
                          <m:r>
                            <a:rPr lang="vi-VN" sz="2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FB7F03-6789-A444-9930-713D639F9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051" y="3167390"/>
                <a:ext cx="1010661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9187BF-5B5A-6F4A-839D-B37C9C05D5A1}"/>
                  </a:ext>
                </a:extLst>
              </p:cNvPr>
              <p:cNvSpPr txBox="1"/>
              <p:nvPr/>
            </p:nvSpPr>
            <p:spPr>
              <a:xfrm>
                <a:off x="7315200" y="3167390"/>
                <a:ext cx="1010661" cy="5232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⃖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</m:e>
                        <m:sup>
                          <m:r>
                            <a:rPr lang="vi-VN" sz="2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9187BF-5B5A-6F4A-839D-B37C9C05D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167390"/>
                <a:ext cx="1010661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6AE24E-17BA-394C-BDFD-7BC9CC5FD13A}"/>
                  </a:ext>
                </a:extLst>
              </p:cNvPr>
              <p:cNvSpPr txBox="1"/>
              <p:nvPr/>
            </p:nvSpPr>
            <p:spPr>
              <a:xfrm>
                <a:off x="10006242" y="3167390"/>
                <a:ext cx="1010661" cy="5232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⃖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</m:e>
                        <m:sup>
                          <m:r>
                            <a:rPr lang="vi-VN" sz="2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&lt;4&gt;</m:t>
                          </m:r>
                        </m:sup>
                      </m:sSup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6AE24E-17BA-394C-BDFD-7BC9CC5FD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242" y="3167390"/>
                <a:ext cx="1010661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C277B22B-730E-4740-B5EE-C6065DBF1043}"/>
              </a:ext>
            </a:extLst>
          </p:cNvPr>
          <p:cNvCxnSpPr>
            <a:stCxn id="8" idx="0"/>
            <a:endCxn id="16" idx="0"/>
          </p:cNvCxnSpPr>
          <p:nvPr/>
        </p:nvCxnSpPr>
        <p:spPr>
          <a:xfrm rot="5400000" flipH="1" flipV="1">
            <a:off x="2551764" y="1767796"/>
            <a:ext cx="12700" cy="279918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5894C681-BE8D-7946-A11E-0E000CE0E39C}"/>
              </a:ext>
            </a:extLst>
          </p:cNvPr>
          <p:cNvCxnSpPr>
            <a:stCxn id="16" idx="0"/>
            <a:endCxn id="17" idx="0"/>
          </p:cNvCxnSpPr>
          <p:nvPr/>
        </p:nvCxnSpPr>
        <p:spPr>
          <a:xfrm rot="5400000" flipH="1" flipV="1">
            <a:off x="5294210" y="1824539"/>
            <a:ext cx="12700" cy="268570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BDAD76D6-217D-6B4E-8898-F5777E9A9F30}"/>
              </a:ext>
            </a:extLst>
          </p:cNvPr>
          <p:cNvCxnSpPr>
            <a:stCxn id="17" idx="0"/>
            <a:endCxn id="18" idx="0"/>
          </p:cNvCxnSpPr>
          <p:nvPr/>
        </p:nvCxnSpPr>
        <p:spPr>
          <a:xfrm rot="5400000" flipH="1" flipV="1">
            <a:off x="7986263" y="1818189"/>
            <a:ext cx="12700" cy="269840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14A4B35-BB54-B143-B6BD-AEDB10E410E4}"/>
              </a:ext>
            </a:extLst>
          </p:cNvPr>
          <p:cNvCxnSpPr>
            <a:stCxn id="20" idx="2"/>
            <a:endCxn id="19" idx="2"/>
          </p:cNvCxnSpPr>
          <p:nvPr/>
        </p:nvCxnSpPr>
        <p:spPr>
          <a:xfrm rot="5400000">
            <a:off x="3711794" y="2330022"/>
            <a:ext cx="12700" cy="2721177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72FBDFB1-1FAC-754C-AEEA-DEC5C02C0CFC}"/>
              </a:ext>
            </a:extLst>
          </p:cNvPr>
          <p:cNvCxnSpPr>
            <a:stCxn id="21" idx="2"/>
            <a:endCxn id="20" idx="2"/>
          </p:cNvCxnSpPr>
          <p:nvPr/>
        </p:nvCxnSpPr>
        <p:spPr>
          <a:xfrm rot="5400000">
            <a:off x="6446457" y="2316536"/>
            <a:ext cx="12700" cy="2748149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7263C353-6754-ED44-BC23-187E64BD3CF3}"/>
              </a:ext>
            </a:extLst>
          </p:cNvPr>
          <p:cNvCxnSpPr>
            <a:stCxn id="22" idx="2"/>
            <a:endCxn id="21" idx="2"/>
          </p:cNvCxnSpPr>
          <p:nvPr/>
        </p:nvCxnSpPr>
        <p:spPr>
          <a:xfrm rot="5400000">
            <a:off x="9166052" y="2345089"/>
            <a:ext cx="12700" cy="2691042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4302EAA-0760-9D43-98CA-027749A1FA38}"/>
              </a:ext>
            </a:extLst>
          </p:cNvPr>
          <p:cNvCxnSpPr>
            <a:stCxn id="4" idx="0"/>
            <a:endCxn id="8" idx="2"/>
          </p:cNvCxnSpPr>
          <p:nvPr/>
        </p:nvCxnSpPr>
        <p:spPr>
          <a:xfrm flipH="1" flipV="1">
            <a:off x="1152170" y="3690610"/>
            <a:ext cx="827213" cy="141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310FDF9-82EE-B041-AE0F-61917708BD96}"/>
              </a:ext>
            </a:extLst>
          </p:cNvPr>
          <p:cNvCxnSpPr>
            <a:stCxn id="5" idx="0"/>
            <a:endCxn id="16" idx="2"/>
          </p:cNvCxnSpPr>
          <p:nvPr/>
        </p:nvCxnSpPr>
        <p:spPr>
          <a:xfrm flipH="1" flipV="1">
            <a:off x="3951359" y="3690610"/>
            <a:ext cx="590293" cy="141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DBC414-C9ED-2341-AD8D-043F58E2B51B}"/>
              </a:ext>
            </a:extLst>
          </p:cNvPr>
          <p:cNvCxnSpPr>
            <a:stCxn id="6" idx="0"/>
            <a:endCxn id="17" idx="2"/>
          </p:cNvCxnSpPr>
          <p:nvPr/>
        </p:nvCxnSpPr>
        <p:spPr>
          <a:xfrm flipH="1" flipV="1">
            <a:off x="6637062" y="3690610"/>
            <a:ext cx="505331" cy="141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49A5F45-BE24-8348-B827-18B47D4DA815}"/>
              </a:ext>
            </a:extLst>
          </p:cNvPr>
          <p:cNvCxnSpPr>
            <a:stCxn id="7" idx="0"/>
            <a:endCxn id="18" idx="2"/>
          </p:cNvCxnSpPr>
          <p:nvPr/>
        </p:nvCxnSpPr>
        <p:spPr>
          <a:xfrm flipH="1" flipV="1">
            <a:off x="9335465" y="3690610"/>
            <a:ext cx="683478" cy="141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75A02D7-DB06-0D4C-9D01-94EA632BF6F4}"/>
              </a:ext>
            </a:extLst>
          </p:cNvPr>
          <p:cNvCxnSpPr>
            <a:stCxn id="4" idx="0"/>
            <a:endCxn id="19" idx="2"/>
          </p:cNvCxnSpPr>
          <p:nvPr/>
        </p:nvCxnSpPr>
        <p:spPr>
          <a:xfrm flipV="1">
            <a:off x="1979383" y="3690610"/>
            <a:ext cx="371822" cy="141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8EC5583-D896-3048-BDFB-24F8618BD104}"/>
              </a:ext>
            </a:extLst>
          </p:cNvPr>
          <p:cNvCxnSpPr>
            <a:stCxn id="5" idx="0"/>
            <a:endCxn id="20" idx="2"/>
          </p:cNvCxnSpPr>
          <p:nvPr/>
        </p:nvCxnSpPr>
        <p:spPr>
          <a:xfrm flipV="1">
            <a:off x="4541652" y="3690610"/>
            <a:ext cx="530730" cy="141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38E20EA-AD54-1F48-BFD5-C9810949DB1A}"/>
              </a:ext>
            </a:extLst>
          </p:cNvPr>
          <p:cNvCxnSpPr>
            <a:stCxn id="6" idx="0"/>
            <a:endCxn id="21" idx="2"/>
          </p:cNvCxnSpPr>
          <p:nvPr/>
        </p:nvCxnSpPr>
        <p:spPr>
          <a:xfrm flipV="1">
            <a:off x="7142393" y="3690610"/>
            <a:ext cx="678138" cy="141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1A93AF4-EF84-5046-8443-2BF007E1FE41}"/>
              </a:ext>
            </a:extLst>
          </p:cNvPr>
          <p:cNvCxnSpPr>
            <a:stCxn id="7" idx="0"/>
            <a:endCxn id="22" idx="2"/>
          </p:cNvCxnSpPr>
          <p:nvPr/>
        </p:nvCxnSpPr>
        <p:spPr>
          <a:xfrm flipV="1">
            <a:off x="10018943" y="3690610"/>
            <a:ext cx="492630" cy="141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D315507-8E6A-2244-9F01-3C3E3313595F}"/>
              </a:ext>
            </a:extLst>
          </p:cNvPr>
          <p:cNvCxnSpPr>
            <a:stCxn id="8" idx="0"/>
            <a:endCxn id="12" idx="2"/>
          </p:cNvCxnSpPr>
          <p:nvPr/>
        </p:nvCxnSpPr>
        <p:spPr>
          <a:xfrm flipV="1">
            <a:off x="1152170" y="1863423"/>
            <a:ext cx="729397" cy="1303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68C5E96-AC7C-E94A-8631-8C70D29AEFA6}"/>
              </a:ext>
            </a:extLst>
          </p:cNvPr>
          <p:cNvCxnSpPr>
            <a:stCxn id="19" idx="0"/>
            <a:endCxn id="12" idx="2"/>
          </p:cNvCxnSpPr>
          <p:nvPr/>
        </p:nvCxnSpPr>
        <p:spPr>
          <a:xfrm flipH="1" flipV="1">
            <a:off x="1881567" y="1863423"/>
            <a:ext cx="469638" cy="1303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6BD4680-D2A4-F442-AF78-7C41E88DF183}"/>
              </a:ext>
            </a:extLst>
          </p:cNvPr>
          <p:cNvCxnSpPr>
            <a:stCxn id="16" idx="0"/>
            <a:endCxn id="13" idx="2"/>
          </p:cNvCxnSpPr>
          <p:nvPr/>
        </p:nvCxnSpPr>
        <p:spPr>
          <a:xfrm flipV="1">
            <a:off x="3951359" y="1859946"/>
            <a:ext cx="571056" cy="130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4A30EEA-6B87-4444-A6CB-F54053AAE786}"/>
              </a:ext>
            </a:extLst>
          </p:cNvPr>
          <p:cNvCxnSpPr>
            <a:stCxn id="20" idx="0"/>
            <a:endCxn id="13" idx="2"/>
          </p:cNvCxnSpPr>
          <p:nvPr/>
        </p:nvCxnSpPr>
        <p:spPr>
          <a:xfrm flipH="1" flipV="1">
            <a:off x="4522415" y="1859946"/>
            <a:ext cx="549967" cy="130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4ADD105-EC90-2C42-ADFC-8EFDAED2D206}"/>
              </a:ext>
            </a:extLst>
          </p:cNvPr>
          <p:cNvCxnSpPr>
            <a:stCxn id="17" idx="0"/>
            <a:endCxn id="14" idx="2"/>
          </p:cNvCxnSpPr>
          <p:nvPr/>
        </p:nvCxnSpPr>
        <p:spPr>
          <a:xfrm flipV="1">
            <a:off x="6637062" y="1863423"/>
            <a:ext cx="505330" cy="1303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06E34DC-C099-3645-97E2-7DF9D88B96DD}"/>
              </a:ext>
            </a:extLst>
          </p:cNvPr>
          <p:cNvCxnSpPr>
            <a:stCxn id="21" idx="0"/>
            <a:endCxn id="14" idx="2"/>
          </p:cNvCxnSpPr>
          <p:nvPr/>
        </p:nvCxnSpPr>
        <p:spPr>
          <a:xfrm flipH="1" flipV="1">
            <a:off x="7142392" y="1863423"/>
            <a:ext cx="678139" cy="1303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7EDAD3C-AE46-7B46-B5FB-36F15B5176EA}"/>
              </a:ext>
            </a:extLst>
          </p:cNvPr>
          <p:cNvCxnSpPr>
            <a:cxnSpLocks/>
            <a:stCxn id="22" idx="0"/>
            <a:endCxn id="15" idx="2"/>
          </p:cNvCxnSpPr>
          <p:nvPr/>
        </p:nvCxnSpPr>
        <p:spPr>
          <a:xfrm flipH="1" flipV="1">
            <a:off x="10018942" y="1859946"/>
            <a:ext cx="492631" cy="130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C7EA847-CFF3-3840-A4AF-75AB3B4666FC}"/>
              </a:ext>
            </a:extLst>
          </p:cNvPr>
          <p:cNvCxnSpPr>
            <a:stCxn id="18" idx="0"/>
            <a:endCxn id="15" idx="2"/>
          </p:cNvCxnSpPr>
          <p:nvPr/>
        </p:nvCxnSpPr>
        <p:spPr>
          <a:xfrm flipV="1">
            <a:off x="9335465" y="1859946"/>
            <a:ext cx="683477" cy="130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6CA11422-3BAD-E14D-8B74-10D18685DDDC}"/>
              </a:ext>
            </a:extLst>
          </p:cNvPr>
          <p:cNvSpPr/>
          <p:nvPr/>
        </p:nvSpPr>
        <p:spPr>
          <a:xfrm>
            <a:off x="1635345" y="5675589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He</a:t>
            </a:r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862DE73-BD7E-1341-93CA-EC928797D70D}"/>
              </a:ext>
            </a:extLst>
          </p:cNvPr>
          <p:cNvSpPr/>
          <p:nvPr/>
        </p:nvSpPr>
        <p:spPr>
          <a:xfrm>
            <a:off x="4181525" y="5675589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said</a:t>
            </a:r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0A81EA-1D71-774C-AE3A-41313FA823EA}"/>
              </a:ext>
            </a:extLst>
          </p:cNvPr>
          <p:cNvSpPr/>
          <p:nvPr/>
        </p:nvSpPr>
        <p:spPr>
          <a:xfrm>
            <a:off x="6716634" y="5675589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008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Teddy</a:t>
            </a:r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0AEFE7C-7CED-8243-AF71-16CA14C8EEA7}"/>
              </a:ext>
            </a:extLst>
          </p:cNvPr>
          <p:cNvSpPr/>
          <p:nvPr/>
        </p:nvSpPr>
        <p:spPr>
          <a:xfrm>
            <a:off x="9377200" y="5184724"/>
            <a:ext cx="1384253" cy="485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45481AD-B101-404A-B3B3-400F41CE3BB2}"/>
              </a:ext>
            </a:extLst>
          </p:cNvPr>
          <p:cNvSpPr txBox="1"/>
          <p:nvPr/>
        </p:nvSpPr>
        <p:spPr>
          <a:xfrm>
            <a:off x="11221995" y="35852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rgbClr val="008000"/>
                </a:solidFill>
              </a:rPr>
              <a:t>bear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493C0B8-C303-074E-BFB6-FE7EB45B9B02}"/>
              </a:ext>
            </a:extLst>
          </p:cNvPr>
          <p:cNvSpPr txBox="1"/>
          <p:nvPr/>
        </p:nvSpPr>
        <p:spPr>
          <a:xfrm>
            <a:off x="10922232" y="441070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rgbClr val="008000"/>
                </a:solidFill>
              </a:rPr>
              <a:t>Roosevelt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1CBEF31-FABC-8447-9855-8F26F1E26916}"/>
              </a:ext>
            </a:extLst>
          </p:cNvPr>
          <p:cNvCxnSpPr>
            <a:endCxn id="79" idx="1"/>
          </p:cNvCxnSpPr>
          <p:nvPr/>
        </p:nvCxnSpPr>
        <p:spPr>
          <a:xfrm flipV="1">
            <a:off x="10517923" y="4595371"/>
            <a:ext cx="404309" cy="58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84EBA95-7A8A-AB4F-898A-309E3D83EA6E}"/>
              </a:ext>
            </a:extLst>
          </p:cNvPr>
          <p:cNvCxnSpPr/>
          <p:nvPr/>
        </p:nvCxnSpPr>
        <p:spPr>
          <a:xfrm flipV="1">
            <a:off x="10511573" y="3756743"/>
            <a:ext cx="683478" cy="141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DFAFA7A-9D8B-ED4A-8B16-C878537228F9}"/>
              </a:ext>
            </a:extLst>
          </p:cNvPr>
          <p:cNvSpPr txBox="1"/>
          <p:nvPr/>
        </p:nvSpPr>
        <p:spPr>
          <a:xfrm>
            <a:off x="8027863" y="4019520"/>
            <a:ext cx="1529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Quay về cập nhật lại y</a:t>
            </a:r>
            <a:r>
              <a:rPr lang="en-US" baseline="30000">
                <a:solidFill>
                  <a:srgbClr val="000099"/>
                </a:solidFill>
              </a:rPr>
              <a:t>&lt;3&gt;</a:t>
            </a:r>
            <a:r>
              <a:rPr lang="en-US">
                <a:solidFill>
                  <a:srgbClr val="000099"/>
                </a:solidFill>
              </a:rPr>
              <a:t> ngay lập tức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1B08850-9A89-664C-976D-180B4C5EED9A}"/>
              </a:ext>
            </a:extLst>
          </p:cNvPr>
          <p:cNvSpPr/>
          <p:nvPr/>
        </p:nvSpPr>
        <p:spPr>
          <a:xfrm>
            <a:off x="1351604" y="5123140"/>
            <a:ext cx="3829996" cy="48512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B93423A-8B38-9D46-9711-1ED0A6A13DA9}"/>
              </a:ext>
            </a:extLst>
          </p:cNvPr>
          <p:cNvSpPr txBox="1"/>
          <p:nvPr/>
        </p:nvSpPr>
        <p:spPr>
          <a:xfrm>
            <a:off x="115818" y="512314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quá khứ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56C8F15-E14A-EB43-96A9-3ABAD0FF23B9}"/>
              </a:ext>
            </a:extLst>
          </p:cNvPr>
          <p:cNvSpPr txBox="1"/>
          <p:nvPr/>
        </p:nvSpPr>
        <p:spPr>
          <a:xfrm>
            <a:off x="10971392" y="5258306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tương lai</a:t>
            </a:r>
          </a:p>
        </p:txBody>
      </p:sp>
    </p:spTree>
    <p:extLst>
      <p:ext uri="{BB962C8B-B14F-4D97-AF65-F5344CB8AC3E}">
        <p14:creationId xmlns:p14="http://schemas.microsoft.com/office/powerpoint/2010/main" val="159435097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4CAB5-2A8B-4845-97F9-BE635C19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Kiến trúc Bi-LSTM</a:t>
            </a:r>
          </a:p>
        </p:txBody>
      </p:sp>
      <p:pic>
        <p:nvPicPr>
          <p:cNvPr id="1026" name="Picture 2" descr="Understanding Bidirectional RNN in PyTorch | by Ceshine Lee | Towards Data  Science">
            <a:extLst>
              <a:ext uri="{FF2B5EF4-FFF2-40B4-BE49-F238E27FC236}">
                <a16:creationId xmlns:a16="http://schemas.microsoft.com/office/drawing/2014/main" id="{2D125DAA-50C6-9C4F-BE0C-20FDF4A5AC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10" y="1676400"/>
            <a:ext cx="11039180" cy="390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8475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5D32-1BBF-FB4F-B954-AACB3F96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E3FCA-D591-2C40-AB05-846D4C070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Có 2 dạng language thường gặp: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Character-level language model </a:t>
            </a:r>
            <a:r>
              <a:rPr lang="en-US"/>
              <a:t>(tạm dịch: mô hình hướng ký tự).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Word-level language model </a:t>
            </a:r>
            <a:r>
              <a:rPr lang="en-US"/>
              <a:t>(tạm dịch: mô hình hướng từ).</a:t>
            </a:r>
          </a:p>
        </p:txBody>
      </p:sp>
    </p:spTree>
    <p:extLst>
      <p:ext uri="{BB962C8B-B14F-4D97-AF65-F5344CB8AC3E}">
        <p14:creationId xmlns:p14="http://schemas.microsoft.com/office/powerpoint/2010/main" val="122681535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3B5D7-CCF0-8447-8DF4-11A62190F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Nhận xét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027DA-689E-6A42-8D81-0C13FF432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BiLSTM và LSTM </a:t>
            </a:r>
            <a:r>
              <a:rPr lang="en-US"/>
              <a:t>là các mô hình thường được sử dụng trong các bài toán về Xử lý ngôn ngữ tự nhiên (NLP).</a:t>
            </a:r>
          </a:p>
          <a:p>
            <a:r>
              <a:rPr lang="en-US">
                <a:solidFill>
                  <a:srgbClr val="FF0000"/>
                </a:solidFill>
              </a:rPr>
              <a:t>BiLSTM có thể dự đoán được giá trị tại bất cứ vị trí nào trong sequence model, kể cả khi mới tới vị trí giữa (giữa câu).</a:t>
            </a:r>
          </a:p>
          <a:p>
            <a:r>
              <a:rPr lang="en-US"/>
              <a:t>Điểm yếu: giá trị input vào phải là một </a:t>
            </a:r>
            <a:r>
              <a:rPr lang="en-US">
                <a:solidFill>
                  <a:srgbClr val="FF0000"/>
                </a:solidFill>
              </a:rPr>
              <a:t>sequence hoàn chỉnh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6285052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3201-E85D-904F-B1A1-EFBB2ED7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81400"/>
            <a:ext cx="10972800" cy="1143000"/>
          </a:xfrm>
        </p:spPr>
        <p:txBody>
          <a:bodyPr/>
          <a:lstStyle/>
          <a:p>
            <a:pPr algn="l"/>
            <a:r>
              <a:rPr lang="en-US"/>
              <a:t>Deep RNN network</a:t>
            </a:r>
          </a:p>
        </p:txBody>
      </p:sp>
    </p:spTree>
    <p:extLst>
      <p:ext uri="{BB962C8B-B14F-4D97-AF65-F5344CB8AC3E}">
        <p14:creationId xmlns:p14="http://schemas.microsoft.com/office/powerpoint/2010/main" val="150648973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C6B7-F074-A047-BDE4-79ECA1F1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Kiến trúc Deep RNN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7FC1408-11D1-834E-BC0B-A6030A73F43F}"/>
              </a:ext>
            </a:extLst>
          </p:cNvPr>
          <p:cNvGrpSpPr/>
          <p:nvPr/>
        </p:nvGrpSpPr>
        <p:grpSpPr>
          <a:xfrm>
            <a:off x="2743199" y="1417638"/>
            <a:ext cx="9263543" cy="4114664"/>
            <a:chOff x="1997169" y="1430338"/>
            <a:chExt cx="9718572" cy="411466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F7541E1-14BE-AA45-8E1E-0B62D32C9A16}"/>
                </a:ext>
              </a:extLst>
            </p:cNvPr>
            <p:cNvGrpSpPr/>
            <p:nvPr/>
          </p:nvGrpSpPr>
          <p:grpSpPr>
            <a:xfrm>
              <a:off x="2001188" y="3792208"/>
              <a:ext cx="9581212" cy="1752794"/>
              <a:chOff x="363467" y="3628939"/>
              <a:chExt cx="9581212" cy="175279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F7F8E45-9EB9-4345-952A-7A424D08C43C}"/>
                  </a:ext>
                </a:extLst>
              </p:cNvPr>
              <p:cNvGrpSpPr/>
              <p:nvPr/>
            </p:nvGrpSpPr>
            <p:grpSpPr>
              <a:xfrm>
                <a:off x="363467" y="3628939"/>
                <a:ext cx="9581212" cy="1752794"/>
                <a:chOff x="363467" y="3628939"/>
                <a:chExt cx="9581212" cy="1752794"/>
              </a:xfrm>
            </p:grpSpPr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D829C360-FE95-D24A-A9B8-AEFC1C7F0A43}"/>
                    </a:ext>
                  </a:extLst>
                </p:cNvPr>
                <p:cNvCxnSpPr>
                  <a:stCxn id="16" idx="0"/>
                  <a:endCxn id="37" idx="2"/>
                </p:cNvCxnSpPr>
                <p:nvPr/>
              </p:nvCxnSpPr>
              <p:spPr>
                <a:xfrm flipH="1" flipV="1">
                  <a:off x="2747431" y="3628939"/>
                  <a:ext cx="4019" cy="341027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403636A8-275F-694B-BDD0-7650F81709B6}"/>
                    </a:ext>
                  </a:extLst>
                </p:cNvPr>
                <p:cNvCxnSpPr/>
                <p:nvPr/>
              </p:nvCxnSpPr>
              <p:spPr>
                <a:xfrm flipH="1" flipV="1">
                  <a:off x="4991678" y="3628939"/>
                  <a:ext cx="4019" cy="341027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FBC2E4A2-FDF2-574E-B0BB-F2FD41F1FA44}"/>
                    </a:ext>
                  </a:extLst>
                </p:cNvPr>
                <p:cNvCxnSpPr/>
                <p:nvPr/>
              </p:nvCxnSpPr>
              <p:spPr>
                <a:xfrm flipH="1" flipV="1">
                  <a:off x="7235924" y="3628939"/>
                  <a:ext cx="4019" cy="341027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87A211C4-1425-324B-BE19-94F04F3DE3D2}"/>
                    </a:ext>
                  </a:extLst>
                </p:cNvPr>
                <p:cNvCxnSpPr/>
                <p:nvPr/>
              </p:nvCxnSpPr>
              <p:spPr>
                <a:xfrm flipH="1" flipV="1">
                  <a:off x="9484189" y="3628939"/>
                  <a:ext cx="4019" cy="341027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0B68D3EC-6D1A-D045-B489-D108D954E02D}"/>
                    </a:ext>
                  </a:extLst>
                </p:cNvPr>
                <p:cNvGrpSpPr/>
                <p:nvPr/>
              </p:nvGrpSpPr>
              <p:grpSpPr>
                <a:xfrm>
                  <a:off x="363467" y="3969966"/>
                  <a:ext cx="9581212" cy="1411767"/>
                  <a:chOff x="363467" y="3969966"/>
                  <a:chExt cx="9581212" cy="1411767"/>
                </a:xfrm>
              </p:grpSpPr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EAF153ED-880F-094C-8EEB-25FE3CFB56DC}"/>
                      </a:ext>
                    </a:extLst>
                  </p:cNvPr>
                  <p:cNvGrpSpPr/>
                  <p:nvPr/>
                </p:nvGrpSpPr>
                <p:grpSpPr>
                  <a:xfrm>
                    <a:off x="2290960" y="3969966"/>
                    <a:ext cx="7653719" cy="1411767"/>
                    <a:chOff x="2328538" y="3969966"/>
                    <a:chExt cx="7653719" cy="1411767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" name="TextBox 13">
                          <a:extLst>
                            <a:ext uri="{FF2B5EF4-FFF2-40B4-BE49-F238E27FC236}">
                              <a16:creationId xmlns:a16="http://schemas.microsoft.com/office/drawing/2014/main" id="{7AF9703B-B4EF-C348-AED1-DC1158428AC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328538" y="4920068"/>
                          <a:ext cx="906723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&lt;1&gt;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" name="TextBox 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328538" y="4920068"/>
                          <a:ext cx="906723" cy="461665"/>
                        </a:xfrm>
                        <a:prstGeom prst="rect">
                          <a:avLst/>
                        </a:prstGeom>
                        <a:blipFill rotWithShape="0"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5" name="Straight Arrow Connector 14">
                      <a:extLst>
                        <a:ext uri="{FF2B5EF4-FFF2-40B4-BE49-F238E27FC236}">
                          <a16:creationId xmlns:a16="http://schemas.microsoft.com/office/drawing/2014/main" id="{334CF875-2B1A-8D44-BBCE-BCC8F7BCA643}"/>
                        </a:ext>
                      </a:extLst>
                    </p:cNvPr>
                    <p:cNvCxnSpPr>
                      <a:stCxn id="14" idx="0"/>
                      <a:endCxn id="16" idx="2"/>
                    </p:cNvCxnSpPr>
                    <p:nvPr/>
                  </p:nvCxnSpPr>
                  <p:spPr>
                    <a:xfrm flipV="1">
                      <a:off x="2781900" y="4579042"/>
                      <a:ext cx="7128" cy="341026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DA6B18D8-EF51-254F-AC54-F448C6CF9B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32557" y="3969966"/>
                      <a:ext cx="912942" cy="609076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" name="TextBox 16">
                          <a:extLst>
                            <a:ext uri="{FF2B5EF4-FFF2-40B4-BE49-F238E27FC236}">
                              <a16:creationId xmlns:a16="http://schemas.microsoft.com/office/drawing/2014/main" id="{43003047-AC02-A048-B989-3B3A6999B06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572785" y="4920068"/>
                          <a:ext cx="906723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&lt;2&gt;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4" name="TextBox 3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572785" y="4920068"/>
                          <a:ext cx="906723" cy="461665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8" name="Straight Arrow Connector 17">
                      <a:extLst>
                        <a:ext uri="{FF2B5EF4-FFF2-40B4-BE49-F238E27FC236}">
                          <a16:creationId xmlns:a16="http://schemas.microsoft.com/office/drawing/2014/main" id="{66F1FCC2-FB8A-4146-92F1-B78355F377CB}"/>
                        </a:ext>
                      </a:extLst>
                    </p:cNvPr>
                    <p:cNvCxnSpPr>
                      <a:stCxn id="18" idx="0"/>
                    </p:cNvCxnSpPr>
                    <p:nvPr/>
                  </p:nvCxnSpPr>
                  <p:spPr>
                    <a:xfrm flipV="1">
                      <a:off x="5026147" y="4579042"/>
                      <a:ext cx="7128" cy="341026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B270B80B-F518-A047-B493-9B94C7AB92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6804" y="3969966"/>
                      <a:ext cx="912942" cy="609076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0" name="Straight Arrow Connector 19">
                      <a:extLst>
                        <a:ext uri="{FF2B5EF4-FFF2-40B4-BE49-F238E27FC236}">
                          <a16:creationId xmlns:a16="http://schemas.microsoft.com/office/drawing/2014/main" id="{F8AE2904-4DC2-B04A-B9AA-4291E7583444}"/>
                        </a:ext>
                      </a:extLst>
                    </p:cNvPr>
                    <p:cNvCxnSpPr>
                      <a:stCxn id="16" idx="3"/>
                      <a:endCxn id="19" idx="1"/>
                    </p:cNvCxnSpPr>
                    <p:nvPr/>
                  </p:nvCxnSpPr>
                  <p:spPr>
                    <a:xfrm>
                      <a:off x="3245499" y="4274504"/>
                      <a:ext cx="1331305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>
                      <a:extLst>
                        <a:ext uri="{FF2B5EF4-FFF2-40B4-BE49-F238E27FC236}">
                          <a16:creationId xmlns:a16="http://schemas.microsoft.com/office/drawing/2014/main" id="{E91BCD41-E17A-6A4C-8A15-399F8AF1717A}"/>
                        </a:ext>
                      </a:extLst>
                    </p:cNvPr>
                    <p:cNvCxnSpPr>
                      <a:stCxn id="19" idx="3"/>
                      <a:endCxn id="25" idx="1"/>
                    </p:cNvCxnSpPr>
                    <p:nvPr/>
                  </p:nvCxnSpPr>
                  <p:spPr>
                    <a:xfrm>
                      <a:off x="5489746" y="4274504"/>
                      <a:ext cx="1331304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Arrow Connector 21">
                      <a:extLst>
                        <a:ext uri="{FF2B5EF4-FFF2-40B4-BE49-F238E27FC236}">
                          <a16:creationId xmlns:a16="http://schemas.microsoft.com/office/drawing/2014/main" id="{2A187439-0388-0441-8125-D010BB33386D}"/>
                        </a:ext>
                      </a:extLst>
                    </p:cNvPr>
                    <p:cNvCxnSpPr>
                      <a:stCxn id="25" idx="3"/>
                      <a:endCxn id="28" idx="1"/>
                    </p:cNvCxnSpPr>
                    <p:nvPr/>
                  </p:nvCxnSpPr>
                  <p:spPr>
                    <a:xfrm>
                      <a:off x="7733992" y="4274504"/>
                      <a:ext cx="1335323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3" name="TextBox 22">
                          <a:extLst>
                            <a:ext uri="{FF2B5EF4-FFF2-40B4-BE49-F238E27FC236}">
                              <a16:creationId xmlns:a16="http://schemas.microsoft.com/office/drawing/2014/main" id="{59E79EDE-F555-5F43-8568-73F9569087F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817031" y="4920068"/>
                          <a:ext cx="906723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&lt;3&gt;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4" name="TextBox 4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817031" y="4920068"/>
                          <a:ext cx="906723" cy="461665"/>
                        </a:xfrm>
                        <a:prstGeom prst="rect">
                          <a:avLst/>
                        </a:prstGeom>
                        <a:blipFill rotWithShape="0"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4" name="Straight Arrow Connector 23">
                      <a:extLst>
                        <a:ext uri="{FF2B5EF4-FFF2-40B4-BE49-F238E27FC236}">
                          <a16:creationId xmlns:a16="http://schemas.microsoft.com/office/drawing/2014/main" id="{61349366-8AB9-724C-ADFE-3B323E64D1F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270393" y="4579042"/>
                      <a:ext cx="7128" cy="341026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90B526B7-485E-5D40-9AEF-5AE2FFB989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21050" y="3969966"/>
                      <a:ext cx="912942" cy="609076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6" name="TextBox 25">
                          <a:extLst>
                            <a:ext uri="{FF2B5EF4-FFF2-40B4-BE49-F238E27FC236}">
                              <a16:creationId xmlns:a16="http://schemas.microsoft.com/office/drawing/2014/main" id="{B462DA19-C8CA-D24F-878A-D96E7A36A3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065296" y="4920068"/>
                          <a:ext cx="906723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&lt;4&gt;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54" name="TextBox 5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065296" y="4920068"/>
                          <a:ext cx="906723" cy="461665"/>
                        </a:xfrm>
                        <a:prstGeom prst="rect">
                          <a:avLst/>
                        </a:prstGeom>
                        <a:blipFill rotWithShape="0"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7" name="Straight Arrow Connector 26">
                      <a:extLst>
                        <a:ext uri="{FF2B5EF4-FFF2-40B4-BE49-F238E27FC236}">
                          <a16:creationId xmlns:a16="http://schemas.microsoft.com/office/drawing/2014/main" id="{AEA63B5D-96A7-2549-9E3B-600F458DC92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9518658" y="4579042"/>
                      <a:ext cx="7128" cy="341026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6B3A1D92-E25D-5B49-B6FA-80113369FB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69315" y="3969966"/>
                      <a:ext cx="912942" cy="609076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TextBox 12">
                        <a:extLst>
                          <a:ext uri="{FF2B5EF4-FFF2-40B4-BE49-F238E27FC236}">
                            <a16:creationId xmlns:a16="http://schemas.microsoft.com/office/drawing/2014/main" id="{21947804-0510-A642-BFCA-EBC4269A640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3467" y="4035785"/>
                        <a:ext cx="1192378" cy="47743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[1]&lt;0&gt;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67" name="TextBox 6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3467" y="4035785"/>
                        <a:ext cx="1192378" cy="477438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B1367D98-73E7-BD41-A242-87C8FEC05166}"/>
                  </a:ext>
                </a:extLst>
              </p:cNvPr>
              <p:cNvCxnSpPr/>
              <p:nvPr/>
            </p:nvCxnSpPr>
            <p:spPr>
              <a:xfrm flipV="1">
                <a:off x="1551826" y="4273826"/>
                <a:ext cx="665653" cy="67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0FC8568-A4D6-1D49-95BB-21714EE9EE6E}"/>
                </a:ext>
              </a:extLst>
            </p:cNvPr>
            <p:cNvGrpSpPr/>
            <p:nvPr/>
          </p:nvGrpSpPr>
          <p:grpSpPr>
            <a:xfrm>
              <a:off x="1997169" y="2842106"/>
              <a:ext cx="9689034" cy="1805274"/>
              <a:chOff x="359448" y="2678837"/>
              <a:chExt cx="9689034" cy="1805274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BA7CEC38-028A-8147-A77D-09E0D7370922}"/>
                  </a:ext>
                </a:extLst>
              </p:cNvPr>
              <p:cNvGrpSpPr/>
              <p:nvPr/>
            </p:nvGrpSpPr>
            <p:grpSpPr>
              <a:xfrm>
                <a:off x="359448" y="2678837"/>
                <a:ext cx="9689034" cy="1805274"/>
                <a:chOff x="359448" y="2678837"/>
                <a:chExt cx="9689034" cy="1805274"/>
              </a:xfrm>
            </p:grpSpPr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EE1E7399-5637-C147-97EE-4ABC41F06503}"/>
                    </a:ext>
                  </a:extLst>
                </p:cNvPr>
                <p:cNvCxnSpPr>
                  <a:stCxn id="37" idx="0"/>
                  <a:endCxn id="53" idx="2"/>
                </p:cNvCxnSpPr>
                <p:nvPr/>
              </p:nvCxnSpPr>
              <p:spPr>
                <a:xfrm flipV="1">
                  <a:off x="2747431" y="2678837"/>
                  <a:ext cx="4019" cy="341026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C3C728D8-C593-5549-8B60-5FEF42127597}"/>
                    </a:ext>
                  </a:extLst>
                </p:cNvPr>
                <p:cNvCxnSpPr/>
                <p:nvPr/>
              </p:nvCxnSpPr>
              <p:spPr>
                <a:xfrm flipV="1">
                  <a:off x="4991678" y="2678837"/>
                  <a:ext cx="4019" cy="341026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C8B4C0A1-7C18-684C-9F98-82B147727510}"/>
                    </a:ext>
                  </a:extLst>
                </p:cNvPr>
                <p:cNvCxnSpPr/>
                <p:nvPr/>
              </p:nvCxnSpPr>
              <p:spPr>
                <a:xfrm flipV="1">
                  <a:off x="7235924" y="2678837"/>
                  <a:ext cx="4019" cy="341026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97299E55-FB21-DF4C-8A93-38706B214594}"/>
                    </a:ext>
                  </a:extLst>
                </p:cNvPr>
                <p:cNvCxnSpPr/>
                <p:nvPr/>
              </p:nvCxnSpPr>
              <p:spPr>
                <a:xfrm flipV="1">
                  <a:off x="9484189" y="2678837"/>
                  <a:ext cx="4019" cy="341026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D4D934C5-99B5-9C4E-9DDF-BCEFEBA297A4}"/>
                    </a:ext>
                  </a:extLst>
                </p:cNvPr>
                <p:cNvGrpSpPr/>
                <p:nvPr/>
              </p:nvGrpSpPr>
              <p:grpSpPr>
                <a:xfrm>
                  <a:off x="359448" y="3019863"/>
                  <a:ext cx="9689034" cy="1464248"/>
                  <a:chOff x="359448" y="3019863"/>
                  <a:chExt cx="9689034" cy="1464248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2687EE8E-68B3-EF42-8563-F6FCBC4B7114}"/>
                      </a:ext>
                    </a:extLst>
                  </p:cNvPr>
                  <p:cNvSpPr/>
                  <p:nvPr/>
                </p:nvSpPr>
                <p:spPr>
                  <a:xfrm>
                    <a:off x="2290960" y="3019863"/>
                    <a:ext cx="912942" cy="60907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DFB5D473-DFB6-3A4F-8178-63A377B9C944}"/>
                      </a:ext>
                    </a:extLst>
                  </p:cNvPr>
                  <p:cNvSpPr/>
                  <p:nvPr/>
                </p:nvSpPr>
                <p:spPr>
                  <a:xfrm>
                    <a:off x="4535207" y="3019863"/>
                    <a:ext cx="912942" cy="60907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5F9FB503-C3F1-A848-95C5-F099ABDA87A7}"/>
                      </a:ext>
                    </a:extLst>
                  </p:cNvPr>
                  <p:cNvCxnSpPr>
                    <a:stCxn id="37" idx="3"/>
                    <a:endCxn id="38" idx="1"/>
                  </p:cNvCxnSpPr>
                  <p:nvPr/>
                </p:nvCxnSpPr>
                <p:spPr>
                  <a:xfrm>
                    <a:off x="3203902" y="3324401"/>
                    <a:ext cx="1331305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>
                    <a:extLst>
                      <a:ext uri="{FF2B5EF4-FFF2-40B4-BE49-F238E27FC236}">
                        <a16:creationId xmlns:a16="http://schemas.microsoft.com/office/drawing/2014/main" id="{B1A4C349-98AF-254A-BFAB-02E936CB8BC7}"/>
                      </a:ext>
                    </a:extLst>
                  </p:cNvPr>
                  <p:cNvCxnSpPr>
                    <a:stCxn id="38" idx="3"/>
                    <a:endCxn id="42" idx="1"/>
                  </p:cNvCxnSpPr>
                  <p:nvPr/>
                </p:nvCxnSpPr>
                <p:spPr>
                  <a:xfrm>
                    <a:off x="5448149" y="3324401"/>
                    <a:ext cx="1331304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Arrow Connector 40">
                    <a:extLst>
                      <a:ext uri="{FF2B5EF4-FFF2-40B4-BE49-F238E27FC236}">
                        <a16:creationId xmlns:a16="http://schemas.microsoft.com/office/drawing/2014/main" id="{C455566B-CC0B-6844-B658-CD347F66983F}"/>
                      </a:ext>
                    </a:extLst>
                  </p:cNvPr>
                  <p:cNvCxnSpPr>
                    <a:stCxn id="42" idx="3"/>
                    <a:endCxn id="44" idx="1"/>
                  </p:cNvCxnSpPr>
                  <p:nvPr/>
                </p:nvCxnSpPr>
                <p:spPr>
                  <a:xfrm>
                    <a:off x="7692395" y="3324401"/>
                    <a:ext cx="1335323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EF6282F6-9A6F-C549-9A0E-3745E5BB7171}"/>
                      </a:ext>
                    </a:extLst>
                  </p:cNvPr>
                  <p:cNvSpPr/>
                  <p:nvPr/>
                </p:nvSpPr>
                <p:spPr>
                  <a:xfrm>
                    <a:off x="6779453" y="3019863"/>
                    <a:ext cx="912942" cy="60907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451D87DE-0D3B-A040-8AEA-BDFCB00452A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26372" y="3142366"/>
                        <a:ext cx="1027141" cy="41331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[2]&lt;3&gt;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92" name="TextBox 9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26372" y="3142366"/>
                        <a:ext cx="1027141" cy="413318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12ADE045-AFD5-8A4B-96FD-D96A9A01EC0B}"/>
                      </a:ext>
                    </a:extLst>
                  </p:cNvPr>
                  <p:cNvSpPr/>
                  <p:nvPr/>
                </p:nvSpPr>
                <p:spPr>
                  <a:xfrm>
                    <a:off x="9027718" y="3019863"/>
                    <a:ext cx="912942" cy="60907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3EFBDC97-510F-AF45-A4E4-ADDB561B2A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08517" y="3130095"/>
                        <a:ext cx="1027141" cy="41331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[2]&lt;4&gt;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95" name="TextBox 9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008517" y="3130095"/>
                        <a:ext cx="1027141" cy="413318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43753395-F362-BE4D-B4E8-E657D06AAEC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37879" y="3142366"/>
                        <a:ext cx="1027141" cy="41331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[2]&lt;1&gt;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07" name="TextBox 10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37879" y="3142366"/>
                        <a:ext cx="1027141" cy="413318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24914E4B-AFFE-9144-9B56-B9DFB45458B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36477" y="3131375"/>
                        <a:ext cx="1027141" cy="41331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[2]&lt;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10" name="TextBox 10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36477" y="3131375"/>
                        <a:ext cx="1027141" cy="413318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A21E510C-F775-A04B-B3B2-32EFF0AAD93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9448" y="3078246"/>
                        <a:ext cx="1192378" cy="47743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[2]&lt;0&gt;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65" name="TextBox 6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9448" y="3078246"/>
                        <a:ext cx="1192378" cy="477438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855BA36C-10EA-F04F-890E-C714CED1241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39072" y="4070793"/>
                        <a:ext cx="1039965" cy="41331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[</m:t>
                                  </m:r>
                                  <m:r>
                                    <a:rPr lang="vi-V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]&lt;3&gt;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855BA36C-10EA-F04F-890E-C714CED1241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39072" y="4070793"/>
                        <a:ext cx="1039965" cy="413318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4" name="TextBox 73">
                        <a:extLst>
                          <a:ext uri="{FF2B5EF4-FFF2-40B4-BE49-F238E27FC236}">
                            <a16:creationId xmlns:a16="http://schemas.microsoft.com/office/drawing/2014/main" id="{085BCECC-F0C8-1443-9179-2116EBD26D3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08517" y="4055574"/>
                        <a:ext cx="1039965" cy="41331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[</m:t>
                                  </m:r>
                                  <m:r>
                                    <a:rPr lang="vi-V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]&lt;4&gt;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74" name="TextBox 73">
                        <a:extLst>
                          <a:ext uri="{FF2B5EF4-FFF2-40B4-BE49-F238E27FC236}">
                            <a16:creationId xmlns:a16="http://schemas.microsoft.com/office/drawing/2014/main" id="{085BCECC-F0C8-1443-9179-2116EBD26D3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008517" y="4055574"/>
                        <a:ext cx="1039965" cy="413318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5" name="TextBox 74">
                        <a:extLst>
                          <a:ext uri="{FF2B5EF4-FFF2-40B4-BE49-F238E27FC236}">
                            <a16:creationId xmlns:a16="http://schemas.microsoft.com/office/drawing/2014/main" id="{2DAC67EB-65A1-7949-8EDB-B8B4A5CA73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90960" y="4043221"/>
                        <a:ext cx="1039965" cy="41331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[</m:t>
                                  </m:r>
                                  <m:r>
                                    <a:rPr lang="vi-V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]&lt;1&gt;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75" name="TextBox 74">
                        <a:extLst>
                          <a:ext uri="{FF2B5EF4-FFF2-40B4-BE49-F238E27FC236}">
                            <a16:creationId xmlns:a16="http://schemas.microsoft.com/office/drawing/2014/main" id="{2DAC67EB-65A1-7949-8EDB-B8B4A5CA73E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90960" y="4043221"/>
                        <a:ext cx="1039965" cy="413318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6" name="TextBox 75">
                        <a:extLst>
                          <a:ext uri="{FF2B5EF4-FFF2-40B4-BE49-F238E27FC236}">
                            <a16:creationId xmlns:a16="http://schemas.microsoft.com/office/drawing/2014/main" id="{61AB1272-7D64-5846-A17A-BCD25E1E278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23653" y="4064853"/>
                        <a:ext cx="1039965" cy="41331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[</m:t>
                                  </m:r>
                                  <m:r>
                                    <a:rPr lang="vi-V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]&lt;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76" name="TextBox 75">
                        <a:extLst>
                          <a:ext uri="{FF2B5EF4-FFF2-40B4-BE49-F238E27FC236}">
                            <a16:creationId xmlns:a16="http://schemas.microsoft.com/office/drawing/2014/main" id="{61AB1272-7D64-5846-A17A-BCD25E1E278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23653" y="4064853"/>
                        <a:ext cx="1039965" cy="413318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E26AFC49-C152-CC4A-A962-C5A65889B704}"/>
                  </a:ext>
                </a:extLst>
              </p:cNvPr>
              <p:cNvCxnSpPr/>
              <p:nvPr/>
            </p:nvCxnSpPr>
            <p:spPr>
              <a:xfrm flipV="1">
                <a:off x="1521266" y="3324401"/>
                <a:ext cx="665653" cy="67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E574762-505C-EA45-97B4-643C64F7C192}"/>
                </a:ext>
              </a:extLst>
            </p:cNvPr>
            <p:cNvGrpSpPr/>
            <p:nvPr/>
          </p:nvGrpSpPr>
          <p:grpSpPr>
            <a:xfrm>
              <a:off x="2002214" y="1430338"/>
              <a:ext cx="9713527" cy="1411768"/>
              <a:chOff x="364493" y="1267069"/>
              <a:chExt cx="9713527" cy="1411768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9F593FA7-A270-7744-B63F-0DEAFD58B4CF}"/>
                  </a:ext>
                </a:extLst>
              </p:cNvPr>
              <p:cNvGrpSpPr/>
              <p:nvPr/>
            </p:nvGrpSpPr>
            <p:grpSpPr>
              <a:xfrm>
                <a:off x="364493" y="1267069"/>
                <a:ext cx="9713527" cy="1411768"/>
                <a:chOff x="364493" y="1267069"/>
                <a:chExt cx="9713527" cy="141176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B6EB8CB5-FE7C-8C4B-908E-E214D1FD0D2E}"/>
                    </a:ext>
                  </a:extLst>
                </p:cNvPr>
                <p:cNvGrpSpPr/>
                <p:nvPr/>
              </p:nvGrpSpPr>
              <p:grpSpPr>
                <a:xfrm>
                  <a:off x="2294979" y="1267069"/>
                  <a:ext cx="7649700" cy="802692"/>
                  <a:chOff x="2332557" y="1267069"/>
                  <a:chExt cx="7649700" cy="802692"/>
                </a:xfrm>
              </p:grpSpPr>
              <p:cxnSp>
                <p:nvCxnSpPr>
                  <p:cNvPr id="65" name="Straight Arrow Connector 64">
                    <a:extLst>
                      <a:ext uri="{FF2B5EF4-FFF2-40B4-BE49-F238E27FC236}">
                        <a16:creationId xmlns:a16="http://schemas.microsoft.com/office/drawing/2014/main" id="{6B7822C2-4075-9742-B156-FEC8F552CA6B}"/>
                      </a:ext>
                    </a:extLst>
                  </p:cNvPr>
                  <p:cNvCxnSpPr>
                    <a:stCxn id="53" idx="0"/>
                    <a:endCxn id="66" idx="2"/>
                  </p:cNvCxnSpPr>
                  <p:nvPr/>
                </p:nvCxnSpPr>
                <p:spPr>
                  <a:xfrm flipV="1">
                    <a:off x="2789028" y="1728734"/>
                    <a:ext cx="0" cy="34102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9C10DF28-6612-D549-ABC2-BEDD416C43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32557" y="1267069"/>
                        <a:ext cx="912942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&lt;1&gt;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6" name="TextBox 1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32557" y="1267069"/>
                        <a:ext cx="912942" cy="461665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 b="-789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A1137E66-0BFE-1840-A4BB-A0D6C6A9932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033275" y="1728734"/>
                    <a:ext cx="0" cy="34102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TextBox 67">
                        <a:extLst>
                          <a:ext uri="{FF2B5EF4-FFF2-40B4-BE49-F238E27FC236}">
                            <a16:creationId xmlns:a16="http://schemas.microsoft.com/office/drawing/2014/main" id="{8B6C776D-8AB7-D04B-A3DB-1CA83CBE06E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76804" y="1267069"/>
                        <a:ext cx="912942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39" name="TextBox 3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76804" y="1267069"/>
                        <a:ext cx="912942" cy="461665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b="-92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8EC6AC40-AA42-F440-9899-F130EB2A459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277521" y="1728734"/>
                    <a:ext cx="0" cy="34102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TextBox 69">
                        <a:extLst>
                          <a:ext uri="{FF2B5EF4-FFF2-40B4-BE49-F238E27FC236}">
                            <a16:creationId xmlns:a16="http://schemas.microsoft.com/office/drawing/2014/main" id="{F81630CF-3D15-7B47-9188-65D47C45675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21050" y="1267069"/>
                        <a:ext cx="912942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&lt;3&gt;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49" name="TextBox 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21050" y="1267069"/>
                        <a:ext cx="912942" cy="461665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b="-789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1" name="Straight Arrow Connector 70">
                    <a:extLst>
                      <a:ext uri="{FF2B5EF4-FFF2-40B4-BE49-F238E27FC236}">
                        <a16:creationId xmlns:a16="http://schemas.microsoft.com/office/drawing/2014/main" id="{CCBD6D0D-1C16-9640-AD77-2B984F4C329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525786" y="1728734"/>
                    <a:ext cx="0" cy="34102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4DFBEF92-510E-DD4E-AD1D-E412B60691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69315" y="1267069"/>
                        <a:ext cx="912942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&lt;4&gt;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59" name="TextBox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069315" y="1267069"/>
                        <a:ext cx="912942" cy="461665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b="-789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B00B7A51-2D03-B94C-B719-0360D17C2CDE}"/>
                    </a:ext>
                  </a:extLst>
                </p:cNvPr>
                <p:cNvSpPr/>
                <p:nvPr/>
              </p:nvSpPr>
              <p:spPr>
                <a:xfrm>
                  <a:off x="2294979" y="2069761"/>
                  <a:ext cx="912942" cy="60907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92E49879-1F0F-4A49-B98E-EDE36ECEB049}"/>
                    </a:ext>
                  </a:extLst>
                </p:cNvPr>
                <p:cNvSpPr/>
                <p:nvPr/>
              </p:nvSpPr>
              <p:spPr>
                <a:xfrm>
                  <a:off x="4539226" y="2069761"/>
                  <a:ext cx="912942" cy="60907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6361E965-AB0C-6246-8C01-CE386D07BEB2}"/>
                    </a:ext>
                  </a:extLst>
                </p:cNvPr>
                <p:cNvCxnSpPr>
                  <a:stCxn id="53" idx="3"/>
                  <a:endCxn id="54" idx="1"/>
                </p:cNvCxnSpPr>
                <p:nvPr/>
              </p:nvCxnSpPr>
              <p:spPr>
                <a:xfrm>
                  <a:off x="3207921" y="2374299"/>
                  <a:ext cx="1331305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FBEEAFEB-A43F-9647-BE3B-158D4844AC1C}"/>
                    </a:ext>
                  </a:extLst>
                </p:cNvPr>
                <p:cNvCxnSpPr>
                  <a:stCxn id="54" idx="3"/>
                  <a:endCxn id="58" idx="1"/>
                </p:cNvCxnSpPr>
                <p:nvPr/>
              </p:nvCxnSpPr>
              <p:spPr>
                <a:xfrm>
                  <a:off x="5452168" y="2374299"/>
                  <a:ext cx="1331304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38A51C46-ACF5-8444-938E-D10ED6BFF603}"/>
                    </a:ext>
                  </a:extLst>
                </p:cNvPr>
                <p:cNvCxnSpPr>
                  <a:stCxn id="58" idx="3"/>
                  <a:endCxn id="60" idx="1"/>
                </p:cNvCxnSpPr>
                <p:nvPr/>
              </p:nvCxnSpPr>
              <p:spPr>
                <a:xfrm>
                  <a:off x="7696414" y="2374299"/>
                  <a:ext cx="1335323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65DCF56A-E82D-7A4E-AB9A-D448A1D14D8D}"/>
                    </a:ext>
                  </a:extLst>
                </p:cNvPr>
                <p:cNvSpPr/>
                <p:nvPr/>
              </p:nvSpPr>
              <p:spPr>
                <a:xfrm>
                  <a:off x="6783472" y="2069761"/>
                  <a:ext cx="912942" cy="60907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61C7A4B9-41D8-774E-8043-61889F8EEB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68734" y="2192263"/>
                      <a:ext cx="1027141" cy="41331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[3]&lt;3&gt;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93" name="TextBox 9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8734" y="2192263"/>
                      <a:ext cx="1027141" cy="413318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FD2AD4BB-5E12-3343-89E7-49DDC7476F59}"/>
                    </a:ext>
                  </a:extLst>
                </p:cNvPr>
                <p:cNvSpPr/>
                <p:nvPr/>
              </p:nvSpPr>
              <p:spPr>
                <a:xfrm>
                  <a:off x="9031737" y="2069761"/>
                  <a:ext cx="912942" cy="60907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07824410-D31A-A649-A9F8-359EF59E80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50879" y="2179992"/>
                      <a:ext cx="1027141" cy="41331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[3]&lt;4&gt;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96" name="TextBox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50879" y="2179992"/>
                      <a:ext cx="1027141" cy="413318"/>
                    </a:xfrm>
                    <a:prstGeom prst="rect">
                      <a:avLst/>
                    </a:prstGeom>
                    <a:blipFill rotWithShape="0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2512B110-9CCF-7542-BDB8-FAF032FFBB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30750" y="2179992"/>
                      <a:ext cx="1027141" cy="41331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[3]&lt;1&gt;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08" name="TextBox 10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30750" y="2179992"/>
                      <a:ext cx="1027141" cy="413318"/>
                    </a:xfrm>
                    <a:prstGeom prst="rect">
                      <a:avLst/>
                    </a:prstGeom>
                    <a:blipFill rotWithShape="0"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DC618B2C-A3A4-1148-816E-7AC11F2315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85673" y="2179992"/>
                      <a:ext cx="1027141" cy="41331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[3]&lt;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09" name="TextBox 10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85673" y="2179992"/>
                      <a:ext cx="1027141" cy="413318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197A1B26-6426-E44F-A059-67FDF9B51F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4493" y="2115872"/>
                      <a:ext cx="1192378" cy="4774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[3]&lt;0&gt;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64" name="TextBox 6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4493" y="2115872"/>
                      <a:ext cx="1192378" cy="477438"/>
                    </a:xfrm>
                    <a:prstGeom prst="rect">
                      <a:avLst/>
                    </a:prstGeom>
                    <a:blipFill rotWithShape="0"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803ED8ED-391D-0C4F-9521-EBC9E190B00E}"/>
                  </a:ext>
                </a:extLst>
              </p:cNvPr>
              <p:cNvCxnSpPr/>
              <p:nvPr/>
            </p:nvCxnSpPr>
            <p:spPr>
              <a:xfrm flipV="1">
                <a:off x="1548602" y="2386651"/>
                <a:ext cx="665653" cy="67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079CF937-143F-B345-9DEA-1AB7527296C9}"/>
              </a:ext>
            </a:extLst>
          </p:cNvPr>
          <p:cNvSpPr txBox="1"/>
          <p:nvPr/>
        </p:nvSpPr>
        <p:spPr>
          <a:xfrm>
            <a:off x="104918" y="1538396"/>
            <a:ext cx="2504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Ký hiệu: a</a:t>
            </a:r>
            <a:r>
              <a:rPr lang="en-US" sz="2800" baseline="30000">
                <a:solidFill>
                  <a:srgbClr val="FF0000"/>
                </a:solidFill>
              </a:rPr>
              <a:t>[l]</a:t>
            </a:r>
            <a:r>
              <a:rPr lang="en-US" sz="2800" baseline="30000">
                <a:solidFill>
                  <a:srgbClr val="0066FF"/>
                </a:solidFill>
              </a:rPr>
              <a:t>&lt;i&gt;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5A87AB7-D77E-F440-8546-19F423645E8C}"/>
              </a:ext>
            </a:extLst>
          </p:cNvPr>
          <p:cNvSpPr txBox="1"/>
          <p:nvPr/>
        </p:nvSpPr>
        <p:spPr>
          <a:xfrm>
            <a:off x="146322" y="2537220"/>
            <a:ext cx="2379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>
                <a:solidFill>
                  <a:srgbClr val="FF0000"/>
                </a:solidFill>
              </a:rPr>
              <a:t>l: lớp thứ l</a:t>
            </a:r>
          </a:p>
          <a:p>
            <a:r>
              <a:rPr lang="en-US" sz="2000" i="1">
                <a:solidFill>
                  <a:srgbClr val="0066FF"/>
                </a:solidFill>
              </a:rPr>
              <a:t>i: vị trí phần tử thứ i trong sequence </a:t>
            </a:r>
          </a:p>
        </p:txBody>
      </p:sp>
    </p:spTree>
    <p:extLst>
      <p:ext uri="{BB962C8B-B14F-4D97-AF65-F5344CB8AC3E}">
        <p14:creationId xmlns:p14="http://schemas.microsoft.com/office/powerpoint/2010/main" val="4264841752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B762-B6C2-E349-ABAA-9EECB3AE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A460E-1973-9E4C-BDE8-7D1C1F75F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Khái niệm language model, các loại language model.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Các dạng RNN thường gặp: </a:t>
            </a:r>
          </a:p>
          <a:p>
            <a:pPr marL="914400" lvl="1" indent="-514350">
              <a:lnSpc>
                <a:spcPct val="150000"/>
              </a:lnSpc>
            </a:pPr>
            <a:r>
              <a:rPr lang="en-US">
                <a:solidFill>
                  <a:srgbClr val="FF0000"/>
                </a:solidFill>
              </a:rPr>
              <a:t>GRU.</a:t>
            </a:r>
          </a:p>
          <a:p>
            <a:pPr marL="914400" lvl="1" indent="-514350">
              <a:lnSpc>
                <a:spcPct val="150000"/>
              </a:lnSpc>
            </a:pPr>
            <a:r>
              <a:rPr lang="en-US"/>
              <a:t>LSTM.</a:t>
            </a:r>
          </a:p>
          <a:p>
            <a:pPr marL="914400" lvl="1" indent="-514350">
              <a:lnSpc>
                <a:spcPct val="150000"/>
              </a:lnSpc>
            </a:pPr>
            <a:r>
              <a:rPr lang="en-US">
                <a:solidFill>
                  <a:srgbClr val="FF0000"/>
                </a:solidFill>
              </a:rPr>
              <a:t>BiLSTM.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Deep neural model.</a:t>
            </a:r>
          </a:p>
        </p:txBody>
      </p:sp>
    </p:spTree>
    <p:extLst>
      <p:ext uri="{BB962C8B-B14F-4D97-AF65-F5344CB8AC3E}">
        <p14:creationId xmlns:p14="http://schemas.microsoft.com/office/powerpoint/2010/main" val="1664942433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79CF-E214-47B1-9B59-40C80468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TÀI LIỆU THAM KHẢO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FE7648-3014-5F44-864C-96D96CF84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525963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Khoá học </a:t>
            </a:r>
            <a:r>
              <a:rPr lang="en-US" i="1">
                <a:solidFill>
                  <a:srgbClr val="FF0000"/>
                </a:solidFill>
              </a:rPr>
              <a:t>Neural Network and Deep learning</a:t>
            </a:r>
            <a:r>
              <a:rPr lang="en-US"/>
              <a:t>, deeplearning.ai.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Ian Goodfellow, Yoshua Bengio, Aaron Courvile, </a:t>
            </a:r>
            <a:r>
              <a:rPr lang="en-US" i="1">
                <a:solidFill>
                  <a:srgbClr val="FF0000"/>
                </a:solidFill>
              </a:rPr>
              <a:t>Deep learning</a:t>
            </a:r>
            <a:r>
              <a:rPr lang="en-US"/>
              <a:t>, MIT Press, 2016.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Andrew Ng., </a:t>
            </a:r>
            <a:r>
              <a:rPr lang="en-US" i="1">
                <a:solidFill>
                  <a:srgbClr val="FF0000"/>
                </a:solidFill>
              </a:rPr>
              <a:t>Machine Learning Yearning</a:t>
            </a:r>
            <a:r>
              <a:rPr lang="en-US"/>
              <a:t>. Link: </a:t>
            </a:r>
            <a:r>
              <a:rPr lang="en-US">
                <a:hlinkClick r:id="rId2"/>
              </a:rPr>
              <a:t>https://www.deeplearning.ai/machine-learning-yearning/</a:t>
            </a:r>
            <a:endParaRPr lang="en-US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Vũ Hữu Tiệp, </a:t>
            </a:r>
            <a:r>
              <a:rPr lang="en-US" i="1">
                <a:solidFill>
                  <a:srgbClr val="FF0000"/>
                </a:solidFill>
              </a:rPr>
              <a:t>Machine Learning cơ bản</a:t>
            </a:r>
            <a:r>
              <a:rPr lang="en-US"/>
              <a:t>, NXB Khoa học và Kỹ thuật, 2018.</a:t>
            </a:r>
          </a:p>
        </p:txBody>
      </p:sp>
    </p:spTree>
    <p:extLst>
      <p:ext uri="{BB962C8B-B14F-4D97-AF65-F5344CB8AC3E}">
        <p14:creationId xmlns:p14="http://schemas.microsoft.com/office/powerpoint/2010/main" val="231734286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D607-D328-0748-9A3C-15CE582D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EF9CB-721E-1246-B901-77E666A88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008000"/>
                </a:solidFill>
              </a:rPr>
              <a:t>Character-level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DB7AD2-023B-6848-B17D-FF80DEA73B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Vocab</a:t>
            </a:r>
            <a:r>
              <a:rPr lang="en-US"/>
              <a:t> = {cat, sleep, a, day, ...}.</a:t>
            </a:r>
          </a:p>
          <a:p>
            <a:r>
              <a:rPr lang="en-US"/>
              <a:t>Biểu diễn câu:</a:t>
            </a:r>
          </a:p>
          <a:p>
            <a:pPr marL="0" indent="0" algn="ctr">
              <a:buNone/>
            </a:pPr>
            <a:r>
              <a:rPr lang="en-US" u="sng"/>
              <a:t>cats</a:t>
            </a:r>
            <a:r>
              <a:rPr lang="en-US"/>
              <a:t> </a:t>
            </a:r>
            <a:r>
              <a:rPr lang="en-US" u="sng"/>
              <a:t>sleep</a:t>
            </a:r>
            <a:r>
              <a:rPr lang="en-US"/>
              <a:t> </a:t>
            </a:r>
            <a:r>
              <a:rPr lang="en-US" u="sng"/>
              <a:t>15</a:t>
            </a:r>
            <a:r>
              <a:rPr lang="en-US"/>
              <a:t> </a:t>
            </a:r>
            <a:r>
              <a:rPr lang="en-US" u="sng"/>
              <a:t>hour</a:t>
            </a:r>
            <a:r>
              <a:rPr lang="en-US"/>
              <a:t> </a:t>
            </a:r>
            <a:r>
              <a:rPr lang="en-US" u="sng"/>
              <a:t>per</a:t>
            </a:r>
            <a:r>
              <a:rPr lang="en-US"/>
              <a:t> </a:t>
            </a:r>
            <a:r>
              <a:rPr lang="en-US" u="sng"/>
              <a:t>day</a:t>
            </a:r>
          </a:p>
          <a:p>
            <a:pPr marL="0" indent="0">
              <a:buNone/>
            </a:pPr>
            <a:r>
              <a:rPr lang="en-US"/>
              <a:t>          </a:t>
            </a:r>
            <a:r>
              <a:rPr lang="en-US">
                <a:solidFill>
                  <a:srgbClr val="FF0000"/>
                </a:solidFill>
              </a:rPr>
              <a:t>x</a:t>
            </a:r>
            <a:r>
              <a:rPr lang="en-US" baseline="30000">
                <a:solidFill>
                  <a:srgbClr val="FF0000"/>
                </a:solidFill>
              </a:rPr>
              <a:t>&lt;1&gt;</a:t>
            </a:r>
            <a:r>
              <a:rPr lang="en-US">
                <a:solidFill>
                  <a:srgbClr val="FF0000"/>
                </a:solidFill>
              </a:rPr>
              <a:t>  x</a:t>
            </a:r>
            <a:r>
              <a:rPr lang="en-US" baseline="30000">
                <a:solidFill>
                  <a:srgbClr val="FF0000"/>
                </a:solidFill>
              </a:rPr>
              <a:t>&lt;2&gt;</a:t>
            </a:r>
            <a:r>
              <a:rPr lang="en-US">
                <a:solidFill>
                  <a:srgbClr val="FF0000"/>
                </a:solidFill>
              </a:rPr>
              <a:t>  x</a:t>
            </a:r>
            <a:r>
              <a:rPr lang="en-US" baseline="30000">
                <a:solidFill>
                  <a:srgbClr val="FF0000"/>
                </a:solidFill>
              </a:rPr>
              <a:t>&lt;3&gt; </a:t>
            </a:r>
            <a:r>
              <a:rPr lang="en-US">
                <a:solidFill>
                  <a:srgbClr val="FF0000"/>
                </a:solidFill>
              </a:rPr>
              <a:t>x</a:t>
            </a:r>
            <a:r>
              <a:rPr lang="en-US" baseline="30000">
                <a:solidFill>
                  <a:srgbClr val="FF0000"/>
                </a:solidFill>
              </a:rPr>
              <a:t>&lt;4&gt;  </a:t>
            </a:r>
            <a:r>
              <a:rPr lang="en-US">
                <a:solidFill>
                  <a:srgbClr val="FF0000"/>
                </a:solidFill>
              </a:rPr>
              <a:t>x</a:t>
            </a:r>
            <a:r>
              <a:rPr lang="en-US" baseline="30000">
                <a:solidFill>
                  <a:srgbClr val="FF0000"/>
                </a:solidFill>
              </a:rPr>
              <a:t>&lt;5&gt; </a:t>
            </a:r>
            <a:r>
              <a:rPr lang="en-US">
                <a:solidFill>
                  <a:srgbClr val="FF0000"/>
                </a:solidFill>
              </a:rPr>
              <a:t>x</a:t>
            </a:r>
            <a:r>
              <a:rPr lang="en-US" baseline="30000">
                <a:solidFill>
                  <a:srgbClr val="FF0000"/>
                </a:solidFill>
              </a:rPr>
              <a:t>&lt;6&gt;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3AFB0C-3DF3-FF43-940D-CE147846A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8000"/>
                </a:solidFill>
              </a:rPr>
              <a:t>Word-level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03B2BD-F726-5848-BEAA-7CB3695B3B8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Vocab</a:t>
            </a:r>
            <a:r>
              <a:rPr lang="en-US"/>
              <a:t> = {a, b, c, d, ...}.</a:t>
            </a:r>
          </a:p>
          <a:p>
            <a:r>
              <a:rPr lang="en-US"/>
              <a:t>Biểu diễn câu:</a:t>
            </a:r>
          </a:p>
          <a:p>
            <a:pPr marL="0" indent="0" algn="ctr">
              <a:buNone/>
            </a:pPr>
            <a:r>
              <a:rPr lang="en-US" u="sng"/>
              <a:t>c</a:t>
            </a:r>
            <a:r>
              <a:rPr lang="en-US"/>
              <a:t> </a:t>
            </a:r>
            <a:r>
              <a:rPr lang="en-US" u="sng"/>
              <a:t>a</a:t>
            </a:r>
            <a:r>
              <a:rPr lang="en-US"/>
              <a:t> </a:t>
            </a:r>
            <a:r>
              <a:rPr lang="en-US" u="sng"/>
              <a:t>t</a:t>
            </a:r>
            <a:r>
              <a:rPr lang="en-US"/>
              <a:t> </a:t>
            </a:r>
            <a:r>
              <a:rPr lang="en-US" u="sng"/>
              <a:t>s</a:t>
            </a:r>
            <a:r>
              <a:rPr lang="en-US"/>
              <a:t> </a:t>
            </a:r>
            <a:r>
              <a:rPr lang="en-US" u="sng"/>
              <a:t>s</a:t>
            </a:r>
            <a:r>
              <a:rPr lang="en-US"/>
              <a:t> </a:t>
            </a:r>
            <a:r>
              <a:rPr lang="en-US" u="sng"/>
              <a:t>l</a:t>
            </a:r>
            <a:r>
              <a:rPr lang="en-US"/>
              <a:t> </a:t>
            </a:r>
            <a:r>
              <a:rPr lang="en-US" u="sng"/>
              <a:t>e</a:t>
            </a:r>
            <a:r>
              <a:rPr lang="en-US"/>
              <a:t> </a:t>
            </a:r>
            <a:r>
              <a:rPr lang="en-US" u="sng"/>
              <a:t>e</a:t>
            </a:r>
            <a:r>
              <a:rPr lang="en-US"/>
              <a:t> p 1 5 h o u r p e r d a y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/>
          </a:p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x</a:t>
            </a:r>
            <a:r>
              <a:rPr lang="en-US" baseline="30000">
                <a:solidFill>
                  <a:srgbClr val="FF0000"/>
                </a:solidFill>
              </a:rPr>
              <a:t>&lt;1&gt;</a:t>
            </a:r>
            <a:r>
              <a:rPr lang="en-US">
                <a:solidFill>
                  <a:srgbClr val="FF0000"/>
                </a:solidFill>
              </a:rPr>
              <a:t>  x</a:t>
            </a:r>
            <a:r>
              <a:rPr lang="en-US" baseline="30000">
                <a:solidFill>
                  <a:srgbClr val="FF0000"/>
                </a:solidFill>
              </a:rPr>
              <a:t>&lt;2&gt;</a:t>
            </a:r>
            <a:r>
              <a:rPr lang="en-US">
                <a:solidFill>
                  <a:srgbClr val="FF0000"/>
                </a:solidFill>
              </a:rPr>
              <a:t>  x</a:t>
            </a:r>
            <a:r>
              <a:rPr lang="en-US" baseline="30000">
                <a:solidFill>
                  <a:srgbClr val="FF0000"/>
                </a:solidFill>
              </a:rPr>
              <a:t>&lt;3&gt; </a:t>
            </a:r>
            <a:r>
              <a:rPr lang="en-US">
                <a:solidFill>
                  <a:srgbClr val="FF0000"/>
                </a:solidFill>
              </a:rPr>
              <a:t>x</a:t>
            </a:r>
            <a:r>
              <a:rPr lang="en-US" baseline="30000">
                <a:solidFill>
                  <a:srgbClr val="FF0000"/>
                </a:solidFill>
              </a:rPr>
              <a:t>&lt;4&gt;  </a:t>
            </a:r>
            <a:r>
              <a:rPr lang="en-US">
                <a:solidFill>
                  <a:srgbClr val="FF0000"/>
                </a:solidFill>
              </a:rPr>
              <a:t>x</a:t>
            </a:r>
            <a:r>
              <a:rPr lang="en-US" baseline="30000">
                <a:solidFill>
                  <a:srgbClr val="FF0000"/>
                </a:solidFill>
              </a:rPr>
              <a:t>&lt;5&gt; </a:t>
            </a:r>
            <a:r>
              <a:rPr lang="en-US">
                <a:solidFill>
                  <a:srgbClr val="FF0000"/>
                </a:solidFill>
              </a:rPr>
              <a:t>x</a:t>
            </a:r>
            <a:r>
              <a:rPr lang="en-US" baseline="30000">
                <a:solidFill>
                  <a:srgbClr val="FF0000"/>
                </a:solidFill>
              </a:rPr>
              <a:t>&lt;6&gt; </a:t>
            </a:r>
            <a:r>
              <a:rPr lang="en-US">
                <a:solidFill>
                  <a:srgbClr val="FF0000"/>
                </a:solidFill>
              </a:rPr>
              <a:t>......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78444D-AA6F-3B4B-BB12-77008BE54964}"/>
              </a:ext>
            </a:extLst>
          </p:cNvPr>
          <p:cNvCxnSpPr/>
          <p:nvPr/>
        </p:nvCxnSpPr>
        <p:spPr>
          <a:xfrm flipH="1" flipV="1">
            <a:off x="6477000" y="3429000"/>
            <a:ext cx="5334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15EC1F-79BB-DC41-95BA-5886C0073E2C}"/>
              </a:ext>
            </a:extLst>
          </p:cNvPr>
          <p:cNvCxnSpPr/>
          <p:nvPr/>
        </p:nvCxnSpPr>
        <p:spPr>
          <a:xfrm flipH="1" flipV="1">
            <a:off x="6781800" y="3429000"/>
            <a:ext cx="7620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72CCE8-5D89-4143-BC36-5A8F5EF8F6DB}"/>
              </a:ext>
            </a:extLst>
          </p:cNvPr>
          <p:cNvCxnSpPr/>
          <p:nvPr/>
        </p:nvCxnSpPr>
        <p:spPr>
          <a:xfrm flipH="1" flipV="1">
            <a:off x="7162800" y="3429000"/>
            <a:ext cx="11430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CD4A5D-5000-C044-879D-7D20322D9A63}"/>
              </a:ext>
            </a:extLst>
          </p:cNvPr>
          <p:cNvCxnSpPr/>
          <p:nvPr/>
        </p:nvCxnSpPr>
        <p:spPr>
          <a:xfrm flipH="1" flipV="1">
            <a:off x="7467600" y="3429000"/>
            <a:ext cx="13716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67F926-F3F4-3E4D-BAA7-5832332DB18C}"/>
              </a:ext>
            </a:extLst>
          </p:cNvPr>
          <p:cNvCxnSpPr/>
          <p:nvPr/>
        </p:nvCxnSpPr>
        <p:spPr>
          <a:xfrm flipH="1" flipV="1">
            <a:off x="7696200" y="3429000"/>
            <a:ext cx="18288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2094F5-971F-3E44-B193-1EB2CA565322}"/>
              </a:ext>
            </a:extLst>
          </p:cNvPr>
          <p:cNvCxnSpPr/>
          <p:nvPr/>
        </p:nvCxnSpPr>
        <p:spPr>
          <a:xfrm flipH="1" flipV="1">
            <a:off x="7924800" y="3429000"/>
            <a:ext cx="21336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07447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FE01112-20B7-F743-983B-B47BB7B79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nhận xét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9C7F46-8649-C44E-9838-C7BE1289A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Trong các bài toán về dependencies, sử dụng character-level model sẽ không hiệu quả.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Nếu dữ liệu quá lớn thì việc biểu diễn tốn rất nhiều chi phí tính toán.</a:t>
            </a:r>
          </a:p>
          <a:p>
            <a:r>
              <a:rPr lang="en-US"/>
              <a:t>Trong xử lý ngôn ngữ tự nhiên,</a:t>
            </a:r>
            <a:r>
              <a:rPr lang="en-US">
                <a:solidFill>
                  <a:srgbClr val="FF0000"/>
                </a:solidFill>
              </a:rPr>
              <a:t> mô hình word-level thường được dùng.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Tuy nhiên, cần lưu ý khái niệm word (từ) đối với các ngôn ngữ khác nhau.</a:t>
            </a:r>
          </a:p>
          <a:p>
            <a:pPr lvl="1"/>
            <a:r>
              <a:rPr lang="en-US"/>
              <a:t>Nhận diện word (từ) trong câu: </a:t>
            </a:r>
            <a:r>
              <a:rPr lang="en-US">
                <a:solidFill>
                  <a:srgbClr val="FF0000"/>
                </a:solidFill>
              </a:rPr>
              <a:t>bài toán tokenization (tách từ).</a:t>
            </a:r>
          </a:p>
        </p:txBody>
      </p:sp>
    </p:spTree>
    <p:extLst>
      <p:ext uri="{BB962C8B-B14F-4D97-AF65-F5344CB8AC3E}">
        <p14:creationId xmlns:p14="http://schemas.microsoft.com/office/powerpoint/2010/main" val="328603188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16F31-6F65-C441-A431-A25D291AB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về từ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DF29B-CB08-3A48-AD0F-1205B40CEC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Tiếng anh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3E309D-7569-BC41-ADE8-4AA7421734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Sentence: Cats sleep 15 hours per day.</a:t>
            </a:r>
          </a:p>
          <a:p>
            <a:pPr marL="0" indent="0">
              <a:buNone/>
            </a:pPr>
            <a:r>
              <a:rPr lang="en-US"/>
              <a:t>Vocab = {</a:t>
            </a:r>
          </a:p>
          <a:p>
            <a:pPr marL="0" indent="0">
              <a:buNone/>
            </a:pPr>
            <a:r>
              <a:rPr lang="en-US"/>
              <a:t>	cats, sleeps, 15,</a:t>
            </a:r>
          </a:p>
          <a:p>
            <a:pPr marL="0" indent="0">
              <a:buNone/>
            </a:pPr>
            <a:r>
              <a:rPr lang="en-US"/>
              <a:t>	hours, per, days</a:t>
            </a:r>
          </a:p>
          <a:p>
            <a:pPr marL="0" indent="0">
              <a:buNone/>
            </a:pPr>
            <a:r>
              <a:rPr lang="en-US"/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2CDFE5-1F94-A543-A3FD-570825D0E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Tiếng Việt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6C885-FB18-BF48-A436-85461574EAD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Câu: những con mèo ngủ 15 giờ đồng hồ một ngày.</a:t>
            </a:r>
          </a:p>
          <a:p>
            <a:pPr marL="0" indent="0">
              <a:buNone/>
            </a:pPr>
            <a:r>
              <a:rPr lang="en-US"/>
              <a:t>Vocab = {</a:t>
            </a:r>
          </a:p>
          <a:p>
            <a:pPr marL="0" indent="0">
              <a:buNone/>
            </a:pPr>
            <a:r>
              <a:rPr lang="en-US"/>
              <a:t>	những, con_mèo,</a:t>
            </a:r>
          </a:p>
          <a:p>
            <a:pPr marL="0" indent="0">
              <a:buNone/>
            </a:pPr>
            <a:r>
              <a:rPr lang="en-US"/>
              <a:t>	ngủ, 15, giờ_đồng_hồ,</a:t>
            </a:r>
          </a:p>
          <a:p>
            <a:pPr marL="0" indent="0">
              <a:buNone/>
            </a:pPr>
            <a:r>
              <a:rPr lang="en-US"/>
              <a:t>	một_ngày	</a:t>
            </a:r>
          </a:p>
          <a:p>
            <a:pPr marL="0" indent="0">
              <a:buNone/>
            </a:pPr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555678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B3FA7-2D27-1C4C-BB47-48606DC0B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256660"/>
            <a:ext cx="11201400" cy="1143000"/>
          </a:xfrm>
        </p:spPr>
        <p:txBody>
          <a:bodyPr/>
          <a:lstStyle/>
          <a:p>
            <a:r>
              <a:rPr lang="en-US"/>
              <a:t>Sự khác biệt giữa tiếng Việt và tiếng Anh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60E7A-21A6-7A42-9D5B-DC6DB6E31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5386917" cy="639762"/>
          </a:xfrm>
        </p:spPr>
        <p:txBody>
          <a:bodyPr/>
          <a:lstStyle/>
          <a:p>
            <a:r>
              <a:rPr lang="en-US">
                <a:solidFill>
                  <a:srgbClr val="008000"/>
                </a:solidFill>
              </a:rPr>
              <a:t>Tiếng Việt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468AC-E029-BB47-9548-B6CE22790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858962"/>
            <a:ext cx="5386917" cy="395128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Ngôn ngữ đơn thể (isolate).</a:t>
            </a:r>
          </a:p>
          <a:p>
            <a:pPr lvl="1"/>
            <a:r>
              <a:rPr lang="en-US"/>
              <a:t>Hình thái giữ nguyên.</a:t>
            </a:r>
          </a:p>
          <a:p>
            <a:pPr lvl="1"/>
            <a:r>
              <a:rPr lang="en-US"/>
              <a:t>Ý nghĩa ngữ pháp nằm ở ngoài từ.</a:t>
            </a:r>
          </a:p>
          <a:p>
            <a:r>
              <a:rPr lang="en-US">
                <a:solidFill>
                  <a:srgbClr val="FF0000"/>
                </a:solidFill>
              </a:rPr>
              <a:t>Phương thức ngữ pháp chủ yếu: trật tự từ và hư từ.</a:t>
            </a:r>
          </a:p>
          <a:p>
            <a:r>
              <a:rPr lang="en-US"/>
              <a:t>Ranh giới từ khó nhận diện, không thể dựa vào khoảng trắng hoặc dấu.</a:t>
            </a:r>
          </a:p>
          <a:p>
            <a:pPr marL="0" indent="0">
              <a:buNone/>
            </a:pPr>
            <a:r>
              <a:rPr lang="en-US"/>
              <a:t>VD: học sinh học sinh học.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FF9BB-7557-9440-A43F-F78A9F7AD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368" y="1219200"/>
            <a:ext cx="5389033" cy="639762"/>
          </a:xfrm>
        </p:spPr>
        <p:txBody>
          <a:bodyPr/>
          <a:lstStyle/>
          <a:p>
            <a:r>
              <a:rPr lang="en-US">
                <a:solidFill>
                  <a:srgbClr val="008000"/>
                </a:solidFill>
              </a:rPr>
              <a:t>Tiếng Anh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69DD4-5437-E740-88B6-20B6262A8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3368" y="1858962"/>
            <a:ext cx="5389033" cy="395128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Ngôn ngữ biến cách (flexion).</a:t>
            </a:r>
          </a:p>
          <a:p>
            <a:pPr lvl="1"/>
            <a:r>
              <a:rPr lang="en-US"/>
              <a:t>Hình thái thay đổi.</a:t>
            </a:r>
          </a:p>
          <a:p>
            <a:pPr lvl="1"/>
            <a:r>
              <a:rPr lang="en-US"/>
              <a:t>Ý nghĩa ngữ pháp nằm ở trong từ.</a:t>
            </a:r>
          </a:p>
          <a:p>
            <a:r>
              <a:rPr lang="en-US">
                <a:solidFill>
                  <a:srgbClr val="FF0000"/>
                </a:solidFill>
              </a:rPr>
              <a:t>Phương thức ngữ pháp chủ yếu: phụ tố.</a:t>
            </a:r>
          </a:p>
          <a:p>
            <a:r>
              <a:rPr lang="en-US"/>
              <a:t>Ranh giới từ được nhận diện bằng khoảng trắng hoặc dấu câu.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VD: he sees me and I saw him.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FF6709-8995-3443-B994-7E97C5F4B623}"/>
              </a:ext>
            </a:extLst>
          </p:cNvPr>
          <p:cNvSpPr txBox="1"/>
          <p:nvPr/>
        </p:nvSpPr>
        <p:spPr>
          <a:xfrm>
            <a:off x="2792437" y="5810250"/>
            <a:ext cx="680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Đinh Điền, Xử lý ngôn ngữ tự nhiên, NXB ĐHQG.TPHCM (2006)</a:t>
            </a:r>
          </a:p>
        </p:txBody>
      </p:sp>
    </p:spTree>
    <p:extLst>
      <p:ext uri="{BB962C8B-B14F-4D97-AF65-F5344CB8AC3E}">
        <p14:creationId xmlns:p14="http://schemas.microsoft.com/office/powerpoint/2010/main" val="154408796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3201-E85D-904F-B1A1-EFBB2ED7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81400"/>
            <a:ext cx="10972800" cy="1143000"/>
          </a:xfrm>
        </p:spPr>
        <p:txBody>
          <a:bodyPr/>
          <a:lstStyle/>
          <a:p>
            <a:pPr algn="l"/>
            <a:r>
              <a:rPr lang="en-US"/>
              <a:t>Hạn chế của mô hình RNN: Vanising gradient</a:t>
            </a:r>
          </a:p>
        </p:txBody>
      </p:sp>
    </p:spTree>
    <p:extLst>
      <p:ext uri="{BB962C8B-B14F-4D97-AF65-F5344CB8AC3E}">
        <p14:creationId xmlns:p14="http://schemas.microsoft.com/office/powerpoint/2010/main" val="343276919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4992</TotalTime>
  <Words>2462</Words>
  <Application>Microsoft Macintosh PowerPoint</Application>
  <PresentationFormat>Widescreen</PresentationFormat>
  <Paragraphs>561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Cambria Math</vt:lpstr>
      <vt:lpstr>Century Schoolbook</vt:lpstr>
      <vt:lpstr>Default Design</vt:lpstr>
      <vt:lpstr>CHƯƠNG 5 MẠNG NEURAL HỒI QUY (P2)</vt:lpstr>
      <vt:lpstr>NỘI DUNG</vt:lpstr>
      <vt:lpstr>Các loại language model</vt:lpstr>
      <vt:lpstr>Language model</vt:lpstr>
      <vt:lpstr>Ví dụ</vt:lpstr>
      <vt:lpstr>Một số nhận xét</vt:lpstr>
      <vt:lpstr>Ví dụ về từ</vt:lpstr>
      <vt:lpstr>Sự khác biệt giữa tiếng Việt và tiếng Anh</vt:lpstr>
      <vt:lpstr>Hạn chế của mô hình RNN: Vanising gradient</vt:lpstr>
      <vt:lpstr>Long-term dependencies</vt:lpstr>
      <vt:lpstr>Long-term dependencies</vt:lpstr>
      <vt:lpstr>Nhận xét</vt:lpstr>
      <vt:lpstr>Các mô hình RNN</vt:lpstr>
      <vt:lpstr>Các mô hình deep RNN</vt:lpstr>
      <vt:lpstr>RNN Unit </vt:lpstr>
      <vt:lpstr>RNN Unit backward derivation</vt:lpstr>
      <vt:lpstr>Gate Recurrent Unit – GRU</vt:lpstr>
      <vt:lpstr>Dẫn nhập</vt:lpstr>
      <vt:lpstr>Gate recurrent unit</vt:lpstr>
      <vt:lpstr>Ví dụ</vt:lpstr>
      <vt:lpstr>Simplified GRU unit</vt:lpstr>
      <vt:lpstr>Full GRU units</vt:lpstr>
      <vt:lpstr>Long short term memory</vt:lpstr>
      <vt:lpstr>Long-short term memory</vt:lpstr>
      <vt:lpstr>Kiến trúc LSTM</vt:lpstr>
      <vt:lpstr>Kiến trúc LSTM</vt:lpstr>
      <vt:lpstr>Chức năng các cổng</vt:lpstr>
      <vt:lpstr>Cách hoạt động </vt:lpstr>
      <vt:lpstr>Cách hoạt động </vt:lpstr>
      <vt:lpstr>Cách hoạt động </vt:lpstr>
      <vt:lpstr>LSTM vs GRU</vt:lpstr>
      <vt:lpstr>LSTM vs GRU</vt:lpstr>
      <vt:lpstr>Bidirectional LSTM</vt:lpstr>
      <vt:lpstr>Dẫn nhập</vt:lpstr>
      <vt:lpstr>Dẫn nhập</vt:lpstr>
      <vt:lpstr>Điểm yếu của RNN truyền thống</vt:lpstr>
      <vt:lpstr>Bidirectional LSTM</vt:lpstr>
      <vt:lpstr>Bi-LSTM</vt:lpstr>
      <vt:lpstr>Kiến trúc Bi-LSTM</vt:lpstr>
      <vt:lpstr>Nhận xét</vt:lpstr>
      <vt:lpstr>Deep RNN network</vt:lpstr>
      <vt:lpstr>Kiến trúc Deep RNN</vt:lpstr>
      <vt:lpstr>TỔNG KẾT</vt:lpstr>
      <vt:lpstr>TÀI LIỆU THAM KHẢO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 cc</dc:title>
  <dc:creator>Hong</dc:creator>
  <cp:lastModifiedBy>Lưu Thanh Sơn</cp:lastModifiedBy>
  <cp:revision>908</cp:revision>
  <cp:lastPrinted>2019-06-18T07:05:10Z</cp:lastPrinted>
  <dcterms:created xsi:type="dcterms:W3CDTF">2008-06-14T04:13:27Z</dcterms:created>
  <dcterms:modified xsi:type="dcterms:W3CDTF">2021-05-28T04:00:56Z</dcterms:modified>
</cp:coreProperties>
</file>