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58" r:id="rId6"/>
    <p:sldId id="268" r:id="rId7"/>
    <p:sldId id="257" r:id="rId8"/>
    <p:sldId id="259" r:id="rId9"/>
    <p:sldId id="261" r:id="rId10"/>
    <p:sldId id="260" r:id="rId11"/>
    <p:sldId id="262" r:id="rId12"/>
    <p:sldId id="269" r:id="rId13"/>
    <p:sldId id="264" r:id="rId14"/>
    <p:sldId id="265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FE5D9-D993-4048-8D89-DA8C8076D1F7}" v="771" dt="2021-12-22T16:58:43.983"/>
    <p1510:client id="{9BA8275E-C6FA-42A8-9B67-255699BF0ECA}" v="52" dt="2021-12-23T06:11:33.260"/>
    <p1510:client id="{C14C10CA-8897-43C2-B970-E0EFC3EB18F9}" v="1693" dt="2021-12-23T06:01:33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2A09E-D6CA-4F4F-8725-43A52F49AA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Nhận diện chứng cứ trong phân tích cảm xúc dựa trên khía cạnh tiếng Việt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A1907-BC27-49B2-BF18-E8AE708C7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DE4EE-8EDD-42F0-BBC8-1027EDBD6C3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3DD41-F226-45C4-B9E9-1294CC9E8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88053-D103-402F-8ED6-84FBD194E5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73F2A-FDC4-4931-B4A7-225742D1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Nhận diện chứng cứ trong phân tích cảm xúc dựa trên khía cạnh tiếng Việt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9C5F2-EE95-46BE-8A43-53CCDBF3994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BF9F-4004-4167-A43D-6BF63D41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9E3-3513-44FD-B431-BA1C9E2A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CDD-A0DD-41D3-9B93-AE69C548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5AC4-4F86-42D7-A6DF-4E747FC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5CF1-D6ED-4E96-A1D9-9763CA1210C2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9F9-7A49-4F78-BC52-98F288CE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E301-8869-4C0B-9543-36B23A2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B0E8D-FC5C-4DFC-BEBA-1DC6F067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684C-540F-4A5E-837F-8132167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7740-E995-4BFC-84C8-C1C0A539125E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AB3B-B44A-43AD-9C3A-BD63D70F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A0A4D-6CD3-4679-A2D2-8A12CD613135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14279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7AE88-B174-4D5E-AC06-A9A21939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1995-8D9E-4745-85CF-BE005A3C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B768-096A-4321-950C-9E6D486B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511-F7D3-4881-9CB9-94057480D233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5EC6-3200-4F6A-A75A-08898A9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248BA-D0E9-49F6-9667-14D1933F4965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42326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3E7E-0DA8-42A7-B7AF-AB2C676D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C080-7D38-4869-9E1C-65DE538B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E238-BBDE-4F87-8868-03E7A9EA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95D1-8B2B-41F3-92A4-531BEFC9B437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577C-EACA-42A1-B869-62494891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9537E-E14C-4F87-87F4-04C08132DA19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8355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C14-BFDA-4AF7-A073-47D24433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BE4F-855C-4289-9B73-DD059797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17E-4EA8-4FBF-A8EC-9190C46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2D2-8568-4254-B7B2-EEC318239F6E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EA61-448F-4F41-9075-F352E737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82B3B-3463-47BD-A6DD-B5A6EB45F4B1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5406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5CD-01BE-46CF-B81E-178B56B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09C8-E2C8-479F-96DB-0911B27D2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EEA03-5BFA-4E7D-BC31-AECE8B4E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3EC8-A3F2-45B2-B938-25DB5559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5D4A-D2CB-4A0E-8FE4-899C4D3B901F}" type="datetime1">
              <a:rPr lang="en-GB" smtClean="0"/>
              <a:t>25/01/2022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79E7-3B9B-401C-9D26-4E1621BD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736E-51D3-4F43-B9FE-FF695117C162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20952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1AF4-D791-4360-8BC4-B4104E8E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515C-36CD-4E26-ACF5-D689BEB6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959D-4E51-4929-8E18-41AD0771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636F-C2FC-4050-987D-FD2A8E127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94180-4407-48E6-856A-C9243F892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03B7-AA96-4A30-AB46-F6135A0B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BF34-2987-4C5A-A836-57FDB92A0C44}" type="datetime1">
              <a:rPr lang="en-GB" smtClean="0"/>
              <a:t>25/01/2022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C27CB-EDF9-4F14-9628-E98ADB55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341C2-F5DE-4EC9-B6F1-4100C50E8F4C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27156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7CE-405E-4ACB-8B6D-C04007B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EC2D2-817D-4668-9DE5-0DC44D7D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53C7-5FB9-4738-A0C4-04B63FD632E6}" type="datetime1">
              <a:rPr lang="en-GB" smtClean="0"/>
              <a:t>25/01/2022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C4476-D044-4161-87A8-0DF8A0D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90C4-8B0E-447E-969B-B82A209D740C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426803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07D7A-188C-457E-ACD8-910A93C5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456-C2B3-457F-8FD5-36C1F50523BD}" type="datetime1">
              <a:rPr lang="en-GB" smtClean="0"/>
              <a:t>25/01/2022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8844-604F-4C9F-8A8C-83722B12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4E2BB-525D-4C6D-BB94-8A98EE5CA89E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5409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B973-E62F-4302-9179-4FE3E2CD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057A-4AAA-4E61-946E-E96A621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AD33-7AEA-4536-99DC-D53267E45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25C0-8868-4701-99F0-21B93AE6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FF5-CA61-45B1-847C-9739A72C0579}" type="datetime1">
              <a:rPr lang="en-GB" smtClean="0"/>
              <a:t>25/01/2022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92FE6-ABEE-4947-A25F-13E7074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300A8-3BBD-4C36-9D1D-067423AFCB17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74701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4E81-4A50-41B7-99F5-57268C88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6F12C-8190-4768-A506-EDF35F1E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918F-7119-45C1-8B1B-FF4D3E70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B622-26F4-4EB8-9090-C3A94C3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019-2F65-47AA-8F95-4CFECEAF287B}" type="datetime1">
              <a:rPr lang="en-GB" smtClean="0"/>
              <a:t>25/01/2022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EDB6-C0BE-49DA-BB2D-585A6E85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A0BA6-70DE-442A-952C-2247EE2ABD4A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5704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6486A-67C6-4521-BAAA-7F4A566E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24B2-F3A9-4F66-A874-ADE2211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1885-F65A-4C43-A9F8-280561B2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1364-A24C-4A39-B1E3-09284019021D}" type="datetime1">
              <a:rPr lang="en-GB" smtClean="0"/>
              <a:t>25/01/2022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105-1354-4E73-890B-B639F5A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777E1-0822-4FF4-9FE3-807525029C4F}"/>
              </a:ext>
            </a:extLst>
          </p:cNvPr>
          <p:cNvSpPr txBox="1"/>
          <p:nvPr/>
        </p:nvSpPr>
        <p:spPr>
          <a:xfrm>
            <a:off x="0" y="697999"/>
            <a:ext cx="12127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vi-VN" sz="2600"/>
              <a:t>TRƯỜNG ĐẠI HỌC C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ÔNG</a:t>
            </a:r>
            <a:r>
              <a:rPr lang="en-US" sz="2600"/>
              <a:t> </a:t>
            </a:r>
            <a:r>
              <a:rPr lang="vi-VN" sz="2600"/>
              <a:t>NGHỆ</a:t>
            </a:r>
            <a:r>
              <a:rPr lang="en-US" sz="2600"/>
              <a:t>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</a:p>
          <a:p>
            <a:pPr algn="ctr"/>
            <a:r>
              <a:rPr lang="vi-VN" sz="2000"/>
              <a:t>KHOA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HỌC &amp; KỸ THUẬT THÔNG TIN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11341-7FEA-4AE3-A6B0-768FCDB3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7" y="413570"/>
            <a:ext cx="1938713" cy="15814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FB505-026E-4FFE-B277-84FCFF1C026C}"/>
              </a:ext>
            </a:extLst>
          </p:cNvPr>
          <p:cNvSpPr txBox="1"/>
          <p:nvPr/>
        </p:nvSpPr>
        <p:spPr>
          <a:xfrm>
            <a:off x="1099226" y="2294008"/>
            <a:ext cx="99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/>
              <a:t>Nhận diện chứng cứ trong phân tích cảm xúc dựa trên các khía cạnh tiếng Việt</a:t>
            </a:r>
            <a:endParaRPr lang="en-GB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76AD9-1BE1-4583-AB2C-3CC7EC48879E}"/>
              </a:ext>
            </a:extLst>
          </p:cNvPr>
          <p:cNvSpPr txBox="1"/>
          <p:nvPr/>
        </p:nvSpPr>
        <p:spPr>
          <a:xfrm>
            <a:off x="2816943" y="3951573"/>
            <a:ext cx="2964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TS Đỗ Trọng Hợp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 Lưu Thanh Sơn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 Nguyễn Thành Luân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EAE25-AADB-4E25-8AF3-F01B76391588}"/>
              </a:ext>
            </a:extLst>
          </p:cNvPr>
          <p:cNvSpPr txBox="1"/>
          <p:nvPr/>
        </p:nvSpPr>
        <p:spPr>
          <a:xfrm>
            <a:off x="6631856" y="3951573"/>
            <a:ext cx="274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Sinh viên thực hiện: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Trần Triệu Vũ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Phạm Đức Thể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Nguyễn Văn Hữu Nghĩa</a:t>
            </a:r>
          </a:p>
        </p:txBody>
      </p:sp>
    </p:spTree>
    <p:extLst>
      <p:ext uri="{BB962C8B-B14F-4D97-AF65-F5344CB8AC3E}">
        <p14:creationId xmlns:p14="http://schemas.microsoft.com/office/powerpoint/2010/main" val="37279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0C605-2D24-4D9E-B3A6-816970C73BF7}"/>
              </a:ext>
            </a:extLst>
          </p:cNvPr>
          <p:cNvSpPr txBox="1"/>
          <p:nvPr/>
        </p:nvSpPr>
        <p:spPr>
          <a:xfrm>
            <a:off x="2199286" y="5852679"/>
            <a:ext cx="769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Một ví dụ về kết quả dự đoán của mô hình.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9F0F8-EA9C-401E-A2B5-2E56E34F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80" y="1138141"/>
            <a:ext cx="5815708" cy="4622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1E933-5376-42D6-8DF7-22AE44C7E90C}"/>
              </a:ext>
            </a:extLst>
          </p:cNvPr>
          <p:cNvSpPr txBox="1"/>
          <p:nvPr/>
        </p:nvSpPr>
        <p:spPr>
          <a:xfrm>
            <a:off x="397010" y="286993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B7D07F-71A3-4C33-8376-134E4115B1D4}"/>
              </a:ext>
            </a:extLst>
          </p:cNvPr>
          <p:cNvCxnSpPr/>
          <p:nvPr/>
        </p:nvCxnSpPr>
        <p:spPr>
          <a:xfrm>
            <a:off x="6073910" y="639418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3F63-5BFF-4005-B1BC-A2F504C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10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4F551-C850-44B4-BACB-6ACD7296F9C5}"/>
              </a:ext>
            </a:extLst>
          </p:cNvPr>
          <p:cNvSpPr txBox="1"/>
          <p:nvPr/>
        </p:nvSpPr>
        <p:spPr>
          <a:xfrm>
            <a:off x="526472" y="489527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5 Kết luận</a:t>
            </a:r>
            <a:endParaRPr lang="en-GB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C64A-66A4-4E2E-9FFE-CA6393BD62BF}"/>
              </a:ext>
            </a:extLst>
          </p:cNvPr>
          <p:cNvSpPr txBox="1"/>
          <p:nvPr/>
        </p:nvSpPr>
        <p:spPr>
          <a:xfrm>
            <a:off x="757382" y="1496291"/>
            <a:ext cx="8951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/>
              <a:t>Kết quả đạt được của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BiLSTM-CRF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sử dụng 2 lớp embedding về âm tiết và ký tự: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99A4-EB6B-441A-B3AD-D9820EB51AB9}"/>
              </a:ext>
            </a:extLst>
          </p:cNvPr>
          <p:cNvSpPr txBox="1"/>
          <p:nvPr/>
        </p:nvSpPr>
        <p:spPr>
          <a:xfrm>
            <a:off x="757381" y="2723287"/>
            <a:ext cx="806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54.07%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6A7C-B417-4369-88EE-BA08486BECD1}"/>
              </a:ext>
            </a:extLst>
          </p:cNvPr>
          <p:cNvSpPr txBox="1"/>
          <p:nvPr/>
        </p:nvSpPr>
        <p:spPr>
          <a:xfrm>
            <a:off x="757382" y="3574137"/>
            <a:ext cx="80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38.50%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39A5E-AE73-4DF5-B8FB-C155C8B45841}"/>
              </a:ext>
            </a:extLst>
          </p:cNvPr>
          <p:cNvSpPr txBox="1"/>
          <p:nvPr/>
        </p:nvSpPr>
        <p:spPr>
          <a:xfrm>
            <a:off x="757382" y="4424988"/>
            <a:ext cx="806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38.31%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aspect#polarity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B0951-EBDA-4530-834F-FA9BEB5C00B1}"/>
              </a:ext>
            </a:extLst>
          </p:cNvPr>
          <p:cNvCxnSpPr/>
          <p:nvPr/>
        </p:nvCxnSpPr>
        <p:spPr>
          <a:xfrm>
            <a:off x="2895600" y="809625"/>
            <a:ext cx="8372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EA594-FE27-4483-9A5D-65B8104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657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4F551-C850-44B4-BACB-6ACD7296F9C5}"/>
              </a:ext>
            </a:extLst>
          </p:cNvPr>
          <p:cNvSpPr txBox="1"/>
          <p:nvPr/>
        </p:nvSpPr>
        <p:spPr>
          <a:xfrm>
            <a:off x="526472" y="489527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5 Kết luận</a:t>
            </a:r>
            <a:endParaRPr lang="en-GB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C64A-66A4-4E2E-9FFE-CA6393BD62BF}"/>
              </a:ext>
            </a:extLst>
          </p:cNvPr>
          <p:cNvSpPr txBox="1"/>
          <p:nvPr/>
        </p:nvSpPr>
        <p:spPr>
          <a:xfrm>
            <a:off x="757382" y="1496291"/>
            <a:ext cx="511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/>
              <a:t>Hạn chế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99A4-EB6B-441A-B3AD-D9820EB51AB9}"/>
              </a:ext>
            </a:extLst>
          </p:cNvPr>
          <p:cNvSpPr txBox="1"/>
          <p:nvPr/>
        </p:nvSpPr>
        <p:spPr>
          <a:xfrm>
            <a:off x="757381" y="2140580"/>
            <a:ext cx="460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Kết quả vẫn còn thấp hơn so với kết quả mà nhóm tác giả đã công bố bài báo (62.76%, 49.77%, 45.70%)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6A7C-B417-4369-88EE-BA08486BECD1}"/>
              </a:ext>
            </a:extLst>
          </p:cNvPr>
          <p:cNvSpPr txBox="1"/>
          <p:nvPr/>
        </p:nvSpPr>
        <p:spPr>
          <a:xfrm>
            <a:off x="757381" y="3297138"/>
            <a:ext cx="460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>
                <a:effectLst/>
                <a:latin typeface="Arial" panose="020B0604020202020204" pitchFamily="34" charset="0"/>
              </a:rPr>
              <a:t>hả năng nhận diện chứng cứ đối với</a:t>
            </a:r>
            <a:br>
              <a:rPr lang="vi-VN"/>
            </a:br>
            <a:r>
              <a:rPr lang="vi-VN">
                <a:effectLst/>
                <a:latin typeface="Arial" panose="020B0604020202020204" pitchFamily="34" charset="0"/>
              </a:rPr>
              <a:t>tất cả các loại nhãn vẫn còn hạn chế (F1-score dưới 80%).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335C4-1C63-4A7F-8EF4-265E04EE0730}"/>
              </a:ext>
            </a:extLst>
          </p:cNvPr>
          <p:cNvSpPr txBox="1"/>
          <p:nvPr/>
        </p:nvSpPr>
        <p:spPr>
          <a:xfrm>
            <a:off x="7107382" y="1494480"/>
            <a:ext cx="326043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Hướng phát triển</a:t>
            </a:r>
            <a:r>
              <a:rPr lang="en-US"/>
              <a:t>: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09CB-C306-4354-A686-838262BA61A4}"/>
              </a:ext>
            </a:extLst>
          </p:cNvPr>
          <p:cNvSpPr txBox="1"/>
          <p:nvPr/>
        </p:nvSpPr>
        <p:spPr>
          <a:xfrm>
            <a:off x="7107382" y="2106645"/>
            <a:ext cx="387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/>
              <a:t>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iếp tục tìm hiểu và cài đặt lớp embedding cho ngữ cảnh để hoàn thiện mô hình BiLSTM-CRF sử dụng 3 lớp embedding âm tiết, ký tự và ngữ cảnh.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8138A-924D-4D3F-AACA-F0B41F970F30}"/>
              </a:ext>
            </a:extLst>
          </p:cNvPr>
          <p:cNvSpPr txBox="1"/>
          <p:nvPr/>
        </p:nvSpPr>
        <p:spPr>
          <a:xfrm>
            <a:off x="7107381" y="3762001"/>
            <a:ext cx="387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/>
              <a:t>Tìm thiểu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cài đặt thử nghiệm </a:t>
            </a:r>
            <a:r>
              <a:rPr lang="vi-VN"/>
              <a:t>thêm các mô hình pre</a:t>
            </a:r>
            <a:r>
              <a:rPr lang="en-US"/>
              <a:t>-</a:t>
            </a:r>
            <a:r>
              <a:rPr lang="vi-VN"/>
              <a:t>trained và các cấu trúc khác</a:t>
            </a:r>
            <a:r>
              <a:rPr lang="en-US"/>
              <a:t>.</a:t>
            </a:r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B0951-EBDA-4530-834F-FA9BEB5C00B1}"/>
              </a:ext>
            </a:extLst>
          </p:cNvPr>
          <p:cNvCxnSpPr/>
          <p:nvPr/>
        </p:nvCxnSpPr>
        <p:spPr>
          <a:xfrm>
            <a:off x="2895600" y="809625"/>
            <a:ext cx="8372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EA594-FE27-4483-9A5D-65B8104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62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65925-112E-4502-ACA6-6E872BF751D1}"/>
              </a:ext>
            </a:extLst>
          </p:cNvPr>
          <p:cNvSpPr txBox="1"/>
          <p:nvPr/>
        </p:nvSpPr>
        <p:spPr>
          <a:xfrm>
            <a:off x="0" y="255183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/>
              <a:t>CẢM ƠN THẦY</a:t>
            </a:r>
            <a:r>
              <a:rPr lang="en-US" sz="4800"/>
              <a:t>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vi-VN" sz="4800"/>
              <a:t> VÀ CÁC BẠN ĐÃ LẮNG NGHE</a:t>
            </a:r>
            <a:endParaRPr lang="en-GB" sz="4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96680-E5EB-4B23-A21D-1146D7C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870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C9D010-580C-4A84-BD28-AC1DC77DD024}"/>
              </a:ext>
            </a:extLst>
          </p:cNvPr>
          <p:cNvCxnSpPr>
            <a:cxnSpLocks/>
          </p:cNvCxnSpPr>
          <p:nvPr/>
        </p:nvCxnSpPr>
        <p:spPr>
          <a:xfrm>
            <a:off x="3629891" y="923531"/>
            <a:ext cx="7723909" cy="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B78C6E-A7A2-457B-93F9-D65CF4EA8F68}"/>
              </a:ext>
            </a:extLst>
          </p:cNvPr>
          <p:cNvSpPr txBox="1"/>
          <p:nvPr/>
        </p:nvSpPr>
        <p:spPr>
          <a:xfrm>
            <a:off x="942109" y="554182"/>
            <a:ext cx="374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Nội dung</a:t>
            </a:r>
            <a:endParaRPr lang="en-GB" sz="3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D3CE6-B869-4C88-8E31-199F16A0C96B}"/>
              </a:ext>
            </a:extLst>
          </p:cNvPr>
          <p:cNvSpPr txBox="1"/>
          <p:nvPr/>
        </p:nvSpPr>
        <p:spPr>
          <a:xfrm>
            <a:off x="2545457" y="2862821"/>
            <a:ext cx="37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1</a:t>
            </a:r>
            <a:r>
              <a:rPr lang="vi-VN"/>
              <a:t> 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6A8B7-BEA7-41FE-BF00-13081062EC99}"/>
              </a:ext>
            </a:extLst>
          </p:cNvPr>
          <p:cNvSpPr txBox="1"/>
          <p:nvPr/>
        </p:nvSpPr>
        <p:spPr>
          <a:xfrm>
            <a:off x="3676676" y="4146098"/>
            <a:ext cx="156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 Bộ dữ liệu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30B10-D8E0-47E0-A97D-69507BF01322}"/>
              </a:ext>
            </a:extLst>
          </p:cNvPr>
          <p:cNvSpPr txBox="1"/>
          <p:nvPr/>
        </p:nvSpPr>
        <p:spPr>
          <a:xfrm>
            <a:off x="5265149" y="4146098"/>
            <a:ext cx="18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Hướng tiếp cận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EBC66-F858-4C45-9D2B-08DF07DFAEA0}"/>
              </a:ext>
            </a:extLst>
          </p:cNvPr>
          <p:cNvSpPr txBox="1"/>
          <p:nvPr/>
        </p:nvSpPr>
        <p:spPr>
          <a:xfrm>
            <a:off x="7085453" y="4146098"/>
            <a:ext cx="172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Thực nghiệm và kết quả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ABB16-74AC-4693-B5C6-D4CFE7CD0EF8}"/>
              </a:ext>
            </a:extLst>
          </p:cNvPr>
          <p:cNvSpPr txBox="1"/>
          <p:nvPr/>
        </p:nvSpPr>
        <p:spPr>
          <a:xfrm>
            <a:off x="9034669" y="4147899"/>
            <a:ext cx="118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 Kết luận</a:t>
            </a:r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BF4642-D55E-4259-9B84-9B41C1AE9DFA}"/>
              </a:ext>
            </a:extLst>
          </p:cNvPr>
          <p:cNvGrpSpPr/>
          <p:nvPr/>
        </p:nvGrpSpPr>
        <p:grpSpPr>
          <a:xfrm>
            <a:off x="942109" y="3218149"/>
            <a:ext cx="10479340" cy="825052"/>
            <a:chOff x="0" y="2109134"/>
            <a:chExt cx="11155618" cy="9233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6481E8-2096-43CF-9AF4-46BF628908A4}"/>
                </a:ext>
              </a:extLst>
            </p:cNvPr>
            <p:cNvSpPr/>
            <p:nvPr/>
          </p:nvSpPr>
          <p:spPr>
            <a:xfrm>
              <a:off x="0" y="2394604"/>
              <a:ext cx="1898007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94CB85-2156-47A9-9DE1-E853A2C4508F}"/>
                </a:ext>
              </a:extLst>
            </p:cNvPr>
            <p:cNvSpPr/>
            <p:nvPr/>
          </p:nvSpPr>
          <p:spPr>
            <a:xfrm>
              <a:off x="1886818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CE1A4A-D28F-4740-BBA4-116EABF264C1}"/>
                </a:ext>
              </a:extLst>
            </p:cNvPr>
            <p:cNvSpPr/>
            <p:nvPr/>
          </p:nvSpPr>
          <p:spPr>
            <a:xfrm>
              <a:off x="3725964" y="2390819"/>
              <a:ext cx="1836000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0F5CD0-B05E-4919-AB9A-9B3616127821}"/>
                </a:ext>
              </a:extLst>
            </p:cNvPr>
            <p:cNvSpPr/>
            <p:nvPr/>
          </p:nvSpPr>
          <p:spPr>
            <a:xfrm>
              <a:off x="5571857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9C4673-36EA-4981-B467-4D0F06A91FFF}"/>
                </a:ext>
              </a:extLst>
            </p:cNvPr>
            <p:cNvSpPr/>
            <p:nvPr/>
          </p:nvSpPr>
          <p:spPr>
            <a:xfrm>
              <a:off x="7409204" y="2390819"/>
              <a:ext cx="1836000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5B397A-3109-4544-B1BE-F875E6E53F99}"/>
                </a:ext>
              </a:extLst>
            </p:cNvPr>
            <p:cNvSpPr/>
            <p:nvPr/>
          </p:nvSpPr>
          <p:spPr>
            <a:xfrm>
              <a:off x="9260868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39">
              <a:extLst>
                <a:ext uri="{FF2B5EF4-FFF2-40B4-BE49-F238E27FC236}">
                  <a16:creationId xmlns:a16="http://schemas.microsoft.com/office/drawing/2014/main" id="{A0D0652E-4C60-4D3E-9E2A-CB2970760F33}"/>
                </a:ext>
              </a:extLst>
            </p:cNvPr>
            <p:cNvSpPr/>
            <p:nvPr/>
          </p:nvSpPr>
          <p:spPr>
            <a:xfrm rot="18900000">
              <a:off x="10232248" y="2109134"/>
              <a:ext cx="923370" cy="923370"/>
            </a:xfrm>
            <a:custGeom>
              <a:avLst/>
              <a:gdLst/>
              <a:ahLst/>
              <a:cxnLst/>
              <a:rect l="l" t="t" r="r" b="b"/>
              <a:pathLst>
                <a:path w="923370" h="923370">
                  <a:moveTo>
                    <a:pt x="870649" y="52721"/>
                  </a:moveTo>
                  <a:cubicBezTo>
                    <a:pt x="903223" y="85294"/>
                    <a:pt x="923370" y="130294"/>
                    <a:pt x="923370" y="180000"/>
                  </a:cubicBezTo>
                  <a:lnTo>
                    <a:pt x="923370" y="914399"/>
                  </a:lnTo>
                  <a:lnTo>
                    <a:pt x="914399" y="914399"/>
                  </a:lnTo>
                  <a:lnTo>
                    <a:pt x="914399" y="923370"/>
                  </a:lnTo>
                  <a:lnTo>
                    <a:pt x="180000" y="923370"/>
                  </a:lnTo>
                  <a:cubicBezTo>
                    <a:pt x="80589" y="923370"/>
                    <a:pt x="0" y="842781"/>
                    <a:pt x="0" y="743370"/>
                  </a:cubicBezTo>
                  <a:cubicBezTo>
                    <a:pt x="0" y="643959"/>
                    <a:pt x="80589" y="563370"/>
                    <a:pt x="179999" y="563370"/>
                  </a:cubicBezTo>
                  <a:lnTo>
                    <a:pt x="563370" y="563370"/>
                  </a:lnTo>
                  <a:lnTo>
                    <a:pt x="563370" y="180000"/>
                  </a:lnTo>
                  <a:cubicBezTo>
                    <a:pt x="563370" y="80589"/>
                    <a:pt x="643959" y="0"/>
                    <a:pt x="743370" y="0"/>
                  </a:cubicBezTo>
                  <a:cubicBezTo>
                    <a:pt x="793076" y="0"/>
                    <a:pt x="838076" y="20147"/>
                    <a:pt x="870649" y="527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48">
              <a:extLst>
                <a:ext uri="{FF2B5EF4-FFF2-40B4-BE49-F238E27FC236}">
                  <a16:creationId xmlns:a16="http://schemas.microsoft.com/office/drawing/2014/main" id="{CB97812F-1F61-4B47-81B6-F40C1EE66BF8}"/>
                </a:ext>
              </a:extLst>
            </p:cNvPr>
            <p:cNvGrpSpPr/>
            <p:nvPr/>
          </p:nvGrpSpPr>
          <p:grpSpPr>
            <a:xfrm>
              <a:off x="3464303" y="2294932"/>
              <a:ext cx="540000" cy="540000"/>
              <a:chOff x="3064244" y="3659540"/>
              <a:chExt cx="540000" cy="540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DF6459F-CA66-4FD9-8259-07F54CE136AB}"/>
                  </a:ext>
                </a:extLst>
              </p:cNvPr>
              <p:cNvSpPr/>
              <p:nvPr/>
            </p:nvSpPr>
            <p:spPr>
              <a:xfrm>
                <a:off x="3064244" y="3659540"/>
                <a:ext cx="540000" cy="540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9D02EF-6FD8-4BE7-B809-39FF00B6BD2A}"/>
                  </a:ext>
                </a:extLst>
              </p:cNvPr>
              <p:cNvSpPr/>
              <p:nvPr/>
            </p:nvSpPr>
            <p:spPr>
              <a:xfrm>
                <a:off x="3146819" y="37421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0" name="그룹 47">
              <a:extLst>
                <a:ext uri="{FF2B5EF4-FFF2-40B4-BE49-F238E27FC236}">
                  <a16:creationId xmlns:a16="http://schemas.microsoft.com/office/drawing/2014/main" id="{6BEA51BD-9961-4247-924C-3D9E6C8FAD61}"/>
                </a:ext>
              </a:extLst>
            </p:cNvPr>
            <p:cNvGrpSpPr/>
            <p:nvPr/>
          </p:nvGrpSpPr>
          <p:grpSpPr>
            <a:xfrm>
              <a:off x="5304362" y="2300631"/>
              <a:ext cx="540000" cy="540000"/>
              <a:chOff x="4504969" y="3665239"/>
              <a:chExt cx="540000" cy="540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E1C94B-5BE9-4834-A4DD-13819EDE8F9B}"/>
                  </a:ext>
                </a:extLst>
              </p:cNvPr>
              <p:cNvSpPr/>
              <p:nvPr/>
            </p:nvSpPr>
            <p:spPr>
              <a:xfrm>
                <a:off x="4504969" y="3665239"/>
                <a:ext cx="540000" cy="54000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FF3D4F-CDF6-46A1-8D20-18E18EB0875F}"/>
                  </a:ext>
                </a:extLst>
              </p:cNvPr>
              <p:cNvSpPr/>
              <p:nvPr/>
            </p:nvSpPr>
            <p:spPr>
              <a:xfrm>
                <a:off x="4587544" y="37478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1" name="그룹 27">
              <a:extLst>
                <a:ext uri="{FF2B5EF4-FFF2-40B4-BE49-F238E27FC236}">
                  <a16:creationId xmlns:a16="http://schemas.microsoft.com/office/drawing/2014/main" id="{DD1B609C-B97D-47B2-A5AD-D8EC2D3FE9B2}"/>
                </a:ext>
              </a:extLst>
            </p:cNvPr>
            <p:cNvGrpSpPr/>
            <p:nvPr/>
          </p:nvGrpSpPr>
          <p:grpSpPr>
            <a:xfrm>
              <a:off x="7144421" y="2306330"/>
              <a:ext cx="540000" cy="540000"/>
              <a:chOff x="5945694" y="3670938"/>
              <a:chExt cx="540000" cy="540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7B5A7D-4196-410A-B2CD-7E2E70F23662}"/>
                  </a:ext>
                </a:extLst>
              </p:cNvPr>
              <p:cNvSpPr/>
              <p:nvPr/>
            </p:nvSpPr>
            <p:spPr>
              <a:xfrm>
                <a:off x="5945694" y="3670938"/>
                <a:ext cx="540000" cy="540000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5E049A-F90F-4529-987B-922488C2D2DD}"/>
                  </a:ext>
                </a:extLst>
              </p:cNvPr>
              <p:cNvSpPr/>
              <p:nvPr/>
            </p:nvSpPr>
            <p:spPr>
              <a:xfrm>
                <a:off x="6028269" y="375351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" name="그룹 26">
              <a:extLst>
                <a:ext uri="{FF2B5EF4-FFF2-40B4-BE49-F238E27FC236}">
                  <a16:creationId xmlns:a16="http://schemas.microsoft.com/office/drawing/2014/main" id="{37E202F0-DA4C-46AB-9D95-32054E6830C5}"/>
                </a:ext>
              </a:extLst>
            </p:cNvPr>
            <p:cNvGrpSpPr/>
            <p:nvPr/>
          </p:nvGrpSpPr>
          <p:grpSpPr>
            <a:xfrm>
              <a:off x="8990868" y="2306330"/>
              <a:ext cx="540000" cy="540000"/>
              <a:chOff x="8984481" y="3676637"/>
              <a:chExt cx="540000" cy="54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4521FEA-7D1A-4B12-AAD5-857BB9F1327B}"/>
                  </a:ext>
                </a:extLst>
              </p:cNvPr>
              <p:cNvSpPr/>
              <p:nvPr/>
            </p:nvSpPr>
            <p:spPr>
              <a:xfrm>
                <a:off x="8984481" y="3676637"/>
                <a:ext cx="540000" cy="540000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C2C111-AF5F-47C8-8D75-D9B814F4A0B5}"/>
                  </a:ext>
                </a:extLst>
              </p:cNvPr>
              <p:cNvSpPr/>
              <p:nvPr/>
            </p:nvSpPr>
            <p:spPr>
              <a:xfrm>
                <a:off x="9067056" y="375921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3" name="그룹 49">
              <a:extLst>
                <a:ext uri="{FF2B5EF4-FFF2-40B4-BE49-F238E27FC236}">
                  <a16:creationId xmlns:a16="http://schemas.microsoft.com/office/drawing/2014/main" id="{DE5B30CF-C6DE-464F-B1F4-4D67290F8006}"/>
                </a:ext>
              </a:extLst>
            </p:cNvPr>
            <p:cNvGrpSpPr/>
            <p:nvPr/>
          </p:nvGrpSpPr>
          <p:grpSpPr>
            <a:xfrm>
              <a:off x="1624244" y="2300631"/>
              <a:ext cx="540000" cy="540000"/>
              <a:chOff x="1624244" y="3665239"/>
              <a:chExt cx="540000" cy="540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7F99638-6497-4710-BA8B-B10AA267AB5A}"/>
                  </a:ext>
                </a:extLst>
              </p:cNvPr>
              <p:cNvSpPr/>
              <p:nvPr/>
            </p:nvSpPr>
            <p:spPr>
              <a:xfrm>
                <a:off x="1624244" y="3665239"/>
                <a:ext cx="540000" cy="540000"/>
              </a:xfrm>
              <a:prstGeom prst="ellipse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56E20-C81C-4A7E-913A-D18211A29A03}"/>
                  </a:ext>
                </a:extLst>
              </p:cNvPr>
              <p:cNvSpPr/>
              <p:nvPr/>
            </p:nvSpPr>
            <p:spPr>
              <a:xfrm>
                <a:off x="1706819" y="37478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8BFF66A-8B82-4AA6-9391-99A12864499B}"/>
              </a:ext>
            </a:extLst>
          </p:cNvPr>
          <p:cNvSpPr txBox="1"/>
          <p:nvPr/>
        </p:nvSpPr>
        <p:spPr>
          <a:xfrm>
            <a:off x="1931122" y="4146098"/>
            <a:ext cx="15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toán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DDF01-A0B1-4B4B-B91F-0D123C9B932C}"/>
              </a:ext>
            </a:extLst>
          </p:cNvPr>
          <p:cNvSpPr txBox="1"/>
          <p:nvPr/>
        </p:nvSpPr>
        <p:spPr>
          <a:xfrm>
            <a:off x="4251767" y="2862821"/>
            <a:ext cx="41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2</a:t>
            </a:r>
            <a:endParaRPr lang="en-GB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A87E92-5CF6-4B2B-8C35-A2CEF69EDCF4}"/>
              </a:ext>
            </a:extLst>
          </p:cNvPr>
          <p:cNvSpPr txBox="1"/>
          <p:nvPr/>
        </p:nvSpPr>
        <p:spPr>
          <a:xfrm>
            <a:off x="6002479" y="2862821"/>
            <a:ext cx="3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3</a:t>
            </a:r>
            <a:endParaRPr lang="en-GB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19E21C-83F8-4A97-B331-1DE14CDD694E}"/>
              </a:ext>
            </a:extLst>
          </p:cNvPr>
          <p:cNvSpPr txBox="1"/>
          <p:nvPr/>
        </p:nvSpPr>
        <p:spPr>
          <a:xfrm>
            <a:off x="7769429" y="2862821"/>
            <a:ext cx="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4</a:t>
            </a:r>
            <a:endParaRPr lang="en-GB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E1CE08-CEF8-4599-8F1C-5283DF96013A}"/>
              </a:ext>
            </a:extLst>
          </p:cNvPr>
          <p:cNvSpPr txBox="1"/>
          <p:nvPr/>
        </p:nvSpPr>
        <p:spPr>
          <a:xfrm>
            <a:off x="9446051" y="2862821"/>
            <a:ext cx="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5</a:t>
            </a:r>
            <a:endParaRPr lang="en-GB" b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C24BA-48E4-4A3A-B635-543F395E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62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389B07-4592-4C15-9A9E-D6B8EF799A58}"/>
              </a:ext>
            </a:extLst>
          </p:cNvPr>
          <p:cNvSpPr/>
          <p:nvPr/>
        </p:nvSpPr>
        <p:spPr>
          <a:xfrm>
            <a:off x="7152967" y="4879291"/>
            <a:ext cx="131260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BE066-5183-4E1B-AD1D-182F68EC3ABA}"/>
              </a:ext>
            </a:extLst>
          </p:cNvPr>
          <p:cNvSpPr/>
          <p:nvPr/>
        </p:nvSpPr>
        <p:spPr>
          <a:xfrm>
            <a:off x="4468762" y="4879291"/>
            <a:ext cx="190254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D0452-D0D0-4C54-90DD-DC17FD998888}"/>
              </a:ext>
            </a:extLst>
          </p:cNvPr>
          <p:cNvSpPr txBox="1"/>
          <p:nvPr/>
        </p:nvSpPr>
        <p:spPr>
          <a:xfrm>
            <a:off x="729673" y="600365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/>
              <a:t>1 </a:t>
            </a:r>
            <a:r>
              <a:rPr lang="en-US" sz="3600"/>
              <a:t>Bài toán</a:t>
            </a:r>
            <a:endParaRPr lang="en-GB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BBCF4-8A5A-4938-B1C3-B3CE8E2EAA3B}"/>
              </a:ext>
            </a:extLst>
          </p:cNvPr>
          <p:cNvSpPr txBox="1"/>
          <p:nvPr/>
        </p:nvSpPr>
        <p:spPr>
          <a:xfrm>
            <a:off x="3282501" y="4878559"/>
            <a:ext cx="564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0" i="0">
                <a:effectLst/>
                <a:latin typeface="Arial" panose="020B0604020202020204" pitchFamily="34" charset="0"/>
              </a:rPr>
              <a:t>“Mặc dù điện thoại rất tốt nhưng giá quá đắt</a:t>
            </a:r>
            <a:r>
              <a:rPr lang="en-US" sz="2000" b="0" i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>
                <a:effectLst/>
                <a:latin typeface="Arial" panose="020B0604020202020204" pitchFamily="34" charset="0"/>
              </a:rPr>
              <a:t>!”</a:t>
            </a:r>
            <a:endParaRPr lang="en-GB" sz="2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C9D010-580C-4A84-BD28-AC1DC77DD024}"/>
              </a:ext>
            </a:extLst>
          </p:cNvPr>
          <p:cNvCxnSpPr>
            <a:stCxn id="4" idx="3"/>
          </p:cNvCxnSpPr>
          <p:nvPr/>
        </p:nvCxnSpPr>
        <p:spPr>
          <a:xfrm>
            <a:off x="3629891" y="923531"/>
            <a:ext cx="7723909" cy="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0DD0-F325-4748-B71C-5FE0E9F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009F8A3-67F2-46D2-84DB-9755F4C1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2401"/>
              </p:ext>
            </p:extLst>
          </p:nvPr>
        </p:nvGraphicFramePr>
        <p:xfrm>
          <a:off x="2027175" y="2121828"/>
          <a:ext cx="81280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8526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421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i="0">
                          <a:effectLst/>
                          <a:latin typeface="+mn-lt"/>
                        </a:rPr>
                        <a:t>Output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Phản hồi của khách hàng C về điện</a:t>
                      </a:r>
                      <a:r>
                        <a:rPr lang="vi-VN"/>
                        <a:t> </a:t>
                      </a: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thoại thông minh.</a:t>
                      </a:r>
                      <a:endParaRPr lang="en-GB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0" i="0">
                          <a:effectLst/>
                          <a:latin typeface="+mn-lt"/>
                        </a:rPr>
                        <a:t>Một hoặc nhiều chứng cứ (span)</a:t>
                      </a:r>
                      <a:br>
                        <a:rPr lang="vi-VN"/>
                      </a:br>
                      <a:r>
                        <a:rPr lang="vi-VN" b="0" i="0">
                          <a:effectLst/>
                          <a:latin typeface="+mn-lt"/>
                        </a:rPr>
                        <a:t>được trích xuất trực tiếp từ phản hồi của</a:t>
                      </a:r>
                      <a:r>
                        <a:rPr lang="en-US" b="0" i="0">
                          <a:effectLst/>
                          <a:latin typeface="+mn-lt"/>
                        </a:rPr>
                        <a:t> </a:t>
                      </a:r>
                      <a:r>
                        <a:rPr lang="vi-VN" b="0" i="0">
                          <a:effectLst/>
                          <a:latin typeface="+mn-lt"/>
                        </a:rPr>
                        <a:t>khách hàng C với </a:t>
                      </a:r>
                      <a:r>
                        <a:rPr lang="en-US" b="0" i="0">
                          <a:effectLst/>
                          <a:latin typeface="Arial" panose="020B0604020202020204" pitchFamily="34" charset="0"/>
                        </a:rPr>
                        <a:t>nhãn của nó.</a:t>
                      </a:r>
                      <a:endParaRPr lang="en-GB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84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3CFCD-D584-43CD-B57B-61848E79BFE3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82511-7233-4D40-A1E1-ED93FDBF3272}"/>
              </a:ext>
            </a:extLst>
          </p:cNvPr>
          <p:cNvSpPr txBox="1"/>
          <p:nvPr/>
        </p:nvSpPr>
        <p:spPr>
          <a:xfrm>
            <a:off x="849743" y="1140343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Roboto" pitchFamily="2" charset="0"/>
                <a:ea typeface="Roboto" pitchFamily="2" charset="0"/>
              </a:rPr>
              <a:t>Paper:</a:t>
            </a:r>
            <a:r>
              <a:rPr lang="en-US">
                <a:latin typeface="Roboto" pitchFamily="2" charset="0"/>
                <a:ea typeface="Roboto" pitchFamily="2" charset="0"/>
              </a:rPr>
              <a:t> </a:t>
            </a:r>
            <a:r>
              <a:rPr lang="en-US" u="sng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https://arxiv.org/pdf/2110.07833.pdf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75BED-297E-4DB5-8B9B-76B1D59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3717235"/>
            <a:ext cx="8866909" cy="248354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D3DCAD-22BB-4C50-AF48-892C70F85490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447345-1736-4D39-9910-A8759918CBE4}"/>
              </a:ext>
            </a:extLst>
          </p:cNvPr>
          <p:cNvSpPr txBox="1"/>
          <p:nvPr/>
        </p:nvSpPr>
        <p:spPr>
          <a:xfrm>
            <a:off x="849744" y="2805881"/>
            <a:ext cx="926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Nhãn: </a:t>
            </a:r>
            <a:r>
              <a:rPr lang="vi-VN"/>
              <a:t>Có 10 khía cạnh và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/>
              <a:t> cảm xúc (P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OSITIVE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/>
              <a:t> và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vi-VN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C98B-3C4A-47B8-865A-233702706C08}"/>
              </a:ext>
            </a:extLst>
          </p:cNvPr>
          <p:cNvSpPr txBox="1"/>
          <p:nvPr/>
        </p:nvSpPr>
        <p:spPr>
          <a:xfrm>
            <a:off x="849745" y="2220167"/>
            <a:ext cx="100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u="sng"/>
              <a:t>Thông tin dữ liệu</a:t>
            </a:r>
            <a:r>
              <a:rPr lang="vi-VN"/>
              <a:t>: 35,396 spans đã được gán nhãn nằm trong 11,122 feedback comments</a:t>
            </a:r>
            <a:r>
              <a:rPr lang="en-US"/>
              <a:t>.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23175-9FED-40EE-973F-D1E3CA00B9FB}"/>
              </a:ext>
            </a:extLst>
          </p:cNvPr>
          <p:cNvSpPr txBox="1"/>
          <p:nvPr/>
        </p:nvSpPr>
        <p:spPr>
          <a:xfrm>
            <a:off x="849745" y="1680255"/>
            <a:ext cx="56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u="sng"/>
              <a:t>Tác giả</a:t>
            </a:r>
            <a:r>
              <a:rPr lang="vi-VN"/>
              <a:t>: Nguyễn Thị Thanh Kim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các cộng sự.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A9E4B-2398-477A-B040-EEF51DD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01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98BE29-B564-4E0B-A1FD-9AE7032D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36" y="1564265"/>
            <a:ext cx="6535116" cy="929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FD773-8B26-471B-9250-196EE99047DA}"/>
              </a:ext>
            </a:extLst>
          </p:cNvPr>
          <p:cNvSpPr txBox="1"/>
          <p:nvPr/>
        </p:nvSpPr>
        <p:spPr>
          <a:xfrm>
            <a:off x="3266984" y="2634078"/>
            <a:ext cx="55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Thống kê tổng quan về bộ dữ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/>
              <a:t> UIT-ViSD4SA.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E9EE4-A3B5-4721-9D83-93F9FCC4A176}"/>
              </a:ext>
            </a:extLst>
          </p:cNvPr>
          <p:cNvSpPr txBox="1"/>
          <p:nvPr/>
        </p:nvSpPr>
        <p:spPr>
          <a:xfrm>
            <a:off x="3090014" y="6200775"/>
            <a:ext cx="587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Chi tiết sự phân bố của 10 loại khía cạnh.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ECFBB-2BCD-440B-ABA2-34BBB6D9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536" y="3193485"/>
            <a:ext cx="6535116" cy="292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6138F-6750-4C23-9D65-002D218A8A6C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B2232-F74D-4724-8983-A16AC096C2C7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7D938-AAD0-4301-A246-88080728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56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E29E3-AE74-45B2-8A15-4E28D60A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64" y="1842991"/>
            <a:ext cx="9047922" cy="256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4BC69-D225-4AC7-A034-698624C8370B}"/>
              </a:ext>
            </a:extLst>
          </p:cNvPr>
          <p:cNvSpPr txBox="1"/>
          <p:nvPr/>
        </p:nvSpPr>
        <p:spPr>
          <a:xfrm>
            <a:off x="1929000" y="4731491"/>
            <a:ext cx="862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Ví dụ minh họa các chứng cứ để phân tích cảm xúc dựa trên các khía cạnh bằng tiếng Việt.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4CE8-F33E-473B-A8AF-EBB9E473B696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932453-BB1E-454F-A295-6FB604D06F6E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D0B0-1CCC-452D-AC7B-005432E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58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C8322-8ABE-4F39-8032-208EFD1A868C}"/>
              </a:ext>
            </a:extLst>
          </p:cNvPr>
          <p:cNvSpPr txBox="1"/>
          <p:nvPr/>
        </p:nvSpPr>
        <p:spPr>
          <a:xfrm>
            <a:off x="618836" y="554182"/>
            <a:ext cx="469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3 Hướng tiếp cận</a:t>
            </a:r>
            <a:endParaRPr lang="en-GB" sz="3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E22729-9D5F-43D3-A6C4-CB06BCA8363D}"/>
              </a:ext>
            </a:extLst>
          </p:cNvPr>
          <p:cNvCxnSpPr/>
          <p:nvPr/>
        </p:nvCxnSpPr>
        <p:spPr>
          <a:xfrm>
            <a:off x="4705350" y="859567"/>
            <a:ext cx="702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C33E-8A6D-4849-8C67-3BDD60BF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4174B79-2A56-4534-B837-AE2B15F85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93" y="1505898"/>
            <a:ext cx="5510213" cy="38983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665D6-CA4D-4756-ACE2-1A51B4C5E6A8}"/>
              </a:ext>
            </a:extLst>
          </p:cNvPr>
          <p:cNvCxnSpPr/>
          <p:nvPr/>
        </p:nvCxnSpPr>
        <p:spPr>
          <a:xfrm>
            <a:off x="8413955" y="2418735"/>
            <a:ext cx="10790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929D2-0FC4-4DBC-A5B0-E3374633DF30}"/>
              </a:ext>
            </a:extLst>
          </p:cNvPr>
          <p:cNvSpPr/>
          <p:nvPr/>
        </p:nvSpPr>
        <p:spPr>
          <a:xfrm>
            <a:off x="9493045" y="2064774"/>
            <a:ext cx="2241755" cy="70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Conditional Random Fields (CRF)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6914A6-39D6-44E3-B3C3-082C81CC7CAF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 flipH="1">
            <a:off x="1465525" y="3455059"/>
            <a:ext cx="1499347" cy="9757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D020C-B716-4EC6-8A6A-D8214FCFFA30}"/>
              </a:ext>
            </a:extLst>
          </p:cNvPr>
          <p:cNvSpPr/>
          <p:nvPr/>
        </p:nvSpPr>
        <p:spPr>
          <a:xfrm>
            <a:off x="232095" y="4430826"/>
            <a:ext cx="2466859" cy="97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Bidirectional Long Short-Term Memory (BiLSTM)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146004D-2514-42CF-9981-98038D2AEBE4}"/>
              </a:ext>
            </a:extLst>
          </p:cNvPr>
          <p:cNvSpPr/>
          <p:nvPr/>
        </p:nvSpPr>
        <p:spPr>
          <a:xfrm>
            <a:off x="2964872" y="2983897"/>
            <a:ext cx="258413" cy="94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1595B0-B402-4897-9DFC-F7156A703B4E}"/>
              </a:ext>
            </a:extLst>
          </p:cNvPr>
          <p:cNvCxnSpPr>
            <a:cxnSpLocks/>
            <a:stCxn id="8" idx="1"/>
            <a:endCxn id="29" idx="1"/>
          </p:cNvCxnSpPr>
          <p:nvPr/>
        </p:nvCxnSpPr>
        <p:spPr>
          <a:xfrm>
            <a:off x="8851106" y="4753097"/>
            <a:ext cx="814003" cy="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98A0D-AE19-47CA-98EA-50C66411E355}"/>
              </a:ext>
            </a:extLst>
          </p:cNvPr>
          <p:cNvSpPr/>
          <p:nvPr/>
        </p:nvSpPr>
        <p:spPr>
          <a:xfrm>
            <a:off x="9665109" y="4405287"/>
            <a:ext cx="1897626" cy="69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Embedding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3AF04F3-D293-4581-8469-F46DBC6E814F}"/>
              </a:ext>
            </a:extLst>
          </p:cNvPr>
          <p:cNvSpPr/>
          <p:nvPr/>
        </p:nvSpPr>
        <p:spPr>
          <a:xfrm>
            <a:off x="8611072" y="4295897"/>
            <a:ext cx="24003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0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044D7-FE12-4E75-9AB7-7B3BA468484F}"/>
              </a:ext>
            </a:extLst>
          </p:cNvPr>
          <p:cNvSpPr txBox="1"/>
          <p:nvPr/>
        </p:nvSpPr>
        <p:spPr>
          <a:xfrm>
            <a:off x="542925" y="59055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281CD-53B8-47C2-BC33-13EF705C429E}"/>
              </a:ext>
            </a:extLst>
          </p:cNvPr>
          <p:cNvSpPr txBox="1"/>
          <p:nvPr/>
        </p:nvSpPr>
        <p:spPr>
          <a:xfrm>
            <a:off x="899636" y="1535141"/>
            <a:ext cx="275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/>
              <a:t>Độ đo đánh giá</a:t>
            </a:r>
            <a:endParaRPr lang="en-GB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618E5-5418-4ADE-BB3A-0398593143EF}"/>
              </a:ext>
            </a:extLst>
          </p:cNvPr>
          <p:cNvSpPr txBox="1"/>
          <p:nvPr/>
        </p:nvSpPr>
        <p:spPr>
          <a:xfrm>
            <a:off x="1185862" y="2157123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Precision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F37A-A104-46D4-85FD-B9551044996D}"/>
              </a:ext>
            </a:extLst>
          </p:cNvPr>
          <p:cNvSpPr txBox="1"/>
          <p:nvPr/>
        </p:nvSpPr>
        <p:spPr>
          <a:xfrm>
            <a:off x="1185862" y="2526455"/>
            <a:ext cx="14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Recall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70412-D7C7-4ED7-A3FB-41410CA10F28}"/>
              </a:ext>
            </a:extLst>
          </p:cNvPr>
          <p:cNvSpPr txBox="1"/>
          <p:nvPr/>
        </p:nvSpPr>
        <p:spPr>
          <a:xfrm>
            <a:off x="1185862" y="2887172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F1-score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D6C0D-7508-424C-B09F-4920B1152FA9}"/>
              </a:ext>
            </a:extLst>
          </p:cNvPr>
          <p:cNvSpPr txBox="1"/>
          <p:nvPr/>
        </p:nvSpPr>
        <p:spPr>
          <a:xfrm>
            <a:off x="6410324" y="1479607"/>
            <a:ext cx="345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Tổng quan kết quả thực nghiệm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4122EB-BBFE-4799-AA11-F7C64A8A6813}"/>
              </a:ext>
            </a:extLst>
          </p:cNvPr>
          <p:cNvCxnSpPr/>
          <p:nvPr/>
        </p:nvCxnSpPr>
        <p:spPr>
          <a:xfrm>
            <a:off x="6219825" y="942975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B769D-65B4-4739-A51A-4C30EBBA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17" y="1943101"/>
            <a:ext cx="5686425" cy="44701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B3FE2-3700-4F72-8DBB-6BE7C22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44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044D7-FE12-4E75-9AB7-7B3BA468484F}"/>
              </a:ext>
            </a:extLst>
          </p:cNvPr>
          <p:cNvSpPr txBox="1"/>
          <p:nvPr/>
        </p:nvSpPr>
        <p:spPr>
          <a:xfrm>
            <a:off x="542925" y="59055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4122EB-BBFE-4799-AA11-F7C64A8A6813}"/>
              </a:ext>
            </a:extLst>
          </p:cNvPr>
          <p:cNvCxnSpPr/>
          <p:nvPr/>
        </p:nvCxnSpPr>
        <p:spPr>
          <a:xfrm>
            <a:off x="6219825" y="942975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B3FE2-3700-4F72-8DBB-6BE7C22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B127C-7993-4935-BE35-DB34F2C73910}"/>
              </a:ext>
            </a:extLst>
          </p:cNvPr>
          <p:cNvSpPr txBox="1"/>
          <p:nvPr/>
        </p:nvSpPr>
        <p:spPr>
          <a:xfrm>
            <a:off x="7286393" y="2732355"/>
            <a:ext cx="333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Kết quả trên mỗi lớp cho nhãn </a:t>
            </a:r>
            <a:r>
              <a:rPr lang="vi-VN" sz="1400" b="1"/>
              <a:t>polarity</a:t>
            </a:r>
            <a:r>
              <a:rPr lang="en-US" sz="1400" b="1"/>
              <a:t>.</a:t>
            </a:r>
            <a:endParaRPr lang="en-GB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D6801-EBF5-4D36-98F8-D7BB103583FB}"/>
              </a:ext>
            </a:extLst>
          </p:cNvPr>
          <p:cNvSpPr txBox="1"/>
          <p:nvPr/>
        </p:nvSpPr>
        <p:spPr>
          <a:xfrm>
            <a:off x="7697089" y="5686462"/>
            <a:ext cx="26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F1-score trên mỗi lớp cho nhãn </a:t>
            </a:r>
            <a:r>
              <a:rPr lang="vi-VN" sz="1400" b="1"/>
              <a:t>aspect#polarity</a:t>
            </a:r>
            <a:r>
              <a:rPr lang="en-US" sz="1400" b="1"/>
              <a:t>.</a:t>
            </a:r>
            <a:endParaRPr lang="en-GB" sz="1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634D4-B5D8-4FEB-B871-D8B82DFA952D}"/>
              </a:ext>
            </a:extLst>
          </p:cNvPr>
          <p:cNvSpPr txBox="1"/>
          <p:nvPr/>
        </p:nvSpPr>
        <p:spPr>
          <a:xfrm>
            <a:off x="985462" y="5188670"/>
            <a:ext cx="483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Kết quả trên mỗi lớp cho nhãn </a:t>
            </a:r>
            <a:r>
              <a:rPr lang="vi-VN" sz="1400" b="1"/>
              <a:t>aspect</a:t>
            </a:r>
            <a:r>
              <a:rPr lang="en-US" sz="1400" b="1"/>
              <a:t>.</a:t>
            </a:r>
            <a:endParaRPr lang="en-GB" sz="14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111763-F20F-49D9-9009-5A25F4FE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094490"/>
            <a:ext cx="5382376" cy="2886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691AA-E713-4BFF-A971-8B71DCE3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1763851"/>
            <a:ext cx="3613249" cy="82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492B6-D1A8-41DF-9167-866ED4E1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66" y="3634375"/>
            <a:ext cx="3523466" cy="19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4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10" ma:contentTypeDescription="Tạo tài liệu mới." ma:contentTypeScope="" ma:versionID="146e660383eb20b8f8fd7194f87015f1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8ece8291fa40720959f431f2d93f25b8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8BED1-8AEF-4698-8095-0E42FE320402}">
  <ds:schemaRefs>
    <ds:schemaRef ds:uri="55a8854a-3e1e-42a7-978b-da2846a19bec"/>
    <ds:schemaRef ds:uri="944de4f3-dbe6-4d0a-84b7-a9b6a222d4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DA19D9-D092-4E94-A329-72BEFE7D0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3335F-A506-43B9-B101-C601DA60347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44de4f3-dbe6-4d0a-84b7-a9b6a222d4b6"/>
    <ds:schemaRef ds:uri="http://schemas.microsoft.com/office/2006/documentManagement/types"/>
    <ds:schemaRef ds:uri="55a8854a-3e1e-42a7-978b-da2846a19be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558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Hữu Nghĩa</dc:creator>
  <cp:lastModifiedBy>Phạm Đức Thể</cp:lastModifiedBy>
  <cp:revision>4</cp:revision>
  <dcterms:created xsi:type="dcterms:W3CDTF">2021-12-22T06:50:59Z</dcterms:created>
  <dcterms:modified xsi:type="dcterms:W3CDTF">2022-01-25T06:52:09Z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