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75" r:id="rId8"/>
    <p:sldId id="259" r:id="rId9"/>
    <p:sldId id="260" r:id="rId10"/>
    <p:sldId id="261" r:id="rId11"/>
    <p:sldId id="262" r:id="rId12"/>
    <p:sldId id="263" r:id="rId13"/>
    <p:sldId id="277" r:id="rId14"/>
    <p:sldId id="264" r:id="rId15"/>
    <p:sldId id="265" r:id="rId16"/>
    <p:sldId id="266" r:id="rId17"/>
    <p:sldId id="269" r:id="rId18"/>
    <p:sldId id="273" r:id="rId19"/>
    <p:sldId id="274" r:id="rId20"/>
    <p:sldId id="276" r:id="rId21"/>
    <p:sldId id="270" r:id="rId22"/>
    <p:sldId id="268" r:id="rId23"/>
  </p:sldIdLst>
  <p:sldSz cx="12192000" cy="6858000"/>
  <p:notesSz cx="9601200" cy="7315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kGZzQiDZOtJSsSaQrGGVJBbjK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65987-5DF6-49CF-8B1C-DA73BB3102B1}" v="833" dt="2022-06-22T08:09:50.440"/>
    <p1510:client id="{7E76D031-7CE9-4EC2-921A-CFD6A28FE5DB}" v="613" dt="2022-06-21T10:31:38.761"/>
    <p1510:client id="{C4341F96-8165-4E1D-BF74-4723ABB099AD}" v="436" dt="2022-06-22T08:11:39.402"/>
    <p1510:client id="{F512E70B-3B6C-D440-A030-7D9063F51B7C}" v="313" dt="2022-06-22T07:32:51.058"/>
  </p1510:revLst>
</p1510:revInfo>
</file>

<file path=ppt/tableStyles.xml><?xml version="1.0" encoding="utf-8"?>
<a:tblStyleLst xmlns:a="http://schemas.openxmlformats.org/drawingml/2006/main" def="{20DCF4E0-E2F2-41C4-8713-5FF3BBFFB6B5}">
  <a:tblStyle styleId="{20DCF4E0-E2F2-41C4-8713-5FF3BBFFB6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438458" y="0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948171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55a1efb7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55a1efb70_0_34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00" cy="32919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multiple classification:refers to the traditional slot filling objective setting, which performs token-level multiple classifications on the BIO tags combined with different slots</a:t>
            </a:r>
            <a:endParaRPr/>
          </a:p>
        </p:txBody>
      </p:sp>
      <p:sp>
        <p:nvSpPr>
          <p:cNvPr id="151" name="Google Shape;151;g1255a1efb70_0_34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400" cy="3657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55a1efb7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55a1efb70_0_45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00" cy="32919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GDA: </a:t>
            </a:r>
            <a:endParaRPr/>
          </a:p>
        </p:txBody>
      </p:sp>
      <p:sp>
        <p:nvSpPr>
          <p:cNvPr id="159" name="Google Shape;159;g1255a1efb70_0_45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400" cy="3657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55a1efb7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55a1efb70_0_59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00" cy="32919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255a1efb70_0_59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400" cy="3657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2145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2817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21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/>
              <a:t>Vì</a:t>
            </a:r>
            <a:r>
              <a:rPr lang="en-US"/>
              <a:t> </a:t>
            </a:r>
            <a:r>
              <a:rPr lang="en-US" sz="1200">
                <a:solidFill>
                  <a:schemeClr val="dk1"/>
                </a:solidFill>
              </a:rPr>
              <a:t>NSD không có dataset sẵn nên tác giả tạo nên 2 bộ dataset mới dựa trên 2 bộ dataset này.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55a1efb7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55a1efb70_0_10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00" cy="32919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255a1efb70_0_10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400" cy="3657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5a1efb7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55a1efb70_0_21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00" cy="32919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replace: We label the unknown slot values with all </a:t>
            </a:r>
            <a:r>
              <a:rPr lang="en-US" sz="900" i="1"/>
              <a:t>O</a:t>
            </a:r>
            <a:r>
              <a:rPr lang="en-US" sz="900"/>
              <a:t> in the training set while the original values remain unchanged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mask:</a:t>
            </a:r>
            <a:r>
              <a:rPr lang="en-US" sz="200"/>
              <a:t> </a:t>
            </a:r>
            <a:r>
              <a:rPr lang="en-US" sz="1000"/>
              <a:t>We label the unknown slot values with all </a:t>
            </a:r>
            <a:r>
              <a:rPr lang="en-US" sz="1000" i="1"/>
              <a:t>O</a:t>
            </a:r>
            <a:r>
              <a:rPr lang="en-US" sz="1000"/>
              <a:t> and mask these slot values with a special token </a:t>
            </a:r>
            <a:r>
              <a:rPr lang="en-US" sz="1000" b="1" i="1"/>
              <a:t>MASK</a:t>
            </a:r>
            <a:r>
              <a:rPr lang="en-US" sz="1000"/>
              <a:t>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/>
              <a:t>Remove:</a:t>
            </a:r>
            <a:r>
              <a:rPr lang="en-US" sz="1000"/>
              <a:t>All the sentences containing unknown slots are directly removed</a:t>
            </a:r>
            <a:endParaRPr sz="1000"/>
          </a:p>
        </p:txBody>
      </p:sp>
      <p:sp>
        <p:nvSpPr>
          <p:cNvPr id="134" name="Google Shape;134;g1255a1efb70_0_21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400" cy="3657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66FF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66F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609600" y="228601"/>
            <a:ext cx="10972800" cy="58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35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609600" y="5105401"/>
            <a:ext cx="10972800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­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66FF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66F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Char char="─"/>
              <a:defRPr sz="32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+"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/>
          <p:nvPr/>
        </p:nvSpPr>
        <p:spPr>
          <a:xfrm>
            <a:off x="0" y="6248400"/>
            <a:ext cx="121920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 THÔNG TIN, KHU PHỐ 6, PHƯỜNG LINH TRUNG, QUẬN THỦ ĐỨC, TP. HỒ CHÍ MINH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9"/>
          <p:cNvSpPr txBox="1"/>
          <p:nvPr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[T] 028 3725 2002 101     |     [F] 028 3725 2148     |     [W] www.uit.edu.vn     |     [E] info@uit.edu.vn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"/>
          <p:cNvSpPr txBox="1"/>
          <p:nvPr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5.1019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lanthology.org/H90-1021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788325" y="1172550"/>
            <a:ext cx="110406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vi-VN" err="1"/>
              <a:t>Novel</a:t>
            </a:r>
            <a:r>
              <a:rPr lang="vi-VN"/>
              <a:t> </a:t>
            </a:r>
            <a:r>
              <a:rPr lang="vi-VN" err="1"/>
              <a:t>Slot</a:t>
            </a:r>
            <a:r>
              <a:rPr lang="vi-VN"/>
              <a:t> </a:t>
            </a:r>
            <a:r>
              <a:rPr lang="vi-VN" err="1"/>
              <a:t>Detection</a:t>
            </a:r>
            <a:r>
              <a:rPr lang="vi-VN"/>
              <a:t> Trong </a:t>
            </a:r>
            <a:r>
              <a:rPr lang="vi-VN" err="1"/>
              <a:t>Hệ</a:t>
            </a:r>
            <a:r>
              <a:rPr lang="vi-VN"/>
              <a:t> </a:t>
            </a:r>
            <a:r>
              <a:rPr lang="vi-VN" err="1"/>
              <a:t>Thống</a:t>
            </a:r>
            <a:r>
              <a:rPr lang="vi-VN"/>
              <a:t> </a:t>
            </a:r>
            <a:r>
              <a:rPr lang="vi-VN" err="1"/>
              <a:t>Đối</a:t>
            </a:r>
            <a:r>
              <a:rPr lang="vi-VN"/>
              <a:t> </a:t>
            </a:r>
            <a:r>
              <a:rPr lang="vi-VN" err="1"/>
              <a:t>Thoại</a:t>
            </a:r>
            <a:r>
              <a:rPr lang="vi-VN"/>
              <a:t> </a:t>
            </a:r>
            <a:r>
              <a:rPr lang="vi-VN" err="1"/>
              <a:t>Hướng</a:t>
            </a:r>
            <a:r>
              <a:rPr lang="vi-VN"/>
              <a:t> </a:t>
            </a:r>
            <a:r>
              <a:rPr lang="vi-VN" err="1"/>
              <a:t>Nhiệm</a:t>
            </a:r>
            <a:r>
              <a:rPr lang="vi-VN"/>
              <a:t> </a:t>
            </a:r>
            <a:r>
              <a:rPr lang="vi-VN" err="1"/>
              <a:t>Vụ</a:t>
            </a:r>
            <a:endParaRPr b="1"/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2981150" y="5113450"/>
            <a:ext cx="65364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None/>
            </a:pPr>
            <a:r>
              <a:rPr lang="en-US" sz="2800"/>
              <a:t>Khoa Khoa học và Kỹ thuật thông tin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None/>
            </a:pPr>
            <a:r>
              <a:rPr lang="en-US" sz="2800"/>
              <a:t>Bộ môn Khoa học dữ liệu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endParaRPr sz="2800"/>
          </a:p>
        </p:txBody>
      </p:sp>
      <p:sp>
        <p:nvSpPr>
          <p:cNvPr id="89" name="Google Shape;89;p1"/>
          <p:cNvSpPr txBox="1"/>
          <p:nvPr/>
        </p:nvSpPr>
        <p:spPr>
          <a:xfrm>
            <a:off x="694375" y="3808900"/>
            <a:ext cx="456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GVHD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ThS. Nguyễn Văn Kiệt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181925" y="3820450"/>
            <a:ext cx="5691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Sinh Viên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Trần Triệu Vũ - 19522539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Võ Minh Trí - 19522396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Phạm Đức Thể - 19522253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118550"/>
            <a:ext cx="47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Đồ Án Khoa Học Dữ Liệu &amp; Ứng Dụng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2">
            <a:extLst>
              <a:ext uri="{FF2B5EF4-FFF2-40B4-BE49-F238E27FC236}">
                <a16:creationId xmlns:a16="http://schemas.microsoft.com/office/drawing/2014/main" id="{04782A74-846C-9831-E1CB-8EF85D51EF13}"/>
              </a:ext>
            </a:extLst>
          </p:cNvPr>
          <p:cNvSpPr txBox="1"/>
          <p:nvPr/>
        </p:nvSpPr>
        <p:spPr>
          <a:xfrm>
            <a:off x="0" y="118550"/>
            <a:ext cx="47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Đô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̀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Án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Khoa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Học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Liệu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Ứng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Dụng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55;g1255a1efb70_0_34">
            <a:extLst>
              <a:ext uri="{FF2B5EF4-FFF2-40B4-BE49-F238E27FC236}">
                <a16:creationId xmlns:a16="http://schemas.microsoft.com/office/drawing/2014/main" id="{0923886F-8B3D-CE21-DFEA-F4B4CDEEE687}"/>
              </a:ext>
            </a:extLst>
          </p:cNvPr>
          <p:cNvSpPr txBox="1">
            <a:spLocks/>
          </p:cNvSpPr>
          <p:nvPr/>
        </p:nvSpPr>
        <p:spPr>
          <a:xfrm>
            <a:off x="5012875" y="525100"/>
            <a:ext cx="2185784" cy="88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Model</a:t>
            </a:r>
          </a:p>
        </p:txBody>
      </p:sp>
      <p:sp>
        <p:nvSpPr>
          <p:cNvPr id="6" name="Google Shape;153;g1255a1efb70_0_34">
            <a:extLst>
              <a:ext uri="{FF2B5EF4-FFF2-40B4-BE49-F238E27FC236}">
                <a16:creationId xmlns:a16="http://schemas.microsoft.com/office/drawing/2014/main" id="{43930285-1D69-636D-E87D-3AA00DDCBB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500" y="1749329"/>
            <a:ext cx="3431241" cy="56192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Training objective:</a:t>
            </a:r>
            <a:endParaRPr lang="en-US"/>
          </a:p>
        </p:txBody>
      </p:sp>
      <p:graphicFrame>
        <p:nvGraphicFramePr>
          <p:cNvPr id="7" name="Google Shape;154;g1255a1efb70_0_34">
            <a:extLst>
              <a:ext uri="{FF2B5EF4-FFF2-40B4-BE49-F238E27FC236}">
                <a16:creationId xmlns:a16="http://schemas.microsoft.com/office/drawing/2014/main" id="{5497C85C-7401-F60F-7DB2-C90D6459C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810995"/>
              </p:ext>
            </p:extLst>
          </p:nvPr>
        </p:nvGraphicFramePr>
        <p:xfrm>
          <a:off x="2029655" y="2423205"/>
          <a:ext cx="8152224" cy="2011590"/>
        </p:xfrm>
        <a:graphic>
          <a:graphicData uri="http://schemas.openxmlformats.org/drawingml/2006/table">
            <a:tbl>
              <a:tblPr>
                <a:noFill/>
                <a:tableStyleId>{20DCF4E0-E2F2-41C4-8713-5FF3BBFFB6B5}</a:tableStyleId>
              </a:tblPr>
              <a:tblGrid>
                <a:gridCol w="3993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In-domain slot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66FF"/>
                          </a:solidFill>
                        </a:rPr>
                        <a:t>Multiple classifier</a:t>
                      </a:r>
                      <a:endParaRPr sz="2400">
                        <a:solidFill>
                          <a:srgbClr val="0066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66FF"/>
                          </a:solidFill>
                        </a:rPr>
                        <a:t>Binary classifier</a:t>
                      </a:r>
                      <a:endParaRPr sz="2400">
                        <a:solidFill>
                          <a:srgbClr val="0066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66FF"/>
                          </a:solidFill>
                        </a:rPr>
                        <a:t>Refers to the traditional slot filling objective setting</a:t>
                      </a:r>
                      <a:endParaRPr sz="2400">
                        <a:solidFill>
                          <a:srgbClr val="0066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66FF"/>
                          </a:solidFill>
                        </a:rPr>
                        <a:t>Non-O or O</a:t>
                      </a:r>
                      <a:endParaRPr sz="2400">
                        <a:solidFill>
                          <a:srgbClr val="0066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0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55a1efb70_0_34"/>
          <p:cNvSpPr txBox="1">
            <a:spLocks noGrp="1"/>
          </p:cNvSpPr>
          <p:nvPr>
            <p:ph type="body" idx="1"/>
          </p:nvPr>
        </p:nvSpPr>
        <p:spPr>
          <a:xfrm>
            <a:off x="952500" y="1749329"/>
            <a:ext cx="7218106" cy="56192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Training objective:  in test stage</a:t>
            </a:r>
            <a:endParaRPr lang="en-US"/>
          </a:p>
        </p:txBody>
      </p:sp>
      <p:graphicFrame>
        <p:nvGraphicFramePr>
          <p:cNvPr id="154" name="Google Shape;154;g1255a1efb70_0_34"/>
          <p:cNvGraphicFramePr/>
          <p:nvPr>
            <p:extLst>
              <p:ext uri="{D42A27DB-BD31-4B8C-83A1-F6EECF244321}">
                <p14:modId xmlns:p14="http://schemas.microsoft.com/office/powerpoint/2010/main" val="2374324008"/>
              </p:ext>
            </p:extLst>
          </p:nvPr>
        </p:nvGraphicFramePr>
        <p:xfrm>
          <a:off x="1356786" y="2794455"/>
          <a:ext cx="9497961" cy="1462980"/>
        </p:xfrm>
        <a:graphic>
          <a:graphicData uri="http://schemas.openxmlformats.org/drawingml/2006/table">
            <a:tbl>
              <a:tblPr>
                <a:noFill/>
                <a:tableStyleId>{20DCF4E0-E2F2-41C4-8713-5FF3BBFFB6B5}</a:tableStyleId>
              </a:tblPr>
              <a:tblGrid>
                <a:gridCol w="2868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0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In-domain slot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Novel slot detection</a:t>
                      </a:r>
                      <a:endParaRPr sz="2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66FF"/>
                          </a:solidFill>
                        </a:rPr>
                        <a:t>Multiple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66FF"/>
                          </a:solidFill>
                        </a:rPr>
                        <a:t>classifier</a:t>
                      </a:r>
                      <a:endParaRPr sz="2400">
                        <a:solidFill>
                          <a:srgbClr val="0066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0066FF"/>
                          </a:solidFill>
                        </a:rPr>
                        <a:t>Multiple classifier</a:t>
                      </a:r>
                      <a:endParaRPr sz="2400">
                        <a:solidFill>
                          <a:srgbClr val="0066FF"/>
                        </a:solidFill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66FF"/>
                          </a:solidFill>
                        </a:rPr>
                        <a:t>Binary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66FF"/>
                          </a:solidFill>
                        </a:rPr>
                        <a:t>classifier</a:t>
                      </a:r>
                      <a:endParaRPr sz="2400">
                        <a:solidFill>
                          <a:srgbClr val="0066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66FF"/>
                          </a:solidFill>
                        </a:rPr>
                        <a:t>Multiple + Binary</a:t>
                      </a:r>
                      <a:endParaRPr sz="2400">
                        <a:solidFill>
                          <a:srgbClr val="0066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5" name="Google Shape;155;g1255a1efb70_0_34"/>
          <p:cNvSpPr txBox="1">
            <a:spLocks noGrp="1"/>
          </p:cNvSpPr>
          <p:nvPr>
            <p:ph type="title"/>
          </p:nvPr>
        </p:nvSpPr>
        <p:spPr>
          <a:xfrm>
            <a:off x="5012875" y="525100"/>
            <a:ext cx="2185784" cy="88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Model</a:t>
            </a:r>
            <a:endParaRPr/>
          </a:p>
        </p:txBody>
      </p:sp>
      <p:sp>
        <p:nvSpPr>
          <p:cNvPr id="5" name="Google Shape;98;p2">
            <a:extLst>
              <a:ext uri="{FF2B5EF4-FFF2-40B4-BE49-F238E27FC236}">
                <a16:creationId xmlns:a16="http://schemas.microsoft.com/office/drawing/2014/main" id="{1539A748-97DB-777C-2AA7-E5BF0F555A4D}"/>
              </a:ext>
            </a:extLst>
          </p:cNvPr>
          <p:cNvSpPr txBox="1"/>
          <p:nvPr/>
        </p:nvSpPr>
        <p:spPr>
          <a:xfrm>
            <a:off x="0" y="118550"/>
            <a:ext cx="47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Đô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̀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Án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Khoa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Học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Liệu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Ứng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Dụng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E444BB4-AB79-B72E-E57D-005D5FA43D36}"/>
              </a:ext>
            </a:extLst>
          </p:cNvPr>
          <p:cNvSpPr txBox="1"/>
          <p:nvPr/>
        </p:nvSpPr>
        <p:spPr>
          <a:xfrm>
            <a:off x="952500" y="4740638"/>
            <a:ext cx="886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solidFill>
                  <a:srgbClr val="0066FF"/>
                </a:solidFill>
              </a:rPr>
              <a:t>Multiple + Binary: the token = “NS” only both classifiers predict it as NS.</a:t>
            </a:r>
          </a:p>
          <a:p>
            <a:r>
              <a:rPr lang="en-GB" sz="20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5a1efb70_0_45"/>
          <p:cNvSpPr txBox="1">
            <a:spLocks noGrp="1"/>
          </p:cNvSpPr>
          <p:nvPr>
            <p:ph type="body" idx="1"/>
          </p:nvPr>
        </p:nvSpPr>
        <p:spPr>
          <a:xfrm>
            <a:off x="609600" y="1635752"/>
            <a:ext cx="3827929" cy="60457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/>
              <a:t>Detection algorithm:</a:t>
            </a:r>
          </a:p>
        </p:txBody>
      </p:sp>
      <p:graphicFrame>
        <p:nvGraphicFramePr>
          <p:cNvPr id="162" name="Google Shape;162;g1255a1efb70_0_45"/>
          <p:cNvGraphicFramePr/>
          <p:nvPr>
            <p:extLst>
              <p:ext uri="{D42A27DB-BD31-4B8C-83A1-F6EECF244321}">
                <p14:modId xmlns:p14="http://schemas.microsoft.com/office/powerpoint/2010/main" val="3435493374"/>
              </p:ext>
            </p:extLst>
          </p:nvPr>
        </p:nvGraphicFramePr>
        <p:xfrm>
          <a:off x="653138" y="2240325"/>
          <a:ext cx="10885725" cy="1828740"/>
        </p:xfrm>
        <a:graphic>
          <a:graphicData uri="http://schemas.openxmlformats.org/drawingml/2006/table">
            <a:tbl>
              <a:tblPr>
                <a:noFill/>
                <a:tableStyleId>{20DCF4E0-E2F2-41C4-8713-5FF3BBFFB6B5}</a:tableStyleId>
              </a:tblPr>
              <a:tblGrid>
                <a:gridCol w="5451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Maximum </a:t>
                      </a:r>
                      <a:r>
                        <a:rPr lang="en-US" sz="2400" b="1" err="1">
                          <a:solidFill>
                            <a:schemeClr val="bg1"/>
                          </a:solidFill>
                        </a:rPr>
                        <a:t>Softmax</a:t>
                      </a: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 Probability</a:t>
                      </a:r>
                      <a:endParaRPr sz="2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Gaussian Discriminant Analysis</a:t>
                      </a:r>
                      <a:endParaRPr sz="2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0066FF"/>
                          </a:solidFill>
                        </a:rPr>
                        <a:t>The maximum falls below the threshold, the token will be predicted to be a NS token</a:t>
                      </a:r>
                      <a:endParaRPr sz="2400">
                        <a:solidFill>
                          <a:srgbClr val="0066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66FF"/>
                          </a:solidFill>
                        </a:rPr>
                        <a:t>Is a generative </a:t>
                      </a:r>
                      <a:r>
                        <a:rPr lang="en-US" sz="2400" err="1">
                          <a:solidFill>
                            <a:srgbClr val="0066FF"/>
                          </a:solidFill>
                        </a:rPr>
                        <a:t>distancebased</a:t>
                      </a:r>
                      <a:r>
                        <a:rPr lang="en-US" sz="2400">
                          <a:solidFill>
                            <a:srgbClr val="0066FF"/>
                          </a:solidFill>
                        </a:rPr>
                        <a:t> classifier for out-of-domain detection with Euclidean space.</a:t>
                      </a:r>
                      <a:endParaRPr sz="2400">
                        <a:solidFill>
                          <a:srgbClr val="0066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" name="Google Shape;163;g1255a1efb70_0_45"/>
          <p:cNvSpPr txBox="1">
            <a:spLocks noGrp="1"/>
          </p:cNvSpPr>
          <p:nvPr>
            <p:ph type="title"/>
          </p:nvPr>
        </p:nvSpPr>
        <p:spPr>
          <a:xfrm>
            <a:off x="4912200" y="651125"/>
            <a:ext cx="23676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Model</a:t>
            </a:r>
            <a:endParaRPr/>
          </a:p>
        </p:txBody>
      </p:sp>
      <p:sp>
        <p:nvSpPr>
          <p:cNvPr id="5" name="Google Shape;98;p2">
            <a:extLst>
              <a:ext uri="{FF2B5EF4-FFF2-40B4-BE49-F238E27FC236}">
                <a16:creationId xmlns:a16="http://schemas.microsoft.com/office/drawing/2014/main" id="{71892669-7634-7748-42D9-588D94FFBE58}"/>
              </a:ext>
            </a:extLst>
          </p:cNvPr>
          <p:cNvSpPr txBox="1"/>
          <p:nvPr/>
        </p:nvSpPr>
        <p:spPr>
          <a:xfrm>
            <a:off x="0" y="118550"/>
            <a:ext cx="47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Đô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̀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Án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Khoa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Học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Dữ Liệu &amp;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Ứng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Dụng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5a1efb70_0_59"/>
          <p:cNvSpPr txBox="1">
            <a:spLocks noGrp="1"/>
          </p:cNvSpPr>
          <p:nvPr>
            <p:ph type="body" idx="1"/>
          </p:nvPr>
        </p:nvSpPr>
        <p:spPr>
          <a:xfrm>
            <a:off x="609600" y="2090051"/>
            <a:ext cx="10972800" cy="275089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b="1"/>
              <a:t>Distance strategy</a:t>
            </a:r>
          </a:p>
          <a:p>
            <a:pPr marL="457200" lvl="0" indent="-368300" algn="just" rtl="0">
              <a:spcBef>
                <a:spcPts val="56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§"/>
            </a:pPr>
            <a:r>
              <a:rPr lang="en-GB" sz="2400"/>
              <a:t>In original GDA, when the </a:t>
            </a:r>
            <a:r>
              <a:rPr lang="en-GB" sz="2400">
                <a:solidFill>
                  <a:srgbClr val="FF0000"/>
                </a:solidFill>
              </a:rPr>
              <a:t>Minimum</a:t>
            </a:r>
            <a:r>
              <a:rPr lang="en-GB" sz="2400"/>
              <a:t> distance is greater than a certain threshold, it is predicted to be “ns”. </a:t>
            </a: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§"/>
            </a:pPr>
            <a:r>
              <a:rPr lang="en-GB" sz="2400"/>
              <a:t>Author propose a novel strategy named </a:t>
            </a:r>
            <a:r>
              <a:rPr lang="en-GB" sz="2400">
                <a:solidFill>
                  <a:srgbClr val="FF0000"/>
                </a:solidFill>
              </a:rPr>
              <a:t>Difference</a:t>
            </a:r>
            <a:r>
              <a:rPr lang="en-GB" sz="2400"/>
              <a:t>, which uses the maximum distance minus the minimum distance, when the difference value of a target is less than a threshold, it is predicted as “ns”. </a:t>
            </a: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255a1efb70_0_59"/>
          <p:cNvSpPr txBox="1">
            <a:spLocks noGrp="1"/>
          </p:cNvSpPr>
          <p:nvPr>
            <p:ph type="title"/>
          </p:nvPr>
        </p:nvSpPr>
        <p:spPr>
          <a:xfrm>
            <a:off x="4912200" y="651125"/>
            <a:ext cx="2367600" cy="84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Model</a:t>
            </a:r>
            <a:endParaRPr lang="en-GB"/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id="{26B428E1-1F12-5C4A-9CB0-421F7DB1CBEF}"/>
              </a:ext>
            </a:extLst>
          </p:cNvPr>
          <p:cNvSpPr txBox="1"/>
          <p:nvPr/>
        </p:nvSpPr>
        <p:spPr>
          <a:xfrm>
            <a:off x="0" y="118550"/>
            <a:ext cx="47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Đô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̀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Án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Khoa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Học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Dữ Liệu &amp;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Ứng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Dụng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8FBFE0-7527-2A21-CE02-5AA31ACB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553" y="344376"/>
            <a:ext cx="4598894" cy="1143000"/>
          </a:xfrm>
        </p:spPr>
        <p:txBody>
          <a:bodyPr/>
          <a:lstStyle/>
          <a:p>
            <a:r>
              <a:rPr lang="en-GB"/>
              <a:t>Experiment</a:t>
            </a: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715E1CCF-B5C0-6B54-B610-71C43FF4F7EE}"/>
              </a:ext>
            </a:extLst>
          </p:cNvPr>
          <p:cNvSpPr/>
          <p:nvPr/>
        </p:nvSpPr>
        <p:spPr>
          <a:xfrm>
            <a:off x="1631576" y="1769923"/>
            <a:ext cx="3422197" cy="639096"/>
          </a:xfrm>
          <a:prstGeom prst="round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>
                <a:solidFill>
                  <a:schemeClr val="bg1"/>
                </a:solidFill>
              </a:rPr>
              <a:t>pre-trained Bert-large-uncased</a:t>
            </a:r>
          </a:p>
        </p:txBody>
      </p: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FF98D25D-D129-7809-E936-5FCF64B12629}"/>
              </a:ext>
            </a:extLst>
          </p:cNvPr>
          <p:cNvSpPr/>
          <p:nvPr/>
        </p:nvSpPr>
        <p:spPr>
          <a:xfrm>
            <a:off x="7207044" y="1358646"/>
            <a:ext cx="3087326" cy="1537852"/>
          </a:xfrm>
          <a:prstGeom prst="round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solidFill>
                  <a:schemeClr val="bg1"/>
                </a:solidFill>
              </a:rPr>
              <a:t>Layers = 24 </a:t>
            </a:r>
          </a:p>
          <a:p>
            <a:r>
              <a:rPr lang="en-GB" sz="1800">
                <a:solidFill>
                  <a:schemeClr val="bg1"/>
                </a:solidFill>
              </a:rPr>
              <a:t>hidden states = 1024 </a:t>
            </a:r>
          </a:p>
          <a:p>
            <a:r>
              <a:rPr lang="en-GB" sz="1800">
                <a:solidFill>
                  <a:schemeClr val="bg1"/>
                </a:solidFill>
              </a:rPr>
              <a:t>Heads = 16  </a:t>
            </a:r>
          </a:p>
          <a:p>
            <a:r>
              <a:rPr lang="en-GB" sz="1800">
                <a:solidFill>
                  <a:schemeClr val="bg1"/>
                </a:solidFill>
              </a:rPr>
              <a:t>336M parameters</a:t>
            </a:r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1EC6CA9E-FC29-73BA-5681-413658A2FDEE}"/>
              </a:ext>
            </a:extLst>
          </p:cNvPr>
          <p:cNvSpPr/>
          <p:nvPr/>
        </p:nvSpPr>
        <p:spPr>
          <a:xfrm>
            <a:off x="1631573" y="3101901"/>
            <a:ext cx="3422196" cy="563563"/>
          </a:xfrm>
          <a:prstGeom prst="round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err="1">
                <a:solidFill>
                  <a:schemeClr val="bg1"/>
                </a:solidFill>
              </a:rPr>
              <a:t>BiLSTM</a:t>
            </a:r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60C6700F-3EFF-7117-B462-3587D7B3A859}"/>
              </a:ext>
            </a:extLst>
          </p:cNvPr>
          <p:cNvSpPr/>
          <p:nvPr/>
        </p:nvSpPr>
        <p:spPr>
          <a:xfrm>
            <a:off x="1626245" y="3892537"/>
            <a:ext cx="3422196" cy="563563"/>
          </a:xfrm>
          <a:prstGeom prst="round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>
                <a:solidFill>
                  <a:schemeClr val="bg1"/>
                </a:solidFill>
              </a:rPr>
              <a:t>Optimizer: Adam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A3D82690-5744-389C-DEC5-6896828C7005}"/>
              </a:ext>
            </a:extLst>
          </p:cNvPr>
          <p:cNvSpPr/>
          <p:nvPr/>
        </p:nvSpPr>
        <p:spPr>
          <a:xfrm>
            <a:off x="7207044" y="3101901"/>
            <a:ext cx="3087326" cy="563563"/>
          </a:xfrm>
          <a:prstGeom prst="round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solidFill>
                  <a:schemeClr val="bg1"/>
                </a:solidFill>
              </a:rPr>
              <a:t>hidden size = 128</a:t>
            </a:r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5F89E0E4-7277-B525-4A2B-CD6774533F0E}"/>
              </a:ext>
            </a:extLst>
          </p:cNvPr>
          <p:cNvSpPr/>
          <p:nvPr/>
        </p:nvSpPr>
        <p:spPr>
          <a:xfrm>
            <a:off x="7207044" y="3870867"/>
            <a:ext cx="3087326" cy="563563"/>
          </a:xfrm>
          <a:prstGeom prst="round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solidFill>
                  <a:schemeClr val="bg1"/>
                </a:solidFill>
              </a:rPr>
              <a:t>Lr = 2e-5</a:t>
            </a: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1FD380F4-47A3-73A4-C847-F0A8D1E29052}"/>
              </a:ext>
            </a:extLst>
          </p:cNvPr>
          <p:cNvSpPr/>
          <p:nvPr/>
        </p:nvSpPr>
        <p:spPr>
          <a:xfrm>
            <a:off x="1626245" y="5479663"/>
            <a:ext cx="3422195" cy="563563"/>
          </a:xfrm>
          <a:prstGeom prst="round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>
                <a:solidFill>
                  <a:schemeClr val="bg1"/>
                </a:solidFill>
              </a:rPr>
              <a:t>Early stopping</a:t>
            </a: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F60979E5-F4C3-5BA3-77BB-196EA1414A6F}"/>
              </a:ext>
            </a:extLst>
          </p:cNvPr>
          <p:cNvSpPr/>
          <p:nvPr/>
        </p:nvSpPr>
        <p:spPr>
          <a:xfrm>
            <a:off x="7207044" y="5479664"/>
            <a:ext cx="3087326" cy="563563"/>
          </a:xfrm>
          <a:prstGeom prst="round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solidFill>
                  <a:schemeClr val="bg1"/>
                </a:solidFill>
              </a:rPr>
              <a:t>Patience = 10</a:t>
            </a:r>
          </a:p>
        </p:txBody>
      </p:sp>
      <p:sp>
        <p:nvSpPr>
          <p:cNvPr id="22" name="Mũi tên: Phải 21">
            <a:extLst>
              <a:ext uri="{FF2B5EF4-FFF2-40B4-BE49-F238E27FC236}">
                <a16:creationId xmlns:a16="http://schemas.microsoft.com/office/drawing/2014/main" id="{00A16BC7-45B7-988D-B5CD-79FA6B137D87}"/>
              </a:ext>
            </a:extLst>
          </p:cNvPr>
          <p:cNvSpPr/>
          <p:nvPr/>
        </p:nvSpPr>
        <p:spPr>
          <a:xfrm>
            <a:off x="5019363" y="2057389"/>
            <a:ext cx="2153271" cy="45719"/>
          </a:xfrm>
          <a:prstGeom prst="rightArrow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Mũi tên: Phải 22">
            <a:extLst>
              <a:ext uri="{FF2B5EF4-FFF2-40B4-BE49-F238E27FC236}">
                <a16:creationId xmlns:a16="http://schemas.microsoft.com/office/drawing/2014/main" id="{72B5D25C-938D-38C7-BEFE-29A615C8A711}"/>
              </a:ext>
            </a:extLst>
          </p:cNvPr>
          <p:cNvSpPr/>
          <p:nvPr/>
        </p:nvSpPr>
        <p:spPr>
          <a:xfrm>
            <a:off x="5088180" y="3383281"/>
            <a:ext cx="2084454" cy="45719"/>
          </a:xfrm>
          <a:prstGeom prst="rightArrow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Mũi tên: Phải 23">
            <a:extLst>
              <a:ext uri="{FF2B5EF4-FFF2-40B4-BE49-F238E27FC236}">
                <a16:creationId xmlns:a16="http://schemas.microsoft.com/office/drawing/2014/main" id="{94619112-136F-64EF-605E-4A213E626770}"/>
              </a:ext>
            </a:extLst>
          </p:cNvPr>
          <p:cNvSpPr/>
          <p:nvPr/>
        </p:nvSpPr>
        <p:spPr>
          <a:xfrm>
            <a:off x="5085515" y="4158178"/>
            <a:ext cx="2084454" cy="45719"/>
          </a:xfrm>
          <a:prstGeom prst="rightArrow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ũi tên: Phải 24">
            <a:extLst>
              <a:ext uri="{FF2B5EF4-FFF2-40B4-BE49-F238E27FC236}">
                <a16:creationId xmlns:a16="http://schemas.microsoft.com/office/drawing/2014/main" id="{3EAF30AA-146A-E028-D287-7192C235DAB3}"/>
              </a:ext>
            </a:extLst>
          </p:cNvPr>
          <p:cNvSpPr/>
          <p:nvPr/>
        </p:nvSpPr>
        <p:spPr>
          <a:xfrm>
            <a:off x="5088180" y="5738584"/>
            <a:ext cx="2084454" cy="45719"/>
          </a:xfrm>
          <a:prstGeom prst="rightArrow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Google Shape;98;p2">
            <a:extLst>
              <a:ext uri="{FF2B5EF4-FFF2-40B4-BE49-F238E27FC236}">
                <a16:creationId xmlns:a16="http://schemas.microsoft.com/office/drawing/2014/main" id="{5F9C02DE-AAE6-BE42-34A0-70F161701400}"/>
              </a:ext>
            </a:extLst>
          </p:cNvPr>
          <p:cNvSpPr txBox="1"/>
          <p:nvPr/>
        </p:nvSpPr>
        <p:spPr>
          <a:xfrm>
            <a:off x="0" y="118550"/>
            <a:ext cx="47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Đô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̀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Án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Khoa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Học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Dữ Liệu &amp;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Ứng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Dụng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9387532E-D682-B302-6BF3-76D75D195A10}"/>
              </a:ext>
            </a:extLst>
          </p:cNvPr>
          <p:cNvSpPr/>
          <p:nvPr/>
        </p:nvSpPr>
        <p:spPr>
          <a:xfrm>
            <a:off x="7207044" y="4710698"/>
            <a:ext cx="3087326" cy="563563"/>
          </a:xfrm>
          <a:prstGeom prst="round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solidFill>
                  <a:schemeClr val="bg1"/>
                </a:solidFill>
              </a:rPr>
              <a:t>Drop out = 0.5, </a:t>
            </a:r>
          </a:p>
          <a:p>
            <a:r>
              <a:rPr lang="en-GB" sz="1800">
                <a:solidFill>
                  <a:schemeClr val="bg1"/>
                </a:solidFill>
              </a:rPr>
              <a:t>batch size = 256</a:t>
            </a:r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77DD5FE2-F9FF-821C-0CA1-C680C0B36424}"/>
              </a:ext>
            </a:extLst>
          </p:cNvPr>
          <p:cNvSpPr/>
          <p:nvPr/>
        </p:nvSpPr>
        <p:spPr>
          <a:xfrm>
            <a:off x="1597167" y="4713354"/>
            <a:ext cx="3422196" cy="563563"/>
          </a:xfrm>
          <a:prstGeom prst="round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>
                <a:solidFill>
                  <a:schemeClr val="bg1"/>
                </a:solidFill>
              </a:rPr>
              <a:t>Dropout, batch size</a:t>
            </a:r>
          </a:p>
        </p:txBody>
      </p:sp>
      <p:sp>
        <p:nvSpPr>
          <p:cNvPr id="27" name="Mũi tên: Phải 26">
            <a:extLst>
              <a:ext uri="{FF2B5EF4-FFF2-40B4-BE49-F238E27FC236}">
                <a16:creationId xmlns:a16="http://schemas.microsoft.com/office/drawing/2014/main" id="{992F216D-F923-DD9E-5852-BC06C953ABBC}"/>
              </a:ext>
            </a:extLst>
          </p:cNvPr>
          <p:cNvSpPr/>
          <p:nvPr/>
        </p:nvSpPr>
        <p:spPr>
          <a:xfrm>
            <a:off x="5036568" y="4992479"/>
            <a:ext cx="2153271" cy="45719"/>
          </a:xfrm>
          <a:prstGeom prst="rightArrow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854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1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2C26A1B6-FCE2-951E-CB33-16DEA13E4DA1}"/>
              </a:ext>
            </a:extLst>
          </p:cNvPr>
          <p:cNvSpPr/>
          <p:nvPr/>
        </p:nvSpPr>
        <p:spPr>
          <a:xfrm>
            <a:off x="3950209" y="2213253"/>
            <a:ext cx="6817289" cy="3856077"/>
          </a:xfrm>
          <a:prstGeom prst="rect">
            <a:avLst/>
          </a:prstGeom>
          <a:ln>
            <a:solidFill>
              <a:srgbClr val="0066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7" name="Google Shape;177;p7" descr="Ảnh có chứa bàn&#10;&#10;Mô tả được tạo tự độ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927" y="2289952"/>
            <a:ext cx="6540401" cy="36989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6C4788E8-FA11-6C84-F1CC-920EE6A29B3B}"/>
              </a:ext>
            </a:extLst>
          </p:cNvPr>
          <p:cNvSpPr/>
          <p:nvPr/>
        </p:nvSpPr>
        <p:spPr>
          <a:xfrm>
            <a:off x="3950209" y="994410"/>
            <a:ext cx="6817289" cy="1135414"/>
          </a:xfrm>
          <a:prstGeom prst="rect">
            <a:avLst/>
          </a:prstGeom>
          <a:ln>
            <a:solidFill>
              <a:srgbClr val="0066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685800" y="3386150"/>
            <a:ext cx="3177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0" y="118550"/>
            <a:ext cx="47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Đô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̀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Án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Khoa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Học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Dữ Liệu &amp;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Ứng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Dụng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99136D2F-E455-743B-C4B5-832D972A2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351" y="1067883"/>
            <a:ext cx="6613553" cy="956752"/>
          </a:xfrm>
          <a:prstGeom prst="rect">
            <a:avLst/>
          </a:prstGeom>
        </p:spPr>
      </p:pic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DE9CA623-0E7E-E25F-EEDC-DE267CA8501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035808" y="1405890"/>
            <a:ext cx="914401" cy="156227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58AB353A-409D-10DD-2BDF-A016284D330B}"/>
              </a:ext>
            </a:extLst>
          </p:cNvPr>
          <p:cNvSpPr txBox="1"/>
          <p:nvPr/>
        </p:nvSpPr>
        <p:spPr>
          <a:xfrm>
            <a:off x="2332735" y="1133238"/>
            <a:ext cx="111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rgbClr val="0066FF"/>
                </a:solidFill>
              </a:rPr>
              <a:t>Our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CBB3048-B12D-9542-4424-50FCAE7D53C2}"/>
              </a:ext>
            </a:extLst>
          </p:cNvPr>
          <p:cNvSpPr txBox="1"/>
          <p:nvPr/>
        </p:nvSpPr>
        <p:spPr>
          <a:xfrm>
            <a:off x="2008094" y="4938593"/>
            <a:ext cx="153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rgbClr val="0066FF"/>
                </a:solidFill>
              </a:rPr>
              <a:t>Author’s</a:t>
            </a:r>
          </a:p>
        </p:txBody>
      </p: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7D84FDA2-1547-DAE1-C0BF-DE83E25D555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159252" y="4141292"/>
            <a:ext cx="790957" cy="951189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D4A6AAE2-80C0-DF02-39AA-75EE616154CF}"/>
              </a:ext>
            </a:extLst>
          </p:cNvPr>
          <p:cNvSpPr/>
          <p:nvPr/>
        </p:nvSpPr>
        <p:spPr>
          <a:xfrm>
            <a:off x="6117336" y="1600867"/>
            <a:ext cx="4343400" cy="1159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C63651F4-AD8F-44EC-C283-7B93B4AD7D82}"/>
              </a:ext>
            </a:extLst>
          </p:cNvPr>
          <p:cNvSpPr/>
          <p:nvPr/>
        </p:nvSpPr>
        <p:spPr>
          <a:xfrm>
            <a:off x="6455743" y="3548229"/>
            <a:ext cx="4043846" cy="1290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451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685800" y="3386150"/>
            <a:ext cx="3177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0" y="118550"/>
            <a:ext cx="47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Đô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̀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Án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Khoa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Học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Dư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̃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Liệu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Ứng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Dụng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26;g1255a1efb70_0_10">
            <a:extLst>
              <a:ext uri="{FF2B5EF4-FFF2-40B4-BE49-F238E27FC236}">
                <a16:creationId xmlns:a16="http://schemas.microsoft.com/office/drawing/2014/main" id="{872EE619-552C-2131-7005-1A1F3E78C1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11579" y="2088724"/>
            <a:ext cx="2230174" cy="37506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1. Error.</a:t>
            </a:r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2400"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2400"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2400"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2400"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2400"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2. Challenges.</a:t>
            </a:r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D98E439-D456-E896-5452-4EB8756FCBC1}"/>
              </a:ext>
            </a:extLst>
          </p:cNvPr>
          <p:cNvSpPr txBox="1"/>
          <p:nvPr/>
        </p:nvSpPr>
        <p:spPr>
          <a:xfrm>
            <a:off x="7936472" y="3501254"/>
            <a:ext cx="4250365" cy="2470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66FF"/>
                </a:solidFill>
              </a:rPr>
              <a:t>Function tokens.</a:t>
            </a:r>
          </a:p>
          <a:p>
            <a:pPr marL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66FF"/>
                </a:solidFill>
              </a:rPr>
              <a:t>Insufficient context.</a:t>
            </a:r>
          </a:p>
          <a:p>
            <a:pPr marL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66FF"/>
                </a:solidFill>
              </a:rPr>
              <a:t>Dependencies between slots.</a:t>
            </a:r>
          </a:p>
          <a:p>
            <a:pPr marL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66FF"/>
                </a:solidFill>
              </a:rPr>
              <a:t>Open vocabulary slots.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42ECB491-56F3-B840-33B4-7127290FF324}"/>
              </a:ext>
            </a:extLst>
          </p:cNvPr>
          <p:cNvSpPr txBox="1"/>
          <p:nvPr/>
        </p:nvSpPr>
        <p:spPr>
          <a:xfrm>
            <a:off x="7921759" y="1168857"/>
            <a:ext cx="3548607" cy="1839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66FF"/>
                </a:solidFill>
              </a:rPr>
              <a:t>Tag O.</a:t>
            </a:r>
          </a:p>
          <a:p>
            <a:pPr marL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66FF"/>
                </a:solidFill>
              </a:rPr>
              <a:t>Open Vocabulary Slot.</a:t>
            </a:r>
          </a:p>
          <a:p>
            <a:pPr marL="0" lvl="0" indent="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66FF"/>
                </a:solidFill>
              </a:rPr>
              <a:t>Simmilar Slots.</a:t>
            </a: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9B134672-621B-055C-FD7A-6571BF3DE57E}"/>
              </a:ext>
            </a:extLst>
          </p:cNvPr>
          <p:cNvCxnSpPr>
            <a:cxnSpLocks/>
          </p:cNvCxnSpPr>
          <p:nvPr/>
        </p:nvCxnSpPr>
        <p:spPr>
          <a:xfrm flipV="1">
            <a:off x="3192379" y="2404872"/>
            <a:ext cx="1297325" cy="1559152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12F0FC4F-FC14-F370-F0B2-645C4A4135E7}"/>
              </a:ext>
            </a:extLst>
          </p:cNvPr>
          <p:cNvCxnSpPr>
            <a:cxnSpLocks/>
          </p:cNvCxnSpPr>
          <p:nvPr/>
        </p:nvCxnSpPr>
        <p:spPr>
          <a:xfrm>
            <a:off x="3192379" y="3957650"/>
            <a:ext cx="1297325" cy="987652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6D9A5633-DDC7-C9BE-2E55-4D5683E68029}"/>
              </a:ext>
            </a:extLst>
          </p:cNvPr>
          <p:cNvCxnSpPr>
            <a:cxnSpLocks/>
          </p:cNvCxnSpPr>
          <p:nvPr/>
        </p:nvCxnSpPr>
        <p:spPr>
          <a:xfrm flipV="1">
            <a:off x="5719017" y="1554809"/>
            <a:ext cx="2230174" cy="845563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4128E788-45BF-6192-BEBA-7EE36F3AC4BA}"/>
              </a:ext>
            </a:extLst>
          </p:cNvPr>
          <p:cNvCxnSpPr>
            <a:cxnSpLocks/>
          </p:cNvCxnSpPr>
          <p:nvPr/>
        </p:nvCxnSpPr>
        <p:spPr>
          <a:xfrm flipV="1">
            <a:off x="5719017" y="2244548"/>
            <a:ext cx="2152049" cy="178831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0EF2D393-C8C2-1F80-0779-83C783093DB9}"/>
              </a:ext>
            </a:extLst>
          </p:cNvPr>
          <p:cNvCxnSpPr>
            <a:cxnSpLocks/>
          </p:cNvCxnSpPr>
          <p:nvPr/>
        </p:nvCxnSpPr>
        <p:spPr>
          <a:xfrm>
            <a:off x="5722619" y="2423379"/>
            <a:ext cx="2199140" cy="283962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E7547951-331E-BBA4-1B82-898C163D07A4}"/>
              </a:ext>
            </a:extLst>
          </p:cNvPr>
          <p:cNvCxnSpPr>
            <a:cxnSpLocks/>
          </p:cNvCxnSpPr>
          <p:nvPr/>
        </p:nvCxnSpPr>
        <p:spPr>
          <a:xfrm flipV="1">
            <a:off x="6451935" y="3931853"/>
            <a:ext cx="1497256" cy="1013449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4FDD2B53-90C7-360C-E2BB-CC3846755AFB}"/>
              </a:ext>
            </a:extLst>
          </p:cNvPr>
          <p:cNvCxnSpPr>
            <a:cxnSpLocks/>
          </p:cNvCxnSpPr>
          <p:nvPr/>
        </p:nvCxnSpPr>
        <p:spPr>
          <a:xfrm flipV="1">
            <a:off x="6461079" y="4517065"/>
            <a:ext cx="1475393" cy="428237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751A59C1-067C-FF08-7DCF-C467869F246E}"/>
              </a:ext>
            </a:extLst>
          </p:cNvPr>
          <p:cNvCxnSpPr>
            <a:cxnSpLocks/>
          </p:cNvCxnSpPr>
          <p:nvPr/>
        </p:nvCxnSpPr>
        <p:spPr>
          <a:xfrm>
            <a:off x="6451935" y="4945302"/>
            <a:ext cx="1493681" cy="110792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6FB01BAF-1E90-DBDE-EEE0-E0E4E44D77AC}"/>
              </a:ext>
            </a:extLst>
          </p:cNvPr>
          <p:cNvCxnSpPr/>
          <p:nvPr/>
        </p:nvCxnSpPr>
        <p:spPr>
          <a:xfrm>
            <a:off x="6451935" y="4945302"/>
            <a:ext cx="1475393" cy="751441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53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A343E0-11E3-FF44-E8D9-A6E9EC35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482" y="580250"/>
            <a:ext cx="4563035" cy="783197"/>
          </a:xfrm>
        </p:spPr>
        <p:txBody>
          <a:bodyPr/>
          <a:lstStyle/>
          <a:p>
            <a:r>
              <a:rPr lang="vi-VN">
                <a:solidFill>
                  <a:srgbClr val="FF0000"/>
                </a:solidFill>
              </a:rPr>
              <a:t>Conclusion</a:t>
            </a:r>
            <a:endParaRPr lang="en-GB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4084E86-2EAA-614F-011A-2730A193E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Research about Novel Slot Detection.</a:t>
            </a:r>
          </a:p>
          <a:p>
            <a:r>
              <a:rPr lang="en-GB" sz="2400"/>
              <a:t>Experiment on Snips-NSD.</a:t>
            </a:r>
          </a:p>
          <a:p>
            <a:r>
              <a:rPr lang="en-GB" sz="2400"/>
              <a:t>Analysis the result, challenge and suggest development directions for future research.</a:t>
            </a:r>
          </a:p>
        </p:txBody>
      </p:sp>
      <p:sp>
        <p:nvSpPr>
          <p:cNvPr id="4" name="Google Shape;176;p7">
            <a:extLst>
              <a:ext uri="{FF2B5EF4-FFF2-40B4-BE49-F238E27FC236}">
                <a16:creationId xmlns:a16="http://schemas.microsoft.com/office/drawing/2014/main" id="{95805C3A-07BE-13C1-FA5C-965C4CF6B96B}"/>
              </a:ext>
            </a:extLst>
          </p:cNvPr>
          <p:cNvSpPr txBox="1"/>
          <p:nvPr/>
        </p:nvSpPr>
        <p:spPr>
          <a:xfrm>
            <a:off x="0" y="118550"/>
            <a:ext cx="47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Đô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̀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Án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Khoa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Học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Dư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̃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Liệu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Ứng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Dụng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447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D5354E-097E-28CD-ED10-C1432E25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470" y="2857500"/>
            <a:ext cx="3541059" cy="1143000"/>
          </a:xfrm>
        </p:spPr>
        <p:txBody>
          <a:bodyPr/>
          <a:lstStyle/>
          <a:p>
            <a:r>
              <a:rPr lang="en-GB"/>
              <a:t>Demo</a:t>
            </a:r>
          </a:p>
        </p:txBody>
      </p:sp>
      <p:sp>
        <p:nvSpPr>
          <p:cNvPr id="4" name="Google Shape;176;p7">
            <a:extLst>
              <a:ext uri="{FF2B5EF4-FFF2-40B4-BE49-F238E27FC236}">
                <a16:creationId xmlns:a16="http://schemas.microsoft.com/office/drawing/2014/main" id="{9F85752D-1065-7D9E-BE75-F0D76EC1F631}"/>
              </a:ext>
            </a:extLst>
          </p:cNvPr>
          <p:cNvSpPr txBox="1"/>
          <p:nvPr/>
        </p:nvSpPr>
        <p:spPr>
          <a:xfrm>
            <a:off x="0" y="118550"/>
            <a:ext cx="47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Đô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̀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Án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Khoa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Học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Dữ Liệu &amp;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Ứng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Dụng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8292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>
            <a:spLocks noGrp="1"/>
          </p:cNvSpPr>
          <p:nvPr>
            <p:ph type="body" idx="1"/>
          </p:nvPr>
        </p:nvSpPr>
        <p:spPr>
          <a:xfrm>
            <a:off x="1891553" y="2492189"/>
            <a:ext cx="8408894" cy="1873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6600" b="1">
                <a:solidFill>
                  <a:srgbClr val="FF0000"/>
                </a:solidFill>
              </a:rPr>
              <a:t>Thanks for watching</a:t>
            </a:r>
          </a:p>
        </p:txBody>
      </p:sp>
      <p:sp>
        <p:nvSpPr>
          <p:cNvPr id="183" name="Google Shape;183;p8"/>
          <p:cNvSpPr txBox="1"/>
          <p:nvPr/>
        </p:nvSpPr>
        <p:spPr>
          <a:xfrm>
            <a:off x="0" y="118550"/>
            <a:ext cx="47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Đồ Án Khoa Học Dữ Liệu &amp; Ứng Dụng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264050" y="748200"/>
            <a:ext cx="36639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618564" y="1250576"/>
            <a:ext cx="6489290" cy="513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AutoNum type="arabicPeriod"/>
            </a:pPr>
            <a:r>
              <a:rPr lang="en-US"/>
              <a:t>Introduction</a:t>
            </a:r>
            <a:endParaRPr/>
          </a:p>
          <a:p>
            <a:pPr marL="514350" lvl="0" indent="-5143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r>
              <a:rPr lang="en-US">
                <a:solidFill>
                  <a:srgbClr val="FF0000"/>
                </a:solidFill>
              </a:rPr>
              <a:t>Input/output</a:t>
            </a:r>
            <a:endParaRPr/>
          </a:p>
          <a:p>
            <a:pPr marL="514350" lvl="0" indent="-5143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AutoNum type="arabicPeriod"/>
            </a:pPr>
            <a:r>
              <a:rPr lang="en-US"/>
              <a:t>Dataset</a:t>
            </a:r>
            <a:endParaRPr/>
          </a:p>
          <a:p>
            <a:pPr marL="514350" lvl="0" indent="-5143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r>
              <a:rPr lang="en-US">
                <a:solidFill>
                  <a:srgbClr val="FF0000"/>
                </a:solidFill>
              </a:rPr>
              <a:t>Model</a:t>
            </a:r>
            <a:endParaRPr>
              <a:solidFill>
                <a:srgbClr val="FF0000"/>
              </a:solidFill>
            </a:endParaRPr>
          </a:p>
          <a:p>
            <a:pPr marL="514350" lvl="0" indent="-5143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>
                <a:solidFill>
                  <a:srgbClr val="0066FF"/>
                </a:solidFill>
              </a:rPr>
              <a:t>Experiment and Result Analysis</a:t>
            </a:r>
          </a:p>
          <a:p>
            <a:pPr marL="514350" lvl="0" indent="-514350">
              <a:lnSpc>
                <a:spcPct val="150000"/>
              </a:lnSpc>
              <a:buClr>
                <a:srgbClr val="FF0000"/>
              </a:buClr>
              <a:buFont typeface="Arial"/>
              <a:buAutoNum type="arabicPeriod"/>
            </a:pPr>
            <a:r>
              <a:rPr lang="vi-VN">
                <a:solidFill>
                  <a:srgbClr val="FF0000"/>
                </a:solidFill>
              </a:rPr>
              <a:t>Conclusion</a:t>
            </a:r>
          </a:p>
          <a:p>
            <a:pPr marL="514350" lvl="0" indent="-514350">
              <a:lnSpc>
                <a:spcPct val="150000"/>
              </a:lnSpc>
              <a:buAutoNum type="arabicPeriod"/>
            </a:pPr>
            <a:r>
              <a:rPr lang="en-US"/>
              <a:t>Demo</a:t>
            </a:r>
            <a:endParaRPr lang="vi-VN">
              <a:solidFill>
                <a:srgbClr val="FF0000"/>
              </a:solidFill>
            </a:endParaRPr>
          </a:p>
          <a:p>
            <a:pPr marL="0" lvl="0" indent="0">
              <a:lnSpc>
                <a:spcPct val="150000"/>
              </a:lnSpc>
              <a:buClr>
                <a:srgbClr val="FF0000"/>
              </a:buClr>
              <a:buNone/>
            </a:pPr>
            <a:endParaRPr/>
          </a:p>
          <a:p>
            <a:pPr marL="514350" lvl="0" indent="-3365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0" y="118550"/>
            <a:ext cx="47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Đô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̀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Án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Khoa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Học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Dữ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Liệu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Ứng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Dụng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609599" y="2227733"/>
            <a:ext cx="10972800" cy="379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</a:rPr>
              <a:t>Slot filling </a:t>
            </a:r>
            <a:r>
              <a:rPr lang="en-US"/>
              <a:t>plays a vital role to understand user queries in personal assistants such as Alexa (Amazon), Siri (Apple), Google Assistant (Google), etc.</a:t>
            </a:r>
            <a:endParaRPr lang="en-GB"/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/>
              <a:t>It aims at identifying a sequence of tokens and extracting semantic constituents from the user queries. </a:t>
            </a:r>
            <a:endParaRPr lang="en-GB"/>
          </a:p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/>
              <a:t>Given a large scale pre-collected training corpus, existing </a:t>
            </a:r>
            <a:r>
              <a:rPr lang="en-US">
                <a:solidFill>
                  <a:srgbClr val="FF0000"/>
                </a:solidFill>
              </a:rPr>
              <a:t>neural-based models</a:t>
            </a:r>
            <a:r>
              <a:rPr lang="en-US"/>
              <a:t> have been actively applied to slot filling and achieved promising results.</a:t>
            </a:r>
            <a:endParaRPr lang="en-GB"/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4369826" y="837124"/>
            <a:ext cx="3452347" cy="718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id="{775630CF-696B-6B75-E53F-7AE4D684086C}"/>
              </a:ext>
            </a:extLst>
          </p:cNvPr>
          <p:cNvSpPr txBox="1"/>
          <p:nvPr/>
        </p:nvSpPr>
        <p:spPr>
          <a:xfrm>
            <a:off x="0" y="118550"/>
            <a:ext cx="47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Đô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̀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Án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Khoa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Học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Dữ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Liệu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Ứng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Dụng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64481-6E15-F8E9-8AF9-B69D9C8E65D0}"/>
              </a:ext>
            </a:extLst>
          </p:cNvPr>
          <p:cNvSpPr txBox="1"/>
          <p:nvPr/>
        </p:nvSpPr>
        <p:spPr>
          <a:xfrm>
            <a:off x="1081412" y="1589602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rgbClr val="FF0000"/>
                </a:solidFill>
              </a:rPr>
              <a:t>What is Slot filling</a:t>
            </a:r>
            <a:r>
              <a:rPr lang="en-US" sz="2800" b="1">
                <a:solidFill>
                  <a:srgbClr val="FF0000"/>
                </a:solidFill>
              </a:rPr>
              <a:t>?</a:t>
            </a:r>
            <a:endParaRPr lang="vi-V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609600" y="2227727"/>
            <a:ext cx="10972800" cy="379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>
                <a:effectLst/>
                <a:latin typeface="Arial" panose="020B0604020202020204" pitchFamily="34" charset="0"/>
              </a:rPr>
              <a:t>A reliable slot filling model should not only predict the pre-defined slots but also detect potential unknown slot types to know what it doesn’t know, which we call </a:t>
            </a:r>
            <a:r>
              <a:rPr lang="en-US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Novel Slot Detection (NSD).</a:t>
            </a:r>
          </a:p>
          <a:p>
            <a:pPr lvl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Novel Slot (NS) </a:t>
            </a:r>
            <a:r>
              <a:rPr lang="en-US">
                <a:effectLst/>
                <a:latin typeface="Arial" panose="020B0604020202020204" pitchFamily="34" charset="0"/>
              </a:rPr>
              <a:t>as new slot types that are not included in the pre-defined slot set.</a:t>
            </a:r>
          </a:p>
          <a:p>
            <a:pPr lvl="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Wingdings" panose="05000000000000000000" pitchFamily="2" charset="2"/>
              <a:buChar char="§"/>
            </a:pPr>
            <a:r>
              <a:rPr lang="en-US">
                <a:effectLst/>
                <a:latin typeface="Arial" panose="020B0604020202020204" pitchFamily="34" charset="0"/>
              </a:rPr>
              <a:t>NSD aims to discover potential new or </a:t>
            </a:r>
            <a:r>
              <a:rPr lang="en-US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out-of-domain (OOD)</a:t>
            </a:r>
            <a:r>
              <a:rPr lang="en-US">
                <a:effectLst/>
                <a:latin typeface="Arial" panose="020B0604020202020204" pitchFamily="34" charset="0"/>
              </a:rPr>
              <a:t> entity types to strengthen the capability of a dialogue system based on </a:t>
            </a:r>
            <a:r>
              <a:rPr lang="en-US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in-domain (IND)</a:t>
            </a:r>
            <a:r>
              <a:rPr lang="en-US">
                <a:effectLst/>
                <a:latin typeface="Arial" panose="020B0604020202020204" pitchFamily="34" charset="0"/>
              </a:rPr>
              <a:t> pre-collected training data.</a:t>
            </a:r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4369826" y="837124"/>
            <a:ext cx="3452347" cy="718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id="{775630CF-696B-6B75-E53F-7AE4D684086C}"/>
              </a:ext>
            </a:extLst>
          </p:cNvPr>
          <p:cNvSpPr txBox="1"/>
          <p:nvPr/>
        </p:nvSpPr>
        <p:spPr>
          <a:xfrm>
            <a:off x="0" y="118550"/>
            <a:ext cx="47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Đô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̀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Án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Khoa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Học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Dữ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Liệu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Ứng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Dụng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8F375-76C9-3E47-9CB0-809ABFD363EE}"/>
              </a:ext>
            </a:extLst>
          </p:cNvPr>
          <p:cNvSpPr txBox="1"/>
          <p:nvPr/>
        </p:nvSpPr>
        <p:spPr>
          <a:xfrm>
            <a:off x="1081412" y="1589602"/>
            <a:ext cx="5462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rgbClr val="FF0000"/>
                </a:solidFill>
              </a:rPr>
              <a:t>What is Novel Slot Detection</a:t>
            </a:r>
            <a:r>
              <a:rPr lang="en-US" sz="2800" b="1">
                <a:solidFill>
                  <a:srgbClr val="FF0000"/>
                </a:solidFill>
              </a:rPr>
              <a:t>?</a:t>
            </a:r>
            <a:endParaRPr lang="vi-VN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22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685800" y="2429200"/>
            <a:ext cx="3721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Input/output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0" y="118550"/>
            <a:ext cx="47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Đồ Án Khoa Học Dữ Liệu &amp; Ứng Dụng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4407425" y="5158300"/>
            <a:ext cx="69087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effectLst/>
                <a:latin typeface="Arial" panose="020B0604020202020204" pitchFamily="34" charset="0"/>
              </a:rPr>
              <a:t>An example of Novel Slot Detection in the task-oriented dialogue system.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2271" y="1174212"/>
            <a:ext cx="6843854" cy="398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744200" y="849072"/>
            <a:ext cx="2703600" cy="74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Dataset </a:t>
            </a:r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0" y="118550"/>
            <a:ext cx="47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Đồ Án Khoa Học Dữ Liệu &amp; Ứng Dụng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FB56C77-EE63-E3DB-17E2-7AF6623F4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719881"/>
              </p:ext>
            </p:extLst>
          </p:nvPr>
        </p:nvGraphicFramePr>
        <p:xfrm>
          <a:off x="1757082" y="2560320"/>
          <a:ext cx="8677836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78424">
                  <a:extLst>
                    <a:ext uri="{9D8B030D-6E8A-4147-A177-3AD203B41FA5}">
                      <a16:colId xmlns:a16="http://schemas.microsoft.com/office/drawing/2014/main" val="3487212370"/>
                    </a:ext>
                  </a:extLst>
                </a:gridCol>
                <a:gridCol w="2160494">
                  <a:extLst>
                    <a:ext uri="{9D8B030D-6E8A-4147-A177-3AD203B41FA5}">
                      <a16:colId xmlns:a16="http://schemas.microsoft.com/office/drawing/2014/main" val="1234899001"/>
                    </a:ext>
                  </a:extLst>
                </a:gridCol>
                <a:gridCol w="2169459">
                  <a:extLst>
                    <a:ext uri="{9D8B030D-6E8A-4147-A177-3AD203B41FA5}">
                      <a16:colId xmlns:a16="http://schemas.microsoft.com/office/drawing/2014/main" val="4168898837"/>
                    </a:ext>
                  </a:extLst>
                </a:gridCol>
                <a:gridCol w="2169459">
                  <a:extLst>
                    <a:ext uri="{9D8B030D-6E8A-4147-A177-3AD203B41FA5}">
                      <a16:colId xmlns:a16="http://schemas.microsoft.com/office/drawing/2014/main" val="3809560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Dataset</a:t>
                      </a:r>
                      <a:endParaRPr lang="vi-V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/>
                        <a:t>train utterances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/>
                        <a:t>dev utterances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/>
                        <a:t>test utterance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7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89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400" b="0" u="sng" strike="noStrike" cap="none">
                          <a:solidFill>
                            <a:schemeClr val="hlink"/>
                          </a:solidFill>
                          <a:sym typeface="Arial"/>
                          <a:hlinkClick r:id="rId3"/>
                        </a:rPr>
                        <a:t>Snips</a:t>
                      </a:r>
                      <a:endParaRPr lang="en-US" sz="2400" b="0" i="0" u="none" strike="noStrike" cap="none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>
                          <a:solidFill>
                            <a:srgbClr val="0066FF"/>
                          </a:solidFill>
                        </a:rPr>
                        <a:t>13,084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>
                          <a:solidFill>
                            <a:srgbClr val="0066FF"/>
                          </a:solidFill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>
                          <a:solidFill>
                            <a:srgbClr val="0066FF"/>
                          </a:solidFill>
                        </a:rPr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45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u="sng" strike="noStrike" cap="none">
                          <a:solidFill>
                            <a:schemeClr val="hlink"/>
                          </a:solidFill>
                          <a:sym typeface="Arial"/>
                          <a:hlinkClick r:id="rId4"/>
                        </a:rPr>
                        <a:t>ATIS</a:t>
                      </a:r>
                      <a:endParaRPr lang="vi-V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>
                          <a:solidFill>
                            <a:srgbClr val="0066FF"/>
                          </a:solidFill>
                        </a:rPr>
                        <a:t>4,478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>
                          <a:solidFill>
                            <a:srgbClr val="0066FF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>
                          <a:solidFill>
                            <a:srgbClr val="0066FF"/>
                          </a:solidFill>
                        </a:rPr>
                        <a:t>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0118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5a1efb70_0_10"/>
          <p:cNvSpPr txBox="1">
            <a:spLocks noGrp="1"/>
          </p:cNvSpPr>
          <p:nvPr>
            <p:ph type="body" idx="1"/>
          </p:nvPr>
        </p:nvSpPr>
        <p:spPr>
          <a:xfrm>
            <a:off x="681317" y="2501102"/>
            <a:ext cx="9914964" cy="74579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spcBef>
                <a:spcPts val="56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400"/>
              <a:t>Random select part of slot types in 2 dataset as unknown slots</a:t>
            </a:r>
            <a:endParaRPr lang="en-GB" sz="2400"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54D4EF-123E-E375-AD81-023F4451EB73}"/>
              </a:ext>
            </a:extLst>
          </p:cNvPr>
          <p:cNvGrpSpPr/>
          <p:nvPr/>
        </p:nvGrpSpPr>
        <p:grpSpPr>
          <a:xfrm>
            <a:off x="9760101" y="2164748"/>
            <a:ext cx="1510996" cy="1293000"/>
            <a:chOff x="8377075" y="1860125"/>
            <a:chExt cx="1510996" cy="1293000"/>
          </a:xfrm>
        </p:grpSpPr>
        <p:sp>
          <p:nvSpPr>
            <p:cNvPr id="127" name="Google Shape;127;g1255a1efb70_0_10"/>
            <p:cNvSpPr/>
            <p:nvPr/>
          </p:nvSpPr>
          <p:spPr>
            <a:xfrm>
              <a:off x="8377075" y="2020775"/>
              <a:ext cx="392100" cy="9717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28" name="Google Shape;128;g1255a1efb70_0_10"/>
            <p:cNvSpPr txBox="1"/>
            <p:nvPr/>
          </p:nvSpPr>
          <p:spPr>
            <a:xfrm>
              <a:off x="8861000" y="1860125"/>
              <a:ext cx="1027071" cy="12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</a:rPr>
                <a:t>5%</a:t>
              </a:r>
              <a:endParaRPr sz="2400">
                <a:solidFill>
                  <a:srgbClr val="FF0000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</a:rPr>
                <a:t>15%</a:t>
              </a:r>
              <a:endParaRPr sz="2400">
                <a:solidFill>
                  <a:srgbClr val="FF0000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</a:rPr>
                <a:t>30%</a:t>
              </a:r>
              <a:endParaRPr sz="2400">
                <a:solidFill>
                  <a:srgbClr val="FF0000"/>
                </a:solidFill>
              </a:endParaRPr>
            </a:p>
          </p:txBody>
        </p:sp>
      </p:grpSp>
      <p:sp>
        <p:nvSpPr>
          <p:cNvPr id="129" name="Google Shape;129;g1255a1efb70_0_10"/>
          <p:cNvSpPr txBox="1"/>
          <p:nvPr/>
        </p:nvSpPr>
        <p:spPr>
          <a:xfrm>
            <a:off x="681317" y="3246901"/>
            <a:ext cx="10030438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just">
              <a:buClr>
                <a:srgbClr val="0066FF"/>
              </a:buClr>
              <a:buSzPts val="2400"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66FF"/>
                </a:solidFill>
              </a:rPr>
              <a:t>For </a:t>
            </a:r>
            <a:r>
              <a:rPr lang="en-US" sz="2400">
                <a:solidFill>
                  <a:srgbClr val="FF0000"/>
                </a:solidFill>
              </a:rPr>
              <a:t>OOD intent detection</a:t>
            </a:r>
            <a:r>
              <a:rPr lang="en-US" sz="2400">
                <a:solidFill>
                  <a:srgbClr val="0066FF"/>
                </a:solidFill>
              </a:rPr>
              <a:t>, we just need to remove these sentences in </a:t>
            </a:r>
            <a:r>
              <a:rPr lang="en-US" sz="2400">
                <a:solidFill>
                  <a:srgbClr val="FF0000"/>
                </a:solidFill>
              </a:rPr>
              <a:t>training and validation set</a:t>
            </a:r>
            <a:r>
              <a:rPr lang="en-US" sz="2400">
                <a:solidFill>
                  <a:srgbClr val="0066FF"/>
                </a:solidFill>
              </a:rPr>
              <a:t>. However, for Novel Slot Detection, a sentence perhaps contains both in-domain slots and unknown slots, which is nontrivial for tackling unknown slots at the token level. </a:t>
            </a:r>
            <a:endParaRPr lang="en-GB" sz="2400">
              <a:solidFill>
                <a:srgbClr val="0066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98;p2">
            <a:extLst>
              <a:ext uri="{FF2B5EF4-FFF2-40B4-BE49-F238E27FC236}">
                <a16:creationId xmlns:a16="http://schemas.microsoft.com/office/drawing/2014/main" id="{56C820A4-28CA-13FE-4AA4-2C7146134D80}"/>
              </a:ext>
            </a:extLst>
          </p:cNvPr>
          <p:cNvSpPr txBox="1"/>
          <p:nvPr/>
        </p:nvSpPr>
        <p:spPr>
          <a:xfrm>
            <a:off x="0" y="118550"/>
            <a:ext cx="47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Đô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̀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Án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Khoa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Học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Dữ Liệu &amp;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Ứng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Dụng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8;p5">
            <a:extLst>
              <a:ext uri="{FF2B5EF4-FFF2-40B4-BE49-F238E27FC236}">
                <a16:creationId xmlns:a16="http://schemas.microsoft.com/office/drawing/2014/main" id="{2D606A90-5E64-2137-D920-2E92F40C3017}"/>
              </a:ext>
            </a:extLst>
          </p:cNvPr>
          <p:cNvSpPr txBox="1">
            <a:spLocks/>
          </p:cNvSpPr>
          <p:nvPr/>
        </p:nvSpPr>
        <p:spPr>
          <a:xfrm>
            <a:off x="4744200" y="849072"/>
            <a:ext cx="2703600" cy="74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Dataset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build="p"/>
      <p:bldP spid="1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55a1efb70_0_21"/>
          <p:cNvSpPr txBox="1">
            <a:spLocks noGrp="1"/>
          </p:cNvSpPr>
          <p:nvPr>
            <p:ph type="body" idx="1"/>
          </p:nvPr>
        </p:nvSpPr>
        <p:spPr>
          <a:xfrm>
            <a:off x="952500" y="1145030"/>
            <a:ext cx="10199594" cy="4933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Therefore, they propose three different processing strategies as follows: </a:t>
            </a:r>
            <a:endParaRPr sz="2400"/>
          </a:p>
        </p:txBody>
      </p:sp>
      <p:graphicFrame>
        <p:nvGraphicFramePr>
          <p:cNvPr id="137" name="Google Shape;137;g1255a1efb70_0_21"/>
          <p:cNvGraphicFramePr/>
          <p:nvPr>
            <p:extLst>
              <p:ext uri="{D42A27DB-BD31-4B8C-83A1-F6EECF244321}">
                <p14:modId xmlns:p14="http://schemas.microsoft.com/office/powerpoint/2010/main" val="241266014"/>
              </p:ext>
            </p:extLst>
          </p:nvPr>
        </p:nvGraphicFramePr>
        <p:xfrm>
          <a:off x="952500" y="1704107"/>
          <a:ext cx="10287000" cy="2072580"/>
        </p:xfrm>
        <a:graphic>
          <a:graphicData uri="http://schemas.openxmlformats.org/drawingml/2006/table">
            <a:tbl>
              <a:tblPr>
                <a:noFill/>
                <a:tableStyleId>{20DCF4E0-E2F2-41C4-8713-5FF3BBFFB6B5}</a:tableStyleId>
              </a:tblPr>
              <a:tblGrid>
                <a:gridCol w="39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Replace</a:t>
                      </a:r>
                      <a:endParaRPr sz="24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Mask</a:t>
                      </a:r>
                      <a:endParaRPr sz="24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Remove</a:t>
                      </a:r>
                      <a:endParaRPr sz="24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66FF"/>
                          </a:solidFill>
                        </a:rPr>
                        <a:t>Label the unknown slot values with all </a:t>
                      </a:r>
                      <a:r>
                        <a:rPr lang="en-US" sz="2200" i="1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sz="2200">
                          <a:solidFill>
                            <a:srgbClr val="0066FF"/>
                          </a:solidFill>
                        </a:rPr>
                        <a:t> in the training set while the original values remain unchanged.</a:t>
                      </a:r>
                      <a:endParaRPr sz="2200">
                        <a:solidFill>
                          <a:srgbClr val="0066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66FF"/>
                          </a:solidFill>
                        </a:rPr>
                        <a:t>Label the unknown slot values with all </a:t>
                      </a:r>
                      <a:r>
                        <a:rPr lang="en-US" sz="2200" i="1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sz="2200">
                          <a:solidFill>
                            <a:srgbClr val="0066FF"/>
                          </a:solidFill>
                        </a:rPr>
                        <a:t> and mask these slot values with a special token </a:t>
                      </a:r>
                      <a:r>
                        <a:rPr lang="en-US" sz="2200" i="1">
                          <a:solidFill>
                            <a:srgbClr val="FF0000"/>
                          </a:solidFill>
                        </a:rPr>
                        <a:t>MASK</a:t>
                      </a:r>
                      <a:r>
                        <a:rPr lang="en-US" sz="2200">
                          <a:solidFill>
                            <a:srgbClr val="0066FF"/>
                          </a:solidFill>
                        </a:rPr>
                        <a:t>.</a:t>
                      </a:r>
                      <a:endParaRPr sz="2200">
                        <a:solidFill>
                          <a:srgbClr val="0066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66FF"/>
                          </a:solidFill>
                        </a:rPr>
                        <a:t>All the sentences containing unknown slots are removed.</a:t>
                      </a:r>
                      <a:endParaRPr sz="2200">
                        <a:solidFill>
                          <a:srgbClr val="0066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8" name="Google Shape;138;g1255a1efb70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88" y="3964360"/>
            <a:ext cx="934402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255a1efb70_0_21"/>
          <p:cNvSpPr txBox="1">
            <a:spLocks noGrp="1"/>
          </p:cNvSpPr>
          <p:nvPr>
            <p:ph type="title"/>
          </p:nvPr>
        </p:nvSpPr>
        <p:spPr>
          <a:xfrm>
            <a:off x="4855555" y="338659"/>
            <a:ext cx="2486541" cy="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Dataset </a:t>
            </a:r>
            <a:endParaRPr/>
          </a:p>
        </p:txBody>
      </p:sp>
      <p:sp>
        <p:nvSpPr>
          <p:cNvPr id="6" name="Google Shape;98;p2">
            <a:extLst>
              <a:ext uri="{FF2B5EF4-FFF2-40B4-BE49-F238E27FC236}">
                <a16:creationId xmlns:a16="http://schemas.microsoft.com/office/drawing/2014/main" id="{0B9AA8E4-2EC8-770D-5742-D8B03D33AB31}"/>
              </a:ext>
            </a:extLst>
          </p:cNvPr>
          <p:cNvSpPr txBox="1"/>
          <p:nvPr/>
        </p:nvSpPr>
        <p:spPr>
          <a:xfrm>
            <a:off x="0" y="118550"/>
            <a:ext cx="47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Đô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̀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Án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Khoa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Học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>
                <a:solidFill>
                  <a:srgbClr val="FF0000"/>
                </a:solidFill>
              </a:rPr>
              <a:t>Dữ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Liệu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Ứng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Dụng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4931576" y="580250"/>
            <a:ext cx="2367600" cy="76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Model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0" y="118550"/>
            <a:ext cx="47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Đồ Án Khoa Học Dữ Liệu &amp; Ứng Dụng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4792800" y="2459820"/>
            <a:ext cx="6967194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26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0066FF"/>
                </a:solidFill>
              </a:rPr>
              <a:t>In the training stage, we either train a multiple-class classifier or binary classifier using different training objective. We use public </a:t>
            </a:r>
            <a:r>
              <a:rPr lang="en-US" sz="2000">
                <a:solidFill>
                  <a:srgbClr val="FF0000"/>
                </a:solidFill>
              </a:rPr>
              <a:t>BERT-large</a:t>
            </a:r>
            <a:r>
              <a:rPr lang="en-US" sz="2000">
                <a:solidFill>
                  <a:srgbClr val="0066FF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embedding</a:t>
            </a:r>
            <a:r>
              <a:rPr lang="en-US" sz="2000">
                <a:solidFill>
                  <a:srgbClr val="0066FF"/>
                </a:solidFill>
              </a:rPr>
              <a:t> layer and </a:t>
            </a:r>
            <a:r>
              <a:rPr lang="en-US" sz="2000" err="1">
                <a:solidFill>
                  <a:srgbClr val="FF0000"/>
                </a:solidFill>
              </a:rPr>
              <a:t>BiLSTM</a:t>
            </a:r>
            <a:r>
              <a:rPr lang="en-US" sz="2000">
                <a:solidFill>
                  <a:srgbClr val="FF0000"/>
                </a:solidFill>
              </a:rPr>
              <a:t>-CRF</a:t>
            </a:r>
            <a:r>
              <a:rPr lang="en-US" sz="2000">
                <a:solidFill>
                  <a:srgbClr val="0066FF"/>
                </a:solidFill>
              </a:rPr>
              <a:t> for token level feature extraction. Then, in the test stage, we use the typical neural multiple classifier to predict the in-domain slot labels.</a:t>
            </a:r>
            <a:endParaRPr sz="2000">
              <a:solidFill>
                <a:srgbClr val="0066FF"/>
              </a:solidFill>
            </a:endParaRPr>
          </a:p>
          <a:p>
            <a:pPr marL="4826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0066FF"/>
                </a:solidFill>
              </a:rPr>
              <a:t>Meanwhile, we use the detection algorithm, </a:t>
            </a:r>
            <a:r>
              <a:rPr lang="en-US" sz="2000">
                <a:solidFill>
                  <a:srgbClr val="FF0000"/>
                </a:solidFill>
              </a:rPr>
              <a:t>MSP</a:t>
            </a:r>
            <a:r>
              <a:rPr lang="en-US" sz="2000">
                <a:solidFill>
                  <a:srgbClr val="0066FF"/>
                </a:solidFill>
              </a:rPr>
              <a:t> or </a:t>
            </a:r>
            <a:r>
              <a:rPr lang="en-US" sz="2000">
                <a:solidFill>
                  <a:srgbClr val="FF0000"/>
                </a:solidFill>
              </a:rPr>
              <a:t>GDA</a:t>
            </a:r>
            <a:r>
              <a:rPr lang="en-US" sz="2000">
                <a:solidFill>
                  <a:srgbClr val="0066FF"/>
                </a:solidFill>
              </a:rPr>
              <a:t> to figure out novel slot tokens. Finally, we override the slot token labels which are detected as NS.</a:t>
            </a:r>
            <a:endParaRPr lang="en-GB" sz="2000" i="0" u="none" strike="noStrike" cap="none">
              <a:solidFill>
                <a:srgbClr val="00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476" y="2577253"/>
            <a:ext cx="4021545" cy="24288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2;p4">
            <a:extLst>
              <a:ext uri="{FF2B5EF4-FFF2-40B4-BE49-F238E27FC236}">
                <a16:creationId xmlns:a16="http://schemas.microsoft.com/office/drawing/2014/main" id="{1E1209CA-84D7-ABA6-EC53-C8149A7119D0}"/>
              </a:ext>
            </a:extLst>
          </p:cNvPr>
          <p:cNvSpPr txBox="1"/>
          <p:nvPr/>
        </p:nvSpPr>
        <p:spPr>
          <a:xfrm>
            <a:off x="-501265" y="4860477"/>
            <a:ext cx="615702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effectLst/>
                <a:latin typeface="Arial" panose="020B0604020202020204" pitchFamily="34" charset="0"/>
              </a:rPr>
              <a:t>Overall Framework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A6051784158A348A8A083CC0D91EDD2" ma:contentTypeVersion="7" ma:contentTypeDescription="Tạo tài liệu mới." ma:contentTypeScope="" ma:versionID="0bcc55b74940e2e848d3716ae0ee1ec4">
  <xsd:schema xmlns:xsd="http://www.w3.org/2001/XMLSchema" xmlns:xs="http://www.w3.org/2001/XMLSchema" xmlns:p="http://schemas.microsoft.com/office/2006/metadata/properties" xmlns:ns3="55a8854a-3e1e-42a7-978b-da2846a19bec" xmlns:ns4="944de4f3-dbe6-4d0a-84b7-a9b6a222d4b6" targetNamespace="http://schemas.microsoft.com/office/2006/metadata/properties" ma:root="true" ma:fieldsID="dc1b62efe61df7163cfbcae49c8b1309" ns3:_="" ns4:_="">
    <xsd:import namespace="55a8854a-3e1e-42a7-978b-da2846a19bec"/>
    <xsd:import namespace="944de4f3-dbe6-4d0a-84b7-a9b6a222d4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8854a-3e1e-42a7-978b-da2846a19b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de4f3-dbe6-4d0a-84b7-a9b6a222d4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1FD8F8-CCBF-4ED3-959E-EC00F16C12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C4157-7879-4FDC-99EE-385E63468C04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944de4f3-dbe6-4d0a-84b7-a9b6a222d4b6"/>
    <ds:schemaRef ds:uri="55a8854a-3e1e-42a7-978b-da2846a19be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790A34B-6ECD-417C-96CB-2728503EC714}">
  <ds:schemaRefs>
    <ds:schemaRef ds:uri="55a8854a-3e1e-42a7-978b-da2846a19bec"/>
    <ds:schemaRef ds:uri="944de4f3-dbe6-4d0a-84b7-a9b6a222d4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Microsoft Office PowerPoint</Application>
  <PresentationFormat>Widescreen</PresentationFormat>
  <Paragraphs>159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Wingdings</vt:lpstr>
      <vt:lpstr>Default Design</vt:lpstr>
      <vt:lpstr>Novel Slot Detection Trong Hệ Thống Đối Thoại Hướng Nhiệm Vụ</vt:lpstr>
      <vt:lpstr>CONTENTS</vt:lpstr>
      <vt:lpstr>Introduction</vt:lpstr>
      <vt:lpstr>Introduction</vt:lpstr>
      <vt:lpstr>Input/output</vt:lpstr>
      <vt:lpstr>Dataset </vt:lpstr>
      <vt:lpstr>PowerPoint Presentation</vt:lpstr>
      <vt:lpstr>Dataset </vt:lpstr>
      <vt:lpstr>Model</vt:lpstr>
      <vt:lpstr>PowerPoint Presentation</vt:lpstr>
      <vt:lpstr>Model</vt:lpstr>
      <vt:lpstr>Model</vt:lpstr>
      <vt:lpstr>Model</vt:lpstr>
      <vt:lpstr>Experiment</vt:lpstr>
      <vt:lpstr>Result</vt:lpstr>
      <vt:lpstr>Analysis</vt:lpstr>
      <vt:lpstr>Conclusion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 Slot Detection: A Benchmark for Discovering Unknown Slot Types in the Task-Oriented Dialogue System</dc:title>
  <dc:creator>Tri-Minh Vo</dc:creator>
  <cp:lastModifiedBy>Phạm Đức Thể</cp:lastModifiedBy>
  <cp:revision>2</cp:revision>
  <dcterms:modified xsi:type="dcterms:W3CDTF">2022-07-27T08:43:20Z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0x010100EA6051784158A348A8A083CC0D91EDD2</vt:lpwstr>
  </property>
</Properties>
</file>