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7045325" cy="9345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p7MoTUFKx3oScKbVTTTdvcbv5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11B9E5-A6BB-45DD-A184-815C65BD6A7B}">
  <a:tblStyle styleId="{DB11B9E5-A6BB-45DD-A184-815C65BD6A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0975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Mục tiêu của môn học này.</a:t>
            </a:r>
            <a:endParaRPr/>
          </a:p>
        </p:txBody>
      </p:sp>
      <p:sp>
        <p:nvSpPr>
          <p:cNvPr id="183" name="Google Shape;183;p6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3" name="Google Shape;83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576263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576263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3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3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3" name="Google Shape;103;p27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27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kietnv@uit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title"/>
          </p:nvPr>
        </p:nvSpPr>
        <p:spPr>
          <a:xfrm>
            <a:off x="1482725" y="285750"/>
            <a:ext cx="6886575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TP. HỒ CHÍ MINH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  <p:sp>
        <p:nvSpPr>
          <p:cNvPr id="122" name="Google Shape;122;p1"/>
          <p:cNvSpPr txBox="1"/>
          <p:nvPr>
            <p:ph idx="1" type="body"/>
          </p:nvPr>
        </p:nvSpPr>
        <p:spPr>
          <a:xfrm>
            <a:off x="1052512" y="4025900"/>
            <a:ext cx="7038975" cy="20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br>
              <a:rPr b="0" i="0" lang="en-US" sz="3600" u="none" cap="none" strike="noStrike">
                <a:solidFill>
                  <a:srgbClr val="B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4926012" y="2143125"/>
            <a:ext cx="5410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viên: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ThS. Nguyễn Văn Kiệt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CN. Huỳnh Văn Tín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Khoa học Dữ liệu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Khoa học và Kỹ thuật Thông tin</a:t>
            </a:r>
            <a:endParaRPr/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37" y="136525"/>
            <a:ext cx="1452562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/>
        </p:nvSpPr>
        <p:spPr>
          <a:xfrm>
            <a:off x="-2743200" y="9906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1112837" y="2209800"/>
            <a:ext cx="29559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DS300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KHUYẾN NGHỊ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 hệ!</a:t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52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có bất kỳ vấn đề nào liên quan đến quá trình học hay đồ án, vui lòng liên hệ:</a:t>
            </a:r>
            <a:endParaRPr/>
          </a:p>
          <a:p>
            <a:pPr indent="-514350" lvl="2" marL="13493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Phòng: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E10.2, Tầng 10, tòa E, UIT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14350" lvl="2" marL="134937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 gian: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9h30 – 10h30, thứ 2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14350" lvl="2" marL="1349375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 ý: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 hệ xếp lịch hẹn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ít nhất 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 1 ngày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oto Sans Symbols"/>
              <a:buNone/>
            </a:pPr>
            <a:r>
              <a:rPr b="1" i="0" lang="en-US" sz="6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UIT, VNU-HCM</a:t>
            </a:r>
            <a:endParaRPr/>
          </a:p>
        </p:txBody>
      </p:sp>
      <p:sp>
        <p:nvSpPr>
          <p:cNvPr id="238" name="Google Shape;238;p1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38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38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38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3815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oto Sans Symbols"/>
              <a:buNone/>
            </a:pPr>
            <a:r>
              <a:rPr b="1" i="0" lang="en-US" sz="5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UIT, VNU-HCM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>
            <p:ph type="title"/>
          </p:nvPr>
        </p:nvSpPr>
        <p:spPr>
          <a:xfrm>
            <a:off x="1482725" y="285750"/>
            <a:ext cx="6886575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TP. HỒ CHÍ MINH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4572000" y="4197350"/>
            <a:ext cx="5410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viên: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ThS. Nguyễn Văn Kiệt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CN. Huỳnh Văn Tín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Khoa học Dữ liệu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Khoa học và Kỹ thuật Thông tin</a:t>
            </a:r>
            <a:endParaRPr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" y="136525"/>
            <a:ext cx="1452562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-2743200" y="9906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4557712" y="2085975"/>
            <a:ext cx="29543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DS300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KHUYẾN NGHỊ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0225" y="1982787"/>
            <a:ext cx="6024562" cy="3503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1" marL="952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Tên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Nguyễn Văn Kiệt, Huỳnh Văn Tín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❖"/>
            </a:pP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i="0" lang="en-US" sz="25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kietnv@uit.edu.vn</a:t>
            </a:r>
            <a:r>
              <a:rPr i="0" lang="en-US" sz="25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0" lang="en-US" sz="25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tinhv@uit.edu.vn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Các phòng 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Khoa học dữ liệu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ISE, UI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Các chủ đề nghiên cứu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7050" lvl="2" marL="1349375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Các môn giảng dạy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Gi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ới thiệu ngành KHDL, 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 Java,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Khai thác và phân tích dữ liệu truyền thông xã hội, Xử lý ngôn ngữ tự nhiên, Các ngôn ngữ lập trình (Java, Python, Prolog, …)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7050" lvl="2" marL="1349375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imes New Roman"/>
              <a:buChar char="❖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Các hướng nghiên cứu</a:t>
            </a:r>
            <a:r>
              <a:rPr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Xử lý ngôn ngữ tự nhiên và khai thác dữ liệu truyền thông xã hội.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In-Tư!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 môn Hệ khuyến nghị để làm gì?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566725" y="1752600"/>
            <a:ext cx="8001000" cy="3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các hệ thống khuyến nghị giúp cho cung cấp các dịch vụ, sản phẩm, nội dung… một cách tối đa tới người dùng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tăng doanh số và cả đáp ứng đúng nhu cầu của người dùng.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 cơ hội nghề nghiệp tại nhiều doanh nghiệp như </a:t>
            </a:r>
            <a:endParaRPr/>
          </a:p>
          <a:p>
            <a:pPr indent="-3492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525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387" y="4681537"/>
            <a:ext cx="10668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724400"/>
            <a:ext cx="1466850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4462" y="4625975"/>
            <a:ext cx="1228725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4759325"/>
            <a:ext cx="111125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63875" y="5268912"/>
            <a:ext cx="1323975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5825" y="5184775"/>
            <a:ext cx="1719262" cy="39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576250" y="934625"/>
            <a:ext cx="800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 môn học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52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Nắm vững các khái niệm cơ bản về khuyến nghị.</a:t>
            </a:r>
            <a:endParaRPr/>
          </a:p>
          <a:p>
            <a:pPr indent="-514350" lvl="1" marL="9525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Nắm vững, hiểu rõ các phương pháp và đánh giá hệ khuyến nghị. 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Vận dụng kỹ năng và kiến thức để xây một hệ khuyến nghị:</a:t>
            </a:r>
            <a:endParaRPr/>
          </a:p>
          <a:p>
            <a:pPr indent="-400050" lvl="3" marL="16938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năng xác định bài toán.</a:t>
            </a:r>
            <a:endParaRPr/>
          </a:p>
          <a:p>
            <a:pPr indent="-400050" lvl="3" marL="16938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 đặt phương pháp khuyến nghị cho bài toán cụ thể.</a:t>
            </a:r>
            <a:endParaRPr/>
          </a:p>
          <a:p>
            <a:pPr indent="-400050" lvl="3" marL="16938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 đặt các độ đo cơ bản để đánh giá kết quả khuyến nghị.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G4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Vận dụng được kỹ năng làm việc nhóm.</a:t>
            </a:r>
            <a:endParaRPr/>
          </a:p>
          <a:p>
            <a:pPr indent="-514350" lvl="1" marL="952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G5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bị kỹ năng nghiên cứu khoa học cho sinh viên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 giá môn học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1295400" y="1778000"/>
            <a:ext cx="7162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 trình (20%):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thức: Bài tập trên lớp, seminar.</a:t>
            </a:r>
            <a:endParaRPr/>
          </a:p>
          <a:p>
            <a:pPr indent="-203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❖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 hành (30%):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Hoàn thành nội dung các bài thực hành.</a:t>
            </a:r>
            <a:endParaRPr/>
          </a:p>
          <a:p>
            <a:pPr indent="-2032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 án cuối kỳ (50%):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báo cáo: 50%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Thuyết trình: 50%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môn học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81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1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Giới thiệu về hệ khuyến nghị</a:t>
            </a:r>
            <a:endParaRPr/>
          </a:p>
          <a:p>
            <a:pPr indent="-342900" lvl="1" marL="781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2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Khuyến nghị lọc cộng tác</a:t>
            </a:r>
            <a:endParaRPr/>
          </a:p>
          <a:p>
            <a:pPr indent="-342900" lvl="1" marL="781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 nghi dựa trên nội dung.</a:t>
            </a:r>
            <a:endParaRPr/>
          </a:p>
          <a:p>
            <a:pPr indent="-342900" lvl="1" marL="781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 nghị dựa trên tri thức</a:t>
            </a:r>
            <a:endParaRPr/>
          </a:p>
          <a:p>
            <a:pPr indent="-342900" lvl="1" marL="781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 giá hệ khuyến nghị</a:t>
            </a:r>
            <a:endParaRPr/>
          </a:p>
          <a:p>
            <a:pPr indent="-342900" lvl="1" marL="781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1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các chủ đề đã chọn</a:t>
            </a:r>
            <a:endParaRPr/>
          </a:p>
          <a:p>
            <a:pPr indent="-342900" lvl="1" marL="78105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❖"/>
            </a:pPr>
            <a:r>
              <a:rPr b="1" i="0" lang="en-US" sz="22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2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đồ án cuối kỳ.</a:t>
            </a:r>
            <a:endParaRPr/>
          </a:p>
          <a:p>
            <a:pPr indent="-330200" lvl="0" marL="4699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 liệu tham khảo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566737" y="2644775"/>
            <a:ext cx="800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81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Aggarwal, C. C. (2016). Recommender systems (Vol. 1). Cham: Springer International Publishing.</a:t>
            </a:r>
            <a:endParaRPr/>
          </a:p>
          <a:p>
            <a:pPr indent="-317500" lvl="0" marL="469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 vụ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566737" y="1752600"/>
            <a:ext cx="68246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 nhiệm vụ chính: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19" name="Google Shape;219;p9"/>
          <p:cNvGraphicFramePr/>
          <p:nvPr/>
        </p:nvGraphicFramePr>
        <p:xfrm>
          <a:off x="9906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{DB11B9E5-A6BB-45DD-A184-815C65BD6A7B}</a:tableStyleId>
              </a:tblPr>
              <a:tblGrid>
                <a:gridCol w="3794125"/>
                <a:gridCol w="3792525"/>
              </a:tblGrid>
              <a:tr h="3048000">
                <a:tc>
                  <a:txBody>
                    <a:bodyPr/>
                    <a:lstStyle/>
                    <a:p>
                      <a:pPr indent="0" lvl="1" marL="4381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9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B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Đọc </a:t>
                      </a:r>
                      <a:r>
                        <a:rPr b="1" lang="en-US" sz="2000">
                          <a:solidFill>
                            <a:srgbClr val="B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bài báo (paper)</a:t>
                      </a:r>
                      <a:r>
                        <a:rPr b="1" i="0" lang="en-US" sz="2000" u="none" cap="none" strike="noStrike">
                          <a:solidFill>
                            <a:srgbClr val="B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và </a:t>
                      </a:r>
                      <a:r>
                        <a:rPr b="1" lang="en-US" sz="2000">
                          <a:solidFill>
                            <a:srgbClr val="B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báo cáo</a:t>
                      </a:r>
                      <a:endParaRPr/>
                    </a:p>
                    <a:p>
                      <a:pPr indent="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B9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Nhóm: 3 sinh viên</a:t>
                      </a:r>
                      <a:endParaRPr/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Bắt đầu: Tuần 3</a:t>
                      </a:r>
                      <a:endParaRPr/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Trình bày: Tuần 7-10</a:t>
                      </a:r>
                      <a:endParaRPr/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Yêu cầu: </a:t>
                      </a:r>
                      <a:endParaRPr/>
                    </a:p>
                    <a:p>
                      <a:pPr indent="-514350" lvl="2" marL="134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Sinh viên t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ìm hiểu và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trình bày lại nội dung của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 bài báo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9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B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Đồ án cuối kỳ</a:t>
                      </a:r>
                      <a:endParaRPr/>
                    </a:p>
                    <a:p>
                      <a:pPr indent="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Verdana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rgbClr val="B9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Nhóm: 3 sinh viên</a:t>
                      </a:r>
                      <a:endParaRPr/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Bắt đầu: Tuần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Trình bày: tuần 11-12</a:t>
                      </a:r>
                      <a:endParaRPr/>
                    </a:p>
                    <a:p>
                      <a:pPr indent="-127000" lvl="1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❖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Yêu cầu: </a:t>
                      </a:r>
                      <a:endParaRPr/>
                    </a:p>
                    <a:p>
                      <a:pPr indent="-514350" lvl="2" marL="134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Sinh viên báo cáo tiến </a:t>
                      </a:r>
                      <a:endParaRPr/>
                    </a:p>
                    <a:p>
                      <a:pPr indent="-514350" lvl="2" marL="134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Hoàn thiện đồ án.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9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Hệ khuyến nghị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2011-10-18T13:51:08Z</dcterms:created>
  <dc:creator>Windows xp sp2 Full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