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62" r:id="rId2"/>
  </p:sldMasterIdLst>
  <p:notesMasterIdLst>
    <p:notesMasterId r:id="rId2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6858000" type="screen4x3"/>
  <p:notesSz cx="7045325" cy="9345613"/>
  <p:embeddedFontLst>
    <p:embeddedFont>
      <p:font typeface="Open Sans" panose="020B0606030504020204" pitchFamily="34" charset="0"/>
      <p:regular r:id="rId26"/>
      <p:bold r:id="rId27"/>
      <p:italic r:id="rId28"/>
      <p:boldItalic r:id="rId29"/>
    </p:embeddedFont>
    <p:embeddedFont>
      <p:font typeface="Verdana" panose="020B060403050404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jM1YtpCoiR1LeHvZphEu42xN8TV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7818F5-1537-4070-BE84-FF4ABE4F0438}">
  <a:tblStyle styleId="{E97818F5-1537-4070-BE84-FF4ABE4F043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8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21" Type="http://schemas.openxmlformats.org/officeDocument/2006/relationships/slide" Target="slides/slide19.xml"/><Relationship Id="rId34"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52762" cy="466725"/>
          </a:xfrm>
          <a:prstGeom prst="rect">
            <a:avLst/>
          </a:prstGeom>
          <a:noFill/>
          <a:ln>
            <a:noFill/>
          </a:ln>
        </p:spPr>
        <p:txBody>
          <a:bodyPr spcFirstLastPara="1" wrap="square" lIns="91400" tIns="45700" rIns="91400"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990975" y="0"/>
            <a:ext cx="3052762" cy="466725"/>
          </a:xfrm>
          <a:prstGeom prst="rect">
            <a:avLst/>
          </a:prstGeom>
          <a:noFill/>
          <a:ln>
            <a:noFill/>
          </a:ln>
        </p:spPr>
        <p:txBody>
          <a:bodyPr spcFirstLastPara="1" wrap="square" lIns="91400" tIns="45700" rIns="91400"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1187450" y="701675"/>
            <a:ext cx="4672012" cy="35036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875712"/>
            <a:ext cx="3052762" cy="468312"/>
          </a:xfrm>
          <a:prstGeom prst="rect">
            <a:avLst/>
          </a:prstGeom>
          <a:noFill/>
          <a:ln>
            <a:noFill/>
          </a:ln>
        </p:spPr>
        <p:txBody>
          <a:bodyPr spcFirstLastPara="1" wrap="square" lIns="91400" tIns="45700" rIns="91400"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notes"/>
          <p:cNvSpPr>
            <a:spLocks noGrp="1" noRot="1" noChangeAspect="1"/>
          </p:cNvSpPr>
          <p:nvPr>
            <p:ph type="sldImg" idx="2"/>
          </p:nvPr>
        </p:nvSpPr>
        <p:spPr>
          <a:xfrm>
            <a:off x="1187450" y="701675"/>
            <a:ext cx="467201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1" name="Google Shape;111;p1: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112" name="Google Shape;112;p1: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0:notes"/>
          <p:cNvSpPr>
            <a:spLocks noGrp="1" noRot="1" noChangeAspect="1"/>
          </p:cNvSpPr>
          <p:nvPr>
            <p:ph type="sldImg" idx="2"/>
          </p:nvPr>
        </p:nvSpPr>
        <p:spPr>
          <a:xfrm>
            <a:off x="1187450" y="701675"/>
            <a:ext cx="467201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6" name="Google Shape;236;p10: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237" name="Google Shape;237;p10: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1:notes"/>
          <p:cNvSpPr>
            <a:spLocks noGrp="1" noRot="1" noChangeAspect="1"/>
          </p:cNvSpPr>
          <p:nvPr>
            <p:ph type="sldImg" idx="2"/>
          </p:nvPr>
        </p:nvSpPr>
        <p:spPr>
          <a:xfrm>
            <a:off x="1187450" y="701675"/>
            <a:ext cx="467201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9" name="Google Shape;249;p11: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250" name="Google Shape;250;p11: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2:notes"/>
          <p:cNvSpPr>
            <a:spLocks noGrp="1" noRot="1" noChangeAspect="1"/>
          </p:cNvSpPr>
          <p:nvPr>
            <p:ph type="sldImg" idx="2"/>
          </p:nvPr>
        </p:nvSpPr>
        <p:spPr>
          <a:xfrm>
            <a:off x="1187450" y="701675"/>
            <a:ext cx="467201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4" name="Google Shape;264;p12: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265" name="Google Shape;265;p12: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3:notes"/>
          <p:cNvSpPr>
            <a:spLocks noGrp="1" noRot="1" noChangeAspect="1"/>
          </p:cNvSpPr>
          <p:nvPr>
            <p:ph type="sldImg" idx="2"/>
          </p:nvPr>
        </p:nvSpPr>
        <p:spPr>
          <a:xfrm>
            <a:off x="1187450" y="701675"/>
            <a:ext cx="467201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9" name="Google Shape;279;p13: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280" name="Google Shape;280;p13: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4:notes"/>
          <p:cNvSpPr>
            <a:spLocks noGrp="1" noRot="1" noChangeAspect="1"/>
          </p:cNvSpPr>
          <p:nvPr>
            <p:ph type="sldImg" idx="2"/>
          </p:nvPr>
        </p:nvSpPr>
        <p:spPr>
          <a:xfrm>
            <a:off x="1187450" y="701675"/>
            <a:ext cx="467201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4" name="Google Shape;294;p14: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SzPts val="1800"/>
              <a:buNone/>
            </a:pPr>
            <a:r>
              <a:rPr lang="en-US"/>
              <a:t>Predict Jane’s rating for Aladdin</a:t>
            </a:r>
            <a:endParaRPr/>
          </a:p>
        </p:txBody>
      </p:sp>
      <p:sp>
        <p:nvSpPr>
          <p:cNvPr id="295" name="Google Shape;295;p14: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5:notes"/>
          <p:cNvSpPr>
            <a:spLocks noGrp="1" noRot="1" noChangeAspect="1"/>
          </p:cNvSpPr>
          <p:nvPr>
            <p:ph type="sldImg" idx="2"/>
          </p:nvPr>
        </p:nvSpPr>
        <p:spPr>
          <a:xfrm>
            <a:off x="1187450" y="701675"/>
            <a:ext cx="467201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3" name="Google Shape;303;p15: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SzPts val="1800"/>
              <a:buNone/>
            </a:pPr>
            <a:r>
              <a:rPr lang="en-US"/>
              <a:t>Predict Jane’s rating for Aladdin</a:t>
            </a:r>
            <a:endParaRPr/>
          </a:p>
        </p:txBody>
      </p:sp>
      <p:sp>
        <p:nvSpPr>
          <p:cNvPr id="304" name="Google Shape;304;p15: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6:notes"/>
          <p:cNvSpPr>
            <a:spLocks noGrp="1" noRot="1" noChangeAspect="1"/>
          </p:cNvSpPr>
          <p:nvPr>
            <p:ph type="sldImg" idx="2"/>
          </p:nvPr>
        </p:nvSpPr>
        <p:spPr>
          <a:xfrm>
            <a:off x="1187450" y="701675"/>
            <a:ext cx="467201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4" name="Google Shape;314;p16: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SzPts val="1800"/>
              <a:buNone/>
            </a:pPr>
            <a:r>
              <a:rPr lang="en-US"/>
              <a:t>Predict Jane’s rating for Aladdin</a:t>
            </a:r>
            <a:endParaRPr/>
          </a:p>
        </p:txBody>
      </p:sp>
      <p:sp>
        <p:nvSpPr>
          <p:cNvPr id="315" name="Google Shape;315;p16: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17:notes"/>
          <p:cNvSpPr>
            <a:spLocks noGrp="1" noRot="1" noChangeAspect="1"/>
          </p:cNvSpPr>
          <p:nvPr>
            <p:ph type="sldImg" idx="2"/>
          </p:nvPr>
        </p:nvSpPr>
        <p:spPr>
          <a:xfrm>
            <a:off x="1187450" y="701675"/>
            <a:ext cx="467201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5" name="Google Shape;325;p17: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SzPts val="1800"/>
              <a:buNone/>
            </a:pPr>
            <a:r>
              <a:rPr lang="en-US"/>
              <a:t>Now, assuming that the neighborhood size is 2, then Jorge and Joe are the two most similar neighbors.</a:t>
            </a:r>
            <a:endParaRPr/>
          </a:p>
        </p:txBody>
      </p:sp>
      <p:sp>
        <p:nvSpPr>
          <p:cNvPr id="326" name="Google Shape;326;p17: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8:notes"/>
          <p:cNvSpPr>
            <a:spLocks noGrp="1" noRot="1" noChangeAspect="1"/>
          </p:cNvSpPr>
          <p:nvPr>
            <p:ph type="sldImg" idx="2"/>
          </p:nvPr>
        </p:nvSpPr>
        <p:spPr>
          <a:xfrm>
            <a:off x="1187450" y="701675"/>
            <a:ext cx="467201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3" name="Google Shape;333;p18: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SzPts val="1800"/>
              <a:buNone/>
            </a:pPr>
            <a:r>
              <a:rPr lang="en-US"/>
              <a:t>Now, assuming that the neighborhood size is 2, then Jorge and Joe are the two most similar neighbors.</a:t>
            </a:r>
            <a:endParaRPr/>
          </a:p>
        </p:txBody>
      </p:sp>
      <p:sp>
        <p:nvSpPr>
          <p:cNvPr id="334" name="Google Shape;334;p18: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19: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0" name="Google Shape;340;p19: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341" name="Google Shape;341;p19: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notes"/>
          <p:cNvSpPr>
            <a:spLocks noGrp="1" noRot="1" noChangeAspect="1"/>
          </p:cNvSpPr>
          <p:nvPr>
            <p:ph type="sldImg" idx="2"/>
          </p:nvPr>
        </p:nvSpPr>
        <p:spPr>
          <a:xfrm>
            <a:off x="1187450" y="701675"/>
            <a:ext cx="467201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2: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133" name="Google Shape;133;p2: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56b723b947_2_0:notes"/>
          <p:cNvSpPr>
            <a:spLocks noGrp="1" noRot="1" noChangeAspect="1"/>
          </p:cNvSpPr>
          <p:nvPr>
            <p:ph type="sldImg" idx="2"/>
          </p:nvPr>
        </p:nvSpPr>
        <p:spPr>
          <a:xfrm>
            <a:off x="1187450" y="701675"/>
            <a:ext cx="4671900" cy="35037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4" name="Google Shape;354;g156b723b947_2_0:notes"/>
          <p:cNvSpPr txBox="1">
            <a:spLocks noGrp="1"/>
          </p:cNvSpPr>
          <p:nvPr>
            <p:ph type="body" idx="1"/>
          </p:nvPr>
        </p:nvSpPr>
        <p:spPr>
          <a:xfrm>
            <a:off x="704850" y="4438650"/>
            <a:ext cx="5635500" cy="4205400"/>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355" name="Google Shape;355;g156b723b947_2_0:notes"/>
          <p:cNvSpPr txBox="1"/>
          <p:nvPr/>
        </p:nvSpPr>
        <p:spPr>
          <a:xfrm>
            <a:off x="3990975" y="8875712"/>
            <a:ext cx="3052800" cy="468300"/>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56b723b947_2_30: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7" name="Google Shape;367;g156b723b947_2_30:notes"/>
          <p:cNvSpPr txBox="1">
            <a:spLocks noGrp="1"/>
          </p:cNvSpPr>
          <p:nvPr>
            <p:ph type="body" idx="1"/>
          </p:nvPr>
        </p:nvSpPr>
        <p:spPr>
          <a:xfrm>
            <a:off x="704850" y="4438650"/>
            <a:ext cx="5635500" cy="4205400"/>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368" name="Google Shape;368;g156b723b947_2_30:notes"/>
          <p:cNvSpPr txBox="1"/>
          <p:nvPr/>
        </p:nvSpPr>
        <p:spPr>
          <a:xfrm>
            <a:off x="3990975" y="8875712"/>
            <a:ext cx="3052800" cy="468300"/>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56b723b947_2_30: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7" name="Google Shape;367;g156b723b947_2_30:notes"/>
          <p:cNvSpPr txBox="1">
            <a:spLocks noGrp="1"/>
          </p:cNvSpPr>
          <p:nvPr>
            <p:ph type="body" idx="1"/>
          </p:nvPr>
        </p:nvSpPr>
        <p:spPr>
          <a:xfrm>
            <a:off x="704850" y="4438650"/>
            <a:ext cx="5635500" cy="4205400"/>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368" name="Google Shape;368;g156b723b947_2_30:notes"/>
          <p:cNvSpPr txBox="1"/>
          <p:nvPr/>
        </p:nvSpPr>
        <p:spPr>
          <a:xfrm>
            <a:off x="3990975" y="8875712"/>
            <a:ext cx="3052800" cy="468300"/>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22</a:t>
            </a:fld>
            <a:endParaRPr/>
          </a:p>
        </p:txBody>
      </p:sp>
    </p:spTree>
    <p:extLst>
      <p:ext uri="{BB962C8B-B14F-4D97-AF65-F5344CB8AC3E}">
        <p14:creationId xmlns:p14="http://schemas.microsoft.com/office/powerpoint/2010/main" val="3447261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3:notes"/>
          <p:cNvSpPr>
            <a:spLocks noGrp="1" noRot="1" noChangeAspect="1"/>
          </p:cNvSpPr>
          <p:nvPr>
            <p:ph type="sldImg" idx="2"/>
          </p:nvPr>
        </p:nvSpPr>
        <p:spPr>
          <a:xfrm>
            <a:off x="1187450" y="701675"/>
            <a:ext cx="467201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8" name="Google Shape;148;p3: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SzPts val="1800"/>
              <a:buNone/>
            </a:pPr>
            <a:r>
              <a:rPr lang="en-US"/>
              <a:t>http://www.public.asu.edu/~jtang20/Recommendation.htm</a:t>
            </a:r>
            <a:endParaRPr/>
          </a:p>
          <a:p>
            <a:pPr marL="0" lvl="0" indent="0" algn="l" rtl="0">
              <a:spcBef>
                <a:spcPts val="0"/>
              </a:spcBef>
              <a:spcAft>
                <a:spcPts val="0"/>
              </a:spcAft>
              <a:buSzPts val="1800"/>
              <a:buNone/>
            </a:pPr>
            <a:r>
              <a:rPr lang="en-US"/>
              <a:t>http://www.public.asu.edu/~hgao16/recsys2014.html</a:t>
            </a:r>
            <a:endParaRPr/>
          </a:p>
        </p:txBody>
      </p:sp>
      <p:sp>
        <p:nvSpPr>
          <p:cNvPr id="149" name="Google Shape;149;p3: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157" name="Google Shape;157;p4:notes"/>
          <p:cNvSpPr>
            <a:spLocks noGrp="1" noRot="1" noChangeAspect="1"/>
          </p:cNvSpPr>
          <p:nvPr>
            <p:ph type="sldImg" idx="2"/>
          </p:nvPr>
        </p:nvSpPr>
        <p:spPr>
          <a:xfrm>
            <a:off x="1187450" y="701675"/>
            <a:ext cx="4672012" cy="35036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5:notes"/>
          <p:cNvSpPr>
            <a:spLocks noGrp="1" noRot="1" noChangeAspect="1"/>
          </p:cNvSpPr>
          <p:nvPr>
            <p:ph type="sldImg" idx="2"/>
          </p:nvPr>
        </p:nvSpPr>
        <p:spPr>
          <a:xfrm>
            <a:off x="1187450" y="701675"/>
            <a:ext cx="467201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4" name="Google Shape;164;p5: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SzPts val="1800"/>
              <a:buNone/>
            </a:pPr>
            <a:r>
              <a:rPr lang="en-US"/>
              <a:t>Choice paralysis </a:t>
            </a:r>
            <a:endParaRPr/>
          </a:p>
          <a:p>
            <a:pPr marL="0" lvl="0" indent="0" algn="l" rtl="0">
              <a:spcBef>
                <a:spcPts val="0"/>
              </a:spcBef>
              <a:spcAft>
                <a:spcPts val="0"/>
              </a:spcAft>
              <a:buSzPts val="1800"/>
              <a:buFont typeface="Times New Roman"/>
              <a:buNone/>
            </a:pPr>
            <a:r>
              <a:rPr lang="en-US" b="1">
                <a:latin typeface="Times New Roman"/>
                <a:ea typeface="Times New Roman"/>
                <a:cs typeface="Times New Roman"/>
                <a:sym typeface="Times New Roman"/>
              </a:rPr>
              <a:t>To come up with : đưa ra, bắt kịp</a:t>
            </a:r>
            <a:endParaRPr/>
          </a:p>
        </p:txBody>
      </p:sp>
      <p:sp>
        <p:nvSpPr>
          <p:cNvPr id="165" name="Google Shape;165;p5: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1187450" y="701675"/>
            <a:ext cx="467201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6" name="Google Shape;176;p6: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177" name="Google Shape;177;p6: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7: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1" name="Google Shape;191;p7: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192" name="Google Shape;192;p7: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8:notes"/>
          <p:cNvSpPr>
            <a:spLocks noGrp="1" noRot="1" noChangeAspect="1"/>
          </p:cNvSpPr>
          <p:nvPr>
            <p:ph type="sldImg" idx="2"/>
          </p:nvPr>
        </p:nvSpPr>
        <p:spPr>
          <a:xfrm>
            <a:off x="1187450" y="701675"/>
            <a:ext cx="467201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6" name="Google Shape;206;p8: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207" name="Google Shape;207;p8: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9:notes"/>
          <p:cNvSpPr>
            <a:spLocks noGrp="1" noRot="1" noChangeAspect="1"/>
          </p:cNvSpPr>
          <p:nvPr>
            <p:ph type="sldImg" idx="2"/>
          </p:nvPr>
        </p:nvSpPr>
        <p:spPr>
          <a:xfrm>
            <a:off x="1187450" y="701675"/>
            <a:ext cx="467201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3" name="Google Shape;223;p9: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224" name="Google Shape;224;p9: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576262" y="304800"/>
            <a:ext cx="8001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566737" y="1752600"/>
            <a:ext cx="8001000" cy="426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20" name="Google Shape;20;p21"/>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1"/>
          <p:cNvSpPr txBox="1">
            <a:spLocks noGrp="1"/>
          </p:cNvSpPr>
          <p:nvPr>
            <p:ph type="sldNum" idx="12"/>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32"/>
          <p:cNvSpPr txBox="1">
            <a:spLocks noGrp="1"/>
          </p:cNvSpPr>
          <p:nvPr>
            <p:ph type="title"/>
          </p:nvPr>
        </p:nvSpPr>
        <p:spPr>
          <a:xfrm>
            <a:off x="576262" y="304800"/>
            <a:ext cx="8001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2"/>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2"/>
          <p:cNvSpPr txBox="1">
            <a:spLocks noGrp="1"/>
          </p:cNvSpPr>
          <p:nvPr>
            <p:ph type="sldNum" idx="12"/>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9"/>
        <p:cNvGrpSpPr/>
        <p:nvPr/>
      </p:nvGrpSpPr>
      <p:grpSpPr>
        <a:xfrm>
          <a:off x="0" y="0"/>
          <a:ext cx="0" cy="0"/>
          <a:chOff x="0" y="0"/>
          <a:chExt cx="0" cy="0"/>
        </a:xfrm>
      </p:grpSpPr>
      <p:sp>
        <p:nvSpPr>
          <p:cNvPr id="80" name="Google Shape;80;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82" name="Google Shape;82;p3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83" name="Google Shape;83;p3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84" name="Google Shape;84;p3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85" name="Google Shape;85;p33"/>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3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33"/>
          <p:cNvSpPr txBox="1">
            <a:spLocks noGrp="1"/>
          </p:cNvSpPr>
          <p:nvPr>
            <p:ph type="sldNum" idx="12"/>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8"/>
        <p:cNvGrpSpPr/>
        <p:nvPr/>
      </p:nvGrpSpPr>
      <p:grpSpPr>
        <a:xfrm>
          <a:off x="0" y="0"/>
          <a:ext cx="0" cy="0"/>
          <a:chOff x="0" y="0"/>
          <a:chExt cx="0" cy="0"/>
        </a:xfrm>
      </p:grpSpPr>
      <p:sp>
        <p:nvSpPr>
          <p:cNvPr id="89" name="Google Shape;89;p34"/>
          <p:cNvSpPr txBox="1">
            <a:spLocks noGrp="1"/>
          </p:cNvSpPr>
          <p:nvPr>
            <p:ph type="title"/>
          </p:nvPr>
        </p:nvSpPr>
        <p:spPr>
          <a:xfrm>
            <a:off x="576262" y="304800"/>
            <a:ext cx="8001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4"/>
          <p:cNvSpPr txBox="1">
            <a:spLocks noGrp="1"/>
          </p:cNvSpPr>
          <p:nvPr>
            <p:ph type="body" idx="1"/>
          </p:nvPr>
        </p:nvSpPr>
        <p:spPr>
          <a:xfrm>
            <a:off x="566738" y="1752600"/>
            <a:ext cx="39243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91" name="Google Shape;91;p34"/>
          <p:cNvSpPr txBox="1">
            <a:spLocks noGrp="1"/>
          </p:cNvSpPr>
          <p:nvPr>
            <p:ph type="body" idx="2"/>
          </p:nvPr>
        </p:nvSpPr>
        <p:spPr>
          <a:xfrm>
            <a:off x="4643438" y="1752600"/>
            <a:ext cx="39243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92" name="Google Shape;92;p34"/>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3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4"/>
          <p:cNvSpPr txBox="1">
            <a:spLocks noGrp="1"/>
          </p:cNvSpPr>
          <p:nvPr>
            <p:ph type="sldNum" idx="12"/>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3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3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None/>
              <a:defRPr sz="1600"/>
            </a:lvl3pPr>
            <a:lvl4pPr marL="1828800" lvl="3" indent="-228600" algn="l">
              <a:spcBef>
                <a:spcPts val="280"/>
              </a:spcBef>
              <a:spcAft>
                <a:spcPts val="0"/>
              </a:spcAft>
              <a:buSzPts val="1400"/>
              <a:buNone/>
              <a:defRPr sz="1400"/>
            </a:lvl4pPr>
            <a:lvl5pPr marL="2286000" lvl="4" indent="-228600" algn="l">
              <a:spcBef>
                <a:spcPts val="350"/>
              </a:spcBef>
              <a:spcAft>
                <a:spcPts val="0"/>
              </a:spcAft>
              <a:buSzPts val="1400"/>
              <a:buNone/>
              <a:defRPr sz="1400"/>
            </a:lvl5pPr>
            <a:lvl6pPr marL="2743200" lvl="5" indent="-228600" algn="l">
              <a:spcBef>
                <a:spcPts val="350"/>
              </a:spcBef>
              <a:spcAft>
                <a:spcPts val="0"/>
              </a:spcAft>
              <a:buSzPts val="1400"/>
              <a:buNone/>
              <a:defRPr sz="1400"/>
            </a:lvl6pPr>
            <a:lvl7pPr marL="3200400" lvl="6" indent="-228600" algn="l">
              <a:spcBef>
                <a:spcPts val="350"/>
              </a:spcBef>
              <a:spcAft>
                <a:spcPts val="0"/>
              </a:spcAft>
              <a:buSzPts val="1400"/>
              <a:buNone/>
              <a:defRPr sz="1400"/>
            </a:lvl7pPr>
            <a:lvl8pPr marL="3657600" lvl="7" indent="-228600" algn="l">
              <a:spcBef>
                <a:spcPts val="350"/>
              </a:spcBef>
              <a:spcAft>
                <a:spcPts val="0"/>
              </a:spcAft>
              <a:buSzPts val="1400"/>
              <a:buNone/>
              <a:defRPr sz="1400"/>
            </a:lvl8pPr>
            <a:lvl9pPr marL="4114800" lvl="8" indent="-228600" algn="l">
              <a:spcBef>
                <a:spcPts val="350"/>
              </a:spcBef>
              <a:spcAft>
                <a:spcPts val="0"/>
              </a:spcAft>
              <a:buSzPts val="1400"/>
              <a:buNone/>
              <a:defRPr sz="1400"/>
            </a:lvl9pPr>
          </a:lstStyle>
          <a:p>
            <a:endParaRPr/>
          </a:p>
        </p:txBody>
      </p:sp>
      <p:sp>
        <p:nvSpPr>
          <p:cNvPr id="98" name="Google Shape;98;p35"/>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3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35"/>
          <p:cNvSpPr txBox="1">
            <a:spLocks noGrp="1"/>
          </p:cNvSpPr>
          <p:nvPr>
            <p:ph type="sldNum" idx="12"/>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106"/>
        <p:cNvGrpSpPr/>
        <p:nvPr/>
      </p:nvGrpSpPr>
      <p:grpSpPr>
        <a:xfrm>
          <a:off x="0" y="0"/>
          <a:ext cx="0" cy="0"/>
          <a:chOff x="0" y="0"/>
          <a:chExt cx="0" cy="0"/>
        </a:xfrm>
      </p:grpSpPr>
      <p:sp>
        <p:nvSpPr>
          <p:cNvPr id="107" name="Google Shape;107;p23"/>
          <p:cNvSpPr txBox="1">
            <a:spLocks noGrp="1"/>
          </p:cNvSpPr>
          <p:nvPr>
            <p:ph type="title"/>
          </p:nvPr>
        </p:nvSpPr>
        <p:spPr>
          <a:xfrm>
            <a:off x="0" y="0"/>
            <a:ext cx="9144000" cy="838200"/>
          </a:xfrm>
          <a:prstGeom prst="rect">
            <a:avLst/>
          </a:prstGeom>
          <a:gradFill>
            <a:gsLst>
              <a:gs pos="0">
                <a:srgbClr val="9C0000">
                  <a:alpha val="60000"/>
                </a:srgbClr>
              </a:gs>
              <a:gs pos="80000">
                <a:srgbClr val="CC0000"/>
              </a:gs>
              <a:gs pos="100000">
                <a:srgbClr val="D20000"/>
              </a:gs>
            </a:gsLst>
            <a:lin ang="16200000" scaled="0"/>
          </a:grad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2800"/>
              <a:buFont typeface="Open Sans"/>
              <a:buNone/>
              <a:defRPr sz="2800" b="1">
                <a:solidFill>
                  <a:schemeClr val="lt1"/>
                </a:solidFill>
                <a:latin typeface="Open Sans"/>
                <a:ea typeface="Open Sans"/>
                <a:cs typeface="Open Sans"/>
                <a:sym typeface="Open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3"/>
          <p:cNvSpPr txBox="1">
            <a:spLocks noGrp="1"/>
          </p:cNvSpPr>
          <p:nvPr>
            <p:ph type="body" idx="1"/>
          </p:nvPr>
        </p:nvSpPr>
        <p:spPr>
          <a:xfrm>
            <a:off x="457200" y="1066800"/>
            <a:ext cx="8229600" cy="531876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SzPts val="2800"/>
              <a:buChar char="□"/>
              <a:defRPr sz="2800">
                <a:solidFill>
                  <a:schemeClr val="dk1"/>
                </a:solidFill>
                <a:latin typeface="Open Sans"/>
                <a:ea typeface="Open Sans"/>
                <a:cs typeface="Open Sans"/>
                <a:sym typeface="Open Sans"/>
              </a:defRPr>
            </a:lvl1pPr>
            <a:lvl2pPr marL="914400" lvl="1" indent="-381000" algn="l">
              <a:spcBef>
                <a:spcPts val="480"/>
              </a:spcBef>
              <a:spcAft>
                <a:spcPts val="0"/>
              </a:spcAft>
              <a:buSzPts val="2400"/>
              <a:buChar char="■"/>
              <a:defRPr sz="2400">
                <a:solidFill>
                  <a:schemeClr val="dk1"/>
                </a:solidFill>
                <a:latin typeface="Open Sans"/>
                <a:ea typeface="Open Sans"/>
                <a:cs typeface="Open Sans"/>
                <a:sym typeface="Open Sans"/>
              </a:defRPr>
            </a:lvl2pPr>
            <a:lvl3pPr marL="1371600" lvl="2" indent="-355600" algn="l">
              <a:spcBef>
                <a:spcPts val="400"/>
              </a:spcBef>
              <a:spcAft>
                <a:spcPts val="0"/>
              </a:spcAft>
              <a:buSzPts val="2000"/>
              <a:buChar char="□"/>
              <a:defRPr sz="2000">
                <a:solidFill>
                  <a:schemeClr val="dk1"/>
                </a:solidFill>
                <a:latin typeface="Open Sans"/>
                <a:ea typeface="Open Sans"/>
                <a:cs typeface="Open Sans"/>
                <a:sym typeface="Open Sans"/>
              </a:defRPr>
            </a:lvl3pPr>
            <a:lvl4pPr marL="1828800" lvl="3" indent="-330200" algn="l">
              <a:spcBef>
                <a:spcPts val="320"/>
              </a:spcBef>
              <a:spcAft>
                <a:spcPts val="0"/>
              </a:spcAft>
              <a:buSzPts val="1600"/>
              <a:buChar char="■"/>
              <a:defRPr sz="1600">
                <a:solidFill>
                  <a:schemeClr val="dk1"/>
                </a:solidFill>
                <a:latin typeface="Open Sans"/>
                <a:ea typeface="Open Sans"/>
                <a:cs typeface="Open Sans"/>
                <a:sym typeface="Open Sans"/>
              </a:defRPr>
            </a:lvl4pPr>
            <a:lvl5pPr marL="2286000" lvl="4" indent="-330200" algn="l">
              <a:spcBef>
                <a:spcPts val="400"/>
              </a:spcBef>
              <a:spcAft>
                <a:spcPts val="0"/>
              </a:spcAft>
              <a:buSzPts val="1600"/>
              <a:buChar char="▪"/>
              <a:defRPr sz="1600">
                <a:solidFill>
                  <a:schemeClr val="dk1"/>
                </a:solidFill>
                <a:latin typeface="Open Sans"/>
                <a:ea typeface="Open Sans"/>
                <a:cs typeface="Open Sans"/>
                <a:sym typeface="Open Sans"/>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23"/>
        <p:cNvGrpSpPr/>
        <p:nvPr/>
      </p:nvGrpSpPr>
      <p:grpSpPr>
        <a:xfrm>
          <a:off x="0" y="0"/>
          <a:ext cx="0" cy="0"/>
          <a:chOff x="0" y="0"/>
          <a:chExt cx="0" cy="0"/>
        </a:xfrm>
      </p:grpSpPr>
      <p:sp>
        <p:nvSpPr>
          <p:cNvPr id="24" name="Google Shape;24;p24"/>
          <p:cNvSpPr txBox="1">
            <a:spLocks noGrp="1"/>
          </p:cNvSpPr>
          <p:nvPr>
            <p:ph type="title"/>
          </p:nvPr>
        </p:nvSpPr>
        <p:spPr>
          <a:xfrm>
            <a:off x="576263" y="304800"/>
            <a:ext cx="8001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4"/>
          <p:cNvSpPr txBox="1">
            <a:spLocks noGrp="1"/>
          </p:cNvSpPr>
          <p:nvPr>
            <p:ph type="body" idx="1"/>
          </p:nvPr>
        </p:nvSpPr>
        <p:spPr>
          <a:xfrm>
            <a:off x="566738" y="1752600"/>
            <a:ext cx="3924300" cy="426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26" name="Google Shape;26;p24"/>
          <p:cNvSpPr txBox="1">
            <a:spLocks noGrp="1"/>
          </p:cNvSpPr>
          <p:nvPr>
            <p:ph type="body" idx="2"/>
          </p:nvPr>
        </p:nvSpPr>
        <p:spPr>
          <a:xfrm>
            <a:off x="4643438" y="1752600"/>
            <a:ext cx="3924300" cy="2057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27" name="Google Shape;27;p24"/>
          <p:cNvSpPr txBox="1">
            <a:spLocks noGrp="1"/>
          </p:cNvSpPr>
          <p:nvPr>
            <p:ph type="body" idx="3"/>
          </p:nvPr>
        </p:nvSpPr>
        <p:spPr>
          <a:xfrm>
            <a:off x="4643438" y="3962400"/>
            <a:ext cx="3924300" cy="2057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28" name="Google Shape;28;p24"/>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4"/>
          <p:cNvSpPr txBox="1">
            <a:spLocks noGrp="1"/>
          </p:cNvSpPr>
          <p:nvPr>
            <p:ph type="sldNum" idx="12"/>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25"/>
          <p:cNvSpPr txBox="1">
            <a:spLocks noGrp="1"/>
          </p:cNvSpPr>
          <p:nvPr>
            <p:ph type="title"/>
          </p:nvPr>
        </p:nvSpPr>
        <p:spPr>
          <a:xfrm>
            <a:off x="576263" y="304800"/>
            <a:ext cx="8001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5"/>
          <p:cNvSpPr txBox="1">
            <a:spLocks noGrp="1"/>
          </p:cNvSpPr>
          <p:nvPr>
            <p:ph type="body" idx="1"/>
          </p:nvPr>
        </p:nvSpPr>
        <p:spPr>
          <a:xfrm>
            <a:off x="566738" y="1752600"/>
            <a:ext cx="3924300" cy="426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34" name="Google Shape;34;p25"/>
          <p:cNvSpPr txBox="1">
            <a:spLocks noGrp="1"/>
          </p:cNvSpPr>
          <p:nvPr>
            <p:ph type="body" idx="2"/>
          </p:nvPr>
        </p:nvSpPr>
        <p:spPr>
          <a:xfrm>
            <a:off x="4643438" y="1752600"/>
            <a:ext cx="3924300" cy="2057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35" name="Google Shape;35;p25"/>
          <p:cNvSpPr txBox="1">
            <a:spLocks noGrp="1"/>
          </p:cNvSpPr>
          <p:nvPr>
            <p:ph type="body" idx="3"/>
          </p:nvPr>
        </p:nvSpPr>
        <p:spPr>
          <a:xfrm>
            <a:off x="4643438" y="3962400"/>
            <a:ext cx="3924300" cy="2057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36" name="Google Shape;36;p25"/>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5"/>
          <p:cNvSpPr txBox="1">
            <a:spLocks noGrp="1"/>
          </p:cNvSpPr>
          <p:nvPr>
            <p:ph type="sldNum" idx="12"/>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39"/>
        <p:cNvGrpSpPr/>
        <p:nvPr/>
      </p:nvGrpSpPr>
      <p:grpSpPr>
        <a:xfrm>
          <a:off x="0" y="0"/>
          <a:ext cx="0" cy="0"/>
          <a:chOff x="0" y="0"/>
          <a:chExt cx="0" cy="0"/>
        </a:xfrm>
      </p:grpSpPr>
      <p:sp>
        <p:nvSpPr>
          <p:cNvPr id="40" name="Google Shape;40;p26"/>
          <p:cNvSpPr txBox="1">
            <a:spLocks noGrp="1"/>
          </p:cNvSpPr>
          <p:nvPr>
            <p:ph type="title"/>
          </p:nvPr>
        </p:nvSpPr>
        <p:spPr>
          <a:xfrm>
            <a:off x="574675" y="304800"/>
            <a:ext cx="8001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6"/>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6"/>
          <p:cNvSpPr txBox="1">
            <a:spLocks noGrp="1"/>
          </p:cNvSpPr>
          <p:nvPr>
            <p:ph type="sldNum" idx="12"/>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4"/>
        <p:cNvGrpSpPr/>
        <p:nvPr/>
      </p:nvGrpSpPr>
      <p:grpSpPr>
        <a:xfrm>
          <a:off x="0" y="0"/>
          <a:ext cx="0" cy="0"/>
          <a:chOff x="0" y="0"/>
          <a:chExt cx="0" cy="0"/>
        </a:xfrm>
      </p:grpSpPr>
      <p:sp>
        <p:nvSpPr>
          <p:cNvPr id="45" name="Google Shape;45;p27"/>
          <p:cNvSpPr txBox="1">
            <a:spLocks noGrp="1"/>
          </p:cNvSpPr>
          <p:nvPr>
            <p:ph type="title"/>
          </p:nvPr>
        </p:nvSpPr>
        <p:spPr>
          <a:xfrm rot="5400000">
            <a:off x="4717257" y="2161382"/>
            <a:ext cx="5715000" cy="20018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7"/>
          <p:cNvSpPr txBox="1">
            <a:spLocks noGrp="1"/>
          </p:cNvSpPr>
          <p:nvPr>
            <p:ph type="body" idx="1"/>
          </p:nvPr>
        </p:nvSpPr>
        <p:spPr>
          <a:xfrm rot="5400000">
            <a:off x="636588" y="234950"/>
            <a:ext cx="5715000" cy="58547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47" name="Google Shape;47;p27"/>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7"/>
          <p:cNvSpPr txBox="1">
            <a:spLocks noGrp="1"/>
          </p:cNvSpPr>
          <p:nvPr>
            <p:ph type="sldNum" idx="12"/>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0"/>
        <p:cNvGrpSpPr/>
        <p:nvPr/>
      </p:nvGrpSpPr>
      <p:grpSpPr>
        <a:xfrm>
          <a:off x="0" y="0"/>
          <a:ext cx="0" cy="0"/>
          <a:chOff x="0" y="0"/>
          <a:chExt cx="0" cy="0"/>
        </a:xfrm>
      </p:grpSpPr>
      <p:sp>
        <p:nvSpPr>
          <p:cNvPr id="51" name="Google Shape;51;p28"/>
          <p:cNvSpPr txBox="1">
            <a:spLocks noGrp="1"/>
          </p:cNvSpPr>
          <p:nvPr>
            <p:ph type="title"/>
          </p:nvPr>
        </p:nvSpPr>
        <p:spPr>
          <a:xfrm>
            <a:off x="576262" y="304800"/>
            <a:ext cx="8001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8"/>
          <p:cNvSpPr txBox="1">
            <a:spLocks noGrp="1"/>
          </p:cNvSpPr>
          <p:nvPr>
            <p:ph type="body" idx="1"/>
          </p:nvPr>
        </p:nvSpPr>
        <p:spPr>
          <a:xfrm rot="5400000">
            <a:off x="2433637" y="-114300"/>
            <a:ext cx="4267200" cy="8001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53" name="Google Shape;53;p28"/>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8"/>
          <p:cNvSpPr txBox="1">
            <a:spLocks noGrp="1"/>
          </p:cNvSpPr>
          <p:nvPr>
            <p:ph type="sldNum" idx="12"/>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6"/>
        <p:cNvGrpSpPr/>
        <p:nvPr/>
      </p:nvGrpSpPr>
      <p:grpSpPr>
        <a:xfrm>
          <a:off x="0" y="0"/>
          <a:ext cx="0" cy="0"/>
          <a:chOff x="0" y="0"/>
          <a:chExt cx="0" cy="0"/>
        </a:xfrm>
      </p:grpSpPr>
      <p:sp>
        <p:nvSpPr>
          <p:cNvPr id="57" name="Google Shape;57;p2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9"/>
          <p:cNvSpPr>
            <a:spLocks noGrp="1"/>
          </p:cNvSpPr>
          <p:nvPr>
            <p:ph type="pic" idx="2"/>
          </p:nvPr>
        </p:nvSpPr>
        <p:spPr>
          <a:xfrm>
            <a:off x="1792288" y="612775"/>
            <a:ext cx="5486400" cy="4114800"/>
          </a:xfrm>
          <a:prstGeom prst="rect">
            <a:avLst/>
          </a:prstGeom>
          <a:noFill/>
          <a:ln>
            <a:noFill/>
          </a:ln>
        </p:spPr>
      </p:sp>
      <p:sp>
        <p:nvSpPr>
          <p:cNvPr id="59" name="Google Shape;59;p2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60" name="Google Shape;60;p29"/>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9"/>
          <p:cNvSpPr txBox="1">
            <a:spLocks noGrp="1"/>
          </p:cNvSpPr>
          <p:nvPr>
            <p:ph type="sldNum" idx="12"/>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3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500"/>
              </a:spcBef>
              <a:spcAft>
                <a:spcPts val="0"/>
              </a:spcAft>
              <a:buSzPts val="2000"/>
              <a:buChar char="▪"/>
              <a:defRPr sz="2000"/>
            </a:lvl5pPr>
            <a:lvl6pPr marL="2743200" lvl="5" indent="-355600" algn="l">
              <a:spcBef>
                <a:spcPts val="500"/>
              </a:spcBef>
              <a:spcAft>
                <a:spcPts val="0"/>
              </a:spcAft>
              <a:buSzPts val="2000"/>
              <a:buChar char="▪"/>
              <a:defRPr sz="2000"/>
            </a:lvl6pPr>
            <a:lvl7pPr marL="3200400" lvl="6" indent="-355600" algn="l">
              <a:spcBef>
                <a:spcPts val="500"/>
              </a:spcBef>
              <a:spcAft>
                <a:spcPts val="0"/>
              </a:spcAft>
              <a:buSzPts val="2000"/>
              <a:buChar char="▪"/>
              <a:defRPr sz="2000"/>
            </a:lvl7pPr>
            <a:lvl8pPr marL="3657600" lvl="7" indent="-355600" algn="l">
              <a:spcBef>
                <a:spcPts val="500"/>
              </a:spcBef>
              <a:spcAft>
                <a:spcPts val="0"/>
              </a:spcAft>
              <a:buSzPts val="2000"/>
              <a:buChar char="▪"/>
              <a:defRPr sz="2000"/>
            </a:lvl8pPr>
            <a:lvl9pPr marL="4114800" lvl="8" indent="-355600" algn="l">
              <a:spcBef>
                <a:spcPts val="500"/>
              </a:spcBef>
              <a:spcAft>
                <a:spcPts val="0"/>
              </a:spcAft>
              <a:buSzPts val="2000"/>
              <a:buChar char="▪"/>
              <a:defRPr sz="2000"/>
            </a:lvl9pPr>
          </a:lstStyle>
          <a:p>
            <a:endParaRPr/>
          </a:p>
        </p:txBody>
      </p:sp>
      <p:sp>
        <p:nvSpPr>
          <p:cNvPr id="66" name="Google Shape;66;p3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67" name="Google Shape;67;p30"/>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0"/>
          <p:cNvSpPr txBox="1">
            <a:spLocks noGrp="1"/>
          </p:cNvSpPr>
          <p:nvPr>
            <p:ph type="sldNum" idx="12"/>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31"/>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1"/>
          <p:cNvSpPr txBox="1">
            <a:spLocks noGrp="1"/>
          </p:cNvSpPr>
          <p:nvPr>
            <p:ph type="sldNum" idx="12"/>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576262" y="304800"/>
            <a:ext cx="8001000" cy="12160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1pPr>
            <a:lvl2pPr marR="0" lvl="1"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2pPr>
            <a:lvl3pPr marR="0" lvl="2"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3pPr>
            <a:lvl4pPr marR="0" lvl="3"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4pPr>
            <a:lvl5pPr marR="0" lvl="4"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5pPr>
            <a:lvl6pPr marR="0" lvl="5"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6pPr>
            <a:lvl7pPr marR="0" lvl="6"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7pPr>
            <a:lvl8pPr marR="0" lvl="7"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8pPr>
            <a:lvl9pPr marR="0" lvl="8"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9pPr>
          </a:lstStyle>
          <a:p>
            <a:endParaRPr/>
          </a:p>
        </p:txBody>
      </p:sp>
      <p:sp>
        <p:nvSpPr>
          <p:cNvPr id="11" name="Google Shape;11;p20"/>
          <p:cNvSpPr txBox="1">
            <a:spLocks noGrp="1"/>
          </p:cNvSpPr>
          <p:nvPr>
            <p:ph type="body" idx="1"/>
          </p:nvPr>
        </p:nvSpPr>
        <p:spPr>
          <a:xfrm>
            <a:off x="566737" y="1752600"/>
            <a:ext cx="8001000" cy="4267200"/>
          </a:xfrm>
          <a:prstGeom prst="rect">
            <a:avLst/>
          </a:prstGeom>
          <a:noFill/>
          <a:ln>
            <a:noFill/>
          </a:ln>
        </p:spPr>
        <p:txBody>
          <a:bodyPr spcFirstLastPara="1" wrap="square" lIns="91425" tIns="45700" rIns="91425" bIns="45700" anchor="t" anchorCtr="0">
            <a:noAutofit/>
          </a:bodyPr>
          <a:lstStyle>
            <a:lvl1pPr marL="457200" marR="0" lvl="0" indent="-419100" algn="l" rtl="0">
              <a:spcBef>
                <a:spcPts val="600"/>
              </a:spcBef>
              <a:spcAft>
                <a:spcPts val="0"/>
              </a:spcAft>
              <a:buClr>
                <a:schemeClr val="accent2"/>
              </a:buClr>
              <a:buSzPts val="3000"/>
              <a:buFont typeface="Noto Sans Symbols"/>
              <a:buChar char="□"/>
              <a:defRPr sz="3000" b="0" i="0" u="none" strike="noStrike" cap="none">
                <a:solidFill>
                  <a:schemeClr val="dk1"/>
                </a:solidFill>
                <a:latin typeface="Verdana"/>
                <a:ea typeface="Verdana"/>
                <a:cs typeface="Verdana"/>
                <a:sym typeface="Verdana"/>
              </a:defRPr>
            </a:lvl1pPr>
            <a:lvl2pPr marL="914400" marR="0" lvl="1" indent="-393700" algn="l" rtl="0">
              <a:spcBef>
                <a:spcPts val="520"/>
              </a:spcBef>
              <a:spcAft>
                <a:spcPts val="0"/>
              </a:spcAft>
              <a:buClr>
                <a:schemeClr val="accent2"/>
              </a:buClr>
              <a:buSzPts val="2600"/>
              <a:buFont typeface="Noto Sans Symbols"/>
              <a:buChar char="■"/>
              <a:defRPr sz="2600" b="0" i="0" u="none" strike="noStrike" cap="none">
                <a:solidFill>
                  <a:schemeClr val="dk1"/>
                </a:solidFill>
                <a:latin typeface="Verdana"/>
                <a:ea typeface="Verdana"/>
                <a:cs typeface="Verdana"/>
                <a:sym typeface="Verdana"/>
              </a:defRPr>
            </a:lvl2pPr>
            <a:lvl3pPr marL="1371600" marR="0" lvl="2" indent="-374650" algn="l" rtl="0">
              <a:spcBef>
                <a:spcPts val="460"/>
              </a:spcBef>
              <a:spcAft>
                <a:spcPts val="0"/>
              </a:spcAft>
              <a:buClr>
                <a:schemeClr val="accent2"/>
              </a:buClr>
              <a:buSzPts val="2300"/>
              <a:buFont typeface="Noto Sans Symbols"/>
              <a:buChar char="□"/>
              <a:defRPr sz="23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5pPr>
            <a:lvl6pPr marL="2743200" marR="0" lvl="5"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
        <p:nvSpPr>
          <p:cNvPr id="12" name="Google Shape;12;p20"/>
          <p:cNvSpPr/>
          <p:nvPr/>
        </p:nvSpPr>
        <p:spPr>
          <a:xfrm>
            <a:off x="609600" y="1566862"/>
            <a:ext cx="7958137"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cxnSp>
        <p:nvCxnSpPr>
          <p:cNvPr id="13" name="Google Shape;13;p20"/>
          <p:cNvCxnSpPr/>
          <p:nvPr/>
        </p:nvCxnSpPr>
        <p:spPr>
          <a:xfrm>
            <a:off x="609600" y="6172200"/>
            <a:ext cx="7924800" cy="0"/>
          </a:xfrm>
          <a:prstGeom prst="straightConnector1">
            <a:avLst/>
          </a:prstGeom>
          <a:noFill/>
          <a:ln w="9525" cap="flat" cmpd="sng">
            <a:solidFill>
              <a:schemeClr val="accent2"/>
            </a:solidFill>
            <a:prstDash val="solid"/>
            <a:miter lim="800000"/>
            <a:headEnd type="none" w="med" len="med"/>
            <a:tailEnd type="none" w="med" len="med"/>
          </a:ln>
        </p:spPr>
      </p:cxnSp>
      <p:sp>
        <p:nvSpPr>
          <p:cNvPr id="14" name="Google Shape;14;p20"/>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200" b="0" i="0" u="none">
                <a:solidFill>
                  <a:schemeClr val="dk1"/>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2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200" b="0" i="0" u="none">
                <a:solidFill>
                  <a:schemeClr val="dk1"/>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6" name="Google Shape;16;p20"/>
          <p:cNvSpPr txBox="1">
            <a:spLocks noGrp="1"/>
          </p:cNvSpPr>
          <p:nvPr>
            <p:ph type="sldNum" idx="12"/>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102" name="Google Shape;102;p22"/>
          <p:cNvSpPr/>
          <p:nvPr/>
        </p:nvSpPr>
        <p:spPr>
          <a:xfrm>
            <a:off x="609600" y="1566862"/>
            <a:ext cx="7958137"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cxnSp>
        <p:nvCxnSpPr>
          <p:cNvPr id="103" name="Google Shape;103;p22"/>
          <p:cNvCxnSpPr/>
          <p:nvPr/>
        </p:nvCxnSpPr>
        <p:spPr>
          <a:xfrm>
            <a:off x="609600" y="6172200"/>
            <a:ext cx="7924800" cy="0"/>
          </a:xfrm>
          <a:prstGeom prst="straightConnector1">
            <a:avLst/>
          </a:prstGeom>
          <a:noFill/>
          <a:ln w="9525" cap="flat" cmpd="sng">
            <a:solidFill>
              <a:schemeClr val="accent2"/>
            </a:solidFill>
            <a:prstDash val="solid"/>
            <a:miter lim="800000"/>
            <a:headEnd type="none" w="med" len="med"/>
            <a:tailEnd type="none" w="med" len="med"/>
          </a:ln>
        </p:spPr>
      </p:cxnSp>
      <p:sp>
        <p:nvSpPr>
          <p:cNvPr id="104" name="Google Shape;104;p22"/>
          <p:cNvSpPr txBox="1">
            <a:spLocks noGrp="1"/>
          </p:cNvSpPr>
          <p:nvPr>
            <p:ph type="title"/>
          </p:nvPr>
        </p:nvSpPr>
        <p:spPr>
          <a:xfrm>
            <a:off x="576262" y="304800"/>
            <a:ext cx="8001000" cy="12160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1pPr>
            <a:lvl2pPr marR="0" lvl="1"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2pPr>
            <a:lvl3pPr marR="0" lvl="2"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3pPr>
            <a:lvl4pPr marR="0" lvl="3"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4pPr>
            <a:lvl5pPr marR="0" lvl="4"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5pPr>
            <a:lvl6pPr marR="0" lvl="5"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6pPr>
            <a:lvl7pPr marR="0" lvl="6"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7pPr>
            <a:lvl8pPr marR="0" lvl="7"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8pPr>
            <a:lvl9pPr marR="0" lvl="8"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9pPr>
          </a:lstStyle>
          <a:p>
            <a:endParaRPr/>
          </a:p>
        </p:txBody>
      </p:sp>
      <p:sp>
        <p:nvSpPr>
          <p:cNvPr id="105" name="Google Shape;105;p22"/>
          <p:cNvSpPr txBox="1">
            <a:spLocks noGrp="1"/>
          </p:cNvSpPr>
          <p:nvPr>
            <p:ph type="body" idx="1"/>
          </p:nvPr>
        </p:nvSpPr>
        <p:spPr>
          <a:xfrm>
            <a:off x="566737" y="1752600"/>
            <a:ext cx="8001000" cy="4267200"/>
          </a:xfrm>
          <a:prstGeom prst="rect">
            <a:avLst/>
          </a:prstGeom>
          <a:noFill/>
          <a:ln>
            <a:noFill/>
          </a:ln>
        </p:spPr>
        <p:txBody>
          <a:bodyPr spcFirstLastPara="1" wrap="square" lIns="91425" tIns="45700" rIns="91425" bIns="45700" anchor="t" anchorCtr="0">
            <a:noAutofit/>
          </a:bodyPr>
          <a:lstStyle>
            <a:lvl1pPr marL="457200" marR="0" lvl="0" indent="-419100" algn="l" rtl="0">
              <a:spcBef>
                <a:spcPts val="600"/>
              </a:spcBef>
              <a:spcAft>
                <a:spcPts val="0"/>
              </a:spcAft>
              <a:buClr>
                <a:schemeClr val="accent2"/>
              </a:buClr>
              <a:buSzPts val="3000"/>
              <a:buFont typeface="Noto Sans Symbols"/>
              <a:buChar char="□"/>
              <a:defRPr sz="3000" b="0" i="0" u="none" strike="noStrike" cap="none">
                <a:solidFill>
                  <a:schemeClr val="dk1"/>
                </a:solidFill>
                <a:latin typeface="Verdana"/>
                <a:ea typeface="Verdana"/>
                <a:cs typeface="Verdana"/>
                <a:sym typeface="Verdana"/>
              </a:defRPr>
            </a:lvl1pPr>
            <a:lvl2pPr marL="914400" marR="0" lvl="1" indent="-393700" algn="l" rtl="0">
              <a:spcBef>
                <a:spcPts val="520"/>
              </a:spcBef>
              <a:spcAft>
                <a:spcPts val="0"/>
              </a:spcAft>
              <a:buClr>
                <a:schemeClr val="accent2"/>
              </a:buClr>
              <a:buSzPts val="2600"/>
              <a:buFont typeface="Noto Sans Symbols"/>
              <a:buChar char="■"/>
              <a:defRPr sz="2600" b="0" i="0" u="none" strike="noStrike" cap="none">
                <a:solidFill>
                  <a:schemeClr val="dk1"/>
                </a:solidFill>
                <a:latin typeface="Verdana"/>
                <a:ea typeface="Verdana"/>
                <a:cs typeface="Verdana"/>
                <a:sym typeface="Verdana"/>
              </a:defRPr>
            </a:lvl2pPr>
            <a:lvl3pPr marL="1371600" marR="0" lvl="2" indent="-374650" algn="l" rtl="0">
              <a:spcBef>
                <a:spcPts val="460"/>
              </a:spcBef>
              <a:spcAft>
                <a:spcPts val="0"/>
              </a:spcAft>
              <a:buClr>
                <a:schemeClr val="accent2"/>
              </a:buClr>
              <a:buSzPts val="2300"/>
              <a:buFont typeface="Noto Sans Symbols"/>
              <a:buChar char="□"/>
              <a:defRPr sz="23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5pPr>
            <a:lvl6pPr marL="2743200" marR="0" lvl="5"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66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7.jp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1"/>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115" name="Google Shape;115;p1"/>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Social Media Mining</a:t>
            </a:r>
            <a:endParaRPr/>
          </a:p>
        </p:txBody>
      </p:sp>
      <p:sp>
        <p:nvSpPr>
          <p:cNvPr id="116" name="Google Shape;116;p1"/>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1</a:t>
            </a:fld>
            <a:endParaRPr/>
          </a:p>
        </p:txBody>
      </p:sp>
      <p:sp>
        <p:nvSpPr>
          <p:cNvPr id="117" name="Google Shape;117;p1"/>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118" name="Google Shape;118;p1"/>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Social Media Mining</a:t>
            </a:r>
            <a:endParaRPr/>
          </a:p>
        </p:txBody>
      </p:sp>
      <p:sp>
        <p:nvSpPr>
          <p:cNvPr id="119" name="Google Shape;119;p1"/>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1</a:t>
            </a:fld>
            <a:endParaRPr/>
          </a:p>
        </p:txBody>
      </p:sp>
      <p:sp>
        <p:nvSpPr>
          <p:cNvPr id="120" name="Google Shape;120;p1"/>
          <p:cNvSpPr txBox="1">
            <a:spLocks noGrp="1"/>
          </p:cNvSpPr>
          <p:nvPr>
            <p:ph type="title"/>
          </p:nvPr>
        </p:nvSpPr>
        <p:spPr>
          <a:xfrm>
            <a:off x="1482725" y="285750"/>
            <a:ext cx="6886575" cy="9525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ĐẠI HỌC QUỐC GIA TP. HỒ CHÍ MINH</a:t>
            </a:r>
            <a:br>
              <a:rPr lang="en-US" sz="2400" b="0" i="0" u="none">
                <a:solidFill>
                  <a:schemeClr val="dk1"/>
                </a:solidFill>
                <a:latin typeface="Times New Roman"/>
                <a:ea typeface="Times New Roman"/>
                <a:cs typeface="Times New Roman"/>
                <a:sym typeface="Times New Roman"/>
              </a:rPr>
            </a:br>
            <a:r>
              <a:rPr lang="en-US" sz="2400" b="1" i="0" u="none">
                <a:solidFill>
                  <a:schemeClr val="dk1"/>
                </a:solidFill>
                <a:latin typeface="Times New Roman"/>
                <a:ea typeface="Times New Roman"/>
                <a:cs typeface="Times New Roman"/>
                <a:sym typeface="Times New Roman"/>
              </a:rPr>
              <a:t>TRƯỜNG ĐẠI HỌC CÔNG NGHỆ THÔNG TIN</a:t>
            </a:r>
            <a:endParaRPr/>
          </a:p>
        </p:txBody>
      </p:sp>
      <p:sp>
        <p:nvSpPr>
          <p:cNvPr id="121" name="Google Shape;121;p1"/>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122" name="Google Shape;122;p1"/>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Social Media Mining</a:t>
            </a:r>
            <a:endParaRPr/>
          </a:p>
        </p:txBody>
      </p:sp>
      <p:sp>
        <p:nvSpPr>
          <p:cNvPr id="123" name="Google Shape;123;p1"/>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1</a:t>
            </a:fld>
            <a:endParaRPr/>
          </a:p>
        </p:txBody>
      </p:sp>
      <p:sp>
        <p:nvSpPr>
          <p:cNvPr id="124" name="Google Shape;124;p1"/>
          <p:cNvSpPr txBox="1"/>
          <p:nvPr/>
        </p:nvSpPr>
        <p:spPr>
          <a:xfrm>
            <a:off x="3944937" y="4516437"/>
            <a:ext cx="4343400" cy="1447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700"/>
              <a:buFont typeface="Times New Roman"/>
              <a:buNone/>
            </a:pPr>
            <a:r>
              <a:rPr lang="en-US" sz="1700" b="1" i="0" u="none">
                <a:solidFill>
                  <a:schemeClr val="dk1"/>
                </a:solidFill>
                <a:latin typeface="Times New Roman"/>
                <a:ea typeface="Times New Roman"/>
                <a:cs typeface="Times New Roman"/>
                <a:sym typeface="Times New Roman"/>
              </a:rPr>
              <a:t>Giảng viên: </a:t>
            </a:r>
            <a:r>
              <a:rPr lang="en-US" sz="1700" b="0" i="0" u="none">
                <a:solidFill>
                  <a:schemeClr val="dk1"/>
                </a:solidFill>
                <a:latin typeface="Times New Roman"/>
                <a:ea typeface="Times New Roman"/>
                <a:cs typeface="Times New Roman"/>
                <a:sym typeface="Times New Roman"/>
              </a:rPr>
              <a:t>ThS. Nguyễn Văn Kiệt</a:t>
            </a:r>
            <a:endParaRPr/>
          </a:p>
          <a:p>
            <a:pPr marL="0" marR="0" lvl="0" indent="0" algn="ctr" rtl="0">
              <a:lnSpc>
                <a:spcPct val="100000"/>
              </a:lnSpc>
              <a:spcBef>
                <a:spcPts val="340"/>
              </a:spcBef>
              <a:spcAft>
                <a:spcPts val="0"/>
              </a:spcAft>
              <a:buClr>
                <a:schemeClr val="dk1"/>
              </a:buClr>
              <a:buSzPts val="1700"/>
              <a:buFont typeface="Times New Roman"/>
              <a:buNone/>
            </a:pPr>
            <a:r>
              <a:rPr lang="en-US" sz="1700" b="0" i="0" u="none">
                <a:solidFill>
                  <a:schemeClr val="dk1"/>
                </a:solidFill>
                <a:latin typeface="Times New Roman"/>
                <a:ea typeface="Times New Roman"/>
                <a:cs typeface="Times New Roman"/>
                <a:sym typeface="Times New Roman"/>
              </a:rPr>
              <a:t>	     CN. Huỳnh Văn Tín</a:t>
            </a:r>
            <a:endParaRPr/>
          </a:p>
          <a:p>
            <a:pPr marL="0" marR="0" lvl="0" indent="0" algn="ctr" rtl="0">
              <a:lnSpc>
                <a:spcPct val="100000"/>
              </a:lnSpc>
              <a:spcBef>
                <a:spcPts val="340"/>
              </a:spcBef>
              <a:spcAft>
                <a:spcPts val="0"/>
              </a:spcAft>
              <a:buClr>
                <a:schemeClr val="dk1"/>
              </a:buClr>
              <a:buSzPts val="1700"/>
              <a:buFont typeface="Times New Roman"/>
              <a:buNone/>
            </a:pPr>
            <a:r>
              <a:rPr lang="en-US" sz="1700" b="1" i="0" u="none">
                <a:solidFill>
                  <a:schemeClr val="dk1"/>
                </a:solidFill>
                <a:latin typeface="Times New Roman"/>
                <a:ea typeface="Times New Roman"/>
                <a:cs typeface="Times New Roman"/>
                <a:sym typeface="Times New Roman"/>
              </a:rPr>
              <a:t>Bộ môn Khoa học Dữ liệu</a:t>
            </a:r>
            <a:endParaRPr/>
          </a:p>
          <a:p>
            <a:pPr marL="0" marR="0" lvl="0" indent="0" algn="ctr" rtl="0">
              <a:lnSpc>
                <a:spcPct val="100000"/>
              </a:lnSpc>
              <a:spcBef>
                <a:spcPts val="340"/>
              </a:spcBef>
              <a:spcAft>
                <a:spcPts val="0"/>
              </a:spcAft>
              <a:buClr>
                <a:schemeClr val="dk1"/>
              </a:buClr>
              <a:buSzPts val="1700"/>
              <a:buFont typeface="Times New Roman"/>
              <a:buNone/>
            </a:pPr>
            <a:r>
              <a:rPr lang="en-US" sz="1700" b="1" i="0" u="none">
                <a:solidFill>
                  <a:schemeClr val="dk1"/>
                </a:solidFill>
                <a:latin typeface="Times New Roman"/>
                <a:ea typeface="Times New Roman"/>
                <a:cs typeface="Times New Roman"/>
                <a:sym typeface="Times New Roman"/>
              </a:rPr>
              <a:t>Khoa Khoa học và Kỹ thuật Thông tin</a:t>
            </a:r>
            <a:endParaRPr/>
          </a:p>
        </p:txBody>
      </p:sp>
      <p:pic>
        <p:nvPicPr>
          <p:cNvPr id="125" name="Google Shape;125;p1"/>
          <p:cNvPicPr preferRelativeResize="0"/>
          <p:nvPr/>
        </p:nvPicPr>
        <p:blipFill rotWithShape="1">
          <a:blip r:embed="rId3">
            <a:alphaModFix/>
          </a:blip>
          <a:srcRect/>
          <a:stretch/>
        </p:blipFill>
        <p:spPr>
          <a:xfrm>
            <a:off x="147637" y="136525"/>
            <a:ext cx="1452562" cy="1235075"/>
          </a:xfrm>
          <a:prstGeom prst="rect">
            <a:avLst/>
          </a:prstGeom>
          <a:noFill/>
          <a:ln>
            <a:noFill/>
          </a:ln>
        </p:spPr>
      </p:pic>
      <p:sp>
        <p:nvSpPr>
          <p:cNvPr id="126" name="Google Shape;126;p1"/>
          <p:cNvSpPr txBox="1"/>
          <p:nvPr/>
        </p:nvSpPr>
        <p:spPr>
          <a:xfrm>
            <a:off x="-2743200" y="990600"/>
            <a:ext cx="18415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127" name="Google Shape;127;p1"/>
          <p:cNvSpPr txBox="1"/>
          <p:nvPr/>
        </p:nvSpPr>
        <p:spPr>
          <a:xfrm>
            <a:off x="4929187" y="2093912"/>
            <a:ext cx="2262187" cy="647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1800"/>
              <a:buFont typeface="Times New Roman"/>
              <a:buNone/>
            </a:pPr>
            <a:r>
              <a:rPr lang="en-US" sz="1800" b="1" i="0" u="none">
                <a:solidFill>
                  <a:srgbClr val="FF0000"/>
                </a:solidFill>
                <a:latin typeface="Times New Roman"/>
                <a:ea typeface="Times New Roman"/>
                <a:cs typeface="Times New Roman"/>
                <a:sym typeface="Times New Roman"/>
              </a:rPr>
              <a:t>DS300</a:t>
            </a:r>
            <a:endParaRPr/>
          </a:p>
          <a:p>
            <a:pPr marL="0" marR="0" lvl="0" indent="0" algn="ctr" rtl="0">
              <a:lnSpc>
                <a:spcPct val="100000"/>
              </a:lnSpc>
              <a:spcBef>
                <a:spcPts val="0"/>
              </a:spcBef>
              <a:spcAft>
                <a:spcPts val="0"/>
              </a:spcAft>
              <a:buClr>
                <a:srgbClr val="0070C0"/>
              </a:buClr>
              <a:buSzPts val="1800"/>
              <a:buFont typeface="Times New Roman"/>
              <a:buNone/>
            </a:pPr>
            <a:r>
              <a:rPr lang="en-US" sz="1800" b="1" i="0" u="none">
                <a:solidFill>
                  <a:srgbClr val="0070C0"/>
                </a:solidFill>
                <a:latin typeface="Times New Roman"/>
                <a:ea typeface="Times New Roman"/>
                <a:cs typeface="Times New Roman"/>
                <a:sym typeface="Times New Roman"/>
              </a:rPr>
              <a:t>HỆ KHUYẾN NGHỊ</a:t>
            </a:r>
            <a:endParaRPr/>
          </a:p>
        </p:txBody>
      </p:sp>
      <p:pic>
        <p:nvPicPr>
          <p:cNvPr id="128" name="Google Shape;128;p1"/>
          <p:cNvPicPr preferRelativeResize="0"/>
          <p:nvPr/>
        </p:nvPicPr>
        <p:blipFill rotWithShape="1">
          <a:blip r:embed="rId4">
            <a:alphaModFix/>
          </a:blip>
          <a:srcRect/>
          <a:stretch/>
        </p:blipFill>
        <p:spPr>
          <a:xfrm>
            <a:off x="-561975" y="2284412"/>
            <a:ext cx="5029200" cy="3046412"/>
          </a:xfrm>
          <a:prstGeom prst="rect">
            <a:avLst/>
          </a:prstGeom>
          <a:noFill/>
          <a:ln>
            <a:noFill/>
          </a:ln>
        </p:spPr>
      </p:pic>
      <p:sp>
        <p:nvSpPr>
          <p:cNvPr id="129" name="Google Shape;129;p1"/>
          <p:cNvSpPr txBox="1"/>
          <p:nvPr/>
        </p:nvSpPr>
        <p:spPr>
          <a:xfrm>
            <a:off x="5056187" y="3360737"/>
            <a:ext cx="2119312" cy="523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B90000"/>
              </a:buClr>
              <a:buSzPts val="2800"/>
              <a:buFont typeface="Times New Roman"/>
              <a:buNone/>
            </a:pPr>
            <a:r>
              <a:rPr lang="en-US" sz="2800" b="1" i="0" u="none">
                <a:solidFill>
                  <a:srgbClr val="B90000"/>
                </a:solidFill>
                <a:latin typeface="Times New Roman"/>
                <a:ea typeface="Times New Roman"/>
                <a:cs typeface="Times New Roman"/>
                <a:sym typeface="Times New Roman"/>
              </a:rPr>
              <a:t>Lọc cộng tác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8"/>
        <p:cNvGrpSpPr/>
        <p:nvPr/>
      </p:nvGrpSpPr>
      <p:grpSpPr>
        <a:xfrm>
          <a:off x="0" y="0"/>
          <a:ext cx="0" cy="0"/>
          <a:chOff x="0" y="0"/>
          <a:chExt cx="0" cy="0"/>
        </a:xfrm>
      </p:grpSpPr>
      <p:sp>
        <p:nvSpPr>
          <p:cNvPr id="239" name="Google Shape;239;p10"/>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240" name="Google Shape;240;p10"/>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Social Media Mining</a:t>
            </a:r>
            <a:endParaRPr/>
          </a:p>
        </p:txBody>
      </p:sp>
      <p:sp>
        <p:nvSpPr>
          <p:cNvPr id="241" name="Google Shape;241;p10"/>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10</a:t>
            </a:fld>
            <a:endParaRPr/>
          </a:p>
        </p:txBody>
      </p:sp>
      <p:sp>
        <p:nvSpPr>
          <p:cNvPr id="242" name="Google Shape;242;p10"/>
          <p:cNvSpPr txBox="1">
            <a:spLocks noGrp="1"/>
          </p:cNvSpPr>
          <p:nvPr>
            <p:ph type="title"/>
          </p:nvPr>
        </p:nvSpPr>
        <p:spPr>
          <a:xfrm>
            <a:off x="576262" y="304800"/>
            <a:ext cx="8001000" cy="1216025"/>
          </a:xfrm>
          <a:prstGeom prst="rect">
            <a:avLst/>
          </a:prstGeom>
          <a:noFill/>
          <a:ln>
            <a:noFill/>
          </a:ln>
        </p:spPr>
        <p:txBody>
          <a:bodyPr spcFirstLastPara="1" wrap="square" lIns="91425" tIns="45700" rIns="91425" bIns="45700" anchor="b" anchorCtr="0">
            <a:noAutofit/>
          </a:bodyPr>
          <a:lstStyle/>
          <a:p>
            <a:pPr marL="0" lvl="0" indent="0" algn="just"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Thuật toán lọc cộng tác dựa trên người dùng</a:t>
            </a:r>
            <a:endParaRPr/>
          </a:p>
        </p:txBody>
      </p:sp>
      <p:sp>
        <p:nvSpPr>
          <p:cNvPr id="243" name="Google Shape;243;p10"/>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244" name="Google Shape;244;p10"/>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Social Media Mining</a:t>
            </a:r>
            <a:endParaRPr/>
          </a:p>
        </p:txBody>
      </p:sp>
      <p:sp>
        <p:nvSpPr>
          <p:cNvPr id="245" name="Google Shape;245;p10"/>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10</a:t>
            </a:fld>
            <a:endParaRPr/>
          </a:p>
        </p:txBody>
      </p:sp>
      <p:sp>
        <p:nvSpPr>
          <p:cNvPr id="246" name="Google Shape;246;p10"/>
          <p:cNvSpPr txBox="1">
            <a:spLocks noGrp="1"/>
          </p:cNvSpPr>
          <p:nvPr>
            <p:ph type="body" idx="1"/>
          </p:nvPr>
        </p:nvSpPr>
        <p:spPr>
          <a:xfrm>
            <a:off x="609600" y="1768475"/>
            <a:ext cx="8077200" cy="33369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2"/>
              </a:buClr>
              <a:buSzPts val="2400"/>
              <a:buFont typeface="Noto Sans Symbols"/>
              <a:buNone/>
            </a:pPr>
            <a:r>
              <a:rPr lang="en-US" sz="2400" b="1" i="0" u="none" strike="noStrike" cap="none">
                <a:solidFill>
                  <a:schemeClr val="dk1"/>
                </a:solidFill>
                <a:latin typeface="Times New Roman"/>
                <a:ea typeface="Times New Roman"/>
                <a:cs typeface="Times New Roman"/>
                <a:sym typeface="Times New Roman"/>
              </a:rPr>
              <a:t>Input: </a:t>
            </a:r>
            <a:r>
              <a:rPr lang="en-US" sz="2400" b="0" i="0" u="none" strike="noStrike" cap="none">
                <a:solidFill>
                  <a:schemeClr val="dk1"/>
                </a:solidFill>
                <a:latin typeface="Times New Roman"/>
                <a:ea typeface="Times New Roman"/>
                <a:cs typeface="Times New Roman"/>
                <a:sym typeface="Times New Roman"/>
              </a:rPr>
              <a:t>Ma trận đánh giá R (rating matrix)</a:t>
            </a:r>
            <a:endParaRPr/>
          </a:p>
          <a:p>
            <a:pPr marL="0" marR="0" lvl="0" indent="0" algn="l" rtl="0">
              <a:lnSpc>
                <a:spcPct val="100000"/>
              </a:lnSpc>
              <a:spcBef>
                <a:spcPts val="480"/>
              </a:spcBef>
              <a:spcAft>
                <a:spcPts val="0"/>
              </a:spcAft>
              <a:buClr>
                <a:schemeClr val="accent2"/>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chemeClr val="accent2"/>
              </a:buClr>
              <a:buSzPts val="2400"/>
              <a:buFont typeface="Noto Sans Symbols"/>
              <a:buNone/>
            </a:pPr>
            <a:r>
              <a:rPr lang="en-US" sz="2400" b="1" i="0" u="none" strike="noStrike" cap="none">
                <a:solidFill>
                  <a:schemeClr val="dk1"/>
                </a:solidFill>
                <a:latin typeface="Times New Roman"/>
                <a:ea typeface="Times New Roman"/>
                <a:cs typeface="Times New Roman"/>
                <a:sym typeface="Times New Roman"/>
              </a:rPr>
              <a:t>Output: </a:t>
            </a:r>
            <a:endParaRPr/>
          </a:p>
          <a:p>
            <a:pPr marL="0" marR="0" lvl="0" indent="0" algn="l" rtl="0">
              <a:lnSpc>
                <a:spcPct val="100000"/>
              </a:lnSpc>
              <a:spcBef>
                <a:spcPts val="480"/>
              </a:spcBef>
              <a:spcAft>
                <a:spcPts val="0"/>
              </a:spcAft>
              <a:buClr>
                <a:schemeClr val="accent2"/>
              </a:buClr>
              <a:buSzPts val="2400"/>
              <a:buFont typeface="Noto Sans Symbols"/>
              <a:buNone/>
            </a:pPr>
            <a:r>
              <a:rPr lang="en-US" sz="2400" b="1"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Times New Roman"/>
                <a:ea typeface="Times New Roman"/>
                <a:cs typeface="Times New Roman"/>
                <a:sym typeface="Times New Roman"/>
              </a:rPr>
              <a:t>- Top-N những đối tượng được khuyến nghị</a:t>
            </a:r>
            <a:endParaRPr/>
          </a:p>
          <a:p>
            <a:pPr marL="0" marR="0" lvl="0" indent="0" algn="l" rtl="0">
              <a:lnSpc>
                <a:spcPct val="100000"/>
              </a:lnSpc>
              <a:spcBef>
                <a:spcPts val="480"/>
              </a:spcBef>
              <a:spcAft>
                <a:spcPts val="0"/>
              </a:spcAft>
              <a:buClr>
                <a:schemeClr val="accent2"/>
              </a:buClr>
              <a:buSzPts val="2400"/>
              <a:buFont typeface="Noto Sans Symbols"/>
              <a:buNone/>
            </a:pPr>
            <a:r>
              <a:rPr lang="en-US" sz="2400" b="0" i="0" u="none" strike="noStrike" cap="none">
                <a:solidFill>
                  <a:schemeClr val="dk1"/>
                </a:solidFill>
                <a:latin typeface="Times New Roman"/>
                <a:ea typeface="Times New Roman"/>
                <a:cs typeface="Times New Roman"/>
                <a:sym typeface="Times New Roman"/>
              </a:rPr>
              <a:t>	- Dự đoán giá trị của f(u,i), mức độ quan tâm của người dùng u với đối tượng i.</a:t>
            </a:r>
            <a:endParaRPr/>
          </a:p>
          <a:p>
            <a:pPr marL="0" marR="0" lvl="0" indent="0" algn="l" rtl="0">
              <a:lnSpc>
                <a:spcPct val="100000"/>
              </a:lnSpc>
              <a:spcBef>
                <a:spcPts val="480"/>
              </a:spcBef>
              <a:spcAft>
                <a:spcPts val="0"/>
              </a:spcAft>
              <a:buClr>
                <a:schemeClr val="accent2"/>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469900" marR="0" lvl="0" indent="-317500" algn="l" rtl="0">
              <a:spcBef>
                <a:spcPts val="480"/>
              </a:spcBef>
              <a:spcAft>
                <a:spcPts val="0"/>
              </a:spcAft>
              <a:buClr>
                <a:schemeClr val="accent2"/>
              </a:buClr>
              <a:buSzPts val="2400"/>
              <a:buFont typeface="Noto Sans Symbols"/>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1"/>
        <p:cNvGrpSpPr/>
        <p:nvPr/>
      </p:nvGrpSpPr>
      <p:grpSpPr>
        <a:xfrm>
          <a:off x="0" y="0"/>
          <a:ext cx="0" cy="0"/>
          <a:chOff x="0" y="0"/>
          <a:chExt cx="0" cy="0"/>
        </a:xfrm>
      </p:grpSpPr>
      <p:sp>
        <p:nvSpPr>
          <p:cNvPr id="252" name="Google Shape;252;p11"/>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253" name="Google Shape;253;p11"/>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Social Media Mining</a:t>
            </a:r>
            <a:endParaRPr/>
          </a:p>
        </p:txBody>
      </p:sp>
      <p:sp>
        <p:nvSpPr>
          <p:cNvPr id="254" name="Google Shape;254;p11"/>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11</a:t>
            </a:fld>
            <a:endParaRPr/>
          </a:p>
        </p:txBody>
      </p:sp>
      <p:sp>
        <p:nvSpPr>
          <p:cNvPr id="255" name="Google Shape;255;p11"/>
          <p:cNvSpPr txBox="1">
            <a:spLocks noGrp="1"/>
          </p:cNvSpPr>
          <p:nvPr>
            <p:ph type="title"/>
          </p:nvPr>
        </p:nvSpPr>
        <p:spPr>
          <a:xfrm>
            <a:off x="576262" y="304800"/>
            <a:ext cx="8001000" cy="1216025"/>
          </a:xfrm>
          <a:prstGeom prst="rect">
            <a:avLst/>
          </a:prstGeom>
          <a:noFill/>
          <a:ln>
            <a:noFill/>
          </a:ln>
        </p:spPr>
        <p:txBody>
          <a:bodyPr spcFirstLastPara="1" wrap="square" lIns="91425" tIns="45700" rIns="91425" bIns="45700" anchor="b" anchorCtr="0">
            <a:noAutofit/>
          </a:bodyPr>
          <a:lstStyle/>
          <a:p>
            <a:pPr marL="0" lvl="0" indent="0" algn="just"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Cập nhật giá trị ratings</a:t>
            </a:r>
            <a:endParaRPr/>
          </a:p>
        </p:txBody>
      </p:sp>
      <p:sp>
        <p:nvSpPr>
          <p:cNvPr id="256" name="Google Shape;256;p11"/>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257" name="Google Shape;257;p11"/>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Social Media Mining</a:t>
            </a:r>
            <a:endParaRPr/>
          </a:p>
        </p:txBody>
      </p:sp>
      <p:sp>
        <p:nvSpPr>
          <p:cNvPr id="258" name="Google Shape;258;p11"/>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11</a:t>
            </a:fld>
            <a:endParaRPr/>
          </a:p>
        </p:txBody>
      </p:sp>
      <p:sp>
        <p:nvSpPr>
          <p:cNvPr id="259" name="Google Shape;259;p11"/>
          <p:cNvSpPr txBox="1"/>
          <p:nvPr/>
        </p:nvSpPr>
        <p:spPr>
          <a:xfrm>
            <a:off x="533400" y="1752600"/>
            <a:ext cx="4343400" cy="533400"/>
          </a:xfrm>
          <a:prstGeom prst="rect">
            <a:avLst/>
          </a:prstGeom>
          <a:noFill/>
          <a:ln>
            <a:noFill/>
          </a:ln>
        </p:spPr>
        <p:txBody>
          <a:bodyPr spcFirstLastPara="1" wrap="square" lIns="91425" tIns="45700" rIns="91425" bIns="45700" anchor="t" anchorCtr="0">
            <a:normAutofit/>
          </a:bodyPr>
          <a:lstStyle/>
          <a:p>
            <a:pPr marL="469900" marR="0" lvl="0" indent="-469900" algn="just" rtl="0">
              <a:lnSpc>
                <a:spcPct val="100000"/>
              </a:lnSpc>
              <a:spcBef>
                <a:spcPts val="0"/>
              </a:spcBef>
              <a:spcAft>
                <a:spcPts val="0"/>
              </a:spcAft>
              <a:buClr>
                <a:schemeClr val="accent2"/>
              </a:buClr>
              <a:buSzPts val="2400"/>
              <a:buFont typeface="Arial"/>
              <a:buChar char="•"/>
            </a:pPr>
            <a:r>
              <a:rPr lang="en-US" sz="2400" b="1" i="0" u="none">
                <a:solidFill>
                  <a:schemeClr val="dk1"/>
                </a:solidFill>
                <a:latin typeface="Times New Roman"/>
                <a:ea typeface="Times New Roman"/>
                <a:cs typeface="Times New Roman"/>
                <a:sym typeface="Times New Roman"/>
              </a:rPr>
              <a:t>Trung bình đánh giá:</a:t>
            </a:r>
            <a:endParaRPr/>
          </a:p>
        </p:txBody>
      </p:sp>
      <p:sp>
        <p:nvSpPr>
          <p:cNvPr id="260" name="Google Shape;260;p11"/>
          <p:cNvSpPr txBox="1"/>
          <p:nvPr/>
        </p:nvSpPr>
        <p:spPr>
          <a:xfrm>
            <a:off x="914400" y="4949825"/>
            <a:ext cx="387985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Verdana"/>
              <a:buNone/>
            </a:pPr>
            <a:r>
              <a:rPr lang="en-US" sz="1800" b="0" i="0" u="none">
                <a:solidFill>
                  <a:schemeClr val="dk1"/>
                </a:solidFill>
                <a:latin typeface="Verdana"/>
                <a:ea typeface="Verdana"/>
                <a:cs typeface="Verdana"/>
                <a:sym typeface="Verdana"/>
              </a:rPr>
              <a:t>N(u): tập các user lân cận với u</a:t>
            </a:r>
            <a:endParaRPr/>
          </a:p>
        </p:txBody>
      </p:sp>
      <p:pic>
        <p:nvPicPr>
          <p:cNvPr id="261" name="Google Shape;261;p11"/>
          <p:cNvPicPr preferRelativeResize="0"/>
          <p:nvPr/>
        </p:nvPicPr>
        <p:blipFill>
          <a:blip r:embed="rId3">
            <a:alphaModFix/>
          </a:blip>
          <a:stretch>
            <a:fillRect/>
          </a:stretch>
        </p:blipFill>
        <p:spPr>
          <a:xfrm>
            <a:off x="2864900" y="2957513"/>
            <a:ext cx="3257550" cy="942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6"/>
        <p:cNvGrpSpPr/>
        <p:nvPr/>
      </p:nvGrpSpPr>
      <p:grpSpPr>
        <a:xfrm>
          <a:off x="0" y="0"/>
          <a:ext cx="0" cy="0"/>
          <a:chOff x="0" y="0"/>
          <a:chExt cx="0" cy="0"/>
        </a:xfrm>
      </p:grpSpPr>
      <p:sp>
        <p:nvSpPr>
          <p:cNvPr id="267" name="Google Shape;267;p12"/>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268" name="Google Shape;268;p12"/>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Social Media Mining</a:t>
            </a:r>
            <a:endParaRPr/>
          </a:p>
        </p:txBody>
      </p:sp>
      <p:sp>
        <p:nvSpPr>
          <p:cNvPr id="269" name="Google Shape;269;p12"/>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12</a:t>
            </a:fld>
            <a:endParaRPr/>
          </a:p>
        </p:txBody>
      </p:sp>
      <p:sp>
        <p:nvSpPr>
          <p:cNvPr id="270" name="Google Shape;270;p12"/>
          <p:cNvSpPr txBox="1">
            <a:spLocks noGrp="1"/>
          </p:cNvSpPr>
          <p:nvPr>
            <p:ph type="title"/>
          </p:nvPr>
        </p:nvSpPr>
        <p:spPr>
          <a:xfrm>
            <a:off x="576262" y="304800"/>
            <a:ext cx="8001000" cy="1216025"/>
          </a:xfrm>
          <a:prstGeom prst="rect">
            <a:avLst/>
          </a:prstGeom>
          <a:noFill/>
          <a:ln>
            <a:noFill/>
          </a:ln>
        </p:spPr>
        <p:txBody>
          <a:bodyPr spcFirstLastPara="1" wrap="square" lIns="91425" tIns="45700" rIns="91425" bIns="45700" anchor="b" anchorCtr="0">
            <a:noAutofit/>
          </a:bodyPr>
          <a:lstStyle/>
          <a:p>
            <a:pPr marL="0" lvl="0" indent="0" algn="just"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Cập nhật giá trị ratings</a:t>
            </a:r>
            <a:endParaRPr/>
          </a:p>
        </p:txBody>
      </p:sp>
      <p:sp>
        <p:nvSpPr>
          <p:cNvPr id="271" name="Google Shape;271;p12"/>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272" name="Google Shape;272;p12"/>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Social Media Mining</a:t>
            </a:r>
            <a:endParaRPr/>
          </a:p>
        </p:txBody>
      </p:sp>
      <p:sp>
        <p:nvSpPr>
          <p:cNvPr id="273" name="Google Shape;273;p12"/>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12</a:t>
            </a:fld>
            <a:endParaRPr/>
          </a:p>
        </p:txBody>
      </p:sp>
      <p:sp>
        <p:nvSpPr>
          <p:cNvPr id="274" name="Google Shape;274;p12"/>
          <p:cNvSpPr txBox="1"/>
          <p:nvPr/>
        </p:nvSpPr>
        <p:spPr>
          <a:xfrm>
            <a:off x="533400" y="1752600"/>
            <a:ext cx="4343400" cy="533400"/>
          </a:xfrm>
          <a:prstGeom prst="rect">
            <a:avLst/>
          </a:prstGeom>
          <a:noFill/>
          <a:ln>
            <a:noFill/>
          </a:ln>
        </p:spPr>
        <p:txBody>
          <a:bodyPr spcFirstLastPara="1" wrap="square" lIns="91425" tIns="45700" rIns="91425" bIns="45700" anchor="t" anchorCtr="0">
            <a:normAutofit/>
          </a:bodyPr>
          <a:lstStyle/>
          <a:p>
            <a:pPr marL="469900" marR="0" lvl="0" indent="-469900" algn="just" rtl="0">
              <a:lnSpc>
                <a:spcPct val="90000"/>
              </a:lnSpc>
              <a:spcBef>
                <a:spcPts val="0"/>
              </a:spcBef>
              <a:spcAft>
                <a:spcPts val="0"/>
              </a:spcAft>
              <a:buClr>
                <a:schemeClr val="accent2"/>
              </a:buClr>
              <a:buSzPts val="2000"/>
              <a:buFont typeface="Arial"/>
              <a:buChar char="•"/>
            </a:pPr>
            <a:r>
              <a:rPr lang="en-US" sz="2000" b="1" i="0" u="none">
                <a:solidFill>
                  <a:schemeClr val="dk1"/>
                </a:solidFill>
                <a:latin typeface="Times New Roman"/>
                <a:ea typeface="Times New Roman"/>
                <a:cs typeface="Times New Roman"/>
                <a:sym typeface="Times New Roman"/>
              </a:rPr>
              <a:t>Tổng hợp đánh giá có trọng số:</a:t>
            </a:r>
            <a:endParaRPr/>
          </a:p>
        </p:txBody>
      </p:sp>
      <p:sp>
        <p:nvSpPr>
          <p:cNvPr id="275" name="Google Shape;275;p12"/>
          <p:cNvSpPr txBox="1"/>
          <p:nvPr/>
        </p:nvSpPr>
        <p:spPr>
          <a:xfrm>
            <a:off x="914400" y="4949825"/>
            <a:ext cx="387985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Verdana"/>
              <a:buNone/>
            </a:pPr>
            <a:r>
              <a:rPr lang="en-US" sz="1800" b="0" i="0" u="none">
                <a:solidFill>
                  <a:schemeClr val="dk1"/>
                </a:solidFill>
                <a:latin typeface="Verdana"/>
                <a:ea typeface="Verdana"/>
                <a:cs typeface="Verdana"/>
                <a:sym typeface="Verdana"/>
              </a:rPr>
              <a:t>N(u): tập các user lân cận với u</a:t>
            </a:r>
            <a:endParaRPr/>
          </a:p>
        </p:txBody>
      </p:sp>
      <p:pic>
        <p:nvPicPr>
          <p:cNvPr id="276" name="Google Shape;276;p12"/>
          <p:cNvPicPr preferRelativeResize="0"/>
          <p:nvPr/>
        </p:nvPicPr>
        <p:blipFill>
          <a:blip r:embed="rId3">
            <a:alphaModFix/>
          </a:blip>
          <a:stretch>
            <a:fillRect/>
          </a:stretch>
        </p:blipFill>
        <p:spPr>
          <a:xfrm>
            <a:off x="2455450" y="2517775"/>
            <a:ext cx="3848100" cy="2085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1"/>
        <p:cNvGrpSpPr/>
        <p:nvPr/>
      </p:nvGrpSpPr>
      <p:grpSpPr>
        <a:xfrm>
          <a:off x="0" y="0"/>
          <a:ext cx="0" cy="0"/>
          <a:chOff x="0" y="0"/>
          <a:chExt cx="0" cy="0"/>
        </a:xfrm>
      </p:grpSpPr>
      <p:sp>
        <p:nvSpPr>
          <p:cNvPr id="282" name="Google Shape;282;p13"/>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283" name="Google Shape;283;p13"/>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Social Media Mining</a:t>
            </a:r>
            <a:endParaRPr/>
          </a:p>
        </p:txBody>
      </p:sp>
      <p:sp>
        <p:nvSpPr>
          <p:cNvPr id="284" name="Google Shape;284;p13"/>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13</a:t>
            </a:fld>
            <a:endParaRPr/>
          </a:p>
        </p:txBody>
      </p:sp>
      <p:sp>
        <p:nvSpPr>
          <p:cNvPr id="285" name="Google Shape;285;p13"/>
          <p:cNvSpPr txBox="1">
            <a:spLocks noGrp="1"/>
          </p:cNvSpPr>
          <p:nvPr>
            <p:ph type="title"/>
          </p:nvPr>
        </p:nvSpPr>
        <p:spPr>
          <a:xfrm>
            <a:off x="576262" y="304800"/>
            <a:ext cx="8001000" cy="1216025"/>
          </a:xfrm>
          <a:prstGeom prst="rect">
            <a:avLst/>
          </a:prstGeom>
          <a:noFill/>
          <a:ln>
            <a:noFill/>
          </a:ln>
        </p:spPr>
        <p:txBody>
          <a:bodyPr spcFirstLastPara="1" wrap="square" lIns="91425" tIns="45700" rIns="91425" bIns="45700" anchor="b" anchorCtr="0">
            <a:noAutofit/>
          </a:bodyPr>
          <a:lstStyle/>
          <a:p>
            <a:pPr marL="0" lvl="0" indent="0" algn="just"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Cập nhật giá trị ratings</a:t>
            </a:r>
            <a:endParaRPr/>
          </a:p>
        </p:txBody>
      </p:sp>
      <p:sp>
        <p:nvSpPr>
          <p:cNvPr id="286" name="Google Shape;286;p13"/>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287" name="Google Shape;287;p13"/>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Social Media Mining</a:t>
            </a:r>
            <a:endParaRPr/>
          </a:p>
        </p:txBody>
      </p:sp>
      <p:sp>
        <p:nvSpPr>
          <p:cNvPr id="288" name="Google Shape;288;p13"/>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13</a:t>
            </a:fld>
            <a:endParaRPr/>
          </a:p>
        </p:txBody>
      </p:sp>
      <p:sp>
        <p:nvSpPr>
          <p:cNvPr id="289" name="Google Shape;289;p13"/>
          <p:cNvSpPr txBox="1"/>
          <p:nvPr/>
        </p:nvSpPr>
        <p:spPr>
          <a:xfrm>
            <a:off x="533400" y="1752600"/>
            <a:ext cx="6324600" cy="533400"/>
          </a:xfrm>
          <a:prstGeom prst="rect">
            <a:avLst/>
          </a:prstGeom>
          <a:noFill/>
          <a:ln>
            <a:noFill/>
          </a:ln>
        </p:spPr>
        <p:txBody>
          <a:bodyPr spcFirstLastPara="1" wrap="square" lIns="91425" tIns="45700" rIns="91425" bIns="45700" anchor="t" anchorCtr="0">
            <a:normAutofit/>
          </a:bodyPr>
          <a:lstStyle/>
          <a:p>
            <a:pPr marL="469900" marR="0" lvl="0" indent="-469900" algn="just" rtl="0">
              <a:lnSpc>
                <a:spcPct val="90000"/>
              </a:lnSpc>
              <a:spcBef>
                <a:spcPts val="0"/>
              </a:spcBef>
              <a:spcAft>
                <a:spcPts val="0"/>
              </a:spcAft>
              <a:buClr>
                <a:schemeClr val="accent2"/>
              </a:buClr>
              <a:buSzPts val="2000"/>
              <a:buFont typeface="Arial"/>
              <a:buChar char="•"/>
            </a:pPr>
            <a:r>
              <a:rPr lang="en-US" sz="2000" b="1" i="0" u="none">
                <a:solidFill>
                  <a:schemeClr val="dk1"/>
                </a:solidFill>
                <a:latin typeface="Times New Roman"/>
                <a:ea typeface="Times New Roman"/>
                <a:cs typeface="Times New Roman"/>
                <a:sym typeface="Times New Roman"/>
              </a:rPr>
              <a:t>Tổng hợp đánh giá dựa trên khoảng cách đánh giá:</a:t>
            </a:r>
            <a:endParaRPr/>
          </a:p>
        </p:txBody>
      </p:sp>
      <p:pic>
        <p:nvPicPr>
          <p:cNvPr id="290" name="Google Shape;290;p13"/>
          <p:cNvPicPr preferRelativeResize="0"/>
          <p:nvPr/>
        </p:nvPicPr>
        <p:blipFill>
          <a:blip r:embed="rId3">
            <a:alphaModFix/>
          </a:blip>
          <a:stretch>
            <a:fillRect/>
          </a:stretch>
        </p:blipFill>
        <p:spPr>
          <a:xfrm>
            <a:off x="1554725" y="3113950"/>
            <a:ext cx="5429250" cy="885825"/>
          </a:xfrm>
          <a:prstGeom prst="rect">
            <a:avLst/>
          </a:prstGeom>
          <a:noFill/>
          <a:ln>
            <a:noFill/>
          </a:ln>
        </p:spPr>
      </p:pic>
      <p:pic>
        <p:nvPicPr>
          <p:cNvPr id="291" name="Google Shape;291;p13"/>
          <p:cNvPicPr preferRelativeResize="0"/>
          <p:nvPr/>
        </p:nvPicPr>
        <p:blipFill>
          <a:blip r:embed="rId4">
            <a:alphaModFix/>
          </a:blip>
          <a:stretch>
            <a:fillRect/>
          </a:stretch>
        </p:blipFill>
        <p:spPr>
          <a:xfrm>
            <a:off x="904875" y="4660538"/>
            <a:ext cx="3667125" cy="923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296"/>
        <p:cNvGrpSpPr/>
        <p:nvPr/>
      </p:nvGrpSpPr>
      <p:grpSpPr>
        <a:xfrm>
          <a:off x="0" y="0"/>
          <a:ext cx="0" cy="0"/>
          <a:chOff x="0" y="0"/>
          <a:chExt cx="0" cy="0"/>
        </a:xfrm>
      </p:grpSpPr>
      <p:sp>
        <p:nvSpPr>
          <p:cNvPr id="297" name="Google Shape;297;p14"/>
          <p:cNvSpPr txBox="1">
            <a:spLocks noGrp="1"/>
          </p:cNvSpPr>
          <p:nvPr>
            <p:ph type="title"/>
          </p:nvPr>
        </p:nvSpPr>
        <p:spPr>
          <a:xfrm>
            <a:off x="652462" y="685800"/>
            <a:ext cx="8034337" cy="838200"/>
          </a:xfrm>
          <a:prstGeom prst="rect">
            <a:avLst/>
          </a:prstGeom>
          <a:gradFill>
            <a:gsLst>
              <a:gs pos="0">
                <a:srgbClr val="9D0000"/>
              </a:gs>
              <a:gs pos="80000">
                <a:srgbClr val="CE0000"/>
              </a:gs>
              <a:gs pos="100000">
                <a:srgbClr val="D30000"/>
              </a:gs>
            </a:gsLst>
            <a:lin ang="16200000" scaled="0"/>
          </a:gradFill>
          <a:ln>
            <a:noFill/>
          </a:ln>
          <a:effectLst>
            <a:outerShdw blurRad="63500" dist="23000" dir="5400000">
              <a:srgbClr val="000000">
                <a:alpha val="34901"/>
              </a:srgbClr>
            </a:outerShdw>
          </a:effectLst>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2800"/>
              <a:buFont typeface="Times New Roman"/>
              <a:buNone/>
            </a:pPr>
            <a:r>
              <a:rPr lang="en-US" sz="2800" b="1" i="0" u="none">
                <a:solidFill>
                  <a:schemeClr val="lt1"/>
                </a:solidFill>
                <a:latin typeface="Times New Roman"/>
                <a:ea typeface="Times New Roman"/>
                <a:cs typeface="Times New Roman"/>
                <a:sym typeface="Times New Roman"/>
              </a:rPr>
              <a:t>Ví dụ</a:t>
            </a:r>
            <a:endParaRPr/>
          </a:p>
        </p:txBody>
      </p:sp>
      <p:pic>
        <p:nvPicPr>
          <p:cNvPr id="298" name="Google Shape;298;p14"/>
          <p:cNvPicPr preferRelativeResize="0"/>
          <p:nvPr/>
        </p:nvPicPr>
        <p:blipFill rotWithShape="1">
          <a:blip r:embed="rId3">
            <a:alphaModFix/>
          </a:blip>
          <a:srcRect t="20716"/>
          <a:stretch/>
        </p:blipFill>
        <p:spPr>
          <a:xfrm>
            <a:off x="796925" y="2652712"/>
            <a:ext cx="4791075" cy="1749425"/>
          </a:xfrm>
          <a:prstGeom prst="rect">
            <a:avLst/>
          </a:prstGeom>
          <a:noFill/>
          <a:ln>
            <a:noFill/>
          </a:ln>
        </p:spPr>
      </p:pic>
      <p:sp>
        <p:nvSpPr>
          <p:cNvPr id="299" name="Google Shape;299;p14"/>
          <p:cNvSpPr txBox="1"/>
          <p:nvPr/>
        </p:nvSpPr>
        <p:spPr>
          <a:xfrm>
            <a:off x="6088062" y="2514600"/>
            <a:ext cx="2590800"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Open Sans"/>
              <a:buNone/>
            </a:pPr>
            <a:r>
              <a:rPr lang="en-US" sz="1800" b="0" i="0" u="none">
                <a:solidFill>
                  <a:schemeClr val="dk1"/>
                </a:solidFill>
                <a:latin typeface="Open Sans"/>
                <a:ea typeface="Open Sans"/>
                <a:cs typeface="Open Sans"/>
                <a:sym typeface="Open Sans"/>
              </a:rPr>
              <a:t>Dự đoán rating của Jane đối với Aladdin</a:t>
            </a:r>
            <a:endParaRPr/>
          </a:p>
        </p:txBody>
      </p:sp>
      <p:cxnSp>
        <p:nvCxnSpPr>
          <p:cNvPr id="300" name="Google Shape;300;p14"/>
          <p:cNvCxnSpPr/>
          <p:nvPr/>
        </p:nvCxnSpPr>
        <p:spPr>
          <a:xfrm flipH="1">
            <a:off x="3344862" y="2838450"/>
            <a:ext cx="2743200" cy="1025525"/>
          </a:xfrm>
          <a:prstGeom prst="straightConnector1">
            <a:avLst/>
          </a:prstGeom>
          <a:noFill/>
          <a:ln w="38100" cap="flat" cmpd="sng">
            <a:solidFill>
              <a:srgbClr val="FF0000"/>
            </a:solidFill>
            <a:prstDash val="solid"/>
            <a:miter lim="800000"/>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305"/>
        <p:cNvGrpSpPr/>
        <p:nvPr/>
      </p:nvGrpSpPr>
      <p:grpSpPr>
        <a:xfrm>
          <a:off x="0" y="0"/>
          <a:ext cx="0" cy="0"/>
          <a:chOff x="0" y="0"/>
          <a:chExt cx="0" cy="0"/>
        </a:xfrm>
      </p:grpSpPr>
      <p:sp>
        <p:nvSpPr>
          <p:cNvPr id="306" name="Google Shape;306;p15"/>
          <p:cNvSpPr txBox="1">
            <a:spLocks noGrp="1"/>
          </p:cNvSpPr>
          <p:nvPr>
            <p:ph type="title"/>
          </p:nvPr>
        </p:nvSpPr>
        <p:spPr>
          <a:xfrm>
            <a:off x="652462" y="685800"/>
            <a:ext cx="8034337" cy="838200"/>
          </a:xfrm>
          <a:prstGeom prst="rect">
            <a:avLst/>
          </a:prstGeom>
          <a:gradFill>
            <a:gsLst>
              <a:gs pos="0">
                <a:srgbClr val="9D0000"/>
              </a:gs>
              <a:gs pos="80000">
                <a:srgbClr val="CE0000"/>
              </a:gs>
              <a:gs pos="100000">
                <a:srgbClr val="D30000"/>
              </a:gs>
            </a:gsLst>
            <a:lin ang="16200000" scaled="0"/>
          </a:gradFill>
          <a:ln>
            <a:noFill/>
          </a:ln>
          <a:effectLst>
            <a:outerShdw blurRad="63500" dist="23000" dir="5400000">
              <a:srgbClr val="000000">
                <a:alpha val="34901"/>
              </a:srgbClr>
            </a:outerShdw>
          </a:effectLst>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2800"/>
              <a:buFont typeface="Times New Roman"/>
              <a:buNone/>
            </a:pPr>
            <a:r>
              <a:rPr lang="en-US" sz="2800" b="1" i="0" u="none">
                <a:solidFill>
                  <a:schemeClr val="lt1"/>
                </a:solidFill>
                <a:latin typeface="Times New Roman"/>
                <a:ea typeface="Times New Roman"/>
                <a:cs typeface="Times New Roman"/>
                <a:sym typeface="Times New Roman"/>
              </a:rPr>
              <a:t>Ví dụ</a:t>
            </a:r>
            <a:endParaRPr/>
          </a:p>
        </p:txBody>
      </p:sp>
      <p:pic>
        <p:nvPicPr>
          <p:cNvPr id="307" name="Google Shape;307;p15"/>
          <p:cNvPicPr preferRelativeResize="0"/>
          <p:nvPr/>
        </p:nvPicPr>
        <p:blipFill rotWithShape="1">
          <a:blip r:embed="rId3">
            <a:alphaModFix/>
          </a:blip>
          <a:srcRect t="20716"/>
          <a:stretch/>
        </p:blipFill>
        <p:spPr>
          <a:xfrm>
            <a:off x="576262" y="1681162"/>
            <a:ext cx="4791075" cy="1749425"/>
          </a:xfrm>
          <a:prstGeom prst="rect">
            <a:avLst/>
          </a:prstGeom>
          <a:noFill/>
          <a:ln>
            <a:noFill/>
          </a:ln>
        </p:spPr>
      </p:pic>
      <p:cxnSp>
        <p:nvCxnSpPr>
          <p:cNvPr id="308" name="Google Shape;308;p15"/>
          <p:cNvCxnSpPr/>
          <p:nvPr/>
        </p:nvCxnSpPr>
        <p:spPr>
          <a:xfrm flipH="1">
            <a:off x="3124200" y="1865312"/>
            <a:ext cx="2743200" cy="1027112"/>
          </a:xfrm>
          <a:prstGeom prst="straightConnector1">
            <a:avLst/>
          </a:prstGeom>
          <a:noFill/>
          <a:ln w="38100" cap="flat" cmpd="sng">
            <a:solidFill>
              <a:srgbClr val="FF0000"/>
            </a:solidFill>
            <a:prstDash val="solid"/>
            <a:miter lim="800000"/>
            <a:headEnd type="none" w="med" len="med"/>
            <a:tailEnd type="triangle" w="med" len="med"/>
          </a:ln>
        </p:spPr>
      </p:cxnSp>
      <p:pic>
        <p:nvPicPr>
          <p:cNvPr id="309" name="Google Shape;309;p15"/>
          <p:cNvPicPr preferRelativeResize="0"/>
          <p:nvPr/>
        </p:nvPicPr>
        <p:blipFill rotWithShape="1">
          <a:blip r:embed="rId4">
            <a:alphaModFix/>
          </a:blip>
          <a:srcRect/>
          <a:stretch/>
        </p:blipFill>
        <p:spPr>
          <a:xfrm>
            <a:off x="5105400" y="3717925"/>
            <a:ext cx="2895600" cy="2740025"/>
          </a:xfrm>
          <a:prstGeom prst="rect">
            <a:avLst/>
          </a:prstGeom>
          <a:noFill/>
          <a:ln>
            <a:noFill/>
          </a:ln>
        </p:spPr>
      </p:pic>
      <p:sp>
        <p:nvSpPr>
          <p:cNvPr id="310" name="Google Shape;310;p15"/>
          <p:cNvSpPr txBox="1"/>
          <p:nvPr/>
        </p:nvSpPr>
        <p:spPr>
          <a:xfrm>
            <a:off x="457200" y="4572000"/>
            <a:ext cx="3581400" cy="369887"/>
          </a:xfrm>
          <a:prstGeom prst="rect">
            <a:avLst/>
          </a:prstGeom>
          <a:solidFill>
            <a:srgbClr val="000000"/>
          </a:solidFill>
          <a:ln w="25400" cap="flat" cmpd="sng">
            <a:solidFill>
              <a:srgbClr val="0000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Open Sans"/>
              <a:buNone/>
            </a:pPr>
            <a:r>
              <a:rPr lang="en-US" sz="1800" b="0" i="0" u="none">
                <a:solidFill>
                  <a:srgbClr val="FFFFFF"/>
                </a:solidFill>
                <a:latin typeface="Open Sans"/>
                <a:ea typeface="Open Sans"/>
                <a:cs typeface="Open Sans"/>
                <a:sym typeface="Open Sans"/>
              </a:rPr>
              <a:t>1- tính ratings trung bình</a:t>
            </a:r>
            <a:endParaRPr/>
          </a:p>
        </p:txBody>
      </p:sp>
      <p:sp>
        <p:nvSpPr>
          <p:cNvPr id="311" name="Google Shape;311;p15"/>
          <p:cNvSpPr txBox="1"/>
          <p:nvPr/>
        </p:nvSpPr>
        <p:spPr>
          <a:xfrm>
            <a:off x="5868987" y="1552575"/>
            <a:ext cx="2590800"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Open Sans"/>
              <a:buNone/>
            </a:pPr>
            <a:r>
              <a:rPr lang="en-US" sz="1800" b="0" i="0" u="none">
                <a:solidFill>
                  <a:schemeClr val="dk1"/>
                </a:solidFill>
                <a:latin typeface="Open Sans"/>
                <a:ea typeface="Open Sans"/>
                <a:cs typeface="Open Sans"/>
                <a:sym typeface="Open Sans"/>
              </a:rPr>
              <a:t>Dự đoán rating của Jane đối với Aladdin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316"/>
        <p:cNvGrpSpPr/>
        <p:nvPr/>
      </p:nvGrpSpPr>
      <p:grpSpPr>
        <a:xfrm>
          <a:off x="0" y="0"/>
          <a:ext cx="0" cy="0"/>
          <a:chOff x="0" y="0"/>
          <a:chExt cx="0" cy="0"/>
        </a:xfrm>
      </p:grpSpPr>
      <p:sp>
        <p:nvSpPr>
          <p:cNvPr id="317" name="Google Shape;317;p16"/>
          <p:cNvSpPr txBox="1">
            <a:spLocks noGrp="1"/>
          </p:cNvSpPr>
          <p:nvPr>
            <p:ph type="title"/>
          </p:nvPr>
        </p:nvSpPr>
        <p:spPr>
          <a:xfrm>
            <a:off x="652462" y="685800"/>
            <a:ext cx="8034337" cy="838200"/>
          </a:xfrm>
          <a:prstGeom prst="rect">
            <a:avLst/>
          </a:prstGeom>
          <a:gradFill>
            <a:gsLst>
              <a:gs pos="0">
                <a:srgbClr val="9D0000"/>
              </a:gs>
              <a:gs pos="80000">
                <a:srgbClr val="CE0000"/>
              </a:gs>
              <a:gs pos="100000">
                <a:srgbClr val="D30000"/>
              </a:gs>
            </a:gsLst>
            <a:lin ang="16200000" scaled="0"/>
          </a:gradFill>
          <a:ln>
            <a:noFill/>
          </a:ln>
          <a:effectLst>
            <a:outerShdw blurRad="63500" dist="23000" dir="5400000">
              <a:srgbClr val="000000">
                <a:alpha val="34901"/>
              </a:srgbClr>
            </a:outerShdw>
          </a:effectLst>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2800"/>
              <a:buFont typeface="Times New Roman"/>
              <a:buNone/>
            </a:pPr>
            <a:r>
              <a:rPr lang="en-US" sz="2800" b="1" i="0" u="none">
                <a:solidFill>
                  <a:schemeClr val="lt1"/>
                </a:solidFill>
                <a:latin typeface="Times New Roman"/>
                <a:ea typeface="Times New Roman"/>
                <a:cs typeface="Times New Roman"/>
                <a:sym typeface="Times New Roman"/>
              </a:rPr>
              <a:t>Ví dụ</a:t>
            </a:r>
            <a:endParaRPr/>
          </a:p>
        </p:txBody>
      </p:sp>
      <p:pic>
        <p:nvPicPr>
          <p:cNvPr id="318" name="Google Shape;318;p16"/>
          <p:cNvPicPr preferRelativeResize="0"/>
          <p:nvPr/>
        </p:nvPicPr>
        <p:blipFill rotWithShape="1">
          <a:blip r:embed="rId3">
            <a:alphaModFix/>
          </a:blip>
          <a:srcRect t="20716"/>
          <a:stretch/>
        </p:blipFill>
        <p:spPr>
          <a:xfrm>
            <a:off x="576262" y="1681162"/>
            <a:ext cx="4791075" cy="1749425"/>
          </a:xfrm>
          <a:prstGeom prst="rect">
            <a:avLst/>
          </a:prstGeom>
          <a:noFill/>
          <a:ln>
            <a:noFill/>
          </a:ln>
        </p:spPr>
      </p:pic>
      <p:cxnSp>
        <p:nvCxnSpPr>
          <p:cNvPr id="319" name="Google Shape;319;p16"/>
          <p:cNvCxnSpPr/>
          <p:nvPr/>
        </p:nvCxnSpPr>
        <p:spPr>
          <a:xfrm flipH="1">
            <a:off x="3124200" y="1865312"/>
            <a:ext cx="2743200" cy="1027112"/>
          </a:xfrm>
          <a:prstGeom prst="straightConnector1">
            <a:avLst/>
          </a:prstGeom>
          <a:noFill/>
          <a:ln w="38100" cap="flat" cmpd="sng">
            <a:solidFill>
              <a:srgbClr val="FF0000"/>
            </a:solidFill>
            <a:prstDash val="solid"/>
            <a:miter lim="800000"/>
            <a:headEnd type="none" w="med" len="med"/>
            <a:tailEnd type="triangle" w="med" len="med"/>
          </a:ln>
        </p:spPr>
      </p:cxnSp>
      <p:pic>
        <p:nvPicPr>
          <p:cNvPr id="320" name="Google Shape;320;p16"/>
          <p:cNvPicPr preferRelativeResize="0"/>
          <p:nvPr/>
        </p:nvPicPr>
        <p:blipFill rotWithShape="1">
          <a:blip r:embed="rId4">
            <a:alphaModFix/>
          </a:blip>
          <a:srcRect/>
          <a:stretch/>
        </p:blipFill>
        <p:spPr>
          <a:xfrm>
            <a:off x="4121150" y="3648075"/>
            <a:ext cx="4565650" cy="2609850"/>
          </a:xfrm>
          <a:prstGeom prst="rect">
            <a:avLst/>
          </a:prstGeom>
          <a:noFill/>
          <a:ln>
            <a:noFill/>
          </a:ln>
        </p:spPr>
      </p:pic>
      <p:sp>
        <p:nvSpPr>
          <p:cNvPr id="321" name="Google Shape;321;p16"/>
          <p:cNvSpPr txBox="1"/>
          <p:nvPr/>
        </p:nvSpPr>
        <p:spPr>
          <a:xfrm>
            <a:off x="179387" y="4525962"/>
            <a:ext cx="3630612" cy="646112"/>
          </a:xfrm>
          <a:prstGeom prst="rect">
            <a:avLst/>
          </a:prstGeom>
          <a:solidFill>
            <a:srgbClr val="000000"/>
          </a:solidFill>
          <a:ln w="25400" cap="flat" cmpd="sng">
            <a:solidFill>
              <a:srgbClr val="0000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Open Sans"/>
              <a:buNone/>
            </a:pPr>
            <a:r>
              <a:rPr lang="en-US" sz="1800" b="0" i="0" u="none">
                <a:solidFill>
                  <a:srgbClr val="FFFFFF"/>
                </a:solidFill>
                <a:latin typeface="Open Sans"/>
                <a:ea typeface="Open Sans"/>
                <a:cs typeface="Open Sans"/>
                <a:sym typeface="Open Sans"/>
              </a:rPr>
              <a:t>2- Tính độ tương đồng giữa hai người dùng bằng cosine</a:t>
            </a:r>
            <a:endParaRPr/>
          </a:p>
        </p:txBody>
      </p:sp>
      <p:sp>
        <p:nvSpPr>
          <p:cNvPr id="322" name="Google Shape;322;p16"/>
          <p:cNvSpPr txBox="1"/>
          <p:nvPr/>
        </p:nvSpPr>
        <p:spPr>
          <a:xfrm>
            <a:off x="5976937" y="1541462"/>
            <a:ext cx="2590800" cy="647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Open Sans"/>
              <a:buNone/>
            </a:pPr>
            <a:r>
              <a:rPr lang="en-US" sz="1800" b="0" i="0" u="none">
                <a:solidFill>
                  <a:schemeClr val="dk1"/>
                </a:solidFill>
                <a:latin typeface="Open Sans"/>
                <a:ea typeface="Open Sans"/>
                <a:cs typeface="Open Sans"/>
                <a:sym typeface="Open Sans"/>
              </a:rPr>
              <a:t>Dự đoán rating của Jane đối với Aladdin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327"/>
        <p:cNvGrpSpPr/>
        <p:nvPr/>
      </p:nvGrpSpPr>
      <p:grpSpPr>
        <a:xfrm>
          <a:off x="0" y="0"/>
          <a:ext cx="0" cy="0"/>
          <a:chOff x="0" y="0"/>
          <a:chExt cx="0" cy="0"/>
        </a:xfrm>
      </p:grpSpPr>
      <p:sp>
        <p:nvSpPr>
          <p:cNvPr id="328" name="Google Shape;328;p17"/>
          <p:cNvSpPr txBox="1">
            <a:spLocks noGrp="1"/>
          </p:cNvSpPr>
          <p:nvPr>
            <p:ph type="title"/>
          </p:nvPr>
        </p:nvSpPr>
        <p:spPr>
          <a:xfrm>
            <a:off x="609600" y="685800"/>
            <a:ext cx="8001000" cy="838200"/>
          </a:xfrm>
          <a:prstGeom prst="rect">
            <a:avLst/>
          </a:prstGeom>
          <a:gradFill>
            <a:gsLst>
              <a:gs pos="0">
                <a:srgbClr val="9D0000"/>
              </a:gs>
              <a:gs pos="80000">
                <a:srgbClr val="CE0000"/>
              </a:gs>
              <a:gs pos="100000">
                <a:srgbClr val="D30000"/>
              </a:gs>
            </a:gsLst>
            <a:lin ang="16200000" scaled="0"/>
          </a:gradFill>
          <a:ln>
            <a:noFill/>
          </a:ln>
          <a:effectLst>
            <a:outerShdw blurRad="63500" dist="23000" dir="5400000">
              <a:srgbClr val="000000">
                <a:alpha val="34901"/>
              </a:srgbClr>
            </a:outerShdw>
          </a:effectLst>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2800"/>
              <a:buFont typeface="Times New Roman"/>
              <a:buNone/>
            </a:pPr>
            <a:r>
              <a:rPr lang="en-US" sz="2800" b="1" i="0" u="none">
                <a:solidFill>
                  <a:schemeClr val="lt1"/>
                </a:solidFill>
                <a:latin typeface="Times New Roman"/>
                <a:ea typeface="Times New Roman"/>
                <a:cs typeface="Times New Roman"/>
                <a:sym typeface="Times New Roman"/>
              </a:rPr>
              <a:t>Ví dụ</a:t>
            </a:r>
            <a:endParaRPr/>
          </a:p>
        </p:txBody>
      </p:sp>
      <p:pic>
        <p:nvPicPr>
          <p:cNvPr id="329" name="Google Shape;329;p17"/>
          <p:cNvPicPr preferRelativeResize="0">
            <a:picLocks noGrp="1"/>
          </p:cNvPicPr>
          <p:nvPr>
            <p:ph type="body" idx="1"/>
          </p:nvPr>
        </p:nvPicPr>
        <p:blipFill rotWithShape="1">
          <a:blip r:embed="rId3">
            <a:alphaModFix/>
          </a:blip>
          <a:srcRect/>
          <a:stretch/>
        </p:blipFill>
        <p:spPr>
          <a:xfrm>
            <a:off x="609600" y="2362200"/>
            <a:ext cx="8001000" cy="3124200"/>
          </a:xfrm>
          <a:prstGeom prst="rect">
            <a:avLst/>
          </a:prstGeom>
          <a:noFill/>
          <a:ln>
            <a:noFill/>
          </a:ln>
        </p:spPr>
      </p:pic>
      <p:sp>
        <p:nvSpPr>
          <p:cNvPr id="330" name="Google Shape;330;p17"/>
          <p:cNvSpPr txBox="1"/>
          <p:nvPr/>
        </p:nvSpPr>
        <p:spPr>
          <a:xfrm>
            <a:off x="609600" y="1839912"/>
            <a:ext cx="8001000" cy="646112"/>
          </a:xfrm>
          <a:prstGeom prst="rect">
            <a:avLst/>
          </a:prstGeom>
          <a:solidFill>
            <a:srgbClr val="000000"/>
          </a:solidFill>
          <a:ln w="25400" cap="flat" cmpd="sng">
            <a:solidFill>
              <a:srgbClr val="0000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Times New Roman"/>
              <a:buNone/>
            </a:pPr>
            <a:r>
              <a:rPr lang="en-US" sz="1800" b="0" i="0" u="none">
                <a:solidFill>
                  <a:srgbClr val="FFFFFF"/>
                </a:solidFill>
                <a:latin typeface="Times New Roman"/>
                <a:ea typeface="Times New Roman"/>
                <a:cs typeface="Times New Roman"/>
                <a:sym typeface="Times New Roman"/>
              </a:rPr>
              <a:t>3- Tính rating của Jane đối với Aladdin bằng Tổng hợp đánh giá dựa trên khoảng cách đánh giá , giả sử neighborhood size = 2</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335"/>
        <p:cNvGrpSpPr/>
        <p:nvPr/>
      </p:nvGrpSpPr>
      <p:grpSpPr>
        <a:xfrm>
          <a:off x="0" y="0"/>
          <a:ext cx="0" cy="0"/>
          <a:chOff x="0" y="0"/>
          <a:chExt cx="0" cy="0"/>
        </a:xfrm>
      </p:grpSpPr>
      <p:sp>
        <p:nvSpPr>
          <p:cNvPr id="336" name="Google Shape;336;p18"/>
          <p:cNvSpPr txBox="1">
            <a:spLocks noGrp="1"/>
          </p:cNvSpPr>
          <p:nvPr>
            <p:ph type="title"/>
          </p:nvPr>
        </p:nvSpPr>
        <p:spPr>
          <a:xfrm>
            <a:off x="609600" y="685800"/>
            <a:ext cx="8001000" cy="838200"/>
          </a:xfrm>
          <a:prstGeom prst="rect">
            <a:avLst/>
          </a:prstGeom>
          <a:gradFill>
            <a:gsLst>
              <a:gs pos="0">
                <a:srgbClr val="9D0000"/>
              </a:gs>
              <a:gs pos="80000">
                <a:srgbClr val="CE0000"/>
              </a:gs>
              <a:gs pos="100000">
                <a:srgbClr val="D30000"/>
              </a:gs>
            </a:gsLst>
            <a:lin ang="16200000" scaled="0"/>
          </a:gradFill>
          <a:ln>
            <a:noFill/>
          </a:ln>
          <a:effectLst>
            <a:outerShdw blurRad="63500" dist="23000" dir="5400000">
              <a:srgbClr val="000000">
                <a:alpha val="34901"/>
              </a:srgbClr>
            </a:outerShdw>
          </a:effectLst>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2800"/>
              <a:buFont typeface="Times New Roman"/>
              <a:buNone/>
            </a:pPr>
            <a:r>
              <a:rPr lang="en-US" sz="2800" b="1" i="0" u="none">
                <a:solidFill>
                  <a:schemeClr val="lt1"/>
                </a:solidFill>
                <a:latin typeface="Times New Roman"/>
                <a:ea typeface="Times New Roman"/>
                <a:cs typeface="Times New Roman"/>
                <a:sym typeface="Times New Roman"/>
              </a:rPr>
              <a:t>Ưu, nhược điểm</a:t>
            </a:r>
            <a:endParaRPr/>
          </a:p>
        </p:txBody>
      </p:sp>
      <p:sp>
        <p:nvSpPr>
          <p:cNvPr id="337" name="Google Shape;337;p18"/>
          <p:cNvSpPr txBox="1">
            <a:spLocks noGrp="1"/>
          </p:cNvSpPr>
          <p:nvPr>
            <p:ph type="body" idx="1"/>
          </p:nvPr>
        </p:nvSpPr>
        <p:spPr>
          <a:xfrm>
            <a:off x="609600" y="1905000"/>
            <a:ext cx="8229600" cy="4038600"/>
          </a:xfrm>
          <a:prstGeom prst="rect">
            <a:avLst/>
          </a:prstGeom>
          <a:noFill/>
          <a:ln>
            <a:noFill/>
          </a:ln>
        </p:spPr>
        <p:txBody>
          <a:bodyPr spcFirstLastPara="1" wrap="square" lIns="91425" tIns="45700" rIns="91425" bIns="45700" anchor="t" anchorCtr="0">
            <a:noAutofit/>
          </a:bodyPr>
          <a:lstStyle/>
          <a:p>
            <a:pPr marL="469900" marR="0" lvl="0" indent="-469900" algn="l" rtl="0">
              <a:lnSpc>
                <a:spcPct val="90000"/>
              </a:lnSpc>
              <a:spcBef>
                <a:spcPts val="0"/>
              </a:spcBef>
              <a:spcAft>
                <a:spcPts val="0"/>
              </a:spcAft>
              <a:buClr>
                <a:schemeClr val="accent2"/>
              </a:buClr>
              <a:buSzPts val="2900"/>
              <a:buFont typeface="Noto Sans Symbols"/>
              <a:buChar char="❑"/>
            </a:pPr>
            <a:r>
              <a:rPr lang="en-US" sz="2900" b="1" i="0" u="none" strike="noStrike" cap="none">
                <a:solidFill>
                  <a:schemeClr val="dk1"/>
                </a:solidFill>
                <a:latin typeface="Times New Roman"/>
                <a:ea typeface="Times New Roman"/>
                <a:cs typeface="Times New Roman"/>
                <a:sym typeface="Times New Roman"/>
              </a:rPr>
              <a:t>Ưu điểm</a:t>
            </a:r>
            <a:endParaRPr/>
          </a:p>
          <a:p>
            <a:pPr marL="908050" marR="0" lvl="1" indent="-436562" algn="l" rtl="0">
              <a:lnSpc>
                <a:spcPct val="90000"/>
              </a:lnSpc>
              <a:spcBef>
                <a:spcPts val="440"/>
              </a:spcBef>
              <a:spcAft>
                <a:spcPts val="0"/>
              </a:spcAft>
              <a:buClr>
                <a:schemeClr val="accent2"/>
              </a:buClr>
              <a:buSzPts val="2200"/>
              <a:buFont typeface="Noto Sans Symbols"/>
              <a:buChar char="❑"/>
            </a:pPr>
            <a:r>
              <a:rPr lang="en-US" sz="2200" b="0" i="0" u="none" strike="noStrike" cap="none">
                <a:solidFill>
                  <a:schemeClr val="dk1"/>
                </a:solidFill>
                <a:latin typeface="Times New Roman"/>
                <a:ea typeface="Times New Roman"/>
                <a:cs typeface="Times New Roman"/>
                <a:sym typeface="Times New Roman"/>
              </a:rPr>
              <a:t>Không cần phải có thêm thông tin về người dùng hoặc nội dung của các mặt hàng</a:t>
            </a:r>
            <a:endParaRPr/>
          </a:p>
          <a:p>
            <a:pPr marL="1304925" marR="0" lvl="2" indent="-395287" algn="l" rtl="0">
              <a:lnSpc>
                <a:spcPct val="90000"/>
              </a:lnSpc>
              <a:spcBef>
                <a:spcPts val="400"/>
              </a:spcBef>
              <a:spcAft>
                <a:spcPts val="0"/>
              </a:spcAft>
              <a:buClr>
                <a:schemeClr val="accent2"/>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Xếp hạng hoặc lịch sử mua hàng của người dùng là thông tin duy nhất cần thiết để hoạt động</a:t>
            </a:r>
            <a:br>
              <a:rPr lang="en-US" sz="1900" b="0" i="0" u="none" strike="noStrike" cap="none">
                <a:solidFill>
                  <a:schemeClr val="dk1"/>
                </a:solidFill>
                <a:latin typeface="Open Sans"/>
                <a:ea typeface="Open Sans"/>
                <a:cs typeface="Open Sans"/>
                <a:sym typeface="Open Sans"/>
              </a:rPr>
            </a:br>
            <a:endParaRPr/>
          </a:p>
          <a:p>
            <a:pPr marL="469900" marR="0" lvl="0" indent="-469900" algn="l" rtl="0">
              <a:lnSpc>
                <a:spcPct val="90000"/>
              </a:lnSpc>
              <a:spcBef>
                <a:spcPts val="520"/>
              </a:spcBef>
              <a:spcAft>
                <a:spcPts val="0"/>
              </a:spcAft>
              <a:buClr>
                <a:schemeClr val="accent2"/>
              </a:buClr>
              <a:buSzPts val="2600"/>
              <a:buFont typeface="Noto Sans Symbols"/>
              <a:buChar char="❑"/>
            </a:pPr>
            <a:r>
              <a:rPr lang="en-US" sz="2600" b="1" i="0" u="none" strike="noStrike" cap="none">
                <a:solidFill>
                  <a:schemeClr val="dk1"/>
                </a:solidFill>
                <a:latin typeface="Times New Roman"/>
                <a:ea typeface="Times New Roman"/>
                <a:cs typeface="Times New Roman"/>
                <a:sym typeface="Times New Roman"/>
              </a:rPr>
              <a:t>Nhược điểm</a:t>
            </a:r>
            <a:endParaRPr/>
          </a:p>
          <a:p>
            <a:pPr marL="908050" marR="0" lvl="1" indent="-436562" algn="l" rtl="0">
              <a:lnSpc>
                <a:spcPct val="90000"/>
              </a:lnSpc>
              <a:spcBef>
                <a:spcPts val="440"/>
              </a:spcBef>
              <a:spcAft>
                <a:spcPts val="0"/>
              </a:spcAft>
              <a:buClr>
                <a:schemeClr val="accent2"/>
              </a:buClr>
              <a:buSzPts val="2200"/>
              <a:buFont typeface="Noto Sans Symbols"/>
              <a:buChar char="❑"/>
            </a:pPr>
            <a:r>
              <a:rPr lang="en-US" sz="2200" b="0" i="0" u="none" strike="noStrike" cap="none">
                <a:solidFill>
                  <a:schemeClr val="dk1"/>
                </a:solidFill>
                <a:latin typeface="Times New Roman"/>
                <a:ea typeface="Times New Roman"/>
                <a:cs typeface="Times New Roman"/>
                <a:sym typeface="Times New Roman"/>
              </a:rPr>
              <a:t>Dữ liệu thưa (Data sparsity)</a:t>
            </a:r>
            <a:endParaRPr/>
          </a:p>
          <a:p>
            <a:pPr marL="908050" marR="0" lvl="1" indent="-436562" algn="l" rtl="0">
              <a:lnSpc>
                <a:spcPct val="90000"/>
              </a:lnSpc>
              <a:spcBef>
                <a:spcPts val="440"/>
              </a:spcBef>
              <a:spcAft>
                <a:spcPts val="0"/>
              </a:spcAft>
              <a:buClr>
                <a:schemeClr val="accent2"/>
              </a:buClr>
              <a:buSzPts val="2200"/>
              <a:buFont typeface="Noto Sans Symbols"/>
              <a:buChar char="❑"/>
            </a:pPr>
            <a:r>
              <a:rPr lang="en-US" sz="2200" b="0" i="0" u="none" strike="noStrike" cap="none">
                <a:solidFill>
                  <a:schemeClr val="dk1"/>
                </a:solidFill>
                <a:latin typeface="Times New Roman"/>
                <a:ea typeface="Times New Roman"/>
                <a:cs typeface="Times New Roman"/>
                <a:sym typeface="Times New Roman"/>
              </a:rPr>
              <a:t>Khơi động lạnh (Cold-start)</a:t>
            </a:r>
            <a:endParaRPr/>
          </a:p>
          <a:p>
            <a:pPr marL="908050" marR="0" lvl="1" indent="-436562" algn="l" rtl="0">
              <a:lnSpc>
                <a:spcPct val="90000"/>
              </a:lnSpc>
              <a:spcBef>
                <a:spcPts val="440"/>
              </a:spcBef>
              <a:spcAft>
                <a:spcPts val="0"/>
              </a:spcAft>
              <a:buClr>
                <a:schemeClr val="accent2"/>
              </a:buClr>
              <a:buSzPts val="2200"/>
              <a:buFont typeface="Noto Sans Symbols"/>
              <a:buChar char="❑"/>
            </a:pPr>
            <a:r>
              <a:rPr lang="en-US" sz="2200" b="0" i="0" u="none" strike="noStrike" cap="none">
                <a:solidFill>
                  <a:schemeClr val="dk1"/>
                </a:solidFill>
                <a:latin typeface="Times New Roman"/>
                <a:ea typeface="Times New Roman"/>
                <a:cs typeface="Times New Roman"/>
                <a:sym typeface="Times New Roman"/>
              </a:rPr>
              <a:t>Khả năng mở rộng (Scalability)</a:t>
            </a:r>
            <a:endParaRPr/>
          </a:p>
          <a:p>
            <a:pPr marL="908050" marR="0" lvl="1" indent="-436562" algn="l" rtl="0">
              <a:lnSpc>
                <a:spcPct val="90000"/>
              </a:lnSpc>
              <a:spcBef>
                <a:spcPts val="440"/>
              </a:spcBef>
              <a:spcAft>
                <a:spcPts val="0"/>
              </a:spcAft>
              <a:buClr>
                <a:schemeClr val="accent2"/>
              </a:buClr>
              <a:buSzPts val="2200"/>
              <a:buFont typeface="Noto Sans Symbols"/>
              <a:buChar char="❑"/>
            </a:pPr>
            <a:r>
              <a:rPr lang="en-US" sz="2200" b="0" i="0" u="none" strike="noStrike" cap="none">
                <a:solidFill>
                  <a:schemeClr val="dk1"/>
                </a:solidFill>
                <a:latin typeface="Times New Roman"/>
                <a:ea typeface="Times New Roman"/>
                <a:cs typeface="Times New Roman"/>
                <a:sym typeface="Times New Roman"/>
              </a:rPr>
              <a:t>Thiếu sự đa dạng và vấn đề long tail</a:t>
            </a:r>
            <a:endParaRPr/>
          </a:p>
          <a:p>
            <a:pPr marL="908050" marR="0" lvl="1" indent="-436562" algn="l" rtl="0">
              <a:lnSpc>
                <a:spcPct val="90000"/>
              </a:lnSpc>
              <a:spcBef>
                <a:spcPts val="440"/>
              </a:spcBef>
              <a:spcAft>
                <a:spcPts val="0"/>
              </a:spcAft>
              <a:buClr>
                <a:schemeClr val="accent2"/>
              </a:buClr>
              <a:buSzPts val="2200"/>
              <a:buFont typeface="Noto Sans Symbols"/>
              <a:buNone/>
            </a:pPr>
            <a:endParaRPr sz="2200" b="1" i="0" u="none" strike="noStrike" cap="none">
              <a:solidFill>
                <a:schemeClr val="dk1"/>
              </a:solidFill>
              <a:latin typeface="Times New Roman"/>
              <a:ea typeface="Times New Roman"/>
              <a:cs typeface="Times New Roman"/>
              <a:sym typeface="Times New Roman"/>
            </a:endParaRPr>
          </a:p>
          <a:p>
            <a:pPr marL="1304925" marR="0" lvl="2" indent="-300037" algn="l" rtl="0">
              <a:lnSpc>
                <a:spcPct val="90000"/>
              </a:lnSpc>
              <a:spcBef>
                <a:spcPts val="300"/>
              </a:spcBef>
              <a:spcAft>
                <a:spcPts val="0"/>
              </a:spcAft>
              <a:buClr>
                <a:schemeClr val="accent2"/>
              </a:buClr>
              <a:buSzPts val="1500"/>
              <a:buFont typeface="Arial"/>
              <a:buNone/>
            </a:pPr>
            <a:endParaRPr sz="1500" b="0" i="0" u="none" strike="noStrike" cap="none">
              <a:solidFill>
                <a:schemeClr val="dk1"/>
              </a:solidFill>
              <a:latin typeface="Times New Roman"/>
              <a:ea typeface="Times New Roman"/>
              <a:cs typeface="Times New Roman"/>
              <a:sym typeface="Times New Roman"/>
            </a:endParaRPr>
          </a:p>
          <a:p>
            <a:pPr marL="469900" marR="0" lvl="0" indent="-374650" algn="l" rtl="0">
              <a:spcBef>
                <a:spcPts val="300"/>
              </a:spcBef>
              <a:spcAft>
                <a:spcPts val="0"/>
              </a:spcAft>
              <a:buClr>
                <a:schemeClr val="accent2"/>
              </a:buClr>
              <a:buSzPts val="1500"/>
              <a:buFont typeface="Noto Sans Symbols"/>
              <a:buNone/>
            </a:pPr>
            <a:endParaRPr sz="15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342"/>
        <p:cNvGrpSpPr/>
        <p:nvPr/>
      </p:nvGrpSpPr>
      <p:grpSpPr>
        <a:xfrm>
          <a:off x="0" y="0"/>
          <a:ext cx="0" cy="0"/>
          <a:chOff x="0" y="0"/>
          <a:chExt cx="0" cy="0"/>
        </a:xfrm>
      </p:grpSpPr>
      <p:sp>
        <p:nvSpPr>
          <p:cNvPr id="343" name="Google Shape;343;p19"/>
          <p:cNvSpPr txBox="1">
            <a:spLocks noGrp="1"/>
          </p:cNvSpPr>
          <p:nvPr>
            <p:ph type="title"/>
          </p:nvPr>
        </p:nvSpPr>
        <p:spPr>
          <a:xfrm>
            <a:off x="576262" y="304800"/>
            <a:ext cx="8001000" cy="1216025"/>
          </a:xfrm>
          <a:prstGeom prst="rect">
            <a:avLst/>
          </a:prstGeom>
          <a:noFill/>
          <a:ln>
            <a:noFill/>
          </a:ln>
        </p:spPr>
        <p:txBody>
          <a:bodyPr spcFirstLastPara="1" wrap="square" lIns="91425" tIns="45700" rIns="91425" bIns="45700" anchor="b" anchorCtr="0">
            <a:noAutofit/>
          </a:bodyPr>
          <a:lstStyle/>
          <a:p>
            <a:pPr marL="0" lvl="0" indent="0" algn="just"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Bài tập 1</a:t>
            </a:r>
            <a:endParaRPr/>
          </a:p>
        </p:txBody>
      </p:sp>
      <p:sp>
        <p:nvSpPr>
          <p:cNvPr id="344" name="Google Shape;344;p19"/>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345" name="Google Shape;345;p19"/>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Social Media Mining</a:t>
            </a:r>
            <a:endParaRPr/>
          </a:p>
        </p:txBody>
      </p:sp>
      <p:sp>
        <p:nvSpPr>
          <p:cNvPr id="346" name="Google Shape;346;p19"/>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19</a:t>
            </a:fld>
            <a:endParaRPr/>
          </a:p>
        </p:txBody>
      </p:sp>
      <p:sp>
        <p:nvSpPr>
          <p:cNvPr id="347" name="Google Shape;347;p19"/>
          <p:cNvSpPr txBox="1"/>
          <p:nvPr/>
        </p:nvSpPr>
        <p:spPr>
          <a:xfrm>
            <a:off x="1003300" y="5397500"/>
            <a:ext cx="7574100" cy="95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1800"/>
              <a:buFont typeface="Times New Roman"/>
              <a:buNone/>
            </a:pPr>
            <a:r>
              <a:rPr lang="en-US" b="1" i="0" u="none">
                <a:solidFill>
                  <a:schemeClr val="accent2"/>
                </a:solidFill>
                <a:latin typeface="Times New Roman"/>
                <a:ea typeface="Times New Roman"/>
                <a:cs typeface="Times New Roman"/>
                <a:sym typeface="Times New Roman"/>
              </a:rPr>
              <a:t>Tính giá trị rating của U</a:t>
            </a:r>
            <a:r>
              <a:rPr lang="en-US" b="1" i="0" u="none" baseline="-25000">
                <a:solidFill>
                  <a:schemeClr val="accent2"/>
                </a:solidFill>
                <a:latin typeface="Times New Roman"/>
                <a:ea typeface="Times New Roman"/>
                <a:cs typeface="Times New Roman"/>
                <a:sym typeface="Times New Roman"/>
              </a:rPr>
              <a:t>5</a:t>
            </a:r>
            <a:r>
              <a:rPr lang="en-US" b="1" i="0" u="none">
                <a:solidFill>
                  <a:schemeClr val="accent2"/>
                </a:solidFill>
                <a:latin typeface="Times New Roman"/>
                <a:ea typeface="Times New Roman"/>
                <a:cs typeface="Times New Roman"/>
                <a:sym typeface="Times New Roman"/>
              </a:rPr>
              <a:t> đối với I</a:t>
            </a:r>
            <a:r>
              <a:rPr lang="en-US" b="1" i="0" u="none" baseline="-25000">
                <a:solidFill>
                  <a:schemeClr val="accent2"/>
                </a:solidFill>
                <a:latin typeface="Times New Roman"/>
                <a:ea typeface="Times New Roman"/>
                <a:cs typeface="Times New Roman"/>
                <a:sym typeface="Times New Roman"/>
              </a:rPr>
              <a:t>5</a:t>
            </a:r>
            <a:r>
              <a:rPr lang="en-US" b="1" i="0" u="none">
                <a:solidFill>
                  <a:schemeClr val="accent2"/>
                </a:solidFill>
                <a:latin typeface="Times New Roman"/>
                <a:ea typeface="Times New Roman"/>
                <a:cs typeface="Times New Roman"/>
                <a:sym typeface="Times New Roman"/>
              </a:rPr>
              <a:t>?</a:t>
            </a:r>
            <a:endParaRPr sz="1000"/>
          </a:p>
          <a:p>
            <a:pPr marL="0" marR="0" lvl="0" indent="0" algn="l" rtl="0">
              <a:lnSpc>
                <a:spcPct val="100000"/>
              </a:lnSpc>
              <a:spcBef>
                <a:spcPts val="0"/>
              </a:spcBef>
              <a:spcAft>
                <a:spcPts val="0"/>
              </a:spcAft>
              <a:buClr>
                <a:schemeClr val="accent2"/>
              </a:buClr>
              <a:buSzPts val="1800"/>
              <a:buFont typeface="Times New Roman"/>
              <a:buNone/>
            </a:pPr>
            <a:r>
              <a:rPr lang="en-US" b="1" i="0" u="none">
                <a:solidFill>
                  <a:schemeClr val="dk1"/>
                </a:solidFill>
                <a:latin typeface="Times New Roman"/>
                <a:ea typeface="Times New Roman"/>
                <a:cs typeface="Times New Roman"/>
                <a:sym typeface="Times New Roman"/>
              </a:rPr>
              <a:t>- T</a:t>
            </a:r>
            <a:r>
              <a:rPr lang="en-US" b="1">
                <a:solidFill>
                  <a:schemeClr val="dk1"/>
                </a:solidFill>
                <a:latin typeface="Times New Roman"/>
                <a:ea typeface="Times New Roman"/>
                <a:cs typeface="Times New Roman"/>
                <a:sym typeface="Times New Roman"/>
              </a:rPr>
              <a:t>ương quan pearson</a:t>
            </a:r>
            <a:endParaRPr b="1">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b="1">
                <a:solidFill>
                  <a:schemeClr val="dk1"/>
                </a:solidFill>
                <a:latin typeface="Times New Roman"/>
                <a:ea typeface="Times New Roman"/>
                <a:cs typeface="Times New Roman"/>
                <a:sym typeface="Times New Roman"/>
              </a:rPr>
              <a:t>- </a:t>
            </a:r>
            <a:r>
              <a:rPr lang="en-US" b="1" i="0" u="none">
                <a:solidFill>
                  <a:schemeClr val="dk1"/>
                </a:solidFill>
                <a:latin typeface="Times New Roman"/>
                <a:ea typeface="Times New Roman"/>
                <a:cs typeface="Times New Roman"/>
                <a:sym typeface="Times New Roman"/>
              </a:rPr>
              <a:t>Tổng hợp đánh giá có trọng số</a:t>
            </a:r>
            <a:endParaRPr b="1">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b="1">
                <a:solidFill>
                  <a:schemeClr val="dk1"/>
                </a:solidFill>
                <a:latin typeface="Times New Roman"/>
                <a:ea typeface="Times New Roman"/>
                <a:cs typeface="Times New Roman"/>
                <a:sym typeface="Times New Roman"/>
              </a:rPr>
              <a:t>- </a:t>
            </a:r>
            <a:r>
              <a:rPr lang="en-US" b="1" i="0" u="none">
                <a:solidFill>
                  <a:schemeClr val="dk1"/>
                </a:solidFill>
                <a:latin typeface="Times New Roman"/>
                <a:ea typeface="Times New Roman"/>
                <a:cs typeface="Times New Roman"/>
                <a:sym typeface="Times New Roman"/>
              </a:rPr>
              <a:t>neighborhood size = 3</a:t>
            </a:r>
            <a:r>
              <a:rPr lang="en-US" b="1" i="0" u="none">
                <a:solidFill>
                  <a:schemeClr val="accent2"/>
                </a:solidFill>
                <a:latin typeface="Times New Roman"/>
                <a:ea typeface="Times New Roman"/>
                <a:cs typeface="Times New Roman"/>
                <a:sym typeface="Times New Roman"/>
              </a:rPr>
              <a:t> </a:t>
            </a:r>
            <a:endParaRPr sz="1000" b="1"/>
          </a:p>
        </p:txBody>
      </p:sp>
      <p:graphicFrame>
        <p:nvGraphicFramePr>
          <p:cNvPr id="348" name="Google Shape;348;p19"/>
          <p:cNvGraphicFramePr/>
          <p:nvPr/>
        </p:nvGraphicFramePr>
        <p:xfrm>
          <a:off x="914400" y="1873250"/>
          <a:ext cx="7315200" cy="3198800"/>
        </p:xfrm>
        <a:graphic>
          <a:graphicData uri="http://schemas.openxmlformats.org/drawingml/2006/table">
            <a:tbl>
              <a:tblPr>
                <a:noFill/>
                <a:tableStyleId>{E97818F5-1537-4070-BE84-FF4ABE4F0438}</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tblGrid>
              <a:tr h="533400">
                <a:tc>
                  <a:txBody>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I</a:t>
                      </a:r>
                      <a:r>
                        <a:rPr lang="en-US" sz="2000" b="1" i="0" u="none" baseline="-25000">
                          <a:solidFill>
                            <a:schemeClr val="dk1"/>
                          </a:solidFill>
                          <a:latin typeface="Times New Roman"/>
                          <a:ea typeface="Times New Roman"/>
                          <a:cs typeface="Times New Roman"/>
                          <a:sym typeface="Times New Roman"/>
                        </a:rPr>
                        <a: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I</a:t>
                      </a:r>
                      <a:r>
                        <a:rPr lang="en-US" sz="2000" b="1" i="0" u="none" baseline="-25000">
                          <a:solidFill>
                            <a:schemeClr val="dk1"/>
                          </a:solidFill>
                          <a:latin typeface="Times New Roman"/>
                          <a:ea typeface="Times New Roman"/>
                          <a:cs typeface="Times New Roman"/>
                          <a:sym typeface="Times New Roman"/>
                        </a:rPr>
                        <a:t>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I</a:t>
                      </a:r>
                      <a:r>
                        <a:rPr lang="en-US" sz="2000" b="1" i="0" u="none" baseline="-25000">
                          <a:solidFill>
                            <a:schemeClr val="dk1"/>
                          </a:solidFill>
                          <a:latin typeface="Times New Roman"/>
                          <a:ea typeface="Times New Roman"/>
                          <a:cs typeface="Times New Roman"/>
                          <a:sym typeface="Times New Roman"/>
                        </a:rPr>
                        <a:t>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I</a:t>
                      </a:r>
                      <a:r>
                        <a:rPr lang="en-US" sz="2000" b="1" i="0" u="none" baseline="-25000">
                          <a:solidFill>
                            <a:schemeClr val="dk1"/>
                          </a:solidFill>
                          <a:latin typeface="Times New Roman"/>
                          <a:ea typeface="Times New Roman"/>
                          <a:cs typeface="Times New Roman"/>
                          <a:sym typeface="Times New Roman"/>
                        </a:rPr>
                        <a:t>4</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I</a:t>
                      </a:r>
                      <a:r>
                        <a:rPr lang="en-US" sz="2000" b="1" i="0" u="none" baseline="-25000">
                          <a:solidFill>
                            <a:schemeClr val="dk1"/>
                          </a:solidFill>
                          <a:latin typeface="Times New Roman"/>
                          <a:ea typeface="Times New Roman"/>
                          <a:cs typeface="Times New Roman"/>
                          <a:sym typeface="Times New Roman"/>
                        </a:rPr>
                        <a:t>5</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33400">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U</a:t>
                      </a:r>
                      <a:r>
                        <a:rPr lang="en-US" sz="2000" b="1" i="0" u="none" baseline="-25000">
                          <a:solidFill>
                            <a:schemeClr val="dk1"/>
                          </a:solidFill>
                          <a:latin typeface="Times New Roman"/>
                          <a:ea typeface="Times New Roman"/>
                          <a:cs typeface="Times New Roman"/>
                          <a:sym typeface="Times New Roman"/>
                        </a:rPr>
                        <a: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E4E9"/>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E4E9"/>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E4E9"/>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E4E9"/>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E4E9"/>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E4E9"/>
                    </a:solidFill>
                  </a:tcPr>
                </a:tc>
                <a:extLst>
                  <a:ext uri="{0D108BD9-81ED-4DB2-BD59-A6C34878D82A}">
                    <a16:rowId xmlns:a16="http://schemas.microsoft.com/office/drawing/2014/main" val="10001"/>
                  </a:ext>
                </a:extLst>
              </a:tr>
              <a:tr h="533400">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U</a:t>
                      </a:r>
                      <a:r>
                        <a:rPr lang="en-US" sz="2000" b="1" i="0" u="none" baseline="-25000">
                          <a:solidFill>
                            <a:schemeClr val="dk1"/>
                          </a:solidFill>
                          <a:latin typeface="Times New Roman"/>
                          <a:ea typeface="Times New Roman"/>
                          <a:cs typeface="Times New Roman"/>
                          <a:sym typeface="Times New Roman"/>
                        </a:rPr>
                        <a:t>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0F2F4"/>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4</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0F2F4"/>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0F2F4"/>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4</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0F2F4"/>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0F2F4"/>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5</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0F2F4"/>
                    </a:solidFill>
                  </a:tcPr>
                </a:tc>
                <a:extLst>
                  <a:ext uri="{0D108BD9-81ED-4DB2-BD59-A6C34878D82A}">
                    <a16:rowId xmlns:a16="http://schemas.microsoft.com/office/drawing/2014/main" val="10002"/>
                  </a:ext>
                </a:extLst>
              </a:tr>
              <a:tr h="531800">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U</a:t>
                      </a:r>
                      <a:r>
                        <a:rPr lang="en-US" sz="2000" b="1" i="0" u="none" baseline="-25000">
                          <a:solidFill>
                            <a:schemeClr val="dk1"/>
                          </a:solidFill>
                          <a:latin typeface="Times New Roman"/>
                          <a:ea typeface="Times New Roman"/>
                          <a:cs typeface="Times New Roman"/>
                          <a:sym typeface="Times New Roman"/>
                        </a:rPr>
                        <a:t>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E4E9"/>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E4E9"/>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E4E9"/>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E4E9"/>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5</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E4E9"/>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4</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E4E9"/>
                    </a:solidFill>
                  </a:tcPr>
                </a:tc>
                <a:extLst>
                  <a:ext uri="{0D108BD9-81ED-4DB2-BD59-A6C34878D82A}">
                    <a16:rowId xmlns:a16="http://schemas.microsoft.com/office/drawing/2014/main" val="10003"/>
                  </a:ext>
                </a:extLst>
              </a:tr>
              <a:tr h="533400">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U</a:t>
                      </a:r>
                      <a:r>
                        <a:rPr lang="en-US" sz="2000" b="1" i="0" u="none" baseline="-25000">
                          <a:solidFill>
                            <a:schemeClr val="dk1"/>
                          </a:solidFill>
                          <a:latin typeface="Times New Roman"/>
                          <a:ea typeface="Times New Roman"/>
                          <a:cs typeface="Times New Roman"/>
                          <a:sym typeface="Times New Roman"/>
                        </a:rPr>
                        <a:t>4</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0F2F4"/>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0F2F4"/>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5</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0F2F4"/>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5</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0F2F4"/>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0F2F4"/>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0F2F4"/>
                    </a:solidFill>
                  </a:tcPr>
                </a:tc>
                <a:extLst>
                  <a:ext uri="{0D108BD9-81ED-4DB2-BD59-A6C34878D82A}">
                    <a16:rowId xmlns:a16="http://schemas.microsoft.com/office/drawing/2014/main" val="10004"/>
                  </a:ext>
                </a:extLst>
              </a:tr>
              <a:tr h="533400">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U</a:t>
                      </a:r>
                      <a:r>
                        <a:rPr lang="en-US" sz="2000" b="1" i="0" u="none" baseline="-25000">
                          <a:solidFill>
                            <a:schemeClr val="dk1"/>
                          </a:solidFill>
                          <a:latin typeface="Times New Roman"/>
                          <a:ea typeface="Times New Roman"/>
                          <a:cs typeface="Times New Roman"/>
                          <a:sym typeface="Times New Roman"/>
                        </a:rPr>
                        <a:t>5</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E4E9"/>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5</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E4E9"/>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E4E9"/>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4</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E4E9"/>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4</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E4E9"/>
                    </a:solidFill>
                  </a:tcPr>
                </a:tc>
                <a:tc>
                  <a:txBody>
                    <a:bodyPr/>
                    <a:lstStyle/>
                    <a:p>
                      <a:pPr marL="0" marR="0" lvl="0" indent="0" algn="ctr" rtl="0">
                        <a:lnSpc>
                          <a:spcPct val="100000"/>
                        </a:lnSpc>
                        <a:spcBef>
                          <a:spcPts val="0"/>
                        </a:spcBef>
                        <a:spcAft>
                          <a:spcPts val="0"/>
                        </a:spcAft>
                        <a:buClr>
                          <a:schemeClr val="accent2"/>
                        </a:buClr>
                        <a:buSzPts val="2000"/>
                        <a:buFont typeface="Times New Roman"/>
                        <a:buNone/>
                      </a:pPr>
                      <a:r>
                        <a:rPr lang="en-US" sz="2000" b="1" i="0" u="none">
                          <a:solidFill>
                            <a:schemeClr val="accent2"/>
                          </a:solidFill>
                          <a:latin typeface="Times New Roman"/>
                          <a:ea typeface="Times New Roman"/>
                          <a:cs typeface="Times New Roman"/>
                          <a:sym typeface="Times New Roman"/>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E4E9"/>
                    </a:solidFill>
                  </a:tcPr>
                </a:tc>
                <a:extLst>
                  <a:ext uri="{0D108BD9-81ED-4DB2-BD59-A6C34878D82A}">
                    <a16:rowId xmlns:a16="http://schemas.microsoft.com/office/drawing/2014/main" val="10005"/>
                  </a:ext>
                </a:extLst>
              </a:tr>
            </a:tbl>
          </a:graphicData>
        </a:graphic>
      </p:graphicFrame>
      <p:pic>
        <p:nvPicPr>
          <p:cNvPr id="349" name="Google Shape;349;p19"/>
          <p:cNvPicPr preferRelativeResize="0"/>
          <p:nvPr/>
        </p:nvPicPr>
        <p:blipFill>
          <a:blip r:embed="rId3">
            <a:alphaModFix/>
          </a:blip>
          <a:stretch>
            <a:fillRect/>
          </a:stretch>
        </p:blipFill>
        <p:spPr>
          <a:xfrm>
            <a:off x="6151950" y="4005250"/>
            <a:ext cx="445450" cy="386700"/>
          </a:xfrm>
          <a:prstGeom prst="rect">
            <a:avLst/>
          </a:prstGeom>
          <a:noFill/>
          <a:ln>
            <a:noFill/>
          </a:ln>
        </p:spPr>
      </p:pic>
      <p:pic>
        <p:nvPicPr>
          <p:cNvPr id="350" name="Google Shape;350;p19"/>
          <p:cNvPicPr preferRelativeResize="0"/>
          <p:nvPr/>
        </p:nvPicPr>
        <p:blipFill>
          <a:blip r:embed="rId3">
            <a:alphaModFix/>
          </a:blip>
          <a:stretch>
            <a:fillRect/>
          </a:stretch>
        </p:blipFill>
        <p:spPr>
          <a:xfrm>
            <a:off x="4993150" y="3539025"/>
            <a:ext cx="445450" cy="386700"/>
          </a:xfrm>
          <a:prstGeom prst="rect">
            <a:avLst/>
          </a:prstGeom>
          <a:noFill/>
          <a:ln>
            <a:noFill/>
          </a:ln>
        </p:spPr>
      </p:pic>
      <p:pic>
        <p:nvPicPr>
          <p:cNvPr id="351" name="Google Shape;351;p19"/>
          <p:cNvPicPr preferRelativeResize="0"/>
          <p:nvPr/>
        </p:nvPicPr>
        <p:blipFill>
          <a:blip r:embed="rId3">
            <a:alphaModFix/>
          </a:blip>
          <a:stretch>
            <a:fillRect/>
          </a:stretch>
        </p:blipFill>
        <p:spPr>
          <a:xfrm>
            <a:off x="3721125" y="2406650"/>
            <a:ext cx="445450" cy="386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sp>
        <p:nvSpPr>
          <p:cNvPr id="135" name="Google Shape;135;p2"/>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136" name="Google Shape;136;p2"/>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Social Media Mining</a:t>
            </a:r>
            <a:endParaRPr/>
          </a:p>
        </p:txBody>
      </p:sp>
      <p:sp>
        <p:nvSpPr>
          <p:cNvPr id="137" name="Google Shape;137;p2"/>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2</a:t>
            </a:fld>
            <a:endParaRPr/>
          </a:p>
        </p:txBody>
      </p:sp>
      <p:sp>
        <p:nvSpPr>
          <p:cNvPr id="138" name="Google Shape;138;p2"/>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139" name="Google Shape;139;p2"/>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Social Media Mining</a:t>
            </a:r>
            <a:endParaRPr/>
          </a:p>
        </p:txBody>
      </p:sp>
      <p:sp>
        <p:nvSpPr>
          <p:cNvPr id="140" name="Google Shape;140;p2"/>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2</a:t>
            </a:fld>
            <a:endParaRPr/>
          </a:p>
        </p:txBody>
      </p:sp>
      <p:sp>
        <p:nvSpPr>
          <p:cNvPr id="141" name="Google Shape;141;p2"/>
          <p:cNvSpPr txBox="1">
            <a:spLocks noGrp="1"/>
          </p:cNvSpPr>
          <p:nvPr>
            <p:ph type="title"/>
          </p:nvPr>
        </p:nvSpPr>
        <p:spPr>
          <a:xfrm>
            <a:off x="728662" y="457200"/>
            <a:ext cx="8001000" cy="1216025"/>
          </a:xfrm>
          <a:prstGeom prst="rect">
            <a:avLst/>
          </a:prstGeom>
          <a:noFill/>
          <a:ln>
            <a:noFill/>
          </a:ln>
        </p:spPr>
        <p:txBody>
          <a:bodyPr spcFirstLastPara="1" wrap="square" lIns="91425" tIns="45700" rIns="91425" bIns="45700" anchor="b" anchorCtr="0">
            <a:noAutofit/>
          </a:bodyPr>
          <a:lstStyle/>
          <a:p>
            <a:pPr marL="0" lvl="0" indent="0" algn="just"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Nội dung</a:t>
            </a:r>
            <a:endParaRPr/>
          </a:p>
        </p:txBody>
      </p:sp>
      <p:sp>
        <p:nvSpPr>
          <p:cNvPr id="142" name="Google Shape;142;p2"/>
          <p:cNvSpPr txBox="1">
            <a:spLocks noGrp="1"/>
          </p:cNvSpPr>
          <p:nvPr>
            <p:ph type="body" idx="1"/>
          </p:nvPr>
        </p:nvSpPr>
        <p:spPr>
          <a:xfrm>
            <a:off x="719137" y="1905000"/>
            <a:ext cx="8001000" cy="4267200"/>
          </a:xfrm>
          <a:prstGeom prst="rect">
            <a:avLst/>
          </a:prstGeom>
          <a:noFill/>
          <a:ln>
            <a:noFill/>
          </a:ln>
        </p:spPr>
        <p:txBody>
          <a:bodyPr spcFirstLastPara="1" wrap="square" lIns="91425" tIns="45700" rIns="91425" bIns="45700" anchor="t" anchorCtr="0">
            <a:noAutofit/>
          </a:bodyPr>
          <a:lstStyle/>
          <a:p>
            <a:pPr marL="952500" marR="0" lvl="1" indent="-349250" algn="l" rtl="0">
              <a:lnSpc>
                <a:spcPct val="100000"/>
              </a:lnSpc>
              <a:spcBef>
                <a:spcPts val="0"/>
              </a:spcBef>
              <a:spcAft>
                <a:spcPts val="0"/>
              </a:spcAft>
              <a:buClr>
                <a:schemeClr val="accent2"/>
              </a:buClr>
              <a:buSzPts val="2600"/>
              <a:buFont typeface="Noto Sans Symbols"/>
              <a:buNone/>
            </a:pPr>
            <a:endParaRPr sz="2600" b="1" i="0" u="none" strike="noStrike" cap="none">
              <a:solidFill>
                <a:schemeClr val="dk1"/>
              </a:solidFill>
              <a:latin typeface="Times New Roman"/>
              <a:ea typeface="Times New Roman"/>
              <a:cs typeface="Times New Roman"/>
              <a:sym typeface="Times New Roman"/>
            </a:endParaRPr>
          </a:p>
          <a:p>
            <a:pPr marL="952500" marR="0" lvl="1" indent="-514350" algn="l" rtl="0">
              <a:lnSpc>
                <a:spcPct val="100000"/>
              </a:lnSpc>
              <a:spcBef>
                <a:spcPts val="520"/>
              </a:spcBef>
              <a:spcAft>
                <a:spcPts val="0"/>
              </a:spcAft>
              <a:buClr>
                <a:schemeClr val="accent2"/>
              </a:buClr>
              <a:buSzPts val="2600"/>
              <a:buFont typeface="Noto Sans Symbols"/>
              <a:buChar char="❖"/>
            </a:pPr>
            <a:r>
              <a:rPr lang="en-US" sz="2600" b="0" i="0" u="none" strike="noStrike" cap="none">
                <a:solidFill>
                  <a:schemeClr val="dk1"/>
                </a:solidFill>
                <a:latin typeface="Times New Roman"/>
                <a:ea typeface="Times New Roman"/>
                <a:cs typeface="Times New Roman"/>
                <a:sym typeface="Times New Roman"/>
              </a:rPr>
              <a:t>Giới thiệu phương pháp lọc cộng tác</a:t>
            </a:r>
            <a:endParaRPr/>
          </a:p>
          <a:p>
            <a:pPr marL="952500" marR="0" lvl="1" indent="-514350" algn="l" rtl="0">
              <a:lnSpc>
                <a:spcPct val="100000"/>
              </a:lnSpc>
              <a:spcBef>
                <a:spcPts val="520"/>
              </a:spcBef>
              <a:spcAft>
                <a:spcPts val="0"/>
              </a:spcAft>
              <a:buClr>
                <a:schemeClr val="accent2"/>
              </a:buClr>
              <a:buSzPts val="2600"/>
              <a:buFont typeface="Noto Sans Symbols"/>
              <a:buChar char="❖"/>
            </a:pPr>
            <a:r>
              <a:rPr lang="en-US" sz="2600" b="0" i="0" u="none" strike="noStrike" cap="none">
                <a:solidFill>
                  <a:schemeClr val="dk1"/>
                </a:solidFill>
                <a:latin typeface="Times New Roman"/>
                <a:ea typeface="Times New Roman"/>
                <a:cs typeface="Times New Roman"/>
                <a:sym typeface="Times New Roman"/>
              </a:rPr>
              <a:t>Ma trận đánh giá</a:t>
            </a:r>
            <a:endParaRPr/>
          </a:p>
          <a:p>
            <a:pPr marL="952500" marR="0" lvl="1" indent="-514350" algn="l" rtl="0">
              <a:lnSpc>
                <a:spcPct val="100000"/>
              </a:lnSpc>
              <a:spcBef>
                <a:spcPts val="520"/>
              </a:spcBef>
              <a:spcAft>
                <a:spcPts val="0"/>
              </a:spcAft>
              <a:buClr>
                <a:schemeClr val="accent2"/>
              </a:buClr>
              <a:buSzPts val="2600"/>
              <a:buFont typeface="Noto Sans Symbols"/>
              <a:buChar char="❖"/>
            </a:pPr>
            <a:r>
              <a:rPr lang="en-US" sz="2600" b="0" i="0" u="none" strike="noStrike" cap="none">
                <a:solidFill>
                  <a:schemeClr val="dk1"/>
                </a:solidFill>
                <a:latin typeface="Times New Roman"/>
                <a:ea typeface="Times New Roman"/>
                <a:cs typeface="Times New Roman"/>
                <a:sym typeface="Times New Roman"/>
              </a:rPr>
              <a:t>Độ đo tương đồng</a:t>
            </a:r>
            <a:endParaRPr/>
          </a:p>
          <a:p>
            <a:pPr marL="952500" marR="0" lvl="1" indent="-514350" algn="l" rtl="0">
              <a:lnSpc>
                <a:spcPct val="100000"/>
              </a:lnSpc>
              <a:spcBef>
                <a:spcPts val="520"/>
              </a:spcBef>
              <a:spcAft>
                <a:spcPts val="0"/>
              </a:spcAft>
              <a:buClr>
                <a:schemeClr val="accent2"/>
              </a:buClr>
              <a:buSzPts val="2600"/>
              <a:buFont typeface="Noto Sans Symbols"/>
              <a:buChar char="❖"/>
            </a:pPr>
            <a:r>
              <a:rPr lang="en-US" sz="2600" b="0" i="0" u="none" strike="noStrike" cap="none">
                <a:solidFill>
                  <a:schemeClr val="dk1"/>
                </a:solidFill>
                <a:latin typeface="Times New Roman"/>
                <a:ea typeface="Times New Roman"/>
                <a:cs typeface="Times New Roman"/>
                <a:sym typeface="Times New Roman"/>
              </a:rPr>
              <a:t>Lọc dựa trên người dùng</a:t>
            </a:r>
            <a:endParaRPr/>
          </a:p>
          <a:p>
            <a:pPr marL="952500" marR="0" lvl="1" indent="-514350" algn="l" rtl="0">
              <a:lnSpc>
                <a:spcPct val="100000"/>
              </a:lnSpc>
              <a:spcBef>
                <a:spcPts val="520"/>
              </a:spcBef>
              <a:spcAft>
                <a:spcPts val="0"/>
              </a:spcAft>
              <a:buClr>
                <a:schemeClr val="accent2"/>
              </a:buClr>
              <a:buSzPts val="2600"/>
              <a:buFont typeface="Noto Sans Symbols"/>
              <a:buChar char="❖"/>
            </a:pPr>
            <a:r>
              <a:rPr lang="en-US" sz="2600" b="0" i="0" u="none" strike="noStrike" cap="none">
                <a:solidFill>
                  <a:schemeClr val="dk1"/>
                </a:solidFill>
                <a:latin typeface="Times New Roman"/>
                <a:ea typeface="Times New Roman"/>
                <a:cs typeface="Times New Roman"/>
                <a:sym typeface="Times New Roman"/>
              </a:rPr>
              <a:t>Tiếp cận dựa trên bộ nhớ &amp; mô hình</a:t>
            </a:r>
            <a:endParaRPr/>
          </a:p>
          <a:p>
            <a:pPr marL="952500" marR="0" lvl="1" indent="-514350" algn="l" rtl="0">
              <a:lnSpc>
                <a:spcPct val="100000"/>
              </a:lnSpc>
              <a:spcBef>
                <a:spcPts val="520"/>
              </a:spcBef>
              <a:spcAft>
                <a:spcPts val="0"/>
              </a:spcAft>
              <a:buClr>
                <a:schemeClr val="accent2"/>
              </a:buClr>
              <a:buSzPts val="2600"/>
              <a:buFont typeface="Noto Sans Symbols"/>
              <a:buChar char="❖"/>
            </a:pPr>
            <a:r>
              <a:rPr lang="en-US" sz="2600" b="0" i="0" u="none" strike="noStrike" cap="none">
                <a:solidFill>
                  <a:schemeClr val="dk1"/>
                </a:solidFill>
                <a:latin typeface="Times New Roman"/>
                <a:ea typeface="Times New Roman"/>
                <a:cs typeface="Times New Roman"/>
                <a:sym typeface="Times New Roman"/>
              </a:rPr>
              <a:t>Ưu điểm, hạn chế</a:t>
            </a:r>
            <a:endParaRPr/>
          </a:p>
        </p:txBody>
      </p:sp>
      <p:sp>
        <p:nvSpPr>
          <p:cNvPr id="143" name="Google Shape;143;p2"/>
          <p:cNvSpPr txBox="1"/>
          <p:nvPr/>
        </p:nvSpPr>
        <p:spPr>
          <a:xfrm>
            <a:off x="762000" y="63976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144" name="Google Shape;144;p2"/>
          <p:cNvSpPr txBox="1"/>
          <p:nvPr/>
        </p:nvSpPr>
        <p:spPr>
          <a:xfrm>
            <a:off x="3276600" y="63976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Social Media Mining</a:t>
            </a:r>
            <a:endParaRPr/>
          </a:p>
        </p:txBody>
      </p:sp>
      <p:sp>
        <p:nvSpPr>
          <p:cNvPr id="145" name="Google Shape;145;p2"/>
          <p:cNvSpPr txBox="1"/>
          <p:nvPr/>
        </p:nvSpPr>
        <p:spPr>
          <a:xfrm>
            <a:off x="6705600" y="63976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356"/>
        <p:cNvGrpSpPr/>
        <p:nvPr/>
      </p:nvGrpSpPr>
      <p:grpSpPr>
        <a:xfrm>
          <a:off x="0" y="0"/>
          <a:ext cx="0" cy="0"/>
          <a:chOff x="0" y="0"/>
          <a:chExt cx="0" cy="0"/>
        </a:xfrm>
      </p:grpSpPr>
      <p:sp>
        <p:nvSpPr>
          <p:cNvPr id="357" name="Google Shape;357;g156b723b947_2_0"/>
          <p:cNvSpPr txBox="1">
            <a:spLocks noGrp="1"/>
          </p:cNvSpPr>
          <p:nvPr>
            <p:ph type="title"/>
          </p:nvPr>
        </p:nvSpPr>
        <p:spPr>
          <a:xfrm>
            <a:off x="576262" y="304800"/>
            <a:ext cx="8001000" cy="1215900"/>
          </a:xfrm>
          <a:prstGeom prst="rect">
            <a:avLst/>
          </a:prstGeom>
          <a:noFill/>
          <a:ln>
            <a:noFill/>
          </a:ln>
        </p:spPr>
        <p:txBody>
          <a:bodyPr spcFirstLastPara="1" wrap="square" lIns="91425" tIns="45700" rIns="91425" bIns="45700" anchor="b" anchorCtr="0">
            <a:noAutofit/>
          </a:bodyPr>
          <a:lstStyle/>
          <a:p>
            <a:pPr marL="0" lvl="0" indent="0" algn="just"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Bài tập </a:t>
            </a:r>
            <a:r>
              <a:rPr lang="en-US" sz="3200" b="1">
                <a:latin typeface="Times New Roman"/>
                <a:ea typeface="Times New Roman"/>
                <a:cs typeface="Times New Roman"/>
                <a:sym typeface="Times New Roman"/>
              </a:rPr>
              <a:t>2</a:t>
            </a:r>
            <a:endParaRPr/>
          </a:p>
        </p:txBody>
      </p:sp>
      <p:sp>
        <p:nvSpPr>
          <p:cNvPr id="358" name="Google Shape;358;g156b723b947_2_0"/>
          <p:cNvSpPr txBox="1"/>
          <p:nvPr/>
        </p:nvSpPr>
        <p:spPr>
          <a:xfrm>
            <a:off x="609600" y="6245225"/>
            <a:ext cx="1981200" cy="476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359" name="Google Shape;359;g156b723b947_2_0"/>
          <p:cNvSpPr txBox="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Social Media Mining</a:t>
            </a:r>
            <a:endParaRPr/>
          </a:p>
        </p:txBody>
      </p:sp>
      <p:sp>
        <p:nvSpPr>
          <p:cNvPr id="360" name="Google Shape;360;g156b723b947_2_0"/>
          <p:cNvSpPr txBox="1"/>
          <p:nvPr/>
        </p:nvSpPr>
        <p:spPr>
          <a:xfrm>
            <a:off x="6553200" y="6245225"/>
            <a:ext cx="1981200" cy="4764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20</a:t>
            </a:fld>
            <a:endParaRPr/>
          </a:p>
        </p:txBody>
      </p:sp>
      <p:sp>
        <p:nvSpPr>
          <p:cNvPr id="361" name="Google Shape;361;g156b723b947_2_0"/>
          <p:cNvSpPr txBox="1"/>
          <p:nvPr/>
        </p:nvSpPr>
        <p:spPr>
          <a:xfrm>
            <a:off x="503275" y="1614775"/>
            <a:ext cx="3479700" cy="2665800"/>
          </a:xfrm>
          <a:prstGeom prst="rect">
            <a:avLst/>
          </a:prstGeom>
          <a:noFill/>
          <a:ln>
            <a:noFill/>
          </a:ln>
        </p:spPr>
        <p:txBody>
          <a:bodyPr spcFirstLastPara="1" wrap="square" lIns="91425" tIns="45700" rIns="91425" bIns="45700" anchor="t" anchorCtr="0">
            <a:spAutoFit/>
          </a:bodyPr>
          <a:lstStyle/>
          <a:p>
            <a:pPr marL="457200" lvl="0" indent="-330200" algn="l" rtl="0">
              <a:lnSpc>
                <a:spcPct val="115000"/>
              </a:lnSpc>
              <a:spcBef>
                <a:spcPts val="0"/>
              </a:spcBef>
              <a:spcAft>
                <a:spcPts val="0"/>
              </a:spcAft>
              <a:buClr>
                <a:schemeClr val="dk1"/>
              </a:buClr>
              <a:buSzPts val="1600"/>
              <a:buFont typeface="Times New Roman"/>
              <a:buAutoNum type="alphaLcPeriod"/>
            </a:pPr>
            <a:r>
              <a:rPr lang="en-US" sz="1600" i="1">
                <a:solidFill>
                  <a:schemeClr val="dk1"/>
                </a:solidFill>
                <a:latin typeface="Times New Roman"/>
                <a:ea typeface="Times New Roman"/>
                <a:cs typeface="Times New Roman"/>
                <a:sym typeface="Times New Roman"/>
              </a:rPr>
              <a:t>Tìm những người có sở thích tương đồng với người dùng u3 dùng hệ số tương quan Pearson.</a:t>
            </a:r>
            <a:endParaRPr sz="1600" i="1">
              <a:solidFill>
                <a:schemeClr val="dk1"/>
              </a:solidFill>
              <a:latin typeface="Times New Roman"/>
              <a:ea typeface="Times New Roman"/>
              <a:cs typeface="Times New Roman"/>
              <a:sym typeface="Times New Roman"/>
            </a:endParaRPr>
          </a:p>
          <a:p>
            <a:pPr marL="457200" marR="0" lvl="0" indent="-330200" algn="l" rtl="0">
              <a:lnSpc>
                <a:spcPct val="100000"/>
              </a:lnSpc>
              <a:spcBef>
                <a:spcPts val="0"/>
              </a:spcBef>
              <a:spcAft>
                <a:spcPts val="0"/>
              </a:spcAft>
              <a:buClr>
                <a:schemeClr val="dk1"/>
              </a:buClr>
              <a:buSzPts val="1600"/>
              <a:buFont typeface="Times New Roman"/>
              <a:buAutoNum type="alphaLcPeriod"/>
            </a:pPr>
            <a:r>
              <a:rPr lang="en-US" sz="1600" i="1">
                <a:solidFill>
                  <a:schemeClr val="dk1"/>
                </a:solidFill>
                <a:latin typeface="Times New Roman"/>
                <a:ea typeface="Times New Roman"/>
                <a:cs typeface="Times New Roman"/>
                <a:sym typeface="Times New Roman"/>
              </a:rPr>
              <a:t>Nếu chọn số lân cận là 2 (tức chọn 2 người có sở thích gần nhất) với u3. Tính giá trị đánh giá của u3 với p2, là f(u3,p2), dùng phương pháp tổng hợp giá trị đánh giá dựa trên khoảng đánh giá</a:t>
            </a:r>
            <a:endParaRPr sz="1600" i="1">
              <a:solidFill>
                <a:schemeClr val="dk1"/>
              </a:solidFill>
              <a:latin typeface="Times New Roman"/>
              <a:ea typeface="Times New Roman"/>
              <a:cs typeface="Times New Roman"/>
              <a:sym typeface="Times New Roman"/>
            </a:endParaRPr>
          </a:p>
        </p:txBody>
      </p:sp>
      <p:pic>
        <p:nvPicPr>
          <p:cNvPr id="362" name="Google Shape;362;g156b723b947_2_0"/>
          <p:cNvPicPr preferRelativeResize="0"/>
          <p:nvPr/>
        </p:nvPicPr>
        <p:blipFill>
          <a:blip r:embed="rId3">
            <a:alphaModFix/>
          </a:blip>
          <a:stretch>
            <a:fillRect/>
          </a:stretch>
        </p:blipFill>
        <p:spPr>
          <a:xfrm>
            <a:off x="4407500" y="708575"/>
            <a:ext cx="4254622" cy="3571999"/>
          </a:xfrm>
          <a:prstGeom prst="rect">
            <a:avLst/>
          </a:prstGeom>
          <a:noFill/>
          <a:ln>
            <a:noFill/>
          </a:ln>
        </p:spPr>
      </p:pic>
      <p:sp>
        <p:nvSpPr>
          <p:cNvPr id="363" name="Google Shape;363;g156b723b947_2_0"/>
          <p:cNvSpPr txBox="1"/>
          <p:nvPr/>
        </p:nvSpPr>
        <p:spPr>
          <a:xfrm>
            <a:off x="775500" y="4866050"/>
            <a:ext cx="77589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i="1">
                <a:solidFill>
                  <a:schemeClr val="dk1"/>
                </a:solidFill>
                <a:latin typeface="Times New Roman"/>
                <a:ea typeface="Times New Roman"/>
                <a:cs typeface="Times New Roman"/>
                <a:sym typeface="Times New Roman"/>
              </a:rPr>
              <a:t>Trong đó: Khi tính độ tương đồng giữa hai người dùng, chỉnh tính trên tập các sản phẩm đã được cả hai người dùng đánh giá.</a:t>
            </a:r>
            <a:endParaRPr sz="1600" i="1">
              <a:solidFill>
                <a:schemeClr val="dk1"/>
              </a:solidFill>
              <a:latin typeface="Times New Roman"/>
              <a:ea typeface="Times New Roman"/>
              <a:cs typeface="Times New Roman"/>
              <a:sym typeface="Times New Roman"/>
            </a:endParaRPr>
          </a:p>
        </p:txBody>
      </p:sp>
      <p:pic>
        <p:nvPicPr>
          <p:cNvPr id="364" name="Google Shape;364;g156b723b947_2_0"/>
          <p:cNvPicPr preferRelativeResize="0"/>
          <p:nvPr/>
        </p:nvPicPr>
        <p:blipFill>
          <a:blip r:embed="rId4">
            <a:alphaModFix/>
          </a:blip>
          <a:stretch>
            <a:fillRect/>
          </a:stretch>
        </p:blipFill>
        <p:spPr>
          <a:xfrm>
            <a:off x="6670800" y="1443375"/>
            <a:ext cx="445450" cy="386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369"/>
        <p:cNvGrpSpPr/>
        <p:nvPr/>
      </p:nvGrpSpPr>
      <p:grpSpPr>
        <a:xfrm>
          <a:off x="0" y="0"/>
          <a:ext cx="0" cy="0"/>
          <a:chOff x="0" y="0"/>
          <a:chExt cx="0" cy="0"/>
        </a:xfrm>
      </p:grpSpPr>
      <p:sp>
        <p:nvSpPr>
          <p:cNvPr id="370" name="Google Shape;370;g156b723b947_2_30"/>
          <p:cNvSpPr txBox="1">
            <a:spLocks noGrp="1"/>
          </p:cNvSpPr>
          <p:nvPr>
            <p:ph type="title"/>
          </p:nvPr>
        </p:nvSpPr>
        <p:spPr>
          <a:xfrm>
            <a:off x="481878" y="-430990"/>
            <a:ext cx="8001000" cy="1215900"/>
          </a:xfrm>
          <a:prstGeom prst="rect">
            <a:avLst/>
          </a:prstGeom>
          <a:noFill/>
          <a:ln>
            <a:noFill/>
          </a:ln>
        </p:spPr>
        <p:txBody>
          <a:bodyPr spcFirstLastPara="1" wrap="square" lIns="91425" tIns="45700" rIns="91425" bIns="45700" anchor="b" anchorCtr="0">
            <a:noAutofit/>
          </a:bodyPr>
          <a:lstStyle/>
          <a:p>
            <a:pPr marL="0" lvl="0" indent="0" algn="just" rtl="0">
              <a:lnSpc>
                <a:spcPct val="100000"/>
              </a:lnSpc>
              <a:spcBef>
                <a:spcPts val="0"/>
              </a:spcBef>
              <a:spcAft>
                <a:spcPts val="0"/>
              </a:spcAft>
              <a:buClr>
                <a:schemeClr val="dk2"/>
              </a:buClr>
              <a:buSzPts val="3200"/>
              <a:buFont typeface="Times New Roman"/>
              <a:buNone/>
            </a:pPr>
            <a:r>
              <a:rPr lang="en-US" sz="3200" b="1" i="0" u="none" dirty="0" err="1">
                <a:solidFill>
                  <a:schemeClr val="dk2"/>
                </a:solidFill>
                <a:latin typeface="Times New Roman"/>
                <a:ea typeface="Times New Roman"/>
                <a:cs typeface="Times New Roman"/>
                <a:sym typeface="Times New Roman"/>
              </a:rPr>
              <a:t>Bài</a:t>
            </a:r>
            <a:r>
              <a:rPr lang="en-US" sz="3200" b="1" i="0" u="none" dirty="0">
                <a:solidFill>
                  <a:schemeClr val="dk2"/>
                </a:solidFill>
                <a:latin typeface="Times New Roman"/>
                <a:ea typeface="Times New Roman"/>
                <a:cs typeface="Times New Roman"/>
                <a:sym typeface="Times New Roman"/>
              </a:rPr>
              <a:t> </a:t>
            </a:r>
            <a:r>
              <a:rPr lang="en-US" sz="3200" b="1" i="0" u="none" dirty="0" err="1">
                <a:solidFill>
                  <a:schemeClr val="dk2"/>
                </a:solidFill>
                <a:latin typeface="Times New Roman"/>
                <a:ea typeface="Times New Roman"/>
                <a:cs typeface="Times New Roman"/>
                <a:sym typeface="Times New Roman"/>
              </a:rPr>
              <a:t>tập</a:t>
            </a:r>
            <a:r>
              <a:rPr lang="en-US" sz="3200" b="1" i="0" u="none" dirty="0">
                <a:solidFill>
                  <a:schemeClr val="dk2"/>
                </a:solidFill>
                <a:latin typeface="Times New Roman"/>
                <a:ea typeface="Times New Roman"/>
                <a:cs typeface="Times New Roman"/>
                <a:sym typeface="Times New Roman"/>
              </a:rPr>
              <a:t> </a:t>
            </a:r>
            <a:r>
              <a:rPr lang="en-US" sz="3200" b="1" dirty="0">
                <a:latin typeface="Times New Roman"/>
                <a:ea typeface="Times New Roman"/>
                <a:cs typeface="Times New Roman"/>
                <a:sym typeface="Times New Roman"/>
              </a:rPr>
              <a:t>2</a:t>
            </a:r>
            <a:endParaRPr dirty="0"/>
          </a:p>
        </p:txBody>
      </p:sp>
      <p:sp>
        <p:nvSpPr>
          <p:cNvPr id="371" name="Google Shape;371;g156b723b947_2_30"/>
          <p:cNvSpPr txBox="1"/>
          <p:nvPr/>
        </p:nvSpPr>
        <p:spPr>
          <a:xfrm>
            <a:off x="609600" y="6245225"/>
            <a:ext cx="1981200" cy="476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372" name="Google Shape;372;g156b723b947_2_30"/>
          <p:cNvSpPr txBox="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Social Media Mining</a:t>
            </a:r>
            <a:endParaRPr/>
          </a:p>
        </p:txBody>
      </p:sp>
      <p:sp>
        <p:nvSpPr>
          <p:cNvPr id="373" name="Google Shape;373;g156b723b947_2_30"/>
          <p:cNvSpPr txBox="1"/>
          <p:nvPr/>
        </p:nvSpPr>
        <p:spPr>
          <a:xfrm>
            <a:off x="6553200" y="6245225"/>
            <a:ext cx="1981200" cy="4764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21</a:t>
            </a:fld>
            <a:endParaRPr/>
          </a:p>
        </p:txBody>
      </p:sp>
      <p:pic>
        <p:nvPicPr>
          <p:cNvPr id="374" name="Google Shape;374;g156b723b947_2_30"/>
          <p:cNvPicPr preferRelativeResize="0"/>
          <p:nvPr/>
        </p:nvPicPr>
        <p:blipFill>
          <a:blip r:embed="rId3">
            <a:alphaModFix/>
          </a:blip>
          <a:stretch>
            <a:fillRect/>
          </a:stretch>
        </p:blipFill>
        <p:spPr>
          <a:xfrm>
            <a:off x="4407500" y="708575"/>
            <a:ext cx="4254622" cy="3571999"/>
          </a:xfrm>
          <a:prstGeom prst="rect">
            <a:avLst/>
          </a:prstGeom>
          <a:noFill/>
          <a:ln>
            <a:noFill/>
          </a:ln>
        </p:spPr>
      </p:pic>
      <p:pic>
        <p:nvPicPr>
          <p:cNvPr id="375" name="Google Shape;375;g156b723b947_2_30"/>
          <p:cNvPicPr preferRelativeResize="0"/>
          <p:nvPr/>
        </p:nvPicPr>
        <p:blipFill>
          <a:blip r:embed="rId4">
            <a:alphaModFix/>
          </a:blip>
          <a:stretch>
            <a:fillRect/>
          </a:stretch>
        </p:blipFill>
        <p:spPr>
          <a:xfrm>
            <a:off x="6670800" y="1443375"/>
            <a:ext cx="445450" cy="386700"/>
          </a:xfrm>
          <a:prstGeom prst="rect">
            <a:avLst/>
          </a:prstGeom>
          <a:noFill/>
          <a:ln>
            <a:noFill/>
          </a:ln>
        </p:spPr>
      </p:pic>
      <p:pic>
        <p:nvPicPr>
          <p:cNvPr id="377" name="Google Shape;377;g156b723b947_2_30"/>
          <p:cNvPicPr preferRelativeResize="0"/>
          <p:nvPr/>
        </p:nvPicPr>
        <p:blipFill>
          <a:blip r:embed="rId5">
            <a:alphaModFix/>
          </a:blip>
          <a:stretch>
            <a:fillRect/>
          </a:stretch>
        </p:blipFill>
        <p:spPr>
          <a:xfrm>
            <a:off x="445255" y="951531"/>
            <a:ext cx="3831238" cy="495493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369"/>
        <p:cNvGrpSpPr/>
        <p:nvPr/>
      </p:nvGrpSpPr>
      <p:grpSpPr>
        <a:xfrm>
          <a:off x="0" y="0"/>
          <a:ext cx="0" cy="0"/>
          <a:chOff x="0" y="0"/>
          <a:chExt cx="0" cy="0"/>
        </a:xfrm>
      </p:grpSpPr>
      <p:sp>
        <p:nvSpPr>
          <p:cNvPr id="370" name="Google Shape;370;g156b723b947_2_30"/>
          <p:cNvSpPr txBox="1">
            <a:spLocks noGrp="1"/>
          </p:cNvSpPr>
          <p:nvPr>
            <p:ph type="title"/>
          </p:nvPr>
        </p:nvSpPr>
        <p:spPr>
          <a:xfrm>
            <a:off x="533400" y="-291551"/>
            <a:ext cx="8001000" cy="1215900"/>
          </a:xfrm>
          <a:prstGeom prst="rect">
            <a:avLst/>
          </a:prstGeom>
          <a:noFill/>
          <a:ln>
            <a:noFill/>
          </a:ln>
        </p:spPr>
        <p:txBody>
          <a:bodyPr spcFirstLastPara="1" wrap="square" lIns="91425" tIns="45700" rIns="91425" bIns="45700" anchor="b" anchorCtr="0">
            <a:noAutofit/>
          </a:bodyPr>
          <a:lstStyle/>
          <a:p>
            <a:pPr marL="0" lvl="0" indent="0" algn="just" rtl="0">
              <a:lnSpc>
                <a:spcPct val="100000"/>
              </a:lnSpc>
              <a:spcBef>
                <a:spcPts val="0"/>
              </a:spcBef>
              <a:spcAft>
                <a:spcPts val="0"/>
              </a:spcAft>
              <a:buClr>
                <a:schemeClr val="dk2"/>
              </a:buClr>
              <a:buSzPts val="3200"/>
              <a:buFont typeface="Times New Roman"/>
              <a:buNone/>
            </a:pPr>
            <a:r>
              <a:rPr lang="en-US" sz="3200" b="1" i="0" u="none" dirty="0" err="1">
                <a:solidFill>
                  <a:schemeClr val="dk2"/>
                </a:solidFill>
                <a:latin typeface="Times New Roman"/>
                <a:ea typeface="Times New Roman"/>
                <a:cs typeface="Times New Roman"/>
                <a:sym typeface="Times New Roman"/>
              </a:rPr>
              <a:t>Bài</a:t>
            </a:r>
            <a:r>
              <a:rPr lang="en-US" sz="3200" b="1" i="0" u="none" dirty="0">
                <a:solidFill>
                  <a:schemeClr val="dk2"/>
                </a:solidFill>
                <a:latin typeface="Times New Roman"/>
                <a:ea typeface="Times New Roman"/>
                <a:cs typeface="Times New Roman"/>
                <a:sym typeface="Times New Roman"/>
              </a:rPr>
              <a:t> </a:t>
            </a:r>
            <a:r>
              <a:rPr lang="en-US" sz="3200" b="1" i="0" u="none" dirty="0" err="1">
                <a:solidFill>
                  <a:schemeClr val="dk2"/>
                </a:solidFill>
                <a:latin typeface="Times New Roman"/>
                <a:ea typeface="Times New Roman"/>
                <a:cs typeface="Times New Roman"/>
                <a:sym typeface="Times New Roman"/>
              </a:rPr>
              <a:t>tập</a:t>
            </a:r>
            <a:r>
              <a:rPr lang="en-US" sz="3200" b="1" i="0" u="none" dirty="0">
                <a:solidFill>
                  <a:schemeClr val="dk2"/>
                </a:solidFill>
                <a:latin typeface="Times New Roman"/>
                <a:ea typeface="Times New Roman"/>
                <a:cs typeface="Times New Roman"/>
                <a:sym typeface="Times New Roman"/>
              </a:rPr>
              <a:t> </a:t>
            </a:r>
            <a:r>
              <a:rPr lang="en-US" sz="3200" b="1" dirty="0">
                <a:latin typeface="Times New Roman"/>
                <a:ea typeface="Times New Roman"/>
                <a:cs typeface="Times New Roman"/>
                <a:sym typeface="Times New Roman"/>
              </a:rPr>
              <a:t>2</a:t>
            </a:r>
            <a:endParaRPr dirty="0"/>
          </a:p>
        </p:txBody>
      </p:sp>
      <p:sp>
        <p:nvSpPr>
          <p:cNvPr id="371" name="Google Shape;371;g156b723b947_2_30"/>
          <p:cNvSpPr txBox="1"/>
          <p:nvPr/>
        </p:nvSpPr>
        <p:spPr>
          <a:xfrm>
            <a:off x="609600" y="6245225"/>
            <a:ext cx="1981200" cy="476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372" name="Google Shape;372;g156b723b947_2_30"/>
          <p:cNvSpPr txBox="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Social Media Mining</a:t>
            </a:r>
            <a:endParaRPr/>
          </a:p>
        </p:txBody>
      </p:sp>
      <p:sp>
        <p:nvSpPr>
          <p:cNvPr id="373" name="Google Shape;373;g156b723b947_2_30"/>
          <p:cNvSpPr txBox="1"/>
          <p:nvPr/>
        </p:nvSpPr>
        <p:spPr>
          <a:xfrm>
            <a:off x="6553200" y="6245225"/>
            <a:ext cx="1981200" cy="4764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22</a:t>
            </a:fld>
            <a:endParaRPr/>
          </a:p>
        </p:txBody>
      </p:sp>
      <p:pic>
        <p:nvPicPr>
          <p:cNvPr id="374" name="Google Shape;374;g156b723b947_2_30"/>
          <p:cNvPicPr preferRelativeResize="0"/>
          <p:nvPr/>
        </p:nvPicPr>
        <p:blipFill>
          <a:blip r:embed="rId3">
            <a:alphaModFix/>
          </a:blip>
          <a:stretch>
            <a:fillRect/>
          </a:stretch>
        </p:blipFill>
        <p:spPr>
          <a:xfrm>
            <a:off x="4407500" y="708575"/>
            <a:ext cx="4254622" cy="3571999"/>
          </a:xfrm>
          <a:prstGeom prst="rect">
            <a:avLst/>
          </a:prstGeom>
          <a:noFill/>
          <a:ln>
            <a:noFill/>
          </a:ln>
        </p:spPr>
      </p:pic>
      <p:pic>
        <p:nvPicPr>
          <p:cNvPr id="375" name="Google Shape;375;g156b723b947_2_30"/>
          <p:cNvPicPr preferRelativeResize="0"/>
          <p:nvPr/>
        </p:nvPicPr>
        <p:blipFill>
          <a:blip r:embed="rId4">
            <a:alphaModFix/>
          </a:blip>
          <a:stretch>
            <a:fillRect/>
          </a:stretch>
        </p:blipFill>
        <p:spPr>
          <a:xfrm>
            <a:off x="6670800" y="1443375"/>
            <a:ext cx="445450" cy="386700"/>
          </a:xfrm>
          <a:prstGeom prst="rect">
            <a:avLst/>
          </a:prstGeom>
          <a:noFill/>
          <a:ln>
            <a:noFill/>
          </a:ln>
        </p:spPr>
      </p:pic>
      <p:pic>
        <p:nvPicPr>
          <p:cNvPr id="376" name="Google Shape;376;g156b723b947_2_30"/>
          <p:cNvPicPr preferRelativeResize="0"/>
          <p:nvPr/>
        </p:nvPicPr>
        <p:blipFill>
          <a:blip r:embed="rId5">
            <a:alphaModFix/>
          </a:blip>
          <a:stretch>
            <a:fillRect/>
          </a:stretch>
        </p:blipFill>
        <p:spPr>
          <a:xfrm>
            <a:off x="405678" y="924349"/>
            <a:ext cx="3925622" cy="5203064"/>
          </a:xfrm>
          <a:prstGeom prst="rect">
            <a:avLst/>
          </a:prstGeom>
          <a:noFill/>
          <a:ln>
            <a:noFill/>
          </a:ln>
        </p:spPr>
      </p:pic>
    </p:spTree>
    <p:extLst>
      <p:ext uri="{BB962C8B-B14F-4D97-AF65-F5344CB8AC3E}">
        <p14:creationId xmlns:p14="http://schemas.microsoft.com/office/powerpoint/2010/main" val="1977685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609600" y="685800"/>
            <a:ext cx="8077200" cy="838200"/>
          </a:xfrm>
          <a:prstGeom prst="rect">
            <a:avLst/>
          </a:prstGeom>
          <a:gradFill>
            <a:gsLst>
              <a:gs pos="0">
                <a:srgbClr val="9D0000"/>
              </a:gs>
              <a:gs pos="80000">
                <a:srgbClr val="CE0000"/>
              </a:gs>
              <a:gs pos="100000">
                <a:srgbClr val="D30000"/>
              </a:gs>
            </a:gsLst>
            <a:lin ang="16200000" scaled="0"/>
          </a:gradFill>
          <a:ln>
            <a:noFill/>
          </a:ln>
          <a:effectLst>
            <a:outerShdw blurRad="63500" dist="23000" dir="5400000">
              <a:srgbClr val="000000">
                <a:alpha val="34901"/>
              </a:srgbClr>
            </a:outerShdw>
          </a:effectLst>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2800"/>
              <a:buFont typeface="Times New Roman"/>
              <a:buNone/>
            </a:pPr>
            <a:r>
              <a:rPr lang="en-US" sz="2800" b="1" i="0" u="none">
                <a:solidFill>
                  <a:schemeClr val="lt1"/>
                </a:solidFill>
                <a:latin typeface="Times New Roman"/>
                <a:ea typeface="Times New Roman"/>
                <a:cs typeface="Times New Roman"/>
                <a:sym typeface="Times New Roman"/>
              </a:rPr>
              <a:t>Giới thiệu CF</a:t>
            </a:r>
            <a:endParaRPr/>
          </a:p>
        </p:txBody>
      </p:sp>
      <p:sp>
        <p:nvSpPr>
          <p:cNvPr id="152" name="Google Shape;152;p3"/>
          <p:cNvSpPr txBox="1">
            <a:spLocks noGrp="1"/>
          </p:cNvSpPr>
          <p:nvPr>
            <p:ph type="body" idx="1"/>
          </p:nvPr>
        </p:nvSpPr>
        <p:spPr>
          <a:xfrm>
            <a:off x="609600" y="1752600"/>
            <a:ext cx="8229600" cy="2514600"/>
          </a:xfrm>
          <a:prstGeom prst="rect">
            <a:avLst/>
          </a:prstGeom>
          <a:noFill/>
          <a:ln>
            <a:noFill/>
          </a:ln>
        </p:spPr>
        <p:txBody>
          <a:bodyPr spcFirstLastPara="1" wrap="square" lIns="91425" tIns="45700" rIns="91425" bIns="45700" anchor="t" anchorCtr="0">
            <a:noAutofit/>
          </a:bodyPr>
          <a:lstStyle/>
          <a:p>
            <a:pPr marL="469900" marR="0" lvl="0" indent="-469900" algn="l" rtl="0">
              <a:lnSpc>
                <a:spcPct val="100000"/>
              </a:lnSpc>
              <a:spcBef>
                <a:spcPts val="0"/>
              </a:spcBef>
              <a:spcAft>
                <a:spcPts val="0"/>
              </a:spcAft>
              <a:buClr>
                <a:schemeClr val="accent2"/>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Dùng phổ biến (sites thương mại điện tử, nghe nhạc, xem phim, …)</a:t>
            </a:r>
            <a:endParaRPr/>
          </a:p>
          <a:p>
            <a:pPr marL="469900" marR="0" lvl="0" indent="-469900" algn="l" rtl="0">
              <a:lnSpc>
                <a:spcPct val="100000"/>
              </a:lnSpc>
              <a:spcBef>
                <a:spcPts val="400"/>
              </a:spcBef>
              <a:spcAft>
                <a:spcPts val="0"/>
              </a:spcAft>
              <a:buClr>
                <a:schemeClr val="accent2"/>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Sử dụng tri thức đám đông (wisdom of crowd) để khuyến nghị</a:t>
            </a:r>
            <a:endParaRPr/>
          </a:p>
          <a:p>
            <a:pPr marL="469900" marR="0" lvl="0" indent="-469900" algn="l" rtl="0">
              <a:lnSpc>
                <a:spcPct val="100000"/>
              </a:lnSpc>
              <a:spcBef>
                <a:spcPts val="400"/>
              </a:spcBef>
              <a:spcAft>
                <a:spcPts val="0"/>
              </a:spcAft>
              <a:buClr>
                <a:schemeClr val="accent2"/>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User đưa ra các đánh giá (rating) rõ r</a:t>
            </a:r>
            <a:r>
              <a:rPr lang="en-US" sz="2000">
                <a:latin typeface="Times New Roman"/>
                <a:ea typeface="Times New Roman"/>
                <a:cs typeface="Times New Roman"/>
                <a:sym typeface="Times New Roman"/>
              </a:rPr>
              <a:t>à</a:t>
            </a:r>
            <a:r>
              <a:rPr lang="en-US" sz="2000" b="0" i="0" u="none" strike="noStrike" cap="none">
                <a:solidFill>
                  <a:schemeClr val="dk1"/>
                </a:solidFill>
                <a:latin typeface="Times New Roman"/>
                <a:ea typeface="Times New Roman"/>
                <a:cs typeface="Times New Roman"/>
                <a:sym typeface="Times New Roman"/>
              </a:rPr>
              <a:t>ng hoặc tiềm ẩn cho sản phẩm, dịch vụ họ quan tâm.</a:t>
            </a:r>
            <a:endParaRPr/>
          </a:p>
          <a:p>
            <a:pPr marL="469900" marR="0" lvl="0" indent="-469900" algn="l" rtl="0">
              <a:lnSpc>
                <a:spcPct val="100000"/>
              </a:lnSpc>
              <a:spcBef>
                <a:spcPts val="400"/>
              </a:spcBef>
              <a:spcAft>
                <a:spcPts val="0"/>
              </a:spcAft>
              <a:buClr>
                <a:schemeClr val="accent2"/>
              </a:buClr>
              <a:buSzPts val="2000"/>
              <a:buFont typeface="Arial"/>
              <a:buChar char="•"/>
            </a:pPr>
            <a:r>
              <a:rPr lang="en-US" sz="2000" b="1" i="0" u="none" strike="noStrike" cap="none">
                <a:solidFill>
                  <a:schemeClr val="dk1"/>
                </a:solidFill>
                <a:latin typeface="Times New Roman"/>
                <a:ea typeface="Times New Roman"/>
                <a:cs typeface="Times New Roman"/>
                <a:sym typeface="Times New Roman"/>
              </a:rPr>
              <a:t>Ý tưởng và giải thuyết</a:t>
            </a:r>
            <a:endParaRPr/>
          </a:p>
          <a:p>
            <a:pPr marL="908050" marR="0" lvl="1" indent="-436562" algn="l" rtl="0">
              <a:lnSpc>
                <a:spcPct val="100000"/>
              </a:lnSpc>
              <a:spcBef>
                <a:spcPts val="360"/>
              </a:spcBef>
              <a:spcAft>
                <a:spcPts val="0"/>
              </a:spcAft>
              <a:buClr>
                <a:schemeClr val="accent2"/>
              </a:buClr>
              <a:buSzPts val="1800"/>
              <a:buFont typeface="Arial"/>
              <a:buChar char="•"/>
            </a:pPr>
            <a:r>
              <a:rPr lang="en-US" sz="1800" b="0" i="0" u="none" strike="noStrike" cap="none">
                <a:solidFill>
                  <a:schemeClr val="accent2"/>
                </a:solidFill>
                <a:latin typeface="Times New Roman"/>
                <a:ea typeface="Times New Roman"/>
                <a:cs typeface="Times New Roman"/>
                <a:sym typeface="Times New Roman"/>
              </a:rPr>
              <a:t>Những người có sở thích tương tự trong quá khứ, thì cũng sẽ có sở thích tương tự trong tương lai.</a:t>
            </a:r>
            <a:endParaRPr/>
          </a:p>
        </p:txBody>
      </p:sp>
      <p:sp>
        <p:nvSpPr>
          <p:cNvPr id="153" name="Google Shape;153;p3"/>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3</a:t>
            </a:fld>
            <a:endParaRPr/>
          </a:p>
        </p:txBody>
      </p:sp>
      <p:pic>
        <p:nvPicPr>
          <p:cNvPr id="154" name="Google Shape;154;p3" descr="Diagram&#10;&#10;Description automatically generated"/>
          <p:cNvPicPr preferRelativeResize="0"/>
          <p:nvPr/>
        </p:nvPicPr>
        <p:blipFill rotWithShape="1">
          <a:blip r:embed="rId3">
            <a:alphaModFix/>
          </a:blip>
          <a:srcRect/>
          <a:stretch/>
        </p:blipFill>
        <p:spPr>
          <a:xfrm>
            <a:off x="1752600" y="4254500"/>
            <a:ext cx="5334000" cy="25860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647700" y="685800"/>
            <a:ext cx="7962900" cy="838200"/>
          </a:xfrm>
          <a:prstGeom prst="rect">
            <a:avLst/>
          </a:prstGeom>
          <a:gradFill>
            <a:gsLst>
              <a:gs pos="0">
                <a:srgbClr val="9D0000"/>
              </a:gs>
              <a:gs pos="80000">
                <a:srgbClr val="CE0000"/>
              </a:gs>
              <a:gs pos="100000">
                <a:srgbClr val="D30000"/>
              </a:gs>
            </a:gsLst>
            <a:lin ang="16200000" scaled="0"/>
          </a:gradFill>
          <a:ln>
            <a:noFill/>
          </a:ln>
          <a:effectLst>
            <a:outerShdw blurRad="63500" dist="23000" dir="5400000">
              <a:srgbClr val="000000">
                <a:alpha val="34901"/>
              </a:srgbClr>
            </a:outerShdw>
          </a:effectLst>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2800"/>
              <a:buFont typeface="Times New Roman"/>
              <a:buNone/>
            </a:pPr>
            <a:r>
              <a:rPr lang="en-US" sz="2800" b="1" i="0" u="none">
                <a:solidFill>
                  <a:schemeClr val="lt1"/>
                </a:solidFill>
                <a:latin typeface="Times New Roman"/>
                <a:ea typeface="Times New Roman"/>
                <a:cs typeface="Times New Roman"/>
                <a:sym typeface="Times New Roman"/>
              </a:rPr>
              <a:t>Ma trận đánh giá</a:t>
            </a:r>
            <a:endParaRPr/>
          </a:p>
        </p:txBody>
      </p:sp>
      <p:sp>
        <p:nvSpPr>
          <p:cNvPr id="160" name="Google Shape;160;p4"/>
          <p:cNvSpPr txBox="1"/>
          <p:nvPr/>
        </p:nvSpPr>
        <p:spPr>
          <a:xfrm>
            <a:off x="533400" y="1752600"/>
            <a:ext cx="8458200" cy="4648200"/>
          </a:xfrm>
          <a:prstGeom prst="rect">
            <a:avLst/>
          </a:prstGeom>
          <a:noFill/>
          <a:ln>
            <a:noFill/>
          </a:ln>
        </p:spPr>
        <p:txBody>
          <a:bodyPr spcFirstLastPara="1" wrap="square" lIns="91425" tIns="45700" rIns="91425" bIns="45700" anchor="t" anchorCtr="0">
            <a:normAutofit/>
          </a:bodyPr>
          <a:lstStyle/>
          <a:p>
            <a:pPr marL="469900" marR="0" lvl="0" indent="-469900" algn="just" rtl="0">
              <a:lnSpc>
                <a:spcPct val="100000"/>
              </a:lnSpc>
              <a:spcBef>
                <a:spcPts val="0"/>
              </a:spcBef>
              <a:spcAft>
                <a:spcPts val="0"/>
              </a:spcAft>
              <a:buClr>
                <a:schemeClr val="accent2"/>
              </a:buClr>
              <a:buSzPts val="2400"/>
              <a:buFont typeface="Arial"/>
              <a:buChar char="•"/>
            </a:pPr>
            <a:r>
              <a:rPr lang="en-US" sz="2400" b="0" i="0" u="none">
                <a:solidFill>
                  <a:schemeClr val="dk1"/>
                </a:solidFill>
                <a:latin typeface="Times New Roman"/>
                <a:ea typeface="Times New Roman"/>
                <a:cs typeface="Times New Roman"/>
                <a:sym typeface="Times New Roman"/>
              </a:rPr>
              <a:t>Cho không gian người dùng U = {u</a:t>
            </a:r>
            <a:r>
              <a:rPr lang="en-US" sz="2400" b="0" i="0" u="none" baseline="-25000">
                <a:solidFill>
                  <a:schemeClr val="dk1"/>
                </a:solidFill>
                <a:latin typeface="Times New Roman"/>
                <a:ea typeface="Times New Roman"/>
                <a:cs typeface="Times New Roman"/>
                <a:sym typeface="Times New Roman"/>
              </a:rPr>
              <a:t>1</a:t>
            </a:r>
            <a:r>
              <a:rPr lang="en-US" sz="2400" b="0" i="0" u="none">
                <a:solidFill>
                  <a:schemeClr val="dk1"/>
                </a:solidFill>
                <a:latin typeface="Times New Roman"/>
                <a:ea typeface="Times New Roman"/>
                <a:cs typeface="Times New Roman"/>
                <a:sym typeface="Times New Roman"/>
              </a:rPr>
              <a:t>, u</a:t>
            </a:r>
            <a:r>
              <a:rPr lang="en-US" sz="2400" b="0" i="0" u="none" baseline="-25000">
                <a:solidFill>
                  <a:schemeClr val="dk1"/>
                </a:solidFill>
                <a:latin typeface="Times New Roman"/>
                <a:ea typeface="Times New Roman"/>
                <a:cs typeface="Times New Roman"/>
                <a:sym typeface="Times New Roman"/>
              </a:rPr>
              <a:t>2</a:t>
            </a:r>
            <a:r>
              <a:rPr lang="en-US" sz="2400" b="0" i="0" u="none">
                <a:solidFill>
                  <a:schemeClr val="dk1"/>
                </a:solidFill>
                <a:latin typeface="Times New Roman"/>
                <a:ea typeface="Times New Roman"/>
                <a:cs typeface="Times New Roman"/>
                <a:sym typeface="Times New Roman"/>
              </a:rPr>
              <a:t>, …, u</a:t>
            </a:r>
            <a:r>
              <a:rPr lang="en-US" sz="2400" b="0" i="0" u="none" baseline="-25000">
                <a:solidFill>
                  <a:schemeClr val="dk1"/>
                </a:solidFill>
                <a:latin typeface="Times New Roman"/>
                <a:ea typeface="Times New Roman"/>
                <a:cs typeface="Times New Roman"/>
                <a:sym typeface="Times New Roman"/>
              </a:rPr>
              <a:t>n</a:t>
            </a:r>
            <a:r>
              <a:rPr lang="en-US" sz="2400" b="0" i="0" u="none">
                <a:solidFill>
                  <a:schemeClr val="dk1"/>
                </a:solidFill>
                <a:latin typeface="Times New Roman"/>
                <a:ea typeface="Times New Roman"/>
                <a:cs typeface="Times New Roman"/>
                <a:sym typeface="Times New Roman"/>
              </a:rPr>
              <a:t>} và không gian các đối tượng I = {i</a:t>
            </a:r>
            <a:r>
              <a:rPr lang="en-US" sz="2400" b="0" i="0" u="none" baseline="-25000">
                <a:solidFill>
                  <a:schemeClr val="dk1"/>
                </a:solidFill>
                <a:latin typeface="Times New Roman"/>
                <a:ea typeface="Times New Roman"/>
                <a:cs typeface="Times New Roman"/>
                <a:sym typeface="Times New Roman"/>
              </a:rPr>
              <a:t>1</a:t>
            </a:r>
            <a:r>
              <a:rPr lang="en-US" sz="2400" b="0" i="0" u="none">
                <a:solidFill>
                  <a:schemeClr val="dk1"/>
                </a:solidFill>
                <a:latin typeface="Times New Roman"/>
                <a:ea typeface="Times New Roman"/>
                <a:cs typeface="Times New Roman"/>
                <a:sym typeface="Times New Roman"/>
              </a:rPr>
              <a:t>, i</a:t>
            </a:r>
            <a:r>
              <a:rPr lang="en-US" sz="2400" b="0" i="0" u="none" baseline="-25000">
                <a:solidFill>
                  <a:schemeClr val="dk1"/>
                </a:solidFill>
                <a:latin typeface="Times New Roman"/>
                <a:ea typeface="Times New Roman"/>
                <a:cs typeface="Times New Roman"/>
                <a:sym typeface="Times New Roman"/>
              </a:rPr>
              <a:t>2</a:t>
            </a:r>
            <a:r>
              <a:rPr lang="en-US" sz="2400" b="0" i="0" u="none">
                <a:solidFill>
                  <a:schemeClr val="dk1"/>
                </a:solidFill>
                <a:latin typeface="Times New Roman"/>
                <a:ea typeface="Times New Roman"/>
                <a:cs typeface="Times New Roman"/>
                <a:sym typeface="Times New Roman"/>
              </a:rPr>
              <a:t>, …, i</a:t>
            </a:r>
            <a:r>
              <a:rPr lang="en-US" sz="2400" b="0" i="0" u="none" baseline="-25000">
                <a:solidFill>
                  <a:schemeClr val="dk1"/>
                </a:solidFill>
                <a:latin typeface="Times New Roman"/>
                <a:ea typeface="Times New Roman"/>
                <a:cs typeface="Times New Roman"/>
                <a:sym typeface="Times New Roman"/>
              </a:rPr>
              <a:t>m</a:t>
            </a:r>
            <a:r>
              <a:rPr lang="en-US" sz="2400" b="0" i="0" u="none">
                <a:solidFill>
                  <a:schemeClr val="dk1"/>
                </a:solidFill>
                <a:latin typeface="Times New Roman"/>
                <a:ea typeface="Times New Roman"/>
                <a:cs typeface="Times New Roman"/>
                <a:sym typeface="Times New Roman"/>
              </a:rPr>
              <a:t>}. Ma trận R kích thước n x m, chưa các giá trị đánh giá r</a:t>
            </a:r>
            <a:r>
              <a:rPr lang="en-US" sz="2400" b="0" i="0" u="none" baseline="-25000">
                <a:solidFill>
                  <a:schemeClr val="dk1"/>
                </a:solidFill>
                <a:latin typeface="Times New Roman"/>
                <a:ea typeface="Times New Roman"/>
                <a:cs typeface="Times New Roman"/>
                <a:sym typeface="Times New Roman"/>
              </a:rPr>
              <a:t>k,j</a:t>
            </a:r>
            <a:r>
              <a:rPr lang="en-US" sz="2400" b="0" i="0" u="none">
                <a:solidFill>
                  <a:schemeClr val="dk1"/>
                </a:solidFill>
                <a:latin typeface="Times New Roman"/>
                <a:ea typeface="Times New Roman"/>
                <a:cs typeface="Times New Roman"/>
                <a:sym typeface="Times New Roman"/>
              </a:rPr>
              <a:t>, với k ∈ 1…n, j ∈ 1…m. Những giá trị đánh giá r</a:t>
            </a:r>
            <a:r>
              <a:rPr lang="en-US" sz="2400" b="0" i="0" u="none" baseline="-25000">
                <a:solidFill>
                  <a:schemeClr val="dk1"/>
                </a:solidFill>
                <a:latin typeface="Times New Roman"/>
                <a:ea typeface="Times New Roman"/>
                <a:cs typeface="Times New Roman"/>
                <a:sym typeface="Times New Roman"/>
              </a:rPr>
              <a:t>k,j</a:t>
            </a:r>
            <a:r>
              <a:rPr lang="en-US" sz="2400" b="0" i="0" u="none">
                <a:solidFill>
                  <a:schemeClr val="dk1"/>
                </a:solidFill>
                <a:latin typeface="Times New Roman"/>
                <a:ea typeface="Times New Roman"/>
                <a:cs typeface="Times New Roman"/>
                <a:sym typeface="Times New Roman"/>
              </a:rPr>
              <a:t> thể hiện mức độ hữu ích của đối tượng I</a:t>
            </a:r>
            <a:r>
              <a:rPr lang="en-US" sz="2400" b="0" i="0" u="none" baseline="-25000">
                <a:solidFill>
                  <a:schemeClr val="dk1"/>
                </a:solidFill>
                <a:latin typeface="Times New Roman"/>
                <a:ea typeface="Times New Roman"/>
                <a:cs typeface="Times New Roman"/>
                <a:sym typeface="Times New Roman"/>
              </a:rPr>
              <a:t>j</a:t>
            </a:r>
            <a:r>
              <a:rPr lang="en-US" sz="2400" b="0" i="0" u="none">
                <a:solidFill>
                  <a:schemeClr val="dk1"/>
                </a:solidFill>
                <a:latin typeface="Times New Roman"/>
                <a:ea typeface="Times New Roman"/>
                <a:cs typeface="Times New Roman"/>
                <a:sym typeface="Times New Roman"/>
              </a:rPr>
              <a:t> với một người dùng u</a:t>
            </a:r>
            <a:r>
              <a:rPr lang="en-US" sz="2400" b="0" i="0" u="none" baseline="-25000">
                <a:solidFill>
                  <a:schemeClr val="dk1"/>
                </a:solidFill>
                <a:latin typeface="Times New Roman"/>
                <a:ea typeface="Times New Roman"/>
                <a:cs typeface="Times New Roman"/>
                <a:sym typeface="Times New Roman"/>
              </a:rPr>
              <a:t>k</a:t>
            </a:r>
            <a:r>
              <a:rPr lang="en-US" sz="2400" b="0" i="0" u="none">
                <a:solidFill>
                  <a:schemeClr val="dk1"/>
                </a:solidFill>
                <a:latin typeface="Times New Roman"/>
                <a:ea typeface="Times New Roman"/>
                <a:cs typeface="Times New Roman"/>
                <a:sym typeface="Times New Roman"/>
              </a:rPr>
              <a:t>. Giá trị r</a:t>
            </a:r>
            <a:r>
              <a:rPr lang="en-US" sz="2400" b="0" i="0" u="none" baseline="-25000">
                <a:solidFill>
                  <a:schemeClr val="dk1"/>
                </a:solidFill>
                <a:latin typeface="Times New Roman"/>
                <a:ea typeface="Times New Roman"/>
                <a:cs typeface="Times New Roman"/>
                <a:sym typeface="Times New Roman"/>
              </a:rPr>
              <a:t>k,j</a:t>
            </a:r>
            <a:r>
              <a:rPr lang="en-US" sz="2400" b="0" i="0" u="none">
                <a:solidFill>
                  <a:schemeClr val="dk1"/>
                </a:solidFill>
                <a:latin typeface="Times New Roman"/>
                <a:ea typeface="Times New Roman"/>
                <a:cs typeface="Times New Roman"/>
                <a:sym typeface="Times New Roman"/>
              </a:rPr>
              <a:t> có thể là nguyên hay thực trong một khoảng cho trước tùy vào bài toán cụ thể. Thông thường, giá trị đánh giá r</a:t>
            </a:r>
            <a:r>
              <a:rPr lang="en-US" sz="2400" b="0" i="0" u="none" baseline="-25000">
                <a:solidFill>
                  <a:schemeClr val="dk1"/>
                </a:solidFill>
                <a:latin typeface="Times New Roman"/>
                <a:ea typeface="Times New Roman"/>
                <a:cs typeface="Times New Roman"/>
                <a:sym typeface="Times New Roman"/>
              </a:rPr>
              <a:t>k,j</a:t>
            </a:r>
            <a:r>
              <a:rPr lang="en-US" sz="2400" b="0" i="0" u="none">
                <a:solidFill>
                  <a:schemeClr val="dk1"/>
                </a:solidFill>
                <a:latin typeface="Times New Roman"/>
                <a:ea typeface="Times New Roman"/>
                <a:cs typeface="Times New Roman"/>
                <a:sym typeface="Times New Roman"/>
              </a:rPr>
              <a:t> trong một hệ thống ứng dụng phổ biến nhận các giá trị từ 1 (ít hữu ích) đến 5 (rất hữu ích). Nếu một người dùng u</a:t>
            </a:r>
            <a:r>
              <a:rPr lang="en-US" sz="2400" b="0" i="0" u="none" baseline="-25000">
                <a:solidFill>
                  <a:schemeClr val="dk1"/>
                </a:solidFill>
                <a:latin typeface="Times New Roman"/>
                <a:ea typeface="Times New Roman"/>
                <a:cs typeface="Times New Roman"/>
                <a:sym typeface="Times New Roman"/>
              </a:rPr>
              <a:t>k </a:t>
            </a:r>
            <a:r>
              <a:rPr lang="en-US" sz="2400" b="0" i="0" u="none">
                <a:solidFill>
                  <a:schemeClr val="dk1"/>
                </a:solidFill>
                <a:latin typeface="Times New Roman"/>
                <a:ea typeface="Times New Roman"/>
                <a:cs typeface="Times New Roman"/>
                <a:sym typeface="Times New Roman"/>
              </a:rPr>
              <a:t>chưa thể hiện đánh giá với một đối tượng I</a:t>
            </a:r>
            <a:r>
              <a:rPr lang="en-US" sz="2400" b="0" i="0" u="none" baseline="-25000">
                <a:solidFill>
                  <a:schemeClr val="dk1"/>
                </a:solidFill>
                <a:latin typeface="Times New Roman"/>
                <a:ea typeface="Times New Roman"/>
                <a:cs typeface="Times New Roman"/>
                <a:sym typeface="Times New Roman"/>
              </a:rPr>
              <a:t>j</a:t>
            </a:r>
            <a:r>
              <a:rPr lang="en-US" sz="2400" b="0" i="0" u="none">
                <a:solidFill>
                  <a:schemeClr val="dk1"/>
                </a:solidFill>
                <a:latin typeface="Times New Roman"/>
                <a:ea typeface="Times New Roman"/>
                <a:cs typeface="Times New Roman"/>
                <a:sym typeface="Times New Roman"/>
              </a:rPr>
              <a:t> thì r</a:t>
            </a:r>
            <a:r>
              <a:rPr lang="en-US" sz="2400" b="0" i="0" u="none" baseline="-25000">
                <a:solidFill>
                  <a:schemeClr val="dk1"/>
                </a:solidFill>
                <a:latin typeface="Times New Roman"/>
                <a:ea typeface="Times New Roman"/>
                <a:cs typeface="Times New Roman"/>
                <a:sym typeface="Times New Roman"/>
              </a:rPr>
              <a:t>k,j</a:t>
            </a:r>
            <a:r>
              <a:rPr lang="en-US" sz="2400" b="0" i="0" u="none">
                <a:solidFill>
                  <a:schemeClr val="dk1"/>
                </a:solidFill>
                <a:latin typeface="Times New Roman"/>
                <a:ea typeface="Times New Roman"/>
                <a:cs typeface="Times New Roman"/>
                <a:sym typeface="Times New Roman"/>
              </a:rPr>
              <a:t> = 0 (rỗng) và cần được tính toán, xác định.</a:t>
            </a:r>
            <a:endParaRPr/>
          </a:p>
        </p:txBody>
      </p:sp>
      <p:sp>
        <p:nvSpPr>
          <p:cNvPr id="161" name="Google Shape;161;p4"/>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609600" y="685800"/>
            <a:ext cx="8001000" cy="838200"/>
          </a:xfrm>
          <a:prstGeom prst="rect">
            <a:avLst/>
          </a:prstGeom>
          <a:gradFill>
            <a:gsLst>
              <a:gs pos="0">
                <a:srgbClr val="9D0000"/>
              </a:gs>
              <a:gs pos="80000">
                <a:srgbClr val="CE0000"/>
              </a:gs>
              <a:gs pos="100000">
                <a:srgbClr val="D30000"/>
              </a:gs>
            </a:gsLst>
            <a:lin ang="16200000" scaled="0"/>
          </a:gradFill>
          <a:ln>
            <a:noFill/>
          </a:ln>
          <a:effectLst>
            <a:outerShdw blurRad="63500" dist="23000" dir="5400000">
              <a:srgbClr val="000000">
                <a:alpha val="34901"/>
              </a:srgbClr>
            </a:outerShdw>
          </a:effectLst>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2800"/>
              <a:buFont typeface="Times New Roman"/>
              <a:buNone/>
            </a:pPr>
            <a:r>
              <a:rPr lang="en-US" sz="2800" b="1" i="0" u="none">
                <a:solidFill>
                  <a:schemeClr val="lt1"/>
                </a:solidFill>
                <a:latin typeface="Times New Roman"/>
                <a:ea typeface="Times New Roman"/>
                <a:cs typeface="Times New Roman"/>
                <a:sym typeface="Times New Roman"/>
              </a:rPr>
              <a:t>Ma trận đánh giá</a:t>
            </a:r>
            <a:endParaRPr/>
          </a:p>
        </p:txBody>
      </p:sp>
      <p:sp>
        <p:nvSpPr>
          <p:cNvPr id="168" name="Google Shape;168;p5"/>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5</a:t>
            </a:fld>
            <a:endParaRPr/>
          </a:p>
        </p:txBody>
      </p:sp>
      <p:pic>
        <p:nvPicPr>
          <p:cNvPr id="169" name="Google Shape;169;p5"/>
          <p:cNvPicPr preferRelativeResize="0"/>
          <p:nvPr/>
        </p:nvPicPr>
        <p:blipFill rotWithShape="1">
          <a:blip r:embed="rId3">
            <a:alphaModFix/>
          </a:blip>
          <a:srcRect/>
          <a:stretch/>
        </p:blipFill>
        <p:spPr>
          <a:xfrm>
            <a:off x="5343525" y="1714500"/>
            <a:ext cx="2733675" cy="1465262"/>
          </a:xfrm>
          <a:prstGeom prst="rect">
            <a:avLst/>
          </a:prstGeom>
          <a:noFill/>
          <a:ln>
            <a:noFill/>
          </a:ln>
        </p:spPr>
      </p:pic>
      <p:sp>
        <p:nvSpPr>
          <p:cNvPr id="170" name="Google Shape;170;p5"/>
          <p:cNvSpPr/>
          <p:nvPr/>
        </p:nvSpPr>
        <p:spPr>
          <a:xfrm rot="-1020000">
            <a:off x="4430712" y="3498850"/>
            <a:ext cx="2022475" cy="190500"/>
          </a:xfrm>
          <a:prstGeom prst="leftRightArrow">
            <a:avLst>
              <a:gd name="adj1" fmla="val 1017"/>
              <a:gd name="adj2" fmla="val 50000"/>
            </a:avLst>
          </a:prstGeom>
          <a:solidFill>
            <a:schemeClr val="dk1"/>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171" name="Google Shape;171;p5"/>
          <p:cNvPicPr preferRelativeResize="0"/>
          <p:nvPr/>
        </p:nvPicPr>
        <p:blipFill rotWithShape="1">
          <a:blip r:embed="rId4">
            <a:alphaModFix/>
          </a:blip>
          <a:srcRect/>
          <a:stretch/>
        </p:blipFill>
        <p:spPr>
          <a:xfrm>
            <a:off x="4911725" y="4438650"/>
            <a:ext cx="3421062" cy="1576387"/>
          </a:xfrm>
          <a:prstGeom prst="rect">
            <a:avLst/>
          </a:prstGeom>
          <a:noFill/>
          <a:ln>
            <a:noFill/>
          </a:ln>
        </p:spPr>
      </p:pic>
      <p:sp>
        <p:nvSpPr>
          <p:cNvPr id="172" name="Google Shape;172;p5"/>
          <p:cNvSpPr/>
          <p:nvPr/>
        </p:nvSpPr>
        <p:spPr>
          <a:xfrm rot="3120000">
            <a:off x="4007643" y="5206206"/>
            <a:ext cx="877887" cy="180975"/>
          </a:xfrm>
          <a:prstGeom prst="rightArrow">
            <a:avLst>
              <a:gd name="adj1" fmla="val 19374"/>
              <a:gd name="adj2" fmla="val 50000"/>
            </a:avLst>
          </a:prstGeom>
          <a:solidFill>
            <a:schemeClr val="dk1"/>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173" name="Google Shape;173;p5" descr="Netflix Movies Rated"/>
          <p:cNvPicPr preferRelativeResize="0"/>
          <p:nvPr/>
        </p:nvPicPr>
        <p:blipFill rotWithShape="1">
          <a:blip r:embed="rId5">
            <a:alphaModFix/>
          </a:blip>
          <a:srcRect/>
          <a:stretch/>
        </p:blipFill>
        <p:spPr>
          <a:xfrm>
            <a:off x="723900" y="1890712"/>
            <a:ext cx="3741737" cy="30765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6"/>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180" name="Google Shape;180;p6"/>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Social Media Mining</a:t>
            </a:r>
            <a:endParaRPr/>
          </a:p>
        </p:txBody>
      </p:sp>
      <p:sp>
        <p:nvSpPr>
          <p:cNvPr id="181" name="Google Shape;181;p6"/>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6</a:t>
            </a:fld>
            <a:endParaRPr/>
          </a:p>
        </p:txBody>
      </p:sp>
      <p:sp>
        <p:nvSpPr>
          <p:cNvPr id="182" name="Google Shape;182;p6"/>
          <p:cNvSpPr txBox="1">
            <a:spLocks noGrp="1"/>
          </p:cNvSpPr>
          <p:nvPr>
            <p:ph type="title"/>
          </p:nvPr>
        </p:nvSpPr>
        <p:spPr>
          <a:xfrm>
            <a:off x="576262" y="304800"/>
            <a:ext cx="8001000" cy="1216025"/>
          </a:xfrm>
          <a:prstGeom prst="rect">
            <a:avLst/>
          </a:prstGeom>
          <a:noFill/>
          <a:ln>
            <a:noFill/>
          </a:ln>
        </p:spPr>
        <p:txBody>
          <a:bodyPr spcFirstLastPara="1" wrap="square" lIns="91425" tIns="45700" rIns="91425" bIns="45700" anchor="b" anchorCtr="0">
            <a:noAutofit/>
          </a:bodyPr>
          <a:lstStyle/>
          <a:p>
            <a:pPr marL="0" lvl="0" indent="0" algn="just"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Người đồng sở thích</a:t>
            </a:r>
            <a:endParaRPr/>
          </a:p>
        </p:txBody>
      </p:sp>
      <p:sp>
        <p:nvSpPr>
          <p:cNvPr id="183" name="Google Shape;183;p6"/>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184" name="Google Shape;184;p6"/>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Social Media Mining</a:t>
            </a:r>
            <a:endParaRPr/>
          </a:p>
        </p:txBody>
      </p:sp>
      <p:sp>
        <p:nvSpPr>
          <p:cNvPr id="185" name="Google Shape;185;p6"/>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6</a:t>
            </a:fld>
            <a:endParaRPr/>
          </a:p>
        </p:txBody>
      </p:sp>
      <p:sp>
        <p:nvSpPr>
          <p:cNvPr id="186" name="Google Shape;186;p6"/>
          <p:cNvSpPr txBox="1"/>
          <p:nvPr/>
        </p:nvSpPr>
        <p:spPr>
          <a:xfrm>
            <a:off x="6705600" y="63976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6</a:t>
            </a:fld>
            <a:endParaRPr/>
          </a:p>
        </p:txBody>
      </p:sp>
      <p:sp>
        <p:nvSpPr>
          <p:cNvPr id="187" name="Google Shape;187;p6"/>
          <p:cNvSpPr txBox="1"/>
          <p:nvPr/>
        </p:nvSpPr>
        <p:spPr>
          <a:xfrm>
            <a:off x="533400" y="1752600"/>
            <a:ext cx="4343400" cy="4648200"/>
          </a:xfrm>
          <a:prstGeom prst="rect">
            <a:avLst/>
          </a:prstGeom>
          <a:noFill/>
          <a:ln>
            <a:noFill/>
          </a:ln>
        </p:spPr>
        <p:txBody>
          <a:bodyPr spcFirstLastPara="1" wrap="square" lIns="91425" tIns="45700" rIns="91425" bIns="45700" anchor="t" anchorCtr="0">
            <a:normAutofit/>
          </a:bodyPr>
          <a:lstStyle/>
          <a:p>
            <a:pPr marL="469900" marR="0" lvl="0" indent="-469900" algn="just" rtl="0">
              <a:lnSpc>
                <a:spcPct val="100000"/>
              </a:lnSpc>
              <a:spcBef>
                <a:spcPts val="0"/>
              </a:spcBef>
              <a:spcAft>
                <a:spcPts val="0"/>
              </a:spcAft>
              <a:buClr>
                <a:schemeClr val="accent2"/>
              </a:buClr>
              <a:buSzPts val="2400"/>
              <a:buFont typeface="Arial"/>
              <a:buChar char="•"/>
            </a:pPr>
            <a:r>
              <a:rPr lang="en-US" sz="2400" b="1" i="0" u="none">
                <a:solidFill>
                  <a:schemeClr val="dk1"/>
                </a:solidFill>
                <a:latin typeface="Times New Roman"/>
                <a:ea typeface="Times New Roman"/>
                <a:cs typeface="Times New Roman"/>
                <a:sym typeface="Times New Roman"/>
              </a:rPr>
              <a:t>Người đồng sở thích</a:t>
            </a:r>
            <a:r>
              <a:rPr lang="en-US" sz="2400" b="0" i="0" u="none">
                <a:solidFill>
                  <a:schemeClr val="dk1"/>
                </a:solidFill>
                <a:latin typeface="Times New Roman"/>
                <a:ea typeface="Times New Roman"/>
                <a:cs typeface="Times New Roman"/>
                <a:sym typeface="Times New Roman"/>
              </a:rPr>
              <a:t>: Cho U là không gian người dùng, gọi S</a:t>
            </a:r>
            <a:r>
              <a:rPr lang="en-US" sz="2400" b="0" i="0" u="none" baseline="-25000">
                <a:solidFill>
                  <a:schemeClr val="dk1"/>
                </a:solidFill>
                <a:latin typeface="Times New Roman"/>
                <a:ea typeface="Times New Roman"/>
                <a:cs typeface="Times New Roman"/>
                <a:sym typeface="Times New Roman"/>
              </a:rPr>
              <a:t>u</a:t>
            </a:r>
            <a:r>
              <a:rPr lang="en-US" sz="2400" b="0" i="0" u="none">
                <a:solidFill>
                  <a:schemeClr val="dk1"/>
                </a:solidFill>
                <a:latin typeface="Times New Roman"/>
                <a:ea typeface="Times New Roman"/>
                <a:cs typeface="Times New Roman"/>
                <a:sym typeface="Times New Roman"/>
              </a:rPr>
              <a:t> là tập </a:t>
            </a:r>
            <a:r>
              <a:rPr lang="en-US" sz="2400">
                <a:solidFill>
                  <a:schemeClr val="dk1"/>
                </a:solidFill>
                <a:latin typeface="Times New Roman"/>
                <a:ea typeface="Times New Roman"/>
                <a:cs typeface="Times New Roman"/>
                <a:sym typeface="Times New Roman"/>
              </a:rPr>
              <a:t>h</a:t>
            </a:r>
            <a:r>
              <a:rPr lang="en-US" sz="2400" b="0" i="0" u="none">
                <a:solidFill>
                  <a:schemeClr val="dk1"/>
                </a:solidFill>
                <a:latin typeface="Times New Roman"/>
                <a:ea typeface="Times New Roman"/>
                <a:cs typeface="Times New Roman"/>
                <a:sym typeface="Times New Roman"/>
              </a:rPr>
              <a:t>ợp những người đồng sở thích với u ∈ U, S</a:t>
            </a:r>
            <a:r>
              <a:rPr lang="en-US" sz="2400" b="0" i="0" u="none" baseline="-25000">
                <a:solidFill>
                  <a:schemeClr val="dk1"/>
                </a:solidFill>
                <a:latin typeface="Times New Roman"/>
                <a:ea typeface="Times New Roman"/>
                <a:cs typeface="Times New Roman"/>
                <a:sym typeface="Times New Roman"/>
              </a:rPr>
              <a:t>u</a:t>
            </a:r>
            <a:r>
              <a:rPr lang="en-US" sz="2400" b="0" i="0" u="none">
                <a:solidFill>
                  <a:schemeClr val="dk1"/>
                </a:solidFill>
                <a:latin typeface="Times New Roman"/>
                <a:ea typeface="Times New Roman"/>
                <a:cs typeface="Times New Roman"/>
                <a:sym typeface="Times New Roman"/>
              </a:rPr>
              <a:t> ⊆ U. Những người đồng sở thích với u </a:t>
            </a:r>
            <a:r>
              <a:rPr lang="en-US" sz="2400" b="1" i="0" u="none">
                <a:solidFill>
                  <a:schemeClr val="accent2"/>
                </a:solidFill>
                <a:latin typeface="Times New Roman"/>
                <a:ea typeface="Times New Roman"/>
                <a:cs typeface="Times New Roman"/>
                <a:sym typeface="Times New Roman"/>
              </a:rPr>
              <a:t>là những người có hành vi quá khứ hay các đánh giá tương t</a:t>
            </a:r>
            <a:r>
              <a:rPr lang="en-US" sz="2400" b="1">
                <a:solidFill>
                  <a:schemeClr val="accent2"/>
                </a:solidFill>
                <a:latin typeface="Times New Roman"/>
                <a:ea typeface="Times New Roman"/>
                <a:cs typeface="Times New Roman"/>
                <a:sym typeface="Times New Roman"/>
              </a:rPr>
              <a:t>ự</a:t>
            </a:r>
            <a:r>
              <a:rPr lang="en-US" sz="2400" b="1" i="0" u="none">
                <a:solidFill>
                  <a:schemeClr val="accent2"/>
                </a:solidFill>
                <a:latin typeface="Times New Roman"/>
                <a:ea typeface="Times New Roman"/>
                <a:cs typeface="Times New Roman"/>
                <a:sym typeface="Times New Roman"/>
              </a:rPr>
              <a:t> với trên cùng những đối tượng khuyến nghị </a:t>
            </a:r>
            <a:r>
              <a:rPr lang="en-US" sz="2400" b="0" i="0" u="none">
                <a:solidFill>
                  <a:schemeClr val="dk1"/>
                </a:solidFill>
                <a:latin typeface="Times New Roman"/>
                <a:ea typeface="Times New Roman"/>
                <a:cs typeface="Times New Roman"/>
                <a:sym typeface="Times New Roman"/>
              </a:rPr>
              <a:t>từ ma trận đáng giá R.</a:t>
            </a:r>
            <a:endParaRPr/>
          </a:p>
        </p:txBody>
      </p:sp>
      <p:pic>
        <p:nvPicPr>
          <p:cNvPr id="188" name="Google Shape;188;p6" descr="A picture containing diagram&#10;&#10;Description automatically generated"/>
          <p:cNvPicPr preferRelativeResize="0"/>
          <p:nvPr/>
        </p:nvPicPr>
        <p:blipFill rotWithShape="1">
          <a:blip r:embed="rId3">
            <a:alphaModFix/>
          </a:blip>
          <a:srcRect/>
          <a:stretch/>
        </p:blipFill>
        <p:spPr>
          <a:xfrm>
            <a:off x="5410200" y="2209800"/>
            <a:ext cx="2905125" cy="2816225"/>
          </a:xfrm>
          <a:prstGeom prst="rect">
            <a:avLst/>
          </a:prstGeom>
          <a:noFill/>
          <a:ln w="9525" cap="flat" cmpd="sng">
            <a:solidFill>
              <a:schemeClr val="dk1"/>
            </a:solidFill>
            <a:prstDash val="solid"/>
            <a:miter lim="800000"/>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3"/>
        <p:cNvGrpSpPr/>
        <p:nvPr/>
      </p:nvGrpSpPr>
      <p:grpSpPr>
        <a:xfrm>
          <a:off x="0" y="0"/>
          <a:ext cx="0" cy="0"/>
          <a:chOff x="0" y="0"/>
          <a:chExt cx="0" cy="0"/>
        </a:xfrm>
      </p:grpSpPr>
      <p:sp>
        <p:nvSpPr>
          <p:cNvPr id="194" name="Google Shape;194;p7"/>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195" name="Google Shape;195;p7"/>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Social Media Mining</a:t>
            </a:r>
            <a:endParaRPr/>
          </a:p>
        </p:txBody>
      </p:sp>
      <p:sp>
        <p:nvSpPr>
          <p:cNvPr id="196" name="Google Shape;196;p7"/>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7</a:t>
            </a:fld>
            <a:endParaRPr/>
          </a:p>
        </p:txBody>
      </p:sp>
      <p:sp>
        <p:nvSpPr>
          <p:cNvPr id="197" name="Google Shape;197;p7"/>
          <p:cNvSpPr txBox="1">
            <a:spLocks noGrp="1"/>
          </p:cNvSpPr>
          <p:nvPr>
            <p:ph type="title"/>
          </p:nvPr>
        </p:nvSpPr>
        <p:spPr>
          <a:xfrm>
            <a:off x="576262" y="304800"/>
            <a:ext cx="8001000" cy="1216025"/>
          </a:xfrm>
          <a:prstGeom prst="rect">
            <a:avLst/>
          </a:prstGeom>
          <a:noFill/>
          <a:ln>
            <a:noFill/>
          </a:ln>
        </p:spPr>
        <p:txBody>
          <a:bodyPr spcFirstLastPara="1" wrap="square" lIns="91425" tIns="45700" rIns="91425" bIns="45700" anchor="b" anchorCtr="0">
            <a:noAutofit/>
          </a:bodyPr>
          <a:lstStyle/>
          <a:p>
            <a:pPr marL="0" lvl="0" indent="0" algn="just"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Người đồng sở thích</a:t>
            </a:r>
            <a:endParaRPr/>
          </a:p>
        </p:txBody>
      </p:sp>
      <p:sp>
        <p:nvSpPr>
          <p:cNvPr id="198" name="Google Shape;198;p7"/>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199" name="Google Shape;199;p7"/>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Social Media Mining</a:t>
            </a:r>
            <a:endParaRPr/>
          </a:p>
        </p:txBody>
      </p:sp>
      <p:sp>
        <p:nvSpPr>
          <p:cNvPr id="200" name="Google Shape;200;p7"/>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7</a:t>
            </a:fld>
            <a:endParaRPr/>
          </a:p>
        </p:txBody>
      </p:sp>
      <p:sp>
        <p:nvSpPr>
          <p:cNvPr id="201" name="Google Shape;201;p7"/>
          <p:cNvSpPr txBox="1"/>
          <p:nvPr/>
        </p:nvSpPr>
        <p:spPr>
          <a:xfrm>
            <a:off x="6705600" y="63976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7</a:t>
            </a:fld>
            <a:endParaRPr/>
          </a:p>
        </p:txBody>
      </p:sp>
      <p:sp>
        <p:nvSpPr>
          <p:cNvPr id="202" name="Google Shape;202;p7"/>
          <p:cNvSpPr txBox="1"/>
          <p:nvPr/>
        </p:nvSpPr>
        <p:spPr>
          <a:xfrm>
            <a:off x="1003300" y="5397500"/>
            <a:ext cx="5138737" cy="5222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800"/>
              <a:buFont typeface="Times New Roman"/>
              <a:buNone/>
            </a:pPr>
            <a:r>
              <a:rPr lang="en-US" sz="2800" b="1" i="0" u="none">
                <a:solidFill>
                  <a:schemeClr val="accent2"/>
                </a:solidFill>
                <a:latin typeface="Times New Roman"/>
                <a:ea typeface="Times New Roman"/>
                <a:cs typeface="Times New Roman"/>
                <a:sym typeface="Times New Roman"/>
              </a:rPr>
              <a:t>Ai là người đồng sở thích với X?</a:t>
            </a:r>
            <a:endParaRPr/>
          </a:p>
        </p:txBody>
      </p:sp>
      <p:graphicFrame>
        <p:nvGraphicFramePr>
          <p:cNvPr id="203" name="Google Shape;203;p7"/>
          <p:cNvGraphicFramePr/>
          <p:nvPr/>
        </p:nvGraphicFramePr>
        <p:xfrm>
          <a:off x="914400" y="1873250"/>
          <a:ext cx="7315200" cy="3198800"/>
        </p:xfrm>
        <a:graphic>
          <a:graphicData uri="http://schemas.openxmlformats.org/drawingml/2006/table">
            <a:tbl>
              <a:tblPr>
                <a:noFill/>
                <a:tableStyleId>{E97818F5-1537-4070-BE84-FF4ABE4F0438}</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tblGrid>
              <a:tr h="533400">
                <a:tc>
                  <a:txBody>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I</a:t>
                      </a:r>
                      <a:r>
                        <a:rPr lang="en-US" sz="2000" b="1" i="0" u="none" baseline="-25000">
                          <a:solidFill>
                            <a:schemeClr val="dk1"/>
                          </a:solidFill>
                          <a:latin typeface="Times New Roman"/>
                          <a:ea typeface="Times New Roman"/>
                          <a:cs typeface="Times New Roman"/>
                          <a:sym typeface="Times New Roman"/>
                        </a:rPr>
                        <a: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I</a:t>
                      </a:r>
                      <a:r>
                        <a:rPr lang="en-US" sz="2000" b="1" i="0" u="none" baseline="-25000">
                          <a:solidFill>
                            <a:schemeClr val="dk1"/>
                          </a:solidFill>
                          <a:latin typeface="Times New Roman"/>
                          <a:ea typeface="Times New Roman"/>
                          <a:cs typeface="Times New Roman"/>
                          <a:sym typeface="Times New Roman"/>
                        </a:rPr>
                        <a:t>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I</a:t>
                      </a:r>
                      <a:r>
                        <a:rPr lang="en-US" sz="2000" b="1" i="0" u="none" baseline="-25000">
                          <a:solidFill>
                            <a:schemeClr val="dk1"/>
                          </a:solidFill>
                          <a:latin typeface="Times New Roman"/>
                          <a:ea typeface="Times New Roman"/>
                          <a:cs typeface="Times New Roman"/>
                          <a:sym typeface="Times New Roman"/>
                        </a:rPr>
                        <a:t>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I</a:t>
                      </a:r>
                      <a:r>
                        <a:rPr lang="en-US" sz="2000" b="1" i="0" u="none" baseline="-25000">
                          <a:solidFill>
                            <a:schemeClr val="dk1"/>
                          </a:solidFill>
                          <a:latin typeface="Times New Roman"/>
                          <a:ea typeface="Times New Roman"/>
                          <a:cs typeface="Times New Roman"/>
                          <a:sym typeface="Times New Roman"/>
                        </a:rPr>
                        <a:t>4</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I</a:t>
                      </a:r>
                      <a:r>
                        <a:rPr lang="en-US" sz="2000" b="1" i="0" u="none" baseline="-25000">
                          <a:solidFill>
                            <a:schemeClr val="dk1"/>
                          </a:solidFill>
                          <a:latin typeface="Times New Roman"/>
                          <a:ea typeface="Times New Roman"/>
                          <a:cs typeface="Times New Roman"/>
                          <a:sym typeface="Times New Roman"/>
                        </a:rPr>
                        <a:t>5</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33400">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baseline="-25000">
                          <a:solidFill>
                            <a:schemeClr val="dk1"/>
                          </a:solidFill>
                          <a:latin typeface="Times New Roman"/>
                          <a:ea typeface="Times New Roman"/>
                          <a:cs typeface="Times New Roman"/>
                          <a:sym typeface="Times New Roman"/>
                        </a:rPr>
                        <a:t>X</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E4E9"/>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5</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E4E9"/>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E4E9"/>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4</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E4E9"/>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4</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E4E9"/>
                    </a:solidFill>
                  </a:tcPr>
                </a:tc>
                <a:tc>
                  <a:txBody>
                    <a:bodyPr/>
                    <a:lstStyle/>
                    <a:p>
                      <a:pPr marL="0" marR="0" lvl="0" indent="0" algn="ctr" rtl="0">
                        <a:lnSpc>
                          <a:spcPct val="100000"/>
                        </a:lnSpc>
                        <a:spcBef>
                          <a:spcPts val="0"/>
                        </a:spcBef>
                        <a:spcAft>
                          <a:spcPts val="0"/>
                        </a:spcAft>
                        <a:buClr>
                          <a:schemeClr val="accent2"/>
                        </a:buClr>
                        <a:buSzPts val="2000"/>
                        <a:buFont typeface="Times New Roman"/>
                        <a:buNone/>
                      </a:pPr>
                      <a:r>
                        <a:rPr lang="en-US" sz="2000" b="1" i="0" u="none">
                          <a:solidFill>
                            <a:schemeClr val="accent2"/>
                          </a:solidFill>
                          <a:latin typeface="Times New Roman"/>
                          <a:ea typeface="Times New Roman"/>
                          <a:cs typeface="Times New Roman"/>
                          <a:sym typeface="Times New Roman"/>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E4E9"/>
                    </a:solidFill>
                  </a:tcPr>
                </a:tc>
                <a:extLst>
                  <a:ext uri="{0D108BD9-81ED-4DB2-BD59-A6C34878D82A}">
                    <a16:rowId xmlns:a16="http://schemas.microsoft.com/office/drawing/2014/main" val="10001"/>
                  </a:ext>
                </a:extLst>
              </a:tr>
              <a:tr h="533400">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U</a:t>
                      </a:r>
                      <a:r>
                        <a:rPr lang="en-US" sz="2000" b="1" i="0" u="none" baseline="-25000">
                          <a:solidFill>
                            <a:schemeClr val="dk1"/>
                          </a:solidFill>
                          <a:latin typeface="Times New Roman"/>
                          <a:ea typeface="Times New Roman"/>
                          <a:cs typeface="Times New Roman"/>
                          <a:sym typeface="Times New Roman"/>
                        </a:rPr>
                        <a: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0F2F4"/>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0F2F4"/>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0F2F4"/>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0F2F4"/>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0F2F4"/>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0F2F4"/>
                    </a:solidFill>
                  </a:tcPr>
                </a:tc>
                <a:extLst>
                  <a:ext uri="{0D108BD9-81ED-4DB2-BD59-A6C34878D82A}">
                    <a16:rowId xmlns:a16="http://schemas.microsoft.com/office/drawing/2014/main" val="10002"/>
                  </a:ext>
                </a:extLst>
              </a:tr>
              <a:tr h="531800">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U</a:t>
                      </a:r>
                      <a:r>
                        <a:rPr lang="en-US" sz="2000" b="1" i="0" u="none" baseline="-25000">
                          <a:solidFill>
                            <a:schemeClr val="dk1"/>
                          </a:solidFill>
                          <a:latin typeface="Times New Roman"/>
                          <a:ea typeface="Times New Roman"/>
                          <a:cs typeface="Times New Roman"/>
                          <a:sym typeface="Times New Roman"/>
                        </a:rPr>
                        <a:t>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E4E9"/>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4</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E4E9"/>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E4E9"/>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4</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E4E9"/>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E4E9"/>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5</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E4E9"/>
                    </a:solidFill>
                  </a:tcPr>
                </a:tc>
                <a:extLst>
                  <a:ext uri="{0D108BD9-81ED-4DB2-BD59-A6C34878D82A}">
                    <a16:rowId xmlns:a16="http://schemas.microsoft.com/office/drawing/2014/main" val="10003"/>
                  </a:ext>
                </a:extLst>
              </a:tr>
              <a:tr h="533400">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U</a:t>
                      </a:r>
                      <a:r>
                        <a:rPr lang="en-US" sz="2000" b="1" i="0" u="none" baseline="-25000">
                          <a:solidFill>
                            <a:schemeClr val="dk1"/>
                          </a:solidFill>
                          <a:latin typeface="Times New Roman"/>
                          <a:ea typeface="Times New Roman"/>
                          <a:cs typeface="Times New Roman"/>
                          <a:sym typeface="Times New Roman"/>
                        </a:rPr>
                        <a:t>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0F2F4"/>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0F2F4"/>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0F2F4"/>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0F2F4"/>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5</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0F2F4"/>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4</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0F2F4"/>
                    </a:solidFill>
                  </a:tcPr>
                </a:tc>
                <a:extLst>
                  <a:ext uri="{0D108BD9-81ED-4DB2-BD59-A6C34878D82A}">
                    <a16:rowId xmlns:a16="http://schemas.microsoft.com/office/drawing/2014/main" val="10004"/>
                  </a:ext>
                </a:extLst>
              </a:tr>
              <a:tr h="533400">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U</a:t>
                      </a:r>
                      <a:r>
                        <a:rPr lang="en-US" sz="2000" b="1" i="0" u="none" baseline="-25000">
                          <a:solidFill>
                            <a:schemeClr val="dk1"/>
                          </a:solidFill>
                          <a:latin typeface="Times New Roman"/>
                          <a:ea typeface="Times New Roman"/>
                          <a:cs typeface="Times New Roman"/>
                          <a:sym typeface="Times New Roman"/>
                        </a:rPr>
                        <a:t>4</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E4E9"/>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E4E9"/>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5</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E4E9"/>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5</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E4E9"/>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E4E9"/>
                    </a:solidFill>
                  </a:tcPr>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E4E9"/>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8"/>
        <p:cNvGrpSpPr/>
        <p:nvPr/>
      </p:nvGrpSpPr>
      <p:grpSpPr>
        <a:xfrm>
          <a:off x="0" y="0"/>
          <a:ext cx="0" cy="0"/>
          <a:chOff x="0" y="0"/>
          <a:chExt cx="0" cy="0"/>
        </a:xfrm>
      </p:grpSpPr>
      <p:sp>
        <p:nvSpPr>
          <p:cNvPr id="209" name="Google Shape;209;p8"/>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210" name="Google Shape;210;p8"/>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Social Media Mining</a:t>
            </a:r>
            <a:endParaRPr/>
          </a:p>
        </p:txBody>
      </p:sp>
      <p:sp>
        <p:nvSpPr>
          <p:cNvPr id="211" name="Google Shape;211;p8"/>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8</a:t>
            </a:fld>
            <a:endParaRPr/>
          </a:p>
        </p:txBody>
      </p:sp>
      <p:sp>
        <p:nvSpPr>
          <p:cNvPr id="212" name="Google Shape;212;p8"/>
          <p:cNvSpPr txBox="1">
            <a:spLocks noGrp="1"/>
          </p:cNvSpPr>
          <p:nvPr>
            <p:ph type="title"/>
          </p:nvPr>
        </p:nvSpPr>
        <p:spPr>
          <a:xfrm>
            <a:off x="576262" y="304800"/>
            <a:ext cx="8001000" cy="1216025"/>
          </a:xfrm>
          <a:prstGeom prst="rect">
            <a:avLst/>
          </a:prstGeom>
          <a:noFill/>
          <a:ln>
            <a:noFill/>
          </a:ln>
        </p:spPr>
        <p:txBody>
          <a:bodyPr spcFirstLastPara="1" wrap="square" lIns="91425" tIns="45700" rIns="91425" bIns="45700" anchor="b" anchorCtr="0">
            <a:noAutofit/>
          </a:bodyPr>
          <a:lstStyle/>
          <a:p>
            <a:pPr marL="0" lvl="0" indent="0" algn="just"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Độ đo tương đồng</a:t>
            </a:r>
            <a:endParaRPr/>
          </a:p>
        </p:txBody>
      </p:sp>
      <p:sp>
        <p:nvSpPr>
          <p:cNvPr id="213" name="Google Shape;213;p8"/>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214" name="Google Shape;214;p8"/>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Social Media Mining</a:t>
            </a:r>
            <a:endParaRPr/>
          </a:p>
        </p:txBody>
      </p:sp>
      <p:sp>
        <p:nvSpPr>
          <p:cNvPr id="215" name="Google Shape;215;p8"/>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8</a:t>
            </a:fld>
            <a:endParaRPr/>
          </a:p>
        </p:txBody>
      </p:sp>
      <p:sp>
        <p:nvSpPr>
          <p:cNvPr id="216" name="Google Shape;216;p8"/>
          <p:cNvSpPr txBox="1"/>
          <p:nvPr/>
        </p:nvSpPr>
        <p:spPr>
          <a:xfrm>
            <a:off x="762000" y="4187672"/>
            <a:ext cx="8018489" cy="1554977"/>
          </a:xfrm>
          <a:prstGeom prst="rect">
            <a:avLst/>
          </a:prstGeom>
          <a:blipFill rotWithShape="1">
            <a:blip r:embed="rId3">
              <a:alphaModFix/>
            </a:blip>
            <a:stretch>
              <a:fillRect l="-1107" b="-6450"/>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800"/>
              <a:buFont typeface="Verdana"/>
              <a:buNone/>
            </a:pPr>
            <a:r>
              <a:rPr lang="en-US" sz="1800" b="0" i="0" u="none" strike="noStrike" cap="none">
                <a:latin typeface="Verdana"/>
                <a:ea typeface="Verdana"/>
                <a:cs typeface="Verdana"/>
                <a:sym typeface="Verdana"/>
              </a:rPr>
              <a:t> </a:t>
            </a:r>
            <a:endParaRPr/>
          </a:p>
        </p:txBody>
      </p:sp>
      <p:sp>
        <p:nvSpPr>
          <p:cNvPr id="217" name="Google Shape;217;p8"/>
          <p:cNvSpPr txBox="1">
            <a:spLocks noGrp="1"/>
          </p:cNvSpPr>
          <p:nvPr>
            <p:ph type="body" idx="1"/>
          </p:nvPr>
        </p:nvSpPr>
        <p:spPr>
          <a:xfrm>
            <a:off x="609600" y="1768475"/>
            <a:ext cx="8077200" cy="6000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2"/>
              </a:buClr>
              <a:buSzPts val="2400"/>
              <a:buFont typeface="Noto Sans Symbols"/>
              <a:buNone/>
            </a:pPr>
            <a:r>
              <a:rPr lang="en-US" sz="2400" b="1" i="0" u="none" strike="noStrike" cap="none">
                <a:solidFill>
                  <a:schemeClr val="dk1"/>
                </a:solidFill>
                <a:latin typeface="Times New Roman"/>
                <a:ea typeface="Times New Roman"/>
                <a:cs typeface="Times New Roman"/>
                <a:sym typeface="Times New Roman"/>
              </a:rPr>
              <a:t>Cosine Similarity</a:t>
            </a:r>
            <a:endParaRPr/>
          </a:p>
        </p:txBody>
      </p:sp>
      <p:sp>
        <p:nvSpPr>
          <p:cNvPr id="218" name="Google Shape;218;p8"/>
          <p:cNvSpPr txBox="1"/>
          <p:nvPr/>
        </p:nvSpPr>
        <p:spPr>
          <a:xfrm>
            <a:off x="533400" y="3154362"/>
            <a:ext cx="8077200" cy="6048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Pearson Correlation Coefficient</a:t>
            </a:r>
            <a:endParaRPr/>
          </a:p>
        </p:txBody>
      </p:sp>
      <p:pic>
        <p:nvPicPr>
          <p:cNvPr id="219" name="Google Shape;219;p8"/>
          <p:cNvPicPr preferRelativeResize="0"/>
          <p:nvPr/>
        </p:nvPicPr>
        <p:blipFill>
          <a:blip r:embed="rId4">
            <a:alphaModFix/>
          </a:blip>
          <a:stretch>
            <a:fillRect/>
          </a:stretch>
        </p:blipFill>
        <p:spPr>
          <a:xfrm>
            <a:off x="719950" y="2289426"/>
            <a:ext cx="8018500" cy="811101"/>
          </a:xfrm>
          <a:prstGeom prst="rect">
            <a:avLst/>
          </a:prstGeom>
          <a:noFill/>
          <a:ln>
            <a:noFill/>
          </a:ln>
        </p:spPr>
      </p:pic>
      <p:pic>
        <p:nvPicPr>
          <p:cNvPr id="220" name="Google Shape;220;p8"/>
          <p:cNvPicPr preferRelativeResize="0"/>
          <p:nvPr/>
        </p:nvPicPr>
        <p:blipFill>
          <a:blip r:embed="rId5">
            <a:alphaModFix/>
          </a:blip>
          <a:stretch>
            <a:fillRect/>
          </a:stretch>
        </p:blipFill>
        <p:spPr>
          <a:xfrm>
            <a:off x="1725663" y="3585173"/>
            <a:ext cx="5845072" cy="739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5"/>
        <p:cNvGrpSpPr/>
        <p:nvPr/>
      </p:nvGrpSpPr>
      <p:grpSpPr>
        <a:xfrm>
          <a:off x="0" y="0"/>
          <a:ext cx="0" cy="0"/>
          <a:chOff x="0" y="0"/>
          <a:chExt cx="0" cy="0"/>
        </a:xfrm>
      </p:grpSpPr>
      <p:sp>
        <p:nvSpPr>
          <p:cNvPr id="226" name="Google Shape;226;p9"/>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227" name="Google Shape;227;p9"/>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Social Media Mining</a:t>
            </a:r>
            <a:endParaRPr/>
          </a:p>
        </p:txBody>
      </p:sp>
      <p:sp>
        <p:nvSpPr>
          <p:cNvPr id="228" name="Google Shape;228;p9"/>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9</a:t>
            </a:fld>
            <a:endParaRPr/>
          </a:p>
        </p:txBody>
      </p:sp>
      <p:sp>
        <p:nvSpPr>
          <p:cNvPr id="229" name="Google Shape;229;p9"/>
          <p:cNvSpPr txBox="1">
            <a:spLocks noGrp="1"/>
          </p:cNvSpPr>
          <p:nvPr>
            <p:ph type="title"/>
          </p:nvPr>
        </p:nvSpPr>
        <p:spPr>
          <a:xfrm>
            <a:off x="576262" y="304800"/>
            <a:ext cx="8001000" cy="1216025"/>
          </a:xfrm>
          <a:prstGeom prst="rect">
            <a:avLst/>
          </a:prstGeom>
          <a:noFill/>
          <a:ln>
            <a:noFill/>
          </a:ln>
        </p:spPr>
        <p:txBody>
          <a:bodyPr spcFirstLastPara="1" wrap="square" lIns="91425" tIns="45700" rIns="91425" bIns="45700" anchor="b" anchorCtr="0">
            <a:noAutofit/>
          </a:bodyPr>
          <a:lstStyle/>
          <a:p>
            <a:pPr marL="0" lvl="0" indent="0" algn="just"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Thuật toán lọc cộng tác</a:t>
            </a:r>
            <a:endParaRPr/>
          </a:p>
        </p:txBody>
      </p:sp>
      <p:sp>
        <p:nvSpPr>
          <p:cNvPr id="230" name="Google Shape;230;p9"/>
          <p:cNvSpPr txBox="1"/>
          <p:nvPr/>
        </p:nvSpPr>
        <p:spPr>
          <a:xfrm>
            <a:off x="609600" y="6245225"/>
            <a:ext cx="19812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231" name="Google Shape;231;p9"/>
          <p:cNvSpPr txBox="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Social Media Mining</a:t>
            </a:r>
            <a:endParaRPr/>
          </a:p>
        </p:txBody>
      </p:sp>
      <p:sp>
        <p:nvSpPr>
          <p:cNvPr id="232" name="Google Shape;232;p9"/>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9</a:t>
            </a:fld>
            <a:endParaRPr/>
          </a:p>
        </p:txBody>
      </p:sp>
      <p:sp>
        <p:nvSpPr>
          <p:cNvPr id="233" name="Google Shape;233;p9"/>
          <p:cNvSpPr txBox="1">
            <a:spLocks noGrp="1"/>
          </p:cNvSpPr>
          <p:nvPr>
            <p:ph type="body" idx="1"/>
          </p:nvPr>
        </p:nvSpPr>
        <p:spPr>
          <a:xfrm>
            <a:off x="609600" y="1752600"/>
            <a:ext cx="8001000" cy="4492625"/>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accent2"/>
              </a:buClr>
              <a:buSzPts val="2800"/>
              <a:buFont typeface="Noto Sans Symbols"/>
              <a:buNone/>
            </a:pPr>
            <a:r>
              <a:rPr lang="en-US" sz="2800" b="0" i="0" u="none" strike="noStrike" cap="none">
                <a:solidFill>
                  <a:schemeClr val="dk1"/>
                </a:solidFill>
                <a:latin typeface="Times New Roman"/>
                <a:ea typeface="Times New Roman"/>
                <a:cs typeface="Times New Roman"/>
                <a:sym typeface="Times New Roman"/>
              </a:rPr>
              <a:t>Các loại thuật toán lọc cộng tác:</a:t>
            </a:r>
            <a:endParaRPr sz="1600" b="1" i="0" u="none" strike="noStrike" cap="none">
              <a:solidFill>
                <a:schemeClr val="dk1"/>
              </a:solidFill>
              <a:latin typeface="Times New Roman"/>
              <a:ea typeface="Times New Roman"/>
              <a:cs typeface="Times New Roman"/>
              <a:sym typeface="Times New Roman"/>
            </a:endParaRPr>
          </a:p>
          <a:p>
            <a:pPr marL="0" marR="0" lvl="0" indent="-177800" algn="l" rtl="0">
              <a:lnSpc>
                <a:spcPct val="100000"/>
              </a:lnSpc>
              <a:spcBef>
                <a:spcPts val="560"/>
              </a:spcBef>
              <a:spcAft>
                <a:spcPts val="0"/>
              </a:spcAft>
              <a:buClr>
                <a:schemeClr val="accent2"/>
              </a:buClr>
              <a:buSzPts val="2800"/>
              <a:buFont typeface="Noto Sans Symbols"/>
              <a:buChar char="□"/>
            </a:pPr>
            <a:r>
              <a:rPr lang="en-US" sz="2800" b="1" i="0" u="none" strike="noStrike" cap="none">
                <a:solidFill>
                  <a:srgbClr val="FF0000"/>
                </a:solidFill>
                <a:latin typeface="Times New Roman"/>
                <a:ea typeface="Times New Roman"/>
                <a:cs typeface="Times New Roman"/>
                <a:sym typeface="Times New Roman"/>
              </a:rPr>
              <a:t>Memory-based</a:t>
            </a:r>
            <a:r>
              <a:rPr lang="en-US" sz="2800" b="0" i="0" u="none" strike="noStrike" cap="none">
                <a:solidFill>
                  <a:schemeClr val="dk1"/>
                </a:solidFill>
                <a:latin typeface="Times New Roman"/>
                <a:ea typeface="Times New Roman"/>
                <a:cs typeface="Times New Roman"/>
                <a:sym typeface="Times New Roman"/>
              </a:rPr>
              <a:t>: Đề xuất trực tiếp dựa trên xếp hạng trước đó trong ma trận được lưu trữ mô tả quan hệ người dùng – đối tượng khuyến nghị</a:t>
            </a:r>
            <a:endParaRPr/>
          </a:p>
          <a:p>
            <a:pPr marL="0" marR="0" lvl="0" indent="-177800" algn="just" rtl="0">
              <a:lnSpc>
                <a:spcPct val="100000"/>
              </a:lnSpc>
              <a:spcBef>
                <a:spcPts val="560"/>
              </a:spcBef>
              <a:spcAft>
                <a:spcPts val="0"/>
              </a:spcAft>
              <a:buClr>
                <a:schemeClr val="accent2"/>
              </a:buClr>
              <a:buSzPts val="2800"/>
              <a:buFont typeface="Noto Sans Symbols"/>
              <a:buChar char="□"/>
            </a:pPr>
            <a:r>
              <a:rPr lang="en-US" sz="2800" b="1" i="0" u="none" strike="noStrike" cap="none">
                <a:solidFill>
                  <a:srgbClr val="FF0000"/>
                </a:solidFill>
                <a:latin typeface="Times New Roman"/>
                <a:ea typeface="Times New Roman"/>
                <a:cs typeface="Times New Roman"/>
                <a:sym typeface="Times New Roman"/>
              </a:rPr>
              <a:t>Model-based</a:t>
            </a:r>
            <a:r>
              <a:rPr lang="en-US" sz="2800" b="0" i="0" u="none" strike="noStrike" cap="none">
                <a:solidFill>
                  <a:schemeClr val="dk1"/>
                </a:solidFill>
                <a:latin typeface="Times New Roman"/>
                <a:ea typeface="Times New Roman"/>
                <a:cs typeface="Times New Roman"/>
                <a:sym typeface="Times New Roman"/>
              </a:rPr>
              <a:t>: Giả định rằng một mô hình cơ bản (hypothesis) chi phối cách người dùng xếp hạng các đối tượng khuyến nghị.</a:t>
            </a:r>
            <a:endParaRPr/>
          </a:p>
          <a:p>
            <a:pPr marL="908050" marR="0" lvl="1" indent="-436562" algn="just" rtl="0">
              <a:lnSpc>
                <a:spcPct val="100000"/>
              </a:lnSpc>
              <a:spcBef>
                <a:spcPts val="480"/>
              </a:spcBef>
              <a:spcAft>
                <a:spcPts val="0"/>
              </a:spcAft>
              <a:buClr>
                <a:schemeClr val="accent2"/>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This model can be approximated and learned.</a:t>
            </a:r>
            <a:endParaRPr/>
          </a:p>
          <a:p>
            <a:pPr marL="908050" marR="0" lvl="1" indent="-436562" algn="just" rtl="0">
              <a:lnSpc>
                <a:spcPct val="100000"/>
              </a:lnSpc>
              <a:spcBef>
                <a:spcPts val="480"/>
              </a:spcBef>
              <a:spcAft>
                <a:spcPts val="0"/>
              </a:spcAft>
              <a:buClr>
                <a:schemeClr val="accent2"/>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The model is then used to recommend ratings. </a:t>
            </a:r>
            <a:endParaRPr/>
          </a:p>
          <a:p>
            <a:pPr marL="908050" marR="0" lvl="1" indent="-436562" algn="just" rtl="0">
              <a:lnSpc>
                <a:spcPct val="100000"/>
              </a:lnSpc>
              <a:spcBef>
                <a:spcPts val="480"/>
              </a:spcBef>
              <a:spcAft>
                <a:spcPts val="0"/>
              </a:spcAft>
              <a:buClr>
                <a:schemeClr val="accent2"/>
              </a:buClr>
              <a:buSzPts val="2400"/>
              <a:buFont typeface="Noto Sans Symbols"/>
              <a:buChar char="■"/>
            </a:pPr>
            <a:r>
              <a:rPr lang="en-US" sz="2400" b="1" i="0" u="none" strike="noStrike" cap="none">
                <a:solidFill>
                  <a:srgbClr val="1923F3"/>
                </a:solidFill>
                <a:latin typeface="Times New Roman"/>
                <a:ea typeface="Times New Roman"/>
                <a:cs typeface="Times New Roman"/>
                <a:sym typeface="Times New Roman"/>
              </a:rPr>
              <a:t>Example</a:t>
            </a:r>
            <a:r>
              <a:rPr lang="en-US" sz="2400" b="0" i="0" u="none" strike="noStrike" cap="none">
                <a:solidFill>
                  <a:schemeClr val="dk1"/>
                </a:solidFill>
                <a:latin typeface="Times New Roman"/>
                <a:ea typeface="Times New Roman"/>
                <a:cs typeface="Times New Roman"/>
                <a:sym typeface="Times New Roman"/>
              </a:rPr>
              <a:t>: users rate low budget movies poorly</a:t>
            </a:r>
            <a:endParaRPr/>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1333</Words>
  <Application>Microsoft Office PowerPoint</Application>
  <PresentationFormat>On-screen Show (4:3)</PresentationFormat>
  <Paragraphs>268</Paragraphs>
  <Slides>22</Slides>
  <Notes>22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Noto Sans Symbols</vt:lpstr>
      <vt:lpstr>Open Sans</vt:lpstr>
      <vt:lpstr>Times New Roman</vt:lpstr>
      <vt:lpstr>Verdana</vt:lpstr>
      <vt:lpstr>Arial</vt:lpstr>
      <vt:lpstr>Profile</vt:lpstr>
      <vt:lpstr>2_Profile</vt:lpstr>
      <vt:lpstr>ĐẠI HỌC QUỐC GIA TP. HỒ CHÍ MINH TRƯỜNG ĐẠI HỌC CÔNG NGHỆ THÔNG TIN</vt:lpstr>
      <vt:lpstr>Nội dung</vt:lpstr>
      <vt:lpstr>Giới thiệu CF</vt:lpstr>
      <vt:lpstr>Ma trận đánh giá</vt:lpstr>
      <vt:lpstr>Ma trận đánh giá</vt:lpstr>
      <vt:lpstr>Người đồng sở thích</vt:lpstr>
      <vt:lpstr>Người đồng sở thích</vt:lpstr>
      <vt:lpstr>Độ đo tương đồng</vt:lpstr>
      <vt:lpstr>Thuật toán lọc cộng tác</vt:lpstr>
      <vt:lpstr>Thuật toán lọc cộng tác dựa trên người dùng</vt:lpstr>
      <vt:lpstr>Cập nhật giá trị ratings</vt:lpstr>
      <vt:lpstr>Cập nhật giá trị ratings</vt:lpstr>
      <vt:lpstr>Cập nhật giá trị ratings</vt:lpstr>
      <vt:lpstr>Ví dụ</vt:lpstr>
      <vt:lpstr>Ví dụ</vt:lpstr>
      <vt:lpstr>Ví dụ</vt:lpstr>
      <vt:lpstr>Ví dụ</vt:lpstr>
      <vt:lpstr>Ưu, nhược điểm</vt:lpstr>
      <vt:lpstr>Bài tập 1</vt:lpstr>
      <vt:lpstr>Bài tập 2</vt:lpstr>
      <vt:lpstr>Bài tập 2</vt:lpstr>
      <vt:lpstr>Bài tập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ĐẠI HỌC QUỐC GIA TP. HỒ CHÍ MINH TRƯỜNG ĐẠI HỌC CÔNG NGHỆ THÔNG TIN</dc:title>
  <dc:creator>Windows xp sp2 Full</dc:creator>
  <cp:lastModifiedBy>Phạm Đức Thể</cp:lastModifiedBy>
  <cp:revision>1</cp:revision>
  <dcterms:created xsi:type="dcterms:W3CDTF">2011-10-18T13:51:08Z</dcterms:created>
  <dcterms:modified xsi:type="dcterms:W3CDTF">2022-09-20T01:57:58Z</dcterms:modified>
</cp:coreProperties>
</file>