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6858000" cx="9144000"/>
  <p:notesSz cx="7045325" cy="9345600"/>
  <p:embeddedFontLs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9" roundtripDataSignature="AMtx7mjwyE/QD850bUwuz+4MZyxgCpfi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4279D6-F51E-4E9E-8654-25DAE276FAD9}">
  <a:tblStyle styleId="{F24279D6-F51E-4E9E-8654-25DAE276FAD9}"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customschemas.google.com/relationships/presentationmetadata" Target="meta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52762" cy="466725"/>
          </a:xfrm>
          <a:prstGeom prst="rect">
            <a:avLst/>
          </a:prstGeom>
          <a:noFill/>
          <a:ln>
            <a:noFill/>
          </a:ln>
        </p:spPr>
        <p:txBody>
          <a:bodyPr anchorCtr="0" anchor="t" bIns="45700" lIns="91400" spcFirstLastPara="1" rIns="91400"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3990975" y="0"/>
            <a:ext cx="3052762" cy="466725"/>
          </a:xfrm>
          <a:prstGeom prst="rect">
            <a:avLst/>
          </a:prstGeom>
          <a:noFill/>
          <a:ln>
            <a:noFill/>
          </a:ln>
        </p:spPr>
        <p:txBody>
          <a:bodyPr anchorCtr="0" anchor="t" bIns="45700" lIns="91400" spcFirstLastPara="1" rIns="91400"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875712"/>
            <a:ext cx="3052762" cy="468312"/>
          </a:xfrm>
          <a:prstGeom prst="rect">
            <a:avLst/>
          </a:prstGeom>
          <a:noFill/>
          <a:ln>
            <a:noFill/>
          </a:ln>
        </p:spPr>
        <p:txBody>
          <a:bodyPr anchorCtr="0" anchor="b" bIns="45700" lIns="91400" spcFirstLastPara="1" rIns="91400"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p:nvPr>
            <p:ph idx="2" type="sldImg"/>
          </p:nvPr>
        </p:nvSpPr>
        <p:spPr>
          <a:xfrm>
            <a:off x="1187450" y="701675"/>
            <a:ext cx="4672013" cy="35036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1: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1: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p:nvPr>
            <p:ph idx="2" type="sldImg"/>
          </p:nvPr>
        </p:nvSpPr>
        <p:spPr>
          <a:xfrm>
            <a:off x="1187450" y="701675"/>
            <a:ext cx="4672013" cy="35036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10: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0: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p:nvPr>
            <p:ph idx="2" type="sldImg"/>
          </p:nvPr>
        </p:nvSpPr>
        <p:spPr>
          <a:xfrm>
            <a:off x="1187450" y="701675"/>
            <a:ext cx="4672013" cy="35036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13: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13: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p:nvPr>
            <p:ph idx="2" type="sldImg"/>
          </p:nvPr>
        </p:nvSpPr>
        <p:spPr>
          <a:xfrm>
            <a:off x="1187450" y="701675"/>
            <a:ext cx="4672013" cy="35036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14: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800"/>
              <a:buNone/>
            </a:pPr>
            <a:r>
              <a:rPr lang="en-US"/>
              <a:t>Predict Jane’s rating for Aladdin</a:t>
            </a:r>
            <a:endParaRPr/>
          </a:p>
        </p:txBody>
      </p:sp>
      <p:sp>
        <p:nvSpPr>
          <p:cNvPr id="235" name="Google Shape;235;p14: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5:notes"/>
          <p:cNvSpPr/>
          <p:nvPr>
            <p:ph idx="2" type="sldImg"/>
          </p:nvPr>
        </p:nvSpPr>
        <p:spPr>
          <a:xfrm>
            <a:off x="1187450" y="701675"/>
            <a:ext cx="4672013" cy="35036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15: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800"/>
              <a:buNone/>
            </a:pPr>
            <a:r>
              <a:rPr lang="en-US"/>
              <a:t>Predict Jane’s rating for Aladdin</a:t>
            </a:r>
            <a:endParaRPr/>
          </a:p>
        </p:txBody>
      </p:sp>
      <p:sp>
        <p:nvSpPr>
          <p:cNvPr id="244" name="Google Shape;244;p15: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p:nvPr>
            <p:ph idx="2" type="sldImg"/>
          </p:nvPr>
        </p:nvSpPr>
        <p:spPr>
          <a:xfrm>
            <a:off x="1187450" y="701675"/>
            <a:ext cx="4672013" cy="35036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16: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800"/>
              <a:buNone/>
            </a:pPr>
            <a:r>
              <a:rPr lang="en-US"/>
              <a:t>Predict Jane’s rating for Aladdin</a:t>
            </a:r>
            <a:endParaRPr/>
          </a:p>
        </p:txBody>
      </p:sp>
      <p:sp>
        <p:nvSpPr>
          <p:cNvPr id="255" name="Google Shape;255;p16: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7:notes"/>
          <p:cNvSpPr/>
          <p:nvPr>
            <p:ph idx="2" type="sldImg"/>
          </p:nvPr>
        </p:nvSpPr>
        <p:spPr>
          <a:xfrm>
            <a:off x="1187450" y="701675"/>
            <a:ext cx="4672013" cy="35036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p17: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800"/>
              <a:buNone/>
            </a:pPr>
            <a:r>
              <a:rPr lang="en-US"/>
              <a:t>Now, assuming that the neighborhood size is 2, then Jorge and Joe are the two most similar neighbors.</a:t>
            </a:r>
            <a:endParaRPr/>
          </a:p>
        </p:txBody>
      </p:sp>
      <p:sp>
        <p:nvSpPr>
          <p:cNvPr id="266" name="Google Shape;266;p17: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8:notes"/>
          <p:cNvSpPr/>
          <p:nvPr>
            <p:ph idx="2" type="sldImg"/>
          </p:nvPr>
        </p:nvSpPr>
        <p:spPr>
          <a:xfrm>
            <a:off x="1187450" y="701675"/>
            <a:ext cx="4672013" cy="35036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p18: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800"/>
              <a:buNone/>
            </a:pPr>
            <a:r>
              <a:rPr lang="en-US"/>
              <a:t>Now, assuming that the neighborhood size is 2, then Jorge and Joe are the two most similar neighbors.</a:t>
            </a:r>
            <a:endParaRPr/>
          </a:p>
        </p:txBody>
      </p:sp>
      <p:sp>
        <p:nvSpPr>
          <p:cNvPr id="274" name="Google Shape;274;p18: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9:notes"/>
          <p:cNvSpPr/>
          <p:nvPr>
            <p:ph idx="2" type="sldImg"/>
          </p:nvPr>
        </p:nvSpPr>
        <p:spPr>
          <a:xfrm>
            <a:off x="1187450" y="701675"/>
            <a:ext cx="4672013" cy="35036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19: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19: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 name="Google Shape;126;p2: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2: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3: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800"/>
              <a:buNone/>
            </a:pPr>
            <a:r>
              <a:rPr lang="en-US"/>
              <a:t>http://www.public.asu.edu/~jtang20/Recommendation.htm</a:t>
            </a:r>
            <a:endParaRPr/>
          </a:p>
          <a:p>
            <a:pPr indent="0" lvl="0" marL="0" rtl="0" algn="l">
              <a:lnSpc>
                <a:spcPct val="100000"/>
              </a:lnSpc>
              <a:spcBef>
                <a:spcPts val="0"/>
              </a:spcBef>
              <a:spcAft>
                <a:spcPts val="0"/>
              </a:spcAft>
              <a:buSzPts val="1800"/>
              <a:buNone/>
            </a:pPr>
            <a:r>
              <a:rPr lang="en-US"/>
              <a:t>http://www.public.asu.edu/~hgao16/recsys2014.html</a:t>
            </a:r>
            <a:endParaRPr/>
          </a:p>
        </p:txBody>
      </p:sp>
      <p:sp>
        <p:nvSpPr>
          <p:cNvPr id="137" name="Google Shape;137;p3: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4: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5: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800"/>
              <a:buNone/>
            </a:pPr>
            <a:r>
              <a:rPr lang="en-US"/>
              <a:t>Choice paralysis </a:t>
            </a:r>
            <a:endParaRPr/>
          </a:p>
          <a:p>
            <a:pPr indent="0" lvl="0" marL="0" rtl="0" algn="l">
              <a:lnSpc>
                <a:spcPct val="100000"/>
              </a:lnSpc>
              <a:spcBef>
                <a:spcPts val="0"/>
              </a:spcBef>
              <a:spcAft>
                <a:spcPts val="0"/>
              </a:spcAft>
              <a:buSzPts val="1800"/>
              <a:buFont typeface="Times New Roman"/>
              <a:buNone/>
            </a:pPr>
            <a:r>
              <a:rPr b="1" lang="en-US">
                <a:latin typeface="Times New Roman"/>
                <a:ea typeface="Times New Roman"/>
                <a:cs typeface="Times New Roman"/>
                <a:sym typeface="Times New Roman"/>
              </a:rPr>
              <a:t>To come up with : đưa ra, bắt kịp</a:t>
            </a:r>
            <a:endParaRPr/>
          </a:p>
        </p:txBody>
      </p:sp>
      <p:sp>
        <p:nvSpPr>
          <p:cNvPr id="153" name="Google Shape;153;p5: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p:nvPr>
            <p:ph idx="2" type="sldImg"/>
          </p:nvPr>
        </p:nvSpPr>
        <p:spPr>
          <a:xfrm>
            <a:off x="1187450" y="701675"/>
            <a:ext cx="4672012" cy="35036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6: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6: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p:nvPr>
            <p:ph idx="2" type="sldImg"/>
          </p:nvPr>
        </p:nvSpPr>
        <p:spPr>
          <a:xfrm>
            <a:off x="1187450" y="701675"/>
            <a:ext cx="4672013" cy="35036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7: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7: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1187450" y="701675"/>
            <a:ext cx="4672013" cy="35036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8: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8: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p:nvPr>
            <p:ph idx="2" type="sldImg"/>
          </p:nvPr>
        </p:nvSpPr>
        <p:spPr>
          <a:xfrm>
            <a:off x="1187450" y="701675"/>
            <a:ext cx="4672013" cy="35036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9:notes"/>
          <p:cNvSpPr txBox="1"/>
          <p:nvPr>
            <p:ph idx="1" type="body"/>
          </p:nvPr>
        </p:nvSpPr>
        <p:spPr>
          <a:xfrm>
            <a:off x="704850" y="4438650"/>
            <a:ext cx="5635625" cy="4205287"/>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9:notes"/>
          <p:cNvSpPr txBox="1"/>
          <p:nvPr/>
        </p:nvSpPr>
        <p:spPr>
          <a:xfrm>
            <a:off x="3990975" y="8875712"/>
            <a:ext cx="3052762" cy="468312"/>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20" name="Google Shape;20;p21"/>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32"/>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2"/>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2"/>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33"/>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400"/>
              </a:spcBef>
              <a:spcAft>
                <a:spcPts val="0"/>
              </a:spcAft>
              <a:buSzPts val="1600"/>
              <a:buNone/>
              <a:defRPr b="1" sz="1600"/>
            </a:lvl5pPr>
            <a:lvl6pPr indent="-228600" lvl="5" marL="2743200" algn="l">
              <a:lnSpc>
                <a:spcPct val="100000"/>
              </a:lnSpc>
              <a:spcBef>
                <a:spcPts val="400"/>
              </a:spcBef>
              <a:spcAft>
                <a:spcPts val="0"/>
              </a:spcAft>
              <a:buSzPts val="1600"/>
              <a:buNone/>
              <a:defRPr b="1" sz="1600"/>
            </a:lvl6pPr>
            <a:lvl7pPr indent="-228600" lvl="6" marL="3200400" algn="l">
              <a:lnSpc>
                <a:spcPct val="100000"/>
              </a:lnSpc>
              <a:spcBef>
                <a:spcPts val="400"/>
              </a:spcBef>
              <a:spcAft>
                <a:spcPts val="0"/>
              </a:spcAft>
              <a:buSzPts val="1600"/>
              <a:buNone/>
              <a:defRPr b="1" sz="1600"/>
            </a:lvl7pPr>
            <a:lvl8pPr indent="-228600" lvl="7" marL="3657600" algn="l">
              <a:lnSpc>
                <a:spcPct val="100000"/>
              </a:lnSpc>
              <a:spcBef>
                <a:spcPts val="400"/>
              </a:spcBef>
              <a:spcAft>
                <a:spcPts val="0"/>
              </a:spcAft>
              <a:buSzPts val="1600"/>
              <a:buNone/>
              <a:defRPr b="1" sz="1600"/>
            </a:lvl8pPr>
            <a:lvl9pPr indent="-228600" lvl="8" marL="4114800" algn="l">
              <a:lnSpc>
                <a:spcPct val="100000"/>
              </a:lnSpc>
              <a:spcBef>
                <a:spcPts val="400"/>
              </a:spcBef>
              <a:spcAft>
                <a:spcPts val="0"/>
              </a:spcAft>
              <a:buSzPts val="1600"/>
              <a:buNone/>
              <a:defRPr b="1" sz="1600"/>
            </a:lvl9pPr>
          </a:lstStyle>
          <a:p/>
        </p:txBody>
      </p:sp>
      <p:sp>
        <p:nvSpPr>
          <p:cNvPr id="82" name="Google Shape;82;p3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400"/>
              </a:spcBef>
              <a:spcAft>
                <a:spcPts val="0"/>
              </a:spcAft>
              <a:buSzPts val="1600"/>
              <a:buChar char="▪"/>
              <a:defRPr sz="1600"/>
            </a:lvl5pPr>
            <a:lvl6pPr indent="-330200" lvl="5" marL="2743200" algn="l">
              <a:lnSpc>
                <a:spcPct val="100000"/>
              </a:lnSpc>
              <a:spcBef>
                <a:spcPts val="400"/>
              </a:spcBef>
              <a:spcAft>
                <a:spcPts val="0"/>
              </a:spcAft>
              <a:buSzPts val="1600"/>
              <a:buChar char="▪"/>
              <a:defRPr sz="1600"/>
            </a:lvl6pPr>
            <a:lvl7pPr indent="-330200" lvl="6" marL="3200400" algn="l">
              <a:lnSpc>
                <a:spcPct val="100000"/>
              </a:lnSpc>
              <a:spcBef>
                <a:spcPts val="400"/>
              </a:spcBef>
              <a:spcAft>
                <a:spcPts val="0"/>
              </a:spcAft>
              <a:buSzPts val="1600"/>
              <a:buChar char="▪"/>
              <a:defRPr sz="1600"/>
            </a:lvl7pPr>
            <a:lvl8pPr indent="-330200" lvl="7" marL="3657600" algn="l">
              <a:lnSpc>
                <a:spcPct val="100000"/>
              </a:lnSpc>
              <a:spcBef>
                <a:spcPts val="400"/>
              </a:spcBef>
              <a:spcAft>
                <a:spcPts val="0"/>
              </a:spcAft>
              <a:buSzPts val="1600"/>
              <a:buChar char="▪"/>
              <a:defRPr sz="1600"/>
            </a:lvl8pPr>
            <a:lvl9pPr indent="-330200" lvl="8" marL="4114800" algn="l">
              <a:lnSpc>
                <a:spcPct val="100000"/>
              </a:lnSpc>
              <a:spcBef>
                <a:spcPts val="400"/>
              </a:spcBef>
              <a:spcAft>
                <a:spcPts val="0"/>
              </a:spcAft>
              <a:buSzPts val="1600"/>
              <a:buChar char="▪"/>
              <a:defRPr sz="1600"/>
            </a:lvl9pPr>
          </a:lstStyle>
          <a:p/>
        </p:txBody>
      </p:sp>
      <p:sp>
        <p:nvSpPr>
          <p:cNvPr id="83" name="Google Shape;83;p3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400"/>
              </a:spcBef>
              <a:spcAft>
                <a:spcPts val="0"/>
              </a:spcAft>
              <a:buSzPts val="1600"/>
              <a:buNone/>
              <a:defRPr b="1" sz="1600"/>
            </a:lvl5pPr>
            <a:lvl6pPr indent="-228600" lvl="5" marL="2743200" algn="l">
              <a:lnSpc>
                <a:spcPct val="100000"/>
              </a:lnSpc>
              <a:spcBef>
                <a:spcPts val="400"/>
              </a:spcBef>
              <a:spcAft>
                <a:spcPts val="0"/>
              </a:spcAft>
              <a:buSzPts val="1600"/>
              <a:buNone/>
              <a:defRPr b="1" sz="1600"/>
            </a:lvl6pPr>
            <a:lvl7pPr indent="-228600" lvl="6" marL="3200400" algn="l">
              <a:lnSpc>
                <a:spcPct val="100000"/>
              </a:lnSpc>
              <a:spcBef>
                <a:spcPts val="400"/>
              </a:spcBef>
              <a:spcAft>
                <a:spcPts val="0"/>
              </a:spcAft>
              <a:buSzPts val="1600"/>
              <a:buNone/>
              <a:defRPr b="1" sz="1600"/>
            </a:lvl7pPr>
            <a:lvl8pPr indent="-228600" lvl="7" marL="3657600" algn="l">
              <a:lnSpc>
                <a:spcPct val="100000"/>
              </a:lnSpc>
              <a:spcBef>
                <a:spcPts val="400"/>
              </a:spcBef>
              <a:spcAft>
                <a:spcPts val="0"/>
              </a:spcAft>
              <a:buSzPts val="1600"/>
              <a:buNone/>
              <a:defRPr b="1" sz="1600"/>
            </a:lvl8pPr>
            <a:lvl9pPr indent="-228600" lvl="8" marL="4114800" algn="l">
              <a:lnSpc>
                <a:spcPct val="100000"/>
              </a:lnSpc>
              <a:spcBef>
                <a:spcPts val="400"/>
              </a:spcBef>
              <a:spcAft>
                <a:spcPts val="0"/>
              </a:spcAft>
              <a:buSzPts val="1600"/>
              <a:buNone/>
              <a:defRPr b="1" sz="1600"/>
            </a:lvl9pPr>
          </a:lstStyle>
          <a:p/>
        </p:txBody>
      </p:sp>
      <p:sp>
        <p:nvSpPr>
          <p:cNvPr id="84" name="Google Shape;84;p3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400"/>
              </a:spcBef>
              <a:spcAft>
                <a:spcPts val="0"/>
              </a:spcAft>
              <a:buSzPts val="1600"/>
              <a:buChar char="▪"/>
              <a:defRPr sz="1600"/>
            </a:lvl5pPr>
            <a:lvl6pPr indent="-330200" lvl="5" marL="2743200" algn="l">
              <a:lnSpc>
                <a:spcPct val="100000"/>
              </a:lnSpc>
              <a:spcBef>
                <a:spcPts val="400"/>
              </a:spcBef>
              <a:spcAft>
                <a:spcPts val="0"/>
              </a:spcAft>
              <a:buSzPts val="1600"/>
              <a:buChar char="▪"/>
              <a:defRPr sz="1600"/>
            </a:lvl6pPr>
            <a:lvl7pPr indent="-330200" lvl="6" marL="3200400" algn="l">
              <a:lnSpc>
                <a:spcPct val="100000"/>
              </a:lnSpc>
              <a:spcBef>
                <a:spcPts val="400"/>
              </a:spcBef>
              <a:spcAft>
                <a:spcPts val="0"/>
              </a:spcAft>
              <a:buSzPts val="1600"/>
              <a:buChar char="▪"/>
              <a:defRPr sz="1600"/>
            </a:lvl7pPr>
            <a:lvl8pPr indent="-330200" lvl="7" marL="3657600" algn="l">
              <a:lnSpc>
                <a:spcPct val="100000"/>
              </a:lnSpc>
              <a:spcBef>
                <a:spcPts val="400"/>
              </a:spcBef>
              <a:spcAft>
                <a:spcPts val="0"/>
              </a:spcAft>
              <a:buSzPts val="1600"/>
              <a:buChar char="▪"/>
              <a:defRPr sz="1600"/>
            </a:lvl8pPr>
            <a:lvl9pPr indent="-330200" lvl="8" marL="4114800" algn="l">
              <a:lnSpc>
                <a:spcPct val="100000"/>
              </a:lnSpc>
              <a:spcBef>
                <a:spcPts val="400"/>
              </a:spcBef>
              <a:spcAft>
                <a:spcPts val="0"/>
              </a:spcAft>
              <a:buSzPts val="1600"/>
              <a:buChar char="▪"/>
              <a:defRPr sz="1600"/>
            </a:lvl9pPr>
          </a:lstStyle>
          <a:p/>
        </p:txBody>
      </p:sp>
      <p:sp>
        <p:nvSpPr>
          <p:cNvPr id="85" name="Google Shape;85;p33"/>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3"/>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p34"/>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4"/>
          <p:cNvSpPr txBox="1"/>
          <p:nvPr>
            <p:ph idx="1" type="body"/>
          </p:nvPr>
        </p:nvSpPr>
        <p:spPr>
          <a:xfrm>
            <a:off x="566738" y="1752600"/>
            <a:ext cx="3924300" cy="4267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450"/>
              </a:spcBef>
              <a:spcAft>
                <a:spcPts val="0"/>
              </a:spcAft>
              <a:buSzPts val="1800"/>
              <a:buChar char="▪"/>
              <a:defRPr sz="1800"/>
            </a:lvl5pPr>
            <a:lvl6pPr indent="-342900" lvl="5" marL="2743200" algn="l">
              <a:lnSpc>
                <a:spcPct val="100000"/>
              </a:lnSpc>
              <a:spcBef>
                <a:spcPts val="450"/>
              </a:spcBef>
              <a:spcAft>
                <a:spcPts val="0"/>
              </a:spcAft>
              <a:buSzPts val="1800"/>
              <a:buChar char="▪"/>
              <a:defRPr sz="1800"/>
            </a:lvl6pPr>
            <a:lvl7pPr indent="-342900" lvl="6" marL="3200400" algn="l">
              <a:lnSpc>
                <a:spcPct val="100000"/>
              </a:lnSpc>
              <a:spcBef>
                <a:spcPts val="450"/>
              </a:spcBef>
              <a:spcAft>
                <a:spcPts val="0"/>
              </a:spcAft>
              <a:buSzPts val="1800"/>
              <a:buChar char="▪"/>
              <a:defRPr sz="1800"/>
            </a:lvl7pPr>
            <a:lvl8pPr indent="-342900" lvl="7" marL="3657600" algn="l">
              <a:lnSpc>
                <a:spcPct val="100000"/>
              </a:lnSpc>
              <a:spcBef>
                <a:spcPts val="450"/>
              </a:spcBef>
              <a:spcAft>
                <a:spcPts val="0"/>
              </a:spcAft>
              <a:buSzPts val="1800"/>
              <a:buChar char="▪"/>
              <a:defRPr sz="1800"/>
            </a:lvl8pPr>
            <a:lvl9pPr indent="-342900" lvl="8" marL="4114800" algn="l">
              <a:lnSpc>
                <a:spcPct val="100000"/>
              </a:lnSpc>
              <a:spcBef>
                <a:spcPts val="450"/>
              </a:spcBef>
              <a:spcAft>
                <a:spcPts val="0"/>
              </a:spcAft>
              <a:buSzPts val="1800"/>
              <a:buChar char="▪"/>
              <a:defRPr sz="1800"/>
            </a:lvl9pPr>
          </a:lstStyle>
          <a:p/>
        </p:txBody>
      </p:sp>
      <p:sp>
        <p:nvSpPr>
          <p:cNvPr id="91" name="Google Shape;91;p34"/>
          <p:cNvSpPr txBox="1"/>
          <p:nvPr>
            <p:ph idx="2" type="body"/>
          </p:nvPr>
        </p:nvSpPr>
        <p:spPr>
          <a:xfrm>
            <a:off x="4643438" y="1752600"/>
            <a:ext cx="3924300" cy="4267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450"/>
              </a:spcBef>
              <a:spcAft>
                <a:spcPts val="0"/>
              </a:spcAft>
              <a:buSzPts val="1800"/>
              <a:buChar char="▪"/>
              <a:defRPr sz="1800"/>
            </a:lvl5pPr>
            <a:lvl6pPr indent="-342900" lvl="5" marL="2743200" algn="l">
              <a:lnSpc>
                <a:spcPct val="100000"/>
              </a:lnSpc>
              <a:spcBef>
                <a:spcPts val="450"/>
              </a:spcBef>
              <a:spcAft>
                <a:spcPts val="0"/>
              </a:spcAft>
              <a:buSzPts val="1800"/>
              <a:buChar char="▪"/>
              <a:defRPr sz="1800"/>
            </a:lvl6pPr>
            <a:lvl7pPr indent="-342900" lvl="6" marL="3200400" algn="l">
              <a:lnSpc>
                <a:spcPct val="100000"/>
              </a:lnSpc>
              <a:spcBef>
                <a:spcPts val="450"/>
              </a:spcBef>
              <a:spcAft>
                <a:spcPts val="0"/>
              </a:spcAft>
              <a:buSzPts val="1800"/>
              <a:buChar char="▪"/>
              <a:defRPr sz="1800"/>
            </a:lvl7pPr>
            <a:lvl8pPr indent="-342900" lvl="7" marL="3657600" algn="l">
              <a:lnSpc>
                <a:spcPct val="100000"/>
              </a:lnSpc>
              <a:spcBef>
                <a:spcPts val="450"/>
              </a:spcBef>
              <a:spcAft>
                <a:spcPts val="0"/>
              </a:spcAft>
              <a:buSzPts val="1800"/>
              <a:buChar char="▪"/>
              <a:defRPr sz="1800"/>
            </a:lvl8pPr>
            <a:lvl9pPr indent="-342900" lvl="8" marL="4114800" algn="l">
              <a:lnSpc>
                <a:spcPct val="100000"/>
              </a:lnSpc>
              <a:spcBef>
                <a:spcPts val="450"/>
              </a:spcBef>
              <a:spcAft>
                <a:spcPts val="0"/>
              </a:spcAft>
              <a:buSzPts val="1800"/>
              <a:buChar char="▪"/>
              <a:defRPr sz="1800"/>
            </a:lvl9pPr>
          </a:lstStyle>
          <a:p/>
        </p:txBody>
      </p:sp>
      <p:sp>
        <p:nvSpPr>
          <p:cNvPr id="92" name="Google Shape;92;p34"/>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4"/>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p3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None/>
              <a:defRPr sz="2000"/>
            </a:lvl1pPr>
            <a:lvl2pPr indent="-228600" lvl="1" marL="914400" algn="l">
              <a:lnSpc>
                <a:spcPct val="100000"/>
              </a:lnSpc>
              <a:spcBef>
                <a:spcPts val="360"/>
              </a:spcBef>
              <a:spcAft>
                <a:spcPts val="0"/>
              </a:spcAft>
              <a:buSzPts val="1800"/>
              <a:buNone/>
              <a:defRPr sz="1800"/>
            </a:lvl2pPr>
            <a:lvl3pPr indent="-228600" lvl="2" marL="1371600" algn="l">
              <a:lnSpc>
                <a:spcPct val="100000"/>
              </a:lnSpc>
              <a:spcBef>
                <a:spcPts val="320"/>
              </a:spcBef>
              <a:spcAft>
                <a:spcPts val="0"/>
              </a:spcAft>
              <a:buSzPts val="1600"/>
              <a:buNone/>
              <a:defRPr sz="1600"/>
            </a:lvl3pPr>
            <a:lvl4pPr indent="-228600" lvl="3" marL="1828800" algn="l">
              <a:lnSpc>
                <a:spcPct val="100000"/>
              </a:lnSpc>
              <a:spcBef>
                <a:spcPts val="280"/>
              </a:spcBef>
              <a:spcAft>
                <a:spcPts val="0"/>
              </a:spcAft>
              <a:buSzPts val="1400"/>
              <a:buNone/>
              <a:defRPr sz="1400"/>
            </a:lvl4pPr>
            <a:lvl5pPr indent="-228600" lvl="4" marL="2286000" algn="l">
              <a:lnSpc>
                <a:spcPct val="100000"/>
              </a:lnSpc>
              <a:spcBef>
                <a:spcPts val="350"/>
              </a:spcBef>
              <a:spcAft>
                <a:spcPts val="0"/>
              </a:spcAft>
              <a:buSzPts val="1400"/>
              <a:buNone/>
              <a:defRPr sz="1400"/>
            </a:lvl5pPr>
            <a:lvl6pPr indent="-228600" lvl="5" marL="2743200" algn="l">
              <a:lnSpc>
                <a:spcPct val="100000"/>
              </a:lnSpc>
              <a:spcBef>
                <a:spcPts val="350"/>
              </a:spcBef>
              <a:spcAft>
                <a:spcPts val="0"/>
              </a:spcAft>
              <a:buSzPts val="1400"/>
              <a:buNone/>
              <a:defRPr sz="1400"/>
            </a:lvl6pPr>
            <a:lvl7pPr indent="-228600" lvl="6" marL="3200400" algn="l">
              <a:lnSpc>
                <a:spcPct val="100000"/>
              </a:lnSpc>
              <a:spcBef>
                <a:spcPts val="350"/>
              </a:spcBef>
              <a:spcAft>
                <a:spcPts val="0"/>
              </a:spcAft>
              <a:buSzPts val="1400"/>
              <a:buNone/>
              <a:defRPr sz="1400"/>
            </a:lvl7pPr>
            <a:lvl8pPr indent="-228600" lvl="7" marL="3657600" algn="l">
              <a:lnSpc>
                <a:spcPct val="100000"/>
              </a:lnSpc>
              <a:spcBef>
                <a:spcPts val="350"/>
              </a:spcBef>
              <a:spcAft>
                <a:spcPts val="0"/>
              </a:spcAft>
              <a:buSzPts val="1400"/>
              <a:buNone/>
              <a:defRPr sz="1400"/>
            </a:lvl8pPr>
            <a:lvl9pPr indent="-228600" lvl="8" marL="4114800" algn="l">
              <a:lnSpc>
                <a:spcPct val="100000"/>
              </a:lnSpc>
              <a:spcBef>
                <a:spcPts val="350"/>
              </a:spcBef>
              <a:spcAft>
                <a:spcPts val="0"/>
              </a:spcAft>
              <a:buSzPts val="1400"/>
              <a:buNone/>
              <a:defRPr sz="1400"/>
            </a:lvl9pPr>
          </a:lstStyle>
          <a:p/>
        </p:txBody>
      </p:sp>
      <p:sp>
        <p:nvSpPr>
          <p:cNvPr id="98" name="Google Shape;98;p35"/>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5"/>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106" name="Shape 106"/>
        <p:cNvGrpSpPr/>
        <p:nvPr/>
      </p:nvGrpSpPr>
      <p:grpSpPr>
        <a:xfrm>
          <a:off x="0" y="0"/>
          <a:ext cx="0" cy="0"/>
          <a:chOff x="0" y="0"/>
          <a:chExt cx="0" cy="0"/>
        </a:xfrm>
      </p:grpSpPr>
      <p:sp>
        <p:nvSpPr>
          <p:cNvPr id="107" name="Google Shape;107;p23"/>
          <p:cNvSpPr txBox="1"/>
          <p:nvPr>
            <p:ph type="title"/>
          </p:nvPr>
        </p:nvSpPr>
        <p:spPr>
          <a:xfrm>
            <a:off x="0" y="0"/>
            <a:ext cx="9144000" cy="838200"/>
          </a:xfrm>
          <a:prstGeom prst="rect">
            <a:avLst/>
          </a:prstGeom>
          <a:gradFill>
            <a:gsLst>
              <a:gs pos="0">
                <a:srgbClr val="9C0000">
                  <a:alpha val="60000"/>
                </a:srgbClr>
              </a:gs>
              <a:gs pos="80000">
                <a:srgbClr val="CC0000"/>
              </a:gs>
              <a:gs pos="100000">
                <a:srgbClr val="D20000"/>
              </a:gs>
            </a:gsLst>
            <a:lin ang="16200000" scaled="0"/>
          </a:grad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2800"/>
              <a:buFont typeface="Open Sans"/>
              <a:buNone/>
              <a:defRPr b="1" sz="2800">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3"/>
          <p:cNvSpPr txBox="1"/>
          <p:nvPr>
            <p:ph idx="1" type="body"/>
          </p:nvPr>
        </p:nvSpPr>
        <p:spPr>
          <a:xfrm>
            <a:off x="457200" y="1066800"/>
            <a:ext cx="8229600" cy="531876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SzPts val="2800"/>
              <a:buChar char="□"/>
              <a:defRPr sz="2800">
                <a:solidFill>
                  <a:schemeClr val="dk1"/>
                </a:solidFill>
                <a:latin typeface="Open Sans"/>
                <a:ea typeface="Open Sans"/>
                <a:cs typeface="Open Sans"/>
                <a:sym typeface="Open Sans"/>
              </a:defRPr>
            </a:lvl1pPr>
            <a:lvl2pPr indent="-381000" lvl="1" marL="914400" algn="l">
              <a:lnSpc>
                <a:spcPct val="100000"/>
              </a:lnSpc>
              <a:spcBef>
                <a:spcPts val="480"/>
              </a:spcBef>
              <a:spcAft>
                <a:spcPts val="0"/>
              </a:spcAft>
              <a:buSzPts val="2400"/>
              <a:buChar char="■"/>
              <a:defRPr sz="2400">
                <a:solidFill>
                  <a:schemeClr val="dk1"/>
                </a:solidFill>
                <a:latin typeface="Open Sans"/>
                <a:ea typeface="Open Sans"/>
                <a:cs typeface="Open Sans"/>
                <a:sym typeface="Open Sans"/>
              </a:defRPr>
            </a:lvl2pPr>
            <a:lvl3pPr indent="-355600" lvl="2" marL="1371600" algn="l">
              <a:lnSpc>
                <a:spcPct val="100000"/>
              </a:lnSpc>
              <a:spcBef>
                <a:spcPts val="400"/>
              </a:spcBef>
              <a:spcAft>
                <a:spcPts val="0"/>
              </a:spcAft>
              <a:buSzPts val="2000"/>
              <a:buChar char="□"/>
              <a:defRPr sz="2000">
                <a:solidFill>
                  <a:schemeClr val="dk1"/>
                </a:solidFill>
                <a:latin typeface="Open Sans"/>
                <a:ea typeface="Open Sans"/>
                <a:cs typeface="Open Sans"/>
                <a:sym typeface="Open Sans"/>
              </a:defRPr>
            </a:lvl3pPr>
            <a:lvl4pPr indent="-330200" lvl="3" marL="1828800" algn="l">
              <a:lnSpc>
                <a:spcPct val="100000"/>
              </a:lnSpc>
              <a:spcBef>
                <a:spcPts val="320"/>
              </a:spcBef>
              <a:spcAft>
                <a:spcPts val="0"/>
              </a:spcAft>
              <a:buSzPts val="1600"/>
              <a:buChar char="■"/>
              <a:defRPr sz="1600">
                <a:solidFill>
                  <a:schemeClr val="dk1"/>
                </a:solidFill>
                <a:latin typeface="Open Sans"/>
                <a:ea typeface="Open Sans"/>
                <a:cs typeface="Open Sans"/>
                <a:sym typeface="Open Sans"/>
              </a:defRPr>
            </a:lvl4pPr>
            <a:lvl5pPr indent="-330200" lvl="4" marL="2286000" algn="l">
              <a:lnSpc>
                <a:spcPct val="100000"/>
              </a:lnSpc>
              <a:spcBef>
                <a:spcPts val="400"/>
              </a:spcBef>
              <a:spcAft>
                <a:spcPts val="0"/>
              </a:spcAft>
              <a:buSzPts val="1600"/>
              <a:buChar char="▪"/>
              <a:defRPr sz="1600">
                <a:solidFill>
                  <a:schemeClr val="dk1"/>
                </a:solidFill>
                <a:latin typeface="Open Sans"/>
                <a:ea typeface="Open Sans"/>
                <a:cs typeface="Open Sans"/>
                <a:sym typeface="Open Sans"/>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23" name="Shape 23"/>
        <p:cNvGrpSpPr/>
        <p:nvPr/>
      </p:nvGrpSpPr>
      <p:grpSpPr>
        <a:xfrm>
          <a:off x="0" y="0"/>
          <a:ext cx="0" cy="0"/>
          <a:chOff x="0" y="0"/>
          <a:chExt cx="0" cy="0"/>
        </a:xfrm>
      </p:grpSpPr>
      <p:sp>
        <p:nvSpPr>
          <p:cNvPr id="24" name="Google Shape;24;p24"/>
          <p:cNvSpPr txBox="1"/>
          <p:nvPr>
            <p:ph type="title"/>
          </p:nvPr>
        </p:nvSpPr>
        <p:spPr>
          <a:xfrm>
            <a:off x="576263" y="304800"/>
            <a:ext cx="8001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4"/>
          <p:cNvSpPr txBox="1"/>
          <p:nvPr>
            <p:ph idx="1" type="body"/>
          </p:nvPr>
        </p:nvSpPr>
        <p:spPr>
          <a:xfrm>
            <a:off x="566738" y="1752600"/>
            <a:ext cx="3924300" cy="426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26" name="Google Shape;26;p24"/>
          <p:cNvSpPr txBox="1"/>
          <p:nvPr>
            <p:ph idx="2" type="body"/>
          </p:nvPr>
        </p:nvSpPr>
        <p:spPr>
          <a:xfrm>
            <a:off x="4643438" y="1752600"/>
            <a:ext cx="3924300" cy="2057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27" name="Google Shape;27;p24"/>
          <p:cNvSpPr txBox="1"/>
          <p:nvPr>
            <p:ph idx="3" type="body"/>
          </p:nvPr>
        </p:nvSpPr>
        <p:spPr>
          <a:xfrm>
            <a:off x="4643438" y="3962400"/>
            <a:ext cx="3924300" cy="2057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28" name="Google Shape;28;p24"/>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4"/>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25"/>
          <p:cNvSpPr txBox="1"/>
          <p:nvPr>
            <p:ph type="title"/>
          </p:nvPr>
        </p:nvSpPr>
        <p:spPr>
          <a:xfrm>
            <a:off x="576263" y="304800"/>
            <a:ext cx="8001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5"/>
          <p:cNvSpPr txBox="1"/>
          <p:nvPr>
            <p:ph idx="1" type="body"/>
          </p:nvPr>
        </p:nvSpPr>
        <p:spPr>
          <a:xfrm>
            <a:off x="566738" y="1752600"/>
            <a:ext cx="3924300" cy="426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34" name="Google Shape;34;p25"/>
          <p:cNvSpPr txBox="1"/>
          <p:nvPr>
            <p:ph idx="2" type="body"/>
          </p:nvPr>
        </p:nvSpPr>
        <p:spPr>
          <a:xfrm>
            <a:off x="4643438" y="1752600"/>
            <a:ext cx="3924300" cy="2057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35" name="Google Shape;35;p25"/>
          <p:cNvSpPr txBox="1"/>
          <p:nvPr>
            <p:ph idx="3" type="body"/>
          </p:nvPr>
        </p:nvSpPr>
        <p:spPr>
          <a:xfrm>
            <a:off x="4643438" y="3962400"/>
            <a:ext cx="3924300" cy="2057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36" name="Google Shape;36;p25"/>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39" name="Shape 39"/>
        <p:cNvGrpSpPr/>
        <p:nvPr/>
      </p:nvGrpSpPr>
      <p:grpSpPr>
        <a:xfrm>
          <a:off x="0" y="0"/>
          <a:ext cx="0" cy="0"/>
          <a:chOff x="0" y="0"/>
          <a:chExt cx="0" cy="0"/>
        </a:xfrm>
      </p:grpSpPr>
      <p:sp>
        <p:nvSpPr>
          <p:cNvPr id="40" name="Google Shape;40;p26"/>
          <p:cNvSpPr txBox="1"/>
          <p:nvPr>
            <p:ph type="title"/>
          </p:nvPr>
        </p:nvSpPr>
        <p:spPr>
          <a:xfrm>
            <a:off x="574675" y="304800"/>
            <a:ext cx="8001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6"/>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6"/>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4" name="Shape 44"/>
        <p:cNvGrpSpPr/>
        <p:nvPr/>
      </p:nvGrpSpPr>
      <p:grpSpPr>
        <a:xfrm>
          <a:off x="0" y="0"/>
          <a:ext cx="0" cy="0"/>
          <a:chOff x="0" y="0"/>
          <a:chExt cx="0" cy="0"/>
        </a:xfrm>
      </p:grpSpPr>
      <p:sp>
        <p:nvSpPr>
          <p:cNvPr id="45" name="Google Shape;45;p27"/>
          <p:cNvSpPr txBox="1"/>
          <p:nvPr>
            <p:ph type="title"/>
          </p:nvPr>
        </p:nvSpPr>
        <p:spPr>
          <a:xfrm rot="5400000">
            <a:off x="4717257" y="2161382"/>
            <a:ext cx="5715000" cy="200183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7"/>
          <p:cNvSpPr txBox="1"/>
          <p:nvPr>
            <p:ph idx="1" type="body"/>
          </p:nvPr>
        </p:nvSpPr>
        <p:spPr>
          <a:xfrm rot="5400000">
            <a:off x="636588" y="234950"/>
            <a:ext cx="5715000" cy="58547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47" name="Google Shape;47;p27"/>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7"/>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0" name="Shape 50"/>
        <p:cNvGrpSpPr/>
        <p:nvPr/>
      </p:nvGrpSpPr>
      <p:grpSpPr>
        <a:xfrm>
          <a:off x="0" y="0"/>
          <a:ext cx="0" cy="0"/>
          <a:chOff x="0" y="0"/>
          <a:chExt cx="0" cy="0"/>
        </a:xfrm>
      </p:grpSpPr>
      <p:sp>
        <p:nvSpPr>
          <p:cNvPr id="51" name="Google Shape;51;p28"/>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8"/>
          <p:cNvSpPr txBox="1"/>
          <p:nvPr>
            <p:ph idx="1" type="body"/>
          </p:nvPr>
        </p:nvSpPr>
        <p:spPr>
          <a:xfrm rot="5400000">
            <a:off x="2433637" y="-114300"/>
            <a:ext cx="4267200" cy="8001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53" name="Google Shape;53;p28"/>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8"/>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9"/>
          <p:cNvSpPr/>
          <p:nvPr>
            <p:ph idx="2" type="pic"/>
          </p:nvPr>
        </p:nvSpPr>
        <p:spPr>
          <a:xfrm>
            <a:off x="1792288" y="612775"/>
            <a:ext cx="5486400" cy="4114800"/>
          </a:xfrm>
          <a:prstGeom prst="rect">
            <a:avLst/>
          </a:prstGeom>
          <a:noFill/>
          <a:ln>
            <a:noFill/>
          </a:ln>
        </p:spPr>
      </p:sp>
      <p:sp>
        <p:nvSpPr>
          <p:cNvPr id="59" name="Google Shape;59;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225"/>
              </a:spcBef>
              <a:spcAft>
                <a:spcPts val="0"/>
              </a:spcAft>
              <a:buSzPts val="900"/>
              <a:buNone/>
              <a:defRPr sz="900"/>
            </a:lvl5pPr>
            <a:lvl6pPr indent="-228600" lvl="5" marL="2743200" algn="l">
              <a:lnSpc>
                <a:spcPct val="100000"/>
              </a:lnSpc>
              <a:spcBef>
                <a:spcPts val="225"/>
              </a:spcBef>
              <a:spcAft>
                <a:spcPts val="0"/>
              </a:spcAft>
              <a:buSzPts val="900"/>
              <a:buNone/>
              <a:defRPr sz="900"/>
            </a:lvl6pPr>
            <a:lvl7pPr indent="-228600" lvl="6" marL="3200400" algn="l">
              <a:lnSpc>
                <a:spcPct val="100000"/>
              </a:lnSpc>
              <a:spcBef>
                <a:spcPts val="225"/>
              </a:spcBef>
              <a:spcAft>
                <a:spcPts val="0"/>
              </a:spcAft>
              <a:buSzPts val="900"/>
              <a:buNone/>
              <a:defRPr sz="900"/>
            </a:lvl7pPr>
            <a:lvl8pPr indent="-228600" lvl="7" marL="3657600" algn="l">
              <a:lnSpc>
                <a:spcPct val="100000"/>
              </a:lnSpc>
              <a:spcBef>
                <a:spcPts val="225"/>
              </a:spcBef>
              <a:spcAft>
                <a:spcPts val="0"/>
              </a:spcAft>
              <a:buSzPts val="900"/>
              <a:buNone/>
              <a:defRPr sz="900"/>
            </a:lvl8pPr>
            <a:lvl9pPr indent="-228600" lvl="8" marL="4114800" algn="l">
              <a:lnSpc>
                <a:spcPct val="100000"/>
              </a:lnSpc>
              <a:spcBef>
                <a:spcPts val="225"/>
              </a:spcBef>
              <a:spcAft>
                <a:spcPts val="0"/>
              </a:spcAft>
              <a:buSzPts val="900"/>
              <a:buNone/>
              <a:defRPr sz="900"/>
            </a:lvl9pPr>
          </a:lstStyle>
          <a:p/>
        </p:txBody>
      </p:sp>
      <p:sp>
        <p:nvSpPr>
          <p:cNvPr id="60" name="Google Shape;60;p29"/>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9"/>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sz="3200"/>
            </a:lvl1pPr>
            <a:lvl2pPr indent="-406400" lvl="1" marL="914400" algn="l">
              <a:lnSpc>
                <a:spcPct val="100000"/>
              </a:lnSpc>
              <a:spcBef>
                <a:spcPts val="56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500"/>
              </a:spcBef>
              <a:spcAft>
                <a:spcPts val="0"/>
              </a:spcAft>
              <a:buSzPts val="2000"/>
              <a:buChar char="▪"/>
              <a:defRPr sz="2000"/>
            </a:lvl5pPr>
            <a:lvl6pPr indent="-355600" lvl="5" marL="2743200" algn="l">
              <a:lnSpc>
                <a:spcPct val="100000"/>
              </a:lnSpc>
              <a:spcBef>
                <a:spcPts val="500"/>
              </a:spcBef>
              <a:spcAft>
                <a:spcPts val="0"/>
              </a:spcAft>
              <a:buSzPts val="2000"/>
              <a:buChar char="▪"/>
              <a:defRPr sz="2000"/>
            </a:lvl6pPr>
            <a:lvl7pPr indent="-355600" lvl="6" marL="3200400" algn="l">
              <a:lnSpc>
                <a:spcPct val="100000"/>
              </a:lnSpc>
              <a:spcBef>
                <a:spcPts val="500"/>
              </a:spcBef>
              <a:spcAft>
                <a:spcPts val="0"/>
              </a:spcAft>
              <a:buSzPts val="2000"/>
              <a:buChar char="▪"/>
              <a:defRPr sz="2000"/>
            </a:lvl7pPr>
            <a:lvl8pPr indent="-355600" lvl="7" marL="3657600" algn="l">
              <a:lnSpc>
                <a:spcPct val="100000"/>
              </a:lnSpc>
              <a:spcBef>
                <a:spcPts val="500"/>
              </a:spcBef>
              <a:spcAft>
                <a:spcPts val="0"/>
              </a:spcAft>
              <a:buSzPts val="2000"/>
              <a:buChar char="▪"/>
              <a:defRPr sz="2000"/>
            </a:lvl8pPr>
            <a:lvl9pPr indent="-355600" lvl="8" marL="4114800" algn="l">
              <a:lnSpc>
                <a:spcPct val="100000"/>
              </a:lnSpc>
              <a:spcBef>
                <a:spcPts val="500"/>
              </a:spcBef>
              <a:spcAft>
                <a:spcPts val="0"/>
              </a:spcAft>
              <a:buSzPts val="2000"/>
              <a:buChar char="▪"/>
              <a:defRPr sz="2000"/>
            </a:lvl9pPr>
          </a:lstStyle>
          <a:p/>
        </p:txBody>
      </p:sp>
      <p:sp>
        <p:nvSpPr>
          <p:cNvPr id="66" name="Google Shape;66;p3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225"/>
              </a:spcBef>
              <a:spcAft>
                <a:spcPts val="0"/>
              </a:spcAft>
              <a:buSzPts val="900"/>
              <a:buNone/>
              <a:defRPr sz="900"/>
            </a:lvl5pPr>
            <a:lvl6pPr indent="-228600" lvl="5" marL="2743200" algn="l">
              <a:lnSpc>
                <a:spcPct val="100000"/>
              </a:lnSpc>
              <a:spcBef>
                <a:spcPts val="225"/>
              </a:spcBef>
              <a:spcAft>
                <a:spcPts val="0"/>
              </a:spcAft>
              <a:buSzPts val="900"/>
              <a:buNone/>
              <a:defRPr sz="900"/>
            </a:lvl6pPr>
            <a:lvl7pPr indent="-228600" lvl="6" marL="3200400" algn="l">
              <a:lnSpc>
                <a:spcPct val="100000"/>
              </a:lnSpc>
              <a:spcBef>
                <a:spcPts val="225"/>
              </a:spcBef>
              <a:spcAft>
                <a:spcPts val="0"/>
              </a:spcAft>
              <a:buSzPts val="900"/>
              <a:buNone/>
              <a:defRPr sz="900"/>
            </a:lvl7pPr>
            <a:lvl8pPr indent="-228600" lvl="7" marL="3657600" algn="l">
              <a:lnSpc>
                <a:spcPct val="100000"/>
              </a:lnSpc>
              <a:spcBef>
                <a:spcPts val="225"/>
              </a:spcBef>
              <a:spcAft>
                <a:spcPts val="0"/>
              </a:spcAft>
              <a:buSzPts val="900"/>
              <a:buNone/>
              <a:defRPr sz="900"/>
            </a:lvl8pPr>
            <a:lvl9pPr indent="-228600" lvl="8" marL="4114800" algn="l">
              <a:lnSpc>
                <a:spcPct val="100000"/>
              </a:lnSpc>
              <a:spcBef>
                <a:spcPts val="225"/>
              </a:spcBef>
              <a:spcAft>
                <a:spcPts val="0"/>
              </a:spcAft>
              <a:buSzPts val="900"/>
              <a:buNone/>
              <a:defRPr sz="900"/>
            </a:lvl9pPr>
          </a:lstStyle>
          <a:p/>
        </p:txBody>
      </p:sp>
      <p:sp>
        <p:nvSpPr>
          <p:cNvPr id="67" name="Google Shape;67;p30"/>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0"/>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31"/>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1"/>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4.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9pPr>
          </a:lstStyle>
          <a:p/>
        </p:txBody>
      </p:sp>
      <p:sp>
        <p:nvSpPr>
          <p:cNvPr id="11" name="Google Shape;11;p20"/>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00000"/>
              </a:lnSpc>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lnSpc>
                <a:spcPct val="100000"/>
              </a:lnSpc>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lnSpc>
                <a:spcPct val="100000"/>
              </a:lnSpc>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20"/>
          <p:cNvSpPr/>
          <p:nvPr/>
        </p:nvSpPr>
        <p:spPr>
          <a:xfrm>
            <a:off x="609600" y="1566862"/>
            <a:ext cx="7958137"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cxnSp>
        <p:nvCxnSpPr>
          <p:cNvPr id="13" name="Google Shape;13;p20"/>
          <p:cNvCxnSpPr/>
          <p:nvPr/>
        </p:nvCxnSpPr>
        <p:spPr>
          <a:xfrm>
            <a:off x="609600" y="6172200"/>
            <a:ext cx="7924800" cy="0"/>
          </a:xfrm>
          <a:prstGeom prst="straightConnector1">
            <a:avLst/>
          </a:prstGeom>
          <a:noFill/>
          <a:ln cap="flat" cmpd="sng" w="9525">
            <a:solidFill>
              <a:schemeClr val="accent2"/>
            </a:solidFill>
            <a:prstDash val="solid"/>
            <a:miter lim="800000"/>
            <a:headEnd len="sm" w="sm" type="none"/>
            <a:tailEnd len="sm" w="sm" type="none"/>
          </a:ln>
        </p:spPr>
      </p:cxnSp>
      <p:sp>
        <p:nvSpPr>
          <p:cNvPr id="14" name="Google Shape;14;p20"/>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15" name="Google Shape;15;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16" name="Google Shape;16;p20"/>
          <p:cNvSpPr txBox="1"/>
          <p:nvPr>
            <p:ph idx="12" type="sldNum"/>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1" name="Shape 101"/>
        <p:cNvGrpSpPr/>
        <p:nvPr/>
      </p:nvGrpSpPr>
      <p:grpSpPr>
        <a:xfrm>
          <a:off x="0" y="0"/>
          <a:ext cx="0" cy="0"/>
          <a:chOff x="0" y="0"/>
          <a:chExt cx="0" cy="0"/>
        </a:xfrm>
      </p:grpSpPr>
      <p:sp>
        <p:nvSpPr>
          <p:cNvPr id="102" name="Google Shape;102;p22"/>
          <p:cNvSpPr/>
          <p:nvPr/>
        </p:nvSpPr>
        <p:spPr>
          <a:xfrm>
            <a:off x="609600" y="1566862"/>
            <a:ext cx="7958137"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cxnSp>
        <p:nvCxnSpPr>
          <p:cNvPr id="103" name="Google Shape;103;p22"/>
          <p:cNvCxnSpPr/>
          <p:nvPr/>
        </p:nvCxnSpPr>
        <p:spPr>
          <a:xfrm>
            <a:off x="609600" y="6172200"/>
            <a:ext cx="7924800" cy="0"/>
          </a:xfrm>
          <a:prstGeom prst="straightConnector1">
            <a:avLst/>
          </a:prstGeom>
          <a:noFill/>
          <a:ln cap="flat" cmpd="sng" w="9525">
            <a:solidFill>
              <a:schemeClr val="accent2"/>
            </a:solidFill>
            <a:prstDash val="solid"/>
            <a:miter lim="800000"/>
            <a:headEnd len="sm" w="sm" type="none"/>
            <a:tailEnd len="sm" w="sm" type="none"/>
          </a:ln>
        </p:spPr>
      </p:cxnSp>
      <p:sp>
        <p:nvSpPr>
          <p:cNvPr id="104" name="Google Shape;104;p22"/>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9pPr>
          </a:lstStyle>
          <a:p/>
        </p:txBody>
      </p:sp>
      <p:sp>
        <p:nvSpPr>
          <p:cNvPr id="105" name="Google Shape;105;p22"/>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00000"/>
              </a:lnSpc>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lnSpc>
                <a:spcPct val="100000"/>
              </a:lnSpc>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lnSpc>
                <a:spcPct val="100000"/>
              </a:lnSpc>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63"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1"/>
          <p:cNvSpPr txBox="1"/>
          <p:nvPr>
            <p:ph type="title"/>
          </p:nvPr>
        </p:nvSpPr>
        <p:spPr>
          <a:xfrm>
            <a:off x="1482725" y="285750"/>
            <a:ext cx="6886575" cy="9525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ĐẠI HỌC QUỐC GIA TP. HỒ CHÍ MINH</a:t>
            </a:r>
            <a:br>
              <a:rPr b="0" i="0" lang="en-US" sz="2400" u="none">
                <a:solidFill>
                  <a:schemeClr val="dk1"/>
                </a:solidFill>
                <a:latin typeface="Times New Roman"/>
                <a:ea typeface="Times New Roman"/>
                <a:cs typeface="Times New Roman"/>
                <a:sym typeface="Times New Roman"/>
              </a:rPr>
            </a:br>
            <a:r>
              <a:rPr b="1" i="0" lang="en-US" sz="2400" u="none">
                <a:solidFill>
                  <a:schemeClr val="dk1"/>
                </a:solidFill>
                <a:latin typeface="Times New Roman"/>
                <a:ea typeface="Times New Roman"/>
                <a:cs typeface="Times New Roman"/>
                <a:sym typeface="Times New Roman"/>
              </a:rPr>
              <a:t>TRƯỜNG ĐẠI HỌC CÔNG NGHỆ THÔNG TIN</a:t>
            </a:r>
            <a:endParaRPr/>
          </a:p>
        </p:txBody>
      </p:sp>
      <p:sp>
        <p:nvSpPr>
          <p:cNvPr id="115" name="Google Shape;115;p1"/>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UIT, VNU-HCM</a:t>
            </a:r>
            <a:endParaRPr b="0" i="0" sz="1400" u="none" cap="none" strike="noStrike">
              <a:solidFill>
                <a:srgbClr val="000000"/>
              </a:solidFill>
              <a:latin typeface="Arial"/>
              <a:ea typeface="Arial"/>
              <a:cs typeface="Arial"/>
              <a:sym typeface="Arial"/>
            </a:endParaRPr>
          </a:p>
        </p:txBody>
      </p:sp>
      <p:sp>
        <p:nvSpPr>
          <p:cNvPr id="116" name="Google Shape;116;p1"/>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Social Media Mining</a:t>
            </a:r>
            <a:endParaRPr b="0" i="0" sz="1400" u="none" cap="none" strike="noStrike">
              <a:solidFill>
                <a:srgbClr val="000000"/>
              </a:solidFill>
              <a:latin typeface="Arial"/>
              <a:ea typeface="Arial"/>
              <a:cs typeface="Arial"/>
              <a:sym typeface="Arial"/>
            </a:endParaRPr>
          </a:p>
        </p:txBody>
      </p:sp>
      <p:sp>
        <p:nvSpPr>
          <p:cNvPr id="117" name="Google Shape;117;p1"/>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18" name="Google Shape;118;p1"/>
          <p:cNvSpPr txBox="1"/>
          <p:nvPr/>
        </p:nvSpPr>
        <p:spPr>
          <a:xfrm>
            <a:off x="3944937" y="4516437"/>
            <a:ext cx="4343400" cy="144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700"/>
              <a:buFont typeface="Times New Roman"/>
              <a:buNone/>
            </a:pPr>
            <a:r>
              <a:rPr b="1" i="0" lang="en-US" sz="1700" u="none" cap="none" strike="noStrike">
                <a:solidFill>
                  <a:schemeClr val="dk1"/>
                </a:solidFill>
                <a:latin typeface="Times New Roman"/>
                <a:ea typeface="Times New Roman"/>
                <a:cs typeface="Times New Roman"/>
                <a:sym typeface="Times New Roman"/>
              </a:rPr>
              <a:t>Giảng viên: </a:t>
            </a:r>
            <a:r>
              <a:rPr b="0" i="0" lang="en-US" sz="1700" u="none" cap="none" strike="noStrike">
                <a:solidFill>
                  <a:schemeClr val="dk1"/>
                </a:solidFill>
                <a:latin typeface="Times New Roman"/>
                <a:ea typeface="Times New Roman"/>
                <a:cs typeface="Times New Roman"/>
                <a:sym typeface="Times New Roman"/>
              </a:rPr>
              <a:t>ThS. Nguyễn Văn Kiệt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34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	     CN. Huỳnh Văn Tín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340"/>
              </a:spcBef>
              <a:spcAft>
                <a:spcPts val="0"/>
              </a:spcAft>
              <a:buClr>
                <a:schemeClr val="dk1"/>
              </a:buClr>
              <a:buSzPts val="1700"/>
              <a:buFont typeface="Times New Roman"/>
              <a:buNone/>
            </a:pPr>
            <a:r>
              <a:rPr b="1" i="0" lang="en-US" sz="1700" u="none" cap="none" strike="noStrike">
                <a:solidFill>
                  <a:schemeClr val="dk1"/>
                </a:solidFill>
                <a:latin typeface="Times New Roman"/>
                <a:ea typeface="Times New Roman"/>
                <a:cs typeface="Times New Roman"/>
                <a:sym typeface="Times New Roman"/>
              </a:rPr>
              <a:t>Bộ môn Khoa học Dữ liệu</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340"/>
              </a:spcBef>
              <a:spcAft>
                <a:spcPts val="0"/>
              </a:spcAft>
              <a:buClr>
                <a:schemeClr val="dk1"/>
              </a:buClr>
              <a:buSzPts val="1700"/>
              <a:buFont typeface="Times New Roman"/>
              <a:buNone/>
            </a:pPr>
            <a:r>
              <a:rPr b="1" i="0" lang="en-US" sz="1700" u="none" cap="none" strike="noStrike">
                <a:solidFill>
                  <a:schemeClr val="dk1"/>
                </a:solidFill>
                <a:latin typeface="Times New Roman"/>
                <a:ea typeface="Times New Roman"/>
                <a:cs typeface="Times New Roman"/>
                <a:sym typeface="Times New Roman"/>
              </a:rPr>
              <a:t>Khoa Khoa học và Kỹ thuật Thông tin</a:t>
            </a:r>
            <a:endParaRPr b="0" i="0" sz="1400" u="none" cap="none" strike="noStrike">
              <a:solidFill>
                <a:srgbClr val="000000"/>
              </a:solidFill>
              <a:latin typeface="Arial"/>
              <a:ea typeface="Arial"/>
              <a:cs typeface="Arial"/>
              <a:sym typeface="Arial"/>
            </a:endParaRPr>
          </a:p>
        </p:txBody>
      </p:sp>
      <p:pic>
        <p:nvPicPr>
          <p:cNvPr id="119" name="Google Shape;119;p1"/>
          <p:cNvPicPr preferRelativeResize="0"/>
          <p:nvPr/>
        </p:nvPicPr>
        <p:blipFill rotWithShape="1">
          <a:blip r:embed="rId3">
            <a:alphaModFix/>
          </a:blip>
          <a:srcRect b="0" l="0" r="0" t="0"/>
          <a:stretch/>
        </p:blipFill>
        <p:spPr>
          <a:xfrm>
            <a:off x="147637" y="273167"/>
            <a:ext cx="1452562" cy="1235075"/>
          </a:xfrm>
          <a:prstGeom prst="rect">
            <a:avLst/>
          </a:prstGeom>
          <a:noFill/>
          <a:ln>
            <a:noFill/>
          </a:ln>
        </p:spPr>
      </p:pic>
      <p:sp>
        <p:nvSpPr>
          <p:cNvPr id="120" name="Google Shape;120;p1"/>
          <p:cNvSpPr txBox="1"/>
          <p:nvPr/>
        </p:nvSpPr>
        <p:spPr>
          <a:xfrm>
            <a:off x="-2743200" y="990600"/>
            <a:ext cx="1841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21" name="Google Shape;121;p1"/>
          <p:cNvSpPr txBox="1"/>
          <p:nvPr/>
        </p:nvSpPr>
        <p:spPr>
          <a:xfrm>
            <a:off x="4929187" y="2093912"/>
            <a:ext cx="2262187" cy="647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800"/>
              <a:buFont typeface="Times New Roman"/>
              <a:buNone/>
            </a:pPr>
            <a:r>
              <a:rPr b="1" i="0" lang="en-US" sz="1800" u="none" cap="none" strike="noStrike">
                <a:solidFill>
                  <a:srgbClr val="FF0000"/>
                </a:solidFill>
                <a:latin typeface="Times New Roman"/>
                <a:ea typeface="Times New Roman"/>
                <a:cs typeface="Times New Roman"/>
                <a:sym typeface="Times New Roman"/>
              </a:rPr>
              <a:t>DS300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70C0"/>
              </a:buClr>
              <a:buSzPts val="1800"/>
              <a:buFont typeface="Times New Roman"/>
              <a:buNone/>
            </a:pPr>
            <a:r>
              <a:rPr b="1" i="0" lang="en-US" sz="1800" u="none" cap="none" strike="noStrike">
                <a:solidFill>
                  <a:srgbClr val="0070C0"/>
                </a:solidFill>
                <a:latin typeface="Times New Roman"/>
                <a:ea typeface="Times New Roman"/>
                <a:cs typeface="Times New Roman"/>
                <a:sym typeface="Times New Roman"/>
              </a:rPr>
              <a:t>HỆ KHUYẾN NGHỊ</a:t>
            </a:r>
            <a:endParaRPr b="0" i="0" sz="1400" u="none" cap="none" strike="noStrike">
              <a:solidFill>
                <a:srgbClr val="000000"/>
              </a:solidFill>
              <a:latin typeface="Arial"/>
              <a:ea typeface="Arial"/>
              <a:cs typeface="Arial"/>
              <a:sym typeface="Arial"/>
            </a:endParaRPr>
          </a:p>
        </p:txBody>
      </p:sp>
      <p:pic>
        <p:nvPicPr>
          <p:cNvPr id="122" name="Google Shape;122;p1"/>
          <p:cNvPicPr preferRelativeResize="0"/>
          <p:nvPr/>
        </p:nvPicPr>
        <p:blipFill rotWithShape="1">
          <a:blip r:embed="rId4">
            <a:alphaModFix/>
          </a:blip>
          <a:srcRect b="0" l="0" r="0" t="0"/>
          <a:stretch/>
        </p:blipFill>
        <p:spPr>
          <a:xfrm>
            <a:off x="-561975" y="2284412"/>
            <a:ext cx="5029200" cy="3046412"/>
          </a:xfrm>
          <a:prstGeom prst="rect">
            <a:avLst/>
          </a:prstGeom>
          <a:noFill/>
          <a:ln>
            <a:noFill/>
          </a:ln>
        </p:spPr>
      </p:pic>
      <p:sp>
        <p:nvSpPr>
          <p:cNvPr id="123" name="Google Shape;123;p1"/>
          <p:cNvSpPr txBox="1"/>
          <p:nvPr/>
        </p:nvSpPr>
        <p:spPr>
          <a:xfrm>
            <a:off x="5056187" y="3360737"/>
            <a:ext cx="2119312"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B90000"/>
              </a:buClr>
              <a:buSzPts val="2800"/>
              <a:buFont typeface="Times New Roman"/>
              <a:buNone/>
            </a:pPr>
            <a:r>
              <a:rPr b="1" i="0" lang="en-US" sz="2800" u="none" cap="none" strike="noStrike">
                <a:solidFill>
                  <a:srgbClr val="B90000"/>
                </a:solidFill>
                <a:latin typeface="Times New Roman"/>
                <a:ea typeface="Times New Roman"/>
                <a:cs typeface="Times New Roman"/>
                <a:sym typeface="Times New Roman"/>
              </a:rPr>
              <a:t>Lọc cộng tác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10"/>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just">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Thuật toán lọc cộng tác dựa trên người dùng</a:t>
            </a:r>
            <a:endParaRPr/>
          </a:p>
        </p:txBody>
      </p:sp>
      <p:sp>
        <p:nvSpPr>
          <p:cNvPr id="217" name="Google Shape;217;p10"/>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UIT, VNU-HCM</a:t>
            </a:r>
            <a:endParaRPr b="0" i="0" sz="1400" u="none" cap="none" strike="noStrike">
              <a:solidFill>
                <a:srgbClr val="000000"/>
              </a:solidFill>
              <a:latin typeface="Arial"/>
              <a:ea typeface="Arial"/>
              <a:cs typeface="Arial"/>
              <a:sym typeface="Arial"/>
            </a:endParaRPr>
          </a:p>
        </p:txBody>
      </p:sp>
      <p:sp>
        <p:nvSpPr>
          <p:cNvPr id="218" name="Google Shape;218;p10"/>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Social Media Mining</a:t>
            </a:r>
            <a:endParaRPr b="0" i="0" sz="1400" u="none" cap="none" strike="noStrike">
              <a:solidFill>
                <a:srgbClr val="000000"/>
              </a:solidFill>
              <a:latin typeface="Arial"/>
              <a:ea typeface="Arial"/>
              <a:cs typeface="Arial"/>
              <a:sym typeface="Arial"/>
            </a:endParaRPr>
          </a:p>
        </p:txBody>
      </p:sp>
      <p:sp>
        <p:nvSpPr>
          <p:cNvPr id="219" name="Google Shape;219;p10"/>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20" name="Google Shape;220;p10"/>
          <p:cNvSpPr txBox="1"/>
          <p:nvPr>
            <p:ph idx="1" type="body"/>
          </p:nvPr>
        </p:nvSpPr>
        <p:spPr>
          <a:xfrm>
            <a:off x="609600" y="1768475"/>
            <a:ext cx="8077200" cy="600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Noto Sans Symbols"/>
              <a:buNone/>
            </a:pPr>
            <a:r>
              <a:rPr b="1" i="0" lang="en-US" sz="2400" u="none" cap="none" strike="noStrike">
                <a:solidFill>
                  <a:schemeClr val="dk1"/>
                </a:solidFill>
                <a:latin typeface="Times New Roman"/>
                <a:ea typeface="Times New Roman"/>
                <a:cs typeface="Times New Roman"/>
                <a:sym typeface="Times New Roman"/>
              </a:rPr>
              <a:t>Input: </a:t>
            </a:r>
            <a:r>
              <a:rPr b="0" i="0" lang="en-US" sz="2400" u="none" cap="none" strike="noStrike">
                <a:solidFill>
                  <a:schemeClr val="dk1"/>
                </a:solidFill>
                <a:latin typeface="Times New Roman"/>
                <a:ea typeface="Times New Roman"/>
                <a:cs typeface="Times New Roman"/>
                <a:sym typeface="Times New Roman"/>
              </a:rPr>
              <a:t>Ma trận đánh giá R (rating matrix)</a:t>
            </a:r>
            <a:endParaRPr/>
          </a:p>
          <a:p>
            <a:pPr indent="0" lvl="0" marL="0" marR="0" rtl="0" algn="l">
              <a:lnSpc>
                <a:spcPct val="100000"/>
              </a:lnSpc>
              <a:spcBef>
                <a:spcPts val="480"/>
              </a:spcBef>
              <a:spcAft>
                <a:spcPts val="0"/>
              </a:spcAft>
              <a:buClr>
                <a:schemeClr val="accent2"/>
              </a:buClr>
              <a:buSzPts val="2400"/>
              <a:buFont typeface="Noto Sans Symbols"/>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chemeClr val="accent2"/>
              </a:buClr>
              <a:buSzPts val="2400"/>
              <a:buFont typeface="Noto Sans Symbols"/>
              <a:buNone/>
            </a:pPr>
            <a:r>
              <a:rPr b="1" i="0" lang="en-US" sz="2400" u="none" cap="none" strike="noStrike">
                <a:solidFill>
                  <a:schemeClr val="dk1"/>
                </a:solidFill>
                <a:latin typeface="Times New Roman"/>
                <a:ea typeface="Times New Roman"/>
                <a:cs typeface="Times New Roman"/>
                <a:sym typeface="Times New Roman"/>
              </a:rPr>
              <a:t>Output: </a:t>
            </a:r>
            <a:endParaRPr/>
          </a:p>
          <a:p>
            <a:pPr indent="0" lvl="0" marL="0" marR="0" rtl="0" algn="l">
              <a:lnSpc>
                <a:spcPct val="100000"/>
              </a:lnSpc>
              <a:spcBef>
                <a:spcPts val="480"/>
              </a:spcBef>
              <a:spcAft>
                <a:spcPts val="0"/>
              </a:spcAft>
              <a:buClr>
                <a:schemeClr val="accent2"/>
              </a:buClr>
              <a:buSzPts val="2400"/>
              <a:buFont typeface="Noto Sans Symbols"/>
              <a:buNone/>
            </a:pPr>
            <a:r>
              <a:rPr b="1"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 Top-N những đối tượng được khuyến nghị</a:t>
            </a:r>
            <a:endParaRPr/>
          </a:p>
          <a:p>
            <a:pPr indent="0" lvl="0" marL="0" marR="0" rtl="0" algn="l">
              <a:lnSpc>
                <a:spcPct val="100000"/>
              </a:lnSpc>
              <a:spcBef>
                <a:spcPts val="480"/>
              </a:spcBef>
              <a:spcAft>
                <a:spcPts val="0"/>
              </a:spcAft>
              <a:buClr>
                <a:schemeClr val="accent2"/>
              </a:buClr>
              <a:buSzPts val="2400"/>
              <a:buFont typeface="Noto Sans Symbols"/>
              <a:buNone/>
            </a:pPr>
            <a:r>
              <a:rPr b="0" i="0" lang="en-US" sz="2400" u="none" cap="none" strike="noStrike">
                <a:solidFill>
                  <a:schemeClr val="dk1"/>
                </a:solidFill>
                <a:latin typeface="Times New Roman"/>
                <a:ea typeface="Times New Roman"/>
                <a:cs typeface="Times New Roman"/>
                <a:sym typeface="Times New Roman"/>
              </a:rPr>
              <a:t>	- Dự đoán giá trị của f(u,i), mức độ quan tâm của người dùng u với đối tượng 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13"/>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just">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Cập nhật giá trị ratings</a:t>
            </a:r>
            <a:endParaRPr/>
          </a:p>
        </p:txBody>
      </p:sp>
      <p:sp>
        <p:nvSpPr>
          <p:cNvPr id="227" name="Google Shape;227;p13"/>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UIT, VNU-HCM</a:t>
            </a:r>
            <a:endParaRPr b="0" i="0" sz="1400" u="none" cap="none" strike="noStrike">
              <a:solidFill>
                <a:srgbClr val="000000"/>
              </a:solidFill>
              <a:latin typeface="Arial"/>
              <a:ea typeface="Arial"/>
              <a:cs typeface="Arial"/>
              <a:sym typeface="Arial"/>
            </a:endParaRPr>
          </a:p>
        </p:txBody>
      </p:sp>
      <p:sp>
        <p:nvSpPr>
          <p:cNvPr id="228" name="Google Shape;228;p13"/>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Social Media Mining</a:t>
            </a:r>
            <a:endParaRPr b="0" i="0" sz="1400" u="none" cap="none" strike="noStrike">
              <a:solidFill>
                <a:srgbClr val="000000"/>
              </a:solidFill>
              <a:latin typeface="Arial"/>
              <a:ea typeface="Arial"/>
              <a:cs typeface="Arial"/>
              <a:sym typeface="Arial"/>
            </a:endParaRPr>
          </a:p>
        </p:txBody>
      </p:sp>
      <p:sp>
        <p:nvSpPr>
          <p:cNvPr id="229" name="Google Shape;229;p13"/>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30" name="Google Shape;230;p13"/>
          <p:cNvSpPr txBox="1"/>
          <p:nvPr/>
        </p:nvSpPr>
        <p:spPr>
          <a:xfrm>
            <a:off x="533400" y="1752600"/>
            <a:ext cx="6324600" cy="533400"/>
          </a:xfrm>
          <a:prstGeom prst="rect">
            <a:avLst/>
          </a:prstGeom>
          <a:noFill/>
          <a:ln>
            <a:noFill/>
          </a:ln>
        </p:spPr>
        <p:txBody>
          <a:bodyPr anchorCtr="0" anchor="t" bIns="45700" lIns="91425" spcFirstLastPara="1" rIns="91425" wrap="square" tIns="45700">
            <a:normAutofit/>
          </a:bodyPr>
          <a:lstStyle/>
          <a:p>
            <a:pPr indent="-469900" lvl="0" marL="469900" marR="0" rtl="0" algn="just">
              <a:lnSpc>
                <a:spcPct val="90000"/>
              </a:lnSpc>
              <a:spcBef>
                <a:spcPts val="0"/>
              </a:spcBef>
              <a:spcAft>
                <a:spcPts val="0"/>
              </a:spcAft>
              <a:buClr>
                <a:schemeClr val="accent2"/>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Tổng hợp đánh giá dựa trên khoảng cách đánh giá:</a:t>
            </a:r>
            <a:endParaRPr b="0" i="0" sz="1400" u="none" cap="none" strike="noStrike">
              <a:solidFill>
                <a:srgbClr val="000000"/>
              </a:solidFill>
              <a:latin typeface="Arial"/>
              <a:ea typeface="Arial"/>
              <a:cs typeface="Arial"/>
              <a:sym typeface="Arial"/>
            </a:endParaRPr>
          </a:p>
        </p:txBody>
      </p:sp>
      <p:pic>
        <p:nvPicPr>
          <p:cNvPr id="231" name="Google Shape;231;p13"/>
          <p:cNvPicPr preferRelativeResize="0"/>
          <p:nvPr/>
        </p:nvPicPr>
        <p:blipFill>
          <a:blip r:embed="rId3">
            <a:alphaModFix/>
          </a:blip>
          <a:stretch>
            <a:fillRect/>
          </a:stretch>
        </p:blipFill>
        <p:spPr>
          <a:xfrm>
            <a:off x="942463" y="2231175"/>
            <a:ext cx="7268575" cy="2942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14"/>
          <p:cNvSpPr txBox="1"/>
          <p:nvPr>
            <p:ph type="title"/>
          </p:nvPr>
        </p:nvSpPr>
        <p:spPr>
          <a:xfrm>
            <a:off x="652462" y="685800"/>
            <a:ext cx="8034337" cy="838200"/>
          </a:xfrm>
          <a:prstGeom prst="rect">
            <a:avLst/>
          </a:prstGeom>
          <a:gradFill>
            <a:gsLst>
              <a:gs pos="0">
                <a:srgbClr val="9D0000"/>
              </a:gs>
              <a:gs pos="80000">
                <a:srgbClr val="CE0000"/>
              </a:gs>
              <a:gs pos="100000">
                <a:srgbClr val="D30000"/>
              </a:gs>
            </a:gsLst>
            <a:lin ang="16200000" scaled="0"/>
          </a:gradFill>
          <a:ln>
            <a:noFill/>
          </a:ln>
          <a:effectLst>
            <a:outerShdw blurRad="63500" dir="5400000" dist="23000">
              <a:srgbClr val="000000">
                <a:alpha val="34509"/>
              </a:srgbClr>
            </a:outerShdw>
          </a:effectLst>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Font typeface="Times New Roman"/>
              <a:buNone/>
            </a:pPr>
            <a:r>
              <a:rPr b="1" i="0" lang="en-US" sz="2800" u="none">
                <a:solidFill>
                  <a:schemeClr val="lt1"/>
                </a:solidFill>
                <a:latin typeface="Times New Roman"/>
                <a:ea typeface="Times New Roman"/>
                <a:cs typeface="Times New Roman"/>
                <a:sym typeface="Times New Roman"/>
              </a:rPr>
              <a:t>Ví dụ</a:t>
            </a:r>
            <a:endParaRPr/>
          </a:p>
        </p:txBody>
      </p:sp>
      <p:pic>
        <p:nvPicPr>
          <p:cNvPr id="238" name="Google Shape;238;p14"/>
          <p:cNvPicPr preferRelativeResize="0"/>
          <p:nvPr/>
        </p:nvPicPr>
        <p:blipFill rotWithShape="1">
          <a:blip r:embed="rId3">
            <a:alphaModFix/>
          </a:blip>
          <a:srcRect b="0" l="0" r="0" t="20716"/>
          <a:stretch/>
        </p:blipFill>
        <p:spPr>
          <a:xfrm>
            <a:off x="796925" y="2652712"/>
            <a:ext cx="4791075" cy="1749425"/>
          </a:xfrm>
          <a:prstGeom prst="rect">
            <a:avLst/>
          </a:prstGeom>
          <a:noFill/>
          <a:ln>
            <a:noFill/>
          </a:ln>
        </p:spPr>
      </p:pic>
      <p:sp>
        <p:nvSpPr>
          <p:cNvPr id="239" name="Google Shape;239;p14"/>
          <p:cNvSpPr txBox="1"/>
          <p:nvPr/>
        </p:nvSpPr>
        <p:spPr>
          <a:xfrm>
            <a:off x="6088062" y="2514600"/>
            <a:ext cx="25908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Open Sans"/>
              <a:buNone/>
            </a:pPr>
            <a:r>
              <a:rPr b="0" i="0" lang="en-US" sz="1800" u="none" cap="none" strike="noStrike">
                <a:solidFill>
                  <a:schemeClr val="dk1"/>
                </a:solidFill>
                <a:latin typeface="Open Sans"/>
                <a:ea typeface="Open Sans"/>
                <a:cs typeface="Open Sans"/>
                <a:sym typeface="Open Sans"/>
              </a:rPr>
              <a:t>Dự đoán rating của Jane đối với Aladdin</a:t>
            </a:r>
            <a:endParaRPr b="0" i="0" sz="1400" u="none" cap="none" strike="noStrike">
              <a:solidFill>
                <a:srgbClr val="000000"/>
              </a:solidFill>
              <a:latin typeface="Arial"/>
              <a:ea typeface="Arial"/>
              <a:cs typeface="Arial"/>
              <a:sym typeface="Arial"/>
            </a:endParaRPr>
          </a:p>
        </p:txBody>
      </p:sp>
      <p:cxnSp>
        <p:nvCxnSpPr>
          <p:cNvPr id="240" name="Google Shape;240;p14"/>
          <p:cNvCxnSpPr/>
          <p:nvPr/>
        </p:nvCxnSpPr>
        <p:spPr>
          <a:xfrm flipH="1">
            <a:off x="3344862" y="2838450"/>
            <a:ext cx="2743200" cy="1025525"/>
          </a:xfrm>
          <a:prstGeom prst="straightConnector1">
            <a:avLst/>
          </a:prstGeom>
          <a:noFill/>
          <a:ln cap="flat" cmpd="sng" w="38100">
            <a:solidFill>
              <a:srgbClr val="FF0000"/>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5"/>
          <p:cNvSpPr txBox="1"/>
          <p:nvPr>
            <p:ph type="title"/>
          </p:nvPr>
        </p:nvSpPr>
        <p:spPr>
          <a:xfrm>
            <a:off x="652462" y="685800"/>
            <a:ext cx="8034337" cy="838200"/>
          </a:xfrm>
          <a:prstGeom prst="rect">
            <a:avLst/>
          </a:prstGeom>
          <a:gradFill>
            <a:gsLst>
              <a:gs pos="0">
                <a:srgbClr val="9D0000"/>
              </a:gs>
              <a:gs pos="80000">
                <a:srgbClr val="CE0000"/>
              </a:gs>
              <a:gs pos="100000">
                <a:srgbClr val="D30000"/>
              </a:gs>
            </a:gsLst>
            <a:lin ang="16200000" scaled="0"/>
          </a:gradFill>
          <a:ln>
            <a:noFill/>
          </a:ln>
          <a:effectLst>
            <a:outerShdw blurRad="63500" dir="5400000" dist="23000">
              <a:srgbClr val="000000">
                <a:alpha val="34509"/>
              </a:srgbClr>
            </a:outerShdw>
          </a:effectLst>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Font typeface="Times New Roman"/>
              <a:buNone/>
            </a:pPr>
            <a:r>
              <a:rPr b="1" i="0" lang="en-US" sz="2800" u="none">
                <a:solidFill>
                  <a:schemeClr val="lt1"/>
                </a:solidFill>
                <a:latin typeface="Times New Roman"/>
                <a:ea typeface="Times New Roman"/>
                <a:cs typeface="Times New Roman"/>
                <a:sym typeface="Times New Roman"/>
              </a:rPr>
              <a:t>Ví dụ</a:t>
            </a:r>
            <a:endParaRPr/>
          </a:p>
        </p:txBody>
      </p:sp>
      <p:pic>
        <p:nvPicPr>
          <p:cNvPr id="247" name="Google Shape;247;p15"/>
          <p:cNvPicPr preferRelativeResize="0"/>
          <p:nvPr/>
        </p:nvPicPr>
        <p:blipFill rotWithShape="1">
          <a:blip r:embed="rId3">
            <a:alphaModFix/>
          </a:blip>
          <a:srcRect b="0" l="0" r="0" t="20716"/>
          <a:stretch/>
        </p:blipFill>
        <p:spPr>
          <a:xfrm>
            <a:off x="576262" y="1681162"/>
            <a:ext cx="4791075" cy="1749425"/>
          </a:xfrm>
          <a:prstGeom prst="rect">
            <a:avLst/>
          </a:prstGeom>
          <a:noFill/>
          <a:ln>
            <a:noFill/>
          </a:ln>
        </p:spPr>
      </p:pic>
      <p:cxnSp>
        <p:nvCxnSpPr>
          <p:cNvPr id="248" name="Google Shape;248;p15"/>
          <p:cNvCxnSpPr/>
          <p:nvPr/>
        </p:nvCxnSpPr>
        <p:spPr>
          <a:xfrm flipH="1">
            <a:off x="3124200" y="1865312"/>
            <a:ext cx="2743200" cy="1027112"/>
          </a:xfrm>
          <a:prstGeom prst="straightConnector1">
            <a:avLst/>
          </a:prstGeom>
          <a:noFill/>
          <a:ln cap="flat" cmpd="sng" w="38100">
            <a:solidFill>
              <a:srgbClr val="FF0000"/>
            </a:solidFill>
            <a:prstDash val="solid"/>
            <a:miter lim="800000"/>
            <a:headEnd len="sm" w="sm" type="none"/>
            <a:tailEnd len="med" w="med" type="triangle"/>
          </a:ln>
        </p:spPr>
      </p:cxnSp>
      <p:pic>
        <p:nvPicPr>
          <p:cNvPr id="249" name="Google Shape;249;p15"/>
          <p:cNvPicPr preferRelativeResize="0"/>
          <p:nvPr/>
        </p:nvPicPr>
        <p:blipFill rotWithShape="1">
          <a:blip r:embed="rId4">
            <a:alphaModFix/>
          </a:blip>
          <a:srcRect b="0" l="0" r="0" t="0"/>
          <a:stretch/>
        </p:blipFill>
        <p:spPr>
          <a:xfrm>
            <a:off x="5105400" y="3717925"/>
            <a:ext cx="2895600" cy="2740025"/>
          </a:xfrm>
          <a:prstGeom prst="rect">
            <a:avLst/>
          </a:prstGeom>
          <a:noFill/>
          <a:ln>
            <a:noFill/>
          </a:ln>
        </p:spPr>
      </p:pic>
      <p:sp>
        <p:nvSpPr>
          <p:cNvPr id="250" name="Google Shape;250;p15"/>
          <p:cNvSpPr txBox="1"/>
          <p:nvPr/>
        </p:nvSpPr>
        <p:spPr>
          <a:xfrm>
            <a:off x="457200" y="4572000"/>
            <a:ext cx="3581400" cy="369887"/>
          </a:xfrm>
          <a:prstGeom prst="rect">
            <a:avLst/>
          </a:prstGeom>
          <a:solidFill>
            <a:srgbClr val="00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Open Sans"/>
              <a:buNone/>
            </a:pPr>
            <a:r>
              <a:rPr b="0" i="0" lang="en-US" sz="1800" u="none" cap="none" strike="noStrike">
                <a:solidFill>
                  <a:srgbClr val="FFFFFF"/>
                </a:solidFill>
                <a:latin typeface="Open Sans"/>
                <a:ea typeface="Open Sans"/>
                <a:cs typeface="Open Sans"/>
                <a:sym typeface="Open Sans"/>
              </a:rPr>
              <a:t>1- tính ratings trung bình</a:t>
            </a:r>
            <a:endParaRPr b="0" i="0" sz="1400" u="none" cap="none" strike="noStrike">
              <a:solidFill>
                <a:srgbClr val="000000"/>
              </a:solidFill>
              <a:latin typeface="Arial"/>
              <a:ea typeface="Arial"/>
              <a:cs typeface="Arial"/>
              <a:sym typeface="Arial"/>
            </a:endParaRPr>
          </a:p>
        </p:txBody>
      </p:sp>
      <p:sp>
        <p:nvSpPr>
          <p:cNvPr id="251" name="Google Shape;251;p15"/>
          <p:cNvSpPr txBox="1"/>
          <p:nvPr/>
        </p:nvSpPr>
        <p:spPr>
          <a:xfrm>
            <a:off x="5868987" y="1552575"/>
            <a:ext cx="25908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Open Sans"/>
              <a:buNone/>
            </a:pPr>
            <a:r>
              <a:rPr b="0" i="0" lang="en-US" sz="1800" u="none" cap="none" strike="noStrike">
                <a:solidFill>
                  <a:schemeClr val="dk1"/>
                </a:solidFill>
                <a:latin typeface="Open Sans"/>
                <a:ea typeface="Open Sans"/>
                <a:cs typeface="Open Sans"/>
                <a:sym typeface="Open Sans"/>
              </a:rPr>
              <a:t>Dự đoán rating của Jane đối với Aladdin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sp>
        <p:nvSpPr>
          <p:cNvPr id="257" name="Google Shape;257;p16"/>
          <p:cNvSpPr txBox="1"/>
          <p:nvPr>
            <p:ph type="title"/>
          </p:nvPr>
        </p:nvSpPr>
        <p:spPr>
          <a:xfrm>
            <a:off x="652462" y="685800"/>
            <a:ext cx="8034337" cy="838200"/>
          </a:xfrm>
          <a:prstGeom prst="rect">
            <a:avLst/>
          </a:prstGeom>
          <a:gradFill>
            <a:gsLst>
              <a:gs pos="0">
                <a:srgbClr val="9D0000"/>
              </a:gs>
              <a:gs pos="80000">
                <a:srgbClr val="CE0000"/>
              </a:gs>
              <a:gs pos="100000">
                <a:srgbClr val="D30000"/>
              </a:gs>
            </a:gsLst>
            <a:lin ang="16200000" scaled="0"/>
          </a:gradFill>
          <a:ln>
            <a:noFill/>
          </a:ln>
          <a:effectLst>
            <a:outerShdw blurRad="63500" dir="5400000" dist="23000">
              <a:srgbClr val="000000">
                <a:alpha val="34509"/>
              </a:srgbClr>
            </a:outerShdw>
          </a:effectLst>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Font typeface="Times New Roman"/>
              <a:buNone/>
            </a:pPr>
            <a:r>
              <a:rPr b="1" i="0" lang="en-US" sz="2800" u="none">
                <a:solidFill>
                  <a:schemeClr val="lt1"/>
                </a:solidFill>
                <a:latin typeface="Times New Roman"/>
                <a:ea typeface="Times New Roman"/>
                <a:cs typeface="Times New Roman"/>
                <a:sym typeface="Times New Roman"/>
              </a:rPr>
              <a:t>Ví dụ</a:t>
            </a:r>
            <a:endParaRPr/>
          </a:p>
        </p:txBody>
      </p:sp>
      <p:pic>
        <p:nvPicPr>
          <p:cNvPr id="258" name="Google Shape;258;p16"/>
          <p:cNvPicPr preferRelativeResize="0"/>
          <p:nvPr/>
        </p:nvPicPr>
        <p:blipFill rotWithShape="1">
          <a:blip r:embed="rId3">
            <a:alphaModFix/>
          </a:blip>
          <a:srcRect b="0" l="0" r="0" t="20716"/>
          <a:stretch/>
        </p:blipFill>
        <p:spPr>
          <a:xfrm>
            <a:off x="576262" y="1681162"/>
            <a:ext cx="4791075" cy="1749425"/>
          </a:xfrm>
          <a:prstGeom prst="rect">
            <a:avLst/>
          </a:prstGeom>
          <a:noFill/>
          <a:ln>
            <a:noFill/>
          </a:ln>
        </p:spPr>
      </p:pic>
      <p:cxnSp>
        <p:nvCxnSpPr>
          <p:cNvPr id="259" name="Google Shape;259;p16"/>
          <p:cNvCxnSpPr/>
          <p:nvPr/>
        </p:nvCxnSpPr>
        <p:spPr>
          <a:xfrm flipH="1">
            <a:off x="3124200" y="1865312"/>
            <a:ext cx="2743200" cy="1027112"/>
          </a:xfrm>
          <a:prstGeom prst="straightConnector1">
            <a:avLst/>
          </a:prstGeom>
          <a:noFill/>
          <a:ln cap="flat" cmpd="sng" w="38100">
            <a:solidFill>
              <a:srgbClr val="FF0000"/>
            </a:solidFill>
            <a:prstDash val="solid"/>
            <a:miter lim="800000"/>
            <a:headEnd len="sm" w="sm" type="none"/>
            <a:tailEnd len="med" w="med" type="triangle"/>
          </a:ln>
        </p:spPr>
      </p:cxnSp>
      <p:pic>
        <p:nvPicPr>
          <p:cNvPr id="260" name="Google Shape;260;p16"/>
          <p:cNvPicPr preferRelativeResize="0"/>
          <p:nvPr/>
        </p:nvPicPr>
        <p:blipFill rotWithShape="1">
          <a:blip r:embed="rId4">
            <a:alphaModFix/>
          </a:blip>
          <a:srcRect b="0" l="0" r="0" t="0"/>
          <a:stretch/>
        </p:blipFill>
        <p:spPr>
          <a:xfrm>
            <a:off x="4121150" y="3648075"/>
            <a:ext cx="4565650" cy="2609850"/>
          </a:xfrm>
          <a:prstGeom prst="rect">
            <a:avLst/>
          </a:prstGeom>
          <a:noFill/>
          <a:ln>
            <a:noFill/>
          </a:ln>
        </p:spPr>
      </p:pic>
      <p:sp>
        <p:nvSpPr>
          <p:cNvPr id="261" name="Google Shape;261;p16"/>
          <p:cNvSpPr txBox="1"/>
          <p:nvPr/>
        </p:nvSpPr>
        <p:spPr>
          <a:xfrm>
            <a:off x="179387" y="4525962"/>
            <a:ext cx="3630612" cy="646112"/>
          </a:xfrm>
          <a:prstGeom prst="rect">
            <a:avLst/>
          </a:prstGeom>
          <a:solidFill>
            <a:srgbClr val="00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Open Sans"/>
              <a:buNone/>
            </a:pPr>
            <a:r>
              <a:rPr b="0" i="0" lang="en-US" sz="1800" u="none" cap="none" strike="noStrike">
                <a:solidFill>
                  <a:srgbClr val="FFFFFF"/>
                </a:solidFill>
                <a:latin typeface="Open Sans"/>
                <a:ea typeface="Open Sans"/>
                <a:cs typeface="Open Sans"/>
                <a:sym typeface="Open Sans"/>
              </a:rPr>
              <a:t>2- Tính độ tương đồng giữa hai người dùng bằng cosine</a:t>
            </a:r>
            <a:endParaRPr b="0" i="0" sz="1400" u="none" cap="none" strike="noStrike">
              <a:solidFill>
                <a:srgbClr val="000000"/>
              </a:solidFill>
              <a:latin typeface="Arial"/>
              <a:ea typeface="Arial"/>
              <a:cs typeface="Arial"/>
              <a:sym typeface="Arial"/>
            </a:endParaRPr>
          </a:p>
        </p:txBody>
      </p:sp>
      <p:sp>
        <p:nvSpPr>
          <p:cNvPr id="262" name="Google Shape;262;p16"/>
          <p:cNvSpPr txBox="1"/>
          <p:nvPr/>
        </p:nvSpPr>
        <p:spPr>
          <a:xfrm>
            <a:off x="5976937" y="1541462"/>
            <a:ext cx="2590800" cy="6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Open Sans"/>
              <a:buNone/>
            </a:pPr>
            <a:r>
              <a:rPr b="0" i="0" lang="en-US" sz="1800" u="none" cap="none" strike="noStrike">
                <a:solidFill>
                  <a:schemeClr val="dk1"/>
                </a:solidFill>
                <a:latin typeface="Open Sans"/>
                <a:ea typeface="Open Sans"/>
                <a:cs typeface="Open Sans"/>
                <a:sym typeface="Open Sans"/>
              </a:rPr>
              <a:t>Dự đoán rating của Jane đối với Aladdin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17"/>
          <p:cNvSpPr txBox="1"/>
          <p:nvPr>
            <p:ph type="title"/>
          </p:nvPr>
        </p:nvSpPr>
        <p:spPr>
          <a:xfrm>
            <a:off x="609600" y="685800"/>
            <a:ext cx="8001000" cy="838200"/>
          </a:xfrm>
          <a:prstGeom prst="rect">
            <a:avLst/>
          </a:prstGeom>
          <a:gradFill>
            <a:gsLst>
              <a:gs pos="0">
                <a:srgbClr val="9D0000"/>
              </a:gs>
              <a:gs pos="80000">
                <a:srgbClr val="CE0000"/>
              </a:gs>
              <a:gs pos="100000">
                <a:srgbClr val="D30000"/>
              </a:gs>
            </a:gsLst>
            <a:lin ang="16200000" scaled="0"/>
          </a:gradFill>
          <a:ln>
            <a:noFill/>
          </a:ln>
          <a:effectLst>
            <a:outerShdw blurRad="63500" dir="5400000" dist="23000">
              <a:srgbClr val="000000">
                <a:alpha val="34509"/>
              </a:srgbClr>
            </a:outerShdw>
          </a:effectLst>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Font typeface="Times New Roman"/>
              <a:buNone/>
            </a:pPr>
            <a:r>
              <a:rPr b="1" i="0" lang="en-US" sz="2800" u="none">
                <a:solidFill>
                  <a:schemeClr val="lt1"/>
                </a:solidFill>
                <a:latin typeface="Times New Roman"/>
                <a:ea typeface="Times New Roman"/>
                <a:cs typeface="Times New Roman"/>
                <a:sym typeface="Times New Roman"/>
              </a:rPr>
              <a:t>Ví dụ</a:t>
            </a:r>
            <a:endParaRPr/>
          </a:p>
        </p:txBody>
      </p:sp>
      <p:pic>
        <p:nvPicPr>
          <p:cNvPr id="269" name="Google Shape;269;p17"/>
          <p:cNvPicPr preferRelativeResize="0"/>
          <p:nvPr>
            <p:ph idx="1" type="body"/>
          </p:nvPr>
        </p:nvPicPr>
        <p:blipFill rotWithShape="1">
          <a:blip r:embed="rId3">
            <a:alphaModFix/>
          </a:blip>
          <a:srcRect b="0" l="0" r="0" t="0"/>
          <a:stretch/>
        </p:blipFill>
        <p:spPr>
          <a:xfrm>
            <a:off x="609600" y="2362200"/>
            <a:ext cx="8001000" cy="3124200"/>
          </a:xfrm>
          <a:prstGeom prst="rect">
            <a:avLst/>
          </a:prstGeom>
          <a:noFill/>
          <a:ln>
            <a:noFill/>
          </a:ln>
        </p:spPr>
      </p:pic>
      <p:sp>
        <p:nvSpPr>
          <p:cNvPr id="270" name="Google Shape;270;p17"/>
          <p:cNvSpPr txBox="1"/>
          <p:nvPr/>
        </p:nvSpPr>
        <p:spPr>
          <a:xfrm>
            <a:off x="609600" y="1839912"/>
            <a:ext cx="8001000" cy="646112"/>
          </a:xfrm>
          <a:prstGeom prst="rect">
            <a:avLst/>
          </a:prstGeom>
          <a:solidFill>
            <a:srgbClr val="000000"/>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Times New Roman"/>
              <a:buNone/>
            </a:pPr>
            <a:r>
              <a:rPr b="0" i="0" lang="en-US" sz="1800" u="none" cap="none" strike="noStrike">
                <a:solidFill>
                  <a:srgbClr val="FFFFFF"/>
                </a:solidFill>
                <a:latin typeface="Times New Roman"/>
                <a:ea typeface="Times New Roman"/>
                <a:cs typeface="Times New Roman"/>
                <a:sym typeface="Times New Roman"/>
              </a:rPr>
              <a:t>3- Tính rating của Jane đối với Aladdin bằng Tổng hợp đánh giá dựa trên khoảng cách đánh giá , giả sử neighborhood size =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18"/>
          <p:cNvSpPr txBox="1"/>
          <p:nvPr>
            <p:ph type="title"/>
          </p:nvPr>
        </p:nvSpPr>
        <p:spPr>
          <a:xfrm>
            <a:off x="609600" y="685800"/>
            <a:ext cx="8001000" cy="838200"/>
          </a:xfrm>
          <a:prstGeom prst="rect">
            <a:avLst/>
          </a:prstGeom>
          <a:gradFill>
            <a:gsLst>
              <a:gs pos="0">
                <a:srgbClr val="9D0000"/>
              </a:gs>
              <a:gs pos="80000">
                <a:srgbClr val="CE0000"/>
              </a:gs>
              <a:gs pos="100000">
                <a:srgbClr val="D30000"/>
              </a:gs>
            </a:gsLst>
            <a:lin ang="16200000" scaled="0"/>
          </a:gradFill>
          <a:ln>
            <a:noFill/>
          </a:ln>
          <a:effectLst>
            <a:outerShdw blurRad="63500" dir="5400000" dist="23000">
              <a:srgbClr val="000000">
                <a:alpha val="34509"/>
              </a:srgbClr>
            </a:outerShdw>
          </a:effectLst>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Font typeface="Times New Roman"/>
              <a:buNone/>
            </a:pPr>
            <a:r>
              <a:rPr b="1" i="0" lang="en-US" sz="2800" u="none">
                <a:solidFill>
                  <a:schemeClr val="lt1"/>
                </a:solidFill>
                <a:latin typeface="Times New Roman"/>
                <a:ea typeface="Times New Roman"/>
                <a:cs typeface="Times New Roman"/>
                <a:sym typeface="Times New Roman"/>
              </a:rPr>
              <a:t>Ưu, nhược điểm</a:t>
            </a:r>
            <a:endParaRPr/>
          </a:p>
        </p:txBody>
      </p:sp>
      <p:sp>
        <p:nvSpPr>
          <p:cNvPr id="277" name="Google Shape;277;p18"/>
          <p:cNvSpPr txBox="1"/>
          <p:nvPr>
            <p:ph idx="1" type="body"/>
          </p:nvPr>
        </p:nvSpPr>
        <p:spPr>
          <a:xfrm>
            <a:off x="609600" y="1905000"/>
            <a:ext cx="8229600" cy="4038600"/>
          </a:xfrm>
          <a:prstGeom prst="rect">
            <a:avLst/>
          </a:prstGeom>
          <a:noFill/>
          <a:ln>
            <a:noFill/>
          </a:ln>
        </p:spPr>
        <p:txBody>
          <a:bodyPr anchorCtr="0" anchor="t" bIns="45700" lIns="91425" spcFirstLastPara="1" rIns="91425" wrap="square" tIns="45700">
            <a:normAutofit/>
          </a:bodyPr>
          <a:lstStyle/>
          <a:p>
            <a:pPr indent="-469900" lvl="0" marL="469900" marR="0" rtl="0" algn="l">
              <a:lnSpc>
                <a:spcPct val="90000"/>
              </a:lnSpc>
              <a:spcBef>
                <a:spcPts val="0"/>
              </a:spcBef>
              <a:spcAft>
                <a:spcPts val="0"/>
              </a:spcAft>
              <a:buClr>
                <a:schemeClr val="accent2"/>
              </a:buClr>
              <a:buSzPts val="2900"/>
              <a:buFont typeface="Noto Sans Symbols"/>
              <a:buChar char="❑"/>
            </a:pPr>
            <a:r>
              <a:rPr b="1" i="0" lang="en-US" sz="2900" u="none" cap="none" strike="noStrike">
                <a:solidFill>
                  <a:schemeClr val="dk1"/>
                </a:solidFill>
                <a:latin typeface="Times New Roman"/>
                <a:ea typeface="Times New Roman"/>
                <a:cs typeface="Times New Roman"/>
                <a:sym typeface="Times New Roman"/>
              </a:rPr>
              <a:t>Ưu điểm</a:t>
            </a:r>
            <a:endParaRPr/>
          </a:p>
          <a:p>
            <a:pPr indent="-436562" lvl="1" marL="908050" marR="0" rtl="0" algn="l">
              <a:lnSpc>
                <a:spcPct val="90000"/>
              </a:lnSpc>
              <a:spcBef>
                <a:spcPts val="440"/>
              </a:spcBef>
              <a:spcAft>
                <a:spcPts val="0"/>
              </a:spcAft>
              <a:buClr>
                <a:schemeClr val="accent2"/>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Không cần phải có thêm thông tin về người dùng hoặc nội dung của các mặt hàng</a:t>
            </a:r>
            <a:endParaRPr/>
          </a:p>
          <a:p>
            <a:pPr indent="-395287" lvl="2" marL="1304925" marR="0" rtl="0" algn="l">
              <a:lnSpc>
                <a:spcPct val="90000"/>
              </a:lnSpc>
              <a:spcBef>
                <a:spcPts val="400"/>
              </a:spcBef>
              <a:spcAft>
                <a:spcPts val="0"/>
              </a:spcAft>
              <a:buClr>
                <a:schemeClr val="accent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Xếp hạng hoặc lịch sử mua hàng của người dùng là thông tin duy nhất cần thiết để hoạt động</a:t>
            </a:r>
            <a:br>
              <a:rPr b="0" i="0" lang="en-US" sz="1900" u="none" cap="none" strike="noStrike">
                <a:solidFill>
                  <a:schemeClr val="dk1"/>
                </a:solidFill>
                <a:latin typeface="Open Sans"/>
                <a:ea typeface="Open Sans"/>
                <a:cs typeface="Open Sans"/>
                <a:sym typeface="Open Sans"/>
              </a:rPr>
            </a:br>
            <a:endParaRPr/>
          </a:p>
          <a:p>
            <a:pPr indent="-469900" lvl="0" marL="469900" marR="0" rtl="0" algn="l">
              <a:lnSpc>
                <a:spcPct val="90000"/>
              </a:lnSpc>
              <a:spcBef>
                <a:spcPts val="520"/>
              </a:spcBef>
              <a:spcAft>
                <a:spcPts val="0"/>
              </a:spcAft>
              <a:buClr>
                <a:schemeClr val="accent2"/>
              </a:buClr>
              <a:buSzPts val="2600"/>
              <a:buFont typeface="Noto Sans Symbols"/>
              <a:buChar char="❑"/>
            </a:pPr>
            <a:r>
              <a:rPr b="1" i="0" lang="en-US" sz="2600" u="none" cap="none" strike="noStrike">
                <a:solidFill>
                  <a:schemeClr val="dk1"/>
                </a:solidFill>
                <a:latin typeface="Times New Roman"/>
                <a:ea typeface="Times New Roman"/>
                <a:cs typeface="Times New Roman"/>
                <a:sym typeface="Times New Roman"/>
              </a:rPr>
              <a:t>Nhược điểm</a:t>
            </a:r>
            <a:endParaRPr/>
          </a:p>
          <a:p>
            <a:pPr indent="-436562" lvl="1" marL="908050" marR="0" rtl="0" algn="l">
              <a:lnSpc>
                <a:spcPct val="90000"/>
              </a:lnSpc>
              <a:spcBef>
                <a:spcPts val="440"/>
              </a:spcBef>
              <a:spcAft>
                <a:spcPts val="0"/>
              </a:spcAft>
              <a:buClr>
                <a:schemeClr val="accent2"/>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Dữ liệu thưa (Data sparsity)</a:t>
            </a:r>
            <a:endParaRPr/>
          </a:p>
          <a:p>
            <a:pPr indent="-436562" lvl="1" marL="908050" marR="0" rtl="0" algn="l">
              <a:lnSpc>
                <a:spcPct val="90000"/>
              </a:lnSpc>
              <a:spcBef>
                <a:spcPts val="440"/>
              </a:spcBef>
              <a:spcAft>
                <a:spcPts val="0"/>
              </a:spcAft>
              <a:buClr>
                <a:schemeClr val="accent2"/>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Kh</a:t>
            </a:r>
            <a:r>
              <a:rPr lang="en-US" sz="2200">
                <a:latin typeface="Times New Roman"/>
                <a:ea typeface="Times New Roman"/>
                <a:cs typeface="Times New Roman"/>
                <a:sym typeface="Times New Roman"/>
              </a:rPr>
              <a:t>ở</a:t>
            </a:r>
            <a:r>
              <a:rPr b="0" i="0" lang="en-US" sz="2200" u="none" cap="none" strike="noStrike">
                <a:solidFill>
                  <a:schemeClr val="dk1"/>
                </a:solidFill>
                <a:latin typeface="Times New Roman"/>
                <a:ea typeface="Times New Roman"/>
                <a:cs typeface="Times New Roman"/>
                <a:sym typeface="Times New Roman"/>
              </a:rPr>
              <a:t>i động lạnh (Cold-start)</a:t>
            </a:r>
            <a:endParaRPr/>
          </a:p>
          <a:p>
            <a:pPr indent="-436562" lvl="1" marL="908050" marR="0" rtl="0" algn="l">
              <a:lnSpc>
                <a:spcPct val="90000"/>
              </a:lnSpc>
              <a:spcBef>
                <a:spcPts val="440"/>
              </a:spcBef>
              <a:spcAft>
                <a:spcPts val="0"/>
              </a:spcAft>
              <a:buClr>
                <a:schemeClr val="accent2"/>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Khả năng mở rộng (Scalability)</a:t>
            </a:r>
            <a:endParaRPr/>
          </a:p>
          <a:p>
            <a:pPr indent="-436562" lvl="1" marL="908050" marR="0" rtl="0" algn="l">
              <a:lnSpc>
                <a:spcPct val="90000"/>
              </a:lnSpc>
              <a:spcBef>
                <a:spcPts val="440"/>
              </a:spcBef>
              <a:spcAft>
                <a:spcPts val="0"/>
              </a:spcAft>
              <a:buClr>
                <a:schemeClr val="accent2"/>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Thiếu sự đa dạng và vấn đề long tail</a:t>
            </a:r>
            <a:endParaRPr b="0" i="0" sz="2200" u="none" cap="none" strike="noStrike">
              <a:solidFill>
                <a:schemeClr val="dk1"/>
              </a:solidFill>
              <a:latin typeface="Times New Roman"/>
              <a:ea typeface="Times New Roman"/>
              <a:cs typeface="Times New Roman"/>
              <a:sym typeface="Times New Roman"/>
            </a:endParaRPr>
          </a:p>
          <a:p>
            <a:pPr indent="-436562" lvl="1" marL="908050" marR="0" rtl="0" algn="l">
              <a:lnSpc>
                <a:spcPct val="90000"/>
              </a:lnSpc>
              <a:spcBef>
                <a:spcPts val="440"/>
              </a:spcBef>
              <a:spcAft>
                <a:spcPts val="0"/>
              </a:spcAft>
              <a:buClr>
                <a:schemeClr val="accent2"/>
              </a:buClr>
              <a:buSzPts val="2200"/>
              <a:buFont typeface="Noto Sans Symbols"/>
              <a:buNone/>
            </a:pPr>
            <a:r>
              <a:t/>
            </a:r>
            <a:endParaRPr b="1" i="0" sz="2200" u="none" cap="none" strike="noStrike">
              <a:solidFill>
                <a:schemeClr val="dk1"/>
              </a:solidFill>
              <a:latin typeface="Times New Roman"/>
              <a:ea typeface="Times New Roman"/>
              <a:cs typeface="Times New Roman"/>
              <a:sym typeface="Times New Roman"/>
            </a:endParaRPr>
          </a:p>
          <a:p>
            <a:pPr indent="-300037" lvl="2" marL="1304925" marR="0" rtl="0" algn="l">
              <a:lnSpc>
                <a:spcPct val="90000"/>
              </a:lnSpc>
              <a:spcBef>
                <a:spcPts val="300"/>
              </a:spcBef>
              <a:spcAft>
                <a:spcPts val="0"/>
              </a:spcAft>
              <a:buClr>
                <a:schemeClr val="accent2"/>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a:p>
            <a:pPr indent="-374650" lvl="0" marL="469900" marR="0" rtl="0" algn="l">
              <a:lnSpc>
                <a:spcPct val="100000"/>
              </a:lnSpc>
              <a:spcBef>
                <a:spcPts val="300"/>
              </a:spcBef>
              <a:spcAft>
                <a:spcPts val="0"/>
              </a:spcAft>
              <a:buClr>
                <a:schemeClr val="accent2"/>
              </a:buClr>
              <a:buSzPts val="1500"/>
              <a:buFont typeface="Noto Sans Symbols"/>
              <a:buNone/>
            </a:pPr>
            <a:r>
              <a:t/>
            </a:r>
            <a:endParaRPr b="0" i="0" sz="1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9"/>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just">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Bài tập</a:t>
            </a:r>
            <a:endParaRPr/>
          </a:p>
        </p:txBody>
      </p:sp>
      <p:sp>
        <p:nvSpPr>
          <p:cNvPr id="284" name="Google Shape;284;p19"/>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UIT, VNU-HCM</a:t>
            </a:r>
            <a:endParaRPr b="0" i="0" sz="1400" u="none" cap="none" strike="noStrike">
              <a:solidFill>
                <a:srgbClr val="000000"/>
              </a:solidFill>
              <a:latin typeface="Arial"/>
              <a:ea typeface="Arial"/>
              <a:cs typeface="Arial"/>
              <a:sym typeface="Arial"/>
            </a:endParaRPr>
          </a:p>
        </p:txBody>
      </p:sp>
      <p:sp>
        <p:nvSpPr>
          <p:cNvPr id="285" name="Google Shape;285;p19"/>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Social Media Mining</a:t>
            </a:r>
            <a:endParaRPr b="0" i="0" sz="1400" u="none" cap="none" strike="noStrike">
              <a:solidFill>
                <a:srgbClr val="000000"/>
              </a:solidFill>
              <a:latin typeface="Arial"/>
              <a:ea typeface="Arial"/>
              <a:cs typeface="Arial"/>
              <a:sym typeface="Arial"/>
            </a:endParaRPr>
          </a:p>
        </p:txBody>
      </p:sp>
      <p:sp>
        <p:nvSpPr>
          <p:cNvPr id="286" name="Google Shape;286;p19"/>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87" name="Google Shape;287;p19"/>
          <p:cNvSpPr txBox="1"/>
          <p:nvPr/>
        </p:nvSpPr>
        <p:spPr>
          <a:xfrm>
            <a:off x="1003300" y="5397500"/>
            <a:ext cx="7573962"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1" i="0" lang="en-US" sz="1800" u="none" cap="none" strike="noStrike">
                <a:solidFill>
                  <a:schemeClr val="accent2"/>
                </a:solidFill>
                <a:latin typeface="Times New Roman"/>
                <a:ea typeface="Times New Roman"/>
                <a:cs typeface="Times New Roman"/>
                <a:sym typeface="Times New Roman"/>
              </a:rPr>
              <a:t>Tính giá trị rating của U</a:t>
            </a:r>
            <a:r>
              <a:rPr b="1" baseline="-25000" i="0" lang="en-US" sz="1800" u="none" cap="none" strike="noStrike">
                <a:solidFill>
                  <a:schemeClr val="accent2"/>
                </a:solidFill>
                <a:latin typeface="Times New Roman"/>
                <a:ea typeface="Times New Roman"/>
                <a:cs typeface="Times New Roman"/>
                <a:sym typeface="Times New Roman"/>
              </a:rPr>
              <a:t>5</a:t>
            </a:r>
            <a:r>
              <a:rPr b="1" i="0" lang="en-US" sz="1800" u="none" cap="none" strike="noStrike">
                <a:solidFill>
                  <a:schemeClr val="accent2"/>
                </a:solidFill>
                <a:latin typeface="Times New Roman"/>
                <a:ea typeface="Times New Roman"/>
                <a:cs typeface="Times New Roman"/>
                <a:sym typeface="Times New Roman"/>
              </a:rPr>
              <a:t> đối với I</a:t>
            </a:r>
            <a:r>
              <a:rPr b="1" baseline="-25000" i="0" lang="en-US" sz="1800" u="none" cap="none" strike="noStrike">
                <a:solidFill>
                  <a:schemeClr val="accent2"/>
                </a:solidFill>
                <a:latin typeface="Times New Roman"/>
                <a:ea typeface="Times New Roman"/>
                <a:cs typeface="Times New Roman"/>
                <a:sym typeface="Times New Roman"/>
              </a:rPr>
              <a:t>5</a:t>
            </a:r>
            <a:r>
              <a:rPr b="1" i="0" lang="en-US" sz="1800" u="none" cap="none" strike="noStrike">
                <a:solidFill>
                  <a:schemeClr val="accent2"/>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2"/>
              </a:buClr>
              <a:buSzPts val="1800"/>
              <a:buFont typeface="Times New Roman"/>
              <a:buNone/>
            </a:pPr>
            <a:r>
              <a:rPr b="1" i="0" lang="en-US" sz="1800" u="none" cap="none" strike="noStrike">
                <a:solidFill>
                  <a:schemeClr val="accent2"/>
                </a:solidFill>
                <a:latin typeface="Times New Roman"/>
                <a:ea typeface="Times New Roman"/>
                <a:cs typeface="Times New Roman"/>
                <a:sym typeface="Times New Roman"/>
              </a:rPr>
              <a:t>Chú ý:</a:t>
            </a:r>
            <a:r>
              <a:rPr b="1" i="0" lang="en-US" sz="1800" u="none" cap="none" strike="noStrike">
                <a:solidFill>
                  <a:schemeClr val="dk1"/>
                </a:solidFill>
                <a:latin typeface="Times New Roman"/>
                <a:ea typeface="Times New Roman"/>
                <a:cs typeface="Times New Roman"/>
                <a:sym typeface="Times New Roman"/>
              </a:rPr>
              <a:t> Dùng Pearson, tổng hợp đánh giá có trọng số, </a:t>
            </a:r>
            <a:r>
              <a:rPr b="0" i="0" lang="en-US" sz="1800" u="none" cap="none" strike="noStrike">
                <a:solidFill>
                  <a:schemeClr val="dk1"/>
                </a:solidFill>
                <a:latin typeface="Times New Roman"/>
                <a:ea typeface="Times New Roman"/>
                <a:cs typeface="Times New Roman"/>
                <a:sym typeface="Times New Roman"/>
              </a:rPr>
              <a:t>neighborhood size = 3</a:t>
            </a:r>
            <a:r>
              <a:rPr b="1" i="0" lang="en-US" sz="1800" u="none" cap="none" strike="noStrike">
                <a:solidFill>
                  <a:schemeClr val="accent2"/>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p:txBody>
      </p:sp>
      <p:graphicFrame>
        <p:nvGraphicFramePr>
          <p:cNvPr id="288" name="Google Shape;288;p19"/>
          <p:cNvGraphicFramePr/>
          <p:nvPr/>
        </p:nvGraphicFramePr>
        <p:xfrm>
          <a:off x="914400" y="1873250"/>
          <a:ext cx="3000000" cy="3000000"/>
        </p:xfrm>
        <a:graphic>
          <a:graphicData uri="http://schemas.openxmlformats.org/drawingml/2006/table">
            <a:tbl>
              <a:tblPr>
                <a:noFill/>
                <a:tableStyleId>{F24279D6-F51E-4E9E-8654-25DAE276FAD9}</a:tableStyleId>
              </a:tblPr>
              <a:tblGrid>
                <a:gridCol w="1219200"/>
                <a:gridCol w="1219200"/>
                <a:gridCol w="1219200"/>
                <a:gridCol w="1219200"/>
                <a:gridCol w="1219200"/>
                <a:gridCol w="1219200"/>
              </a:tblGrid>
              <a:tr h="5334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Verdana"/>
                        <a:ea typeface="Verdana"/>
                        <a:cs typeface="Verdana"/>
                        <a:sym typeface="Verdana"/>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a:t>
                      </a:r>
                      <a:r>
                        <a:rPr b="1" baseline="-25000" i="0" lang="en-US" sz="2000" u="none" cap="none" strike="noStrike">
                          <a:solidFill>
                            <a:schemeClr val="dk1"/>
                          </a:solidFill>
                          <a:latin typeface="Times New Roman"/>
                          <a:ea typeface="Times New Roman"/>
                          <a:cs typeface="Times New Roman"/>
                          <a:sym typeface="Times New Roman"/>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a:t>
                      </a:r>
                      <a:r>
                        <a:rPr b="1" baseline="-25000" i="0" lang="en-US" sz="2000" u="none" cap="none" strike="noStrike">
                          <a:solidFill>
                            <a:schemeClr val="dk1"/>
                          </a:solidFill>
                          <a:latin typeface="Times New Roman"/>
                          <a:ea typeface="Times New Roman"/>
                          <a:cs typeface="Times New Roman"/>
                          <a:sym typeface="Times New Roman"/>
                        </a:rPr>
                        <a:t>2</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a:t>
                      </a:r>
                      <a:r>
                        <a:rPr b="1" baseline="-25000" i="0" lang="en-US" sz="2000" u="none" cap="none" strike="noStrike">
                          <a:solidFill>
                            <a:schemeClr val="dk1"/>
                          </a:solidFill>
                          <a:latin typeface="Times New Roman"/>
                          <a:ea typeface="Times New Roman"/>
                          <a:cs typeface="Times New Roman"/>
                          <a:sym typeface="Times New Roman"/>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a:t>
                      </a:r>
                      <a:r>
                        <a:rPr b="1" baseline="-25000" i="0" lang="en-US" sz="2000" u="none" cap="none" strike="noStrike">
                          <a:solidFill>
                            <a:schemeClr val="dk1"/>
                          </a:solidFill>
                          <a:latin typeface="Times New Roman"/>
                          <a:ea typeface="Times New Roman"/>
                          <a:cs typeface="Times New Roman"/>
                          <a:sym typeface="Times New Roman"/>
                        </a:rPr>
                        <a:t>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a:t>
                      </a:r>
                      <a:r>
                        <a:rPr b="1" baseline="-25000" i="0" lang="en-US" sz="2000" u="none" cap="none" strike="noStrike">
                          <a:solidFill>
                            <a:schemeClr val="dk1"/>
                          </a:solidFill>
                          <a:latin typeface="Times New Roman"/>
                          <a:ea typeface="Times New Roman"/>
                          <a:cs typeface="Times New Roman"/>
                          <a:sym typeface="Times New Roman"/>
                        </a:rPr>
                        <a:t>5</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33400">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U</a:t>
                      </a:r>
                      <a:r>
                        <a:rPr b="1" baseline="-25000" i="0" lang="en-US" sz="2000" u="none" cap="none" strike="noStrike">
                          <a:solidFill>
                            <a:schemeClr val="dk1"/>
                          </a:solidFill>
                          <a:latin typeface="Times New Roman"/>
                          <a:ea typeface="Times New Roman"/>
                          <a:cs typeface="Times New Roman"/>
                          <a:sym typeface="Times New Roman"/>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2</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r>
              <a:tr h="533400">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U</a:t>
                      </a:r>
                      <a:r>
                        <a:rPr b="1" baseline="-25000" i="0" lang="en-US" sz="2000" u="none" cap="none" strike="noStrike">
                          <a:solidFill>
                            <a:schemeClr val="dk1"/>
                          </a:solidFill>
                          <a:latin typeface="Times New Roman"/>
                          <a:ea typeface="Times New Roman"/>
                          <a:cs typeface="Times New Roman"/>
                          <a:sym typeface="Times New Roman"/>
                        </a:rPr>
                        <a:t>2</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5</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r>
              <a:tr h="533400">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U</a:t>
                      </a:r>
                      <a:r>
                        <a:rPr b="1" baseline="-25000" i="0" lang="en-US" sz="2000" u="none" cap="none" strike="noStrike">
                          <a:solidFill>
                            <a:schemeClr val="dk1"/>
                          </a:solidFill>
                          <a:latin typeface="Times New Roman"/>
                          <a:ea typeface="Times New Roman"/>
                          <a:cs typeface="Times New Roman"/>
                          <a:sym typeface="Times New Roman"/>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5</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r>
              <a:tr h="531800">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U</a:t>
                      </a:r>
                      <a:r>
                        <a:rPr b="1" baseline="-25000" i="0" lang="en-US" sz="2000" u="none" cap="none" strike="noStrike">
                          <a:solidFill>
                            <a:schemeClr val="dk1"/>
                          </a:solidFill>
                          <a:latin typeface="Times New Roman"/>
                          <a:ea typeface="Times New Roman"/>
                          <a:cs typeface="Times New Roman"/>
                          <a:sym typeface="Times New Roman"/>
                        </a:rPr>
                        <a:t>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5</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5</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r>
              <a:tr h="533400">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U</a:t>
                      </a:r>
                      <a:r>
                        <a:rPr b="1" baseline="-25000" i="0" lang="en-US" sz="2000" u="none" cap="none" strike="noStrike">
                          <a:solidFill>
                            <a:schemeClr val="dk1"/>
                          </a:solidFill>
                          <a:latin typeface="Times New Roman"/>
                          <a:ea typeface="Times New Roman"/>
                          <a:cs typeface="Times New Roman"/>
                          <a:sym typeface="Times New Roman"/>
                        </a:rPr>
                        <a:t>5</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5</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just">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Nội dung</a:t>
            </a:r>
            <a:endParaRPr/>
          </a:p>
        </p:txBody>
      </p:sp>
      <p:sp>
        <p:nvSpPr>
          <p:cNvPr id="130" name="Google Shape;130;p2"/>
          <p:cNvSpPr txBox="1"/>
          <p:nvPr>
            <p:ph idx="1" type="body"/>
          </p:nvPr>
        </p:nvSpPr>
        <p:spPr>
          <a:xfrm>
            <a:off x="566737" y="1752600"/>
            <a:ext cx="8001000" cy="4267200"/>
          </a:xfrm>
          <a:prstGeom prst="rect">
            <a:avLst/>
          </a:prstGeom>
          <a:noFill/>
          <a:ln>
            <a:noFill/>
          </a:ln>
        </p:spPr>
        <p:txBody>
          <a:bodyPr anchorCtr="0" anchor="t" bIns="45700" lIns="91425" spcFirstLastPara="1" rIns="91425" wrap="square" tIns="45700">
            <a:noAutofit/>
          </a:bodyPr>
          <a:lstStyle/>
          <a:p>
            <a:pPr indent="-349250" lvl="1" marL="952500" marR="0" rtl="0" algn="l">
              <a:lnSpc>
                <a:spcPct val="100000"/>
              </a:lnSpc>
              <a:spcBef>
                <a:spcPts val="0"/>
              </a:spcBef>
              <a:spcAft>
                <a:spcPts val="0"/>
              </a:spcAft>
              <a:buClr>
                <a:schemeClr val="accent2"/>
              </a:buClr>
              <a:buSzPts val="2600"/>
              <a:buFont typeface="Noto Sans Symbols"/>
              <a:buNone/>
            </a:pPr>
            <a:r>
              <a:t/>
            </a:r>
            <a:endParaRPr b="1" i="0" sz="2600" u="none" cap="none" strike="noStrike">
              <a:solidFill>
                <a:schemeClr val="dk1"/>
              </a:solidFill>
              <a:latin typeface="Times New Roman"/>
              <a:ea typeface="Times New Roman"/>
              <a:cs typeface="Times New Roman"/>
              <a:sym typeface="Times New Roman"/>
            </a:endParaRPr>
          </a:p>
          <a:p>
            <a:pPr indent="-514350" lvl="1" marL="952500" marR="0" rtl="0" algn="l">
              <a:lnSpc>
                <a:spcPct val="100000"/>
              </a:lnSpc>
              <a:spcBef>
                <a:spcPts val="520"/>
              </a:spcBef>
              <a:spcAft>
                <a:spcPts val="0"/>
              </a:spcAft>
              <a:buClr>
                <a:schemeClr val="accent2"/>
              </a:buClr>
              <a:buSzPts val="2600"/>
              <a:buFont typeface="Noto Sans Symbols"/>
              <a:buChar char="❖"/>
            </a:pPr>
            <a:r>
              <a:rPr b="0" i="0" lang="en-US" sz="2600" u="none" cap="none" strike="noStrike">
                <a:solidFill>
                  <a:schemeClr val="dk1"/>
                </a:solidFill>
                <a:latin typeface="Times New Roman"/>
                <a:ea typeface="Times New Roman"/>
                <a:cs typeface="Times New Roman"/>
                <a:sym typeface="Times New Roman"/>
              </a:rPr>
              <a:t>Giới thiệu phương pháp lọc cộng tác</a:t>
            </a:r>
            <a:endParaRPr/>
          </a:p>
          <a:p>
            <a:pPr indent="-514350" lvl="1" marL="952500" marR="0" rtl="0" algn="l">
              <a:lnSpc>
                <a:spcPct val="100000"/>
              </a:lnSpc>
              <a:spcBef>
                <a:spcPts val="520"/>
              </a:spcBef>
              <a:spcAft>
                <a:spcPts val="0"/>
              </a:spcAft>
              <a:buClr>
                <a:schemeClr val="accent2"/>
              </a:buClr>
              <a:buSzPts val="2600"/>
              <a:buFont typeface="Noto Sans Symbols"/>
              <a:buChar char="❖"/>
            </a:pPr>
            <a:r>
              <a:rPr b="0" i="0" lang="en-US" sz="2600" u="none" cap="none" strike="noStrike">
                <a:solidFill>
                  <a:schemeClr val="dk1"/>
                </a:solidFill>
                <a:latin typeface="Times New Roman"/>
                <a:ea typeface="Times New Roman"/>
                <a:cs typeface="Times New Roman"/>
                <a:sym typeface="Times New Roman"/>
              </a:rPr>
              <a:t>Ma trận đánh giá</a:t>
            </a:r>
            <a:endParaRPr/>
          </a:p>
          <a:p>
            <a:pPr indent="-514350" lvl="1" marL="952500" marR="0" rtl="0" algn="l">
              <a:lnSpc>
                <a:spcPct val="100000"/>
              </a:lnSpc>
              <a:spcBef>
                <a:spcPts val="520"/>
              </a:spcBef>
              <a:spcAft>
                <a:spcPts val="0"/>
              </a:spcAft>
              <a:buClr>
                <a:schemeClr val="accent2"/>
              </a:buClr>
              <a:buSzPts val="2600"/>
              <a:buFont typeface="Noto Sans Symbols"/>
              <a:buChar char="❖"/>
            </a:pPr>
            <a:r>
              <a:rPr b="0" i="0" lang="en-US" sz="2600" u="none" cap="none" strike="noStrike">
                <a:solidFill>
                  <a:schemeClr val="dk1"/>
                </a:solidFill>
                <a:latin typeface="Times New Roman"/>
                <a:ea typeface="Times New Roman"/>
                <a:cs typeface="Times New Roman"/>
                <a:sym typeface="Times New Roman"/>
              </a:rPr>
              <a:t>Độ đo tương đồng</a:t>
            </a:r>
            <a:endParaRPr/>
          </a:p>
          <a:p>
            <a:pPr indent="-514350" lvl="1" marL="952500" marR="0" rtl="0" algn="l">
              <a:lnSpc>
                <a:spcPct val="100000"/>
              </a:lnSpc>
              <a:spcBef>
                <a:spcPts val="520"/>
              </a:spcBef>
              <a:spcAft>
                <a:spcPts val="0"/>
              </a:spcAft>
              <a:buClr>
                <a:schemeClr val="accent2"/>
              </a:buClr>
              <a:buSzPts val="2600"/>
              <a:buFont typeface="Noto Sans Symbols"/>
              <a:buChar char="❖"/>
            </a:pPr>
            <a:r>
              <a:rPr b="0" i="0" lang="en-US" sz="2600" u="none" cap="none" strike="noStrike">
                <a:solidFill>
                  <a:schemeClr val="dk1"/>
                </a:solidFill>
                <a:latin typeface="Times New Roman"/>
                <a:ea typeface="Times New Roman"/>
                <a:cs typeface="Times New Roman"/>
                <a:sym typeface="Times New Roman"/>
              </a:rPr>
              <a:t>Lọc dựa trên người dùng</a:t>
            </a:r>
            <a:endParaRPr/>
          </a:p>
          <a:p>
            <a:pPr indent="-514350" lvl="1" marL="952500" marR="0" rtl="0" algn="l">
              <a:lnSpc>
                <a:spcPct val="100000"/>
              </a:lnSpc>
              <a:spcBef>
                <a:spcPts val="520"/>
              </a:spcBef>
              <a:spcAft>
                <a:spcPts val="0"/>
              </a:spcAft>
              <a:buClr>
                <a:schemeClr val="accent2"/>
              </a:buClr>
              <a:buSzPts val="2600"/>
              <a:buFont typeface="Noto Sans Symbols"/>
              <a:buChar char="❖"/>
            </a:pPr>
            <a:r>
              <a:rPr b="0" i="0" lang="en-US" sz="2600" u="none" cap="none" strike="noStrike">
                <a:solidFill>
                  <a:schemeClr val="dk1"/>
                </a:solidFill>
                <a:latin typeface="Times New Roman"/>
                <a:ea typeface="Times New Roman"/>
                <a:cs typeface="Times New Roman"/>
                <a:sym typeface="Times New Roman"/>
              </a:rPr>
              <a:t>Tiếp cận dựa trên bộ nhớ &amp; mô hình</a:t>
            </a:r>
            <a:endParaRPr/>
          </a:p>
          <a:p>
            <a:pPr indent="-514350" lvl="1" marL="952500" marR="0" rtl="0" algn="l">
              <a:lnSpc>
                <a:spcPct val="100000"/>
              </a:lnSpc>
              <a:spcBef>
                <a:spcPts val="520"/>
              </a:spcBef>
              <a:spcAft>
                <a:spcPts val="0"/>
              </a:spcAft>
              <a:buClr>
                <a:schemeClr val="accent2"/>
              </a:buClr>
              <a:buSzPts val="2600"/>
              <a:buFont typeface="Noto Sans Symbols"/>
              <a:buChar char="❖"/>
            </a:pPr>
            <a:r>
              <a:rPr b="0" i="0" lang="en-US" sz="2600" u="none" cap="none" strike="noStrike">
                <a:solidFill>
                  <a:schemeClr val="dk1"/>
                </a:solidFill>
                <a:latin typeface="Times New Roman"/>
                <a:ea typeface="Times New Roman"/>
                <a:cs typeface="Times New Roman"/>
                <a:sym typeface="Times New Roman"/>
              </a:rPr>
              <a:t>Ưu điểm, hạn chế</a:t>
            </a:r>
            <a:endParaRPr/>
          </a:p>
        </p:txBody>
      </p:sp>
      <p:sp>
        <p:nvSpPr>
          <p:cNvPr id="131" name="Google Shape;131;p2"/>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UIT, VNU-HCM</a:t>
            </a:r>
            <a:endParaRPr b="0" i="0" sz="1400" u="none" cap="none" strike="noStrike">
              <a:solidFill>
                <a:srgbClr val="000000"/>
              </a:solidFill>
              <a:latin typeface="Arial"/>
              <a:ea typeface="Arial"/>
              <a:cs typeface="Arial"/>
              <a:sym typeface="Arial"/>
            </a:endParaRPr>
          </a:p>
        </p:txBody>
      </p:sp>
      <p:sp>
        <p:nvSpPr>
          <p:cNvPr id="132" name="Google Shape;132;p2"/>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Social Media Mining</a:t>
            </a:r>
            <a:endParaRPr b="0" i="0" sz="1400" u="none" cap="none" strike="noStrike">
              <a:solidFill>
                <a:srgbClr val="000000"/>
              </a:solidFill>
              <a:latin typeface="Arial"/>
              <a:ea typeface="Arial"/>
              <a:cs typeface="Arial"/>
              <a:sym typeface="Arial"/>
            </a:endParaRPr>
          </a:p>
        </p:txBody>
      </p:sp>
      <p:sp>
        <p:nvSpPr>
          <p:cNvPr id="133" name="Google Shape;133;p2"/>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3"/>
          <p:cNvSpPr txBox="1"/>
          <p:nvPr>
            <p:ph type="title"/>
          </p:nvPr>
        </p:nvSpPr>
        <p:spPr>
          <a:xfrm>
            <a:off x="609600" y="685800"/>
            <a:ext cx="8077200" cy="838200"/>
          </a:xfrm>
          <a:prstGeom prst="rect">
            <a:avLst/>
          </a:prstGeom>
          <a:gradFill>
            <a:gsLst>
              <a:gs pos="0">
                <a:srgbClr val="9D0000"/>
              </a:gs>
              <a:gs pos="80000">
                <a:srgbClr val="CE0000"/>
              </a:gs>
              <a:gs pos="100000">
                <a:srgbClr val="D30000"/>
              </a:gs>
            </a:gsLst>
            <a:lin ang="16200000" scaled="0"/>
          </a:gradFill>
          <a:ln>
            <a:noFill/>
          </a:ln>
          <a:effectLst>
            <a:outerShdw blurRad="63500" dir="5400000" dist="23000">
              <a:srgbClr val="000000">
                <a:alpha val="34509"/>
              </a:srgbClr>
            </a:outerShdw>
          </a:effectLst>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Font typeface="Times New Roman"/>
              <a:buNone/>
            </a:pPr>
            <a:r>
              <a:rPr b="1" i="0" lang="en-US" sz="2800" u="none">
                <a:solidFill>
                  <a:schemeClr val="lt1"/>
                </a:solidFill>
                <a:latin typeface="Times New Roman"/>
                <a:ea typeface="Times New Roman"/>
                <a:cs typeface="Times New Roman"/>
                <a:sym typeface="Times New Roman"/>
              </a:rPr>
              <a:t>Giới thiệu </a:t>
            </a:r>
            <a:r>
              <a:rPr lang="en-US">
                <a:latin typeface="Times New Roman"/>
                <a:ea typeface="Times New Roman"/>
                <a:cs typeface="Times New Roman"/>
                <a:sym typeface="Times New Roman"/>
              </a:rPr>
              <a:t>lọc cộng tác</a:t>
            </a:r>
            <a:endParaRPr/>
          </a:p>
        </p:txBody>
      </p:sp>
      <p:sp>
        <p:nvSpPr>
          <p:cNvPr id="140" name="Google Shape;140;p3"/>
          <p:cNvSpPr txBox="1"/>
          <p:nvPr>
            <p:ph idx="1" type="body"/>
          </p:nvPr>
        </p:nvSpPr>
        <p:spPr>
          <a:xfrm>
            <a:off x="609600" y="1752600"/>
            <a:ext cx="8229600" cy="25146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Dùng phổ biến (sites thương mại điện tử, nghe nhạc, xem phim, …)</a:t>
            </a:r>
            <a:endParaRPr/>
          </a:p>
          <a:p>
            <a:pPr indent="-469900" lvl="0" marL="469900"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Sử dụng tri thức đám đông (wisdom of crowd) để khuyến nghị</a:t>
            </a:r>
            <a:endParaRPr/>
          </a:p>
          <a:p>
            <a:pPr indent="-469900" lvl="0" marL="469900" marR="0" rtl="0" algn="l">
              <a:lnSpc>
                <a:spcPct val="100000"/>
              </a:lnSpc>
              <a:spcBef>
                <a:spcPts val="400"/>
              </a:spcBef>
              <a:spcAft>
                <a:spcPts val="0"/>
              </a:spcAft>
              <a:buClr>
                <a:schemeClr val="accent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User đưa ra các đánh giá (rating) rõ r</a:t>
            </a:r>
            <a:r>
              <a:rPr lang="en-US" sz="2000">
                <a:latin typeface="Times New Roman"/>
                <a:ea typeface="Times New Roman"/>
                <a:cs typeface="Times New Roman"/>
                <a:sym typeface="Times New Roman"/>
              </a:rPr>
              <a:t>à</a:t>
            </a:r>
            <a:r>
              <a:rPr b="0" i="0" lang="en-US" sz="2000" u="none" cap="none" strike="noStrike">
                <a:solidFill>
                  <a:schemeClr val="dk1"/>
                </a:solidFill>
                <a:latin typeface="Times New Roman"/>
                <a:ea typeface="Times New Roman"/>
                <a:cs typeface="Times New Roman"/>
                <a:sym typeface="Times New Roman"/>
              </a:rPr>
              <a:t>ng hoặc tiềm ẩn cho sản phẩm, dịch vụ họ quan tâm.</a:t>
            </a:r>
            <a:endParaRPr/>
          </a:p>
          <a:p>
            <a:pPr indent="-469900" lvl="0" marL="469900" marR="0" rtl="0" algn="l">
              <a:lnSpc>
                <a:spcPct val="100000"/>
              </a:lnSpc>
              <a:spcBef>
                <a:spcPts val="400"/>
              </a:spcBef>
              <a:spcAft>
                <a:spcPts val="0"/>
              </a:spcAft>
              <a:buClr>
                <a:schemeClr val="accent2"/>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Ý tưởng và giải thuyết</a:t>
            </a:r>
            <a:endParaRPr/>
          </a:p>
          <a:p>
            <a:pPr indent="-436562" lvl="1" marL="908050" marR="0" rtl="0" algn="l">
              <a:lnSpc>
                <a:spcPct val="100000"/>
              </a:lnSpc>
              <a:spcBef>
                <a:spcPts val="360"/>
              </a:spcBef>
              <a:spcAft>
                <a:spcPts val="0"/>
              </a:spcAft>
              <a:buClr>
                <a:schemeClr val="accent2"/>
              </a:buClr>
              <a:buSzPts val="1800"/>
              <a:buFont typeface="Arial"/>
              <a:buChar char="•"/>
            </a:pPr>
            <a:r>
              <a:rPr b="0" i="0" lang="en-US" sz="1800" u="none" cap="none" strike="noStrike">
                <a:solidFill>
                  <a:schemeClr val="accent2"/>
                </a:solidFill>
                <a:latin typeface="Times New Roman"/>
                <a:ea typeface="Times New Roman"/>
                <a:cs typeface="Times New Roman"/>
                <a:sym typeface="Times New Roman"/>
              </a:rPr>
              <a:t>Những người có sở thích tương tự trong quá khứ, thì cũng sẽ có sở thích tương tự trong tương lai.</a:t>
            </a:r>
            <a:endParaRPr/>
          </a:p>
        </p:txBody>
      </p:sp>
      <p:sp>
        <p:nvSpPr>
          <p:cNvPr id="141" name="Google Shape;141;p3"/>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pic>
        <p:nvPicPr>
          <p:cNvPr descr="Diagram&#10;&#10;Description automatically generated" id="142" name="Google Shape;142;p3"/>
          <p:cNvPicPr preferRelativeResize="0"/>
          <p:nvPr/>
        </p:nvPicPr>
        <p:blipFill rotWithShape="1">
          <a:blip r:embed="rId3">
            <a:alphaModFix/>
          </a:blip>
          <a:srcRect b="0" l="0" r="0" t="0"/>
          <a:stretch/>
        </p:blipFill>
        <p:spPr>
          <a:xfrm>
            <a:off x="1752600" y="4254500"/>
            <a:ext cx="5334000" cy="25860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4"/>
          <p:cNvSpPr txBox="1"/>
          <p:nvPr>
            <p:ph type="title"/>
          </p:nvPr>
        </p:nvSpPr>
        <p:spPr>
          <a:xfrm>
            <a:off x="647700" y="685800"/>
            <a:ext cx="7962900" cy="838200"/>
          </a:xfrm>
          <a:prstGeom prst="rect">
            <a:avLst/>
          </a:prstGeom>
          <a:gradFill>
            <a:gsLst>
              <a:gs pos="0">
                <a:srgbClr val="9D0000"/>
              </a:gs>
              <a:gs pos="80000">
                <a:srgbClr val="CE0000"/>
              </a:gs>
              <a:gs pos="100000">
                <a:srgbClr val="D30000"/>
              </a:gs>
            </a:gsLst>
            <a:lin ang="16200000" scaled="0"/>
          </a:gradFill>
          <a:ln>
            <a:noFill/>
          </a:ln>
          <a:effectLst>
            <a:outerShdw blurRad="63500" dir="5400000" dist="23000">
              <a:srgbClr val="000000">
                <a:alpha val="34509"/>
              </a:srgbClr>
            </a:outerShdw>
          </a:effectLst>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Font typeface="Times New Roman"/>
              <a:buNone/>
            </a:pPr>
            <a:r>
              <a:rPr b="1" i="0" lang="en-US" sz="2800" u="none">
                <a:solidFill>
                  <a:schemeClr val="lt1"/>
                </a:solidFill>
                <a:latin typeface="Times New Roman"/>
                <a:ea typeface="Times New Roman"/>
                <a:cs typeface="Times New Roman"/>
                <a:sym typeface="Times New Roman"/>
              </a:rPr>
              <a:t>Ma trận đánh giá</a:t>
            </a:r>
            <a:endParaRPr/>
          </a:p>
        </p:txBody>
      </p:sp>
      <p:sp>
        <p:nvSpPr>
          <p:cNvPr id="148" name="Google Shape;148;p4"/>
          <p:cNvSpPr txBox="1"/>
          <p:nvPr/>
        </p:nvSpPr>
        <p:spPr>
          <a:xfrm>
            <a:off x="533400" y="1752600"/>
            <a:ext cx="8458200" cy="4648200"/>
          </a:xfrm>
          <a:prstGeom prst="rect">
            <a:avLst/>
          </a:prstGeom>
          <a:noFill/>
          <a:ln>
            <a:noFill/>
          </a:ln>
        </p:spPr>
        <p:txBody>
          <a:bodyPr anchorCtr="0" anchor="t" bIns="45700" lIns="91425" spcFirstLastPara="1" rIns="91425" wrap="square" tIns="45700">
            <a:normAutofit/>
          </a:bodyPr>
          <a:lstStyle/>
          <a:p>
            <a:pPr indent="-469900" lvl="0" marL="469900" marR="0" rtl="0" algn="just">
              <a:lnSpc>
                <a:spcPct val="100000"/>
              </a:lnSpc>
              <a:spcBef>
                <a:spcPts val="0"/>
              </a:spcBef>
              <a:spcAft>
                <a:spcPts val="0"/>
              </a:spcAft>
              <a:buClr>
                <a:schemeClr val="accent2"/>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Cho không gian người dùng U = {u</a:t>
            </a:r>
            <a:r>
              <a:rPr b="0" baseline="-25000" i="0" lang="en-US" sz="2400" u="none" cap="none" strike="noStrike">
                <a:solidFill>
                  <a:schemeClr val="dk1"/>
                </a:solidFill>
                <a:latin typeface="Times New Roman"/>
                <a:ea typeface="Times New Roman"/>
                <a:cs typeface="Times New Roman"/>
                <a:sym typeface="Times New Roman"/>
              </a:rPr>
              <a:t>1</a:t>
            </a:r>
            <a:r>
              <a:rPr b="0" i="0" lang="en-US" sz="2400" u="none" cap="none" strike="noStrike">
                <a:solidFill>
                  <a:schemeClr val="dk1"/>
                </a:solidFill>
                <a:latin typeface="Times New Roman"/>
                <a:ea typeface="Times New Roman"/>
                <a:cs typeface="Times New Roman"/>
                <a:sym typeface="Times New Roman"/>
              </a:rPr>
              <a:t>, u</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 …, u</a:t>
            </a:r>
            <a:r>
              <a:rPr b="0" baseline="-25000" i="0" lang="en-US" sz="2400" u="none" cap="none" strike="noStrike">
                <a:solidFill>
                  <a:schemeClr val="dk1"/>
                </a:solidFill>
                <a:latin typeface="Times New Roman"/>
                <a:ea typeface="Times New Roman"/>
                <a:cs typeface="Times New Roman"/>
                <a:sym typeface="Times New Roman"/>
              </a:rPr>
              <a:t>n</a:t>
            </a:r>
            <a:r>
              <a:rPr b="0" i="0" lang="en-US" sz="2400" u="none" cap="none" strike="noStrike">
                <a:solidFill>
                  <a:schemeClr val="dk1"/>
                </a:solidFill>
                <a:latin typeface="Times New Roman"/>
                <a:ea typeface="Times New Roman"/>
                <a:cs typeface="Times New Roman"/>
                <a:sym typeface="Times New Roman"/>
              </a:rPr>
              <a:t>} và không gian các đối tượng I = {i</a:t>
            </a:r>
            <a:r>
              <a:rPr b="0" baseline="-25000" i="0" lang="en-US" sz="2400" u="none" cap="none" strike="noStrike">
                <a:solidFill>
                  <a:schemeClr val="dk1"/>
                </a:solidFill>
                <a:latin typeface="Times New Roman"/>
                <a:ea typeface="Times New Roman"/>
                <a:cs typeface="Times New Roman"/>
                <a:sym typeface="Times New Roman"/>
              </a:rPr>
              <a:t>1</a:t>
            </a:r>
            <a:r>
              <a:rPr b="0" i="0" lang="en-US" sz="2400" u="none" cap="none" strike="noStrike">
                <a:solidFill>
                  <a:schemeClr val="dk1"/>
                </a:solidFill>
                <a:latin typeface="Times New Roman"/>
                <a:ea typeface="Times New Roman"/>
                <a:cs typeface="Times New Roman"/>
                <a:sym typeface="Times New Roman"/>
              </a:rPr>
              <a:t>, i</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 …, i</a:t>
            </a:r>
            <a:r>
              <a:rPr b="0" baseline="-25000" i="0" lang="en-US" sz="2400" u="none" cap="none" strike="noStrike">
                <a:solidFill>
                  <a:schemeClr val="dk1"/>
                </a:solidFill>
                <a:latin typeface="Times New Roman"/>
                <a:ea typeface="Times New Roman"/>
                <a:cs typeface="Times New Roman"/>
                <a:sym typeface="Times New Roman"/>
              </a:rPr>
              <a:t>m</a:t>
            </a:r>
            <a:r>
              <a:rPr b="0" i="0" lang="en-US" sz="2400" u="none" cap="none" strike="noStrike">
                <a:solidFill>
                  <a:schemeClr val="dk1"/>
                </a:solidFill>
                <a:latin typeface="Times New Roman"/>
                <a:ea typeface="Times New Roman"/>
                <a:cs typeface="Times New Roman"/>
                <a:sym typeface="Times New Roman"/>
              </a:rPr>
              <a:t>}. Ma trận R kích thước n x m, chưa các giá trị đánh giá r</a:t>
            </a:r>
            <a:r>
              <a:rPr b="0" baseline="-25000" i="0" lang="en-US" sz="2400" u="none" cap="none" strike="noStrike">
                <a:solidFill>
                  <a:schemeClr val="dk1"/>
                </a:solidFill>
                <a:latin typeface="Times New Roman"/>
                <a:ea typeface="Times New Roman"/>
                <a:cs typeface="Times New Roman"/>
                <a:sym typeface="Times New Roman"/>
              </a:rPr>
              <a:t>k,j</a:t>
            </a:r>
            <a:r>
              <a:rPr b="0" i="0" lang="en-US" sz="2400" u="none" cap="none" strike="noStrike">
                <a:solidFill>
                  <a:schemeClr val="dk1"/>
                </a:solidFill>
                <a:latin typeface="Times New Roman"/>
                <a:ea typeface="Times New Roman"/>
                <a:cs typeface="Times New Roman"/>
                <a:sym typeface="Times New Roman"/>
              </a:rPr>
              <a:t>, với k ∈ 1…n, j ∈ 1…m. Những giá trị đánh giá r</a:t>
            </a:r>
            <a:r>
              <a:rPr b="0" baseline="-25000" i="0" lang="en-US" sz="2400" u="none" cap="none" strike="noStrike">
                <a:solidFill>
                  <a:schemeClr val="dk1"/>
                </a:solidFill>
                <a:latin typeface="Times New Roman"/>
                <a:ea typeface="Times New Roman"/>
                <a:cs typeface="Times New Roman"/>
                <a:sym typeface="Times New Roman"/>
              </a:rPr>
              <a:t>k,j</a:t>
            </a:r>
            <a:r>
              <a:rPr b="0" i="0" lang="en-US" sz="2400" u="none" cap="none" strike="noStrike">
                <a:solidFill>
                  <a:schemeClr val="dk1"/>
                </a:solidFill>
                <a:latin typeface="Times New Roman"/>
                <a:ea typeface="Times New Roman"/>
                <a:cs typeface="Times New Roman"/>
                <a:sym typeface="Times New Roman"/>
              </a:rPr>
              <a:t> thể hiện mức độ hữu ích của đối tượng I</a:t>
            </a:r>
            <a:r>
              <a:rPr b="0" baseline="-25000" i="0" lang="en-US" sz="2400" u="none" cap="none" strike="noStrike">
                <a:solidFill>
                  <a:schemeClr val="dk1"/>
                </a:solidFill>
                <a:latin typeface="Times New Roman"/>
                <a:ea typeface="Times New Roman"/>
                <a:cs typeface="Times New Roman"/>
                <a:sym typeface="Times New Roman"/>
              </a:rPr>
              <a:t>j</a:t>
            </a:r>
            <a:r>
              <a:rPr b="0" i="0" lang="en-US" sz="2400" u="none" cap="none" strike="noStrike">
                <a:solidFill>
                  <a:schemeClr val="dk1"/>
                </a:solidFill>
                <a:latin typeface="Times New Roman"/>
                <a:ea typeface="Times New Roman"/>
                <a:cs typeface="Times New Roman"/>
                <a:sym typeface="Times New Roman"/>
              </a:rPr>
              <a:t> với một người dùng u</a:t>
            </a:r>
            <a:r>
              <a:rPr b="0" baseline="-25000" i="0" lang="en-US" sz="2400" u="none" cap="none" strike="noStrike">
                <a:solidFill>
                  <a:schemeClr val="dk1"/>
                </a:solidFill>
                <a:latin typeface="Times New Roman"/>
                <a:ea typeface="Times New Roman"/>
                <a:cs typeface="Times New Roman"/>
                <a:sym typeface="Times New Roman"/>
              </a:rPr>
              <a:t>k</a:t>
            </a:r>
            <a:r>
              <a:rPr b="0" i="0" lang="en-US" sz="2400" u="none" cap="none" strike="noStrike">
                <a:solidFill>
                  <a:schemeClr val="dk1"/>
                </a:solidFill>
                <a:latin typeface="Times New Roman"/>
                <a:ea typeface="Times New Roman"/>
                <a:cs typeface="Times New Roman"/>
                <a:sym typeface="Times New Roman"/>
              </a:rPr>
              <a:t>. Giá trị r</a:t>
            </a:r>
            <a:r>
              <a:rPr b="0" baseline="-25000" i="0" lang="en-US" sz="2400" u="none" cap="none" strike="noStrike">
                <a:solidFill>
                  <a:schemeClr val="dk1"/>
                </a:solidFill>
                <a:latin typeface="Times New Roman"/>
                <a:ea typeface="Times New Roman"/>
                <a:cs typeface="Times New Roman"/>
                <a:sym typeface="Times New Roman"/>
              </a:rPr>
              <a:t>k,j</a:t>
            </a:r>
            <a:r>
              <a:rPr b="0" i="0" lang="en-US" sz="2400" u="none" cap="none" strike="noStrike">
                <a:solidFill>
                  <a:schemeClr val="dk1"/>
                </a:solidFill>
                <a:latin typeface="Times New Roman"/>
                <a:ea typeface="Times New Roman"/>
                <a:cs typeface="Times New Roman"/>
                <a:sym typeface="Times New Roman"/>
              </a:rPr>
              <a:t> có thể là nguyên hay thực trong một khoảng cho trước tùy vào bài toán cụ thể. Thông thường, giá trị đánh giá r</a:t>
            </a:r>
            <a:r>
              <a:rPr b="0" baseline="-25000" i="0" lang="en-US" sz="2400" u="none" cap="none" strike="noStrike">
                <a:solidFill>
                  <a:schemeClr val="dk1"/>
                </a:solidFill>
                <a:latin typeface="Times New Roman"/>
                <a:ea typeface="Times New Roman"/>
                <a:cs typeface="Times New Roman"/>
                <a:sym typeface="Times New Roman"/>
              </a:rPr>
              <a:t>k,j</a:t>
            </a:r>
            <a:r>
              <a:rPr b="0" i="0" lang="en-US" sz="2400" u="none" cap="none" strike="noStrike">
                <a:solidFill>
                  <a:schemeClr val="dk1"/>
                </a:solidFill>
                <a:latin typeface="Times New Roman"/>
                <a:ea typeface="Times New Roman"/>
                <a:cs typeface="Times New Roman"/>
                <a:sym typeface="Times New Roman"/>
              </a:rPr>
              <a:t> trong một hệ thống ứng dụng phổ biến nhận các giá trị từ 1 (ít hữu ích) đến 5 (rất hữu ích). Nếu một người dùng u</a:t>
            </a:r>
            <a:r>
              <a:rPr b="0" baseline="-25000" i="0" lang="en-US" sz="2400" u="none" cap="none" strike="noStrike">
                <a:solidFill>
                  <a:schemeClr val="dk1"/>
                </a:solidFill>
                <a:latin typeface="Times New Roman"/>
                <a:ea typeface="Times New Roman"/>
                <a:cs typeface="Times New Roman"/>
                <a:sym typeface="Times New Roman"/>
              </a:rPr>
              <a:t>k </a:t>
            </a:r>
            <a:r>
              <a:rPr b="0" i="0" lang="en-US" sz="2400" u="none" cap="none" strike="noStrike">
                <a:solidFill>
                  <a:schemeClr val="dk1"/>
                </a:solidFill>
                <a:latin typeface="Times New Roman"/>
                <a:ea typeface="Times New Roman"/>
                <a:cs typeface="Times New Roman"/>
                <a:sym typeface="Times New Roman"/>
              </a:rPr>
              <a:t>chưa thể hiện đánh giá với một đối tượng I</a:t>
            </a:r>
            <a:r>
              <a:rPr b="0" baseline="-25000" i="0" lang="en-US" sz="2400" u="none" cap="none" strike="noStrike">
                <a:solidFill>
                  <a:schemeClr val="dk1"/>
                </a:solidFill>
                <a:latin typeface="Times New Roman"/>
                <a:ea typeface="Times New Roman"/>
                <a:cs typeface="Times New Roman"/>
                <a:sym typeface="Times New Roman"/>
              </a:rPr>
              <a:t>j</a:t>
            </a:r>
            <a:r>
              <a:rPr b="0" i="0" lang="en-US" sz="2400" u="none" cap="none" strike="noStrike">
                <a:solidFill>
                  <a:schemeClr val="dk1"/>
                </a:solidFill>
                <a:latin typeface="Times New Roman"/>
                <a:ea typeface="Times New Roman"/>
                <a:cs typeface="Times New Roman"/>
                <a:sym typeface="Times New Roman"/>
              </a:rPr>
              <a:t> thì r</a:t>
            </a:r>
            <a:r>
              <a:rPr b="0" baseline="-25000" i="0" lang="en-US" sz="2400" u="none" cap="none" strike="noStrike">
                <a:solidFill>
                  <a:schemeClr val="dk1"/>
                </a:solidFill>
                <a:latin typeface="Times New Roman"/>
                <a:ea typeface="Times New Roman"/>
                <a:cs typeface="Times New Roman"/>
                <a:sym typeface="Times New Roman"/>
              </a:rPr>
              <a:t>k,j</a:t>
            </a:r>
            <a:r>
              <a:rPr b="0" i="0" lang="en-US" sz="2400" u="none" cap="none" strike="noStrike">
                <a:solidFill>
                  <a:schemeClr val="dk1"/>
                </a:solidFill>
                <a:latin typeface="Times New Roman"/>
                <a:ea typeface="Times New Roman"/>
                <a:cs typeface="Times New Roman"/>
                <a:sym typeface="Times New Roman"/>
              </a:rPr>
              <a:t> = 0 (rỗng) và cần được tính toán, xác định.</a:t>
            </a:r>
            <a:endParaRPr b="0" i="0" sz="1400" u="none" cap="none" strike="noStrike">
              <a:solidFill>
                <a:srgbClr val="000000"/>
              </a:solidFill>
              <a:latin typeface="Arial"/>
              <a:ea typeface="Arial"/>
              <a:cs typeface="Arial"/>
              <a:sym typeface="Arial"/>
            </a:endParaRPr>
          </a:p>
        </p:txBody>
      </p:sp>
      <p:sp>
        <p:nvSpPr>
          <p:cNvPr id="149" name="Google Shape;149;p4"/>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5"/>
          <p:cNvSpPr txBox="1"/>
          <p:nvPr>
            <p:ph type="title"/>
          </p:nvPr>
        </p:nvSpPr>
        <p:spPr>
          <a:xfrm>
            <a:off x="609600" y="685800"/>
            <a:ext cx="8001000" cy="838200"/>
          </a:xfrm>
          <a:prstGeom prst="rect">
            <a:avLst/>
          </a:prstGeom>
          <a:gradFill>
            <a:gsLst>
              <a:gs pos="0">
                <a:srgbClr val="9D0000"/>
              </a:gs>
              <a:gs pos="80000">
                <a:srgbClr val="CE0000"/>
              </a:gs>
              <a:gs pos="100000">
                <a:srgbClr val="D30000"/>
              </a:gs>
            </a:gsLst>
            <a:lin ang="16200000" scaled="0"/>
          </a:gradFill>
          <a:ln>
            <a:noFill/>
          </a:ln>
          <a:effectLst>
            <a:outerShdw blurRad="63500" dir="5400000" dist="23000">
              <a:srgbClr val="000000">
                <a:alpha val="34509"/>
              </a:srgbClr>
            </a:outerShdw>
          </a:effectLst>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Font typeface="Times New Roman"/>
              <a:buNone/>
            </a:pPr>
            <a:r>
              <a:rPr b="1" i="0" lang="en-US" sz="2800" u="none">
                <a:solidFill>
                  <a:schemeClr val="lt1"/>
                </a:solidFill>
                <a:latin typeface="Times New Roman"/>
                <a:ea typeface="Times New Roman"/>
                <a:cs typeface="Times New Roman"/>
                <a:sym typeface="Times New Roman"/>
              </a:rPr>
              <a:t>Ma trận đánh giá</a:t>
            </a:r>
            <a:endParaRPr/>
          </a:p>
        </p:txBody>
      </p:sp>
      <p:sp>
        <p:nvSpPr>
          <p:cNvPr id="156" name="Google Shape;156;p5"/>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pic>
        <p:nvPicPr>
          <p:cNvPr id="157" name="Google Shape;157;p5"/>
          <p:cNvPicPr preferRelativeResize="0"/>
          <p:nvPr/>
        </p:nvPicPr>
        <p:blipFill rotWithShape="1">
          <a:blip r:embed="rId3">
            <a:alphaModFix/>
          </a:blip>
          <a:srcRect b="0" l="0" r="0" t="0"/>
          <a:stretch/>
        </p:blipFill>
        <p:spPr>
          <a:xfrm>
            <a:off x="5343525" y="1714500"/>
            <a:ext cx="2733675" cy="1465262"/>
          </a:xfrm>
          <a:prstGeom prst="rect">
            <a:avLst/>
          </a:prstGeom>
          <a:noFill/>
          <a:ln>
            <a:noFill/>
          </a:ln>
        </p:spPr>
      </p:pic>
      <p:sp>
        <p:nvSpPr>
          <p:cNvPr id="158" name="Google Shape;158;p5"/>
          <p:cNvSpPr/>
          <p:nvPr/>
        </p:nvSpPr>
        <p:spPr>
          <a:xfrm rot="-1020000">
            <a:off x="4430712" y="3498850"/>
            <a:ext cx="2022475" cy="190500"/>
          </a:xfrm>
          <a:prstGeom prst="leftRightArrow">
            <a:avLst>
              <a:gd fmla="val 1012" name="adj1"/>
              <a:gd fmla="val 50000" name="adj2"/>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pic>
        <p:nvPicPr>
          <p:cNvPr id="159" name="Google Shape;159;p5"/>
          <p:cNvPicPr preferRelativeResize="0"/>
          <p:nvPr/>
        </p:nvPicPr>
        <p:blipFill rotWithShape="1">
          <a:blip r:embed="rId4">
            <a:alphaModFix/>
          </a:blip>
          <a:srcRect b="0" l="0" r="0" t="0"/>
          <a:stretch/>
        </p:blipFill>
        <p:spPr>
          <a:xfrm>
            <a:off x="4911725" y="4438650"/>
            <a:ext cx="3421062" cy="1576387"/>
          </a:xfrm>
          <a:prstGeom prst="rect">
            <a:avLst/>
          </a:prstGeom>
          <a:noFill/>
          <a:ln>
            <a:noFill/>
          </a:ln>
        </p:spPr>
      </p:pic>
      <p:sp>
        <p:nvSpPr>
          <p:cNvPr id="160" name="Google Shape;160;p5"/>
          <p:cNvSpPr/>
          <p:nvPr/>
        </p:nvSpPr>
        <p:spPr>
          <a:xfrm rot="3120000">
            <a:off x="4007643" y="5206206"/>
            <a:ext cx="877887" cy="180975"/>
          </a:xfrm>
          <a:prstGeom prst="rightArrow">
            <a:avLst>
              <a:gd fmla="val 19364" name="adj1"/>
              <a:gd fmla="val 50000" name="adj2"/>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pic>
        <p:nvPicPr>
          <p:cNvPr descr="Netflix Movies Rated" id="161" name="Google Shape;161;p5"/>
          <p:cNvPicPr preferRelativeResize="0"/>
          <p:nvPr/>
        </p:nvPicPr>
        <p:blipFill rotWithShape="1">
          <a:blip r:embed="rId5">
            <a:alphaModFix/>
          </a:blip>
          <a:srcRect b="0" l="0" r="0" t="0"/>
          <a:stretch/>
        </p:blipFill>
        <p:spPr>
          <a:xfrm>
            <a:off x="723900" y="1890712"/>
            <a:ext cx="3741737" cy="3076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6"/>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just">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Người đồng sở thích</a:t>
            </a:r>
            <a:endParaRPr/>
          </a:p>
        </p:txBody>
      </p:sp>
      <p:sp>
        <p:nvSpPr>
          <p:cNvPr id="168" name="Google Shape;168;p6"/>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UIT, VNU-HCM</a:t>
            </a:r>
            <a:endParaRPr b="0" i="0" sz="1400" u="none" cap="none" strike="noStrike">
              <a:solidFill>
                <a:srgbClr val="000000"/>
              </a:solidFill>
              <a:latin typeface="Arial"/>
              <a:ea typeface="Arial"/>
              <a:cs typeface="Arial"/>
              <a:sym typeface="Arial"/>
            </a:endParaRPr>
          </a:p>
        </p:txBody>
      </p:sp>
      <p:sp>
        <p:nvSpPr>
          <p:cNvPr id="169" name="Google Shape;169;p6"/>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Social Media Mining</a:t>
            </a:r>
            <a:endParaRPr b="0" i="0" sz="1400" u="none" cap="none" strike="noStrike">
              <a:solidFill>
                <a:srgbClr val="000000"/>
              </a:solidFill>
              <a:latin typeface="Arial"/>
              <a:ea typeface="Arial"/>
              <a:cs typeface="Arial"/>
              <a:sym typeface="Arial"/>
            </a:endParaRPr>
          </a:p>
        </p:txBody>
      </p:sp>
      <p:sp>
        <p:nvSpPr>
          <p:cNvPr id="170" name="Google Shape;170;p6"/>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71" name="Google Shape;171;p6"/>
          <p:cNvSpPr txBox="1"/>
          <p:nvPr/>
        </p:nvSpPr>
        <p:spPr>
          <a:xfrm>
            <a:off x="6705600" y="63976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72" name="Google Shape;172;p6"/>
          <p:cNvSpPr txBox="1"/>
          <p:nvPr/>
        </p:nvSpPr>
        <p:spPr>
          <a:xfrm>
            <a:off x="533400" y="1752600"/>
            <a:ext cx="4343400" cy="4648200"/>
          </a:xfrm>
          <a:prstGeom prst="rect">
            <a:avLst/>
          </a:prstGeom>
          <a:noFill/>
          <a:ln>
            <a:noFill/>
          </a:ln>
        </p:spPr>
        <p:txBody>
          <a:bodyPr anchorCtr="0" anchor="t" bIns="45700" lIns="91425" spcFirstLastPara="1" rIns="91425" wrap="square" tIns="45700">
            <a:normAutofit/>
          </a:bodyPr>
          <a:lstStyle/>
          <a:p>
            <a:pPr indent="-469900" lvl="0" marL="469900" marR="0" rtl="0" algn="just">
              <a:lnSpc>
                <a:spcPct val="100000"/>
              </a:lnSpc>
              <a:spcBef>
                <a:spcPts val="0"/>
              </a:spcBef>
              <a:spcAft>
                <a:spcPts val="0"/>
              </a:spcAft>
              <a:buClr>
                <a:schemeClr val="accent2"/>
              </a:buClr>
              <a:buSzPts val="2400"/>
              <a:buFont typeface="Arial"/>
              <a:buChar char="•"/>
            </a:pPr>
            <a:r>
              <a:rPr b="1" i="0" lang="en-US" sz="2400" u="none" cap="none" strike="noStrike">
                <a:solidFill>
                  <a:schemeClr val="dk1"/>
                </a:solidFill>
                <a:latin typeface="Times New Roman"/>
                <a:ea typeface="Times New Roman"/>
                <a:cs typeface="Times New Roman"/>
                <a:sym typeface="Times New Roman"/>
              </a:rPr>
              <a:t>Người đồng sở thích</a:t>
            </a:r>
            <a:r>
              <a:rPr b="0" i="0" lang="en-US" sz="2400" u="none" cap="none" strike="noStrike">
                <a:solidFill>
                  <a:schemeClr val="dk1"/>
                </a:solidFill>
                <a:latin typeface="Times New Roman"/>
                <a:ea typeface="Times New Roman"/>
                <a:cs typeface="Times New Roman"/>
                <a:sym typeface="Times New Roman"/>
              </a:rPr>
              <a:t>: Cho U là không gian người dùng, gọi S</a:t>
            </a:r>
            <a:r>
              <a:rPr b="0" baseline="-25000" i="0" lang="en-US" sz="2400" u="none" cap="none" strike="noStrike">
                <a:solidFill>
                  <a:schemeClr val="dk1"/>
                </a:solidFill>
                <a:latin typeface="Times New Roman"/>
                <a:ea typeface="Times New Roman"/>
                <a:cs typeface="Times New Roman"/>
                <a:sym typeface="Times New Roman"/>
              </a:rPr>
              <a:t>u</a:t>
            </a:r>
            <a:r>
              <a:rPr b="0" i="0" lang="en-US" sz="2400" u="none" cap="none" strike="noStrike">
                <a:solidFill>
                  <a:schemeClr val="dk1"/>
                </a:solidFill>
                <a:latin typeface="Times New Roman"/>
                <a:ea typeface="Times New Roman"/>
                <a:cs typeface="Times New Roman"/>
                <a:sym typeface="Times New Roman"/>
              </a:rPr>
              <a:t> là tập hợp những người đồng sở thích với u ∈ U, S</a:t>
            </a:r>
            <a:r>
              <a:rPr b="0" baseline="-25000" i="0" lang="en-US" sz="2400" u="none" cap="none" strike="noStrike">
                <a:solidFill>
                  <a:schemeClr val="dk1"/>
                </a:solidFill>
                <a:latin typeface="Times New Roman"/>
                <a:ea typeface="Times New Roman"/>
                <a:cs typeface="Times New Roman"/>
                <a:sym typeface="Times New Roman"/>
              </a:rPr>
              <a:t>u</a:t>
            </a:r>
            <a:r>
              <a:rPr b="0" i="0" lang="en-US" sz="2400" u="none" cap="none" strike="noStrike">
                <a:solidFill>
                  <a:schemeClr val="dk1"/>
                </a:solidFill>
                <a:latin typeface="Times New Roman"/>
                <a:ea typeface="Times New Roman"/>
                <a:cs typeface="Times New Roman"/>
                <a:sym typeface="Times New Roman"/>
              </a:rPr>
              <a:t> ⊆ U. Những người đồng sở thích với u </a:t>
            </a:r>
            <a:r>
              <a:rPr b="1" i="0" lang="en-US" sz="2400" u="none" cap="none" strike="noStrike">
                <a:solidFill>
                  <a:schemeClr val="accent2"/>
                </a:solidFill>
                <a:latin typeface="Times New Roman"/>
                <a:ea typeface="Times New Roman"/>
                <a:cs typeface="Times New Roman"/>
                <a:sym typeface="Times New Roman"/>
              </a:rPr>
              <a:t>là những người có hành vi quá khứ hay các đánh giá tương tự với trên cùng những đối tượng khuyến nghị </a:t>
            </a:r>
            <a:r>
              <a:rPr b="0" i="0" lang="en-US" sz="2400" u="none" cap="none" strike="noStrike">
                <a:solidFill>
                  <a:schemeClr val="dk1"/>
                </a:solidFill>
                <a:latin typeface="Times New Roman"/>
                <a:ea typeface="Times New Roman"/>
                <a:cs typeface="Times New Roman"/>
                <a:sym typeface="Times New Roman"/>
              </a:rPr>
              <a:t>từ ma trận đáng giá R.</a:t>
            </a:r>
            <a:endParaRPr b="0" i="0" sz="1400" u="none" cap="none" strike="noStrike">
              <a:solidFill>
                <a:srgbClr val="000000"/>
              </a:solidFill>
              <a:latin typeface="Arial"/>
              <a:ea typeface="Arial"/>
              <a:cs typeface="Arial"/>
              <a:sym typeface="Arial"/>
            </a:endParaRPr>
          </a:p>
        </p:txBody>
      </p:sp>
      <p:pic>
        <p:nvPicPr>
          <p:cNvPr descr="A picture containing diagram&#10;&#10;Description automatically generated" id="173" name="Google Shape;173;p6"/>
          <p:cNvPicPr preferRelativeResize="0"/>
          <p:nvPr/>
        </p:nvPicPr>
        <p:blipFill rotWithShape="1">
          <a:blip r:embed="rId3">
            <a:alphaModFix/>
          </a:blip>
          <a:srcRect b="0" l="0" r="0" t="0"/>
          <a:stretch/>
        </p:blipFill>
        <p:spPr>
          <a:xfrm>
            <a:off x="5410200" y="2209800"/>
            <a:ext cx="2905125" cy="2816225"/>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7"/>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just">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Người đồng sở thích</a:t>
            </a:r>
            <a:endParaRPr/>
          </a:p>
        </p:txBody>
      </p:sp>
      <p:sp>
        <p:nvSpPr>
          <p:cNvPr id="180" name="Google Shape;180;p7"/>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UIT, VNU-HCM</a:t>
            </a:r>
            <a:endParaRPr b="0" i="0" sz="1400" u="none" cap="none" strike="noStrike">
              <a:solidFill>
                <a:srgbClr val="000000"/>
              </a:solidFill>
              <a:latin typeface="Arial"/>
              <a:ea typeface="Arial"/>
              <a:cs typeface="Arial"/>
              <a:sym typeface="Arial"/>
            </a:endParaRPr>
          </a:p>
        </p:txBody>
      </p:sp>
      <p:sp>
        <p:nvSpPr>
          <p:cNvPr id="181" name="Google Shape;181;p7"/>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Social Media Mining</a:t>
            </a:r>
            <a:endParaRPr b="0" i="0" sz="1400" u="none" cap="none" strike="noStrike">
              <a:solidFill>
                <a:srgbClr val="000000"/>
              </a:solidFill>
              <a:latin typeface="Arial"/>
              <a:ea typeface="Arial"/>
              <a:cs typeface="Arial"/>
              <a:sym typeface="Arial"/>
            </a:endParaRPr>
          </a:p>
        </p:txBody>
      </p:sp>
      <p:sp>
        <p:nvSpPr>
          <p:cNvPr id="182" name="Google Shape;182;p7"/>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83" name="Google Shape;183;p7"/>
          <p:cNvSpPr txBox="1"/>
          <p:nvPr/>
        </p:nvSpPr>
        <p:spPr>
          <a:xfrm>
            <a:off x="6705600" y="63976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84" name="Google Shape;184;p7"/>
          <p:cNvSpPr txBox="1"/>
          <p:nvPr/>
        </p:nvSpPr>
        <p:spPr>
          <a:xfrm>
            <a:off x="1003300" y="5397500"/>
            <a:ext cx="5138737" cy="522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800"/>
              <a:buFont typeface="Times New Roman"/>
              <a:buNone/>
            </a:pPr>
            <a:r>
              <a:rPr b="1" i="0" lang="en-US" sz="2800" u="none" cap="none" strike="noStrike">
                <a:solidFill>
                  <a:schemeClr val="accent2"/>
                </a:solidFill>
                <a:latin typeface="Times New Roman"/>
                <a:ea typeface="Times New Roman"/>
                <a:cs typeface="Times New Roman"/>
                <a:sym typeface="Times New Roman"/>
              </a:rPr>
              <a:t>Ai là người đồng sở thích với X?</a:t>
            </a:r>
            <a:endParaRPr b="0" i="0" sz="1400" u="none" cap="none" strike="noStrike">
              <a:solidFill>
                <a:srgbClr val="000000"/>
              </a:solidFill>
              <a:latin typeface="Arial"/>
              <a:ea typeface="Arial"/>
              <a:cs typeface="Arial"/>
              <a:sym typeface="Arial"/>
            </a:endParaRPr>
          </a:p>
        </p:txBody>
      </p:sp>
      <p:graphicFrame>
        <p:nvGraphicFramePr>
          <p:cNvPr id="185" name="Google Shape;185;p7"/>
          <p:cNvGraphicFramePr/>
          <p:nvPr/>
        </p:nvGraphicFramePr>
        <p:xfrm>
          <a:off x="914400" y="1873250"/>
          <a:ext cx="3000000" cy="3000000"/>
        </p:xfrm>
        <a:graphic>
          <a:graphicData uri="http://schemas.openxmlformats.org/drawingml/2006/table">
            <a:tbl>
              <a:tblPr>
                <a:noFill/>
                <a:tableStyleId>{F24279D6-F51E-4E9E-8654-25DAE276FAD9}</a:tableStyleId>
              </a:tblPr>
              <a:tblGrid>
                <a:gridCol w="1219200"/>
                <a:gridCol w="1219200"/>
                <a:gridCol w="1219200"/>
                <a:gridCol w="1219200"/>
                <a:gridCol w="1219200"/>
                <a:gridCol w="1219200"/>
              </a:tblGrid>
              <a:tr h="5334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Verdana"/>
                        <a:ea typeface="Verdana"/>
                        <a:cs typeface="Verdana"/>
                        <a:sym typeface="Verdana"/>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a:t>
                      </a:r>
                      <a:r>
                        <a:rPr b="1" baseline="-25000" i="0" lang="en-US" sz="2000" u="none" cap="none" strike="noStrike">
                          <a:solidFill>
                            <a:schemeClr val="dk1"/>
                          </a:solidFill>
                          <a:latin typeface="Times New Roman"/>
                          <a:ea typeface="Times New Roman"/>
                          <a:cs typeface="Times New Roman"/>
                          <a:sym typeface="Times New Roman"/>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a:t>
                      </a:r>
                      <a:r>
                        <a:rPr b="1" baseline="-25000" i="0" lang="en-US" sz="2000" u="none" cap="none" strike="noStrike">
                          <a:solidFill>
                            <a:schemeClr val="dk1"/>
                          </a:solidFill>
                          <a:latin typeface="Times New Roman"/>
                          <a:ea typeface="Times New Roman"/>
                          <a:cs typeface="Times New Roman"/>
                          <a:sym typeface="Times New Roman"/>
                        </a:rPr>
                        <a:t>2</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a:t>
                      </a:r>
                      <a:r>
                        <a:rPr b="1" baseline="-25000" i="0" lang="en-US" sz="2000" u="none" cap="none" strike="noStrike">
                          <a:solidFill>
                            <a:schemeClr val="dk1"/>
                          </a:solidFill>
                          <a:latin typeface="Times New Roman"/>
                          <a:ea typeface="Times New Roman"/>
                          <a:cs typeface="Times New Roman"/>
                          <a:sym typeface="Times New Roman"/>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a:t>
                      </a:r>
                      <a:r>
                        <a:rPr b="1" baseline="-25000" i="0" lang="en-US" sz="2000" u="none" cap="none" strike="noStrike">
                          <a:solidFill>
                            <a:schemeClr val="dk1"/>
                          </a:solidFill>
                          <a:latin typeface="Times New Roman"/>
                          <a:ea typeface="Times New Roman"/>
                          <a:cs typeface="Times New Roman"/>
                          <a:sym typeface="Times New Roman"/>
                        </a:rPr>
                        <a:t>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a:t>
                      </a:r>
                      <a:r>
                        <a:rPr b="1" baseline="-25000" i="0" lang="en-US" sz="2000" u="none" cap="none" strike="noStrike">
                          <a:solidFill>
                            <a:schemeClr val="dk1"/>
                          </a:solidFill>
                          <a:latin typeface="Times New Roman"/>
                          <a:ea typeface="Times New Roman"/>
                          <a:cs typeface="Times New Roman"/>
                          <a:sym typeface="Times New Roman"/>
                        </a:rPr>
                        <a:t>5</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33400">
                <a:tc>
                  <a:txBody>
                    <a:bodyPr/>
                    <a:lstStyle/>
                    <a:p>
                      <a:pPr indent="0" lvl="0" marL="0" marR="0" rtl="0" algn="ctr">
                        <a:lnSpc>
                          <a:spcPct val="100000"/>
                        </a:lnSpc>
                        <a:spcBef>
                          <a:spcPts val="0"/>
                        </a:spcBef>
                        <a:spcAft>
                          <a:spcPts val="0"/>
                        </a:spcAft>
                        <a:buClr>
                          <a:schemeClr val="dk1"/>
                        </a:buClr>
                        <a:buSzPts val="2000"/>
                        <a:buFont typeface="Times New Roman"/>
                        <a:buNone/>
                      </a:pPr>
                      <a:r>
                        <a:rPr b="1" baseline="-25000" i="0" lang="en-US" sz="2000" u="none" cap="none" strike="noStrike">
                          <a:solidFill>
                            <a:schemeClr val="dk1"/>
                          </a:solidFill>
                          <a:latin typeface="Times New Roman"/>
                          <a:ea typeface="Times New Roman"/>
                          <a:cs typeface="Times New Roman"/>
                          <a:sym typeface="Times New Roman"/>
                        </a:rPr>
                        <a:t>X</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5</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accent2"/>
                        </a:buClr>
                        <a:buSzPts val="2000"/>
                        <a:buFont typeface="Times New Roman"/>
                        <a:buNone/>
                      </a:pPr>
                      <a:r>
                        <a:rPr b="1" i="0" lang="en-US" sz="2000" u="none" cap="none" strike="noStrike">
                          <a:solidFill>
                            <a:schemeClr val="accent2"/>
                          </a:solidFill>
                          <a:latin typeface="Times New Roman"/>
                          <a:ea typeface="Times New Roman"/>
                          <a:cs typeface="Times New Roman"/>
                          <a:sym typeface="Times New Roman"/>
                        </a:rPr>
                        <a:t>?</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r>
              <a:tr h="533400">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U</a:t>
                      </a:r>
                      <a:r>
                        <a:rPr b="1" baseline="-25000" i="0" lang="en-US" sz="2000" u="none" cap="none" strike="noStrike">
                          <a:solidFill>
                            <a:schemeClr val="dk1"/>
                          </a:solidFill>
                          <a:latin typeface="Times New Roman"/>
                          <a:ea typeface="Times New Roman"/>
                          <a:cs typeface="Times New Roman"/>
                          <a:sym typeface="Times New Roman"/>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2</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r>
              <a:tr h="533400">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U</a:t>
                      </a:r>
                      <a:r>
                        <a:rPr b="1" baseline="-25000" i="0" lang="en-US" sz="2000" u="none" cap="none" strike="noStrike">
                          <a:solidFill>
                            <a:schemeClr val="dk1"/>
                          </a:solidFill>
                          <a:latin typeface="Times New Roman"/>
                          <a:ea typeface="Times New Roman"/>
                          <a:cs typeface="Times New Roman"/>
                          <a:sym typeface="Times New Roman"/>
                        </a:rPr>
                        <a:t>2</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5</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r>
              <a:tr h="531800">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U</a:t>
                      </a:r>
                      <a:r>
                        <a:rPr b="1" baseline="-25000" i="0" lang="en-US" sz="2000" u="none" cap="none" strike="noStrike">
                          <a:solidFill>
                            <a:schemeClr val="dk1"/>
                          </a:solidFill>
                          <a:latin typeface="Times New Roman"/>
                          <a:ea typeface="Times New Roman"/>
                          <a:cs typeface="Times New Roman"/>
                          <a:sym typeface="Times New Roman"/>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3</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5</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0F2F4"/>
                    </a:solidFill>
                  </a:tcPr>
                </a:tc>
              </a:tr>
              <a:tr h="533400">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U</a:t>
                      </a:r>
                      <a:r>
                        <a:rPr b="1" baseline="-25000" i="0" lang="en-US" sz="2000" u="none" cap="none" strike="noStrike">
                          <a:solidFill>
                            <a:schemeClr val="dk1"/>
                          </a:solidFill>
                          <a:latin typeface="Times New Roman"/>
                          <a:ea typeface="Times New Roman"/>
                          <a:cs typeface="Times New Roman"/>
                          <a:sym typeface="Times New Roman"/>
                        </a:rPr>
                        <a:t>4</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5</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5</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2</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sz="14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0E4E9"/>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8"/>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just">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Độ đo tương đồng</a:t>
            </a:r>
            <a:endParaRPr/>
          </a:p>
        </p:txBody>
      </p:sp>
      <p:sp>
        <p:nvSpPr>
          <p:cNvPr id="192" name="Google Shape;192;p8"/>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UIT, VNU-HCM</a:t>
            </a:r>
            <a:endParaRPr b="0" i="0" sz="1400" u="none" cap="none" strike="noStrike">
              <a:solidFill>
                <a:srgbClr val="000000"/>
              </a:solidFill>
              <a:latin typeface="Arial"/>
              <a:ea typeface="Arial"/>
              <a:cs typeface="Arial"/>
              <a:sym typeface="Arial"/>
            </a:endParaRPr>
          </a:p>
        </p:txBody>
      </p:sp>
      <p:sp>
        <p:nvSpPr>
          <p:cNvPr id="193" name="Google Shape;193;p8"/>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Social Media Mining</a:t>
            </a:r>
            <a:endParaRPr b="0" i="0" sz="1400" u="none" cap="none" strike="noStrike">
              <a:solidFill>
                <a:srgbClr val="000000"/>
              </a:solidFill>
              <a:latin typeface="Arial"/>
              <a:ea typeface="Arial"/>
              <a:cs typeface="Arial"/>
              <a:sym typeface="Arial"/>
            </a:endParaRPr>
          </a:p>
        </p:txBody>
      </p:sp>
      <p:sp>
        <p:nvSpPr>
          <p:cNvPr id="194" name="Google Shape;194;p8"/>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95" name="Google Shape;195;p8"/>
          <p:cNvSpPr txBox="1"/>
          <p:nvPr>
            <p:ph idx="1" type="body"/>
          </p:nvPr>
        </p:nvSpPr>
        <p:spPr>
          <a:xfrm>
            <a:off x="609600" y="1768475"/>
            <a:ext cx="8077200" cy="600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Noto Sans Symbols"/>
              <a:buNone/>
            </a:pPr>
            <a:r>
              <a:rPr b="1" i="0" lang="en-US" sz="2400" u="none" cap="none" strike="noStrike">
                <a:solidFill>
                  <a:schemeClr val="dk1"/>
                </a:solidFill>
                <a:latin typeface="Times New Roman"/>
                <a:ea typeface="Times New Roman"/>
                <a:cs typeface="Times New Roman"/>
                <a:sym typeface="Times New Roman"/>
              </a:rPr>
              <a:t>Cosine Similarity</a:t>
            </a:r>
            <a:endParaRPr/>
          </a:p>
        </p:txBody>
      </p:sp>
      <p:sp>
        <p:nvSpPr>
          <p:cNvPr id="196" name="Google Shape;196;p8"/>
          <p:cNvSpPr txBox="1"/>
          <p:nvPr/>
        </p:nvSpPr>
        <p:spPr>
          <a:xfrm>
            <a:off x="533400" y="3154362"/>
            <a:ext cx="8077200" cy="604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Pearson Correlation Coefficient</a:t>
            </a:r>
            <a:endParaRPr b="0" i="0" sz="1400" u="none" cap="none" strike="noStrike">
              <a:solidFill>
                <a:srgbClr val="000000"/>
              </a:solidFill>
              <a:latin typeface="Arial"/>
              <a:ea typeface="Arial"/>
              <a:cs typeface="Arial"/>
              <a:sym typeface="Arial"/>
            </a:endParaRPr>
          </a:p>
        </p:txBody>
      </p:sp>
      <p:pic>
        <p:nvPicPr>
          <p:cNvPr id="197" name="Google Shape;197;p8"/>
          <p:cNvPicPr preferRelativeResize="0"/>
          <p:nvPr/>
        </p:nvPicPr>
        <p:blipFill>
          <a:blip r:embed="rId3">
            <a:alphaModFix/>
          </a:blip>
          <a:stretch>
            <a:fillRect/>
          </a:stretch>
        </p:blipFill>
        <p:spPr>
          <a:xfrm>
            <a:off x="666325" y="2314950"/>
            <a:ext cx="7657574" cy="839400"/>
          </a:xfrm>
          <a:prstGeom prst="rect">
            <a:avLst/>
          </a:prstGeom>
          <a:noFill/>
          <a:ln>
            <a:noFill/>
          </a:ln>
        </p:spPr>
      </p:pic>
      <p:pic>
        <p:nvPicPr>
          <p:cNvPr id="198" name="Google Shape;198;p8"/>
          <p:cNvPicPr preferRelativeResize="0"/>
          <p:nvPr/>
        </p:nvPicPr>
        <p:blipFill>
          <a:blip r:embed="rId4">
            <a:alphaModFix/>
          </a:blip>
          <a:stretch>
            <a:fillRect/>
          </a:stretch>
        </p:blipFill>
        <p:spPr>
          <a:xfrm>
            <a:off x="1579638" y="3605400"/>
            <a:ext cx="6383215" cy="897375"/>
          </a:xfrm>
          <a:prstGeom prst="rect">
            <a:avLst/>
          </a:prstGeom>
          <a:noFill/>
          <a:ln>
            <a:noFill/>
          </a:ln>
        </p:spPr>
      </p:pic>
      <p:pic>
        <p:nvPicPr>
          <p:cNvPr id="199" name="Google Shape;199;p8"/>
          <p:cNvPicPr preferRelativeResize="0"/>
          <p:nvPr/>
        </p:nvPicPr>
        <p:blipFill>
          <a:blip r:embed="rId5">
            <a:alphaModFix/>
          </a:blip>
          <a:stretch>
            <a:fillRect/>
          </a:stretch>
        </p:blipFill>
        <p:spPr>
          <a:xfrm>
            <a:off x="1060763" y="4792975"/>
            <a:ext cx="6619875" cy="1162050"/>
          </a:xfrm>
          <a:prstGeom prst="rect">
            <a:avLst/>
          </a:prstGeom>
          <a:noFill/>
          <a:ln>
            <a:noFill/>
          </a:ln>
        </p:spPr>
      </p:pic>
      <p:sp>
        <p:nvSpPr>
          <p:cNvPr id="200" name="Google Shape;200;p8"/>
          <p:cNvSpPr txBox="1"/>
          <p:nvPr/>
        </p:nvSpPr>
        <p:spPr>
          <a:xfrm>
            <a:off x="982650" y="4544700"/>
            <a:ext cx="5895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Times New Roman"/>
                <a:ea typeface="Times New Roman"/>
                <a:cs typeface="Times New Roman"/>
                <a:sym typeface="Times New Roman"/>
              </a:rPr>
              <a:t>Trong đó:</a:t>
            </a:r>
            <a:endParaRPr sz="19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9"/>
          <p:cNvSpPr txBox="1"/>
          <p:nvPr>
            <p:ph type="title"/>
          </p:nvPr>
        </p:nvSpPr>
        <p:spPr>
          <a:xfrm>
            <a:off x="576262" y="304800"/>
            <a:ext cx="8001000" cy="1216025"/>
          </a:xfrm>
          <a:prstGeom prst="rect">
            <a:avLst/>
          </a:prstGeom>
          <a:noFill/>
          <a:ln>
            <a:noFill/>
          </a:ln>
        </p:spPr>
        <p:txBody>
          <a:bodyPr anchorCtr="0" anchor="b" bIns="45700" lIns="91425" spcFirstLastPara="1" rIns="91425" wrap="square" tIns="45700">
            <a:noAutofit/>
          </a:bodyPr>
          <a:lstStyle/>
          <a:p>
            <a:pPr indent="0" lvl="0" marL="0" rtl="0" algn="just">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Thuật toán lọc cộng tác</a:t>
            </a:r>
            <a:endParaRPr/>
          </a:p>
        </p:txBody>
      </p:sp>
      <p:sp>
        <p:nvSpPr>
          <p:cNvPr id="207" name="Google Shape;207;p9"/>
          <p:cNvSpPr txBox="1"/>
          <p:nvPr/>
        </p:nvSpPr>
        <p:spPr>
          <a:xfrm>
            <a:off x="6096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UIT, VNU-HCM</a:t>
            </a:r>
            <a:endParaRPr b="0" i="0" sz="1400" u="none" cap="none" strike="noStrike">
              <a:solidFill>
                <a:srgbClr val="000000"/>
              </a:solidFill>
              <a:latin typeface="Arial"/>
              <a:ea typeface="Arial"/>
              <a:cs typeface="Arial"/>
              <a:sym typeface="Arial"/>
            </a:endParaRPr>
          </a:p>
        </p:txBody>
      </p:sp>
      <p:sp>
        <p:nvSpPr>
          <p:cNvPr id="208" name="Google Shape;208;p9"/>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Social Media Mining</a:t>
            </a:r>
            <a:endParaRPr b="0" i="0" sz="1400" u="none" cap="none" strike="noStrike">
              <a:solidFill>
                <a:srgbClr val="000000"/>
              </a:solidFill>
              <a:latin typeface="Arial"/>
              <a:ea typeface="Arial"/>
              <a:cs typeface="Arial"/>
              <a:sym typeface="Arial"/>
            </a:endParaRPr>
          </a:p>
        </p:txBody>
      </p:sp>
      <p:sp>
        <p:nvSpPr>
          <p:cNvPr id="209" name="Google Shape;209;p9"/>
          <p:cNvSpPr txBox="1"/>
          <p:nvPr/>
        </p:nvSpPr>
        <p:spPr>
          <a:xfrm>
            <a:off x="6553200" y="6245225"/>
            <a:ext cx="19812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500"/>
              <a:buFont typeface="Times New Roman"/>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10" name="Google Shape;210;p9"/>
          <p:cNvSpPr txBox="1"/>
          <p:nvPr>
            <p:ph idx="1" type="body"/>
          </p:nvPr>
        </p:nvSpPr>
        <p:spPr>
          <a:xfrm>
            <a:off x="609600" y="1752600"/>
            <a:ext cx="8001000" cy="449262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accent2"/>
              </a:buClr>
              <a:buSzPts val="2800"/>
              <a:buFont typeface="Noto Sans Symbols"/>
              <a:buNone/>
            </a:pPr>
            <a:r>
              <a:rPr b="0" i="0" lang="en-US" sz="2800" u="none" cap="none" strike="noStrike">
                <a:solidFill>
                  <a:schemeClr val="dk1"/>
                </a:solidFill>
                <a:latin typeface="Times New Roman"/>
                <a:ea typeface="Times New Roman"/>
                <a:cs typeface="Times New Roman"/>
                <a:sym typeface="Times New Roman"/>
              </a:rPr>
              <a:t>Các loại thuật toán lọc cộng tác:</a:t>
            </a:r>
            <a:endParaRPr b="1"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chemeClr val="accent2"/>
              </a:buClr>
              <a:buSzPts val="2800"/>
              <a:buFont typeface="Noto Sans Symbols"/>
              <a:buChar char="□"/>
            </a:pPr>
            <a:r>
              <a:rPr b="1" i="0" lang="en-US" sz="2800" u="none" cap="none" strike="noStrike">
                <a:solidFill>
                  <a:srgbClr val="FF0000"/>
                </a:solidFill>
                <a:latin typeface="Times New Roman"/>
                <a:ea typeface="Times New Roman"/>
                <a:cs typeface="Times New Roman"/>
                <a:sym typeface="Times New Roman"/>
              </a:rPr>
              <a:t>Memory-based</a:t>
            </a:r>
            <a:r>
              <a:rPr b="0" i="0" lang="en-US" sz="2800" u="none" cap="none" strike="noStrike">
                <a:solidFill>
                  <a:schemeClr val="dk1"/>
                </a:solidFill>
                <a:latin typeface="Times New Roman"/>
                <a:ea typeface="Times New Roman"/>
                <a:cs typeface="Times New Roman"/>
                <a:sym typeface="Times New Roman"/>
              </a:rPr>
              <a:t>: Đề xuất trực tiếp dựa trên xếp hạng trước đó trong ma trận được lưu trữ mô tả quan hệ người dùng – đối tượng khuyến nghị</a:t>
            </a:r>
            <a:endParaRPr/>
          </a:p>
          <a:p>
            <a:pPr indent="0" lvl="0" marL="0" marR="0" rtl="0" algn="just">
              <a:lnSpc>
                <a:spcPct val="100000"/>
              </a:lnSpc>
              <a:spcBef>
                <a:spcPts val="560"/>
              </a:spcBef>
              <a:spcAft>
                <a:spcPts val="0"/>
              </a:spcAft>
              <a:buClr>
                <a:schemeClr val="accent2"/>
              </a:buClr>
              <a:buSzPts val="2800"/>
              <a:buFont typeface="Noto Sans Symbols"/>
              <a:buChar char="□"/>
            </a:pPr>
            <a:r>
              <a:rPr b="1" i="0" lang="en-US" sz="2800" u="none" cap="none" strike="noStrike">
                <a:solidFill>
                  <a:srgbClr val="FF0000"/>
                </a:solidFill>
                <a:latin typeface="Times New Roman"/>
                <a:ea typeface="Times New Roman"/>
                <a:cs typeface="Times New Roman"/>
                <a:sym typeface="Times New Roman"/>
              </a:rPr>
              <a:t>Model-based</a:t>
            </a:r>
            <a:r>
              <a:rPr b="0" i="0" lang="en-US" sz="2800" u="none" cap="none" strike="noStrike">
                <a:solidFill>
                  <a:schemeClr val="dk1"/>
                </a:solidFill>
                <a:latin typeface="Times New Roman"/>
                <a:ea typeface="Times New Roman"/>
                <a:cs typeface="Times New Roman"/>
                <a:sym typeface="Times New Roman"/>
              </a:rPr>
              <a:t>: </a:t>
            </a:r>
            <a:r>
              <a:rPr lang="en-US" sz="2800">
                <a:latin typeface="Times New Roman"/>
                <a:ea typeface="Times New Roman"/>
                <a:cs typeface="Times New Roman"/>
                <a:sym typeface="Times New Roman"/>
              </a:rPr>
              <a:t>Một mô hình máy học được huấn luyện trên dữ liệu trước đó và được sử dụng để dự đoán xếp hạng của người dùng với các đối tượng khuyến nghị.</a:t>
            </a:r>
            <a:endParaRPr b="0" i="0" sz="2800" u="none" cap="none" strike="noStrike">
              <a:solidFill>
                <a:schemeClr val="dk1"/>
              </a:solidFill>
              <a:latin typeface="Times New Roman"/>
              <a:ea typeface="Times New Roman"/>
              <a:cs typeface="Times New Roman"/>
              <a:sym typeface="Times New Roman"/>
            </a:endParaRPr>
          </a:p>
          <a:p>
            <a:pPr indent="0" lvl="0" marL="914400" marR="0" rtl="0" algn="just">
              <a:lnSpc>
                <a:spcPct val="100000"/>
              </a:lnSpc>
              <a:spcBef>
                <a:spcPts val="48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2011-10-18T13:51:08Z</dcterms:created>
  <dc:creator>Windows xp sp2 Full</dc:creator>
</cp:coreProperties>
</file>