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7045325" cy="93456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GopJ0p+BzO4CqoS3dVv+hHzjn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B7AAAC-C3C2-4ACC-81B6-8DEC3D5F68DA}">
  <a:tblStyle styleId="{66B7AAAC-C3C2-4ACC-81B6-8DEC3D5F6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Predict Jane’s rating for Aladdin</a:t>
            </a:r>
            <a:endParaRPr/>
          </a:p>
        </p:txBody>
      </p:sp>
      <p:sp>
        <p:nvSpPr>
          <p:cNvPr id="219" name="Google Shape;219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Predict Jane’s rating for Aladdin</a:t>
            </a:r>
            <a:endParaRPr/>
          </a:p>
        </p:txBody>
      </p:sp>
      <p:sp>
        <p:nvSpPr>
          <p:cNvPr id="230" name="Google Shape;230;p1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Now, assuming that the neighborhood size is 2, then Jorge and Joe are the two most similar neighbors.</a:t>
            </a:r>
            <a:endParaRPr/>
          </a:p>
        </p:txBody>
      </p:sp>
      <p:sp>
        <p:nvSpPr>
          <p:cNvPr id="241" name="Google Shape;241;p1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Now, assuming that the neighborhood size is 2, then Jorge and Joe are the two most similar neighbors.</a:t>
            </a:r>
            <a:endParaRPr/>
          </a:p>
        </p:txBody>
      </p:sp>
      <p:sp>
        <p:nvSpPr>
          <p:cNvPr id="250" name="Google Shape;250;p1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af5cf36d2_1_5:notes"/>
          <p:cNvSpPr/>
          <p:nvPr>
            <p:ph idx="2" type="sldImg"/>
          </p:nvPr>
        </p:nvSpPr>
        <p:spPr>
          <a:xfrm>
            <a:off x="1187450" y="701675"/>
            <a:ext cx="4671900" cy="350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15af5cf36d2_1_5:notes"/>
          <p:cNvSpPr txBox="1"/>
          <p:nvPr>
            <p:ph idx="1" type="body"/>
          </p:nvPr>
        </p:nvSpPr>
        <p:spPr>
          <a:xfrm>
            <a:off x="704850" y="4438650"/>
            <a:ext cx="56355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Now, assuming that the neighborhood size is 2, then Jorge and Joe are the two most similar neighbors.</a:t>
            </a:r>
            <a:endParaRPr/>
          </a:p>
        </p:txBody>
      </p:sp>
      <p:sp>
        <p:nvSpPr>
          <p:cNvPr id="261" name="Google Shape;261;g15af5cf36d2_1_5:notes"/>
          <p:cNvSpPr txBox="1"/>
          <p:nvPr/>
        </p:nvSpPr>
        <p:spPr>
          <a:xfrm>
            <a:off x="3990975" y="8875712"/>
            <a:ext cx="30528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Predict Jane’s rating for Aladdin</a:t>
            </a:r>
            <a:endParaRPr/>
          </a:p>
        </p:txBody>
      </p:sp>
      <p:sp>
        <p:nvSpPr>
          <p:cNvPr id="210" name="Google Shape;210;p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3" name="Google Shape;83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rgbClr val="9C0000">
                  <a:alpha val="60000"/>
                </a:srgbClr>
              </a:gs>
              <a:gs pos="80000">
                <a:srgbClr val="CC0000"/>
              </a:gs>
              <a:gs pos="100000">
                <a:srgbClr val="D20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5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5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title"/>
          </p:nvPr>
        </p:nvSpPr>
        <p:spPr>
          <a:xfrm>
            <a:off x="1482725" y="285750"/>
            <a:ext cx="6886575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 HỒ CHÍ MINH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3944937" y="4516437"/>
            <a:ext cx="434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viên: </a:t>
            </a: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Nguyễn Văn Kiệt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CN. Huỳnh Văn Tín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Khoa học Dữ liệu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Khoa học và Kỹ thuật Thông tin</a:t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" y="136525"/>
            <a:ext cx="1452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-2743200" y="9906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4929187" y="2093912"/>
            <a:ext cx="22621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DS300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KHUYẾN NGHỊ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61975" y="2284412"/>
            <a:ext cx="5029200" cy="30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4772025" y="3360737"/>
            <a:ext cx="26876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cộng tác (tt)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652462" y="685800"/>
            <a:ext cx="8034337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00" scaled="0"/>
          </a:gra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20716"/>
          <a:stretch/>
        </p:blipFill>
        <p:spPr>
          <a:xfrm>
            <a:off x="576262" y="1681162"/>
            <a:ext cx="4791075" cy="174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0"/>
          <p:cNvCxnSpPr/>
          <p:nvPr/>
        </p:nvCxnSpPr>
        <p:spPr>
          <a:xfrm flipH="1">
            <a:off x="3124200" y="1865312"/>
            <a:ext cx="2743200" cy="1027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4" name="Google Shape;224;p10"/>
          <p:cNvSpPr txBox="1"/>
          <p:nvPr/>
        </p:nvSpPr>
        <p:spPr>
          <a:xfrm>
            <a:off x="457200" y="4572000"/>
            <a:ext cx="3581400" cy="369887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1- tính ratings trung bình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5868987" y="1552575"/>
            <a:ext cx="2590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US" sz="18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Dự đoán rating của Jane đối với Aladdin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4">
            <a:alphaModFix/>
          </a:blip>
          <a:srcRect b="0" l="1138" r="924" t="0"/>
          <a:stretch/>
        </p:blipFill>
        <p:spPr>
          <a:xfrm>
            <a:off x="4953000" y="3776662"/>
            <a:ext cx="329088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652462" y="685800"/>
            <a:ext cx="8034337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00" scaled="0"/>
          </a:gra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endParaRPr/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20716"/>
          <a:stretch/>
        </p:blipFill>
        <p:spPr>
          <a:xfrm>
            <a:off x="576262" y="1681162"/>
            <a:ext cx="4791075" cy="174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1"/>
          <p:cNvCxnSpPr/>
          <p:nvPr/>
        </p:nvCxnSpPr>
        <p:spPr>
          <a:xfrm flipH="1">
            <a:off x="3124200" y="1865312"/>
            <a:ext cx="2743200" cy="1027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5" name="Google Shape;235;p11"/>
          <p:cNvSpPr txBox="1"/>
          <p:nvPr/>
        </p:nvSpPr>
        <p:spPr>
          <a:xfrm>
            <a:off x="179387" y="4525962"/>
            <a:ext cx="3630612" cy="64611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2- Tính độ tương đồng giữa hai bộ phim bằng cosine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5976937" y="1541462"/>
            <a:ext cx="2590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US" sz="18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Dự đoán rating của Jane đối với Aladdin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6850" y="3965575"/>
            <a:ext cx="4957762" cy="19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609600" y="685800"/>
            <a:ext cx="8001000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00" scaled="0"/>
          </a:gra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609600" y="1839912"/>
            <a:ext cx="8001000" cy="64611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 Tính rating của Jane đối với Aladdin bằng Tổng hợp đánh giá dựa trên khoảng cách đánh giá , giả sử neighborhood size = 2</a:t>
            </a:r>
            <a:endParaRPr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457200" y="1066800"/>
            <a:ext cx="8229600" cy="531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3124200"/>
            <a:ext cx="8024812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609600" y="685800"/>
            <a:ext cx="8001000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00" scaled="0"/>
          </a:gra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Vấn đề dữ liệu thưa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609600" y="19050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Noto Sans Symbols"/>
              <a:buChar char="❑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Cold start</a:t>
            </a:r>
            <a:endParaRPr b="1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2" marL="13049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699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4" name="Google Shape;254;p13"/>
          <p:cNvGraphicFramePr/>
          <p:nvPr/>
        </p:nvGraphicFramePr>
        <p:xfrm>
          <a:off x="782675" y="30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{66B7AAAC-C3C2-4ACC-81B6-8DEC3D5F68DA}</a:tableStyleId>
              </a:tblPr>
              <a:tblGrid>
                <a:gridCol w="540675"/>
                <a:gridCol w="540675"/>
                <a:gridCol w="540675"/>
                <a:gridCol w="540675"/>
                <a:gridCol w="540675"/>
                <a:gridCol w="540675"/>
              </a:tblGrid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</a:rPr>
                        <a:t>?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</a:rPr>
                        <a:t>?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</a:rPr>
                        <a:t>?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</a:rPr>
                        <a:t>?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2"/>
                          </a:solidFill>
                        </a:rPr>
                        <a:t>?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5" name="Google Shape;255;p13"/>
          <p:cNvGraphicFramePr/>
          <p:nvPr/>
        </p:nvGraphicFramePr>
        <p:xfrm>
          <a:off x="4670675" y="30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{66B7AAAC-C3C2-4ACC-81B6-8DEC3D5F68DA}</a:tableStyleId>
              </a:tblPr>
              <a:tblGrid>
                <a:gridCol w="540675"/>
                <a:gridCol w="540675"/>
                <a:gridCol w="540675"/>
                <a:gridCol w="540675"/>
                <a:gridCol w="540675"/>
                <a:gridCol w="540675"/>
              </a:tblGrid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90000"/>
                          </a:solidFill>
                        </a:rPr>
                        <a:t>?</a:t>
                      </a:r>
                      <a:endParaRPr b="1">
                        <a:solidFill>
                          <a:srgbClr val="B9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90000"/>
                          </a:solidFill>
                        </a:rPr>
                        <a:t>?</a:t>
                      </a:r>
                      <a:endParaRPr b="1">
                        <a:solidFill>
                          <a:srgbClr val="B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90000"/>
                          </a:solidFill>
                        </a:rPr>
                        <a:t>?</a:t>
                      </a:r>
                      <a:endParaRPr b="1">
                        <a:solidFill>
                          <a:srgbClr val="B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90000"/>
                          </a:solidFill>
                        </a:rPr>
                        <a:t>?</a:t>
                      </a:r>
                      <a:endParaRPr b="1">
                        <a:solidFill>
                          <a:srgbClr val="B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90000"/>
                          </a:solidFill>
                        </a:rPr>
                        <a:t>?</a:t>
                      </a:r>
                      <a:endParaRPr b="1">
                        <a:solidFill>
                          <a:srgbClr val="B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13"/>
          <p:cNvSpPr txBox="1"/>
          <p:nvPr/>
        </p:nvSpPr>
        <p:spPr>
          <a:xfrm>
            <a:off x="1773450" y="2687625"/>
            <a:ext cx="2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New user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5752025" y="2687625"/>
            <a:ext cx="2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New item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af5cf36d2_1_5"/>
          <p:cNvSpPr txBox="1"/>
          <p:nvPr>
            <p:ph type="title"/>
          </p:nvPr>
        </p:nvSpPr>
        <p:spPr>
          <a:xfrm>
            <a:off x="609600" y="685800"/>
            <a:ext cx="8001000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38" scaled="0"/>
          </a:gradFill>
          <a:ln>
            <a:noFill/>
          </a:ln>
          <a:effectLst>
            <a:outerShdw blurRad="6350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Vấn đề dữ liệu thưa</a:t>
            </a:r>
            <a:endParaRPr/>
          </a:p>
        </p:txBody>
      </p:sp>
      <p:sp>
        <p:nvSpPr>
          <p:cNvPr id="264" name="Google Shape;264;g15af5cf36d2_1_5"/>
          <p:cNvSpPr txBox="1"/>
          <p:nvPr>
            <p:ph idx="1" type="body"/>
          </p:nvPr>
        </p:nvSpPr>
        <p:spPr>
          <a:xfrm>
            <a:off x="609600" y="19050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Noto Sans Symbols"/>
              <a:buChar char="❑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Cold start, gi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ải pháp? 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1" marL="908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■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Ép người dùng rating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1" marL="908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■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Gán giá trị mặc định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1" marL="908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■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Dùng thông tin khác (cá nhân, content,...)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1" marL="908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■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“Chuyển tiếp/lan truyền” lân cận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1" marL="908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■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Graph-based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699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503275" y="1614775"/>
            <a:ext cx="34797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lphaLcPeriod"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những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sản phẩm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tương đồng với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sản phẩm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p2, p3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dùng hệ số tương quan Pearson.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lphaLcPeriod"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chọn số lân cận là 2 (tức chọn 2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tương đồng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nhất) với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p2,p3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Tính giá trị đánh giá của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u1 với p3, là f(u1,p3)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à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u3 với p2, là f(u3,p2), dùng phương pháp tổng hợp giá trị đánh giá dựa trên khoảng đánh giá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00" y="708575"/>
            <a:ext cx="4254622" cy="3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775500" y="4866050"/>
            <a:ext cx="775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đó: Khi tính độ tương đồng giữa hai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chỉnh tính trên tập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những người dùng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cùng đánh giá trên 2 sản phẩm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1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Nhắc lại lọc cộng tác dựa trên user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cộng tác dựa trên item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đo tương tự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 đề dữ liệu thưa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cộng tác dựa trên item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533400" y="1752600"/>
            <a:ext cx="411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tưởng: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sự tư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trên đối tượng khuyến nghị i (item) để dự đoán giá trị của 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f(u,i)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vì tương tự dựa trên người dùng u.</a:t>
            </a:r>
            <a:endParaRPr/>
          </a:p>
          <a:p>
            <a:pPr indent="-469900" lvl="0" marL="469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f(X,i5)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?</a:t>
            </a:r>
            <a:endParaRPr/>
          </a:p>
          <a:p>
            <a:pPr indent="-469900" lvl="0" marL="469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2 lân cận gần nhất cho i5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i1,i4. Dựa trên f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(X,i1)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f(X,i4)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tính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f(X,i5)</a:t>
            </a:r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900" y="1955800"/>
            <a:ext cx="40132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đo tương đồng cosine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609600" y="1768475"/>
            <a:ext cx="441960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tin đánh giá (rating) có thể xem như một vector trong không gian n chiều.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a,b là 2 đối tượng khuyến nghị cần xem mức độ liên quan với nhau</a:t>
            </a:r>
            <a:endParaRPr/>
          </a:p>
          <a:p>
            <a:pPr indent="-317500" lvl="0" marL="469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4559300"/>
            <a:ext cx="2641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game&#10;&#10;Description automatically generated with medium confidence"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7200" y="2019300"/>
            <a:ext cx="20320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đo tương đồng Pearson</a:t>
            </a:r>
            <a:b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(cosine hiệu chỉnh)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609600" y="1768475"/>
            <a:ext cx="441960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a,b là 2 đối tượng khuyến nghị cần xem xét mức độ liên quan với nhau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U: tập người dùng cùng có đánh giá trên a, b.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đánh giá u trên a</a:t>
            </a:r>
            <a:endParaRPr/>
          </a:p>
          <a:p>
            <a:pPr indent="-3175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69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game&#10;&#10;Description automatically generated with medium confidence"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011362"/>
            <a:ext cx="20320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679669" y="4588422"/>
            <a:ext cx="5129738" cy="6517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1916" l="0" r="0" t="-730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 nhật giá trị ratings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33400" y="17526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 bình đánh giá: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75" y="2766084"/>
            <a:ext cx="3636026" cy="132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1367825" y="475437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N(i): Tập các item lân cận với i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 nhật giá trị ratings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533400" y="17526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hợp đánh giá có trọng số: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75" y="2582022"/>
            <a:ext cx="4343399" cy="142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/>
        </p:nvSpPr>
        <p:spPr>
          <a:xfrm>
            <a:off x="1367825" y="475437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N(i): Tập các item lân cận với i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 nhật giá trị ratings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Mining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533400" y="1752600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hợp đánh giá dựa trên khoảng cách đánh giá:</a:t>
            </a:r>
            <a:endParaRPr/>
          </a:p>
        </p:txBody>
      </p:sp>
      <p:pic>
        <p:nvPicPr>
          <p:cNvPr id="203" name="Google Shape;2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825" y="2959877"/>
            <a:ext cx="5818875" cy="1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1367825" y="4754375"/>
            <a:ext cx="543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N(i): Tập các item lân cận với i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: Giá trị rating trung b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ình của item i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: Giá trị rating trung bình của item j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688" y="5055996"/>
            <a:ext cx="211025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138" y="5323625"/>
            <a:ext cx="156125" cy="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652462" y="685800"/>
            <a:ext cx="8034337" cy="838200"/>
          </a:xfrm>
          <a:prstGeom prst="rect">
            <a:avLst/>
          </a:prstGeom>
          <a:gradFill>
            <a:gsLst>
              <a:gs pos="0">
                <a:srgbClr val="9D0000"/>
              </a:gs>
              <a:gs pos="80000">
                <a:srgbClr val="CE0000"/>
              </a:gs>
              <a:gs pos="100000">
                <a:srgbClr val="D30000"/>
              </a:gs>
            </a:gsLst>
            <a:lin ang="16200000" scaled="0"/>
          </a:gradFill>
          <a:ln>
            <a:noFill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 b="0" l="0" r="0" t="20716"/>
          <a:stretch/>
        </p:blipFill>
        <p:spPr>
          <a:xfrm>
            <a:off x="796925" y="2652712"/>
            <a:ext cx="4791075" cy="1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6088062" y="2514600"/>
            <a:ext cx="2590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US" sz="18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Dự đoán rating của Jane đối với Aladdin</a:t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 flipH="1">
            <a:off x="3344862" y="2838450"/>
            <a:ext cx="2743200" cy="10255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2011-10-18T13:51:08Z</dcterms:created>
  <dc:creator>Windows xp sp2 Full</dc:creator>
</cp:coreProperties>
</file>