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7045325" cy="9345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j1ZLUmeUpvL7oHX6Ud98nLKTe1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0975" y="0"/>
            <a:ext cx="3052762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2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23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5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87450" y="701675"/>
            <a:ext cx="4672012" cy="3503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704850" y="4438650"/>
            <a:ext cx="5635625" cy="420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 txBox="1"/>
          <p:nvPr/>
        </p:nvSpPr>
        <p:spPr>
          <a:xfrm>
            <a:off x="3990975" y="8875712"/>
            <a:ext cx="3052762" cy="468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2" name="Google Shape;82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3" name="Google Shape;83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85" name="Google Shape;85;p37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1" name="Google Shape;91;p38"/>
          <p:cNvSpPr txBox="1"/>
          <p:nvPr>
            <p:ph idx="2" type="body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92" name="Google Shape;92;p3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8" name="Google Shape;98;p3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1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3" name="Google Shape;113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576263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2" type="body"/>
          </p:nvPr>
        </p:nvSpPr>
        <p:spPr>
          <a:xfrm>
            <a:off x="4643438" y="17526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3" type="body"/>
          </p:nvPr>
        </p:nvSpPr>
        <p:spPr>
          <a:xfrm>
            <a:off x="4643438" y="39624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576263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2" type="body"/>
          </p:nvPr>
        </p:nvSpPr>
        <p:spPr>
          <a:xfrm>
            <a:off x="4643438" y="17526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3" type="body"/>
          </p:nvPr>
        </p:nvSpPr>
        <p:spPr>
          <a:xfrm>
            <a:off x="4643438" y="3962400"/>
            <a:ext cx="3924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 rot="5400000">
            <a:off x="4717257" y="2161382"/>
            <a:ext cx="5715000" cy="2001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 rot="5400000">
            <a:off x="636588" y="234950"/>
            <a:ext cx="5715000" cy="5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" type="body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3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6" name="Google Shape;66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26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26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0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03" name="Google Shape;103;p40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4" name="Google Shape;104;p40"/>
          <p:cNvSpPr/>
          <p:nvPr/>
        </p:nvSpPr>
        <p:spPr>
          <a:xfrm>
            <a:off x="685800" y="2393950"/>
            <a:ext cx="7772400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40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6" name="Google Shape;106;p4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7" name="Google Shape;107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8" name="Google Shape;108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title"/>
          </p:nvPr>
        </p:nvSpPr>
        <p:spPr>
          <a:xfrm>
            <a:off x="1647825" y="379412"/>
            <a:ext cx="6886575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TP. HỒ CHÍ MINH</a:t>
            </a:r>
            <a:b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/>
          </a:p>
        </p:txBody>
      </p:sp>
      <p:sp>
        <p:nvSpPr>
          <p:cNvPr id="122" name="Google Shape;122;p1"/>
          <p:cNvSpPr txBox="1"/>
          <p:nvPr>
            <p:ph idx="1" type="body"/>
          </p:nvPr>
        </p:nvSpPr>
        <p:spPr>
          <a:xfrm>
            <a:off x="576262" y="18288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DS300</a:t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KHUYẾN NGHỊ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B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KHUYẾN NGHỊ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B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 TRÊN NỘI DUNG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rPr b="1" i="0" lang="en-US" sz="2800" u="none" cap="none" strike="noStrike">
                <a:solidFill>
                  <a:srgbClr val="B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(Content based Recommendation System)</a:t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24" name="Google Shape;124;p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246062"/>
            <a:ext cx="114300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 txBox="1"/>
          <p:nvPr/>
        </p:nvSpPr>
        <p:spPr>
          <a:xfrm>
            <a:off x="-2743200" y="990600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4222750" y="4419600"/>
            <a:ext cx="4343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 viên: </a:t>
            </a:r>
            <a:r>
              <a:rPr b="0" i="0" lang="en-US" sz="17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ThS. Nguyễn Văn Kiệt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b="0" i="0" lang="en-US" sz="17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CN. Huỳnh Văn Tín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môn Khoa học Dữ liệu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None/>
            </a:pPr>
            <a:r>
              <a:rPr b="1" i="0" lang="en-US" sz="17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Khoa học và Kỹ thuật Thông tin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Tiền xử lý nội dung văn bản</a:t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576262" y="1828800"/>
            <a:ext cx="10239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2:</a:t>
            </a:r>
            <a:endParaRPr/>
          </a:p>
        </p:txBody>
      </p:sp>
      <p:pic>
        <p:nvPicPr>
          <p:cNvPr descr="Graphical user interface, text, email&#10;&#10;Description automatically generated" id="226" name="Google Shape;2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667000"/>
            <a:ext cx="7772400" cy="22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Tiền xử lý nội dung văn bản</a:t>
            </a:r>
            <a:endParaRPr/>
          </a:p>
        </p:txBody>
      </p:sp>
      <p:sp>
        <p:nvSpPr>
          <p:cNvPr id="233" name="Google Shape;233;p11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35" name="Google Shape;235;p11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Graphical user interface, text&#10;&#10;Description automatically generated with medium confidence" id="236" name="Google Shape;2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57400"/>
            <a:ext cx="7772400" cy="3395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Tiền xử lý nội dung văn bản</a:t>
            </a:r>
            <a:endParaRPr/>
          </a:p>
        </p:txBody>
      </p:sp>
      <p:sp>
        <p:nvSpPr>
          <p:cNvPr id="243" name="Google Shape;243;p1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44" name="Google Shape;244;p1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Graphical user interface, text, application&#10;&#10;Description automatically generated"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2438400"/>
            <a:ext cx="8355012" cy="270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Tiền xử lý nội dung văn bản</a:t>
            </a:r>
            <a:endParaRPr/>
          </a:p>
        </p:txBody>
      </p:sp>
      <p:sp>
        <p:nvSpPr>
          <p:cNvPr id="253" name="Google Shape;253;p13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54" name="Google Shape;254;p1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644525" y="1928812"/>
            <a:ext cx="8347075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Tokenization (theo từ đơn và từ ghép)</a:t>
            </a:r>
            <a:endParaRPr/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🡪"/>
            </a:pP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{trí_tuệ_nhân_tạo, ai, là, cuộc_đua, của, những, gã_khổng_lồ, như, amazon, google, facebook, etc,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nguồn, nhân_lực, cntt , nói, chung, và, ai, nói, riêng, thật, sự, khan_hiếm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Tiền xử lý nội dung văn bản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65" name="Google Shape;265;p1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6" name="Google Shape;266;p14"/>
          <p:cNvSpPr txBox="1"/>
          <p:nvPr/>
        </p:nvSpPr>
        <p:spPr>
          <a:xfrm>
            <a:off x="644525" y="1928812"/>
            <a:ext cx="8347075" cy="286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 bỏ stopword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🡪"/>
            </a:pP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{trí_tuệ_nhân_tạo, ai, 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cuộc_đua, 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của, những</a:t>
            </a: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gã_khổng_lồ, 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amazon, google, facebook, 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etc,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nguồn,</a:t>
            </a: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nhân_lực, cntt, 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nói, chung, và</a:t>
            </a: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ai, 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nói, riêng, thật, sự, </a:t>
            </a: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khan_hiếm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1" sz="200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🡪"/>
            </a:pP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{trí_tuệ_nhân_tạo, ai, cuộc_đua, gã_khổng_lồ, amazon, google, facebook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nhân_lực, cntt, ai, khan_hiếm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Tiếp cận CB</a:t>
            </a:r>
            <a:endParaRPr/>
          </a:p>
        </p:txBody>
      </p:sp>
      <p:sp>
        <p:nvSpPr>
          <p:cNvPr id="273" name="Google Shape;273;p15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74" name="Google Shape;274;p1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75" name="Google Shape;275;p15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15"/>
          <p:cNvSpPr txBox="1"/>
          <p:nvPr/>
        </p:nvSpPr>
        <p:spPr>
          <a:xfrm>
            <a:off x="576262" y="1828800"/>
            <a:ext cx="8153400" cy="242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tính f(u,p) dựa trên tiếp cận nội dung (CB), (dựa trên bộ nhớ)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1: Biểu diễn nội dung đối tượng,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content(p)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2: Biểu diễn User Profile,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UserProfile(u)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524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Bước 3: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toán tương tự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về nội dung, f(u,p)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nội dung - content(p)</a:t>
            </a:r>
            <a:endParaRPr/>
          </a:p>
        </p:txBody>
      </p:sp>
      <p:sp>
        <p:nvSpPr>
          <p:cNvPr id="283" name="Google Shape;283;p16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84" name="Google Shape;284;p1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" name="Google Shape;286;p16"/>
          <p:cNvSpPr txBox="1"/>
          <p:nvPr/>
        </p:nvSpPr>
        <p:spPr>
          <a:xfrm>
            <a:off x="576262" y="1828800"/>
            <a:ext cx="10239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1:</a:t>
            </a:r>
            <a:endParaRPr/>
          </a:p>
        </p:txBody>
      </p:sp>
      <p:pic>
        <p:nvPicPr>
          <p:cNvPr descr="Table&#10;&#10;Description automatically generated" id="287" name="Google Shape;2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636837"/>
            <a:ext cx="7772400" cy="24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nội dung - content(p)</a:t>
            </a:r>
            <a:endParaRPr/>
          </a:p>
        </p:txBody>
      </p:sp>
      <p:sp>
        <p:nvSpPr>
          <p:cNvPr id="294" name="Google Shape;294;p17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96" name="Google Shape;296;p17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p17"/>
          <p:cNvSpPr txBox="1"/>
          <p:nvPr/>
        </p:nvSpPr>
        <p:spPr>
          <a:xfrm>
            <a:off x="576262" y="1828800"/>
            <a:ext cx="7883525" cy="3478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 đối tượng có thể biểu diễn: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từ khoa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 = {nguyễn tử quảng, phát triển công nghệ, smartphone}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 = {nhà phân tích, dây chuyền sản xuất, apple}</a:t>
            </a:r>
            <a:endParaRPr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nội dung: Boolean vectors, TF-IDF vectors, word-embedding,…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 = {1,1,1,0,0,0}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 = {0,0,0,1,1,1}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8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nội dung - content(p)</a:t>
            </a:r>
            <a:endParaRPr/>
          </a:p>
        </p:txBody>
      </p:sp>
      <p:sp>
        <p:nvSpPr>
          <p:cNvPr id="304" name="Google Shape;304;p18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05" name="Google Shape;305;p1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7" name="Google Shape;307;p18"/>
          <p:cNvSpPr txBox="1"/>
          <p:nvPr/>
        </p:nvSpPr>
        <p:spPr>
          <a:xfrm>
            <a:off x="576262" y="1828800"/>
            <a:ext cx="8491537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dụ: Document1, Document2. Sử dụng boolean vector biểu diễn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Sau khi tiền xử lý: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 = {trí_tuệ_nhân_tạo, ai, cuộc_đua, gã_khổng_lồ, amazon, google, facebook}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 = {nhân_lực, cntt, ai, khan_hiếm}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1" sz="200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Từ điển = {</a:t>
            </a:r>
            <a:r>
              <a:rPr b="0" i="1" lang="en-US" sz="20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trí_tuệ_nhân_tạo, ai, cuộc_đua, gã_khổng_lồ, amazon, google, facebook, nhân_lực, cntt, khan_hiếm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 = {1, 1, 1, 1, 1, 1, 1, 0, 0, 0}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 = {0, 1, 0, 0, 0, 0, 0, 1, 1, 1}</a:t>
            </a:r>
            <a:endParaRPr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nội dung - content(p)</a:t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7" name="Google Shape;317;p19"/>
          <p:cNvSpPr txBox="1"/>
          <p:nvPr/>
        </p:nvSpPr>
        <p:spPr>
          <a:xfrm>
            <a:off x="762000" y="3886200"/>
            <a:ext cx="8492239" cy="10393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316" l="-745" r="0" t="-36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None/>
            </a:pPr>
            <a:r>
              <a:rPr b="0" i="0" lang="en-US" sz="1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925" y="2582698"/>
            <a:ext cx="6310324" cy="6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1" marL="9525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CB</a:t>
            </a:r>
            <a:endParaRPr/>
          </a:p>
          <a:p>
            <a:pPr indent="-514350" lvl="1" marL="9525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 là gì?</a:t>
            </a:r>
            <a:endParaRPr/>
          </a:p>
          <a:p>
            <a:pPr indent="-514350" lvl="1" marL="9525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Tiền xử lý nội dung</a:t>
            </a:r>
            <a:endParaRPr/>
          </a:p>
          <a:p>
            <a:pPr indent="-514350" lvl="1" marL="9525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nội dung</a:t>
            </a:r>
            <a:endParaRPr/>
          </a:p>
          <a:p>
            <a:pPr indent="-514350" lvl="1" marL="9525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❖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toán tương tự</a:t>
            </a:r>
            <a:endParaRPr/>
          </a:p>
          <a:p>
            <a:pPr indent="-304800" lvl="0" marL="4699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nội dung - content(p), TF-IDF</a:t>
            </a:r>
            <a:endParaRPr/>
          </a:p>
        </p:txBody>
      </p:sp>
      <p:sp>
        <p:nvSpPr>
          <p:cNvPr id="325" name="Google Shape;325;p20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26" name="Google Shape;326;p20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327" name="Google Shape;327;p20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8" name="Google Shape;328;p20"/>
          <p:cNvSpPr txBox="1"/>
          <p:nvPr/>
        </p:nvSpPr>
        <p:spPr>
          <a:xfrm>
            <a:off x="728662" y="2620962"/>
            <a:ext cx="8491537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IF: Term Frequency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Tần suất xuất hiện của từ t trong văn bản d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Những từ quan trọng xuất hiện thường xuyên hơn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TF(t,d) = count of t in d / number of words in d (hoặc có thể không chia)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IDF: 	Inverse Document Frequency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Giảm trọng số cho những từ xuất hiện trong hầu hết các tài liệu.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 Tổng số tài liệu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df(t): Số tài liệu mà từ t xuất hiện trong N tài liệu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685800" y="1703387"/>
            <a:ext cx="4116387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Đưa vào một từ t và một văn bản d</a:t>
            </a:r>
            <a:endParaRPr/>
          </a:p>
        </p:txBody>
      </p:sp>
      <p:sp>
        <p:nvSpPr>
          <p:cNvPr id="330" name="Google Shape;330;p20"/>
          <p:cNvSpPr txBox="1"/>
          <p:nvPr/>
        </p:nvSpPr>
        <p:spPr>
          <a:xfrm>
            <a:off x="2438400" y="2133600"/>
            <a:ext cx="39465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IF-IDF(t,d) = TF(t,d)*IDF(t)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38" y="4601250"/>
            <a:ext cx="8389226" cy="7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nội dung người dùng – UserProfile(u)</a:t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39" name="Google Shape;339;p21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340" name="Google Shape;340;p21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1" name="Google Shape;341;p21"/>
          <p:cNvSpPr txBox="1"/>
          <p:nvPr/>
        </p:nvSpPr>
        <p:spPr>
          <a:xfrm>
            <a:off x="576262" y="1828800"/>
            <a:ext cx="8186737" cy="40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biểu diễn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các từ thể hiện nội dung, sở thích của mỗi user.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thể hiện sở thích của người dùng u.</a:t>
            </a:r>
            <a:endParaRPr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dụ: u đọc cả D1 và D2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D1 = {nguyễn tử quảng, phát triển công nghệ, smartphone}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D2 = {nhà phân tích, dây chuyền sản xuất, apple}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= {nguyễn tử quảng, phát triển công nghệ, smartphone, nhà phân tích, dây chuyền sản xuất, apple}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= {1, 1, 1, 1, 1, 1}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=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if*idf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w1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if*idf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w2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if*idf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w3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if*idf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w4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if*idf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w5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if*idf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w6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Biểu diễn nội dung người dùng – UserProfile(u)</a:t>
            </a:r>
            <a:endParaRPr/>
          </a:p>
        </p:txBody>
      </p:sp>
      <p:sp>
        <p:nvSpPr>
          <p:cNvPr id="348" name="Google Shape;348;p22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49" name="Google Shape;349;p22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350" name="Google Shape;350;p22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22"/>
          <p:cNvSpPr txBox="1"/>
          <p:nvPr/>
        </p:nvSpPr>
        <p:spPr>
          <a:xfrm>
            <a:off x="457200" y="3878984"/>
            <a:ext cx="8492239" cy="10393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227" l="-745" r="0" t="-36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Verdana"/>
              <a:buNone/>
            </a:pPr>
            <a:r>
              <a:rPr b="0" i="0" lang="en-US" sz="1800" u="none" cap="none" strike="noStrike">
                <a:latin typeface="Verdana"/>
                <a:ea typeface="Verdana"/>
                <a:cs typeface="Verdana"/>
                <a:sym typeface="Verdana"/>
              </a:rPr>
              <a:t> </a:t>
            </a:r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575" y="2274115"/>
            <a:ext cx="6956351" cy="8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toán tương tự – f(u,p)</a:t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360" name="Google Shape;360;p2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361" name="Google Shape;361;p23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p23"/>
          <p:cNvSpPr txBox="1"/>
          <p:nvPr/>
        </p:nvSpPr>
        <p:spPr>
          <a:xfrm>
            <a:off x="457200" y="1828800"/>
            <a:ext cx="8491537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toán tương tự Jaccard: dựa trên tập từ khóa chung.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 toán tương tự dựa trên góc giữa 2 vector (Cosine) hoặc khoảng cách Euclide giữa 2 vector trong không gian n chiều.</a:t>
            </a:r>
            <a:endParaRPr/>
          </a:p>
        </p:txBody>
      </p:sp>
      <p:pic>
        <p:nvPicPr>
          <p:cNvPr descr="A picture containing text, clock&#10;&#10;Description automatically generated" id="363" name="Google Shape;3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2620962"/>
            <a:ext cx="4881562" cy="8080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, venn diagram&#10;&#10;Description automatically generated" id="364" name="Google Shape;3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2382837"/>
            <a:ext cx="1831975" cy="16113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, letter&#10;&#10;Description automatically generated" id="365" name="Google Shape;36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4921250"/>
            <a:ext cx="5029200" cy="1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Google Shape;371;p2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Noto Sans Symbols"/>
              <a:buNone/>
            </a:pPr>
            <a:r>
              <a:rPr b="1" i="0" lang="en-US" sz="6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UIT, VNU-HCM</a:t>
            </a:r>
            <a:endParaRPr/>
          </a:p>
        </p:txBody>
      </p:sp>
      <p:sp>
        <p:nvSpPr>
          <p:cNvPr id="373" name="Google Shape;373;p2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Technology</a:t>
            </a:r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0" name="Google Shape;380;p2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38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38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381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3815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Noto Sans Symbols"/>
              <a:buNone/>
            </a:pPr>
            <a:r>
              <a:rPr b="1" i="0" lang="en-US" sz="5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  <p:sp>
        <p:nvSpPr>
          <p:cNvPr id="381" name="Google Shape;381;p25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UIT, VNU-HCM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Java Technology</a:t>
            </a:r>
            <a:endParaRPr/>
          </a:p>
        </p:txBody>
      </p:sp>
      <p:sp>
        <p:nvSpPr>
          <p:cNvPr id="383" name="Google Shape;383;p25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CB</a:t>
            </a:r>
            <a:endParaRPr/>
          </a:p>
        </p:txBody>
      </p:sp>
      <p:sp>
        <p:nvSpPr>
          <p:cNvPr id="145" name="Google Shape;145;p3"/>
          <p:cNvSpPr txBox="1"/>
          <p:nvPr>
            <p:ph idx="1" type="body"/>
          </p:nvPr>
        </p:nvSpPr>
        <p:spPr>
          <a:xfrm>
            <a:off x="609600" y="17526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Nguồn gốc từ nghiên cứu về Information Retrieval, Chẳng hạn, người dùng tìm tài liệu liên quan một vài từ khóa.</a:t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 dùng thường tìm đọc những bài viết về ResSys, về NLP.</a:t>
            </a:r>
            <a:endParaRPr/>
          </a:p>
          <a:p>
            <a:pPr indent="-436562" lvl="1" marL="908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 dùng đọc tin về thể thao, chính trị,…</a:t>
            </a:r>
            <a:endParaRPr/>
          </a:p>
          <a:p>
            <a:pPr indent="-436562" lvl="1" marL="908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🡪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Sở thích người dùng</a:t>
            </a:r>
            <a:endParaRPr/>
          </a:p>
          <a:p>
            <a:pPr indent="-436562" lvl="1" marL="908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🡪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Tìm sản phẩm tương tự sở thích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recommend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69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CB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609600" y="17526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Lọc cộng tác(Colaborative Fittering): Không cần thông tin về đối tượng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Dựa trên nội dung:</a:t>
            </a:r>
            <a:endParaRPr b="0" i="0" sz="2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6562" lvl="1" marL="908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Khai thác thông tin về đối tượng như: nội dung, chủ đề, thể loại, …</a:t>
            </a:r>
            <a:endParaRPr/>
          </a:p>
          <a:p>
            <a:pPr indent="-436562" lvl="1" marL="908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Không cần thêm thông tin rating của người dùng như CF.</a:t>
            </a:r>
            <a:endParaRPr/>
          </a:p>
          <a:p>
            <a:pPr indent="-436562" lvl="1" marL="908050" marR="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Ứng dụng: Nhiều trong Text doc recommendation.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CB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227012" y="1749425"/>
            <a:ext cx="5792787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1" i="0" lang="en-US" sz="2400" u="non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 định</a:t>
            </a:r>
            <a:r>
              <a:rPr b="0" i="0" lang="en-US" sz="2400" u="non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Sở thích của người dùng phải khớp với mô tả về các mặt hàng cái mà mà người dùng nên được hệ thống đề xuất.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b="0" i="0" lang="en-US" sz="2100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tả của mặt hàng càng giống với mô tả mà người dùng quan tâm, thì người dùng càng có nhiều khả năng thấy đề xuất của mặt hàng đó thú vị.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1" i="0" lang="en-US" sz="2400" u="non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 tiêu</a:t>
            </a:r>
            <a:r>
              <a:rPr b="0" i="0" lang="en-US" sz="2400" u="non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tìm ra điểm tương đồng giữa người dùng và tất cả các mặt hàng hiện có là cốt lõi của loại hệ thống khuyến nghị này.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Diagram&#10;&#10;Description automatically generated"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8400" y="1981200"/>
            <a:ext cx="30099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dung?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381000" y="1749425"/>
            <a:ext cx="8458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1" i="0" lang="en-US" sz="2400" u="non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 là 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hông tin của các đối tượng khuyến nghị (sách, phim, tin tức…) được biểu diễn dưới dạng văn bản.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đối tượng được biểu diễn cùng một tập các thuộc tính thể hiện nội dung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050" y="3368675"/>
            <a:ext cx="5591175" cy="3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dung?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>
            <a:off x="1609725" y="1746250"/>
            <a:ext cx="5938837" cy="4273550"/>
            <a:chOff x="634973" y="1676400"/>
            <a:chExt cx="5939167" cy="4273590"/>
          </a:xfrm>
        </p:grpSpPr>
        <p:pic>
          <p:nvPicPr>
            <p:cNvPr descr="Timeline&#10;&#10;Description automatically generated" id="191" name="Google Shape;19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6951" y="1676400"/>
              <a:ext cx="5909947" cy="1411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text&#10;&#10;Description automatically generated" id="192" name="Google Shape;19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973" y="3067645"/>
              <a:ext cx="5939167" cy="1209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ext&#10;&#10;Description automatically generated with low confidence" id="193" name="Google Shape;19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6941" y="5181600"/>
              <a:ext cx="5907199" cy="7683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ext&#10;&#10;Description automatically generated" id="194" name="Google Shape;194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6941" y="4311910"/>
              <a:ext cx="5906647" cy="8696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Tiền xử lý nội dung văn bản</a:t>
            </a:r>
            <a:endParaRPr/>
          </a:p>
        </p:txBody>
      </p:sp>
      <p:sp>
        <p:nvSpPr>
          <p:cNvPr id="201" name="Google Shape;201;p8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8"/>
          <p:cNvSpPr txBox="1"/>
          <p:nvPr/>
        </p:nvSpPr>
        <p:spPr>
          <a:xfrm>
            <a:off x="576262" y="1828800"/>
            <a:ext cx="8567737" cy="364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 bỏ thẻ HTML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(Nếu có)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747"/>
              </a:buClr>
              <a:buSzPts val="2100"/>
              <a:buFont typeface="Courier New"/>
              <a:buChar char="o"/>
            </a:pPr>
            <a:r>
              <a:rPr b="0" i="0" lang="en-US" sz="2100" u="none" cap="none" strike="noStrike">
                <a:solidFill>
                  <a:srgbClr val="FF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&lt;html&gt;&lt;p&gt; </a:t>
            </a:r>
            <a:r>
              <a:rPr b="1" i="0" lang="en-US" sz="2100" u="none" cap="none" strike="noStrike">
                <a:solidFill>
                  <a:srgbClr val="FF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Đây là nội dung cần lấy</a:t>
            </a:r>
            <a:r>
              <a:rPr b="0" i="0" lang="en-US" sz="2100" u="none" cap="none" strike="noStrike">
                <a:solidFill>
                  <a:srgbClr val="FF47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&lt;/p&gt;&lt;/html&gt;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Chuẩn hóa bảng mã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Đưa văn bản về cùng bản mã tiếng Việt (Unicode)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Chuẩn hóa kiểu gõ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dấu tiếng Việt (Khóc oà 🡪 khóc òa, trơì 🡪 trời ,…)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 lý teencode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(khum 🡪 không, nyc 🡪 người yêu cũ, móa 🡪 mẹ, …)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Tách câu, tách từ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(tokenization, segmentation)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urier New"/>
              <a:buChar char="o"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số thư viện như vncorenlp, underthesea, pyvi,…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về LowerCase, UpperCase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 xét 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bỏ các ký tự đặc biệt.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Loại bỏ stopword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những từ xuất hiện thường xuyên trong hầu hết các văn bản, không có ý nghĩa.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576262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Tiền xử lý nội dung văn bản</a:t>
            </a:r>
            <a:endParaRPr/>
          </a:p>
        </p:txBody>
      </p:sp>
      <p:sp>
        <p:nvSpPr>
          <p:cNvPr id="211" name="Google Shape;211;p9"/>
          <p:cNvSpPr txBox="1"/>
          <p:nvPr/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UIT, VNU-HCM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Technology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fld id="{00000000-1234-1234-1234-123412341234}" type="slidenum"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576262" y="1828800"/>
            <a:ext cx="102393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 1:</a:t>
            </a:r>
            <a:endParaRPr/>
          </a:p>
        </p:txBody>
      </p:sp>
      <p:pic>
        <p:nvPicPr>
          <p:cNvPr descr="Text, letter&#10;&#10;Description automatically generated"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862" y="2667000"/>
            <a:ext cx="777240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2011-10-18T13:51:08Z</dcterms:created>
  <dc:creator>Windows xp sp2 Full</dc:creator>
</cp:coreProperties>
</file>