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7045325" cy="9345600"/>
  <p:embeddedFontLst>
    <p:embeddedFont>
      <p:font typeface="Robo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1" roundtripDataSignature="AMtx7mhPrACX/o7xlO6fzUQIlpsYbYOf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90975"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75712"/>
            <a:ext cx="3052762" cy="468312"/>
          </a:xfrm>
          <a:prstGeom prst="rect">
            <a:avLst/>
          </a:prstGeom>
          <a:noFill/>
          <a:ln>
            <a:noFill/>
          </a:ln>
        </p:spPr>
        <p:txBody>
          <a:bodyPr anchorCtr="0" anchor="b"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19" name="Google Shape;119;p1: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0: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16" name="Google Shape;216;p10: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1: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26" name="Google Shape;226;p11: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2: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37" name="Google Shape;237;p12: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3: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48" name="Google Shape;248;p13: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4: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59" name="Google Shape;259;p14: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5: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Một cách khác để quyết định liệu một tài liệu có được người dùng quan tâm hay không là xem vấn đề như một nhiệm vụ phân loại, trong đó các lớp có thể là “thích” và “không thích”.</a:t>
            </a:r>
            <a:endParaRPr/>
          </a:p>
          <a:p>
            <a:pPr indent="0" lvl="0" marL="0" rtl="0" algn="l">
              <a:spcBef>
                <a:spcPts val="0"/>
              </a:spcBef>
              <a:spcAft>
                <a:spcPts val="0"/>
              </a:spcAft>
              <a:buSzPts val="1800"/>
              <a:buNone/>
            </a:pPr>
            <a:r>
              <a:t/>
            </a:r>
            <a:endParaRPr>
              <a:solidFill>
                <a:srgbClr val="252525"/>
              </a:solidFill>
              <a:latin typeface="Roboto"/>
              <a:ea typeface="Roboto"/>
              <a:cs typeface="Roboto"/>
              <a:sym typeface="Roboto"/>
            </a:endParaRPr>
          </a:p>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Một khi nhiệm vụ đề xuất dựa trên nội dung đã được hình thành như một vấn đề phân loại, về nguyên tắc, các kỹ thuật học máy tiêu chuẩn (có giám sát) khác nhau có thể được áp dụng để một hệ thống thông minh có thể tự động quyết định liệu người dùng có quan tâm đến một tài liệu nhất định hay không. Học có giám sát có nghĩa là thuật toán dựa vào sự tồn tại của dữ liệu huấn luyện, trong trường hợp của chúng ta là một tập hợp các cặp lớp tài liệu (được gắn nhãn thủ công).</a:t>
            </a:r>
            <a:endParaRPr/>
          </a:p>
        </p:txBody>
      </p:sp>
      <p:sp>
        <p:nvSpPr>
          <p:cNvPr id="269" name="Google Shape;269;p15: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6: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284" name="Google Shape;284;p16: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7: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296" name="Google Shape;296;p17: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18: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07" name="Google Shape;307;p18: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9: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22" name="Google Shape;322;p19: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2: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32" name="Google Shape;132;p2: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0: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35" name="Google Shape;335;p20: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1: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46" name="Google Shape;346;p21: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2: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60" name="Google Shape;360;p22: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23: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76" name="Google Shape;376;p23: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24: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Clr>
                <a:srgbClr val="252525"/>
              </a:buClr>
              <a:buSzPts val="1800"/>
              <a:buFont typeface="Roboto"/>
              <a:buNone/>
            </a:pPr>
            <a:r>
              <a:rPr lang="en-US">
                <a:solidFill>
                  <a:srgbClr val="252525"/>
                </a:solidFill>
                <a:latin typeface="Roboto"/>
                <a:ea typeface="Roboto"/>
                <a:cs typeface="Roboto"/>
                <a:sym typeface="Roboto"/>
              </a:rPr>
              <a:t>Các phương pháp phân loại nổi bật nhất được phát triển trong các hệ thống phân loại văn bản ban đầu là các phương pháp phân loại theo xác suất. Những cách tiếp cận này dựa trên giả định ngây thơ của Bayes về tính độc lập có điều kiện và cũng đã được triển khai thành công ở những người giới thiệu dựa trên nội dung</a:t>
            </a:r>
            <a:endParaRPr/>
          </a:p>
        </p:txBody>
      </p:sp>
      <p:sp>
        <p:nvSpPr>
          <p:cNvPr id="389" name="Google Shape;389;p24: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02" name="Google Shape;402;p2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3: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42" name="Google Shape;142;p3: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4: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52" name="Google Shape;152;p4: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5: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63" name="Google Shape;163;p5: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6: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74" name="Google Shape;174;p6: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85" name="Google Shape;185;p7: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8: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96" name="Google Shape;196;p8: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9: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06" name="Google Shape;206;p9: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0" name="Google Shape;20;p2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37"/>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3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2" name="Google Shape;82;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3" name="Google Shape;83;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4" name="Google Shape;84;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5" name="Google Shape;85;p3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39"/>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91" name="Google Shape;91;p39"/>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92" name="Google Shape;92;p3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98" name="Google Shape;98;p4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42"/>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2"/>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13" name="Google Shape;113;p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3" name="Shape 23"/>
        <p:cNvGrpSpPr/>
        <p:nvPr/>
      </p:nvGrpSpPr>
      <p:grpSpPr>
        <a:xfrm>
          <a:off x="0" y="0"/>
          <a:ext cx="0" cy="0"/>
          <a:chOff x="0" y="0"/>
          <a:chExt cx="0" cy="0"/>
        </a:xfrm>
      </p:grpSpPr>
      <p:sp>
        <p:nvSpPr>
          <p:cNvPr id="24" name="Google Shape;24;p29"/>
          <p:cNvSpPr txBox="1"/>
          <p:nvPr>
            <p:ph type="title"/>
          </p:nvPr>
        </p:nvSpPr>
        <p:spPr>
          <a:xfrm>
            <a:off x="576263"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6" name="Google Shape;26;p29"/>
          <p:cNvSpPr txBox="1"/>
          <p:nvPr>
            <p:ph idx="2" type="body"/>
          </p:nvPr>
        </p:nvSpPr>
        <p:spPr>
          <a:xfrm>
            <a:off x="4643438" y="1752600"/>
            <a:ext cx="3924300" cy="2057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29"/>
          <p:cNvSpPr txBox="1"/>
          <p:nvPr>
            <p:ph idx="3" type="body"/>
          </p:nvPr>
        </p:nvSpPr>
        <p:spPr>
          <a:xfrm>
            <a:off x="4643438" y="3962400"/>
            <a:ext cx="3924300" cy="2057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8" name="Google Shape;28;p2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30"/>
          <p:cNvSpPr txBox="1"/>
          <p:nvPr>
            <p:ph type="title"/>
          </p:nvPr>
        </p:nvSpPr>
        <p:spPr>
          <a:xfrm>
            <a:off x="576263"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4" name="Google Shape;34;p30"/>
          <p:cNvSpPr txBox="1"/>
          <p:nvPr>
            <p:ph idx="2" type="body"/>
          </p:nvPr>
        </p:nvSpPr>
        <p:spPr>
          <a:xfrm>
            <a:off x="4643438" y="1752600"/>
            <a:ext cx="3924300" cy="2057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5" name="Google Shape;35;p30"/>
          <p:cNvSpPr txBox="1"/>
          <p:nvPr>
            <p:ph idx="3" type="body"/>
          </p:nvPr>
        </p:nvSpPr>
        <p:spPr>
          <a:xfrm>
            <a:off x="4643438" y="3962400"/>
            <a:ext cx="3924300" cy="2057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6" name="Google Shape;36;p3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9" name="Shape 39"/>
        <p:cNvGrpSpPr/>
        <p:nvPr/>
      </p:nvGrpSpPr>
      <p:grpSpPr>
        <a:xfrm>
          <a:off x="0" y="0"/>
          <a:ext cx="0" cy="0"/>
          <a:chOff x="0" y="0"/>
          <a:chExt cx="0" cy="0"/>
        </a:xfrm>
      </p:grpSpPr>
      <p:sp>
        <p:nvSpPr>
          <p:cNvPr id="40" name="Google Shape;40;p3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32"/>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2"/>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7" name="Google Shape;47;p3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33"/>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3" name="Google Shape;53;p3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p:nvPr>
            <p:ph idx="2" type="pic"/>
          </p:nvPr>
        </p:nvSpPr>
        <p:spPr>
          <a:xfrm>
            <a:off x="1792288" y="612775"/>
            <a:ext cx="5486400" cy="4114800"/>
          </a:xfrm>
          <a:prstGeom prst="rect">
            <a:avLst/>
          </a:prstGeom>
          <a:noFill/>
          <a:ln>
            <a:noFill/>
          </a:ln>
        </p:spPr>
      </p:sp>
      <p:sp>
        <p:nvSpPr>
          <p:cNvPr id="59" name="Google Shape;59;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0" name="Google Shape;60;p3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6" name="Google Shape;66;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7" name="Google Shape;67;p3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2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27"/>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3" name="Google Shape;13;p27"/>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4" name="Google Shape;14;p2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sp>
        <p:nvSpPr>
          <p:cNvPr id="102" name="Google Shape;102;p41"/>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03" name="Google Shape;103;p41"/>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04" name="Google Shape;104;p41"/>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41"/>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06" name="Google Shape;106;p4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07" name="Google Shape;107;p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08" name="Google Shape;108;p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09" name="Google Shape;109;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
          <p:cNvSpPr txBox="1"/>
          <p:nvPr>
            <p:ph type="title"/>
          </p:nvPr>
        </p:nvSpPr>
        <p:spPr>
          <a:xfrm>
            <a:off x="1647825" y="379412"/>
            <a:ext cx="6886575" cy="7048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ĐẠI HỌC QUỐC GIA TP. HỒ CHÍ MINH</a:t>
            </a:r>
            <a:br>
              <a:rPr b="0" i="0" lang="en-US" sz="2000" u="none">
                <a:solidFill>
                  <a:srgbClr val="000000"/>
                </a:solidFill>
                <a:latin typeface="Times New Roman"/>
                <a:ea typeface="Times New Roman"/>
                <a:cs typeface="Times New Roman"/>
                <a:sym typeface="Times New Roman"/>
              </a:rPr>
            </a:br>
            <a:r>
              <a:rPr b="1" i="0" lang="en-US" sz="2000" u="none">
                <a:solidFill>
                  <a:srgbClr val="000000"/>
                </a:solidFill>
                <a:latin typeface="Times New Roman"/>
                <a:ea typeface="Times New Roman"/>
                <a:cs typeface="Times New Roman"/>
                <a:sym typeface="Times New Roman"/>
              </a:rPr>
              <a:t>TRƯỜNG ĐẠI HỌC CÔNG NGHỆ THÔNG TIN</a:t>
            </a:r>
            <a:endParaRPr/>
          </a:p>
        </p:txBody>
      </p:sp>
      <p:sp>
        <p:nvSpPr>
          <p:cNvPr id="122" name="Google Shape;122;p1"/>
          <p:cNvSpPr txBox="1"/>
          <p:nvPr>
            <p:ph idx="1" type="body"/>
          </p:nvPr>
        </p:nvSpPr>
        <p:spPr>
          <a:xfrm>
            <a:off x="576262" y="1828800"/>
            <a:ext cx="8001000" cy="426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Noto Sans Symbols"/>
              <a:buNone/>
            </a:pPr>
            <a:r>
              <a:rPr b="1" i="0" lang="en-US" sz="1800" u="none" cap="none" strike="noStrike">
                <a:solidFill>
                  <a:srgbClr val="FF0000"/>
                </a:solidFill>
                <a:latin typeface="Times New Roman"/>
                <a:ea typeface="Times New Roman"/>
                <a:cs typeface="Times New Roman"/>
                <a:sym typeface="Times New Roman"/>
              </a:rPr>
              <a:t>DS300</a:t>
            </a:r>
            <a:endParaRPr b="0" i="0" sz="10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accent2"/>
              </a:buClr>
              <a:buSzPts val="1800"/>
              <a:buFont typeface="Noto Sans Symbols"/>
              <a:buNone/>
            </a:pPr>
            <a:r>
              <a:rPr b="1" i="0" lang="en-US" sz="1800" u="none" cap="none" strike="noStrike">
                <a:solidFill>
                  <a:srgbClr val="0070C0"/>
                </a:solidFill>
                <a:latin typeface="Times New Roman"/>
                <a:ea typeface="Times New Roman"/>
                <a:cs typeface="Times New Roman"/>
                <a:sym typeface="Times New Roman"/>
              </a:rPr>
              <a:t>HỆ KHUYẾN NGHỊ</a:t>
            </a:r>
            <a:endParaRPr/>
          </a:p>
          <a:p>
            <a:pPr indent="0" lvl="0" marL="0" marR="0" rtl="0" algn="ctr">
              <a:lnSpc>
                <a:spcPct val="100000"/>
              </a:lnSpc>
              <a:spcBef>
                <a:spcPts val="0"/>
              </a:spcBef>
              <a:spcAft>
                <a:spcPts val="0"/>
              </a:spcAft>
              <a:buClr>
                <a:schemeClr val="accent2"/>
              </a:buClr>
              <a:buSzPts val="1000"/>
              <a:buFont typeface="Noto Sans Symbols"/>
              <a:buNone/>
            </a:pPr>
            <a:r>
              <a:t/>
            </a:r>
            <a:endParaRPr b="0" i="0" sz="10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accent2"/>
              </a:buClr>
              <a:buSzPts val="2800"/>
              <a:buFont typeface="Noto Sans Symbols"/>
              <a:buNone/>
            </a:pPr>
            <a:r>
              <a:rPr b="1" i="0" lang="en-US" sz="2800" u="none" cap="none" strike="noStrike">
                <a:solidFill>
                  <a:srgbClr val="B90000"/>
                </a:solidFill>
                <a:latin typeface="Times New Roman"/>
                <a:ea typeface="Times New Roman"/>
                <a:cs typeface="Times New Roman"/>
                <a:sym typeface="Times New Roman"/>
              </a:rPr>
              <a:t>KHUYẾN NGHỊ </a:t>
            </a:r>
            <a:endParaRPr/>
          </a:p>
          <a:p>
            <a:pPr indent="0" lvl="0" marL="0" marR="0" rtl="0" algn="ctr">
              <a:lnSpc>
                <a:spcPct val="100000"/>
              </a:lnSpc>
              <a:spcBef>
                <a:spcPts val="0"/>
              </a:spcBef>
              <a:spcAft>
                <a:spcPts val="0"/>
              </a:spcAft>
              <a:buClr>
                <a:schemeClr val="accent2"/>
              </a:buClr>
              <a:buSzPts val="2800"/>
              <a:buFont typeface="Noto Sans Symbols"/>
              <a:buNone/>
            </a:pPr>
            <a:r>
              <a:rPr b="1" i="0" lang="en-US" sz="2800" u="none" cap="none" strike="noStrike">
                <a:solidFill>
                  <a:srgbClr val="B90000"/>
                </a:solidFill>
                <a:latin typeface="Times New Roman"/>
                <a:ea typeface="Times New Roman"/>
                <a:cs typeface="Times New Roman"/>
                <a:sym typeface="Times New Roman"/>
              </a:rPr>
              <a:t>DỰA TRÊN NỘI DUNG</a:t>
            </a:r>
            <a:endParaRPr/>
          </a:p>
          <a:p>
            <a:pPr indent="0" lvl="0" marL="0" marR="0" rtl="0" algn="ctr">
              <a:lnSpc>
                <a:spcPct val="100000"/>
              </a:lnSpc>
              <a:spcBef>
                <a:spcPts val="0"/>
              </a:spcBef>
              <a:spcAft>
                <a:spcPts val="0"/>
              </a:spcAft>
              <a:buClr>
                <a:schemeClr val="accent2"/>
              </a:buClr>
              <a:buSzPts val="2800"/>
              <a:buFont typeface="Noto Sans Symbols"/>
              <a:buNone/>
            </a:pPr>
            <a:r>
              <a:rPr b="1" i="0" lang="en-US" sz="2800" u="none" cap="none" strike="noStrike">
                <a:solidFill>
                  <a:srgbClr val="B90000"/>
                </a:solidFill>
                <a:latin typeface="Times New Roman"/>
                <a:ea typeface="Times New Roman"/>
                <a:cs typeface="Times New Roman"/>
                <a:sym typeface="Times New Roman"/>
              </a:rPr>
              <a:t>(Content based Recommendation System)</a:t>
            </a:r>
            <a:endParaRPr/>
          </a:p>
        </p:txBody>
      </p:sp>
      <p:sp>
        <p:nvSpPr>
          <p:cNvPr id="123" name="Google Shape;123;p1"/>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24" name="Google Shape;124;p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25" name="Google Shape;125;p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id="126" name="Google Shape;126;p1"/>
          <p:cNvPicPr preferRelativeResize="0"/>
          <p:nvPr/>
        </p:nvPicPr>
        <p:blipFill rotWithShape="1">
          <a:blip r:embed="rId3">
            <a:alphaModFix/>
          </a:blip>
          <a:srcRect b="0" l="0" r="0" t="0"/>
          <a:stretch/>
        </p:blipFill>
        <p:spPr>
          <a:xfrm>
            <a:off x="454025" y="246062"/>
            <a:ext cx="1143000" cy="971550"/>
          </a:xfrm>
          <a:prstGeom prst="rect">
            <a:avLst/>
          </a:prstGeom>
          <a:noFill/>
          <a:ln>
            <a:noFill/>
          </a:ln>
        </p:spPr>
      </p:pic>
      <p:sp>
        <p:nvSpPr>
          <p:cNvPr id="127" name="Google Shape;127;p1"/>
          <p:cNvSpPr txBox="1"/>
          <p:nvPr/>
        </p:nvSpPr>
        <p:spPr>
          <a:xfrm>
            <a:off x="-2743200" y="990600"/>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8" name="Google Shape;128;p1"/>
          <p:cNvSpPr txBox="1"/>
          <p:nvPr/>
        </p:nvSpPr>
        <p:spPr>
          <a:xfrm>
            <a:off x="4222750" y="4419600"/>
            <a:ext cx="43434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Times New Roman"/>
              <a:buNone/>
            </a:pPr>
            <a:r>
              <a:rPr b="1" i="0" lang="en-US" sz="1700" u="none">
                <a:solidFill>
                  <a:srgbClr val="000000"/>
                </a:solidFill>
                <a:latin typeface="Times New Roman"/>
                <a:ea typeface="Times New Roman"/>
                <a:cs typeface="Times New Roman"/>
                <a:sym typeface="Times New Roman"/>
              </a:rPr>
              <a:t>Giảng viên: </a:t>
            </a:r>
            <a:r>
              <a:rPr b="0" i="0" lang="en-US" sz="1700" u="none">
                <a:solidFill>
                  <a:srgbClr val="000000"/>
                </a:solidFill>
                <a:latin typeface="Times New Roman"/>
                <a:ea typeface="Times New Roman"/>
                <a:cs typeface="Times New Roman"/>
                <a:sym typeface="Times New Roman"/>
              </a:rPr>
              <a:t>ThS. Nguyễn Văn Kiệt</a:t>
            </a:r>
            <a:endParaRPr b="0" i="0" sz="1800" u="none">
              <a:solidFill>
                <a:schemeClr val="dk1"/>
              </a:solidFill>
              <a:latin typeface="Verdana"/>
              <a:ea typeface="Verdana"/>
              <a:cs typeface="Verdana"/>
              <a:sym typeface="Verdana"/>
            </a:endParaRPr>
          </a:p>
          <a:p>
            <a:pPr indent="0" lvl="0" marL="0" marR="0" rtl="0" algn="l">
              <a:lnSpc>
                <a:spcPct val="100000"/>
              </a:lnSpc>
              <a:spcBef>
                <a:spcPts val="300"/>
              </a:spcBef>
              <a:spcAft>
                <a:spcPts val="0"/>
              </a:spcAft>
              <a:buClr>
                <a:srgbClr val="000000"/>
              </a:buClr>
              <a:buSzPts val="1700"/>
              <a:buFont typeface="Times New Roman"/>
              <a:buNone/>
            </a:pPr>
            <a:r>
              <a:rPr b="0" i="0" lang="en-US" sz="1700" u="none">
                <a:solidFill>
                  <a:srgbClr val="000000"/>
                </a:solidFill>
                <a:latin typeface="Times New Roman"/>
                <a:ea typeface="Times New Roman"/>
                <a:cs typeface="Times New Roman"/>
                <a:sym typeface="Times New Roman"/>
              </a:rPr>
              <a:t>	     CN. Huỳnh Văn Tín</a:t>
            </a:r>
            <a:endParaRPr b="0" i="0" sz="1800" u="none">
              <a:solidFill>
                <a:schemeClr val="dk1"/>
              </a:solidFill>
              <a:latin typeface="Verdana"/>
              <a:ea typeface="Verdana"/>
              <a:cs typeface="Verdana"/>
              <a:sym typeface="Verdana"/>
            </a:endParaRPr>
          </a:p>
          <a:p>
            <a:pPr indent="0" lvl="0" marL="0" marR="0" rtl="0" algn="l">
              <a:lnSpc>
                <a:spcPct val="100000"/>
              </a:lnSpc>
              <a:spcBef>
                <a:spcPts val="300"/>
              </a:spcBef>
              <a:spcAft>
                <a:spcPts val="0"/>
              </a:spcAft>
              <a:buClr>
                <a:srgbClr val="000000"/>
              </a:buClr>
              <a:buSzPts val="1700"/>
              <a:buFont typeface="Times New Roman"/>
              <a:buNone/>
            </a:pPr>
            <a:r>
              <a:rPr b="1" i="0" lang="en-US" sz="1700" u="none">
                <a:solidFill>
                  <a:srgbClr val="000000"/>
                </a:solidFill>
                <a:latin typeface="Times New Roman"/>
                <a:ea typeface="Times New Roman"/>
                <a:cs typeface="Times New Roman"/>
                <a:sym typeface="Times New Roman"/>
              </a:rPr>
              <a:t>Bộ môn Khoa học Dữ liệu</a:t>
            </a:r>
            <a:endParaRPr b="0" i="0" sz="1800" u="none">
              <a:solidFill>
                <a:schemeClr val="dk1"/>
              </a:solidFill>
              <a:latin typeface="Verdana"/>
              <a:ea typeface="Verdana"/>
              <a:cs typeface="Verdana"/>
              <a:sym typeface="Verdana"/>
            </a:endParaRPr>
          </a:p>
          <a:p>
            <a:pPr indent="0" lvl="0" marL="0" marR="0" rtl="0" algn="l">
              <a:lnSpc>
                <a:spcPct val="100000"/>
              </a:lnSpc>
              <a:spcBef>
                <a:spcPts val="300"/>
              </a:spcBef>
              <a:spcAft>
                <a:spcPts val="0"/>
              </a:spcAft>
              <a:buClr>
                <a:srgbClr val="000000"/>
              </a:buClr>
              <a:buSzPts val="1700"/>
              <a:buFont typeface="Times New Roman"/>
              <a:buNone/>
            </a:pPr>
            <a:r>
              <a:rPr b="1" i="0" lang="en-US" sz="1700" u="none">
                <a:solidFill>
                  <a:srgbClr val="000000"/>
                </a:solidFill>
                <a:latin typeface="Times New Roman"/>
                <a:ea typeface="Times New Roman"/>
                <a:cs typeface="Times New Roman"/>
                <a:sym typeface="Times New Roman"/>
              </a:rPr>
              <a:t>Khoa Khoa học và Kỹ thuật Thông 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0"/>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219" name="Google Shape;219;p10"/>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20" name="Google Shape;220;p1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21" name="Google Shape;221;p10"/>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22" name="Google Shape;222;p10"/>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Túi từ liên tục (</a:t>
            </a:r>
            <a:r>
              <a:rPr b="0" i="1" lang="en-US" sz="2800" u="none" cap="none" strike="noStrike">
                <a:solidFill>
                  <a:schemeClr val="dk1"/>
                </a:solidFill>
                <a:latin typeface="Times New Roman"/>
                <a:ea typeface="Times New Roman"/>
                <a:cs typeface="Times New Roman"/>
                <a:sym typeface="Times New Roman"/>
              </a:rPr>
              <a:t>continuous bag of words</a:t>
            </a:r>
            <a:r>
              <a:rPr b="0" i="0" lang="en-US" sz="2800" u="none" cap="none" strike="noStrike">
                <a:solidFill>
                  <a:schemeClr val="dk1"/>
                </a:solidFill>
                <a:latin typeface="Times New Roman"/>
                <a:ea typeface="Times New Roman"/>
                <a:cs typeface="Times New Roman"/>
                <a:sym typeface="Times New Roman"/>
              </a:rPr>
              <a:t> – CBOW) </a:t>
            </a:r>
            <a:endParaRPr b="0" i="0" sz="2000" u="none" cap="none" strike="noStrike">
              <a:solidFill>
                <a:srgbClr val="1B1B1B"/>
              </a:solidFill>
              <a:latin typeface="Times New Roman"/>
              <a:ea typeface="Times New Roman"/>
              <a:cs typeface="Times New Roman"/>
              <a:sym typeface="Times New Roman"/>
            </a:endParaRPr>
          </a:p>
          <a:p>
            <a:pPr indent="-152400" lvl="0" marL="0" marR="0" rtl="0" algn="l">
              <a:lnSpc>
                <a:spcPct val="90000"/>
              </a:lnSpc>
              <a:spcBef>
                <a:spcPts val="480"/>
              </a:spcBef>
              <a:spcAft>
                <a:spcPts val="0"/>
              </a:spcAft>
              <a:buClr>
                <a:schemeClr val="accent2"/>
              </a:buClr>
              <a:buSzPts val="2400"/>
              <a:buFont typeface="Arial"/>
              <a:buChar char="•"/>
            </a:pPr>
            <a:r>
              <a:rPr b="0" i="0" lang="en-US" sz="2400" u="none" cap="none" strike="noStrike">
                <a:solidFill>
                  <a:srgbClr val="1B1B1B"/>
                </a:solidFill>
                <a:latin typeface="Times New Roman"/>
                <a:ea typeface="Times New Roman"/>
                <a:cs typeface="Times New Roman"/>
                <a:sym typeface="Times New Roman"/>
              </a:rPr>
              <a:t> Phương pháp này lấy đầu vào là một hoặc nhiều từ context word và cố gắng dự đoán output từ đầu ra</a:t>
            </a:r>
            <a:endParaRPr/>
          </a:p>
          <a:p>
            <a:pPr indent="-152400" lvl="0" marL="0" marR="0" rtl="0" algn="l">
              <a:lnSpc>
                <a:spcPct val="90000"/>
              </a:lnSpc>
              <a:spcBef>
                <a:spcPts val="480"/>
              </a:spcBef>
              <a:spcAft>
                <a:spcPts val="0"/>
              </a:spcAft>
              <a:buClr>
                <a:schemeClr val="accent2"/>
              </a:buClr>
              <a:buSzPts val="2400"/>
              <a:buFont typeface="Arial"/>
              <a:buChar char="•"/>
            </a:pPr>
            <a:r>
              <a:rPr b="0" i="0" lang="en-US" sz="2400" u="none" cap="none" strike="noStrike">
                <a:solidFill>
                  <a:srgbClr val="1B1B1B"/>
                </a:solidFill>
                <a:latin typeface="Times New Roman"/>
                <a:ea typeface="Times New Roman"/>
                <a:cs typeface="Times New Roman"/>
                <a:sym typeface="Times New Roman"/>
              </a:rPr>
              <a:t> Ví dụ ta có một câu tiếng anh như sau : "I love you". Ta có:</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rgbClr val="1B1B1B"/>
                </a:solidFill>
                <a:latin typeface="Times New Roman"/>
                <a:ea typeface="Times New Roman"/>
                <a:cs typeface="Times New Roman"/>
                <a:sym typeface="Times New Roman"/>
              </a:rPr>
              <a:t>- Input context word :</a:t>
            </a:r>
            <a:r>
              <a:rPr b="0" i="0" lang="en-US" sz="2400" u="none" cap="none" strike="noStrike">
                <a:solidFill>
                  <a:srgbClr val="1B1B1B"/>
                </a:solidFill>
                <a:latin typeface="Times New Roman"/>
                <a:ea typeface="Times New Roman"/>
                <a:cs typeface="Times New Roman"/>
                <a:sym typeface="Times New Roman"/>
              </a:rPr>
              <a:t> love</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rgbClr val="1B1B1B"/>
                </a:solidFill>
                <a:latin typeface="Times New Roman"/>
                <a:ea typeface="Times New Roman"/>
                <a:cs typeface="Times New Roman"/>
                <a:sym typeface="Times New Roman"/>
              </a:rPr>
              <a:t>- Output target word:</a:t>
            </a:r>
            <a:r>
              <a:rPr b="0" i="0" lang="en-US" sz="2400" u="none" cap="none" strike="noStrike">
                <a:solidFill>
                  <a:srgbClr val="1B1B1B"/>
                </a:solidFill>
                <a:latin typeface="Times New Roman"/>
                <a:ea typeface="Times New Roman"/>
                <a:cs typeface="Times New Roman"/>
                <a:sym typeface="Times New Roman"/>
              </a:rPr>
              <a:t>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11"/>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229" name="Google Shape;229;p11"/>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30" name="Google Shape;230;p1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31" name="Google Shape;231;p1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32" name="Google Shape;232;p11"/>
          <p:cNvSpPr txBox="1"/>
          <p:nvPr>
            <p:ph idx="1" type="body"/>
          </p:nvPr>
        </p:nvSpPr>
        <p:spPr>
          <a:xfrm>
            <a:off x="609600" y="1752600"/>
            <a:ext cx="77724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CBOW</a:t>
            </a:r>
            <a:endParaRPr/>
          </a:p>
        </p:txBody>
      </p:sp>
      <p:pic>
        <p:nvPicPr>
          <p:cNvPr descr="Diagram&#10;&#10;Description automatically generated" id="233" name="Google Shape;233;p11"/>
          <p:cNvPicPr preferRelativeResize="0"/>
          <p:nvPr/>
        </p:nvPicPr>
        <p:blipFill rotWithShape="1">
          <a:blip r:embed="rId3">
            <a:alphaModFix/>
          </a:blip>
          <a:srcRect b="0" l="0" r="0" t="0"/>
          <a:stretch/>
        </p:blipFill>
        <p:spPr>
          <a:xfrm>
            <a:off x="2743200" y="1762125"/>
            <a:ext cx="3914775" cy="486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12"/>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240" name="Google Shape;240;p12"/>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41" name="Google Shape;241;p1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42" name="Google Shape;242;p1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43" name="Google Shape;243;p12"/>
          <p:cNvSpPr txBox="1"/>
          <p:nvPr>
            <p:ph idx="1" type="body"/>
          </p:nvPr>
        </p:nvSpPr>
        <p:spPr>
          <a:xfrm>
            <a:off x="609600" y="1752600"/>
            <a:ext cx="80772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Skip-gam  </a:t>
            </a:r>
            <a:endParaRPr b="0" i="0" sz="2000" u="none" cap="none" strike="noStrike">
              <a:solidFill>
                <a:srgbClr val="1B1B1B"/>
              </a:solidFill>
              <a:latin typeface="Times New Roman"/>
              <a:ea typeface="Times New Roman"/>
              <a:cs typeface="Times New Roman"/>
              <a:sym typeface="Times New Roman"/>
            </a:endParaRPr>
          </a:p>
          <a:p>
            <a:pPr indent="-152400" lvl="0" marL="0" marR="0" rtl="0" algn="l">
              <a:lnSpc>
                <a:spcPct val="90000"/>
              </a:lnSpc>
              <a:spcBef>
                <a:spcPts val="480"/>
              </a:spcBef>
              <a:spcAft>
                <a:spcPts val="0"/>
              </a:spcAft>
              <a:buClr>
                <a:schemeClr val="accent2"/>
              </a:buClr>
              <a:buSzPts val="2400"/>
              <a:buFont typeface="Arial"/>
              <a:buChar char="•"/>
            </a:pPr>
            <a:r>
              <a:rPr b="0" i="0" lang="en-US" sz="2400" u="none" cap="none" strike="noStrike">
                <a:solidFill>
                  <a:srgbClr val="1B1B1B"/>
                </a:solidFill>
                <a:latin typeface="Times New Roman"/>
                <a:ea typeface="Times New Roman"/>
                <a:cs typeface="Times New Roman"/>
                <a:sym typeface="Times New Roman"/>
              </a:rPr>
              <a:t>Sử dụng input là target word và cố gắng dự đoán ra các từ hàng xóm của nó.</a:t>
            </a:r>
            <a:endParaRPr/>
          </a:p>
          <a:p>
            <a:pPr indent="-152400" lvl="0" marL="0" marR="0" rtl="0" algn="l">
              <a:lnSpc>
                <a:spcPct val="90000"/>
              </a:lnSpc>
              <a:spcBef>
                <a:spcPts val="480"/>
              </a:spcBef>
              <a:spcAft>
                <a:spcPts val="0"/>
              </a:spcAft>
              <a:buClr>
                <a:schemeClr val="accent2"/>
              </a:buClr>
              <a:buSzPts val="2400"/>
              <a:buFont typeface="Arial"/>
              <a:buChar char="•"/>
            </a:pPr>
            <a:r>
              <a:rPr b="0" i="0" lang="en-US" sz="2400" u="none" cap="none" strike="noStrike">
                <a:solidFill>
                  <a:srgbClr val="1B1B1B"/>
                </a:solidFill>
                <a:latin typeface="Times New Roman"/>
                <a:ea typeface="Times New Roman"/>
                <a:cs typeface="Times New Roman"/>
                <a:sym typeface="Times New Roman"/>
              </a:rPr>
              <a:t>Ví dụ: The man </a:t>
            </a:r>
            <a:r>
              <a:rPr b="1" i="0" lang="en-US" sz="2400" u="none" cap="none" strike="noStrike">
                <a:solidFill>
                  <a:srgbClr val="1B1B1B"/>
                </a:solidFill>
                <a:latin typeface="Times New Roman"/>
                <a:ea typeface="Times New Roman"/>
                <a:cs typeface="Times New Roman"/>
                <a:sym typeface="Times New Roman"/>
              </a:rPr>
              <a:t>loves</a:t>
            </a:r>
            <a:r>
              <a:rPr b="0" i="0" lang="en-US" sz="2400" u="none" cap="none" strike="noStrike">
                <a:solidFill>
                  <a:srgbClr val="1B1B1B"/>
                </a:solidFill>
                <a:latin typeface="Times New Roman"/>
                <a:ea typeface="Times New Roman"/>
                <a:cs typeface="Times New Roman"/>
                <a:sym typeface="Times New Roman"/>
              </a:rPr>
              <a:t> his son</a:t>
            </a:r>
            <a:endParaRPr/>
          </a:p>
        </p:txBody>
      </p:sp>
      <p:pic>
        <p:nvPicPr>
          <p:cNvPr descr="Diagram&#10;&#10;Description automatically generated with medium confidence" id="244" name="Google Shape;244;p12"/>
          <p:cNvPicPr preferRelativeResize="0"/>
          <p:nvPr/>
        </p:nvPicPr>
        <p:blipFill rotWithShape="1">
          <a:blip r:embed="rId3">
            <a:alphaModFix/>
          </a:blip>
          <a:srcRect b="0" l="0" r="0" t="0"/>
          <a:stretch/>
        </p:blipFill>
        <p:spPr>
          <a:xfrm>
            <a:off x="2565400" y="3709987"/>
            <a:ext cx="4419600" cy="2278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3"/>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251" name="Google Shape;251;p13"/>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52" name="Google Shape;252;p1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53" name="Google Shape;253;p1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54" name="Google Shape;254;p13"/>
          <p:cNvSpPr txBox="1"/>
          <p:nvPr>
            <p:ph idx="1" type="body"/>
          </p:nvPr>
        </p:nvSpPr>
        <p:spPr>
          <a:xfrm>
            <a:off x="609600" y="1752600"/>
            <a:ext cx="304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Skip-gam  </a:t>
            </a:r>
            <a:endParaRPr/>
          </a:p>
        </p:txBody>
      </p:sp>
      <p:pic>
        <p:nvPicPr>
          <p:cNvPr descr="Diagram&#10;&#10;Description automatically generated" id="255" name="Google Shape;255;p13"/>
          <p:cNvPicPr preferRelativeResize="0"/>
          <p:nvPr/>
        </p:nvPicPr>
        <p:blipFill rotWithShape="1">
          <a:blip r:embed="rId3">
            <a:alphaModFix/>
          </a:blip>
          <a:srcRect b="0" l="0" r="0" t="0"/>
          <a:stretch/>
        </p:blipFill>
        <p:spPr>
          <a:xfrm>
            <a:off x="2743200" y="1665287"/>
            <a:ext cx="4498975" cy="5056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14"/>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Word2Vec với bài toán Recommender System</a:t>
            </a:r>
            <a:endParaRPr/>
          </a:p>
        </p:txBody>
      </p:sp>
      <p:sp>
        <p:nvSpPr>
          <p:cNvPr id="262" name="Google Shape;262;p14"/>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63" name="Google Shape;263;p1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64" name="Google Shape;264;p14"/>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65" name="Google Shape;265;p14"/>
          <p:cNvSpPr txBox="1"/>
          <p:nvPr>
            <p:ph idx="1" type="body"/>
          </p:nvPr>
        </p:nvSpPr>
        <p:spPr>
          <a:xfrm>
            <a:off x="609600" y="1752600"/>
            <a:ext cx="83058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000"/>
              <a:buFont typeface="Noto Sans Symbols"/>
              <a:buNone/>
            </a:pPr>
            <a:r>
              <a:rPr b="0" i="0" lang="en-US" sz="2000" u="none" cap="none" strike="noStrike">
                <a:solidFill>
                  <a:srgbClr val="1B1B1B"/>
                </a:solidFill>
                <a:latin typeface="Times New Roman"/>
                <a:ea typeface="Times New Roman"/>
                <a:cs typeface="Times New Roman"/>
                <a:sym typeface="Times New Roman"/>
              </a:rPr>
              <a:t>Một số cách tiếp cận khi sử dụng Word Embedding cho bài toánRecommender System:</a:t>
            </a:r>
            <a:r>
              <a:rPr b="0" i="0" lang="en-US" sz="2000" u="none" cap="none" strike="noStrike">
                <a:solidFill>
                  <a:schemeClr val="dk1"/>
                </a:solidFill>
                <a:latin typeface="Times New Roman"/>
                <a:ea typeface="Times New Roman"/>
                <a:cs typeface="Times New Roman"/>
                <a:sym typeface="Times New Roman"/>
              </a:rPr>
              <a:t>  </a:t>
            </a:r>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Fuzzy Search</a:t>
            </a:r>
            <a:r>
              <a:rPr b="0" i="0" lang="en-US" sz="2000" u="none" cap="none" strike="noStrike">
                <a:solidFill>
                  <a:srgbClr val="1B1B1B"/>
                </a:solidFill>
                <a:latin typeface="Times New Roman"/>
                <a:ea typeface="Times New Roman"/>
                <a:cs typeface="Times New Roman"/>
                <a:sym typeface="Times New Roman"/>
              </a:rPr>
              <a:t>: Giả sử khi bạn google, bạn search: </a:t>
            </a:r>
            <a:r>
              <a:rPr b="1" i="0" lang="en-US" sz="2000" u="none" cap="none" strike="noStrike">
                <a:solidFill>
                  <a:schemeClr val="dk1"/>
                </a:solidFill>
                <a:latin typeface="Times New Roman"/>
                <a:ea typeface="Times New Roman"/>
                <a:cs typeface="Times New Roman"/>
                <a:sym typeface="Times New Roman"/>
              </a:rPr>
              <a:t>tà liệu về recommenderrr system cho newbiee</a:t>
            </a:r>
            <a:r>
              <a:rPr b="0" i="0" lang="en-US" sz="2000" u="none" cap="none" strike="noStrike">
                <a:solidFill>
                  <a:srgbClr val="1B1B1B"/>
                </a:solidFill>
                <a:latin typeface="Times New Roman"/>
                <a:ea typeface="Times New Roman"/>
                <a:cs typeface="Times New Roman"/>
                <a:sym typeface="Times New Roman"/>
              </a:rPr>
              <a:t>, rõ ràng là bạn gõ sai từ nhưng google sẽ tự động gợi ý với câu đúng</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tài liệu về recommender system cho newbie</a:t>
            </a:r>
            <a:r>
              <a:rPr b="1" i="0" lang="en-US" sz="2000" u="none" cap="none" strike="noStrike">
                <a:solidFill>
                  <a:srgbClr val="1B1B1B"/>
                </a:solidFill>
                <a:latin typeface="Times New Roman"/>
                <a:ea typeface="Times New Roman"/>
                <a:cs typeface="Times New Roman"/>
                <a:sym typeface="Times New Roman"/>
              </a:rPr>
              <a:t>.</a:t>
            </a:r>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Word Similarity hoặc Document Similarity</a:t>
            </a:r>
            <a:r>
              <a:rPr b="0" i="0" lang="en-US" sz="2000" u="none" cap="none" strike="noStrike">
                <a:solidFill>
                  <a:srgbClr val="1B1B1B"/>
                </a:solidFill>
                <a:latin typeface="Times New Roman"/>
                <a:ea typeface="Times New Roman"/>
                <a:cs typeface="Times New Roman"/>
                <a:sym typeface="Times New Roman"/>
              </a:rPr>
              <a:t>:  Sử dụng các mô hình liên quan đến Word Embedding hoặc Document Embedding để xử lí các task cụ thể. Với word thì có khá nhiều các mô hình như: Word2Vec (CBOW, skip-gram), Glove, FastText, ... sử dụng như là bộ </a:t>
            </a:r>
            <a:r>
              <a:rPr b="1" i="0" lang="en-US" sz="2000" u="none" cap="none" strike="noStrike">
                <a:solidFill>
                  <a:srgbClr val="1B1B1B"/>
                </a:solidFill>
                <a:latin typeface="Times New Roman"/>
                <a:ea typeface="Times New Roman"/>
                <a:cs typeface="Times New Roman"/>
                <a:sym typeface="Times New Roman"/>
              </a:rPr>
              <a:t>Pre-train Word Embedding</a:t>
            </a:r>
            <a:r>
              <a:rPr b="0" i="0" lang="en-US" sz="2000" u="none" cap="none" strike="noStrike">
                <a:solidFill>
                  <a:srgbClr val="1B1B1B"/>
                </a:solidFill>
                <a:latin typeface="Times New Roman"/>
                <a:ea typeface="Times New Roman"/>
                <a:cs typeface="Times New Roman"/>
                <a:sym typeface="Times New Roman"/>
              </a:rPr>
              <a:t> để tính toán mức độ tương đồng hoặc đầu vào ban đầu cho các bài toán sử dụng mạng NN.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5"/>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Phân loại văn bản</a:t>
            </a:r>
            <a:endParaRPr/>
          </a:p>
        </p:txBody>
      </p:sp>
      <p:sp>
        <p:nvSpPr>
          <p:cNvPr id="272" name="Google Shape;272;p15"/>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73" name="Google Shape;273;p1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74" name="Google Shape;274;p15"/>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75" name="Google Shape;275;p15"/>
          <p:cNvSpPr txBox="1"/>
          <p:nvPr>
            <p:ph idx="1" type="body"/>
          </p:nvPr>
        </p:nvSpPr>
        <p:spPr>
          <a:xfrm>
            <a:off x="609600" y="1752600"/>
            <a:ext cx="8305800" cy="2286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000"/>
              <a:buFont typeface="Noto Sans Symbols"/>
              <a:buChar char="❖"/>
            </a:pPr>
            <a:r>
              <a:rPr b="1" i="0" lang="en-US" sz="2000" u="none" cap="none" strike="noStrike">
                <a:solidFill>
                  <a:srgbClr val="1B1B1B"/>
                </a:solidFill>
                <a:latin typeface="Times New Roman"/>
                <a:ea typeface="Times New Roman"/>
                <a:cs typeface="Times New Roman"/>
                <a:sym typeface="Times New Roman"/>
              </a:rPr>
              <a:t>Phân loại văn bản: </a:t>
            </a:r>
            <a:r>
              <a:rPr b="0" i="0" lang="en-US" sz="2000" u="none" cap="none" strike="noStrike">
                <a:solidFill>
                  <a:srgbClr val="1B1B1B"/>
                </a:solidFill>
                <a:latin typeface="Times New Roman"/>
                <a:ea typeface="Times New Roman"/>
                <a:cs typeface="Times New Roman"/>
                <a:sym typeface="Times New Roman"/>
              </a:rPr>
              <a:t>là quá trình phân các tài liệu văn bản thành hai hay nhiều loại.</a:t>
            </a:r>
            <a:endParaRPr/>
          </a:p>
          <a:p>
            <a:pPr indent="-469900" lvl="0" marL="469900" marR="0" rtl="0" algn="l">
              <a:lnSpc>
                <a:spcPct val="90000"/>
              </a:lnSpc>
              <a:spcBef>
                <a:spcPts val="400"/>
              </a:spcBef>
              <a:spcAft>
                <a:spcPts val="0"/>
              </a:spcAft>
              <a:buClr>
                <a:schemeClr val="accent2"/>
              </a:buClr>
              <a:buSzPts val="2000"/>
              <a:buFont typeface="Noto Sans Symbols"/>
              <a:buChar char="❖"/>
            </a:pPr>
            <a:r>
              <a:rPr b="0" i="0" lang="en-US" sz="2000" u="none" cap="none" strike="noStrike">
                <a:solidFill>
                  <a:srgbClr val="1B1B1B"/>
                </a:solidFill>
                <a:latin typeface="Times New Roman"/>
                <a:ea typeface="Times New Roman"/>
                <a:cs typeface="Times New Roman"/>
                <a:sym typeface="Times New Roman"/>
              </a:rPr>
              <a:t>Phân loại văn bản là một phương pháp được sử dụng trong hệ khuyến nghị dựa trên nội dung.</a:t>
            </a:r>
            <a:endParaRPr/>
          </a:p>
          <a:p>
            <a:pPr indent="-469900" lvl="0" marL="469900" marR="0" rtl="0" algn="l">
              <a:lnSpc>
                <a:spcPct val="90000"/>
              </a:lnSpc>
              <a:spcBef>
                <a:spcPts val="400"/>
              </a:spcBef>
              <a:spcAft>
                <a:spcPts val="0"/>
              </a:spcAft>
              <a:buClr>
                <a:schemeClr val="accent2"/>
              </a:buClr>
              <a:buSzPts val="2000"/>
              <a:buFont typeface="Noto Sans Symbols"/>
              <a:buChar char="❖"/>
            </a:pPr>
            <a:r>
              <a:rPr b="0" i="0" lang="en-US" sz="2000" u="none" cap="none" strike="noStrike">
                <a:solidFill>
                  <a:srgbClr val="1B1B1B"/>
                </a:solidFill>
                <a:latin typeface="Times New Roman"/>
                <a:ea typeface="Times New Roman"/>
                <a:cs typeface="Times New Roman"/>
                <a:sym typeface="Times New Roman"/>
              </a:rPr>
              <a:t>Phân loại văn bản là một bài toán học giám sát (supervised learning) trong học máy. Nội dung của văn bản đã được gán nhãn, và được sử dụng để thực hiện phân loại. </a:t>
            </a:r>
            <a:endParaRPr/>
          </a:p>
        </p:txBody>
      </p:sp>
      <p:pic>
        <p:nvPicPr>
          <p:cNvPr descr="Graphical user interface&#10;&#10;Description automatically generated" id="276" name="Google Shape;276;p15"/>
          <p:cNvPicPr preferRelativeResize="0"/>
          <p:nvPr/>
        </p:nvPicPr>
        <p:blipFill rotWithShape="1">
          <a:blip r:embed="rId3">
            <a:alphaModFix/>
          </a:blip>
          <a:srcRect b="0" l="0" r="0" t="0"/>
          <a:stretch/>
        </p:blipFill>
        <p:spPr>
          <a:xfrm>
            <a:off x="1295400" y="4191000"/>
            <a:ext cx="1512887" cy="1670050"/>
          </a:xfrm>
          <a:prstGeom prst="rect">
            <a:avLst/>
          </a:prstGeom>
          <a:noFill/>
          <a:ln>
            <a:noFill/>
          </a:ln>
        </p:spPr>
      </p:pic>
      <p:cxnSp>
        <p:nvCxnSpPr>
          <p:cNvPr id="277" name="Google Shape;277;p15"/>
          <p:cNvCxnSpPr/>
          <p:nvPr/>
        </p:nvCxnSpPr>
        <p:spPr>
          <a:xfrm>
            <a:off x="2868612" y="4876800"/>
            <a:ext cx="1169987" cy="0"/>
          </a:xfrm>
          <a:prstGeom prst="straightConnector1">
            <a:avLst/>
          </a:prstGeom>
          <a:solidFill>
            <a:schemeClr val="accent1"/>
          </a:solidFill>
          <a:ln cap="flat" cmpd="sng" w="28575">
            <a:solidFill>
              <a:schemeClr val="dk1"/>
            </a:solidFill>
            <a:prstDash val="solid"/>
            <a:miter lim="800000"/>
            <a:headEnd len="med" w="med" type="none"/>
            <a:tailEnd len="med" w="med" type="triangle"/>
          </a:ln>
        </p:spPr>
      </p:cxnSp>
      <p:sp>
        <p:nvSpPr>
          <p:cNvPr id="278" name="Google Shape;278;p15"/>
          <p:cNvSpPr txBox="1"/>
          <p:nvPr/>
        </p:nvSpPr>
        <p:spPr>
          <a:xfrm>
            <a:off x="4198937" y="4691062"/>
            <a:ext cx="18129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Like or Dislike</a:t>
            </a:r>
            <a:endParaRPr/>
          </a:p>
        </p:txBody>
      </p:sp>
      <p:sp>
        <p:nvSpPr>
          <p:cNvPr id="279" name="Google Shape;279;p15"/>
          <p:cNvSpPr txBox="1"/>
          <p:nvPr/>
        </p:nvSpPr>
        <p:spPr>
          <a:xfrm>
            <a:off x="5843587" y="4491037"/>
            <a:ext cx="492125"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a:t>
            </a:r>
            <a:endParaRPr/>
          </a:p>
        </p:txBody>
      </p:sp>
      <p:pic>
        <p:nvPicPr>
          <p:cNvPr descr="Transparent Users Icon Png - Flat User Icon Png, Png Download , Transparent  Png Image - PNGitem" id="280" name="Google Shape;280;p15"/>
          <p:cNvPicPr preferRelativeResize="0"/>
          <p:nvPr/>
        </p:nvPicPr>
        <p:blipFill rotWithShape="1">
          <a:blip r:embed="rId4">
            <a:alphaModFix/>
          </a:blip>
          <a:srcRect b="0" l="0" r="0" t="0"/>
          <a:stretch/>
        </p:blipFill>
        <p:spPr>
          <a:xfrm>
            <a:off x="6396037" y="4273550"/>
            <a:ext cx="1354137" cy="167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16"/>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287" name="Google Shape;287;p16"/>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88" name="Google Shape;288;p1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89" name="Google Shape;289;p16"/>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90" name="Google Shape;290;p16"/>
          <p:cNvSpPr txBox="1"/>
          <p:nvPr>
            <p:ph idx="1" type="body"/>
          </p:nvPr>
        </p:nvSpPr>
        <p:spPr>
          <a:xfrm>
            <a:off x="609600" y="1752600"/>
            <a:ext cx="8305800" cy="2286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0" i="0" lang="en-US" sz="2400" u="none" cap="none" strike="noStrike">
                <a:solidFill>
                  <a:srgbClr val="1B1B1B"/>
                </a:solidFill>
                <a:latin typeface="Times New Roman"/>
                <a:ea typeface="Times New Roman"/>
                <a:cs typeface="Times New Roman"/>
                <a:sym typeface="Times New Roman"/>
              </a:rPr>
              <a:t>Naive Bayes là một thuật toán phân lớp được mô hình hoá dựa trên định lý Bayes trong xác suất thống kê.</a:t>
            </a:r>
            <a:endParaRPr/>
          </a:p>
        </p:txBody>
      </p:sp>
      <p:pic>
        <p:nvPicPr>
          <p:cNvPr descr="Text&#10;&#10;Description automatically generated" id="291" name="Google Shape;291;p16"/>
          <p:cNvPicPr preferRelativeResize="0"/>
          <p:nvPr/>
        </p:nvPicPr>
        <p:blipFill rotWithShape="1">
          <a:blip r:embed="rId3">
            <a:alphaModFix/>
          </a:blip>
          <a:srcRect b="0" l="0" r="0" t="0"/>
          <a:stretch/>
        </p:blipFill>
        <p:spPr>
          <a:xfrm>
            <a:off x="1590675" y="2786062"/>
            <a:ext cx="5953125" cy="1285875"/>
          </a:xfrm>
          <a:prstGeom prst="rect">
            <a:avLst/>
          </a:prstGeom>
          <a:noFill/>
          <a:ln>
            <a:noFill/>
          </a:ln>
        </p:spPr>
      </p:pic>
      <p:sp>
        <p:nvSpPr>
          <p:cNvPr id="292" name="Google Shape;292;p16"/>
          <p:cNvSpPr txBox="1"/>
          <p:nvPr/>
        </p:nvSpPr>
        <p:spPr>
          <a:xfrm>
            <a:off x="1371600" y="4419600"/>
            <a:ext cx="7086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P(Y|X): Xác suất xảy ra Y với điều kiện là X</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P(X|Y): Xác suất của đặc trưng X khi biết 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P(Y): Xác suất của lớp 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P(X): xác </a:t>
            </a:r>
            <a:r>
              <a:rPr lang="en-US" sz="2000">
                <a:solidFill>
                  <a:schemeClr val="dk1"/>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uất của đặc trưng X</a:t>
            </a:r>
            <a:endParaRPr/>
          </a:p>
          <a:p>
            <a:pPr indent="0" lvl="0" marL="0" marR="0" rtl="0" algn="l">
              <a:lnSpc>
                <a:spcPct val="100000"/>
              </a:lnSpc>
              <a:spcBef>
                <a:spcPts val="0"/>
              </a:spcBef>
              <a:spcAft>
                <a:spcPts val="0"/>
              </a:spcAft>
              <a:buClr>
                <a:srgbClr val="252525"/>
              </a:buClr>
              <a:buSzPts val="2000"/>
              <a:buFont typeface="Roboto"/>
              <a:buNone/>
            </a:pPr>
            <a:r>
              <a:rPr b="0" i="0" lang="en-US" sz="2000" u="none">
                <a:solidFill>
                  <a:srgbClr val="252525"/>
                </a:solidFill>
                <a:latin typeface="Roboto"/>
                <a:ea typeface="Roboto"/>
                <a:cs typeface="Roboto"/>
                <a:sym typeface="Roboto"/>
              </a:rPr>
              <a:t>Vì P (X) là một giá trị không đổi, chúng ta có thể bỏ qua nó trong các phép tính của mình. 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17"/>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299" name="Google Shape;299;p17"/>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00" name="Google Shape;300;p1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01" name="Google Shape;301;p17"/>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Table&#10;&#10;Description automatically generated" id="302" name="Google Shape;302;p17"/>
          <p:cNvPicPr preferRelativeResize="0"/>
          <p:nvPr/>
        </p:nvPicPr>
        <p:blipFill rotWithShape="1">
          <a:blip r:embed="rId3">
            <a:alphaModFix/>
          </a:blip>
          <a:srcRect b="0" l="0" r="0" t="0"/>
          <a:stretch/>
        </p:blipFill>
        <p:spPr>
          <a:xfrm>
            <a:off x="762000" y="2362200"/>
            <a:ext cx="7772400" cy="3225800"/>
          </a:xfrm>
          <a:prstGeom prst="rect">
            <a:avLst/>
          </a:prstGeom>
          <a:noFill/>
          <a:ln>
            <a:noFill/>
          </a:ln>
        </p:spPr>
      </p:pic>
      <p:sp>
        <p:nvSpPr>
          <p:cNvPr id="303" name="Google Shape;303;p17"/>
          <p:cNvSpPr txBox="1"/>
          <p:nvPr/>
        </p:nvSpPr>
        <p:spPr>
          <a:xfrm>
            <a:off x="609600" y="1847850"/>
            <a:ext cx="10398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Ví dụ: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10" name="Google Shape;310;p18"/>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11" name="Google Shape;311;p1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12" name="Google Shape;312;p18"/>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Table&#10;&#10;Description automatically generated" id="313" name="Google Shape;313;p18"/>
          <p:cNvPicPr preferRelativeResize="0"/>
          <p:nvPr/>
        </p:nvPicPr>
        <p:blipFill rotWithShape="1">
          <a:blip r:embed="rId3">
            <a:alphaModFix/>
          </a:blip>
          <a:srcRect b="0" l="0" r="0" t="0"/>
          <a:stretch/>
        </p:blipFill>
        <p:spPr>
          <a:xfrm>
            <a:off x="4678362" y="1879600"/>
            <a:ext cx="3856037" cy="1600200"/>
          </a:xfrm>
          <a:prstGeom prst="rect">
            <a:avLst/>
          </a:prstGeom>
          <a:noFill/>
          <a:ln>
            <a:noFill/>
          </a:ln>
        </p:spPr>
      </p:pic>
      <p:sp>
        <p:nvSpPr>
          <p:cNvPr id="314" name="Google Shape;314;p18"/>
          <p:cNvSpPr txBox="1"/>
          <p:nvPr/>
        </p:nvSpPr>
        <p:spPr>
          <a:xfrm>
            <a:off x="609600" y="1847850"/>
            <a:ext cx="10398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Ví dụ: </a:t>
            </a:r>
            <a:endParaRPr/>
          </a:p>
        </p:txBody>
      </p:sp>
      <p:pic>
        <p:nvPicPr>
          <p:cNvPr descr="Text&#10;&#10;Description automatically generated" id="315" name="Google Shape;315;p18"/>
          <p:cNvPicPr preferRelativeResize="0"/>
          <p:nvPr/>
        </p:nvPicPr>
        <p:blipFill rotWithShape="1">
          <a:blip r:embed="rId4">
            <a:alphaModFix/>
          </a:blip>
          <a:srcRect b="0" l="0" r="0" t="0"/>
          <a:stretch/>
        </p:blipFill>
        <p:spPr>
          <a:xfrm>
            <a:off x="3028950" y="3676650"/>
            <a:ext cx="6080125" cy="1981200"/>
          </a:xfrm>
          <a:prstGeom prst="rect">
            <a:avLst/>
          </a:prstGeom>
          <a:noFill/>
          <a:ln>
            <a:noFill/>
          </a:ln>
        </p:spPr>
      </p:pic>
      <p:pic>
        <p:nvPicPr>
          <p:cNvPr descr="Text&#10;&#10;Description automatically generated" id="316" name="Google Shape;316;p18"/>
          <p:cNvPicPr preferRelativeResize="0"/>
          <p:nvPr/>
        </p:nvPicPr>
        <p:blipFill rotWithShape="1">
          <a:blip r:embed="rId5">
            <a:alphaModFix/>
          </a:blip>
          <a:srcRect b="0" l="0" r="0" t="0"/>
          <a:stretch/>
        </p:blipFill>
        <p:spPr>
          <a:xfrm>
            <a:off x="1687512" y="2252662"/>
            <a:ext cx="2622550" cy="566737"/>
          </a:xfrm>
          <a:prstGeom prst="rect">
            <a:avLst/>
          </a:prstGeom>
          <a:noFill/>
          <a:ln>
            <a:noFill/>
          </a:ln>
        </p:spPr>
      </p:pic>
      <p:sp>
        <p:nvSpPr>
          <p:cNvPr id="317" name="Google Shape;317;p18"/>
          <p:cNvSpPr txBox="1"/>
          <p:nvPr/>
        </p:nvSpPr>
        <p:spPr>
          <a:xfrm>
            <a:off x="490537" y="3754437"/>
            <a:ext cx="23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P(Lab</a:t>
            </a:r>
            <a:r>
              <a:rPr lang="en-US" sz="1800">
                <a:solidFill>
                  <a:schemeClr val="dk1"/>
                </a:solidFill>
                <a:latin typeface="Verdana"/>
                <a:ea typeface="Verdana"/>
                <a:cs typeface="Verdana"/>
                <a:sym typeface="Verdana"/>
              </a:rPr>
              <a:t>el</a:t>
            </a:r>
            <a:r>
              <a:rPr b="0" i="0" lang="en-US" sz="1800" u="none">
                <a:solidFill>
                  <a:schemeClr val="dk1"/>
                </a:solidFill>
                <a:latin typeface="Verdana"/>
                <a:ea typeface="Verdana"/>
                <a:cs typeface="Verdana"/>
                <a:sym typeface="Verdana"/>
              </a:rPr>
              <a:t> =1) = 3/5</a:t>
            </a:r>
            <a:endParaRPr/>
          </a:p>
        </p:txBody>
      </p:sp>
      <p:sp>
        <p:nvSpPr>
          <p:cNvPr id="318" name="Google Shape;318;p18"/>
          <p:cNvSpPr txBox="1"/>
          <p:nvPr/>
        </p:nvSpPr>
        <p:spPr>
          <a:xfrm>
            <a:off x="442912" y="5753100"/>
            <a:ext cx="5807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P(Lab</a:t>
            </a:r>
            <a:r>
              <a:rPr lang="en-US" sz="1800">
                <a:solidFill>
                  <a:schemeClr val="dk1"/>
                </a:solidFill>
                <a:latin typeface="Verdana"/>
                <a:ea typeface="Verdana"/>
                <a:cs typeface="Verdana"/>
                <a:sym typeface="Verdana"/>
              </a:rPr>
              <a:t>el</a:t>
            </a:r>
            <a:r>
              <a:rPr b="0" i="0" lang="en-US" sz="1800" u="none">
                <a:solidFill>
                  <a:schemeClr val="dk1"/>
                </a:solidFill>
                <a:latin typeface="Verdana"/>
                <a:ea typeface="Verdana"/>
                <a:cs typeface="Verdana"/>
                <a:sym typeface="Verdana"/>
              </a:rPr>
              <a:t> =1|Doc-ID = 6) = 0.149*3/5 = 0.0894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19"/>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25" name="Google Shape;325;p19"/>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26" name="Google Shape;326;p1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27" name="Google Shape;327;p19"/>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Table&#10;&#10;Description automatically generated" id="328" name="Google Shape;328;p19"/>
          <p:cNvPicPr preferRelativeResize="0"/>
          <p:nvPr/>
        </p:nvPicPr>
        <p:blipFill rotWithShape="1">
          <a:blip r:embed="rId3">
            <a:alphaModFix/>
          </a:blip>
          <a:srcRect b="0" l="0" r="0" t="0"/>
          <a:stretch/>
        </p:blipFill>
        <p:spPr>
          <a:xfrm>
            <a:off x="4678362" y="1879600"/>
            <a:ext cx="3856037" cy="1600200"/>
          </a:xfrm>
          <a:prstGeom prst="rect">
            <a:avLst/>
          </a:prstGeom>
          <a:noFill/>
          <a:ln>
            <a:noFill/>
          </a:ln>
        </p:spPr>
      </p:pic>
      <p:sp>
        <p:nvSpPr>
          <p:cNvPr id="329" name="Google Shape;329;p19"/>
          <p:cNvSpPr txBox="1"/>
          <p:nvPr/>
        </p:nvSpPr>
        <p:spPr>
          <a:xfrm>
            <a:off x="609600" y="1847850"/>
            <a:ext cx="10398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Ví dụ: </a:t>
            </a:r>
            <a:endParaRPr/>
          </a:p>
        </p:txBody>
      </p:sp>
      <p:pic>
        <p:nvPicPr>
          <p:cNvPr descr="Text&#10;&#10;Description automatically generated" id="330" name="Google Shape;330;p19"/>
          <p:cNvPicPr preferRelativeResize="0"/>
          <p:nvPr/>
        </p:nvPicPr>
        <p:blipFill rotWithShape="1">
          <a:blip r:embed="rId4">
            <a:alphaModFix/>
          </a:blip>
          <a:srcRect b="0" l="0" r="0" t="0"/>
          <a:stretch/>
        </p:blipFill>
        <p:spPr>
          <a:xfrm>
            <a:off x="1687512" y="2252662"/>
            <a:ext cx="2622550" cy="566737"/>
          </a:xfrm>
          <a:prstGeom prst="rect">
            <a:avLst/>
          </a:prstGeom>
          <a:noFill/>
          <a:ln>
            <a:noFill/>
          </a:ln>
        </p:spPr>
      </p:pic>
      <p:sp>
        <p:nvSpPr>
          <p:cNvPr id="331" name="Google Shape;331;p19"/>
          <p:cNvSpPr txBox="1"/>
          <p:nvPr/>
        </p:nvSpPr>
        <p:spPr>
          <a:xfrm>
            <a:off x="609600" y="4638675"/>
            <a:ext cx="3540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P(Lab</a:t>
            </a:r>
            <a:r>
              <a:rPr lang="en-US" sz="1800">
                <a:solidFill>
                  <a:schemeClr val="dk1"/>
                </a:solidFill>
                <a:latin typeface="Verdana"/>
                <a:ea typeface="Verdana"/>
                <a:cs typeface="Verdana"/>
                <a:sym typeface="Verdana"/>
              </a:rPr>
              <a:t>el</a:t>
            </a:r>
            <a:r>
              <a:rPr b="0" i="0" lang="en-US" sz="1800" u="none">
                <a:solidFill>
                  <a:schemeClr val="dk1"/>
                </a:solidFill>
                <a:latin typeface="Verdana"/>
                <a:ea typeface="Verdana"/>
                <a:cs typeface="Verdana"/>
                <a:sym typeface="Verdana"/>
              </a:rPr>
              <a:t> = 0|Doc-ID = 6) = ?</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Kết luận?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Nội dung</a:t>
            </a:r>
            <a:endParaRPr/>
          </a:p>
        </p:txBody>
      </p:sp>
      <p:sp>
        <p:nvSpPr>
          <p:cNvPr id="135" name="Google Shape;135;p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514350" lvl="1" marL="952500" marR="0" rtl="0" algn="just">
              <a:lnSpc>
                <a:spcPct val="100000"/>
              </a:lnSpc>
              <a:spcBef>
                <a:spcPts val="0"/>
              </a:spcBef>
              <a:spcAft>
                <a:spcPts val="0"/>
              </a:spcAft>
              <a:buClr>
                <a:schemeClr val="accent2"/>
              </a:buClr>
              <a:buSzPts val="2600"/>
              <a:buFont typeface="Noto Sans Symbols"/>
              <a:buChar char="❖"/>
            </a:pPr>
            <a:r>
              <a:rPr b="1" i="0" lang="en-US" sz="2600" u="none" cap="none" strike="noStrike">
                <a:solidFill>
                  <a:schemeClr val="dk1"/>
                </a:solidFill>
                <a:latin typeface="Times New Roman"/>
                <a:ea typeface="Times New Roman"/>
                <a:cs typeface="Times New Roman"/>
                <a:sym typeface="Times New Roman"/>
              </a:rPr>
              <a:t>Cải tiến không gian vector</a:t>
            </a:r>
            <a:endParaRPr/>
          </a:p>
          <a:p>
            <a:pPr indent="-514350" lvl="1" marL="952500" marR="0" rtl="0" algn="just">
              <a:lnSpc>
                <a:spcPct val="100000"/>
              </a:lnSpc>
              <a:spcBef>
                <a:spcPts val="520"/>
              </a:spcBef>
              <a:spcAft>
                <a:spcPts val="0"/>
              </a:spcAft>
              <a:buClr>
                <a:schemeClr val="accent2"/>
              </a:buClr>
              <a:buSzPts val="2600"/>
              <a:buFont typeface="Noto Sans Symbols"/>
              <a:buChar char="❖"/>
            </a:pPr>
            <a:r>
              <a:rPr b="1" i="0" lang="en-US" sz="2600" u="none" cap="none" strike="noStrike">
                <a:solidFill>
                  <a:schemeClr val="dk1"/>
                </a:solidFill>
                <a:latin typeface="Times New Roman"/>
                <a:ea typeface="Times New Roman"/>
                <a:cs typeface="Times New Roman"/>
                <a:sym typeface="Times New Roman"/>
              </a:rPr>
              <a:t>Phương pháp phân loại văn bản đơn giản</a:t>
            </a:r>
            <a:endParaRPr/>
          </a:p>
          <a:p>
            <a:pPr indent="-514350" lvl="1" marL="952500" marR="0" rtl="0" algn="just">
              <a:lnSpc>
                <a:spcPct val="100000"/>
              </a:lnSpc>
              <a:spcBef>
                <a:spcPts val="520"/>
              </a:spcBef>
              <a:spcAft>
                <a:spcPts val="0"/>
              </a:spcAft>
              <a:buClr>
                <a:schemeClr val="lt2"/>
              </a:buClr>
              <a:buSzPts val="2600"/>
              <a:buFont typeface="Noto Sans Symbols"/>
              <a:buChar char="❖"/>
            </a:pPr>
            <a:r>
              <a:rPr b="1" i="0" lang="en-US" sz="2600" u="none" cap="none" strike="noStrike">
                <a:solidFill>
                  <a:schemeClr val="lt2"/>
                </a:solidFill>
                <a:latin typeface="Times New Roman"/>
                <a:ea typeface="Times New Roman"/>
                <a:cs typeface="Times New Roman"/>
                <a:sym typeface="Times New Roman"/>
              </a:rPr>
              <a:t>Phương pháp đơn giản: K lân cận gần nhất</a:t>
            </a:r>
            <a:endParaRPr>
              <a:solidFill>
                <a:schemeClr val="lt2"/>
              </a:solidFill>
            </a:endParaRPr>
          </a:p>
          <a:p>
            <a:pPr indent="-514350" lvl="1" marL="952500" marR="0" rtl="0" algn="just">
              <a:lnSpc>
                <a:spcPct val="100000"/>
              </a:lnSpc>
              <a:spcBef>
                <a:spcPts val="520"/>
              </a:spcBef>
              <a:spcAft>
                <a:spcPts val="0"/>
              </a:spcAft>
              <a:buClr>
                <a:schemeClr val="lt2"/>
              </a:buClr>
              <a:buSzPts val="2600"/>
              <a:buFont typeface="Noto Sans Symbols"/>
              <a:buChar char="❖"/>
            </a:pPr>
            <a:r>
              <a:rPr b="1" i="0" lang="en-US" sz="2600" u="none" cap="none" strike="noStrike">
                <a:solidFill>
                  <a:schemeClr val="lt2"/>
                </a:solidFill>
                <a:latin typeface="Times New Roman"/>
                <a:ea typeface="Times New Roman"/>
                <a:cs typeface="Times New Roman"/>
                <a:sym typeface="Times New Roman"/>
              </a:rPr>
              <a:t>Phương pháp Rocchio</a:t>
            </a:r>
            <a:endParaRPr>
              <a:solidFill>
                <a:schemeClr val="lt2"/>
              </a:solidFill>
            </a:endParaRPr>
          </a:p>
        </p:txBody>
      </p:sp>
      <p:sp>
        <p:nvSpPr>
          <p:cNvPr id="136" name="Google Shape;136;p2"/>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37" name="Google Shape;137;p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38" name="Google Shape;138;p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20"/>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38" name="Google Shape;338;p20"/>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39" name="Google Shape;339;p2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40" name="Google Shape;340;p20"/>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341" name="Google Shape;341;p20"/>
          <p:cNvSpPr txBox="1"/>
          <p:nvPr/>
        </p:nvSpPr>
        <p:spPr>
          <a:xfrm>
            <a:off x="609600" y="1847850"/>
            <a:ext cx="51752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Với trường hợp các đặc trưng là văn bản</a:t>
            </a:r>
            <a:endParaRPr/>
          </a:p>
        </p:txBody>
      </p:sp>
      <p:pic>
        <p:nvPicPr>
          <p:cNvPr descr="Graphical user interface, text, application, email&#10;&#10;Description automatically generated" id="342" name="Google Shape;342;p20"/>
          <p:cNvPicPr preferRelativeResize="0"/>
          <p:nvPr/>
        </p:nvPicPr>
        <p:blipFill rotWithShape="1">
          <a:blip r:embed="rId3">
            <a:alphaModFix/>
          </a:blip>
          <a:srcRect b="0" l="0" r="0" t="0"/>
          <a:stretch/>
        </p:blipFill>
        <p:spPr>
          <a:xfrm>
            <a:off x="609600" y="2636837"/>
            <a:ext cx="7772400" cy="27511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21"/>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49" name="Google Shape;349;p21"/>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50" name="Google Shape;350;p2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51" name="Google Shape;351;p2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352" name="Google Shape;352;p21"/>
          <p:cNvSpPr txBox="1"/>
          <p:nvPr/>
        </p:nvSpPr>
        <p:spPr>
          <a:xfrm>
            <a:off x="609600" y="1847850"/>
            <a:ext cx="54752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Với trường hợp các đặc trưng X là văn bản</a:t>
            </a:r>
            <a:endParaRPr/>
          </a:p>
        </p:txBody>
      </p:sp>
      <p:pic>
        <p:nvPicPr>
          <p:cNvPr descr="Text&#10;&#10;Description automatically generated" id="353" name="Google Shape;353;p21"/>
          <p:cNvPicPr preferRelativeResize="0"/>
          <p:nvPr/>
        </p:nvPicPr>
        <p:blipFill rotWithShape="1">
          <a:blip r:embed="rId3">
            <a:alphaModFix/>
          </a:blip>
          <a:srcRect b="0" l="0" r="0" t="0"/>
          <a:stretch/>
        </p:blipFill>
        <p:spPr>
          <a:xfrm>
            <a:off x="2514600" y="2351087"/>
            <a:ext cx="4375150" cy="944562"/>
          </a:xfrm>
          <a:prstGeom prst="rect">
            <a:avLst/>
          </a:prstGeom>
          <a:noFill/>
          <a:ln>
            <a:noFill/>
          </a:ln>
        </p:spPr>
      </p:pic>
      <p:sp>
        <p:nvSpPr>
          <p:cNvPr id="354" name="Google Shape;354;p21"/>
          <p:cNvSpPr txBox="1"/>
          <p:nvPr/>
        </p:nvSpPr>
        <p:spPr>
          <a:xfrm>
            <a:off x="557212" y="3494087"/>
            <a:ext cx="6430962"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 bây giờ là chuỗi bao gồm các ký tự </a:t>
            </a:r>
            <a:r>
              <a:rPr b="0" i="1" lang="en-US" sz="2400" u="none">
                <a:solidFill>
                  <a:schemeClr val="dk1"/>
                </a:solidFill>
                <a:latin typeface="Times New Roman"/>
                <a:ea typeface="Times New Roman"/>
                <a:cs typeface="Times New Roman"/>
                <a:sym typeface="Times New Roman"/>
              </a:rPr>
              <a:t>v</a:t>
            </a:r>
            <a:r>
              <a:rPr b="0" i="0" lang="en-US" sz="2400" u="none">
                <a:solidFill>
                  <a:schemeClr val="dk1"/>
                </a:solidFill>
                <a:latin typeface="Times New Roman"/>
                <a:ea typeface="Times New Roman"/>
                <a:cs typeface="Times New Roman"/>
                <a:sym typeface="Times New Roman"/>
              </a:rPr>
              <a:t> khác nhau.</a:t>
            </a:r>
            <a:endParaRPr/>
          </a:p>
        </p:txBody>
      </p:sp>
      <p:pic>
        <p:nvPicPr>
          <p:cNvPr descr="Text&#10;&#10;Description automatically generated" id="355" name="Google Shape;355;p21"/>
          <p:cNvPicPr preferRelativeResize="0"/>
          <p:nvPr/>
        </p:nvPicPr>
        <p:blipFill rotWithShape="1">
          <a:blip r:embed="rId4">
            <a:alphaModFix/>
          </a:blip>
          <a:srcRect b="0" l="0" r="0" t="0"/>
          <a:stretch/>
        </p:blipFill>
        <p:spPr>
          <a:xfrm>
            <a:off x="2430462" y="4125912"/>
            <a:ext cx="4332287" cy="698500"/>
          </a:xfrm>
          <a:prstGeom prst="rect">
            <a:avLst/>
          </a:prstGeom>
          <a:noFill/>
          <a:ln>
            <a:noFill/>
          </a:ln>
        </p:spPr>
      </p:pic>
      <p:sp>
        <p:nvSpPr>
          <p:cNvPr id="356" name="Google Shape;356;p21"/>
          <p:cNvSpPr txBox="1"/>
          <p:nvPr/>
        </p:nvSpPr>
        <p:spPr>
          <a:xfrm>
            <a:off x="312737" y="5086350"/>
            <a:ext cx="8374062"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CountTerms(v</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docs(c)):</a:t>
            </a:r>
            <a:r>
              <a:rPr b="0" i="0" lang="en-US" sz="2000" u="none">
                <a:solidFill>
                  <a:srgbClr val="252525"/>
                </a:solidFill>
                <a:latin typeface="Times New Roman"/>
                <a:ea typeface="Times New Roman"/>
                <a:cs typeface="Times New Roman"/>
                <a:sym typeface="Times New Roman"/>
              </a:rPr>
              <a:t>Trả về số lần xuất hiện của từ v</a:t>
            </a:r>
            <a:r>
              <a:rPr b="0" baseline="-25000" i="0" lang="en-US" sz="2000" u="none">
                <a:solidFill>
                  <a:srgbClr val="252525"/>
                </a:solidFill>
                <a:latin typeface="Times New Roman"/>
                <a:ea typeface="Times New Roman"/>
                <a:cs typeface="Times New Roman"/>
                <a:sym typeface="Times New Roman"/>
              </a:rPr>
              <a:t>i</a:t>
            </a:r>
            <a:r>
              <a:rPr b="0" i="0" lang="en-US" sz="2000" u="none">
                <a:solidFill>
                  <a:srgbClr val="252525"/>
                </a:solidFill>
                <a:latin typeface="Times New Roman"/>
                <a:ea typeface="Times New Roman"/>
                <a:cs typeface="Times New Roman"/>
                <a:sym typeface="Times New Roman"/>
              </a:rPr>
              <a:t> trong các tài liệu có nhãn</a:t>
            </a:r>
            <a:r>
              <a:rPr b="0" i="0" lang="en-US" sz="2000" u="none">
                <a:solidFill>
                  <a:schemeClr val="dk1"/>
                </a:solidFill>
                <a:latin typeface="Times New Roman"/>
                <a:ea typeface="Times New Roman"/>
                <a:cs typeface="Times New Roman"/>
                <a:sym typeface="Times New Roman"/>
              </a:rPr>
              <a:t> c.</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AllTerms(docs(c)): T</a:t>
            </a:r>
            <a:r>
              <a:rPr b="0" i="0" lang="en-US" sz="2000" u="none">
                <a:solidFill>
                  <a:srgbClr val="252525"/>
                </a:solidFill>
                <a:latin typeface="Times New Roman"/>
                <a:ea typeface="Times New Roman"/>
                <a:cs typeface="Times New Roman"/>
                <a:sym typeface="Times New Roman"/>
              </a:rPr>
              <a:t>rả về số lượng tất cả các từ trong các tài liệu c này.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22"/>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63" name="Google Shape;363;p22"/>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64" name="Google Shape;364;p2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65" name="Google Shape;365;p2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366" name="Google Shape;366;p22"/>
          <p:cNvSpPr txBox="1"/>
          <p:nvPr/>
        </p:nvSpPr>
        <p:spPr>
          <a:xfrm>
            <a:off x="544512" y="2052637"/>
            <a:ext cx="643255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 bây giờ là chuỗi bao gồm các ký tự </a:t>
            </a:r>
            <a:r>
              <a:rPr b="0" i="1" lang="en-US" sz="2400" u="none">
                <a:solidFill>
                  <a:schemeClr val="dk1"/>
                </a:solidFill>
                <a:latin typeface="Times New Roman"/>
                <a:ea typeface="Times New Roman"/>
                <a:cs typeface="Times New Roman"/>
                <a:sym typeface="Times New Roman"/>
              </a:rPr>
              <a:t>v</a:t>
            </a:r>
            <a:r>
              <a:rPr b="0" i="0" lang="en-US" sz="2400" u="none">
                <a:solidFill>
                  <a:schemeClr val="dk1"/>
                </a:solidFill>
                <a:latin typeface="Times New Roman"/>
                <a:ea typeface="Times New Roman"/>
                <a:cs typeface="Times New Roman"/>
                <a:sym typeface="Times New Roman"/>
              </a:rPr>
              <a:t> khác nhau.</a:t>
            </a:r>
            <a:endParaRPr/>
          </a:p>
        </p:txBody>
      </p:sp>
      <p:pic>
        <p:nvPicPr>
          <p:cNvPr descr="Text&#10;&#10;Description automatically generated" id="367" name="Google Shape;367;p22"/>
          <p:cNvPicPr preferRelativeResize="0"/>
          <p:nvPr/>
        </p:nvPicPr>
        <p:blipFill rotWithShape="1">
          <a:blip r:embed="rId3">
            <a:alphaModFix/>
          </a:blip>
          <a:srcRect b="0" l="0" r="0" t="0"/>
          <a:stretch/>
        </p:blipFill>
        <p:spPr>
          <a:xfrm>
            <a:off x="2419350" y="2684462"/>
            <a:ext cx="4330700" cy="698500"/>
          </a:xfrm>
          <a:prstGeom prst="rect">
            <a:avLst/>
          </a:prstGeom>
          <a:noFill/>
          <a:ln>
            <a:noFill/>
          </a:ln>
        </p:spPr>
      </p:pic>
      <p:pic>
        <p:nvPicPr>
          <p:cNvPr descr="Text&#10;&#10;Description automatically generated" id="368" name="Google Shape;368;p22"/>
          <p:cNvPicPr preferRelativeResize="0"/>
          <p:nvPr/>
        </p:nvPicPr>
        <p:blipFill rotWithShape="1">
          <a:blip r:embed="rId4">
            <a:alphaModFix/>
          </a:blip>
          <a:srcRect b="0" l="0" r="0" t="0"/>
          <a:stretch/>
        </p:blipFill>
        <p:spPr>
          <a:xfrm>
            <a:off x="1981200" y="3663950"/>
            <a:ext cx="5580062" cy="1003300"/>
          </a:xfrm>
          <a:prstGeom prst="rect">
            <a:avLst/>
          </a:prstGeom>
          <a:noFill/>
          <a:ln>
            <a:noFill/>
          </a:ln>
        </p:spPr>
      </p:pic>
      <p:sp>
        <p:nvSpPr>
          <p:cNvPr id="369" name="Google Shape;369;p22"/>
          <p:cNvSpPr/>
          <p:nvPr/>
        </p:nvSpPr>
        <p:spPr>
          <a:xfrm rot="5400000">
            <a:off x="7635081" y="3139281"/>
            <a:ext cx="884237" cy="609600"/>
          </a:xfrm>
          <a:custGeom>
            <a:rect b="b" l="l" r="r" t="t"/>
            <a:pathLst>
              <a:path extrusionOk="0" h="609600" w="883920">
                <a:moveTo>
                  <a:pt x="0" y="609600"/>
                </a:moveTo>
                <a:lnTo>
                  <a:pt x="0" y="304800"/>
                </a:lnTo>
                <a:cubicBezTo>
                  <a:pt x="0" y="136464"/>
                  <a:pt x="136464" y="0"/>
                  <a:pt x="304800" y="0"/>
                </a:cubicBezTo>
                <a:lnTo>
                  <a:pt x="493246" y="0"/>
                </a:lnTo>
                <a:cubicBezTo>
                  <a:pt x="661582" y="0"/>
                  <a:pt x="798046" y="136464"/>
                  <a:pt x="798046" y="304800"/>
                </a:cubicBezTo>
                <a:lnTo>
                  <a:pt x="798046" y="304800"/>
                </a:lnTo>
                <a:lnTo>
                  <a:pt x="883920" y="304800"/>
                </a:lnTo>
                <a:lnTo>
                  <a:pt x="731520" y="457200"/>
                </a:lnTo>
                <a:lnTo>
                  <a:pt x="579120" y="304800"/>
                </a:lnTo>
                <a:lnTo>
                  <a:pt x="664994" y="304800"/>
                </a:lnTo>
                <a:lnTo>
                  <a:pt x="664994" y="304800"/>
                </a:lnTo>
                <a:cubicBezTo>
                  <a:pt x="664994" y="209946"/>
                  <a:pt x="588099" y="133051"/>
                  <a:pt x="493245" y="133051"/>
                </a:cubicBezTo>
                <a:lnTo>
                  <a:pt x="304800" y="133051"/>
                </a:lnTo>
                <a:cubicBezTo>
                  <a:pt x="209946" y="133051"/>
                  <a:pt x="133051" y="209946"/>
                  <a:pt x="133051" y="304800"/>
                </a:cubicBezTo>
                <a:lnTo>
                  <a:pt x="133051" y="609600"/>
                </a:lnTo>
                <a:lnTo>
                  <a:pt x="0" y="609600"/>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70" name="Google Shape;370;p22"/>
          <p:cNvSpPr txBox="1"/>
          <p:nvPr/>
        </p:nvSpPr>
        <p:spPr>
          <a:xfrm>
            <a:off x="7537450" y="2513012"/>
            <a:ext cx="11922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Làm min</a:t>
            </a:r>
            <a:endParaRPr/>
          </a:p>
        </p:txBody>
      </p:sp>
      <p:sp>
        <p:nvSpPr>
          <p:cNvPr id="371" name="Google Shape;371;p22"/>
          <p:cNvSpPr txBox="1"/>
          <p:nvPr/>
        </p:nvSpPr>
        <p:spPr>
          <a:xfrm>
            <a:off x="8382000" y="3198812"/>
            <a:ext cx="5207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372" name="Google Shape;372;p22"/>
          <p:cNvSpPr txBox="1"/>
          <p:nvPr/>
        </p:nvSpPr>
        <p:spPr>
          <a:xfrm>
            <a:off x="539750" y="4946650"/>
            <a:ext cx="58689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 là tập từ vựng, các từ có trong tất cả các lớp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23"/>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79" name="Google Shape;379;p23"/>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80" name="Google Shape;380;p2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81" name="Google Shape;381;p2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Graphical user interface, text, application, email&#10;&#10;Description automatically generated" id="382" name="Google Shape;382;p23"/>
          <p:cNvPicPr preferRelativeResize="0"/>
          <p:nvPr/>
        </p:nvPicPr>
        <p:blipFill rotWithShape="1">
          <a:blip r:embed="rId3">
            <a:alphaModFix/>
          </a:blip>
          <a:srcRect b="0" l="0" r="0" t="0"/>
          <a:stretch/>
        </p:blipFill>
        <p:spPr>
          <a:xfrm>
            <a:off x="1905000" y="1752600"/>
            <a:ext cx="5638800" cy="1995487"/>
          </a:xfrm>
          <a:prstGeom prst="rect">
            <a:avLst/>
          </a:prstGeom>
          <a:noFill/>
          <a:ln>
            <a:noFill/>
          </a:ln>
        </p:spPr>
      </p:pic>
      <p:pic>
        <p:nvPicPr>
          <p:cNvPr descr="Diagram&#10;&#10;Description automatically generated with low confidence" id="383" name="Google Shape;383;p23"/>
          <p:cNvPicPr preferRelativeResize="0"/>
          <p:nvPr/>
        </p:nvPicPr>
        <p:blipFill rotWithShape="1">
          <a:blip r:embed="rId4">
            <a:alphaModFix/>
          </a:blip>
          <a:srcRect b="0" l="0" r="0" t="0"/>
          <a:stretch/>
        </p:blipFill>
        <p:spPr>
          <a:xfrm>
            <a:off x="1485900" y="3979862"/>
            <a:ext cx="6172201" cy="1352550"/>
          </a:xfrm>
          <a:prstGeom prst="rect">
            <a:avLst/>
          </a:prstGeom>
          <a:noFill/>
          <a:ln>
            <a:noFill/>
          </a:ln>
        </p:spPr>
      </p:pic>
      <p:pic>
        <p:nvPicPr>
          <p:cNvPr descr="Text&#10;&#10;Description automatically generated" id="384" name="Google Shape;384;p23"/>
          <p:cNvPicPr preferRelativeResize="0"/>
          <p:nvPr/>
        </p:nvPicPr>
        <p:blipFill rotWithShape="1">
          <a:blip r:embed="rId5">
            <a:alphaModFix/>
          </a:blip>
          <a:srcRect b="0" l="0" r="0" t="0"/>
          <a:stretch/>
        </p:blipFill>
        <p:spPr>
          <a:xfrm>
            <a:off x="4027487" y="73025"/>
            <a:ext cx="5051425" cy="908050"/>
          </a:xfrm>
          <a:prstGeom prst="rect">
            <a:avLst/>
          </a:prstGeom>
          <a:noFill/>
          <a:ln>
            <a:noFill/>
          </a:ln>
        </p:spPr>
      </p:pic>
      <p:pic>
        <p:nvPicPr>
          <p:cNvPr id="385" name="Google Shape;385;p23"/>
          <p:cNvPicPr preferRelativeResize="0"/>
          <p:nvPr/>
        </p:nvPicPr>
        <p:blipFill rotWithShape="1">
          <a:blip r:embed="rId6">
            <a:alphaModFix/>
          </a:blip>
          <a:srcRect b="-17199" l="0" r="0" t="17200"/>
          <a:stretch/>
        </p:blipFill>
        <p:spPr>
          <a:xfrm>
            <a:off x="838200" y="5567362"/>
            <a:ext cx="7772401" cy="4429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24"/>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Mô hình dựa trên xác suất</a:t>
            </a:r>
            <a:endParaRPr/>
          </a:p>
        </p:txBody>
      </p:sp>
      <p:sp>
        <p:nvSpPr>
          <p:cNvPr id="392" name="Google Shape;392;p24"/>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393" name="Google Shape;393;p2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394" name="Google Shape;394;p24"/>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Graphical user interface, text, application, email&#10;&#10;Description automatically generated" id="395" name="Google Shape;395;p24"/>
          <p:cNvPicPr preferRelativeResize="0"/>
          <p:nvPr/>
        </p:nvPicPr>
        <p:blipFill rotWithShape="1">
          <a:blip r:embed="rId3">
            <a:alphaModFix/>
          </a:blip>
          <a:srcRect b="0" l="0" r="0" t="0"/>
          <a:stretch/>
        </p:blipFill>
        <p:spPr>
          <a:xfrm>
            <a:off x="1905000" y="1752600"/>
            <a:ext cx="5638800" cy="1995487"/>
          </a:xfrm>
          <a:prstGeom prst="rect">
            <a:avLst/>
          </a:prstGeom>
          <a:noFill/>
          <a:ln>
            <a:noFill/>
          </a:ln>
        </p:spPr>
      </p:pic>
      <p:pic>
        <p:nvPicPr>
          <p:cNvPr descr="Text&#10;&#10;Description automatically generated with low confidence" id="396" name="Google Shape;396;p24"/>
          <p:cNvPicPr preferRelativeResize="0"/>
          <p:nvPr/>
        </p:nvPicPr>
        <p:blipFill rotWithShape="1">
          <a:blip r:embed="rId4">
            <a:alphaModFix/>
          </a:blip>
          <a:srcRect b="0" l="0" r="0" t="0"/>
          <a:stretch/>
        </p:blipFill>
        <p:spPr>
          <a:xfrm>
            <a:off x="890587" y="5254625"/>
            <a:ext cx="2895600" cy="473075"/>
          </a:xfrm>
          <a:prstGeom prst="rect">
            <a:avLst/>
          </a:prstGeom>
          <a:noFill/>
          <a:ln>
            <a:noFill/>
          </a:ln>
        </p:spPr>
      </p:pic>
      <p:pic>
        <p:nvPicPr>
          <p:cNvPr id="397" name="Google Shape;397;p24"/>
          <p:cNvPicPr preferRelativeResize="0"/>
          <p:nvPr/>
        </p:nvPicPr>
        <p:blipFill rotWithShape="1">
          <a:blip r:embed="rId5">
            <a:alphaModFix/>
          </a:blip>
          <a:srcRect b="0" l="0" r="0" t="0"/>
          <a:stretch/>
        </p:blipFill>
        <p:spPr>
          <a:xfrm>
            <a:off x="762000" y="4266412"/>
            <a:ext cx="7772401" cy="444500"/>
          </a:xfrm>
          <a:prstGeom prst="rect">
            <a:avLst/>
          </a:prstGeom>
          <a:noFill/>
          <a:ln>
            <a:noFill/>
          </a:ln>
        </p:spPr>
      </p:pic>
      <p:sp>
        <p:nvSpPr>
          <p:cNvPr id="398" name="Google Shape;398;p24"/>
          <p:cNvSpPr txBox="1"/>
          <p:nvPr/>
        </p:nvSpPr>
        <p:spPr>
          <a:xfrm>
            <a:off x="3886200" y="5229225"/>
            <a:ext cx="381000"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t>
            </a:r>
            <a:endParaRPr/>
          </a:p>
        </p:txBody>
      </p:sp>
      <p:sp>
        <p:nvSpPr>
          <p:cNvPr id="399" name="Google Shape;399;p24"/>
          <p:cNvSpPr txBox="1"/>
          <p:nvPr/>
        </p:nvSpPr>
        <p:spPr>
          <a:xfrm>
            <a:off x="4572000" y="5278437"/>
            <a:ext cx="13763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🡪Kết luận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403" name="Shape 403"/>
        <p:cNvGrpSpPr/>
        <p:nvPr/>
      </p:nvGrpSpPr>
      <p:grpSpPr>
        <a:xfrm>
          <a:off x="0" y="0"/>
          <a:ext cx="0" cy="0"/>
          <a:chOff x="0" y="0"/>
          <a:chExt cx="0" cy="0"/>
        </a:xfrm>
      </p:grpSpPr>
      <p:sp>
        <p:nvSpPr>
          <p:cNvPr id="404" name="Google Shape;404;p25"/>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405" name="Google Shape;405;p25"/>
          <p:cNvSpPr txBox="1"/>
          <p:nvPr>
            <p:ph idx="1" type="body"/>
          </p:nvPr>
        </p:nvSpPr>
        <p:spPr>
          <a:xfrm>
            <a:off x="566737" y="1752600"/>
            <a:ext cx="8001000" cy="426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6000"/>
              <a:buFont typeface="Noto Sans Symbols"/>
              <a:buNone/>
            </a:pPr>
            <a:r>
              <a:rPr b="1" i="0" lang="en-US" sz="6000" u="none" cap="none" strike="noStrike">
                <a:solidFill>
                  <a:schemeClr val="accent2"/>
                </a:solidFill>
                <a:latin typeface="Times New Roman"/>
                <a:ea typeface="Times New Roman"/>
                <a:cs typeface="Times New Roman"/>
                <a:sym typeface="Times New Roman"/>
              </a:rPr>
              <a:t>Q&amp;A</a:t>
            </a:r>
            <a:endParaRPr/>
          </a:p>
        </p:txBody>
      </p:sp>
      <p:sp>
        <p:nvSpPr>
          <p:cNvPr id="406" name="Google Shape;406;p25"/>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UIT, VNU-HCM</a:t>
            </a:r>
            <a:endParaRPr/>
          </a:p>
        </p:txBody>
      </p:sp>
      <p:sp>
        <p:nvSpPr>
          <p:cNvPr id="407" name="Google Shape;407;p2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Java Technology</a:t>
            </a:r>
            <a:endParaRPr/>
          </a:p>
        </p:txBody>
      </p:sp>
      <p:sp>
        <p:nvSpPr>
          <p:cNvPr id="408" name="Google Shape;408;p25"/>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412" name="Shape 412"/>
        <p:cNvGrpSpPr/>
        <p:nvPr/>
      </p:nvGrpSpPr>
      <p:grpSpPr>
        <a:xfrm>
          <a:off x="0" y="0"/>
          <a:ext cx="0" cy="0"/>
          <a:chOff x="0" y="0"/>
          <a:chExt cx="0" cy="0"/>
        </a:xfrm>
      </p:grpSpPr>
      <p:sp>
        <p:nvSpPr>
          <p:cNvPr id="413" name="Google Shape;413;p26"/>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414" name="Google Shape;414;p26"/>
          <p:cNvSpPr txBox="1"/>
          <p:nvPr>
            <p:ph idx="1" type="body"/>
          </p:nvPr>
        </p:nvSpPr>
        <p:spPr>
          <a:xfrm>
            <a:off x="2243137" y="1752600"/>
            <a:ext cx="8001000" cy="4267200"/>
          </a:xfrm>
          <a:prstGeom prst="rect">
            <a:avLst/>
          </a:prstGeom>
          <a:noFill/>
          <a:ln>
            <a:noFill/>
          </a:ln>
        </p:spPr>
        <p:txBody>
          <a:bodyPr anchorCtr="0" anchor="t" bIns="45700" lIns="91425" spcFirstLastPara="1" rIns="91425" wrap="square" tIns="45700">
            <a:noAutofit/>
          </a:bodyPr>
          <a:lstStyle/>
          <a:p>
            <a:pPr indent="0" lvl="1" marL="438150" marR="0" rtl="0" algn="l">
              <a:lnSpc>
                <a:spcPct val="100000"/>
              </a:lnSpc>
              <a:spcBef>
                <a:spcPts val="0"/>
              </a:spcBef>
              <a:spcAft>
                <a:spcPts val="0"/>
              </a:spcAft>
              <a:buClr>
                <a:schemeClr val="accent2"/>
              </a:buClr>
              <a:buSzPts val="260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0" lvl="1" marL="438150" marR="0" rtl="0" algn="l">
              <a:lnSpc>
                <a:spcPct val="100000"/>
              </a:lnSpc>
              <a:spcBef>
                <a:spcPts val="520"/>
              </a:spcBef>
              <a:spcAft>
                <a:spcPts val="0"/>
              </a:spcAft>
              <a:buClr>
                <a:schemeClr val="accent2"/>
              </a:buClr>
              <a:buSzPts val="260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0" lvl="1" marL="438150" marR="0" rtl="0" algn="l">
              <a:lnSpc>
                <a:spcPct val="100000"/>
              </a:lnSpc>
              <a:spcBef>
                <a:spcPts val="520"/>
              </a:spcBef>
              <a:spcAft>
                <a:spcPts val="0"/>
              </a:spcAft>
              <a:buClr>
                <a:schemeClr val="accent2"/>
              </a:buClr>
              <a:buSzPts val="260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0" lvl="1" marL="438150" marR="0" rtl="0" algn="ctr">
              <a:lnSpc>
                <a:spcPct val="100000"/>
              </a:lnSpc>
              <a:spcBef>
                <a:spcPts val="1000"/>
              </a:spcBef>
              <a:spcAft>
                <a:spcPts val="0"/>
              </a:spcAft>
              <a:buClr>
                <a:schemeClr val="accent2"/>
              </a:buClr>
              <a:buSzPts val="5000"/>
              <a:buFont typeface="Noto Sans Symbols"/>
              <a:buNone/>
            </a:pPr>
            <a:r>
              <a:rPr b="1" i="0" lang="en-US" sz="5000" u="none" cap="none" strike="noStrike">
                <a:solidFill>
                  <a:schemeClr val="accent2"/>
                </a:solidFill>
                <a:latin typeface="Times New Roman"/>
                <a:ea typeface="Times New Roman"/>
                <a:cs typeface="Times New Roman"/>
                <a:sym typeface="Times New Roman"/>
              </a:rPr>
              <a:t>Thank you!</a:t>
            </a:r>
            <a:endParaRPr/>
          </a:p>
        </p:txBody>
      </p:sp>
      <p:sp>
        <p:nvSpPr>
          <p:cNvPr id="415" name="Google Shape;415;p26"/>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UIT, VNU-HCM</a:t>
            </a:r>
            <a:endParaRPr/>
          </a:p>
        </p:txBody>
      </p:sp>
      <p:sp>
        <p:nvSpPr>
          <p:cNvPr id="416" name="Google Shape;416;p2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Java Technology</a:t>
            </a:r>
            <a:endParaRPr/>
          </a:p>
        </p:txBody>
      </p:sp>
      <p:sp>
        <p:nvSpPr>
          <p:cNvPr id="417" name="Google Shape;417;p26"/>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3"/>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45" name="Google Shape;145;p3"/>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800"/>
              <a:buFont typeface="Noto Sans Symbols"/>
              <a:buChar char="❖"/>
            </a:pPr>
            <a:r>
              <a:rPr b="1" i="0" lang="en-US" sz="2800" u="none" cap="none" strike="noStrike">
                <a:solidFill>
                  <a:srgbClr val="1B1B1B"/>
                </a:solidFill>
                <a:latin typeface="Times New Roman"/>
                <a:ea typeface="Times New Roman"/>
                <a:cs typeface="Times New Roman"/>
                <a:sym typeface="Times New Roman"/>
              </a:rPr>
              <a:t>Word Embedding là gì ?</a:t>
            </a:r>
            <a:endParaRPr b="0" i="0" sz="4400" u="none" cap="none" strike="noStrike">
              <a:solidFill>
                <a:srgbClr val="000000"/>
              </a:solidFill>
              <a:latin typeface="Times New Roman"/>
              <a:ea typeface="Times New Roman"/>
              <a:cs typeface="Times New Roman"/>
              <a:sym typeface="Times New Roman"/>
            </a:endParaRPr>
          </a:p>
          <a:p>
            <a:pPr indent="-469900" lvl="0" marL="469900" marR="0" rtl="0" algn="l">
              <a:lnSpc>
                <a:spcPct val="90000"/>
              </a:lnSpc>
              <a:spcBef>
                <a:spcPts val="560"/>
              </a:spcBef>
              <a:spcAft>
                <a:spcPts val="0"/>
              </a:spcAft>
              <a:buClr>
                <a:schemeClr val="accent2"/>
              </a:buClr>
              <a:buSzPts val="2800"/>
              <a:buFont typeface="Arial"/>
              <a:buChar char="•"/>
            </a:pPr>
            <a:r>
              <a:rPr b="1" i="0" lang="en-US" sz="2800" u="none" cap="none" strike="noStrike">
                <a:solidFill>
                  <a:srgbClr val="1B1B1B"/>
                </a:solidFill>
                <a:latin typeface="Times New Roman"/>
                <a:ea typeface="Times New Roman"/>
                <a:cs typeface="Times New Roman"/>
                <a:sym typeface="Times New Roman"/>
              </a:rPr>
              <a:t>Word Embedding</a:t>
            </a:r>
            <a:r>
              <a:rPr b="0" i="0" lang="en-US" sz="2800" u="none" cap="none" strike="noStrike">
                <a:solidFill>
                  <a:srgbClr val="1B1B1B"/>
                </a:solidFill>
                <a:latin typeface="Times New Roman"/>
                <a:ea typeface="Times New Roman"/>
                <a:cs typeface="Times New Roman"/>
                <a:sym typeface="Times New Roman"/>
              </a:rPr>
              <a:t> là một không gian vector dùng để biểu diễn dữ liệu có khả năng miêu tả được mối liên hệ, sự tương đồng về mặt ngữ nghĩa, văn cảnh(context) của dữ liệu.</a:t>
            </a:r>
            <a:endParaRPr/>
          </a:p>
          <a:p>
            <a:pPr indent="-469900" lvl="0" marL="469900" marR="0" rtl="0" algn="l">
              <a:lnSpc>
                <a:spcPct val="90000"/>
              </a:lnSpc>
              <a:spcBef>
                <a:spcPts val="480"/>
              </a:spcBef>
              <a:spcAft>
                <a:spcPts val="0"/>
              </a:spcAft>
              <a:buClr>
                <a:schemeClr val="accent2"/>
              </a:buClr>
              <a:buSzPts val="2400"/>
              <a:buFont typeface="Arial"/>
              <a:buChar char="•"/>
            </a:pPr>
            <a:r>
              <a:rPr b="0" i="0" lang="en-US" sz="2400" u="none" cap="none" strike="noStrike">
                <a:solidFill>
                  <a:srgbClr val="1B1B1B"/>
                </a:solidFill>
                <a:latin typeface="Times New Roman"/>
                <a:ea typeface="Times New Roman"/>
                <a:cs typeface="Times New Roman"/>
                <a:sym typeface="Times New Roman"/>
              </a:rPr>
              <a:t>Không gian này bao gồm nhiều chiều, các từ trong không gian đó mà có cùng văn cảnh hoặc ngữ nghĩa sẽ có vị trí gần nhau.</a:t>
            </a:r>
            <a:endParaRPr/>
          </a:p>
        </p:txBody>
      </p:sp>
      <p:sp>
        <p:nvSpPr>
          <p:cNvPr id="146" name="Google Shape;146;p3"/>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47" name="Google Shape;147;p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48" name="Google Shape;148;p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4"/>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55" name="Google Shape;155;p4"/>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800"/>
              <a:buFont typeface="Noto Sans Symbols"/>
              <a:buChar char="❖"/>
            </a:pPr>
            <a:r>
              <a:rPr b="1" i="0" lang="en-US" sz="2800" u="none" cap="none" strike="noStrike">
                <a:solidFill>
                  <a:srgbClr val="1B1B1B"/>
                </a:solidFill>
                <a:latin typeface="Times New Roman"/>
                <a:ea typeface="Times New Roman"/>
                <a:cs typeface="Times New Roman"/>
                <a:sym typeface="Times New Roman"/>
              </a:rPr>
              <a:t>Word Embedding là gì ?</a:t>
            </a:r>
            <a:endParaRPr/>
          </a:p>
        </p:txBody>
      </p:sp>
      <p:sp>
        <p:nvSpPr>
          <p:cNvPr id="156" name="Google Shape;156;p4"/>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57" name="Google Shape;157;p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58" name="Google Shape;158;p4"/>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What is Word Embedding | Word2Vec | GloVe" id="159" name="Google Shape;159;p4"/>
          <p:cNvPicPr preferRelativeResize="0"/>
          <p:nvPr/>
        </p:nvPicPr>
        <p:blipFill rotWithShape="1">
          <a:blip r:embed="rId3">
            <a:alphaModFix/>
          </a:blip>
          <a:srcRect b="0" l="0" r="0" t="0"/>
          <a:stretch/>
        </p:blipFill>
        <p:spPr>
          <a:xfrm>
            <a:off x="2667000" y="2667000"/>
            <a:ext cx="3178175"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5"/>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66" name="Google Shape;166;p5"/>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800"/>
              <a:buFont typeface="Noto Sans Symbols"/>
              <a:buChar char="❖"/>
            </a:pPr>
            <a:r>
              <a:rPr b="1" i="0" lang="en-US" sz="2800" u="none" cap="none" strike="noStrike">
                <a:solidFill>
                  <a:srgbClr val="1B1B1B"/>
                </a:solidFill>
                <a:latin typeface="Times New Roman"/>
                <a:ea typeface="Times New Roman"/>
                <a:cs typeface="Times New Roman"/>
                <a:sym typeface="Times New Roman"/>
              </a:rPr>
              <a:t>Tại sai chúng ta cần Word Embedding?</a:t>
            </a:r>
            <a:endParaRPr/>
          </a:p>
        </p:txBody>
      </p:sp>
      <p:sp>
        <p:nvSpPr>
          <p:cNvPr id="167" name="Google Shape;167;p5"/>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68" name="Google Shape;168;p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69" name="Google Shape;169;p5"/>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170" name="Google Shape;170;p5"/>
          <p:cNvSpPr txBox="1"/>
          <p:nvPr/>
        </p:nvSpPr>
        <p:spPr>
          <a:xfrm>
            <a:off x="650875" y="2438400"/>
            <a:ext cx="8491537" cy="3170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Ví dụ: Document1, Document2. Sử dụng boolean vector biểu diễn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Sau khi tiền xử lý:</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D1 = {trí_tuệ_nhân_tạo, ai, cuộc_đua, gã_khổng_lồ, amazon, google, facebook}</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D2 = {nhân_lực, cntt, ai, khan_hiếm}</a:t>
            </a:r>
            <a:endParaRPr/>
          </a:p>
          <a:p>
            <a:pPr indent="0" lvl="0" marL="0" marR="0" rtl="0" algn="l">
              <a:lnSpc>
                <a:spcPct val="100000"/>
              </a:lnSpc>
              <a:spcBef>
                <a:spcPts val="0"/>
              </a:spcBef>
              <a:spcAft>
                <a:spcPts val="0"/>
              </a:spcAft>
              <a:buClr>
                <a:schemeClr val="dk1"/>
              </a:buClr>
              <a:buSzPts val="2000"/>
              <a:buFont typeface="Verdana"/>
              <a:buNone/>
            </a:pPr>
            <a:r>
              <a:t/>
            </a:r>
            <a:endParaRPr b="0" i="1" sz="2000" u="non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Từ điển = {</a:t>
            </a:r>
            <a:r>
              <a:rPr b="0" i="1" lang="en-US" sz="2000" u="none">
                <a:solidFill>
                  <a:srgbClr val="0070C0"/>
                </a:solidFill>
                <a:latin typeface="Times New Roman"/>
                <a:ea typeface="Times New Roman"/>
                <a:cs typeface="Times New Roman"/>
                <a:sym typeface="Times New Roman"/>
              </a:rPr>
              <a:t>trí_tuệ_nhân_tạo, ai, cuộc_đua, gã_khổng_lồ, amazon, google, facebook, nhân_lực, cntt, khan_hiếm</a:t>
            </a:r>
            <a:r>
              <a:rPr b="0" i="1" lang="en-US" sz="2000" u="none">
                <a:solidFill>
                  <a:schemeClr val="dk1"/>
                </a:solidFill>
                <a:latin typeface="Times New Roman"/>
                <a:ea typeface="Times New Roman"/>
                <a:cs typeface="Times New Roman"/>
                <a:sym typeface="Times New Roman"/>
              </a:rPr>
              <a:t>}</a:t>
            </a:r>
            <a:endParaRPr b="0" i="1"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Verdana"/>
              <a:buNone/>
            </a:pPr>
            <a:r>
              <a:t/>
            </a:r>
            <a:endParaRPr b="0" i="0" sz="2000" u="non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Courier New"/>
              <a:buChar char="o"/>
            </a:pPr>
            <a:r>
              <a:rPr b="0" i="0" lang="en-US" sz="2000" u="none">
                <a:solidFill>
                  <a:schemeClr val="dk1"/>
                </a:solidFill>
                <a:latin typeface="Times New Roman"/>
                <a:ea typeface="Times New Roman"/>
                <a:cs typeface="Times New Roman"/>
                <a:sym typeface="Times New Roman"/>
              </a:rPr>
              <a:t>D1 = {1, 1, 1, 1, 1, 1, 1, 0, 0, 0}</a:t>
            </a:r>
            <a:endParaRPr/>
          </a:p>
          <a:p>
            <a:pPr indent="-127000" lvl="0" marL="0" marR="0" rtl="0" algn="l">
              <a:lnSpc>
                <a:spcPct val="100000"/>
              </a:lnSpc>
              <a:spcBef>
                <a:spcPts val="0"/>
              </a:spcBef>
              <a:spcAft>
                <a:spcPts val="0"/>
              </a:spcAft>
              <a:buClr>
                <a:schemeClr val="dk1"/>
              </a:buClr>
              <a:buSzPts val="2000"/>
              <a:buFont typeface="Courier New"/>
              <a:buChar char="o"/>
            </a:pPr>
            <a:r>
              <a:rPr b="0" i="0" lang="en-US" sz="2000" u="none">
                <a:solidFill>
                  <a:schemeClr val="dk1"/>
                </a:solidFill>
                <a:latin typeface="Times New Roman"/>
                <a:ea typeface="Times New Roman"/>
                <a:cs typeface="Times New Roman"/>
                <a:sym typeface="Times New Roman"/>
              </a:rPr>
              <a:t>D2 = {0, 1, 0, 0, 0, 0, 0, 1, 1,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6"/>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77" name="Google Shape;177;p6"/>
          <p:cNvSpPr txBox="1"/>
          <p:nvPr>
            <p:ph idx="1" type="body"/>
          </p:nvPr>
        </p:nvSpPr>
        <p:spPr>
          <a:xfrm>
            <a:off x="609600" y="1752600"/>
            <a:ext cx="28956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800"/>
              <a:buFont typeface="Noto Sans Symbols"/>
              <a:buChar char="❖"/>
            </a:pPr>
            <a:r>
              <a:rPr b="1" i="0" lang="en-US" sz="2800" u="none" cap="none" strike="noStrike">
                <a:solidFill>
                  <a:srgbClr val="1B1B1B"/>
                </a:solidFill>
                <a:latin typeface="Times New Roman"/>
                <a:ea typeface="Times New Roman"/>
                <a:cs typeface="Times New Roman"/>
                <a:sym typeface="Times New Roman"/>
              </a:rPr>
              <a:t>Tại sai chúng ta cần Word Embedding?</a:t>
            </a:r>
            <a:endParaRPr/>
          </a:p>
        </p:txBody>
      </p:sp>
      <p:sp>
        <p:nvSpPr>
          <p:cNvPr id="178" name="Google Shape;178;p6"/>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79" name="Google Shape;179;p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80" name="Google Shape;180;p6"/>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Table&#10;&#10;Description automatically generated" id="181" name="Google Shape;181;p6"/>
          <p:cNvPicPr preferRelativeResize="0"/>
          <p:nvPr/>
        </p:nvPicPr>
        <p:blipFill rotWithShape="1">
          <a:blip r:embed="rId3">
            <a:alphaModFix/>
          </a:blip>
          <a:srcRect b="0" l="0" r="0" t="0"/>
          <a:stretch/>
        </p:blipFill>
        <p:spPr>
          <a:xfrm>
            <a:off x="3962400" y="1778000"/>
            <a:ext cx="4457700" cy="4170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7"/>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88" name="Google Shape;188;p7"/>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189" name="Google Shape;189;p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190" name="Google Shape;190;p7"/>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pic>
        <p:nvPicPr>
          <p:cNvPr descr="Table&#10;&#10;Description automatically generated" id="191" name="Google Shape;191;p7"/>
          <p:cNvPicPr preferRelativeResize="0"/>
          <p:nvPr/>
        </p:nvPicPr>
        <p:blipFill rotWithShape="1">
          <a:blip r:embed="rId3">
            <a:alphaModFix/>
          </a:blip>
          <a:srcRect b="0" l="0" r="0" t="0"/>
          <a:stretch/>
        </p:blipFill>
        <p:spPr>
          <a:xfrm>
            <a:off x="630237" y="1797050"/>
            <a:ext cx="4457700" cy="4171950"/>
          </a:xfrm>
          <a:prstGeom prst="rect">
            <a:avLst/>
          </a:prstGeom>
          <a:noFill/>
          <a:ln>
            <a:noFill/>
          </a:ln>
        </p:spPr>
      </p:pic>
      <p:sp>
        <p:nvSpPr>
          <p:cNvPr id="192" name="Google Shape;192;p7"/>
          <p:cNvSpPr txBox="1"/>
          <p:nvPr>
            <p:ph idx="1" type="body"/>
          </p:nvPr>
        </p:nvSpPr>
        <p:spPr>
          <a:xfrm>
            <a:off x="5029200" y="1752600"/>
            <a:ext cx="37338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Chi phí tính toán lớn: </a:t>
            </a:r>
            <a:r>
              <a:rPr b="0" i="0" lang="en-US" sz="2000" u="none" cap="none" strike="noStrike">
                <a:solidFill>
                  <a:srgbClr val="1B1B1B"/>
                </a:solidFill>
                <a:latin typeface="Times New Roman"/>
                <a:ea typeface="Times New Roman"/>
                <a:cs typeface="Times New Roman"/>
                <a:sym typeface="Times New Roman"/>
              </a:rPr>
              <a:t>data 100 từ lên 10000 từ thì không gian trở nên rất lớn.</a:t>
            </a:r>
            <a:endParaRPr/>
          </a:p>
          <a:p>
            <a:pPr indent="-342900" lvl="0" marL="469900" marR="0" rtl="0" algn="l">
              <a:lnSpc>
                <a:spcPct val="90000"/>
              </a:lnSpc>
              <a:spcBef>
                <a:spcPts val="400"/>
              </a:spcBef>
              <a:spcAft>
                <a:spcPts val="0"/>
              </a:spcAft>
              <a:buClr>
                <a:schemeClr val="accent2"/>
              </a:buClr>
              <a:buSzPts val="2000"/>
              <a:buFont typeface="Arial"/>
              <a:buNone/>
            </a:pPr>
            <a:r>
              <a:t/>
            </a:r>
            <a:endParaRPr b="0" i="0" sz="2000" u="none" cap="none" strike="noStrike">
              <a:solidFill>
                <a:srgbClr val="1B1B1B"/>
              </a:solidFill>
              <a:latin typeface="Times New Roman"/>
              <a:ea typeface="Times New Roman"/>
              <a:cs typeface="Times New Roman"/>
              <a:sym typeface="Times New Roman"/>
            </a:endParaRPr>
          </a:p>
          <a:p>
            <a:pPr indent="-469900" lvl="0" marL="46990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Mang ít giá trị thông tin: </a:t>
            </a:r>
            <a:r>
              <a:rPr b="0" i="0" lang="en-US" sz="2000" u="none" cap="none" strike="noStrike">
                <a:solidFill>
                  <a:srgbClr val="1B1B1B"/>
                </a:solidFill>
                <a:latin typeface="Times New Roman"/>
                <a:ea typeface="Times New Roman"/>
                <a:cs typeface="Times New Roman"/>
                <a:sym typeface="Times New Roman"/>
              </a:rPr>
              <a:t>Các vector hầu như toàn số 0.  Không thể biểu diễn vị trí</a:t>
            </a:r>
            <a:endParaRPr/>
          </a:p>
          <a:p>
            <a:pPr indent="-342900" lvl="0" marL="469900" marR="0" rtl="0" algn="l">
              <a:lnSpc>
                <a:spcPct val="90000"/>
              </a:lnSpc>
              <a:spcBef>
                <a:spcPts val="400"/>
              </a:spcBef>
              <a:spcAft>
                <a:spcPts val="0"/>
              </a:spcAft>
              <a:buClr>
                <a:schemeClr val="accent2"/>
              </a:buClr>
              <a:buSzPts val="2000"/>
              <a:buFont typeface="Arial"/>
              <a:buNone/>
            </a:pPr>
            <a:r>
              <a:t/>
            </a:r>
            <a:endParaRPr b="0" i="0" sz="2000" u="none" cap="none" strike="noStrike">
              <a:solidFill>
                <a:srgbClr val="1B1B1B"/>
              </a:solidFill>
              <a:latin typeface="Times New Roman"/>
              <a:ea typeface="Times New Roman"/>
              <a:cs typeface="Times New Roman"/>
              <a:sym typeface="Times New Roman"/>
            </a:endParaRPr>
          </a:p>
          <a:p>
            <a:pPr indent="-469900" lvl="0" marL="46990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Độ khái quát yếu: </a:t>
            </a:r>
            <a:r>
              <a:rPr b="0" i="0" lang="en-US" sz="2000" u="none" cap="none" strike="noStrike">
                <a:solidFill>
                  <a:srgbClr val="1B1B1B"/>
                </a:solidFill>
                <a:latin typeface="Times New Roman"/>
                <a:ea typeface="Times New Roman"/>
                <a:cs typeface="Times New Roman"/>
                <a:sym typeface="Times New Roman"/>
              </a:rPr>
              <a:t>Ví dụ ta có ba từ cùng chỉ người mẹ: </a:t>
            </a:r>
            <a:r>
              <a:rPr b="1" i="0" lang="en-US" sz="2000" u="none" cap="none" strike="noStrike">
                <a:solidFill>
                  <a:srgbClr val="1B1B1B"/>
                </a:solidFill>
                <a:latin typeface="Times New Roman"/>
                <a:ea typeface="Times New Roman"/>
                <a:cs typeface="Times New Roman"/>
                <a:sym typeface="Times New Roman"/>
              </a:rPr>
              <a:t>mẹ, má, bầm. </a:t>
            </a:r>
            <a:r>
              <a:rPr b="0" i="0" lang="en-US" sz="2000" u="none" cap="none" strike="noStrike">
                <a:solidFill>
                  <a:srgbClr val="1B1B1B"/>
                </a:solidFill>
                <a:latin typeface="Times New Roman"/>
                <a:ea typeface="Times New Roman"/>
                <a:cs typeface="Times New Roman"/>
                <a:sym typeface="Times New Roman"/>
              </a:rPr>
              <a:t>Không thể khái quát chung ba từ này dù có chung nghĩa.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8"/>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199" name="Google Shape;199;p8"/>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00" name="Google Shape;200;p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01" name="Google Shape;201;p8"/>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02" name="Google Shape;202;p8"/>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1" i="0" lang="en-US" sz="2800" u="none" cap="none" strike="noStrike">
                <a:solidFill>
                  <a:srgbClr val="1B1B1B"/>
                </a:solidFill>
                <a:latin typeface="Open Sans"/>
                <a:ea typeface="Open Sans"/>
                <a:cs typeface="Open Sans"/>
                <a:sym typeface="Open Sans"/>
              </a:rPr>
              <a:t>TF_IDF</a:t>
            </a:r>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TF</a:t>
            </a:r>
            <a:r>
              <a:rPr b="0" i="0" lang="en-US" sz="2000" u="none" cap="none" strike="noStrike">
                <a:solidFill>
                  <a:srgbClr val="1B1B1B"/>
                </a:solidFill>
                <a:latin typeface="Times New Roman"/>
                <a:ea typeface="Times New Roman"/>
                <a:cs typeface="Times New Roman"/>
                <a:sym typeface="Times New Roman"/>
              </a:rPr>
              <a:t> là t</a:t>
            </a:r>
            <a:r>
              <a:rPr lang="en-US" sz="2000">
                <a:solidFill>
                  <a:srgbClr val="1B1B1B"/>
                </a:solidFill>
                <a:latin typeface="Times New Roman"/>
                <a:ea typeface="Times New Roman"/>
                <a:cs typeface="Times New Roman"/>
                <a:sym typeface="Times New Roman"/>
              </a:rPr>
              <a:t>ầ</a:t>
            </a:r>
            <a:r>
              <a:rPr b="0" i="0" lang="en-US" sz="2000" u="none" cap="none" strike="noStrike">
                <a:solidFill>
                  <a:srgbClr val="1B1B1B"/>
                </a:solidFill>
                <a:latin typeface="Times New Roman"/>
                <a:ea typeface="Times New Roman"/>
                <a:cs typeface="Times New Roman"/>
                <a:sym typeface="Times New Roman"/>
              </a:rPr>
              <a:t>n suất xuất hiện của một từ trong data</a:t>
            </a:r>
            <a:endParaRPr b="0" i="0" sz="2000" u="none" cap="none" strike="noStrike">
              <a:solidFill>
                <a:srgbClr val="1B1B1B"/>
              </a:solidFill>
              <a:latin typeface="Times New Roman"/>
              <a:ea typeface="Times New Roman"/>
              <a:cs typeface="Times New Roman"/>
              <a:sym typeface="Times New Roman"/>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IDF</a:t>
            </a:r>
            <a:r>
              <a:rPr b="0" i="0" lang="en-US" sz="2000" u="none" cap="none" strike="noStrike">
                <a:solidFill>
                  <a:srgbClr val="1B1B1B"/>
                </a:solidFill>
                <a:latin typeface="Times New Roman"/>
                <a:ea typeface="Times New Roman"/>
                <a:cs typeface="Times New Roman"/>
                <a:sym typeface="Times New Roman"/>
              </a:rPr>
              <a:t> là một hệ số giúp làm giảm trọng số của những từ hay xuất hiện trong data</a:t>
            </a:r>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TF-IDF </a:t>
            </a:r>
            <a:r>
              <a:rPr b="0" i="0" lang="en-US" sz="2000" u="none" cap="none" strike="noStrike">
                <a:solidFill>
                  <a:srgbClr val="1B1B1B"/>
                </a:solidFill>
                <a:latin typeface="Times New Roman"/>
                <a:ea typeface="Times New Roman"/>
                <a:cs typeface="Times New Roman"/>
                <a:sym typeface="Times New Roman"/>
              </a:rPr>
              <a:t>phương pháp này có thể giảm bớt trọng số của những từ xuất hiện nhiều nhưng lại không có nhiều thông tin.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9"/>
          <p:cNvSpPr txBox="1"/>
          <p:nvPr>
            <p:ph type="title"/>
          </p:nvPr>
        </p:nvSpPr>
        <p:spPr>
          <a:xfrm>
            <a:off x="576262" y="304800"/>
            <a:ext cx="85677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Cải tiến không gian vector – Word Embedding</a:t>
            </a:r>
            <a:endParaRPr/>
          </a:p>
        </p:txBody>
      </p:sp>
      <p:sp>
        <p:nvSpPr>
          <p:cNvPr id="209" name="Google Shape;209;p9"/>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UIT, VNU-HCM</a:t>
            </a:r>
            <a:endParaRPr/>
          </a:p>
        </p:txBody>
      </p:sp>
      <p:sp>
        <p:nvSpPr>
          <p:cNvPr id="210" name="Google Shape;210;p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Java Technology</a:t>
            </a:r>
            <a:endParaRPr/>
          </a:p>
        </p:txBody>
      </p:sp>
      <p:sp>
        <p:nvSpPr>
          <p:cNvPr id="211" name="Google Shape;211;p9"/>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a:solidFill>
                  <a:schemeClr val="dk1"/>
                </a:solidFill>
                <a:latin typeface="Times New Roman"/>
                <a:ea typeface="Times New Roman"/>
                <a:cs typeface="Times New Roman"/>
                <a:sym typeface="Times New Roman"/>
              </a:rPr>
              <a:t>‹#›</a:t>
            </a:fld>
            <a:endParaRPr/>
          </a:p>
        </p:txBody>
      </p:sp>
      <p:sp>
        <p:nvSpPr>
          <p:cNvPr id="212" name="Google Shape;212;p9"/>
          <p:cNvSpPr txBox="1"/>
          <p:nvPr>
            <p:ph idx="1" type="body"/>
          </p:nvPr>
        </p:nvSpPr>
        <p:spPr>
          <a:xfrm>
            <a:off x="609600" y="1752600"/>
            <a:ext cx="81534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Noto Sans Symbols"/>
              <a:buNone/>
            </a:pPr>
            <a:r>
              <a:rPr b="1" i="0" lang="en-US" sz="2800" u="none" cap="none" strike="noStrike">
                <a:solidFill>
                  <a:srgbClr val="1B1B1B"/>
                </a:solidFill>
                <a:latin typeface="Open Sans"/>
                <a:ea typeface="Open Sans"/>
                <a:cs typeface="Open Sans"/>
                <a:sym typeface="Open Sans"/>
              </a:rPr>
              <a:t>Word2Vec: </a:t>
            </a:r>
            <a:endParaRPr/>
          </a:p>
          <a:p>
            <a:pPr indent="-127000" lvl="0" marL="0" marR="0" rtl="0" algn="l">
              <a:lnSpc>
                <a:spcPct val="90000"/>
              </a:lnSpc>
              <a:spcBef>
                <a:spcPts val="400"/>
              </a:spcBef>
              <a:spcAft>
                <a:spcPts val="0"/>
              </a:spcAft>
              <a:buClr>
                <a:schemeClr val="accent2"/>
              </a:buClr>
              <a:buSzPts val="2000"/>
              <a:buFont typeface="Arial"/>
              <a:buChar char="•"/>
            </a:pPr>
            <a:r>
              <a:rPr b="0" i="0" lang="en-US" sz="2000" u="none" cap="none" strike="noStrike">
                <a:solidFill>
                  <a:srgbClr val="1B1B1B"/>
                </a:solidFill>
                <a:latin typeface="Times New Roman"/>
                <a:ea typeface="Times New Roman"/>
                <a:cs typeface="Times New Roman"/>
                <a:sym typeface="Times New Roman"/>
              </a:rPr>
              <a:t>Là một công cụ được phát minh để giải quyết vấn đề trên. </a:t>
            </a:r>
            <a:endParaRPr/>
          </a:p>
          <a:p>
            <a:pPr indent="-127000" lvl="0" marL="0" marR="0" rtl="0" algn="l">
              <a:lnSpc>
                <a:spcPct val="90000"/>
              </a:lnSpc>
              <a:spcBef>
                <a:spcPts val="400"/>
              </a:spcBef>
              <a:spcAft>
                <a:spcPts val="0"/>
              </a:spcAft>
              <a:buClr>
                <a:schemeClr val="accent2"/>
              </a:buClr>
              <a:buSzPts val="2000"/>
              <a:buFont typeface="Arial"/>
              <a:buChar char="•"/>
            </a:pPr>
            <a:r>
              <a:rPr b="0" i="0" lang="en-US" sz="2000" u="none" cap="none" strike="noStrike">
                <a:solidFill>
                  <a:srgbClr val="1B1B1B"/>
                </a:solidFill>
                <a:latin typeface="Times New Roman"/>
                <a:ea typeface="Times New Roman"/>
                <a:cs typeface="Times New Roman"/>
                <a:sym typeface="Times New Roman"/>
              </a:rPr>
              <a:t>Nó biểu diễn mỗi từ bằng một vector có độ dài cố định và những vector này biểu thị tốt hơn độ tương tự ngữ nghĩa giữa các từ.</a:t>
            </a:r>
            <a:endParaRPr b="0" i="0" sz="2000" u="none" cap="none" strike="noStrike">
              <a:solidFill>
                <a:srgbClr val="1B1B1B"/>
              </a:solidFill>
              <a:latin typeface="Times New Roman"/>
              <a:ea typeface="Times New Roman"/>
              <a:cs typeface="Times New Roman"/>
              <a:sym typeface="Times New Roman"/>
            </a:endParaRPr>
          </a:p>
          <a:p>
            <a:pPr indent="-127000" lvl="0" marL="0" marR="0" rtl="0" algn="l">
              <a:lnSpc>
                <a:spcPct val="90000"/>
              </a:lnSpc>
              <a:spcBef>
                <a:spcPts val="400"/>
              </a:spcBef>
              <a:spcAft>
                <a:spcPts val="0"/>
              </a:spcAft>
              <a:buClr>
                <a:schemeClr val="accent2"/>
              </a:buClr>
              <a:buSzPts val="2000"/>
              <a:buFont typeface="Arial"/>
              <a:buChar char="•"/>
            </a:pPr>
            <a:r>
              <a:rPr b="1" i="0" lang="en-US" sz="2000" u="none" cap="none" strike="noStrike">
                <a:solidFill>
                  <a:srgbClr val="1B1B1B"/>
                </a:solidFill>
                <a:latin typeface="Times New Roman"/>
                <a:ea typeface="Times New Roman"/>
                <a:cs typeface="Times New Roman"/>
                <a:sym typeface="Times New Roman"/>
              </a:rPr>
              <a:t>Word2Vec gồm hai mô hình:</a:t>
            </a:r>
            <a:endParaRPr/>
          </a:p>
          <a:p>
            <a:pPr indent="-436562" lvl="1" marL="908050" marR="0" rtl="0" algn="l">
              <a:lnSpc>
                <a:spcPct val="90000"/>
              </a:lnSpc>
              <a:spcBef>
                <a:spcPts val="360"/>
              </a:spcBef>
              <a:spcAft>
                <a:spcPts val="0"/>
              </a:spcAft>
              <a:buClr>
                <a:schemeClr val="accent2"/>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Túi từ liên tục (</a:t>
            </a:r>
            <a:r>
              <a:rPr b="0" i="1" lang="en-US" sz="1800" u="none" cap="none" strike="noStrike">
                <a:solidFill>
                  <a:schemeClr val="dk1"/>
                </a:solidFill>
                <a:latin typeface="Times New Roman"/>
                <a:ea typeface="Times New Roman"/>
                <a:cs typeface="Times New Roman"/>
                <a:sym typeface="Times New Roman"/>
              </a:rPr>
              <a:t>continuous bag of words</a:t>
            </a:r>
            <a:r>
              <a:rPr b="0" i="0" lang="en-US" sz="1800" u="none" cap="none" strike="noStrike">
                <a:solidFill>
                  <a:schemeClr val="dk1"/>
                </a:solidFill>
                <a:latin typeface="Times New Roman"/>
                <a:ea typeface="Times New Roman"/>
                <a:cs typeface="Times New Roman"/>
                <a:sym typeface="Times New Roman"/>
              </a:rPr>
              <a:t> – CBOW)  [Mikilov et al., 2013a]</a:t>
            </a:r>
            <a:endParaRPr/>
          </a:p>
          <a:p>
            <a:pPr indent="-436562" lvl="1" marL="908050" marR="0" rtl="0" algn="l">
              <a:lnSpc>
                <a:spcPct val="90000"/>
              </a:lnSpc>
              <a:spcBef>
                <a:spcPts val="360"/>
              </a:spcBef>
              <a:spcAft>
                <a:spcPts val="0"/>
              </a:spcAft>
              <a:buClr>
                <a:schemeClr val="accent2"/>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skip-gam [Mikilov et al., 2013b]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2011-10-18T13:51:08Z</dcterms:created>
  <dc:creator>Windows xp sp2 Full</dc:creator>
</cp:coreProperties>
</file>