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7045325" cy="9345613"/>
  <p:embeddedFontLs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9cVlroJp1FyaIcgmJWFGckHd4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865" autoAdjust="0"/>
  </p:normalViewPr>
  <p:slideViewPr>
    <p:cSldViewPr snapToGrid="0">
      <p:cViewPr varScale="1">
        <p:scale>
          <a:sx n="115" d="100"/>
          <a:sy n="115"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90975"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75712"/>
            <a:ext cx="3052762" cy="468312"/>
          </a:xfrm>
          <a:prstGeom prst="rect">
            <a:avLst/>
          </a:prstGeom>
          <a:noFill/>
          <a:ln>
            <a:noFill/>
          </a:ln>
        </p:spPr>
        <p:txBody>
          <a:bodyPr spcFirstLastPara="1" wrap="square" lIns="91400" tIns="45700" rIns="91400"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4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02" name="Google Shape;202;p4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8: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4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14" name="Google Shape;214;p4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4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24" name="Google Shape;224;p4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5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38" name="Google Shape;238;p5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5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49" name="Google Shape;249;p5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5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5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259" name="Google Shape;259;p5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5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5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Nó cố gắng đo lường “Mục đầu tiên có liên quan ở đâu?”. </a:t>
            </a:r>
            <a:endParaRPr/>
          </a:p>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Số liệu này hữu ích khi chúng tôi muốn hệ thống của mình trả lại mặt hàng có liên quan tốt nhất và muốn mặt hàng đó ở vị trí cao hơn. Về mặt toán học, điều này được đưa ra bởi:</a:t>
            </a:r>
            <a:endParaRPr/>
          </a:p>
        </p:txBody>
      </p:sp>
      <p:sp>
        <p:nvSpPr>
          <p:cNvPr id="279" name="Google Shape;279;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5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Nó cố gắng đo lường “Mục đầu tiên có liên quan ở đâu?”. </a:t>
            </a:r>
            <a:endParaRPr/>
          </a:p>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Số liệu này hữu ích khi chúng tôi muốn hệ thống của mình trả lại mặt hàng có liên quan tốt nhất và muốn mặt hàng đó ở vị trí cao hơn. Về mặt toán học, điều này được đưa ra bởi:</a:t>
            </a:r>
            <a:endParaRPr/>
          </a:p>
        </p:txBody>
      </p:sp>
      <p:sp>
        <p:nvSpPr>
          <p:cNvPr id="290" name="Google Shape;290;p5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5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Độ chính xác trung bình là chỉ số đánh giá xem tất cả các mục có liên quan đến sự thật cơ bản mà mô hình chọn có được xếp hạng cao hơn hay không. Không giống như MRR, nó xem xét tất cả các mục có liên quan.</a:t>
            </a:r>
            <a:endParaRPr/>
          </a:p>
        </p:txBody>
      </p:sp>
      <p:sp>
        <p:nvSpPr>
          <p:cNvPr id="302" name="Google Shape;302;p5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5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Độ chính xác trung bình là chỉ số đánh giá xem tất cả các mục có liên quan đến sự thật cơ bản mà mô hình chọn có được xếp hạng cao hơn hay không. Không giống như MRR, nó xem xét tất cả các mục có liên quan.</a:t>
            </a:r>
            <a:endParaRPr/>
          </a:p>
        </p:txBody>
      </p:sp>
      <p:sp>
        <p:nvSpPr>
          <p:cNvPr id="314" name="Google Shape;314;p5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5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Nếu chúng ta muốn đánh giá độ chính xác trung bình trên nhiều truy vấn, chúng ta có thể sử dụng MAP. Nó chỉ đơn giản là giá trị trung bình của độ chính xác trung bình cho tất cả các truy vấn. Về mặt toán học, điều này được đưa ra bởi</a:t>
            </a:r>
            <a:endParaRPr/>
          </a:p>
        </p:txBody>
      </p:sp>
      <p:sp>
        <p:nvSpPr>
          <p:cNvPr id="329" name="Google Shape;329;p5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6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6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Nếu chúng ta muốn đánh giá độ chính xác trung bình trên nhiều truy vấn, chúng ta có thể sử dụng MAP. Nó chỉ đơn giản là giá trị trung bình của độ chính xác trung bình cho tất cả các truy vấn. Về mặt toán học, điều này được đưa ra bởi</a:t>
            </a:r>
            <a:endParaRPr/>
          </a:p>
        </p:txBody>
      </p:sp>
      <p:sp>
        <p:nvSpPr>
          <p:cNvPr id="341" name="Google Shape;341;p6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6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Mục tiêu của thước đo MAP tương tự như mục tiêu của thước đo NDCG. Cả hai đều coi trọng việc đưa các tài liệu có liên quan cao lên danh sách được đề xuất. Tuy nhiên, NDCG sẽ điều chỉnh thêm việc đánh giá các danh sách được đề xuất. Có thể sử dụng thực tế là một số tài liệu có liên quan “nhiều hơn” so với những tài liệu khác. Các mục có liên quan cao nên đến trước các mục có liên quan trung bình, nên đến trước các mục không liên quan.</a:t>
            </a:r>
            <a:endParaRPr/>
          </a:p>
        </p:txBody>
      </p:sp>
      <p:sp>
        <p:nvSpPr>
          <p:cNvPr id="352" name="Google Shape;352;p6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6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6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Chỉ số này sử dụng một ý tưởng đơn giản là chỉ tổng hợp điểm số liên quan cho các mục hàng đầu. Tổng điểm được gọi là </a:t>
            </a:r>
            <a:r>
              <a:rPr lang="en-US" sz="1800" b="1">
                <a:latin typeface="Times New Roman"/>
                <a:ea typeface="Times New Roman"/>
                <a:cs typeface="Times New Roman"/>
                <a:sym typeface="Times New Roman"/>
              </a:rPr>
              <a:t>Cumulative Gain tích lũy lợi nhận</a:t>
            </a:r>
            <a:r>
              <a:rPr lang="en-US" b="0" i="0">
                <a:solidFill>
                  <a:srgbClr val="252525"/>
                </a:solidFill>
                <a:latin typeface="Roboto"/>
                <a:ea typeface="Roboto"/>
                <a:cs typeface="Roboto"/>
                <a:sym typeface="Roboto"/>
              </a:rPr>
              <a:t>.</a:t>
            </a:r>
            <a:endParaRPr/>
          </a:p>
        </p:txBody>
      </p:sp>
      <p:sp>
        <p:nvSpPr>
          <p:cNvPr id="368" name="Google Shape;368;p6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6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6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Tuy đơn giản nhưng CG không tính đến thứ tự của các mặt hàng có liên quan. Vì vậy, ngay cả khi chúng ta hoán đổi một mục ít liên quan hơn sang vị trí đầu tiên, thì CG @ 2 sẽ giống nhau.</a:t>
            </a:r>
            <a:endParaRPr/>
          </a:p>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Một mặt hàng có điểm mức độ phù hợp là 3 ở vị trí 1 sẽ tốt hơn so với mặt hàng tương tự có điểm mức độ phù hợp 3 ở vị trí 2.</a:t>
            </a:r>
            <a:endParaRPr/>
          </a:p>
          <a:p>
            <a:pPr marL="0" lvl="0" indent="0" algn="l" rtl="0">
              <a:lnSpc>
                <a:spcPct val="100000"/>
              </a:lnSpc>
              <a:spcBef>
                <a:spcPts val="0"/>
              </a:spcBef>
              <a:spcAft>
                <a:spcPts val="0"/>
              </a:spcAft>
              <a:buSzPts val="1400"/>
              <a:buNone/>
            </a:pPr>
            <a:r>
              <a:rPr lang="en-US" b="0" i="0">
                <a:solidFill>
                  <a:srgbClr val="252525"/>
                </a:solidFill>
                <a:latin typeface="Roboto"/>
                <a:ea typeface="Roboto"/>
                <a:cs typeface="Roboto"/>
                <a:sym typeface="Roboto"/>
              </a:rPr>
              <a:t>Vì vậy, chúng tôi cần một số cách để phạt điểm số theo vị trí của họ. DCG giới thiệu chức năng phạt dựa trên nhật ký để giảm điểm phù hợp ở mỗi vị trí. Đối với 5 mặt hàng, hình phạt sẽ là</a:t>
            </a:r>
            <a:endParaRPr/>
          </a:p>
        </p:txBody>
      </p:sp>
      <p:sp>
        <p:nvSpPr>
          <p:cNvPr id="381" name="Google Shape;381;p6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6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6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b="0" i="0" dirty="0" err="1">
                <a:solidFill>
                  <a:srgbClr val="252525"/>
                </a:solidFill>
                <a:latin typeface="Roboto"/>
                <a:ea typeface="Roboto"/>
                <a:cs typeface="Roboto"/>
                <a:sym typeface="Roboto"/>
              </a:rPr>
              <a:t>Tuy</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đơn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giản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nhưng</a:t>
            </a:r>
            <a:r>
              <a:rPr lang="en-US" b="0" i="0" dirty="0">
                <a:solidFill>
                  <a:srgbClr val="252525"/>
                </a:solidFill>
                <a:latin typeface="Roboto"/>
                <a:ea typeface="Roboto"/>
                <a:cs typeface="Roboto"/>
                <a:sym typeface="Roboto"/>
              </a:rPr>
              <a:t> CG </a:t>
            </a:r>
            <a:r>
              <a:rPr lang="en-US" b="0" i="0" dirty="0" err="1">
                <a:solidFill>
                  <a:srgbClr val="252525"/>
                </a:solidFill>
                <a:latin typeface="Roboto"/>
                <a:ea typeface="Roboto"/>
                <a:cs typeface="Roboto"/>
                <a:sym typeface="Roboto"/>
              </a:rPr>
              <a:t>không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tính</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đến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thứ</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tự</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của</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các</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mặt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hàng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có</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liên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quan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Vì</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vậy</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ngay</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cả</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khi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chúng</a:t>
            </a:r>
            <a:r>
              <a:rPr lang="en-US" b="0" i="0" dirty="0">
                <a:solidFill>
                  <a:srgbClr val="252525"/>
                </a:solidFill>
                <a:latin typeface="Roboto"/>
                <a:ea typeface="Roboto"/>
                <a:cs typeface="Roboto"/>
                <a:sym typeface="Roboto"/>
              </a:rPr>
              <a:t> ta </a:t>
            </a:r>
            <a:r>
              <a:rPr lang="en-US" b="0" i="0" dirty="0" err="1">
                <a:solidFill>
                  <a:srgbClr val="252525"/>
                </a:solidFill>
                <a:latin typeface="Roboto"/>
                <a:ea typeface="Roboto"/>
                <a:cs typeface="Roboto"/>
                <a:sym typeface="Roboto"/>
              </a:rPr>
              <a:t>hoán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đổi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một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mục</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ít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liên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quan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hơn</a:t>
            </a:r>
            <a:r>
              <a:rPr lang="en-US" b="0" i="0" dirty="0">
                <a:solidFill>
                  <a:srgbClr val="252525"/>
                </a:solidFill>
                <a:latin typeface="Roboto"/>
                <a:ea typeface="Roboto"/>
                <a:cs typeface="Roboto"/>
                <a:sym typeface="Roboto"/>
              </a:rPr>
              <a:t> sang </a:t>
            </a:r>
            <a:r>
              <a:rPr lang="en-US" b="0" i="0" dirty="0" err="1">
                <a:solidFill>
                  <a:srgbClr val="252525"/>
                </a:solidFill>
                <a:latin typeface="Roboto"/>
                <a:ea typeface="Roboto"/>
                <a:cs typeface="Roboto"/>
                <a:sym typeface="Roboto"/>
              </a:rPr>
              <a:t>vị</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trí</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đầu</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tiên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thì</a:t>
            </a:r>
            <a:r>
              <a:rPr lang="en-US" b="0" i="0" dirty="0">
                <a:solidFill>
                  <a:srgbClr val="252525"/>
                </a:solidFill>
                <a:latin typeface="Roboto"/>
                <a:ea typeface="Roboto"/>
                <a:cs typeface="Roboto"/>
                <a:sym typeface="Roboto"/>
              </a:rPr>
              <a:t> CG @ 2 </a:t>
            </a:r>
            <a:r>
              <a:rPr lang="en-US" b="0" i="0" dirty="0" err="1">
                <a:solidFill>
                  <a:srgbClr val="252525"/>
                </a:solidFill>
                <a:latin typeface="Roboto"/>
                <a:ea typeface="Roboto"/>
                <a:cs typeface="Roboto"/>
                <a:sym typeface="Roboto"/>
              </a:rPr>
              <a:t>sẽ</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giống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nhau</a:t>
            </a:r>
            <a:r>
              <a:rPr lang="en-US" b="0" i="0" dirty="0">
                <a:solidFill>
                  <a:srgbClr val="252525"/>
                </a:solidFill>
                <a:latin typeface="Roboto"/>
                <a:ea typeface="Roboto"/>
                <a:cs typeface="Roboto"/>
                <a:sym typeface="Roboto"/>
              </a:rPr>
              <a:t>.</a:t>
            </a:r>
            <a:endParaRPr dirty="0"/>
          </a:p>
          <a:p>
            <a:pPr marL="0" lvl="0" indent="0" algn="l" rtl="0">
              <a:lnSpc>
                <a:spcPct val="100000"/>
              </a:lnSpc>
              <a:spcBef>
                <a:spcPts val="0"/>
              </a:spcBef>
              <a:spcAft>
                <a:spcPts val="0"/>
              </a:spcAft>
              <a:buSzPts val="1400"/>
              <a:buNone/>
            </a:pPr>
            <a:r>
              <a:rPr lang="en-US" b="0" i="0" dirty="0" err="1">
                <a:solidFill>
                  <a:srgbClr val="252525"/>
                </a:solidFill>
                <a:latin typeface="Roboto"/>
                <a:ea typeface="Roboto"/>
                <a:cs typeface="Roboto"/>
                <a:sym typeface="Roboto"/>
              </a:rPr>
              <a:t>Một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mặt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hàng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có</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điểm</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mức</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độ</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phù</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hợp</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là</a:t>
            </a:r>
            <a:r>
              <a:rPr lang="en-US" b="0" i="0" dirty="0">
                <a:solidFill>
                  <a:srgbClr val="252525"/>
                </a:solidFill>
                <a:latin typeface="Roboto"/>
                <a:ea typeface="Roboto"/>
                <a:cs typeface="Roboto"/>
                <a:sym typeface="Roboto"/>
              </a:rPr>
              <a:t> 3 ở </a:t>
            </a:r>
            <a:r>
              <a:rPr lang="en-US" b="0" i="0" dirty="0" err="1">
                <a:solidFill>
                  <a:srgbClr val="252525"/>
                </a:solidFill>
                <a:latin typeface="Roboto"/>
                <a:ea typeface="Roboto"/>
                <a:cs typeface="Roboto"/>
                <a:sym typeface="Roboto"/>
              </a:rPr>
              <a:t>vị</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trí</a:t>
            </a:r>
            <a:r>
              <a:rPr lang="en-US" b="0" i="0" dirty="0">
                <a:solidFill>
                  <a:srgbClr val="252525"/>
                </a:solidFill>
                <a:latin typeface="Roboto"/>
                <a:ea typeface="Roboto"/>
                <a:cs typeface="Roboto"/>
                <a:sym typeface="Roboto"/>
              </a:rPr>
              <a:t> 1 </a:t>
            </a:r>
            <a:r>
              <a:rPr lang="en-US" b="0" i="0" dirty="0" err="1">
                <a:solidFill>
                  <a:srgbClr val="252525"/>
                </a:solidFill>
                <a:latin typeface="Roboto"/>
                <a:ea typeface="Roboto"/>
                <a:cs typeface="Roboto"/>
                <a:sym typeface="Roboto"/>
              </a:rPr>
              <a:t>sẽ</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tốt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hơn</a:t>
            </a:r>
            <a:r>
              <a:rPr lang="en-US" b="0" i="0" dirty="0">
                <a:solidFill>
                  <a:srgbClr val="252525"/>
                </a:solidFill>
                <a:latin typeface="Roboto"/>
                <a:ea typeface="Roboto"/>
                <a:cs typeface="Roboto"/>
                <a:sym typeface="Roboto"/>
              </a:rPr>
              <a:t> so </a:t>
            </a:r>
            <a:r>
              <a:rPr lang="en-US" b="0" i="0" dirty="0" err="1">
                <a:solidFill>
                  <a:srgbClr val="252525"/>
                </a:solidFill>
                <a:latin typeface="Roboto"/>
                <a:ea typeface="Roboto"/>
                <a:cs typeface="Roboto"/>
                <a:sym typeface="Roboto"/>
              </a:rPr>
              <a:t>với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mặt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hàng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tương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tự</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có</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điểm</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mức</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độ</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phù</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hợp</a:t>
            </a:r>
            <a:r>
              <a:rPr lang="en-US" b="0" i="0" dirty="0">
                <a:solidFill>
                  <a:srgbClr val="252525"/>
                </a:solidFill>
                <a:latin typeface="Roboto"/>
                <a:ea typeface="Roboto"/>
                <a:cs typeface="Roboto"/>
                <a:sym typeface="Roboto"/>
              </a:rPr>
              <a:t> 3 ở </a:t>
            </a:r>
            <a:r>
              <a:rPr lang="en-US" b="0" i="0" dirty="0" err="1">
                <a:solidFill>
                  <a:srgbClr val="252525"/>
                </a:solidFill>
                <a:latin typeface="Roboto"/>
                <a:ea typeface="Roboto"/>
                <a:cs typeface="Roboto"/>
                <a:sym typeface="Roboto"/>
              </a:rPr>
              <a:t>vị</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trí</a:t>
            </a:r>
            <a:r>
              <a:rPr lang="en-US" b="0" i="0" dirty="0">
                <a:solidFill>
                  <a:srgbClr val="252525"/>
                </a:solidFill>
                <a:latin typeface="Roboto"/>
                <a:ea typeface="Roboto"/>
                <a:cs typeface="Roboto"/>
                <a:sym typeface="Roboto"/>
              </a:rPr>
              <a:t> 2.</a:t>
            </a:r>
            <a:endParaRPr dirty="0"/>
          </a:p>
          <a:p>
            <a:pPr marL="0" lvl="0" indent="0" algn="l" rtl="0">
              <a:lnSpc>
                <a:spcPct val="100000"/>
              </a:lnSpc>
              <a:spcBef>
                <a:spcPts val="0"/>
              </a:spcBef>
              <a:spcAft>
                <a:spcPts val="0"/>
              </a:spcAft>
              <a:buSzPts val="1400"/>
              <a:buNone/>
            </a:pPr>
            <a:r>
              <a:rPr lang="en-US" b="0" i="0" dirty="0" err="1">
                <a:solidFill>
                  <a:srgbClr val="252525"/>
                </a:solidFill>
                <a:latin typeface="Roboto"/>
                <a:ea typeface="Roboto"/>
                <a:cs typeface="Roboto"/>
                <a:sym typeface="Roboto"/>
              </a:rPr>
              <a:t>Vì</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vậy</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chúng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tôi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cần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một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số</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cách</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để</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phạt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điểm</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số</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theo</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vị</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trí</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của</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họ</a:t>
            </a:r>
            <a:r>
              <a:rPr lang="en-US" b="0" i="0" dirty="0">
                <a:solidFill>
                  <a:srgbClr val="252525"/>
                </a:solidFill>
                <a:latin typeface="Roboto"/>
                <a:ea typeface="Roboto"/>
                <a:cs typeface="Roboto"/>
                <a:sym typeface="Roboto"/>
              </a:rPr>
              <a:t>. DCG </a:t>
            </a:r>
            <a:r>
              <a:rPr lang="en-US" b="0" i="0" dirty="0" err="1">
                <a:solidFill>
                  <a:srgbClr val="252525"/>
                </a:solidFill>
                <a:latin typeface="Roboto"/>
                <a:ea typeface="Roboto"/>
                <a:cs typeface="Roboto"/>
                <a:sym typeface="Roboto"/>
              </a:rPr>
              <a:t>giới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thiệu</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chức</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năng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phạt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dựa</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trên</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nhật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ký</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để</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giảm</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điểm</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phù</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hợp</a:t>
            </a:r>
            <a:r>
              <a:rPr lang="en-US" b="0" i="0" dirty="0">
                <a:solidFill>
                  <a:srgbClr val="252525"/>
                </a:solidFill>
                <a:latin typeface="Roboto"/>
                <a:ea typeface="Roboto"/>
                <a:cs typeface="Roboto"/>
                <a:sym typeface="Roboto"/>
              </a:rPr>
              <a:t> ở </a:t>
            </a:r>
            <a:r>
              <a:rPr lang="en-US" b="0" i="0" dirty="0" err="1">
                <a:solidFill>
                  <a:srgbClr val="252525"/>
                </a:solidFill>
                <a:latin typeface="Roboto"/>
                <a:ea typeface="Roboto"/>
                <a:cs typeface="Roboto"/>
                <a:sym typeface="Roboto"/>
              </a:rPr>
              <a:t>mỗi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vị</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trí</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Đối</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với</a:t>
            </a:r>
            <a:r>
              <a:rPr lang="en-US" b="0" i="0" dirty="0">
                <a:solidFill>
                  <a:srgbClr val="252525"/>
                </a:solidFill>
                <a:latin typeface="Roboto"/>
                <a:ea typeface="Roboto"/>
                <a:cs typeface="Roboto"/>
                <a:sym typeface="Roboto"/>
              </a:rPr>
              <a:t> 5 </a:t>
            </a:r>
            <a:r>
              <a:rPr lang="en-US" b="0" i="0" dirty="0" err="1">
                <a:solidFill>
                  <a:srgbClr val="252525"/>
                </a:solidFill>
                <a:latin typeface="Roboto"/>
                <a:ea typeface="Roboto"/>
                <a:cs typeface="Roboto"/>
                <a:sym typeface="Roboto"/>
              </a:rPr>
              <a:t>mặt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hàng</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hình</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phạt</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sẽ</a:t>
            </a:r>
            <a:r>
              <a:rPr lang="en-US" b="0" i="0" dirty="0">
                <a:solidFill>
                  <a:srgbClr val="252525"/>
                </a:solidFill>
                <a:latin typeface="Roboto"/>
                <a:ea typeface="Roboto"/>
                <a:cs typeface="Roboto"/>
                <a:sym typeface="Roboto"/>
              </a:rPr>
              <a:t> </a:t>
            </a:r>
            <a:r>
              <a:rPr lang="en-US" b="0" i="0" dirty="0" err="1">
                <a:solidFill>
                  <a:srgbClr val="252525"/>
                </a:solidFill>
                <a:latin typeface="Roboto"/>
                <a:ea typeface="Roboto"/>
                <a:cs typeface="Roboto"/>
                <a:sym typeface="Roboto"/>
              </a:rPr>
              <a:t>là</a:t>
            </a:r>
            <a:endParaRPr dirty="0"/>
          </a:p>
        </p:txBody>
      </p:sp>
      <p:sp>
        <p:nvSpPr>
          <p:cNvPr id="394" name="Google Shape;394;p6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6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5" name="Google Shape;405;p6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6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6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6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6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View nhiều mà họ có click hay ko</a:t>
            </a:r>
            <a:endParaRPr/>
          </a:p>
        </p:txBody>
      </p:sp>
      <p:sp>
        <p:nvSpPr>
          <p:cNvPr id="428" name="Google Shape;428;p6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8: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6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View nhiều mà họ có click hay ko</a:t>
            </a:r>
            <a:endParaRPr/>
          </a:p>
        </p:txBody>
      </p:sp>
      <p:sp>
        <p:nvSpPr>
          <p:cNvPr id="438" name="Google Shape;438;p6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7" name="Google Shape;447;p6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Đánh giá 2 thuật toán triển khai online</a:t>
            </a:r>
            <a:endParaRPr/>
          </a:p>
          <a:p>
            <a:pPr marL="0" lvl="0" indent="0" algn="l" rtl="0">
              <a:lnSpc>
                <a:spcPct val="100000"/>
              </a:lnSpc>
              <a:spcBef>
                <a:spcPts val="0"/>
              </a:spcBef>
              <a:spcAft>
                <a:spcPts val="0"/>
              </a:spcAft>
              <a:buSzPts val="1400"/>
              <a:buNone/>
            </a:pPr>
            <a:r>
              <a:rPr lang="en-US"/>
              <a:t>Có thể mỗi tập người dùng có thối quen khác nhau</a:t>
            </a:r>
            <a:endParaRPr/>
          </a:p>
          <a:p>
            <a:pPr marL="0" lvl="0" indent="0" algn="l" rtl="0">
              <a:lnSpc>
                <a:spcPct val="100000"/>
              </a:lnSpc>
              <a:spcBef>
                <a:spcPts val="0"/>
              </a:spcBef>
              <a:spcAft>
                <a:spcPts val="0"/>
              </a:spcAft>
              <a:buSzPts val="1400"/>
              <a:buNone/>
            </a:pPr>
            <a:r>
              <a:rPr lang="en-US"/>
              <a:t>Có thể chia theo tiếng</a:t>
            </a:r>
            <a:endParaRPr/>
          </a:p>
          <a:p>
            <a:pPr marL="0" lvl="0" indent="0" algn="l" rtl="0">
              <a:lnSpc>
                <a:spcPct val="100000"/>
              </a:lnSpc>
              <a:spcBef>
                <a:spcPts val="0"/>
              </a:spcBef>
              <a:spcAft>
                <a:spcPts val="0"/>
              </a:spcAft>
              <a:buSzPts val="1400"/>
              <a:buNone/>
            </a:pPr>
            <a:endParaRPr/>
          </a:p>
        </p:txBody>
      </p:sp>
      <p:sp>
        <p:nvSpPr>
          <p:cNvPr id="448" name="Google Shape;448;p6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2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2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4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4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4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Hai giá trị tuyến tính</a:t>
            </a:r>
            <a:endParaRPr/>
          </a:p>
        </p:txBody>
      </p:sp>
      <p:sp>
        <p:nvSpPr>
          <p:cNvPr id="167" name="Google Shape;167;p4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4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4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lnSpc>
                <a:spcPct val="100000"/>
              </a:lnSpc>
              <a:spcBef>
                <a:spcPts val="0"/>
              </a:spcBef>
              <a:spcAft>
                <a:spcPts val="0"/>
              </a:spcAft>
              <a:buSzPts val="1400"/>
              <a:buNone/>
            </a:pPr>
            <a:r>
              <a:rPr lang="en-US"/>
              <a:t>Nghĩa là MAE chỉ trừ cho nhau nếu có lệch lớn hay ít thì trừ</a:t>
            </a:r>
            <a:endParaRPr/>
          </a:p>
          <a:p>
            <a:pPr marL="0" lvl="0" indent="0" algn="l" rtl="0">
              <a:lnSpc>
                <a:spcPct val="100000"/>
              </a:lnSpc>
              <a:spcBef>
                <a:spcPts val="0"/>
              </a:spcBef>
              <a:spcAft>
                <a:spcPts val="0"/>
              </a:spcAft>
              <a:buSzPts val="1400"/>
              <a:buNone/>
            </a:pPr>
            <a:r>
              <a:rPr lang="en-US"/>
              <a:t>Còn RMSE vì có bình phương nên các cái nào mà độ lệch lơn thì nó sẽ càng lớn. </a:t>
            </a:r>
            <a:r>
              <a:rPr lang="en-US" b="0" i="0">
                <a:solidFill>
                  <a:srgbClr val="252525"/>
                </a:solidFill>
                <a:latin typeface="Roboto"/>
                <a:ea typeface="Roboto"/>
                <a:cs typeface="Roboto"/>
                <a:sym typeface="Roboto"/>
              </a:rPr>
              <a:t>nên RMSE cho một trọng số tương đối cao đối với các lỗi lớn. Điều này có nghĩa là RMSE hữu ích nhất khi các lỗi lớn đặc biệt không mong muốn.</a:t>
            </a:r>
            <a:endParaRPr/>
          </a:p>
        </p:txBody>
      </p:sp>
      <p:sp>
        <p:nvSpPr>
          <p:cNvPr id="191" name="Google Shape;191;p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0" name="Google Shape;20;p2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82" name="Google Shape;82;p3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83" name="Google Shape;83;p3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84" name="Google Shape;84;p3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85" name="Google Shape;85;p3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8"/>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39"/>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9"/>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91" name="Google Shape;91;p39"/>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92" name="Google Shape;92;p3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9"/>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4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98" name="Google Shape;98;p40"/>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0"/>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6" name="Google Shape;26;p29"/>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29"/>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8" name="Google Shape;28;p2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30"/>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4" name="Google Shape;34;p30"/>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5" name="Google Shape;35;p30"/>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6" name="Google Shape;36;p30"/>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32"/>
          <p:cNvSpPr txBox="1">
            <a:spLocks noGrp="1"/>
          </p:cNvSpPr>
          <p:nvPr>
            <p:ph type="title"/>
          </p:nvPr>
        </p:nvSpPr>
        <p:spPr>
          <a:xfrm rot="5400000">
            <a:off x="4717257" y="2161382"/>
            <a:ext cx="5715000" cy="20018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body" idx="1"/>
          </p:nvPr>
        </p:nvSpPr>
        <p:spPr>
          <a:xfrm rot="5400000">
            <a:off x="636588" y="234950"/>
            <a:ext cx="5715000" cy="5854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47" name="Google Shape;47;p32"/>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33"/>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53" name="Google Shape;53;p33"/>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a:spLocks noGrp="1"/>
          </p:cNvSpPr>
          <p:nvPr>
            <p:ph type="pic" idx="2"/>
          </p:nvPr>
        </p:nvSpPr>
        <p:spPr>
          <a:xfrm>
            <a:off x="1792288" y="612775"/>
            <a:ext cx="5486400" cy="4114800"/>
          </a:xfrm>
          <a:prstGeom prst="rect">
            <a:avLst/>
          </a:prstGeom>
          <a:noFill/>
          <a:ln>
            <a:noFill/>
          </a:ln>
        </p:spPr>
      </p:sp>
      <p:sp>
        <p:nvSpPr>
          <p:cNvPr id="59" name="Google Shape;59;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0" name="Google Shape;60;p34"/>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6" name="Google Shape;66;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7" name="Google Shape;67;p35"/>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36"/>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27"/>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27"/>
          <p:cNvSpPr/>
          <p:nvPr/>
        </p:nvSpPr>
        <p:spPr>
          <a:xfrm>
            <a:off x="609600" y="1566862"/>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27"/>
          <p:cNvCxnSpPr/>
          <p:nvPr/>
        </p:nvCxnSpPr>
        <p:spPr>
          <a:xfrm>
            <a:off x="609600" y="6172200"/>
            <a:ext cx="7924800" cy="0"/>
          </a:xfrm>
          <a:prstGeom prst="straightConnector1">
            <a:avLst/>
          </a:prstGeom>
          <a:noFill/>
          <a:ln w="9525" cap="flat" cmpd="sng">
            <a:solidFill>
              <a:schemeClr val="accent2"/>
            </a:solidFill>
            <a:prstDash val="solid"/>
            <a:miter lim="800000"/>
            <a:headEnd type="none" w="sm" len="sm"/>
            <a:tailEnd type="none" w="sm" len="sm"/>
          </a:ln>
        </p:spPr>
      </p:cxnSp>
      <p:sp>
        <p:nvSpPr>
          <p:cNvPr id="14" name="Google Shape;14;p27"/>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27"/>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
          <p:cNvSpPr txBox="1">
            <a:spLocks noGrp="1"/>
          </p:cNvSpPr>
          <p:nvPr>
            <p:ph type="title"/>
          </p:nvPr>
        </p:nvSpPr>
        <p:spPr>
          <a:xfrm>
            <a:off x="1647825" y="379412"/>
            <a:ext cx="6886575" cy="7048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ĐẠI HỌC QUỐC GIA TP. HỒ CHÍ MINH</a:t>
            </a:r>
            <a:br>
              <a:rPr lang="en-US" sz="2000" b="0" i="0" u="none">
                <a:solidFill>
                  <a:srgbClr val="000000"/>
                </a:solidFill>
                <a:latin typeface="Times New Roman"/>
                <a:ea typeface="Times New Roman"/>
                <a:cs typeface="Times New Roman"/>
                <a:sym typeface="Times New Roman"/>
              </a:rPr>
            </a:br>
            <a:r>
              <a:rPr lang="en-US" sz="2000" b="1" i="0" u="none">
                <a:solidFill>
                  <a:srgbClr val="000000"/>
                </a:solidFill>
                <a:latin typeface="Times New Roman"/>
                <a:ea typeface="Times New Roman"/>
                <a:cs typeface="Times New Roman"/>
                <a:sym typeface="Times New Roman"/>
              </a:rPr>
              <a:t>TRƯỜNG ĐẠI HỌC CÔNG NGHỆ THÔNG TIN</a:t>
            </a:r>
            <a:endParaRPr/>
          </a:p>
        </p:txBody>
      </p:sp>
      <p:sp>
        <p:nvSpPr>
          <p:cNvPr id="107" name="Google Shape;107;p1"/>
          <p:cNvSpPr txBox="1">
            <a:spLocks noGrp="1"/>
          </p:cNvSpPr>
          <p:nvPr>
            <p:ph type="body" idx="1"/>
          </p:nvPr>
        </p:nvSpPr>
        <p:spPr>
          <a:xfrm>
            <a:off x="576262" y="1828800"/>
            <a:ext cx="8001000" cy="426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1800"/>
              <a:buFont typeface="Noto Sans Symbols"/>
              <a:buNone/>
            </a:pPr>
            <a:r>
              <a:rPr lang="en-US" sz="1800" b="1" i="0" u="none" strike="noStrike" cap="none">
                <a:solidFill>
                  <a:srgbClr val="FF0000"/>
                </a:solidFill>
                <a:latin typeface="Times New Roman"/>
                <a:ea typeface="Times New Roman"/>
                <a:cs typeface="Times New Roman"/>
                <a:sym typeface="Times New Roman"/>
              </a:rPr>
              <a:t>DS300</a:t>
            </a:r>
            <a:endParaRPr sz="1000" b="0" i="0" u="none" strike="noStrike" cap="none">
              <a:solidFill>
                <a:schemeClr val="dk1"/>
              </a:solidFill>
              <a:latin typeface="Verdana"/>
              <a:ea typeface="Verdana"/>
              <a:cs typeface="Verdana"/>
              <a:sym typeface="Verdana"/>
            </a:endParaRPr>
          </a:p>
          <a:p>
            <a:pPr marL="0" marR="0" lvl="0" indent="0" algn="ctr" rtl="0">
              <a:lnSpc>
                <a:spcPct val="100000"/>
              </a:lnSpc>
              <a:spcBef>
                <a:spcPts val="0"/>
              </a:spcBef>
              <a:spcAft>
                <a:spcPts val="0"/>
              </a:spcAft>
              <a:buClr>
                <a:schemeClr val="accent2"/>
              </a:buClr>
              <a:buSzPts val="1800"/>
              <a:buFont typeface="Noto Sans Symbols"/>
              <a:buNone/>
            </a:pPr>
            <a:r>
              <a:rPr lang="en-US" sz="1800" b="1" i="0" u="none" strike="noStrike" cap="none">
                <a:solidFill>
                  <a:srgbClr val="0070C0"/>
                </a:solidFill>
                <a:latin typeface="Times New Roman"/>
                <a:ea typeface="Times New Roman"/>
                <a:cs typeface="Times New Roman"/>
                <a:sym typeface="Times New Roman"/>
              </a:rPr>
              <a:t>HỆ KHUYẾN NGHỊ</a:t>
            </a:r>
            <a:endParaRPr/>
          </a:p>
          <a:p>
            <a:pPr marL="0" marR="0" lvl="0" indent="0" algn="ctr" rtl="0">
              <a:lnSpc>
                <a:spcPct val="100000"/>
              </a:lnSpc>
              <a:spcBef>
                <a:spcPts val="0"/>
              </a:spcBef>
              <a:spcAft>
                <a:spcPts val="0"/>
              </a:spcAft>
              <a:buClr>
                <a:schemeClr val="accent2"/>
              </a:buClr>
              <a:buSzPts val="1800"/>
              <a:buFont typeface="Noto Sans Symbols"/>
              <a:buNone/>
            </a:pPr>
            <a:endParaRPr/>
          </a:p>
          <a:p>
            <a:pPr marL="0" marR="0" lvl="0" indent="0" algn="ctr" rtl="0">
              <a:lnSpc>
                <a:spcPct val="100000"/>
              </a:lnSpc>
              <a:spcBef>
                <a:spcPts val="0"/>
              </a:spcBef>
              <a:spcAft>
                <a:spcPts val="0"/>
              </a:spcAft>
              <a:buClr>
                <a:schemeClr val="accent2"/>
              </a:buClr>
              <a:buSzPts val="1000"/>
              <a:buFont typeface="Noto Sans Symbols"/>
              <a:buNone/>
            </a:pPr>
            <a:endParaRPr sz="1000" b="0" i="0" u="none" strike="noStrike" cap="none">
              <a:solidFill>
                <a:schemeClr val="dk1"/>
              </a:solidFill>
              <a:latin typeface="Verdana"/>
              <a:ea typeface="Verdana"/>
              <a:cs typeface="Verdana"/>
              <a:sym typeface="Verdana"/>
            </a:endParaRPr>
          </a:p>
          <a:p>
            <a:pPr marL="0" marR="0" lvl="0" indent="0" algn="ctr" rtl="0">
              <a:lnSpc>
                <a:spcPct val="100000"/>
              </a:lnSpc>
              <a:spcBef>
                <a:spcPts val="0"/>
              </a:spcBef>
              <a:spcAft>
                <a:spcPts val="0"/>
              </a:spcAft>
              <a:buClr>
                <a:schemeClr val="accent2"/>
              </a:buClr>
              <a:buSzPts val="2800"/>
              <a:buFont typeface="Noto Sans Symbols"/>
              <a:buNone/>
            </a:pPr>
            <a:r>
              <a:rPr lang="en-US" sz="2800" b="1" i="0" u="none" strike="noStrike" cap="none">
                <a:solidFill>
                  <a:srgbClr val="B90000"/>
                </a:solidFill>
                <a:latin typeface="Times New Roman"/>
                <a:ea typeface="Times New Roman"/>
                <a:cs typeface="Times New Roman"/>
                <a:sym typeface="Times New Roman"/>
              </a:rPr>
              <a:t>PHƯƠNG PHÁP</a:t>
            </a:r>
            <a:endParaRPr/>
          </a:p>
          <a:p>
            <a:pPr marL="0" marR="0" lvl="0" indent="0" algn="ctr" rtl="0">
              <a:lnSpc>
                <a:spcPct val="100000"/>
              </a:lnSpc>
              <a:spcBef>
                <a:spcPts val="0"/>
              </a:spcBef>
              <a:spcAft>
                <a:spcPts val="0"/>
              </a:spcAft>
              <a:buClr>
                <a:schemeClr val="accent2"/>
              </a:buClr>
              <a:buSzPts val="2800"/>
              <a:buFont typeface="Noto Sans Symbols"/>
              <a:buNone/>
            </a:pPr>
            <a:r>
              <a:rPr lang="en-US" sz="2800" b="1" i="0" u="none" strike="noStrike" cap="none">
                <a:solidFill>
                  <a:srgbClr val="B90000"/>
                </a:solidFill>
                <a:latin typeface="Times New Roman"/>
                <a:ea typeface="Times New Roman"/>
                <a:cs typeface="Times New Roman"/>
                <a:sym typeface="Times New Roman"/>
              </a:rPr>
              <a:t>ĐÁNH GIÁ HỆ KHUYẾN NGHỊ</a:t>
            </a:r>
            <a:endParaRPr/>
          </a:p>
        </p:txBody>
      </p:sp>
      <p:sp>
        <p:nvSpPr>
          <p:cNvPr id="108" name="Google Shape;108;p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09" name="Google Shape;109;p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10" name="Google Shape;110;p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pic>
        <p:nvPicPr>
          <p:cNvPr id="111" name="Google Shape;111;p1"/>
          <p:cNvPicPr preferRelativeResize="0"/>
          <p:nvPr/>
        </p:nvPicPr>
        <p:blipFill rotWithShape="1">
          <a:blip r:embed="rId3">
            <a:alphaModFix/>
          </a:blip>
          <a:srcRect/>
          <a:stretch/>
        </p:blipFill>
        <p:spPr>
          <a:xfrm>
            <a:off x="454025" y="246062"/>
            <a:ext cx="1143000" cy="971550"/>
          </a:xfrm>
          <a:prstGeom prst="rect">
            <a:avLst/>
          </a:prstGeom>
          <a:noFill/>
          <a:ln>
            <a:noFill/>
          </a:ln>
        </p:spPr>
      </p:pic>
      <p:sp>
        <p:nvSpPr>
          <p:cNvPr id="112" name="Google Shape;112;p1"/>
          <p:cNvSpPr txBox="1"/>
          <p:nvPr/>
        </p:nvSpPr>
        <p:spPr>
          <a:xfrm>
            <a:off x="-2743200" y="9906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 name="Google Shape;113;p1"/>
          <p:cNvSpPr txBox="1"/>
          <p:nvPr/>
        </p:nvSpPr>
        <p:spPr>
          <a:xfrm>
            <a:off x="4222750" y="4419600"/>
            <a:ext cx="4343400" cy="144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Times New Roman"/>
              <a:buNone/>
            </a:pPr>
            <a:r>
              <a:rPr lang="en-US" sz="1700" b="1" i="0" u="none" strike="noStrike" cap="none">
                <a:solidFill>
                  <a:srgbClr val="000000"/>
                </a:solidFill>
                <a:latin typeface="Times New Roman"/>
                <a:ea typeface="Times New Roman"/>
                <a:cs typeface="Times New Roman"/>
                <a:sym typeface="Times New Roman"/>
              </a:rPr>
              <a:t>Giảng viên: </a:t>
            </a:r>
            <a:r>
              <a:rPr lang="en-US" sz="1700" b="0" i="0" u="none" strike="noStrike" cap="none">
                <a:solidFill>
                  <a:srgbClr val="000000"/>
                </a:solidFill>
                <a:latin typeface="Times New Roman"/>
                <a:ea typeface="Times New Roman"/>
                <a:cs typeface="Times New Roman"/>
                <a:sym typeface="Times New Roman"/>
              </a:rPr>
              <a:t>ThS. Nguyễn Văn Kiệt</a:t>
            </a: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300"/>
              </a:spcBef>
              <a:spcAft>
                <a:spcPts val="0"/>
              </a:spcAft>
              <a:buClr>
                <a:srgbClr val="000000"/>
              </a:buClr>
              <a:buSzPts val="1700"/>
              <a:buFont typeface="Times New Roman"/>
              <a:buNone/>
            </a:pPr>
            <a:r>
              <a:rPr lang="en-US" sz="1700" b="0" i="0" u="none" strike="noStrike" cap="none">
                <a:solidFill>
                  <a:srgbClr val="000000"/>
                </a:solidFill>
                <a:latin typeface="Times New Roman"/>
                <a:ea typeface="Times New Roman"/>
                <a:cs typeface="Times New Roman"/>
                <a:sym typeface="Times New Roman"/>
              </a:rPr>
              <a:t>	     CN. Huỳnh Văn Tín</a:t>
            </a: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300"/>
              </a:spcBef>
              <a:spcAft>
                <a:spcPts val="0"/>
              </a:spcAft>
              <a:buClr>
                <a:srgbClr val="000000"/>
              </a:buClr>
              <a:buSzPts val="1700"/>
              <a:buFont typeface="Times New Roman"/>
              <a:buNone/>
            </a:pPr>
            <a:r>
              <a:rPr lang="en-US" sz="1700" b="1" i="0" u="none" strike="noStrike" cap="none">
                <a:solidFill>
                  <a:srgbClr val="000000"/>
                </a:solidFill>
                <a:latin typeface="Times New Roman"/>
                <a:ea typeface="Times New Roman"/>
                <a:cs typeface="Times New Roman"/>
                <a:sym typeface="Times New Roman"/>
              </a:rPr>
              <a:t>Bộ môn Khoa học Dữ liệu</a:t>
            </a: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300"/>
              </a:spcBef>
              <a:spcAft>
                <a:spcPts val="0"/>
              </a:spcAft>
              <a:buClr>
                <a:srgbClr val="000000"/>
              </a:buClr>
              <a:buSzPts val="1700"/>
              <a:buFont typeface="Times New Roman"/>
              <a:buNone/>
            </a:pPr>
            <a:r>
              <a:rPr lang="en-US" sz="1700" b="1" i="0" u="none" strike="noStrike" cap="none">
                <a:solidFill>
                  <a:srgbClr val="000000"/>
                </a:solidFill>
                <a:latin typeface="Times New Roman"/>
                <a:ea typeface="Times New Roman"/>
                <a:cs typeface="Times New Roman"/>
                <a:sym typeface="Times New Roman"/>
              </a:rPr>
              <a:t>Khoa Khoa học và Kỹ thuật Thông tin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47"/>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RMSE/NRMSE</a:t>
            </a:r>
            <a:endParaRPr/>
          </a:p>
        </p:txBody>
      </p:sp>
      <p:sp>
        <p:nvSpPr>
          <p:cNvPr id="205" name="Google Shape;205;p47"/>
          <p:cNvSpPr txBox="1">
            <a:spLocks noGrp="1"/>
          </p:cNvSpPr>
          <p:nvPr>
            <p:ph type="body" idx="1"/>
          </p:nvPr>
        </p:nvSpPr>
        <p:spPr>
          <a:xfrm>
            <a:off x="609600" y="1752600"/>
            <a:ext cx="81407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90000"/>
              </a:lnSpc>
              <a:spcBef>
                <a:spcPts val="0"/>
              </a:spcBef>
              <a:spcAft>
                <a:spcPts val="0"/>
              </a:spcAft>
              <a:buClr>
                <a:schemeClr val="accent2"/>
              </a:buClr>
              <a:buSzPts val="2800"/>
              <a:buFont typeface="Noto Sans Symbols"/>
              <a:buChar char="❖"/>
            </a:pPr>
            <a:r>
              <a:rPr lang="en-US" sz="2800" b="1" i="0" u="none" strike="noStrike" cap="none">
                <a:solidFill>
                  <a:srgbClr val="1B1B1B"/>
                </a:solidFill>
                <a:latin typeface="Times New Roman"/>
                <a:ea typeface="Times New Roman"/>
                <a:cs typeface="Times New Roman"/>
                <a:sym typeface="Times New Roman"/>
              </a:rPr>
              <a:t>Ví dụ:</a:t>
            </a:r>
            <a:endParaRPr sz="2800">
              <a:solidFill>
                <a:srgbClr val="1B1B1B"/>
              </a:solidFill>
              <a:latin typeface="Times New Roman"/>
              <a:ea typeface="Times New Roman"/>
              <a:cs typeface="Times New Roman"/>
              <a:sym typeface="Times New Roman"/>
            </a:endParaRPr>
          </a:p>
        </p:txBody>
      </p:sp>
      <p:sp>
        <p:nvSpPr>
          <p:cNvPr id="206" name="Google Shape;206;p47"/>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07" name="Google Shape;207;p47"/>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08" name="Google Shape;208;p47"/>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pic>
        <p:nvPicPr>
          <p:cNvPr id="209" name="Google Shape;209;p47"/>
          <p:cNvPicPr preferRelativeResize="0"/>
          <p:nvPr/>
        </p:nvPicPr>
        <p:blipFill rotWithShape="1">
          <a:blip r:embed="rId3">
            <a:alphaModFix/>
          </a:blip>
          <a:srcRect/>
          <a:stretch/>
        </p:blipFill>
        <p:spPr>
          <a:xfrm>
            <a:off x="2457578" y="1879600"/>
            <a:ext cx="5086222" cy="2302487"/>
          </a:xfrm>
          <a:prstGeom prst="rect">
            <a:avLst/>
          </a:prstGeom>
          <a:noFill/>
          <a:ln>
            <a:noFill/>
          </a:ln>
        </p:spPr>
      </p:pic>
      <p:pic>
        <p:nvPicPr>
          <p:cNvPr id="210" name="Google Shape;210;p47" descr="Text&#10;&#10;Description automatically generated with medium confidence"/>
          <p:cNvPicPr preferRelativeResize="0"/>
          <p:nvPr/>
        </p:nvPicPr>
        <p:blipFill rotWithShape="1">
          <a:blip r:embed="rId4">
            <a:alphaModFix/>
          </a:blip>
          <a:srcRect/>
          <a:stretch/>
        </p:blipFill>
        <p:spPr>
          <a:xfrm>
            <a:off x="793750" y="4492028"/>
            <a:ext cx="7772400" cy="12178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48"/>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MAE,RMSE – Vấn đề</a:t>
            </a:r>
            <a:endParaRPr/>
          </a:p>
        </p:txBody>
      </p:sp>
      <p:sp>
        <p:nvSpPr>
          <p:cNvPr id="217" name="Google Shape;217;p48"/>
          <p:cNvSpPr txBox="1">
            <a:spLocks noGrp="1"/>
          </p:cNvSpPr>
          <p:nvPr>
            <p:ph type="body" idx="1"/>
          </p:nvPr>
        </p:nvSpPr>
        <p:spPr>
          <a:xfrm>
            <a:off x="609600" y="1752600"/>
            <a:ext cx="81407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2"/>
              </a:buClr>
              <a:buSzPts val="2800"/>
              <a:buNone/>
            </a:pPr>
            <a:r>
              <a:rPr lang="en-US" sz="2800" i="0" u="none" strike="noStrike" cap="none">
                <a:solidFill>
                  <a:srgbClr val="1B1B1B"/>
                </a:solidFill>
                <a:latin typeface="Times New Roman"/>
                <a:ea typeface="Times New Roman"/>
                <a:cs typeface="Times New Roman"/>
                <a:sym typeface="Times New Roman"/>
              </a:rPr>
              <a:t>MAE, RMSE được đánh giá là phù hợp cho công việc tiên đoán. Tuy nhiên nó thật sự phù hợp khi chúng ta không cần phân biệt giữa các lỗi đánh giá. Chẳng hạn, giá trị đánh giá thật sự của người dùng u trên đối tượng p là 2, nhưng kết quả hai phương pháp khác nhau dự đoán lần lượt là 1, 3. Khi đó độ lệch dùng MAE, RMSE cho kết quả như nhau. Nhưng thật ra ý nghĩa khuyến nghị sẽ khác nhau. Hay nói rõ hơn</a:t>
            </a:r>
            <a:r>
              <a:rPr lang="en-US" sz="2800" b="1" i="0" u="none" strike="noStrike" cap="none">
                <a:solidFill>
                  <a:srgbClr val="1B1B1B"/>
                </a:solidFill>
                <a:latin typeface="Times New Roman"/>
                <a:ea typeface="Times New Roman"/>
                <a:cs typeface="Times New Roman"/>
                <a:sym typeface="Times New Roman"/>
              </a:rPr>
              <a:t>, phương pháp dự đoán giá trị 3 sẽ ưu tiên khuyến nghị cho đối tượng p cho u, trong khi phương pháp cho giá trị 1 sẽ không mong muốn khuyến nghị cho người dùng u.</a:t>
            </a:r>
            <a:endParaRPr sz="2800" b="1">
              <a:solidFill>
                <a:srgbClr val="1B1B1B"/>
              </a:solidFill>
              <a:latin typeface="Times New Roman"/>
              <a:ea typeface="Times New Roman"/>
              <a:cs typeface="Times New Roman"/>
              <a:sym typeface="Times New Roman"/>
            </a:endParaRPr>
          </a:p>
        </p:txBody>
      </p:sp>
      <p:sp>
        <p:nvSpPr>
          <p:cNvPr id="218" name="Google Shape;218;p48"/>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19" name="Google Shape;219;p48"/>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20" name="Google Shape;220;p48"/>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49"/>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dirty="0" err="1">
                <a:latin typeface="Times New Roman"/>
                <a:ea typeface="Times New Roman"/>
                <a:cs typeface="Times New Roman"/>
                <a:sym typeface="Times New Roman"/>
              </a:rPr>
              <a:t>Độ</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đo</a:t>
            </a:r>
            <a:r>
              <a:rPr lang="en-US" sz="3200" b="1" dirty="0">
                <a:latin typeface="Times New Roman"/>
                <a:ea typeface="Times New Roman"/>
                <a:cs typeface="Times New Roman"/>
                <a:sym typeface="Times New Roman"/>
              </a:rPr>
              <a:t> Precision, Recall, F-measure</a:t>
            </a:r>
            <a:endParaRPr dirty="0"/>
          </a:p>
        </p:txBody>
      </p:sp>
      <p:sp>
        <p:nvSpPr>
          <p:cNvPr id="227" name="Google Shape;227;p4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28" name="Google Shape;228;p4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29" name="Google Shape;229;p4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pic>
        <p:nvPicPr>
          <p:cNvPr id="230" name="Google Shape;230;p49" descr="Precision and Recall – LearnDataSci"/>
          <p:cNvPicPr preferRelativeResize="0"/>
          <p:nvPr/>
        </p:nvPicPr>
        <p:blipFill rotWithShape="1">
          <a:blip r:embed="rId3">
            <a:alphaModFix/>
          </a:blip>
          <a:srcRect/>
          <a:stretch/>
        </p:blipFill>
        <p:spPr>
          <a:xfrm>
            <a:off x="2429958" y="1853803"/>
            <a:ext cx="5770752" cy="1920578"/>
          </a:xfrm>
          <a:prstGeom prst="rect">
            <a:avLst/>
          </a:prstGeom>
          <a:noFill/>
          <a:ln>
            <a:noFill/>
          </a:ln>
        </p:spPr>
      </p:pic>
      <p:sp>
        <p:nvSpPr>
          <p:cNvPr id="231" name="Google Shape;231;p49"/>
          <p:cNvSpPr txBox="1"/>
          <p:nvPr/>
        </p:nvSpPr>
        <p:spPr>
          <a:xfrm>
            <a:off x="576262" y="1792684"/>
            <a:ext cx="41569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Bài toán khuyến nghị - phân lớp</a:t>
            </a:r>
            <a:endParaRPr/>
          </a:p>
        </p:txBody>
      </p:sp>
      <p:pic>
        <p:nvPicPr>
          <p:cNvPr id="232" name="Google Shape;232;p49" descr="Recall and Precision: how is the performance of a model measured? – MadKudu"/>
          <p:cNvPicPr preferRelativeResize="0"/>
          <p:nvPr/>
        </p:nvPicPr>
        <p:blipFill rotWithShape="1">
          <a:blip r:embed="rId4">
            <a:alphaModFix/>
          </a:blip>
          <a:srcRect/>
          <a:stretch/>
        </p:blipFill>
        <p:spPr>
          <a:xfrm>
            <a:off x="393700" y="4046737"/>
            <a:ext cx="5422900" cy="949260"/>
          </a:xfrm>
          <a:prstGeom prst="rect">
            <a:avLst/>
          </a:prstGeom>
          <a:noFill/>
          <a:ln>
            <a:noFill/>
          </a:ln>
        </p:spPr>
      </p:pic>
      <p:pic>
        <p:nvPicPr>
          <p:cNvPr id="233" name="Google Shape;233;p49" descr="Accuracy, Recall &amp; Precision. When it comes to evaluating how well a… | by  Erika D | Medium"/>
          <p:cNvPicPr preferRelativeResize="0"/>
          <p:nvPr/>
        </p:nvPicPr>
        <p:blipFill rotWithShape="1">
          <a:blip r:embed="rId5">
            <a:alphaModFix/>
          </a:blip>
          <a:srcRect/>
          <a:stretch/>
        </p:blipFill>
        <p:spPr>
          <a:xfrm>
            <a:off x="576262" y="4948344"/>
            <a:ext cx="4621854" cy="971533"/>
          </a:xfrm>
          <a:prstGeom prst="rect">
            <a:avLst/>
          </a:prstGeom>
          <a:noFill/>
          <a:ln>
            <a:noFill/>
          </a:ln>
        </p:spPr>
      </p:pic>
      <p:pic>
        <p:nvPicPr>
          <p:cNvPr id="234" name="Google Shape;234;p49" descr="What Is Precision &amp; Recall? Use in Classification Models | Built In"/>
          <p:cNvPicPr preferRelativeResize="0"/>
          <p:nvPr/>
        </p:nvPicPr>
        <p:blipFill rotWithShape="1">
          <a:blip r:embed="rId6">
            <a:alphaModFix/>
          </a:blip>
          <a:srcRect/>
          <a:stretch/>
        </p:blipFill>
        <p:spPr>
          <a:xfrm>
            <a:off x="5198116" y="4849924"/>
            <a:ext cx="3623995" cy="121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50"/>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P@TopN, R@TopN</a:t>
            </a:r>
            <a:endParaRPr/>
          </a:p>
        </p:txBody>
      </p:sp>
      <p:sp>
        <p:nvSpPr>
          <p:cNvPr id="241" name="Google Shape;241;p50"/>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42" name="Google Shape;242;p50"/>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43" name="Google Shape;243;p5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44" name="Google Shape;244;p50"/>
          <p:cNvSpPr txBox="1"/>
          <p:nvPr/>
        </p:nvSpPr>
        <p:spPr>
          <a:xfrm>
            <a:off x="576263" y="1792684"/>
            <a:ext cx="8059738" cy="23083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Tương tự cách tính trên Precision và Recall tuy nhiên chỉ tính trên danh sách TopN sản phẩm.</a:t>
            </a:r>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Ví dụ: Hệ thống trả về top5 phim đề xuất cho người dùng u. Trong đó có 3 phim tồn tại trong Groundtruth của u (Groundtruth của u có 10 phim). Thì P@top5, R@top5?</a:t>
            </a:r>
            <a:endParaRPr/>
          </a:p>
        </p:txBody>
      </p:sp>
      <p:pic>
        <p:nvPicPr>
          <p:cNvPr id="245" name="Google Shape;245;p50" descr="Table&#10;&#10;Description automatically generated"/>
          <p:cNvPicPr preferRelativeResize="0"/>
          <p:nvPr/>
        </p:nvPicPr>
        <p:blipFill rotWithShape="1">
          <a:blip r:embed="rId3">
            <a:alphaModFix/>
          </a:blip>
          <a:srcRect/>
          <a:stretch/>
        </p:blipFill>
        <p:spPr>
          <a:xfrm>
            <a:off x="2904332" y="4219521"/>
            <a:ext cx="3403600" cy="19071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51"/>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P@TopN, R@TopN</a:t>
            </a:r>
            <a:endParaRPr/>
          </a:p>
        </p:txBody>
      </p:sp>
      <p:sp>
        <p:nvSpPr>
          <p:cNvPr id="252" name="Google Shape;252;p5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53" name="Google Shape;253;p5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54" name="Google Shape;254;p5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55" name="Google Shape;255;p51"/>
          <p:cNvSpPr txBox="1"/>
          <p:nvPr/>
        </p:nvSpPr>
        <p:spPr>
          <a:xfrm>
            <a:off x="576263" y="1792684"/>
            <a:ext cx="8059738" cy="23083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Tương tự cách tính trên Precision và Recall tuy nhiên chỉ tính trên danh sách TopN sản phẩm.</a:t>
            </a:r>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Ví dụ: Hệ thống trả về top5 phim đề xuất cho người dùng u. Trong đó có 3 phim tồn tại trong Groundtruth của u (Groundtruth của u có 10 phim). Thì P@top5, R@top5?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52"/>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Độ đo Precision, Recall, F-measure – vấn đề?</a:t>
            </a:r>
            <a:endParaRPr/>
          </a:p>
        </p:txBody>
      </p:sp>
      <p:sp>
        <p:nvSpPr>
          <p:cNvPr id="262" name="Google Shape;262;p5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63" name="Google Shape;263;p5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64" name="Google Shape;264;p5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65" name="Google Shape;265;p52"/>
          <p:cNvSpPr txBox="1"/>
          <p:nvPr/>
        </p:nvSpPr>
        <p:spPr>
          <a:xfrm>
            <a:off x="576263" y="1792684"/>
            <a:ext cx="8059738" cy="341627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Times New Roman"/>
                <a:ea typeface="Times New Roman"/>
                <a:cs typeface="Times New Roman"/>
                <a:sym typeface="Times New Roman"/>
              </a:rPr>
              <a:t>Thứ</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tự</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trả</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về</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trong</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danh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sách</a:t>
            </a:r>
            <a:r>
              <a:rPr lang="en-US" sz="2400" b="0" i="0" u="none" strike="noStrike" cap="none" dirty="0">
                <a:solidFill>
                  <a:srgbClr val="000000"/>
                </a:solidFill>
                <a:latin typeface="Times New Roman"/>
                <a:ea typeface="Times New Roman"/>
                <a:cs typeface="Times New Roman"/>
                <a:sym typeface="Times New Roman"/>
              </a:rPr>
              <a:t>?</a:t>
            </a:r>
            <a:endParaRPr dirty="0"/>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Times New Roman"/>
                <a:ea typeface="Times New Roman"/>
                <a:cs typeface="Times New Roman"/>
                <a:sym typeface="Times New Roman"/>
              </a:rPr>
              <a:t>Chất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lượng</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danh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sách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trả</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về</a:t>
            </a:r>
            <a:r>
              <a:rPr lang="en-US" sz="2400" b="0" i="0" u="none" strike="noStrike" cap="none" dirty="0">
                <a:solidFill>
                  <a:srgbClr val="0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Times New Roman"/>
                <a:ea typeface="Times New Roman"/>
                <a:cs typeface="Times New Roman"/>
                <a:sym typeface="Times New Roman"/>
              </a:rPr>
              <a:t>Ví</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dụ</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Hệ</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thống</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trả</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về</a:t>
            </a:r>
            <a:r>
              <a:rPr lang="en-US" sz="2400" b="0" i="0" u="none" strike="noStrike" cap="none" dirty="0">
                <a:solidFill>
                  <a:srgbClr val="000000"/>
                </a:solidFill>
                <a:latin typeface="Times New Roman"/>
                <a:ea typeface="Times New Roman"/>
                <a:cs typeface="Times New Roman"/>
                <a:sym typeface="Times New Roman"/>
              </a:rPr>
              <a:t> top5 </a:t>
            </a:r>
            <a:r>
              <a:rPr lang="en-US" sz="2400" b="0" i="0" u="none" strike="noStrike" cap="none" dirty="0" err="1">
                <a:solidFill>
                  <a:srgbClr val="000000"/>
                </a:solidFill>
                <a:latin typeface="Times New Roman"/>
                <a:ea typeface="Times New Roman"/>
                <a:cs typeface="Times New Roman"/>
                <a:sym typeface="Times New Roman"/>
              </a:rPr>
              <a:t>phim</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đề</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xuất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cho</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người</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dùng</a:t>
            </a:r>
            <a:r>
              <a:rPr lang="en-US" sz="2400" b="0" i="0" u="none" strike="noStrike" cap="none" dirty="0">
                <a:solidFill>
                  <a:srgbClr val="000000"/>
                </a:solidFill>
                <a:latin typeface="Times New Roman"/>
                <a:ea typeface="Times New Roman"/>
                <a:cs typeface="Times New Roman"/>
                <a:sym typeface="Times New Roman"/>
              </a:rPr>
              <a:t> u. </a:t>
            </a:r>
            <a:r>
              <a:rPr lang="en-US" sz="2400" b="0" i="0" u="none" strike="noStrike" cap="none" dirty="0" err="1">
                <a:solidFill>
                  <a:srgbClr val="000000"/>
                </a:solidFill>
                <a:latin typeface="Times New Roman"/>
                <a:ea typeface="Times New Roman"/>
                <a:cs typeface="Times New Roman"/>
                <a:sym typeface="Times New Roman"/>
              </a:rPr>
              <a:t>Trong</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đó</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có</a:t>
            </a:r>
            <a:r>
              <a:rPr lang="en-US" sz="2400" b="0" i="0" u="none" strike="noStrike" cap="none" dirty="0">
                <a:solidFill>
                  <a:srgbClr val="000000"/>
                </a:solidFill>
                <a:latin typeface="Times New Roman"/>
                <a:ea typeface="Times New Roman"/>
                <a:cs typeface="Times New Roman"/>
                <a:sym typeface="Times New Roman"/>
              </a:rPr>
              <a:t> 3 </a:t>
            </a:r>
            <a:r>
              <a:rPr lang="en-US" sz="2400" b="0" i="0" u="none" strike="noStrike" cap="none" dirty="0" err="1">
                <a:solidFill>
                  <a:srgbClr val="000000"/>
                </a:solidFill>
                <a:latin typeface="Times New Roman"/>
                <a:ea typeface="Times New Roman"/>
                <a:cs typeface="Times New Roman"/>
                <a:sym typeface="Times New Roman"/>
              </a:rPr>
              <a:t>phim</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tồn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tại</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trong</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Groundtruth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của</a:t>
            </a:r>
            <a:r>
              <a:rPr lang="en-US" sz="2400" b="0" i="0" u="none" strike="noStrike" cap="none" dirty="0">
                <a:solidFill>
                  <a:srgbClr val="000000"/>
                </a:solidFill>
                <a:latin typeface="Times New Roman"/>
                <a:ea typeface="Times New Roman"/>
                <a:cs typeface="Times New Roman"/>
                <a:sym typeface="Times New Roman"/>
              </a:rPr>
              <a:t> u (</a:t>
            </a:r>
            <a:r>
              <a:rPr lang="en-US" sz="2400" b="0" i="0" u="none" strike="noStrike" cap="none" dirty="0" err="1">
                <a:solidFill>
                  <a:srgbClr val="000000"/>
                </a:solidFill>
                <a:latin typeface="Times New Roman"/>
                <a:ea typeface="Times New Roman"/>
                <a:cs typeface="Times New Roman"/>
                <a:sym typeface="Times New Roman"/>
              </a:rPr>
              <a:t>liên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quan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đến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sở</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thích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của</a:t>
            </a:r>
            <a:r>
              <a:rPr lang="en-US" sz="2400" b="0" i="0" u="none" strike="noStrike" cap="none" dirty="0">
                <a:solidFill>
                  <a:srgbClr val="000000"/>
                </a:solidFill>
                <a:latin typeface="Times New Roman"/>
                <a:ea typeface="Times New Roman"/>
                <a:cs typeface="Times New Roman"/>
                <a:sym typeface="Times New Roman"/>
              </a:rPr>
              <a:t> u). </a:t>
            </a:r>
            <a:r>
              <a:rPr lang="en-US" sz="2400" b="0" i="0" u="none" strike="noStrike" cap="none" dirty="0" err="1">
                <a:solidFill>
                  <a:srgbClr val="000000"/>
                </a:solidFill>
                <a:latin typeface="Times New Roman"/>
                <a:ea typeface="Times New Roman"/>
                <a:cs typeface="Times New Roman"/>
                <a:sym typeface="Times New Roman"/>
              </a:rPr>
              <a:t>Thì</a:t>
            </a:r>
            <a:r>
              <a:rPr lang="en-US" sz="2400" b="0" i="0" u="none" strike="noStrike" cap="none" dirty="0">
                <a:solidFill>
                  <a:srgbClr val="000000"/>
                </a:solidFill>
                <a:latin typeface="Times New Roman"/>
                <a:ea typeface="Times New Roman"/>
                <a:cs typeface="Times New Roman"/>
                <a:sym typeface="Times New Roman"/>
              </a:rPr>
              <a:t> P@top5? </a:t>
            </a:r>
            <a:r>
              <a:rPr lang="en-US" sz="2400" b="0" i="0" u="none" strike="noStrike" cap="none" dirty="0" err="1">
                <a:solidFill>
                  <a:srgbClr val="000000"/>
                </a:solidFill>
                <a:latin typeface="Times New Roman"/>
                <a:ea typeface="Times New Roman"/>
                <a:cs typeface="Times New Roman"/>
                <a:sym typeface="Times New Roman"/>
              </a:rPr>
              <a:t>Nếu</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thuật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toán</a:t>
            </a:r>
            <a:r>
              <a:rPr lang="en-US" sz="2400" b="0" i="0" u="none" strike="noStrike" cap="none" dirty="0">
                <a:solidFill>
                  <a:srgbClr val="000000"/>
                </a:solidFill>
                <a:latin typeface="Times New Roman"/>
                <a:ea typeface="Times New Roman"/>
                <a:cs typeface="Times New Roman"/>
                <a:sym typeface="Times New Roman"/>
              </a:rPr>
              <a:t> A </a:t>
            </a:r>
            <a:r>
              <a:rPr lang="en-US" sz="2400" b="0" i="0" u="none" strike="noStrike" cap="none" dirty="0" err="1">
                <a:solidFill>
                  <a:srgbClr val="000000"/>
                </a:solidFill>
                <a:latin typeface="Times New Roman"/>
                <a:ea typeface="Times New Roman"/>
                <a:cs typeface="Times New Roman"/>
                <a:sym typeface="Times New Roman"/>
              </a:rPr>
              <a:t>trả</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về</a:t>
            </a:r>
            <a:r>
              <a:rPr lang="en-US" sz="2400" b="0" i="0" u="none" strike="noStrike" cap="none" dirty="0">
                <a:solidFill>
                  <a:srgbClr val="000000"/>
                </a:solidFill>
                <a:latin typeface="Times New Roman"/>
                <a:ea typeface="Times New Roman"/>
                <a:cs typeface="Times New Roman"/>
                <a:sym typeface="Times New Roman"/>
              </a:rPr>
              <a:t> 3 </a:t>
            </a:r>
            <a:r>
              <a:rPr lang="en-US" sz="2400" b="0" i="0" u="none" strike="noStrike" cap="none" dirty="0" err="1">
                <a:solidFill>
                  <a:srgbClr val="000000"/>
                </a:solidFill>
                <a:latin typeface="Times New Roman"/>
                <a:ea typeface="Times New Roman"/>
                <a:cs typeface="Times New Roman"/>
                <a:sym typeface="Times New Roman"/>
              </a:rPr>
              <a:t>phim</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này</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nằm</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đầu</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danh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sách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và</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thuật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toán</a:t>
            </a:r>
            <a:r>
              <a:rPr lang="en-US" sz="2400" b="0" i="0" u="none" strike="noStrike" cap="none" dirty="0">
                <a:solidFill>
                  <a:srgbClr val="000000"/>
                </a:solidFill>
                <a:latin typeface="Times New Roman"/>
                <a:ea typeface="Times New Roman"/>
                <a:cs typeface="Times New Roman"/>
                <a:sym typeface="Times New Roman"/>
              </a:rPr>
              <a:t> B </a:t>
            </a:r>
            <a:r>
              <a:rPr lang="en-US" sz="2400" b="0" i="0" u="none" strike="noStrike" cap="none" dirty="0" err="1">
                <a:solidFill>
                  <a:srgbClr val="000000"/>
                </a:solidFill>
                <a:latin typeface="Times New Roman"/>
                <a:ea typeface="Times New Roman"/>
                <a:cs typeface="Times New Roman"/>
                <a:sym typeface="Times New Roman"/>
              </a:rPr>
              <a:t>nằm</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cuối</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danh</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sách</a:t>
            </a:r>
            <a:r>
              <a:rPr lang="en-US" sz="2400" b="0" i="0" u="none" strike="noStrike" cap="none" dirty="0">
                <a:solidFill>
                  <a:srgbClr val="000000"/>
                </a:solidFill>
                <a:latin typeface="Times New Roman"/>
                <a:ea typeface="Times New Roman"/>
                <a:cs typeface="Times New Roman"/>
                <a:sym typeface="Times New Roman"/>
              </a:rPr>
              <a:t> 🡪 </a:t>
            </a:r>
            <a:r>
              <a:rPr lang="en-US" sz="2400" b="0" i="0" u="none" strike="noStrike" cap="none" dirty="0" err="1">
                <a:solidFill>
                  <a:srgbClr val="000000"/>
                </a:solidFill>
                <a:latin typeface="Times New Roman"/>
                <a:ea typeface="Times New Roman"/>
                <a:cs typeface="Times New Roman"/>
                <a:sym typeface="Times New Roman"/>
              </a:rPr>
              <a:t>nên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chọn</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thuật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toán</a:t>
            </a:r>
            <a:r>
              <a:rPr lang="en-US" sz="2400" b="0" i="0" u="none" strike="noStrike" cap="none" dirty="0">
                <a:solidFill>
                  <a:srgbClr val="000000"/>
                </a:solidFill>
                <a:latin typeface="Times New Roman"/>
                <a:ea typeface="Times New Roman"/>
                <a:cs typeface="Times New Roman"/>
                <a:sym typeface="Times New Roman"/>
              </a:rPr>
              <a:t> A, hay </a:t>
            </a:r>
            <a:r>
              <a:rPr lang="en-US" sz="2400" b="0" i="0" u="none" strike="noStrike" cap="none" dirty="0" err="1">
                <a:solidFill>
                  <a:srgbClr val="000000"/>
                </a:solidFill>
                <a:latin typeface="Times New Roman"/>
                <a:ea typeface="Times New Roman"/>
                <a:cs typeface="Times New Roman"/>
                <a:sym typeface="Times New Roman"/>
              </a:rPr>
              <a:t>thuật</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toán</a:t>
            </a:r>
            <a:r>
              <a:rPr lang="en-US" sz="2400" b="0" i="0" u="none" strike="noStrike" cap="none" dirty="0">
                <a:solidFill>
                  <a:srgbClr val="000000"/>
                </a:solidFill>
                <a:latin typeface="Times New Roman"/>
                <a:ea typeface="Times New Roman"/>
                <a:cs typeface="Times New Roman"/>
                <a:sym typeface="Times New Roman"/>
              </a:rPr>
              <a:t> B, </a:t>
            </a:r>
            <a:r>
              <a:rPr lang="en-US" sz="2400" b="0" i="0" u="none" strike="noStrike" cap="none" dirty="0" err="1">
                <a:solidFill>
                  <a:srgbClr val="000000"/>
                </a:solidFill>
                <a:latin typeface="Times New Roman"/>
                <a:ea typeface="Times New Roman"/>
                <a:cs typeface="Times New Roman"/>
                <a:sym typeface="Times New Roman"/>
              </a:rPr>
              <a:t>vì</a:t>
            </a:r>
            <a:r>
              <a:rPr lang="en-US" sz="24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err="1">
                <a:solidFill>
                  <a:srgbClr val="000000"/>
                </a:solidFill>
                <a:latin typeface="Times New Roman"/>
                <a:ea typeface="Times New Roman"/>
                <a:cs typeface="Times New Roman"/>
                <a:sym typeface="Times New Roman"/>
              </a:rPr>
              <a:t>sao</a:t>
            </a:r>
            <a:r>
              <a:rPr lang="en-US" sz="2400" b="0" i="0" u="none" strike="noStrike" cap="none" dirty="0">
                <a:solidFill>
                  <a:srgbClr val="000000"/>
                </a:solidFill>
                <a:latin typeface="Times New Roman"/>
                <a:ea typeface="Times New Roman"/>
                <a:cs typeface="Times New Roman"/>
                <a:sym typeface="Times New Roman"/>
              </a:rPr>
              <a:t>?</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pháp đánh giá kết quả khuyế</a:t>
            </a:r>
            <a:r>
              <a:rPr lang="en-US" sz="3200" b="1">
                <a:latin typeface="Times New Roman"/>
                <a:ea typeface="Times New Roman"/>
                <a:cs typeface="Times New Roman"/>
                <a:sym typeface="Times New Roman"/>
              </a:rPr>
              <a:t>n nghị</a:t>
            </a:r>
            <a:endParaRPr/>
          </a:p>
        </p:txBody>
      </p:sp>
      <p:sp>
        <p:nvSpPr>
          <p:cNvPr id="272" name="Google Shape;272;p53"/>
          <p:cNvSpPr txBox="1">
            <a:spLocks noGrp="1"/>
          </p:cNvSpPr>
          <p:nvPr>
            <p:ph type="body" idx="1"/>
          </p:nvPr>
        </p:nvSpPr>
        <p:spPr>
          <a:xfrm>
            <a:off x="1816099" y="2882900"/>
            <a:ext cx="5321301" cy="1676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accent2"/>
              </a:buClr>
              <a:buSzPts val="2800"/>
              <a:buNone/>
            </a:pPr>
            <a:r>
              <a:rPr lang="en-US" sz="2800" b="1">
                <a:solidFill>
                  <a:srgbClr val="FF0000"/>
                </a:solidFill>
                <a:latin typeface="Times New Roman"/>
                <a:ea typeface="Times New Roman"/>
                <a:cs typeface="Times New Roman"/>
                <a:sym typeface="Times New Roman"/>
              </a:rPr>
              <a:t>Đánh giá Offline</a:t>
            </a:r>
            <a:endParaRPr/>
          </a:p>
          <a:p>
            <a:pPr marL="0" marR="0" lvl="0" indent="0" algn="ctr" rtl="0">
              <a:lnSpc>
                <a:spcPct val="90000"/>
              </a:lnSpc>
              <a:spcBef>
                <a:spcPts val="0"/>
              </a:spcBef>
              <a:spcAft>
                <a:spcPts val="0"/>
              </a:spcAft>
              <a:buClr>
                <a:schemeClr val="accent2"/>
              </a:buClr>
              <a:buSzPts val="2800"/>
              <a:buNone/>
            </a:pPr>
            <a:endParaRPr sz="2800" b="1">
              <a:solidFill>
                <a:srgbClr val="1B1B1B"/>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accent2"/>
              </a:buClr>
              <a:buSzPts val="2800"/>
              <a:buNone/>
            </a:pPr>
            <a:r>
              <a:rPr lang="en-US" sz="2800" b="1">
                <a:solidFill>
                  <a:srgbClr val="1B1B1B"/>
                </a:solidFill>
                <a:latin typeface="Times New Roman"/>
                <a:ea typeface="Times New Roman"/>
                <a:cs typeface="Times New Roman"/>
                <a:sym typeface="Times New Roman"/>
              </a:rPr>
              <a:t>Quan tâm thứ tự sắp xếp</a:t>
            </a:r>
            <a:endParaRPr sz="2800" b="1">
              <a:solidFill>
                <a:srgbClr val="1B1B1B"/>
              </a:solidFill>
              <a:latin typeface="Times New Roman"/>
              <a:ea typeface="Times New Roman"/>
              <a:cs typeface="Times New Roman"/>
              <a:sym typeface="Times New Roman"/>
            </a:endParaRPr>
          </a:p>
        </p:txBody>
      </p:sp>
      <p:sp>
        <p:nvSpPr>
          <p:cNvPr id="273" name="Google Shape;273;p5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74" name="Google Shape;274;p5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75" name="Google Shape;275;p5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None/>
            </a:pPr>
            <a:r>
              <a:rPr lang="en-US" sz="3200" b="1">
                <a:latin typeface="Times New Roman"/>
                <a:ea typeface="Times New Roman"/>
                <a:cs typeface="Times New Roman"/>
                <a:sym typeface="Times New Roman"/>
              </a:rPr>
              <a:t>MRR: Mean Reciprocal Rank</a:t>
            </a:r>
            <a:endParaRPr/>
          </a:p>
        </p:txBody>
      </p:sp>
      <p:sp>
        <p:nvSpPr>
          <p:cNvPr id="282" name="Google Shape;282;p54"/>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83" name="Google Shape;283;p54"/>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84" name="Google Shape;284;p54"/>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85" name="Google Shape;285;p54"/>
          <p:cNvSpPr txBox="1"/>
          <p:nvPr/>
        </p:nvSpPr>
        <p:spPr>
          <a:xfrm>
            <a:off x="609600" y="1886049"/>
            <a:ext cx="8153400" cy="33547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MRR: Xếp hạng đối ứng trung bình</a:t>
            </a:r>
            <a:endParaRPr/>
          </a:p>
          <a:p>
            <a:pPr marL="0" marR="0" lvl="0" indent="0" algn="l"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U: tập người dùng</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u: u thuộc U</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rank</a:t>
            </a:r>
            <a:r>
              <a:rPr lang="en-US" sz="2400" b="0" i="0" u="none" strike="noStrike" cap="none" baseline="-25000">
                <a:solidFill>
                  <a:srgbClr val="000000"/>
                </a:solidFill>
                <a:latin typeface="Times New Roman"/>
                <a:ea typeface="Times New Roman"/>
                <a:cs typeface="Times New Roman"/>
                <a:sym typeface="Times New Roman"/>
              </a:rPr>
              <a:t>u</a:t>
            </a:r>
            <a:r>
              <a:rPr lang="en-US" sz="2400" b="0" i="0" u="none" strike="noStrike" cap="none">
                <a:solidFill>
                  <a:srgbClr val="000000"/>
                </a:solidFill>
                <a:latin typeface="Times New Roman"/>
                <a:ea typeface="Times New Roman"/>
                <a:cs typeface="Times New Roman"/>
                <a:sym typeface="Times New Roman"/>
              </a:rPr>
              <a:t> biểu thị thứ hạng của đối tượng có liên quan đầu tiên.</a:t>
            </a:r>
            <a:endParaRPr sz="2400" b="0" i="0" u="none" strike="noStrike" cap="none">
              <a:solidFill>
                <a:srgbClr val="000000"/>
              </a:solidFill>
              <a:latin typeface="Times New Roman"/>
              <a:ea typeface="Times New Roman"/>
              <a:cs typeface="Times New Roman"/>
              <a:sym typeface="Times New Roman"/>
            </a:endParaRPr>
          </a:p>
        </p:txBody>
      </p:sp>
      <p:pic>
        <p:nvPicPr>
          <p:cNvPr id="286" name="Google Shape;286;p54" descr="Icon&#10;&#10;Description automatically generated with medium confidence"/>
          <p:cNvPicPr preferRelativeResize="0"/>
          <p:nvPr/>
        </p:nvPicPr>
        <p:blipFill rotWithShape="1">
          <a:blip r:embed="rId3">
            <a:alphaModFix/>
          </a:blip>
          <a:srcRect/>
          <a:stretch/>
        </p:blipFill>
        <p:spPr>
          <a:xfrm>
            <a:off x="2829859" y="2743201"/>
            <a:ext cx="3556229" cy="1243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55"/>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None/>
            </a:pPr>
            <a:r>
              <a:rPr lang="en-US" sz="3200" b="1">
                <a:latin typeface="Times New Roman"/>
                <a:ea typeface="Times New Roman"/>
                <a:cs typeface="Times New Roman"/>
                <a:sym typeface="Times New Roman"/>
              </a:rPr>
              <a:t>MRR: Mean Reciprocal Rank</a:t>
            </a:r>
            <a:endParaRPr/>
          </a:p>
        </p:txBody>
      </p:sp>
      <p:sp>
        <p:nvSpPr>
          <p:cNvPr id="293" name="Google Shape;293;p55"/>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294" name="Google Shape;294;p55"/>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295" name="Google Shape;295;p5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96" name="Google Shape;296;p55"/>
          <p:cNvSpPr txBox="1"/>
          <p:nvPr/>
        </p:nvSpPr>
        <p:spPr>
          <a:xfrm>
            <a:off x="609600" y="1886049"/>
            <a:ext cx="81534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Ví dụ</a:t>
            </a:r>
            <a:endParaRPr/>
          </a:p>
        </p:txBody>
      </p:sp>
      <p:pic>
        <p:nvPicPr>
          <p:cNvPr id="297" name="Google Shape;297;p55" descr="Diagram&#10;&#10;Description automatically generated"/>
          <p:cNvPicPr preferRelativeResize="0"/>
          <p:nvPr/>
        </p:nvPicPr>
        <p:blipFill rotWithShape="1">
          <a:blip r:embed="rId3">
            <a:alphaModFix/>
          </a:blip>
          <a:srcRect/>
          <a:stretch/>
        </p:blipFill>
        <p:spPr>
          <a:xfrm>
            <a:off x="3557329" y="1847904"/>
            <a:ext cx="4924941" cy="4663440"/>
          </a:xfrm>
          <a:prstGeom prst="rect">
            <a:avLst/>
          </a:prstGeom>
          <a:noFill/>
          <a:ln>
            <a:noFill/>
          </a:ln>
        </p:spPr>
      </p:pic>
      <p:pic>
        <p:nvPicPr>
          <p:cNvPr id="298" name="Google Shape;298;p55" descr="Icon&#10;&#10;Description automatically generated with medium confidence"/>
          <p:cNvPicPr preferRelativeResize="0"/>
          <p:nvPr/>
        </p:nvPicPr>
        <p:blipFill rotWithShape="1">
          <a:blip r:embed="rId4">
            <a:alphaModFix/>
          </a:blip>
          <a:srcRect/>
          <a:stretch/>
        </p:blipFill>
        <p:spPr>
          <a:xfrm>
            <a:off x="468261" y="3656403"/>
            <a:ext cx="2250555" cy="7869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6"/>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Average Precision và Mean Average Precision</a:t>
            </a:r>
            <a:endParaRPr/>
          </a:p>
        </p:txBody>
      </p:sp>
      <p:sp>
        <p:nvSpPr>
          <p:cNvPr id="305" name="Google Shape;305;p5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06" name="Google Shape;306;p5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07" name="Google Shape;307;p5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308" name="Google Shape;308;p56"/>
          <p:cNvSpPr txBox="1"/>
          <p:nvPr/>
        </p:nvSpPr>
        <p:spPr>
          <a:xfrm>
            <a:off x="591313" y="1840992"/>
            <a:ext cx="807719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3D4144"/>
                </a:solidFill>
                <a:latin typeface="Times New Roman"/>
                <a:ea typeface="Times New Roman"/>
                <a:cs typeface="Times New Roman"/>
                <a:sym typeface="Times New Roman"/>
              </a:rPr>
              <a:t>Average Precision: Chỉ số đánh giá xem tất cả các mục có liên quan đến groundtruth mà mô hình chọn có được xếp hạng cao hơn hay không. (trên 1 user)</a:t>
            </a:r>
            <a:endParaRPr sz="2400" b="1" i="0" u="none" strike="noStrike" cap="none">
              <a:solidFill>
                <a:srgbClr val="3D4144"/>
              </a:solidFill>
              <a:latin typeface="Times New Roman"/>
              <a:ea typeface="Times New Roman"/>
              <a:cs typeface="Times New Roman"/>
              <a:sym typeface="Times New Roman"/>
            </a:endParaRPr>
          </a:p>
        </p:txBody>
      </p:sp>
      <p:pic>
        <p:nvPicPr>
          <p:cNvPr id="309" name="Google Shape;309;p56" descr="Text&#10;&#10;Description automatically generated with medium confidence"/>
          <p:cNvPicPr preferRelativeResize="0"/>
          <p:nvPr/>
        </p:nvPicPr>
        <p:blipFill rotWithShape="1">
          <a:blip r:embed="rId3">
            <a:alphaModFix/>
          </a:blip>
          <a:srcRect/>
          <a:stretch/>
        </p:blipFill>
        <p:spPr>
          <a:xfrm>
            <a:off x="2129663" y="3136750"/>
            <a:ext cx="5000498" cy="1144928"/>
          </a:xfrm>
          <a:prstGeom prst="rect">
            <a:avLst/>
          </a:prstGeom>
          <a:noFill/>
          <a:ln>
            <a:noFill/>
          </a:ln>
        </p:spPr>
      </p:pic>
      <p:sp>
        <p:nvSpPr>
          <p:cNvPr id="310" name="Google Shape;310;p56"/>
          <p:cNvSpPr txBox="1"/>
          <p:nvPr/>
        </p:nvSpPr>
        <p:spPr>
          <a:xfrm>
            <a:off x="1206335" y="4708669"/>
            <a:ext cx="6731330" cy="7078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252525"/>
                </a:solidFill>
                <a:latin typeface="Times New Roman"/>
                <a:ea typeface="Times New Roman"/>
                <a:cs typeface="Times New Roman"/>
                <a:sym typeface="Times New Roman"/>
              </a:rPr>
              <a:t>rel(k) là một hàm chỉ bằng 1 khi mục ở vị trí k có liên quan. </a:t>
            </a:r>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252525"/>
                </a:solidFill>
                <a:latin typeface="Times New Roman"/>
                <a:ea typeface="Times New Roman"/>
                <a:cs typeface="Times New Roman"/>
                <a:sym typeface="Times New Roman"/>
              </a:rPr>
              <a:t>P(k) là chỉ số Precision @ k</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Nội dung</a:t>
            </a:r>
            <a:endParaRPr/>
          </a:p>
        </p:txBody>
      </p:sp>
      <p:sp>
        <p:nvSpPr>
          <p:cNvPr id="120" name="Google Shape;120;p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1" i="0" u="none" strike="noStrike" cap="none">
                <a:solidFill>
                  <a:schemeClr val="dk1"/>
                </a:solidFill>
                <a:latin typeface="Times New Roman"/>
                <a:ea typeface="Times New Roman"/>
                <a:cs typeface="Times New Roman"/>
                <a:sym typeface="Times New Roman"/>
              </a:rPr>
              <a:t>Giới thiệu về đánh giá</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1" i="0" u="none" strike="noStrike" cap="none">
                <a:solidFill>
                  <a:schemeClr val="dk1"/>
                </a:solidFill>
                <a:latin typeface="Times New Roman"/>
                <a:ea typeface="Times New Roman"/>
                <a:cs typeface="Times New Roman"/>
                <a:sym typeface="Times New Roman"/>
              </a:rPr>
              <a:t>Phương pháp Offline &amp; Online &amp; A/B Testing</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b="1">
                <a:latin typeface="Times New Roman"/>
                <a:ea typeface="Times New Roman"/>
                <a:cs typeface="Times New Roman"/>
                <a:sym typeface="Times New Roman"/>
              </a:rPr>
              <a:t>Một số độ đo phổ biến</a:t>
            </a:r>
            <a:endParaRPr b="1">
              <a:latin typeface="Times New Roman"/>
              <a:ea typeface="Times New Roman"/>
              <a:cs typeface="Times New Roman"/>
              <a:sym typeface="Times New Roman"/>
            </a:endParaRPr>
          </a:p>
          <a:p>
            <a:pPr marL="1409700" lvl="2" indent="-514350" algn="just" rtl="0">
              <a:lnSpc>
                <a:spcPct val="100000"/>
              </a:lnSpc>
              <a:spcBef>
                <a:spcPts val="520"/>
              </a:spcBef>
              <a:spcAft>
                <a:spcPts val="0"/>
              </a:spcAft>
              <a:buSzPts val="2600"/>
              <a:buFont typeface="Noto Sans Symbols"/>
              <a:buChar char="❖"/>
            </a:pPr>
            <a:r>
              <a:rPr lang="en-US"/>
              <a:t>Precision, Recall, F1</a:t>
            </a:r>
            <a:endParaRPr/>
          </a:p>
          <a:p>
            <a:pPr marL="1409700" lvl="2" indent="-514350" algn="just" rtl="0">
              <a:lnSpc>
                <a:spcPct val="100000"/>
              </a:lnSpc>
              <a:spcBef>
                <a:spcPts val="520"/>
              </a:spcBef>
              <a:spcAft>
                <a:spcPts val="0"/>
              </a:spcAft>
              <a:buSzPts val="2600"/>
              <a:buFont typeface="Noto Sans Symbols"/>
              <a:buChar char="❖"/>
            </a:pPr>
            <a:r>
              <a:rPr lang="en-US"/>
              <a:t>P@TopN, R@TopN</a:t>
            </a:r>
            <a:endParaRPr/>
          </a:p>
          <a:p>
            <a:pPr marL="1409700" lvl="2" indent="-514350" algn="just" rtl="0">
              <a:lnSpc>
                <a:spcPct val="100000"/>
              </a:lnSpc>
              <a:spcBef>
                <a:spcPts val="520"/>
              </a:spcBef>
              <a:spcAft>
                <a:spcPts val="0"/>
              </a:spcAft>
              <a:buSzPts val="2600"/>
              <a:buFont typeface="Noto Sans Symbols"/>
              <a:buChar char="❖"/>
            </a:pPr>
            <a:r>
              <a:rPr lang="en-US"/>
              <a:t>Hit Ratio, NDCG, MRR</a:t>
            </a:r>
            <a:endParaRPr/>
          </a:p>
          <a:p>
            <a:pPr marL="1409700" lvl="2" indent="-514350" algn="just" rtl="0">
              <a:lnSpc>
                <a:spcPct val="100000"/>
              </a:lnSpc>
              <a:spcBef>
                <a:spcPts val="520"/>
              </a:spcBef>
              <a:spcAft>
                <a:spcPts val="0"/>
              </a:spcAft>
              <a:buSzPts val="2600"/>
              <a:buFont typeface="Noto Sans Symbols"/>
              <a:buChar char="❖"/>
            </a:pPr>
            <a:r>
              <a:rPr lang="en-US"/>
              <a:t>#Click, #View, #CTR (Click-through rates), TimeOnRead, TimeOnPage, TimeOnSite.</a:t>
            </a:r>
            <a:endParaRPr/>
          </a:p>
        </p:txBody>
      </p:sp>
      <p:sp>
        <p:nvSpPr>
          <p:cNvPr id="121" name="Google Shape;121;p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22" name="Google Shape;122;p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23" name="Google Shape;123;p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7"/>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Average Precision và Mean Average Precision</a:t>
            </a:r>
            <a:endParaRPr/>
          </a:p>
        </p:txBody>
      </p:sp>
      <p:sp>
        <p:nvSpPr>
          <p:cNvPr id="317" name="Google Shape;317;p57"/>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18" name="Google Shape;318;p57"/>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19" name="Google Shape;319;p57"/>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320" name="Google Shape;320;p57"/>
          <p:cNvSpPr txBox="1"/>
          <p:nvPr/>
        </p:nvSpPr>
        <p:spPr>
          <a:xfrm>
            <a:off x="591313" y="1840992"/>
            <a:ext cx="807719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3D4144"/>
                </a:solidFill>
                <a:latin typeface="Times New Roman"/>
                <a:ea typeface="Times New Roman"/>
                <a:cs typeface="Times New Roman"/>
                <a:sym typeface="Times New Roman"/>
              </a:rPr>
              <a:t>Average Precision –Ví dụ</a:t>
            </a:r>
            <a:endParaRPr sz="2400" b="1" i="0" u="none" strike="noStrike" cap="none">
              <a:solidFill>
                <a:srgbClr val="3D4144"/>
              </a:solidFill>
              <a:latin typeface="Times New Roman"/>
              <a:ea typeface="Times New Roman"/>
              <a:cs typeface="Times New Roman"/>
              <a:sym typeface="Times New Roman"/>
            </a:endParaRPr>
          </a:p>
        </p:txBody>
      </p:sp>
      <p:pic>
        <p:nvPicPr>
          <p:cNvPr id="321" name="Google Shape;321;p57" descr="Text&#10;&#10;Description automatically generated with medium confidence"/>
          <p:cNvPicPr preferRelativeResize="0"/>
          <p:nvPr/>
        </p:nvPicPr>
        <p:blipFill rotWithShape="1">
          <a:blip r:embed="rId3">
            <a:alphaModFix/>
          </a:blip>
          <a:srcRect/>
          <a:stretch/>
        </p:blipFill>
        <p:spPr>
          <a:xfrm>
            <a:off x="591313" y="2302657"/>
            <a:ext cx="3366015" cy="770692"/>
          </a:xfrm>
          <a:prstGeom prst="rect">
            <a:avLst/>
          </a:prstGeom>
          <a:noFill/>
          <a:ln>
            <a:noFill/>
          </a:ln>
        </p:spPr>
      </p:pic>
      <p:pic>
        <p:nvPicPr>
          <p:cNvPr id="322" name="Google Shape;322;p57" descr="A picture containing graphical user interface&#10;&#10;Description automatically generated"/>
          <p:cNvPicPr preferRelativeResize="0"/>
          <p:nvPr/>
        </p:nvPicPr>
        <p:blipFill rotWithShape="1">
          <a:blip r:embed="rId4">
            <a:alphaModFix/>
          </a:blip>
          <a:srcRect/>
          <a:stretch/>
        </p:blipFill>
        <p:spPr>
          <a:xfrm>
            <a:off x="314729" y="4078986"/>
            <a:ext cx="4315183" cy="1688763"/>
          </a:xfrm>
          <a:prstGeom prst="rect">
            <a:avLst/>
          </a:prstGeom>
          <a:noFill/>
          <a:ln>
            <a:noFill/>
          </a:ln>
        </p:spPr>
      </p:pic>
      <p:pic>
        <p:nvPicPr>
          <p:cNvPr id="323" name="Google Shape;323;p57" descr="Icon&#10;&#10;Description automatically generated with low confidence"/>
          <p:cNvPicPr preferRelativeResize="0"/>
          <p:nvPr/>
        </p:nvPicPr>
        <p:blipFill rotWithShape="1">
          <a:blip r:embed="rId5">
            <a:alphaModFix/>
          </a:blip>
          <a:srcRect/>
          <a:stretch/>
        </p:blipFill>
        <p:spPr>
          <a:xfrm>
            <a:off x="4572000" y="2201367"/>
            <a:ext cx="4386415" cy="1877619"/>
          </a:xfrm>
          <a:prstGeom prst="rect">
            <a:avLst/>
          </a:prstGeom>
          <a:noFill/>
          <a:ln>
            <a:noFill/>
          </a:ln>
        </p:spPr>
      </p:pic>
      <p:sp>
        <p:nvSpPr>
          <p:cNvPr id="324" name="Google Shape;324;p57"/>
          <p:cNvSpPr txBox="1"/>
          <p:nvPr/>
        </p:nvSpPr>
        <p:spPr>
          <a:xfrm>
            <a:off x="1600200" y="3686360"/>
            <a:ext cx="120898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Thuật toán A</a:t>
            </a:r>
            <a:endParaRPr/>
          </a:p>
        </p:txBody>
      </p:sp>
      <p:sp>
        <p:nvSpPr>
          <p:cNvPr id="325" name="Google Shape;325;p57"/>
          <p:cNvSpPr txBox="1"/>
          <p:nvPr/>
        </p:nvSpPr>
        <p:spPr>
          <a:xfrm>
            <a:off x="6473952" y="1917935"/>
            <a:ext cx="120898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Thuật toán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59"/>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Average Precision và Mean Average Precision</a:t>
            </a:r>
            <a:endParaRPr/>
          </a:p>
        </p:txBody>
      </p:sp>
      <p:sp>
        <p:nvSpPr>
          <p:cNvPr id="332" name="Google Shape;332;p5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33" name="Google Shape;333;p5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34" name="Google Shape;334;p5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35" name="Google Shape;335;p59"/>
          <p:cNvSpPr txBox="1"/>
          <p:nvPr/>
        </p:nvSpPr>
        <p:spPr>
          <a:xfrm>
            <a:off x="591313" y="1840992"/>
            <a:ext cx="807719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Mean Average Precision </a:t>
            </a:r>
            <a:r>
              <a:rPr lang="en-US" sz="2400" b="1" i="0" u="none" strike="noStrike" cap="none" dirty="0">
                <a:solidFill>
                  <a:srgbClr val="3D4144"/>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Nếu</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chúng</a:t>
            </a:r>
            <a:r>
              <a:rPr lang="en-US" sz="2400" b="1" i="0" u="none" strike="noStrike" cap="none" dirty="0">
                <a:solidFill>
                  <a:srgbClr val="000000"/>
                </a:solidFill>
                <a:latin typeface="Times New Roman"/>
                <a:ea typeface="Times New Roman"/>
                <a:cs typeface="Times New Roman"/>
                <a:sym typeface="Times New Roman"/>
              </a:rPr>
              <a:t> ta </a:t>
            </a:r>
            <a:r>
              <a:rPr lang="en-US" sz="2400" b="1" i="0" u="none" strike="noStrike" cap="none" dirty="0" err="1">
                <a:solidFill>
                  <a:srgbClr val="000000"/>
                </a:solidFill>
                <a:latin typeface="Times New Roman"/>
                <a:ea typeface="Times New Roman"/>
                <a:cs typeface="Times New Roman"/>
                <a:sym typeface="Times New Roman"/>
              </a:rPr>
              <a:t>muốn</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đánh</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giá</a:t>
            </a:r>
            <a:r>
              <a:rPr lang="en-US" sz="2400" b="1" i="0" u="none" strike="noStrike" cap="none" dirty="0">
                <a:solidFill>
                  <a:srgbClr val="000000"/>
                </a:solidFill>
                <a:latin typeface="Times New Roman"/>
                <a:ea typeface="Times New Roman"/>
                <a:cs typeface="Times New Roman"/>
                <a:sym typeface="Times New Roman"/>
              </a:rPr>
              <a:t> Average Precision </a:t>
            </a:r>
            <a:r>
              <a:rPr lang="en-US" sz="2400" b="1" i="0" u="none" strike="noStrike" cap="none" dirty="0" err="1">
                <a:solidFill>
                  <a:srgbClr val="000000"/>
                </a:solidFill>
                <a:latin typeface="Times New Roman"/>
                <a:ea typeface="Times New Roman"/>
                <a:cs typeface="Times New Roman"/>
                <a:sym typeface="Times New Roman"/>
              </a:rPr>
              <a:t>trên</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nhiều</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danh</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sách</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nhiều</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người</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dùng</a:t>
            </a:r>
            <a:endParaRPr sz="2400" b="1" i="0" u="none" strike="noStrike" cap="none" dirty="0">
              <a:solidFill>
                <a:srgbClr val="000000"/>
              </a:solidFill>
              <a:latin typeface="Times New Roman"/>
              <a:ea typeface="Times New Roman"/>
              <a:cs typeface="Times New Roman"/>
              <a:sym typeface="Times New Roman"/>
            </a:endParaRPr>
          </a:p>
        </p:txBody>
      </p:sp>
      <p:pic>
        <p:nvPicPr>
          <p:cNvPr id="336" name="Google Shape;336;p59" descr="Text&#10;&#10;Description automatically generated with medium confidence"/>
          <p:cNvPicPr preferRelativeResize="0"/>
          <p:nvPr/>
        </p:nvPicPr>
        <p:blipFill rotWithShape="1">
          <a:blip r:embed="rId3">
            <a:alphaModFix/>
          </a:blip>
          <a:srcRect/>
          <a:stretch/>
        </p:blipFill>
        <p:spPr>
          <a:xfrm>
            <a:off x="2852929" y="2992156"/>
            <a:ext cx="3295006" cy="1353121"/>
          </a:xfrm>
          <a:prstGeom prst="rect">
            <a:avLst/>
          </a:prstGeom>
          <a:noFill/>
          <a:ln>
            <a:noFill/>
          </a:ln>
        </p:spPr>
      </p:pic>
      <p:sp>
        <p:nvSpPr>
          <p:cNvPr id="337" name="Google Shape;337;p59"/>
          <p:cNvSpPr txBox="1"/>
          <p:nvPr/>
        </p:nvSpPr>
        <p:spPr>
          <a:xfrm>
            <a:off x="1060704" y="4840224"/>
            <a:ext cx="5743880" cy="7078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252525"/>
                </a:solidFill>
                <a:latin typeface="Times New Roman"/>
                <a:ea typeface="Times New Roman"/>
                <a:cs typeface="Times New Roman"/>
                <a:sym typeface="Times New Roman"/>
              </a:rPr>
              <a:t>U là tổng số người dùng</a:t>
            </a:r>
            <a:endParaRPr sz="2000" b="0" i="0" u="none" strike="noStrike" cap="none">
              <a:solidFill>
                <a:srgbClr val="252525"/>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252525"/>
                </a:solidFill>
                <a:latin typeface="Times New Roman"/>
                <a:ea typeface="Times New Roman"/>
                <a:cs typeface="Times New Roman"/>
                <a:sym typeface="Times New Roman"/>
              </a:rPr>
              <a:t>AP(u) là độ chính xác trung bình trên người dùng u</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60"/>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Average Precision và Mean Average Precision</a:t>
            </a:r>
            <a:endParaRPr/>
          </a:p>
        </p:txBody>
      </p:sp>
      <p:sp>
        <p:nvSpPr>
          <p:cNvPr id="344" name="Google Shape;344;p60"/>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45" name="Google Shape;345;p60"/>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46" name="Google Shape;346;p6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pic>
        <p:nvPicPr>
          <p:cNvPr id="347" name="Google Shape;347;p60" descr="Diagram&#10;&#10;Description automatically generated"/>
          <p:cNvPicPr preferRelativeResize="0"/>
          <p:nvPr/>
        </p:nvPicPr>
        <p:blipFill rotWithShape="1">
          <a:blip r:embed="rId3">
            <a:alphaModFix/>
          </a:blip>
          <a:srcRect/>
          <a:stretch/>
        </p:blipFill>
        <p:spPr>
          <a:xfrm>
            <a:off x="714850" y="1767433"/>
            <a:ext cx="8290560" cy="4954042"/>
          </a:xfrm>
          <a:prstGeom prst="rect">
            <a:avLst/>
          </a:prstGeom>
          <a:noFill/>
          <a:ln>
            <a:noFill/>
          </a:ln>
        </p:spPr>
      </p:pic>
      <p:sp>
        <p:nvSpPr>
          <p:cNvPr id="348" name="Google Shape;348;p60"/>
          <p:cNvSpPr txBox="1"/>
          <p:nvPr/>
        </p:nvSpPr>
        <p:spPr>
          <a:xfrm>
            <a:off x="4396835" y="1884071"/>
            <a:ext cx="460857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Mean Average Precision </a:t>
            </a:r>
            <a:r>
              <a:rPr lang="en-US" sz="2400" b="1" i="0" u="none" strike="noStrike" cap="none">
                <a:solidFill>
                  <a:srgbClr val="3D4144"/>
                </a:solidFill>
                <a:latin typeface="Times New Roman"/>
                <a:ea typeface="Times New Roman"/>
                <a:cs typeface="Times New Roman"/>
                <a:sym typeface="Times New Roman"/>
              </a:rPr>
              <a:t>– Ví dụ</a:t>
            </a: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3"/>
        <p:cNvGrpSpPr/>
        <p:nvPr/>
      </p:nvGrpSpPr>
      <p:grpSpPr>
        <a:xfrm>
          <a:off x="0" y="0"/>
          <a:ext cx="0" cy="0"/>
          <a:chOff x="0" y="0"/>
          <a:chExt cx="0" cy="0"/>
        </a:xfrm>
      </p:grpSpPr>
      <p:sp>
        <p:nvSpPr>
          <p:cNvPr id="354" name="Google Shape;354;p61"/>
          <p:cNvSpPr txBox="1">
            <a:spLocks noGrp="1"/>
          </p:cNvSpPr>
          <p:nvPr>
            <p:ph type="title"/>
          </p:nvPr>
        </p:nvSpPr>
        <p:spPr>
          <a:xfrm>
            <a:off x="576263" y="42467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Normalized Discounted Cumulative Gain (NDCG)</a:t>
            </a:r>
            <a:endParaRPr/>
          </a:p>
        </p:txBody>
      </p:sp>
      <p:sp>
        <p:nvSpPr>
          <p:cNvPr id="355" name="Google Shape;355;p6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56" name="Google Shape;356;p6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57" name="Google Shape;357;p6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58" name="Google Shape;358;p61"/>
          <p:cNvSpPr txBox="1"/>
          <p:nvPr/>
        </p:nvSpPr>
        <p:spPr>
          <a:xfrm>
            <a:off x="831344" y="2110239"/>
            <a:ext cx="351891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1 - Cumulative Gain (CD@K) </a:t>
            </a:r>
            <a:endParaRPr sz="2000" b="0" i="0" u="none" strike="noStrike" cap="none">
              <a:solidFill>
                <a:srgbClr val="000000"/>
              </a:solidFill>
              <a:latin typeface="Times New Roman"/>
              <a:ea typeface="Times New Roman"/>
              <a:cs typeface="Times New Roman"/>
              <a:sym typeface="Times New Roman"/>
            </a:endParaRPr>
          </a:p>
        </p:txBody>
      </p:sp>
      <p:sp>
        <p:nvSpPr>
          <p:cNvPr id="359" name="Google Shape;359;p61"/>
          <p:cNvSpPr txBox="1"/>
          <p:nvPr/>
        </p:nvSpPr>
        <p:spPr>
          <a:xfrm>
            <a:off x="1426464" y="3181163"/>
            <a:ext cx="48862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3D4144"/>
                </a:solidFill>
                <a:latin typeface="Times New Roman"/>
                <a:ea typeface="Times New Roman"/>
                <a:cs typeface="Times New Roman"/>
                <a:sym typeface="Times New Roman"/>
              </a:rPr>
              <a:t>2 - Discounted Cumulative Gain (DCG@k)</a:t>
            </a:r>
            <a:endParaRPr/>
          </a:p>
        </p:txBody>
      </p:sp>
      <p:sp>
        <p:nvSpPr>
          <p:cNvPr id="360" name="Google Shape;360;p61"/>
          <p:cNvSpPr txBox="1"/>
          <p:nvPr/>
        </p:nvSpPr>
        <p:spPr>
          <a:xfrm>
            <a:off x="2107613" y="4252087"/>
            <a:ext cx="5567099"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3D4144"/>
                </a:solidFill>
                <a:latin typeface="Times New Roman"/>
                <a:ea typeface="Times New Roman"/>
                <a:cs typeface="Times New Roman"/>
                <a:sym typeface="Times New Roman"/>
              </a:rPr>
              <a:t>3 - Ideal Discounted Cumulative Gain (</a:t>
            </a:r>
            <a:r>
              <a:rPr lang="en-US" sz="2000" b="1" i="0" u="none" strike="noStrike" cap="none" dirty="0" err="1">
                <a:solidFill>
                  <a:srgbClr val="3D4144"/>
                </a:solidFill>
                <a:latin typeface="Times New Roman"/>
                <a:ea typeface="Times New Roman"/>
                <a:cs typeface="Times New Roman"/>
                <a:sym typeface="Times New Roman"/>
              </a:rPr>
              <a:t>IDCG@k</a:t>
            </a:r>
            <a:r>
              <a:rPr lang="en-US" sz="2000" b="1" i="0" u="none" strike="noStrike" cap="none" dirty="0">
                <a:solidFill>
                  <a:srgbClr val="3D4144"/>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p:txBody>
      </p:sp>
      <p:sp>
        <p:nvSpPr>
          <p:cNvPr id="361" name="Google Shape;361;p61"/>
          <p:cNvSpPr txBox="1"/>
          <p:nvPr/>
        </p:nvSpPr>
        <p:spPr>
          <a:xfrm>
            <a:off x="2590800" y="5296872"/>
            <a:ext cx="641714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3D4144"/>
                </a:solidFill>
                <a:latin typeface="Times New Roman"/>
                <a:ea typeface="Times New Roman"/>
                <a:cs typeface="Times New Roman"/>
                <a:sym typeface="Times New Roman"/>
              </a:rPr>
              <a:t>4 - Normalized Discounted Cumulative Gain (NDCG@k)</a:t>
            </a:r>
            <a:endParaRPr/>
          </a:p>
          <a:p>
            <a:pPr marL="0" marR="0" lvl="0" indent="0" algn="l" rtl="0">
              <a:lnSpc>
                <a:spcPct val="100000"/>
              </a:lnSpc>
              <a:spcBef>
                <a:spcPts val="0"/>
              </a:spcBef>
              <a:spcAft>
                <a:spcPts val="0"/>
              </a:spcAft>
              <a:buNone/>
            </a:pP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rgbClr val="000000"/>
              </a:solidFill>
              <a:latin typeface="Times New Roman"/>
              <a:ea typeface="Times New Roman"/>
              <a:cs typeface="Times New Roman"/>
              <a:sym typeface="Times New Roman"/>
            </a:endParaRPr>
          </a:p>
        </p:txBody>
      </p:sp>
      <p:sp>
        <p:nvSpPr>
          <p:cNvPr id="362" name="Google Shape;362;p61"/>
          <p:cNvSpPr/>
          <p:nvPr/>
        </p:nvSpPr>
        <p:spPr>
          <a:xfrm rot="5400000">
            <a:off x="4524848" y="2199251"/>
            <a:ext cx="670560" cy="864609"/>
          </a:xfrm>
          <a:prstGeom prst="bentArrow">
            <a:avLst>
              <a:gd name="adj1" fmla="val 14091"/>
              <a:gd name="adj2" fmla="val 25000"/>
              <a:gd name="adj3" fmla="val 25000"/>
              <a:gd name="adj4" fmla="val 40113"/>
            </a:avLst>
          </a:prstGeom>
          <a:solidFill>
            <a:schemeClr val="accent1"/>
          </a:solidFill>
          <a:ln w="25400" cap="flat" cmpd="sng">
            <a:solidFill>
              <a:srgbClr val="7681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63" name="Google Shape;363;p61"/>
          <p:cNvSpPr/>
          <p:nvPr/>
        </p:nvSpPr>
        <p:spPr>
          <a:xfrm rot="5400000">
            <a:off x="6409762" y="3302785"/>
            <a:ext cx="670560" cy="864609"/>
          </a:xfrm>
          <a:prstGeom prst="bentArrow">
            <a:avLst>
              <a:gd name="adj1" fmla="val 14091"/>
              <a:gd name="adj2" fmla="val 25000"/>
              <a:gd name="adj3" fmla="val 25000"/>
              <a:gd name="adj4" fmla="val 40113"/>
            </a:avLst>
          </a:prstGeom>
          <a:solidFill>
            <a:schemeClr val="accent1"/>
          </a:solidFill>
          <a:ln w="25400" cap="flat" cmpd="sng">
            <a:solidFill>
              <a:srgbClr val="7681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64" name="Google Shape;364;p61"/>
          <p:cNvSpPr/>
          <p:nvPr/>
        </p:nvSpPr>
        <p:spPr>
          <a:xfrm rot="5400000">
            <a:off x="7771737" y="4409969"/>
            <a:ext cx="670560" cy="864609"/>
          </a:xfrm>
          <a:prstGeom prst="bentArrow">
            <a:avLst>
              <a:gd name="adj1" fmla="val 14091"/>
              <a:gd name="adj2" fmla="val 25000"/>
              <a:gd name="adj3" fmla="val 25000"/>
              <a:gd name="adj4" fmla="val 40113"/>
            </a:avLst>
          </a:prstGeom>
          <a:solidFill>
            <a:schemeClr val="accent1"/>
          </a:solidFill>
          <a:ln w="25400" cap="flat" cmpd="sng">
            <a:solidFill>
              <a:srgbClr val="7681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62"/>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latin typeface="Times New Roman"/>
                <a:ea typeface="Times New Roman"/>
                <a:cs typeface="Times New Roman"/>
                <a:sym typeface="Times New Roman"/>
              </a:rPr>
              <a:t>Normalized Discounted Cumulative Gain (NDCG)</a:t>
            </a:r>
            <a:endParaRPr dirty="0"/>
          </a:p>
        </p:txBody>
      </p:sp>
      <p:sp>
        <p:nvSpPr>
          <p:cNvPr id="371" name="Google Shape;371;p6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72" name="Google Shape;372;p6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73" name="Google Shape;373;p6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74" name="Google Shape;374;p62"/>
          <p:cNvSpPr txBox="1"/>
          <p:nvPr/>
        </p:nvSpPr>
        <p:spPr>
          <a:xfrm>
            <a:off x="609600" y="1768863"/>
            <a:ext cx="419057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1 - Cumulative Gain (CD@K) </a:t>
            </a:r>
            <a:endParaRPr sz="2400" b="0" i="0" u="none" strike="noStrike" cap="none">
              <a:solidFill>
                <a:srgbClr val="000000"/>
              </a:solidFill>
              <a:latin typeface="Times New Roman"/>
              <a:ea typeface="Times New Roman"/>
              <a:cs typeface="Times New Roman"/>
              <a:sym typeface="Times New Roman"/>
            </a:endParaRPr>
          </a:p>
        </p:txBody>
      </p:sp>
      <p:pic>
        <p:nvPicPr>
          <p:cNvPr id="375" name="Google Shape;375;p62" descr="A picture containing shape&#10;&#10;Description automatically generated"/>
          <p:cNvPicPr preferRelativeResize="0"/>
          <p:nvPr/>
        </p:nvPicPr>
        <p:blipFill rotWithShape="1">
          <a:blip r:embed="rId3">
            <a:alphaModFix/>
          </a:blip>
          <a:srcRect/>
          <a:stretch/>
        </p:blipFill>
        <p:spPr>
          <a:xfrm>
            <a:off x="757428" y="2478566"/>
            <a:ext cx="2679192" cy="1157868"/>
          </a:xfrm>
          <a:prstGeom prst="rect">
            <a:avLst/>
          </a:prstGeom>
          <a:noFill/>
          <a:ln>
            <a:noFill/>
          </a:ln>
        </p:spPr>
      </p:pic>
      <p:pic>
        <p:nvPicPr>
          <p:cNvPr id="376" name="Google Shape;376;p62" descr="Diagram&#10;&#10;Description automatically generated with medium confidence"/>
          <p:cNvPicPr preferRelativeResize="0"/>
          <p:nvPr/>
        </p:nvPicPr>
        <p:blipFill rotWithShape="1">
          <a:blip r:embed="rId4">
            <a:alphaModFix/>
          </a:blip>
          <a:srcRect/>
          <a:stretch/>
        </p:blipFill>
        <p:spPr>
          <a:xfrm>
            <a:off x="3982330" y="2303833"/>
            <a:ext cx="4890945" cy="1550509"/>
          </a:xfrm>
          <a:prstGeom prst="rect">
            <a:avLst/>
          </a:prstGeom>
          <a:noFill/>
          <a:ln>
            <a:noFill/>
          </a:ln>
        </p:spPr>
      </p:pic>
      <p:pic>
        <p:nvPicPr>
          <p:cNvPr id="377" name="Google Shape;377;p62" descr="Table&#10;&#10;Description automatically generated"/>
          <p:cNvPicPr preferRelativeResize="0"/>
          <p:nvPr/>
        </p:nvPicPr>
        <p:blipFill rotWithShape="1">
          <a:blip r:embed="rId5">
            <a:alphaModFix/>
          </a:blip>
          <a:srcRect/>
          <a:stretch/>
        </p:blipFill>
        <p:spPr>
          <a:xfrm>
            <a:off x="762000" y="4432564"/>
            <a:ext cx="7772400" cy="12344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63"/>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Normalized Discounted Cumulative Gain (NDCG)</a:t>
            </a:r>
            <a:endParaRPr/>
          </a:p>
        </p:txBody>
      </p:sp>
      <p:sp>
        <p:nvSpPr>
          <p:cNvPr id="384" name="Google Shape;384;p6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85" name="Google Shape;385;p6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86" name="Google Shape;386;p6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87" name="Google Shape;387;p63"/>
          <p:cNvSpPr txBox="1"/>
          <p:nvPr/>
        </p:nvSpPr>
        <p:spPr>
          <a:xfrm>
            <a:off x="609600" y="1768863"/>
            <a:ext cx="58336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3D4144"/>
                </a:solidFill>
                <a:latin typeface="Times New Roman"/>
                <a:ea typeface="Times New Roman"/>
                <a:cs typeface="Times New Roman"/>
                <a:sym typeface="Times New Roman"/>
              </a:rPr>
              <a:t>2 - Discounted Cumulative Gain (DCG@k)</a:t>
            </a:r>
            <a:endParaRPr/>
          </a:p>
        </p:txBody>
      </p:sp>
      <p:pic>
        <p:nvPicPr>
          <p:cNvPr id="388" name="Google Shape;388;p63" descr="A picture containing graphical user interface&#10;&#10;Description automatically generated"/>
          <p:cNvPicPr preferRelativeResize="0"/>
          <p:nvPr/>
        </p:nvPicPr>
        <p:blipFill rotWithShape="1">
          <a:blip r:embed="rId3">
            <a:alphaModFix/>
          </a:blip>
          <a:srcRect/>
          <a:stretch/>
        </p:blipFill>
        <p:spPr>
          <a:xfrm>
            <a:off x="667750" y="2209192"/>
            <a:ext cx="3962400" cy="1266521"/>
          </a:xfrm>
          <a:prstGeom prst="rect">
            <a:avLst/>
          </a:prstGeom>
          <a:noFill/>
          <a:ln>
            <a:noFill/>
          </a:ln>
        </p:spPr>
      </p:pic>
      <p:pic>
        <p:nvPicPr>
          <p:cNvPr id="389" name="Google Shape;389;p63" descr="Graphical user interface&#10;&#10;Description automatically generated"/>
          <p:cNvPicPr preferRelativeResize="0"/>
          <p:nvPr/>
        </p:nvPicPr>
        <p:blipFill rotWithShape="1">
          <a:blip r:embed="rId4">
            <a:alphaModFix/>
          </a:blip>
          <a:srcRect/>
          <a:stretch/>
        </p:blipFill>
        <p:spPr>
          <a:xfrm>
            <a:off x="5159789" y="2310380"/>
            <a:ext cx="3374611" cy="1165333"/>
          </a:xfrm>
          <a:prstGeom prst="rect">
            <a:avLst/>
          </a:prstGeom>
          <a:noFill/>
          <a:ln>
            <a:noFill/>
          </a:ln>
        </p:spPr>
      </p:pic>
      <p:pic>
        <p:nvPicPr>
          <p:cNvPr id="390" name="Google Shape;390;p63" descr="Application, table&#10;&#10;Description automatically generated"/>
          <p:cNvPicPr preferRelativeResize="0"/>
          <p:nvPr/>
        </p:nvPicPr>
        <p:blipFill rotWithShape="1">
          <a:blip r:embed="rId5">
            <a:alphaModFix/>
          </a:blip>
          <a:srcRect/>
          <a:stretch/>
        </p:blipFill>
        <p:spPr>
          <a:xfrm>
            <a:off x="1338547" y="3558091"/>
            <a:ext cx="6553883" cy="316338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64"/>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Normalized Discounted Cumulative Gain (NDCG)</a:t>
            </a:r>
            <a:endParaRPr/>
          </a:p>
        </p:txBody>
      </p:sp>
      <p:sp>
        <p:nvSpPr>
          <p:cNvPr id="397" name="Google Shape;397;p64"/>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398" name="Google Shape;398;p64"/>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399" name="Google Shape;399;p64"/>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pic>
        <p:nvPicPr>
          <p:cNvPr id="400" name="Google Shape;400;p64" descr="A picture containing graphical user interface&#10;&#10;Description automatically generated"/>
          <p:cNvPicPr preferRelativeResize="0"/>
          <p:nvPr/>
        </p:nvPicPr>
        <p:blipFill rotWithShape="1">
          <a:blip r:embed="rId3">
            <a:alphaModFix/>
          </a:blip>
          <a:srcRect/>
          <a:stretch/>
        </p:blipFill>
        <p:spPr>
          <a:xfrm>
            <a:off x="5230368" y="1674623"/>
            <a:ext cx="3804420" cy="1216025"/>
          </a:xfrm>
          <a:prstGeom prst="rect">
            <a:avLst/>
          </a:prstGeom>
          <a:noFill/>
          <a:ln>
            <a:noFill/>
          </a:ln>
        </p:spPr>
      </p:pic>
      <p:sp>
        <p:nvSpPr>
          <p:cNvPr id="401" name="Google Shape;401;p64"/>
          <p:cNvSpPr txBox="1"/>
          <p:nvPr/>
        </p:nvSpPr>
        <p:spPr>
          <a:xfrm>
            <a:off x="667750" y="1831572"/>
            <a:ext cx="456261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3D4144"/>
                </a:solidFill>
                <a:latin typeface="Times New Roman"/>
                <a:ea typeface="Times New Roman"/>
                <a:cs typeface="Times New Roman"/>
                <a:sym typeface="Times New Roman"/>
              </a:rPr>
              <a:t>3 - Ideal Discounted Cumulative Gain (</a:t>
            </a:r>
            <a:r>
              <a:rPr lang="en-US" sz="2400" b="1" i="0" u="none" strike="noStrike" cap="none" dirty="0" err="1">
                <a:solidFill>
                  <a:srgbClr val="3D4144"/>
                </a:solidFill>
                <a:latin typeface="Times New Roman"/>
                <a:ea typeface="Times New Roman"/>
                <a:cs typeface="Times New Roman"/>
                <a:sym typeface="Times New Roman"/>
              </a:rPr>
              <a:t>DCG@k</a:t>
            </a:r>
            <a:r>
              <a:rPr lang="en-US" sz="2400" b="1" i="0" u="none" strike="noStrike" cap="none" dirty="0">
                <a:solidFill>
                  <a:srgbClr val="3D4144"/>
                </a:solidFill>
                <a:latin typeface="Times New Roman"/>
                <a:ea typeface="Times New Roman"/>
                <a:cs typeface="Times New Roman"/>
                <a:sym typeface="Times New Roman"/>
              </a:rPr>
              <a:t>)</a:t>
            </a:r>
            <a:endParaRPr dirty="0"/>
          </a:p>
        </p:txBody>
      </p:sp>
      <p:pic>
        <p:nvPicPr>
          <p:cNvPr id="402" name="Google Shape;402;p64" descr="Table&#10;&#10;Description automatically generated"/>
          <p:cNvPicPr preferRelativeResize="0"/>
          <p:nvPr/>
        </p:nvPicPr>
        <p:blipFill rotWithShape="1">
          <a:blip r:embed="rId4">
            <a:alphaModFix/>
          </a:blip>
          <a:srcRect/>
          <a:stretch/>
        </p:blipFill>
        <p:spPr>
          <a:xfrm>
            <a:off x="1125418" y="2819518"/>
            <a:ext cx="6628694" cy="390486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Normalized Discounted Cumulative Gain (NDCG)</a:t>
            </a:r>
            <a:endParaRPr/>
          </a:p>
        </p:txBody>
      </p:sp>
      <p:sp>
        <p:nvSpPr>
          <p:cNvPr id="409" name="Google Shape;409;p65"/>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410" name="Google Shape;410;p65"/>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411" name="Google Shape;411;p6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412" name="Google Shape;412;p65"/>
          <p:cNvSpPr txBox="1"/>
          <p:nvPr/>
        </p:nvSpPr>
        <p:spPr>
          <a:xfrm>
            <a:off x="643318" y="1985361"/>
            <a:ext cx="641714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3D4144"/>
                </a:solidFill>
                <a:latin typeface="Times New Roman"/>
                <a:ea typeface="Times New Roman"/>
                <a:cs typeface="Times New Roman"/>
                <a:sym typeface="Times New Roman"/>
              </a:rPr>
              <a:t>4 - Normalized Discounted Cumulative Gain (NDCG@k)</a:t>
            </a:r>
            <a:endParaRPr/>
          </a:p>
        </p:txBody>
      </p:sp>
      <p:pic>
        <p:nvPicPr>
          <p:cNvPr id="413" name="Google Shape;413;p65" descr="Text&#10;&#10;Description automatically generated with medium confidence"/>
          <p:cNvPicPr preferRelativeResize="0"/>
          <p:nvPr/>
        </p:nvPicPr>
        <p:blipFill rotWithShape="1">
          <a:blip r:embed="rId3">
            <a:alphaModFix/>
          </a:blip>
          <a:srcRect/>
          <a:stretch/>
        </p:blipFill>
        <p:spPr>
          <a:xfrm>
            <a:off x="97790" y="3714653"/>
            <a:ext cx="3371249" cy="832963"/>
          </a:xfrm>
          <a:prstGeom prst="rect">
            <a:avLst/>
          </a:prstGeom>
          <a:noFill/>
          <a:ln>
            <a:noFill/>
          </a:ln>
        </p:spPr>
      </p:pic>
      <p:pic>
        <p:nvPicPr>
          <p:cNvPr id="414" name="Google Shape;414;p65" descr="Table&#10;&#10;Description automatically generated"/>
          <p:cNvPicPr preferRelativeResize="0"/>
          <p:nvPr/>
        </p:nvPicPr>
        <p:blipFill rotWithShape="1">
          <a:blip r:embed="rId4">
            <a:alphaModFix/>
          </a:blip>
          <a:srcRect/>
          <a:stretch/>
        </p:blipFill>
        <p:spPr>
          <a:xfrm>
            <a:off x="3986783" y="2533249"/>
            <a:ext cx="4876381" cy="3231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66"/>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pháp đánh giá kết quả khuyế</a:t>
            </a:r>
            <a:r>
              <a:rPr lang="en-US" sz="3200" b="1">
                <a:latin typeface="Times New Roman"/>
                <a:ea typeface="Times New Roman"/>
                <a:cs typeface="Times New Roman"/>
                <a:sym typeface="Times New Roman"/>
              </a:rPr>
              <a:t>n nghị</a:t>
            </a:r>
            <a:endParaRPr/>
          </a:p>
        </p:txBody>
      </p:sp>
      <p:sp>
        <p:nvSpPr>
          <p:cNvPr id="421" name="Google Shape;421;p66"/>
          <p:cNvSpPr txBox="1">
            <a:spLocks noGrp="1"/>
          </p:cNvSpPr>
          <p:nvPr>
            <p:ph type="body" idx="1"/>
          </p:nvPr>
        </p:nvSpPr>
        <p:spPr>
          <a:xfrm>
            <a:off x="1816099" y="2882900"/>
            <a:ext cx="5321301" cy="1676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accent2"/>
              </a:buClr>
              <a:buSzPts val="2800"/>
              <a:buNone/>
            </a:pPr>
            <a:r>
              <a:rPr lang="en-US" sz="2800" b="1">
                <a:solidFill>
                  <a:srgbClr val="FF0000"/>
                </a:solidFill>
                <a:latin typeface="Times New Roman"/>
                <a:ea typeface="Times New Roman"/>
                <a:cs typeface="Times New Roman"/>
                <a:sym typeface="Times New Roman"/>
              </a:rPr>
              <a:t>Đánh giá Online</a:t>
            </a:r>
            <a:endParaRPr/>
          </a:p>
          <a:p>
            <a:pPr marL="0" marR="0" lvl="0" indent="0" algn="ctr" rtl="0">
              <a:lnSpc>
                <a:spcPct val="90000"/>
              </a:lnSpc>
              <a:spcBef>
                <a:spcPts val="0"/>
              </a:spcBef>
              <a:spcAft>
                <a:spcPts val="0"/>
              </a:spcAft>
              <a:buClr>
                <a:schemeClr val="accent2"/>
              </a:buClr>
              <a:buSzPts val="2800"/>
              <a:buNone/>
            </a:pPr>
            <a:endParaRPr sz="2800" b="1">
              <a:solidFill>
                <a:srgbClr val="1B1B1B"/>
              </a:solidFill>
              <a:latin typeface="Times New Roman"/>
              <a:ea typeface="Times New Roman"/>
              <a:cs typeface="Times New Roman"/>
              <a:sym typeface="Times New Roman"/>
            </a:endParaRPr>
          </a:p>
        </p:txBody>
      </p:sp>
      <p:sp>
        <p:nvSpPr>
          <p:cNvPr id="422" name="Google Shape;422;p6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423" name="Google Shape;423;p6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424" name="Google Shape;424;p6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9"/>
        <p:cNvGrpSpPr/>
        <p:nvPr/>
      </p:nvGrpSpPr>
      <p:grpSpPr>
        <a:xfrm>
          <a:off x="0" y="0"/>
          <a:ext cx="0" cy="0"/>
          <a:chOff x="0" y="0"/>
          <a:chExt cx="0" cy="0"/>
        </a:xfrm>
      </p:grpSpPr>
      <p:sp>
        <p:nvSpPr>
          <p:cNvPr id="430" name="Google Shape;430;p67"/>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Độ đo cho đánh giá online</a:t>
            </a:r>
            <a:endParaRPr/>
          </a:p>
        </p:txBody>
      </p:sp>
      <p:sp>
        <p:nvSpPr>
          <p:cNvPr id="431" name="Google Shape;431;p67"/>
          <p:cNvSpPr txBox="1">
            <a:spLocks noGrp="1"/>
          </p:cNvSpPr>
          <p:nvPr>
            <p:ph type="body" idx="1"/>
          </p:nvPr>
        </p:nvSpPr>
        <p:spPr>
          <a:xfrm>
            <a:off x="698499" y="2053844"/>
            <a:ext cx="5321301" cy="16764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Số lượng click: #click</a:t>
            </a:r>
            <a:endParaRPr/>
          </a:p>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Số lượng view:  #view</a:t>
            </a:r>
            <a:endParaRPr/>
          </a:p>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CTR: Click-through rates</a:t>
            </a:r>
            <a:endParaRPr sz="3200" b="1">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accent2"/>
              </a:buClr>
              <a:buSzPts val="2800"/>
              <a:buNone/>
            </a:pPr>
            <a:endParaRPr sz="2800" b="1">
              <a:solidFill>
                <a:srgbClr val="1B1B1B"/>
              </a:solidFill>
              <a:latin typeface="Times New Roman"/>
              <a:ea typeface="Times New Roman"/>
              <a:cs typeface="Times New Roman"/>
              <a:sym typeface="Times New Roman"/>
            </a:endParaRPr>
          </a:p>
        </p:txBody>
      </p:sp>
      <p:sp>
        <p:nvSpPr>
          <p:cNvPr id="432" name="Google Shape;432;p67"/>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433" name="Google Shape;433;p67"/>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434" name="Google Shape;434;p67"/>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Vì sao phải đánh giá kết quả khuyến nghị</a:t>
            </a:r>
            <a:endParaRPr/>
          </a:p>
        </p:txBody>
      </p:sp>
      <p:sp>
        <p:nvSpPr>
          <p:cNvPr id="130" name="Google Shape;130;p3"/>
          <p:cNvSpPr txBox="1">
            <a:spLocks noGrp="1"/>
          </p:cNvSpPr>
          <p:nvPr>
            <p:ph type="body" idx="1"/>
          </p:nvPr>
        </p:nvSpPr>
        <p:spPr>
          <a:xfrm>
            <a:off x="609600" y="1752600"/>
            <a:ext cx="8153400" cy="4267200"/>
          </a:xfrm>
          <a:prstGeom prst="rect">
            <a:avLst/>
          </a:prstGeom>
          <a:noFill/>
          <a:ln>
            <a:noFill/>
          </a:ln>
        </p:spPr>
        <p:txBody>
          <a:bodyPr spcFirstLastPara="1" wrap="square" lIns="91425" tIns="45700" rIns="91425" bIns="45700" anchor="t" anchorCtr="0">
            <a:noAutofit/>
          </a:bodyPr>
          <a:lstStyle/>
          <a:p>
            <a:pPr marL="469900" lvl="0" indent="-469900" algn="l" rtl="0">
              <a:lnSpc>
                <a:spcPct val="90000"/>
              </a:lnSpc>
              <a:spcBef>
                <a:spcPts val="480"/>
              </a:spcBef>
              <a:spcAft>
                <a:spcPts val="0"/>
              </a:spcAft>
              <a:buSzPts val="2400"/>
              <a:buFont typeface="Arial"/>
              <a:buChar char="•"/>
            </a:pPr>
            <a:r>
              <a:rPr lang="en-US" sz="2800">
                <a:solidFill>
                  <a:srgbClr val="1B1B1B"/>
                </a:solidFill>
                <a:latin typeface="Times New Roman"/>
                <a:ea typeface="Times New Roman"/>
                <a:cs typeface="Times New Roman"/>
                <a:sym typeface="Times New Roman"/>
              </a:rPr>
              <a:t>Làm sao để chọn phương pháp triển khai phù hợp</a:t>
            </a:r>
            <a:endParaRPr sz="2800">
              <a:solidFill>
                <a:srgbClr val="1B1B1B"/>
              </a:solidFill>
              <a:latin typeface="Times New Roman"/>
              <a:ea typeface="Times New Roman"/>
              <a:cs typeface="Times New Roman"/>
              <a:sym typeface="Times New Roman"/>
            </a:endParaRPr>
          </a:p>
          <a:p>
            <a:pPr marL="469900" lvl="0" indent="-469900" algn="l" rtl="0">
              <a:lnSpc>
                <a:spcPct val="90000"/>
              </a:lnSpc>
              <a:spcBef>
                <a:spcPts val="480"/>
              </a:spcBef>
              <a:spcAft>
                <a:spcPts val="0"/>
              </a:spcAft>
              <a:buSzPts val="2400"/>
              <a:buFont typeface="Arial"/>
              <a:buChar char="•"/>
            </a:pPr>
            <a:r>
              <a:rPr lang="en-US" sz="2800">
                <a:solidFill>
                  <a:srgbClr val="1B1B1B"/>
                </a:solidFill>
                <a:latin typeface="Times New Roman"/>
                <a:ea typeface="Times New Roman"/>
                <a:cs typeface="Times New Roman"/>
                <a:sym typeface="Times New Roman"/>
              </a:rPr>
              <a:t>Đâu là phương pháp cho kết quả tốt nhất?</a:t>
            </a:r>
            <a:endParaRPr/>
          </a:p>
          <a:p>
            <a:pPr marL="469900" lvl="0" indent="-469900" algn="l" rtl="0">
              <a:lnSpc>
                <a:spcPct val="90000"/>
              </a:lnSpc>
              <a:spcBef>
                <a:spcPts val="480"/>
              </a:spcBef>
              <a:spcAft>
                <a:spcPts val="0"/>
              </a:spcAft>
              <a:buSzPts val="2400"/>
              <a:buFont typeface="Arial"/>
              <a:buChar char="•"/>
            </a:pPr>
            <a:r>
              <a:rPr lang="en-US" sz="2800">
                <a:solidFill>
                  <a:srgbClr val="1B1B1B"/>
                </a:solidFill>
                <a:latin typeface="Times New Roman"/>
                <a:ea typeface="Times New Roman"/>
                <a:cs typeface="Times New Roman"/>
                <a:sym typeface="Times New Roman"/>
              </a:rPr>
              <a:t>Như thế nào là tốt nhất.</a:t>
            </a:r>
            <a:endParaRPr sz="2800">
              <a:solidFill>
                <a:srgbClr val="1B1B1B"/>
              </a:solidFill>
              <a:latin typeface="Times New Roman"/>
              <a:ea typeface="Times New Roman"/>
              <a:cs typeface="Times New Roman"/>
              <a:sym typeface="Times New Roman"/>
            </a:endParaRPr>
          </a:p>
        </p:txBody>
      </p:sp>
      <p:sp>
        <p:nvSpPr>
          <p:cNvPr id="131" name="Google Shape;131;p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33" name="Google Shape;133;p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9"/>
        <p:cNvGrpSpPr/>
        <p:nvPr/>
      </p:nvGrpSpPr>
      <p:grpSpPr>
        <a:xfrm>
          <a:off x="0" y="0"/>
          <a:ext cx="0" cy="0"/>
          <a:chOff x="0" y="0"/>
          <a:chExt cx="0" cy="0"/>
        </a:xfrm>
      </p:grpSpPr>
      <p:sp>
        <p:nvSpPr>
          <p:cNvPr id="440" name="Google Shape;440;p68"/>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Độ đo cho đánh giá online</a:t>
            </a:r>
            <a:endParaRPr/>
          </a:p>
        </p:txBody>
      </p:sp>
      <p:sp>
        <p:nvSpPr>
          <p:cNvPr id="441" name="Google Shape;441;p68"/>
          <p:cNvSpPr txBox="1">
            <a:spLocks noGrp="1"/>
          </p:cNvSpPr>
          <p:nvPr>
            <p:ph type="body" idx="1"/>
          </p:nvPr>
        </p:nvSpPr>
        <p:spPr>
          <a:xfrm>
            <a:off x="698499" y="2053844"/>
            <a:ext cx="7079997" cy="16764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TimeOnRead: #Thời gian đọc</a:t>
            </a:r>
            <a:endParaRPr sz="3200">
              <a:solidFill>
                <a:schemeClr val="dk1"/>
              </a:solidFill>
              <a:latin typeface="Times New Roman"/>
              <a:ea typeface="Times New Roman"/>
              <a:cs typeface="Times New Roman"/>
              <a:sym typeface="Times New Roman"/>
            </a:endParaRPr>
          </a:p>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TimeOnPage:  Thời gian ở lại trang</a:t>
            </a:r>
            <a:endParaRPr sz="3200">
              <a:solidFill>
                <a:schemeClr val="dk1"/>
              </a:solidFill>
              <a:latin typeface="Times New Roman"/>
              <a:ea typeface="Times New Roman"/>
              <a:cs typeface="Times New Roman"/>
              <a:sym typeface="Times New Roman"/>
            </a:endParaRPr>
          </a:p>
          <a:p>
            <a:pPr marL="457200" marR="0" lvl="0" indent="-457200" algn="l" rtl="0">
              <a:lnSpc>
                <a:spcPct val="90000"/>
              </a:lnSpc>
              <a:spcBef>
                <a:spcPts val="0"/>
              </a:spcBef>
              <a:spcAft>
                <a:spcPts val="0"/>
              </a:spcAft>
              <a:buClr>
                <a:schemeClr val="accent2"/>
              </a:buClr>
              <a:buSzPts val="2800"/>
              <a:buFont typeface="Arial"/>
              <a:buChar char="•"/>
            </a:pPr>
            <a:r>
              <a:rPr lang="en-US" sz="3200">
                <a:solidFill>
                  <a:schemeClr val="dk1"/>
                </a:solidFill>
                <a:latin typeface="Times New Roman"/>
                <a:ea typeface="Times New Roman"/>
                <a:cs typeface="Times New Roman"/>
                <a:sym typeface="Times New Roman"/>
              </a:rPr>
              <a:t>TimeOnSite: Thời gian ở lại site</a:t>
            </a:r>
            <a:endParaRPr sz="3200" b="1">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accent2"/>
              </a:buClr>
              <a:buSzPts val="2800"/>
              <a:buNone/>
            </a:pPr>
            <a:endParaRPr sz="2800" b="1">
              <a:solidFill>
                <a:srgbClr val="1B1B1B"/>
              </a:solidFill>
              <a:latin typeface="Times New Roman"/>
              <a:ea typeface="Times New Roman"/>
              <a:cs typeface="Times New Roman"/>
              <a:sym typeface="Times New Roman"/>
            </a:endParaRPr>
          </a:p>
        </p:txBody>
      </p:sp>
      <p:sp>
        <p:nvSpPr>
          <p:cNvPr id="442" name="Google Shape;442;p68"/>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443" name="Google Shape;443;p68"/>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444" name="Google Shape;444;p68"/>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9"/>
        <p:cNvGrpSpPr/>
        <p:nvPr/>
      </p:nvGrpSpPr>
      <p:grpSpPr>
        <a:xfrm>
          <a:off x="0" y="0"/>
          <a:ext cx="0" cy="0"/>
          <a:chOff x="0" y="0"/>
          <a:chExt cx="0" cy="0"/>
        </a:xfrm>
      </p:grpSpPr>
      <p:sp>
        <p:nvSpPr>
          <p:cNvPr id="450" name="Google Shape;450;p69"/>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a:latin typeface="Times New Roman"/>
                <a:ea typeface="Times New Roman"/>
                <a:cs typeface="Times New Roman"/>
                <a:sym typeface="Times New Roman"/>
              </a:rPr>
              <a:t>A/B Tesing</a:t>
            </a:r>
            <a:endParaRPr/>
          </a:p>
        </p:txBody>
      </p:sp>
      <p:sp>
        <p:nvSpPr>
          <p:cNvPr id="451" name="Google Shape;451;p6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452" name="Google Shape;452;p6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453" name="Google Shape;453;p6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pic>
        <p:nvPicPr>
          <p:cNvPr id="454" name="Google Shape;454;p69"/>
          <p:cNvPicPr preferRelativeResize="0"/>
          <p:nvPr/>
        </p:nvPicPr>
        <p:blipFill rotWithShape="1">
          <a:blip r:embed="rId3">
            <a:alphaModFix/>
          </a:blip>
          <a:srcRect/>
          <a:stretch/>
        </p:blipFill>
        <p:spPr>
          <a:xfrm>
            <a:off x="4511040" y="2604679"/>
            <a:ext cx="4411636" cy="3235200"/>
          </a:xfrm>
          <a:prstGeom prst="rect">
            <a:avLst/>
          </a:prstGeom>
          <a:noFill/>
          <a:ln>
            <a:noFill/>
          </a:ln>
        </p:spPr>
      </p:pic>
      <p:sp>
        <p:nvSpPr>
          <p:cNvPr id="455" name="Google Shape;455;p69"/>
          <p:cNvSpPr txBox="1"/>
          <p:nvPr/>
        </p:nvSpPr>
        <p:spPr>
          <a:xfrm>
            <a:off x="576262" y="1858426"/>
            <a:ext cx="766267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Nhằm phân tích và hiểu rõ hành vi, phản hồi của người dùng</a:t>
            </a:r>
            <a:endParaRPr/>
          </a:p>
        </p:txBody>
      </p:sp>
      <p:grpSp>
        <p:nvGrpSpPr>
          <p:cNvPr id="456" name="Google Shape;456;p69"/>
          <p:cNvGrpSpPr/>
          <p:nvPr/>
        </p:nvGrpSpPr>
        <p:grpSpPr>
          <a:xfrm>
            <a:off x="308037" y="2473647"/>
            <a:ext cx="4099562" cy="3601476"/>
            <a:chOff x="308037" y="2473647"/>
            <a:chExt cx="4099562" cy="3601476"/>
          </a:xfrm>
        </p:grpSpPr>
        <p:pic>
          <p:nvPicPr>
            <p:cNvPr id="457" name="Google Shape;457;p69" descr="Diagram&#10;&#10;Description automatically generated"/>
            <p:cNvPicPr preferRelativeResize="0"/>
            <p:nvPr/>
          </p:nvPicPr>
          <p:blipFill rotWithShape="1">
            <a:blip r:embed="rId4">
              <a:alphaModFix/>
            </a:blip>
            <a:srcRect/>
            <a:stretch/>
          </p:blipFill>
          <p:spPr>
            <a:xfrm>
              <a:off x="308037" y="2473647"/>
              <a:ext cx="3940875" cy="3486990"/>
            </a:xfrm>
            <a:prstGeom prst="rect">
              <a:avLst/>
            </a:prstGeom>
            <a:noFill/>
            <a:ln>
              <a:noFill/>
            </a:ln>
          </p:spPr>
        </p:pic>
        <p:sp>
          <p:nvSpPr>
            <p:cNvPr id="458" name="Google Shape;458;p69"/>
            <p:cNvSpPr/>
            <p:nvPr/>
          </p:nvSpPr>
          <p:spPr>
            <a:xfrm>
              <a:off x="2278474" y="5574082"/>
              <a:ext cx="2129125" cy="5010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62"/>
        <p:cNvGrpSpPr/>
        <p:nvPr/>
      </p:nvGrpSpPr>
      <p:grpSpPr>
        <a:xfrm>
          <a:off x="0" y="0"/>
          <a:ext cx="0" cy="0"/>
          <a:chOff x="0" y="0"/>
          <a:chExt cx="0" cy="0"/>
        </a:xfrm>
      </p:grpSpPr>
      <p:sp>
        <p:nvSpPr>
          <p:cNvPr id="463" name="Google Shape;463;p25"/>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sz="3800">
              <a:solidFill>
                <a:schemeClr val="dk2"/>
              </a:solidFill>
              <a:latin typeface="Verdana"/>
              <a:ea typeface="Verdana"/>
              <a:cs typeface="Verdana"/>
              <a:sym typeface="Verdana"/>
            </a:endParaRPr>
          </a:p>
        </p:txBody>
      </p:sp>
      <p:sp>
        <p:nvSpPr>
          <p:cNvPr id="464" name="Google Shape;464;p25"/>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Noto Sans Symbols"/>
              <a:buNone/>
            </a:pPr>
            <a:r>
              <a:rPr lang="en-US" sz="6000" b="1" i="0" u="none" strike="noStrike" cap="none">
                <a:solidFill>
                  <a:schemeClr val="accent2"/>
                </a:solidFill>
                <a:latin typeface="Times New Roman"/>
                <a:ea typeface="Times New Roman"/>
                <a:cs typeface="Times New Roman"/>
                <a:sym typeface="Times New Roman"/>
              </a:rPr>
              <a:t>Q&amp;A</a:t>
            </a:r>
            <a:endParaRPr/>
          </a:p>
        </p:txBody>
      </p:sp>
      <p:sp>
        <p:nvSpPr>
          <p:cNvPr id="465" name="Google Shape;465;p25"/>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UIT, VNU-HCM</a:t>
            </a:r>
            <a:endParaRPr sz="1400" b="0" i="0" u="none" strike="noStrike" cap="none">
              <a:solidFill>
                <a:srgbClr val="000000"/>
              </a:solidFill>
              <a:latin typeface="Arial"/>
              <a:ea typeface="Arial"/>
              <a:cs typeface="Arial"/>
              <a:sym typeface="Arial"/>
            </a:endParaRPr>
          </a:p>
        </p:txBody>
      </p:sp>
      <p:sp>
        <p:nvSpPr>
          <p:cNvPr id="466" name="Google Shape;466;p25"/>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Java Technology</a:t>
            </a:r>
            <a:endParaRPr sz="1400" b="0" i="0" u="none" strike="noStrike" cap="none">
              <a:solidFill>
                <a:srgbClr val="000000"/>
              </a:solidFill>
              <a:latin typeface="Arial"/>
              <a:ea typeface="Arial"/>
              <a:cs typeface="Arial"/>
              <a:sym typeface="Arial"/>
            </a:endParaRPr>
          </a:p>
        </p:txBody>
      </p:sp>
      <p:sp>
        <p:nvSpPr>
          <p:cNvPr id="467" name="Google Shape;467;p2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71"/>
        <p:cNvGrpSpPr/>
        <p:nvPr/>
      </p:nvGrpSpPr>
      <p:grpSpPr>
        <a:xfrm>
          <a:off x="0" y="0"/>
          <a:ext cx="0" cy="0"/>
          <a:chOff x="0" y="0"/>
          <a:chExt cx="0" cy="0"/>
        </a:xfrm>
      </p:grpSpPr>
      <p:sp>
        <p:nvSpPr>
          <p:cNvPr id="472" name="Google Shape;472;p26"/>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sz="3800">
              <a:solidFill>
                <a:schemeClr val="dk2"/>
              </a:solidFill>
              <a:latin typeface="Verdana"/>
              <a:ea typeface="Verdana"/>
              <a:cs typeface="Verdana"/>
              <a:sym typeface="Verdana"/>
            </a:endParaRPr>
          </a:p>
        </p:txBody>
      </p:sp>
      <p:sp>
        <p:nvSpPr>
          <p:cNvPr id="473" name="Google Shape;473;p26"/>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p>
            <a:pPr marL="438150" marR="0" lvl="1" indent="0" algn="l" rtl="0">
              <a:lnSpc>
                <a:spcPct val="100000"/>
              </a:lnSpc>
              <a:spcBef>
                <a:spcPts val="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ctr" rtl="0">
              <a:lnSpc>
                <a:spcPct val="100000"/>
              </a:lnSpc>
              <a:spcBef>
                <a:spcPts val="1000"/>
              </a:spcBef>
              <a:spcAft>
                <a:spcPts val="0"/>
              </a:spcAft>
              <a:buClr>
                <a:schemeClr val="accent2"/>
              </a:buClr>
              <a:buSzPts val="5000"/>
              <a:buFont typeface="Noto Sans Symbols"/>
              <a:buNone/>
            </a:pPr>
            <a:r>
              <a:rPr lang="en-US" sz="5000" b="1" i="0" u="none" strike="noStrike" cap="none">
                <a:solidFill>
                  <a:schemeClr val="accent2"/>
                </a:solidFill>
                <a:latin typeface="Times New Roman"/>
                <a:ea typeface="Times New Roman"/>
                <a:cs typeface="Times New Roman"/>
                <a:sym typeface="Times New Roman"/>
              </a:rPr>
              <a:t>Thank you!</a:t>
            </a:r>
            <a:endParaRPr/>
          </a:p>
        </p:txBody>
      </p:sp>
      <p:sp>
        <p:nvSpPr>
          <p:cNvPr id="474" name="Google Shape;474;p2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UIT, VNU-HCM</a:t>
            </a:r>
            <a:endParaRPr sz="1400" b="0" i="0" u="none" strike="noStrike" cap="none">
              <a:solidFill>
                <a:srgbClr val="000000"/>
              </a:solidFill>
              <a:latin typeface="Arial"/>
              <a:ea typeface="Arial"/>
              <a:cs typeface="Arial"/>
              <a:sym typeface="Arial"/>
            </a:endParaRPr>
          </a:p>
        </p:txBody>
      </p:sp>
      <p:sp>
        <p:nvSpPr>
          <p:cNvPr id="475" name="Google Shape;475;p2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Java Technology</a:t>
            </a:r>
            <a:endParaRPr sz="1400" b="0" i="0" u="none" strike="noStrike" cap="none">
              <a:solidFill>
                <a:srgbClr val="000000"/>
              </a:solidFill>
              <a:latin typeface="Arial"/>
              <a:ea typeface="Arial"/>
              <a:cs typeface="Arial"/>
              <a:sym typeface="Arial"/>
            </a:endParaRPr>
          </a:p>
        </p:txBody>
      </p:sp>
      <p:sp>
        <p:nvSpPr>
          <p:cNvPr id="476" name="Google Shape;476;p2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pháp đánh giá kết quả khuyế</a:t>
            </a:r>
            <a:r>
              <a:rPr lang="en-US" sz="3200" b="1">
                <a:latin typeface="Times New Roman"/>
                <a:ea typeface="Times New Roman"/>
                <a:cs typeface="Times New Roman"/>
                <a:sym typeface="Times New Roman"/>
              </a:rPr>
              <a:t>n nghị</a:t>
            </a:r>
            <a:endParaRPr/>
          </a:p>
        </p:txBody>
      </p:sp>
      <p:sp>
        <p:nvSpPr>
          <p:cNvPr id="140" name="Google Shape;140;p4"/>
          <p:cNvSpPr txBox="1">
            <a:spLocks noGrp="1"/>
          </p:cNvSpPr>
          <p:nvPr>
            <p:ph type="body" idx="1"/>
          </p:nvPr>
        </p:nvSpPr>
        <p:spPr>
          <a:xfrm>
            <a:off x="609600" y="1752600"/>
            <a:ext cx="81534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90000"/>
              </a:lnSpc>
              <a:spcBef>
                <a:spcPts val="0"/>
              </a:spcBef>
              <a:spcAft>
                <a:spcPts val="0"/>
              </a:spcAft>
              <a:buClr>
                <a:schemeClr val="accent2"/>
              </a:buClr>
              <a:buSzPts val="2800"/>
              <a:buFont typeface="Noto Sans Symbols"/>
              <a:buChar char="❖"/>
            </a:pPr>
            <a:r>
              <a:rPr lang="en-US" sz="2800" b="1">
                <a:solidFill>
                  <a:srgbClr val="1B1B1B"/>
                </a:solidFill>
                <a:latin typeface="Times New Roman"/>
                <a:ea typeface="Times New Roman"/>
                <a:cs typeface="Times New Roman"/>
                <a:sym typeface="Times New Roman"/>
              </a:rPr>
              <a:t>Online</a:t>
            </a:r>
            <a:r>
              <a:rPr lang="en-US" sz="2800">
                <a:solidFill>
                  <a:srgbClr val="1B1B1B"/>
                </a:solidFill>
                <a:latin typeface="Times New Roman"/>
                <a:ea typeface="Times New Roman"/>
                <a:cs typeface="Times New Roman"/>
                <a:sym typeface="Times New Roman"/>
              </a:rPr>
              <a:t>: Phản ánh đúng thực tế, nhưng tốn chi phí.</a:t>
            </a:r>
            <a:endParaRPr/>
          </a:p>
          <a:p>
            <a:pPr marL="469900" marR="0" lvl="0" indent="-469900" algn="l" rtl="0">
              <a:lnSpc>
                <a:spcPct val="90000"/>
              </a:lnSpc>
              <a:spcBef>
                <a:spcPts val="0"/>
              </a:spcBef>
              <a:spcAft>
                <a:spcPts val="0"/>
              </a:spcAft>
              <a:buClr>
                <a:schemeClr val="accent2"/>
              </a:buClr>
              <a:buSzPts val="2800"/>
              <a:buFont typeface="Noto Sans Symbols"/>
              <a:buChar char="❖"/>
            </a:pPr>
            <a:r>
              <a:rPr lang="en-US" sz="2800" b="1">
                <a:solidFill>
                  <a:srgbClr val="1B1B1B"/>
                </a:solidFill>
                <a:latin typeface="Times New Roman"/>
                <a:ea typeface="Times New Roman"/>
                <a:cs typeface="Times New Roman"/>
                <a:sym typeface="Times New Roman"/>
              </a:rPr>
              <a:t>Offline</a:t>
            </a:r>
            <a:r>
              <a:rPr lang="en-US" sz="2800">
                <a:solidFill>
                  <a:srgbClr val="1B1B1B"/>
                </a:solidFill>
                <a:latin typeface="Times New Roman"/>
                <a:ea typeface="Times New Roman"/>
                <a:cs typeface="Times New Roman"/>
                <a:sym typeface="Times New Roman"/>
              </a:rPr>
              <a:t>: dùng GroundTruth (Sự thật)</a:t>
            </a:r>
            <a:endParaRPr/>
          </a:p>
          <a:p>
            <a:pPr marL="927100" lvl="1" indent="-469900" algn="l" rtl="0">
              <a:lnSpc>
                <a:spcPct val="90000"/>
              </a:lnSpc>
              <a:spcBef>
                <a:spcPts val="0"/>
              </a:spcBef>
              <a:spcAft>
                <a:spcPts val="0"/>
              </a:spcAft>
              <a:buSzPts val="2800"/>
              <a:buFont typeface="Arial"/>
              <a:buChar char="•"/>
            </a:pPr>
            <a:r>
              <a:rPr lang="en-US">
                <a:solidFill>
                  <a:srgbClr val="1B1B1B"/>
                </a:solidFill>
                <a:latin typeface="Times New Roman"/>
                <a:ea typeface="Times New Roman"/>
                <a:cs typeface="Times New Roman"/>
                <a:sym typeface="Times New Roman"/>
              </a:rPr>
              <a:t>Mô phỏng quá trình online khi người dùng sử dụng kết quả khuyến nghị.</a:t>
            </a:r>
            <a:endParaRPr/>
          </a:p>
          <a:p>
            <a:pPr marL="927100" lvl="1" indent="-469900" algn="l" rtl="0">
              <a:lnSpc>
                <a:spcPct val="90000"/>
              </a:lnSpc>
              <a:spcBef>
                <a:spcPts val="0"/>
              </a:spcBef>
              <a:spcAft>
                <a:spcPts val="0"/>
              </a:spcAft>
              <a:buSzPts val="2800"/>
              <a:buFont typeface="Arial"/>
              <a:buChar char="•"/>
            </a:pPr>
            <a:r>
              <a:rPr lang="en-US">
                <a:solidFill>
                  <a:srgbClr val="1B1B1B"/>
                </a:solidFill>
                <a:latin typeface="Times New Roman"/>
                <a:ea typeface="Times New Roman"/>
                <a:cs typeface="Times New Roman"/>
                <a:sym typeface="Times New Roman"/>
              </a:rPr>
              <a:t>Lưu lại dữ liệu lịch sử, ẩn đi những tương tác của người dùng đánh giá với những thuật toán khác nhau.</a:t>
            </a:r>
            <a:endParaRPr/>
          </a:p>
        </p:txBody>
      </p:sp>
      <p:sp>
        <p:nvSpPr>
          <p:cNvPr id="141" name="Google Shape;141;p4"/>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42" name="Google Shape;142;p4"/>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43" name="Google Shape;143;p4"/>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pháp đánh giá kết quả khuyế</a:t>
            </a:r>
            <a:r>
              <a:rPr lang="en-US" sz="3200" b="1">
                <a:latin typeface="Times New Roman"/>
                <a:ea typeface="Times New Roman"/>
                <a:cs typeface="Times New Roman"/>
                <a:sym typeface="Times New Roman"/>
              </a:rPr>
              <a:t>n nghị</a:t>
            </a:r>
            <a:endParaRPr/>
          </a:p>
        </p:txBody>
      </p:sp>
      <p:sp>
        <p:nvSpPr>
          <p:cNvPr id="150" name="Google Shape;150;p5"/>
          <p:cNvSpPr txBox="1">
            <a:spLocks noGrp="1"/>
          </p:cNvSpPr>
          <p:nvPr>
            <p:ph type="body" idx="1"/>
          </p:nvPr>
        </p:nvSpPr>
        <p:spPr>
          <a:xfrm>
            <a:off x="609599" y="1752600"/>
            <a:ext cx="8567737"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90000"/>
              </a:lnSpc>
              <a:spcBef>
                <a:spcPts val="0"/>
              </a:spcBef>
              <a:spcAft>
                <a:spcPts val="0"/>
              </a:spcAft>
              <a:buClr>
                <a:schemeClr val="accent2"/>
              </a:buClr>
              <a:buSzPts val="2800"/>
              <a:buFont typeface="Noto Sans Symbols"/>
              <a:buChar char="❖"/>
            </a:pPr>
            <a:r>
              <a:rPr lang="en-US" sz="2800" b="1" i="0" u="none" strike="noStrike" cap="none">
                <a:solidFill>
                  <a:srgbClr val="1B1B1B"/>
                </a:solidFill>
                <a:latin typeface="Times New Roman"/>
                <a:ea typeface="Times New Roman"/>
                <a:cs typeface="Times New Roman"/>
                <a:sym typeface="Times New Roman"/>
              </a:rPr>
              <a:t>Xây dựng tập kiểm thử</a:t>
            </a:r>
            <a:endParaRPr sz="2800" b="1" i="0" u="none" strike="noStrike" cap="none">
              <a:solidFill>
                <a:srgbClr val="1B1B1B"/>
              </a:solidFill>
              <a:latin typeface="Times New Roman"/>
              <a:ea typeface="Times New Roman"/>
              <a:cs typeface="Times New Roman"/>
              <a:sym typeface="Times New Roman"/>
            </a:endParaRPr>
          </a:p>
          <a:p>
            <a:pPr marL="927100" lvl="1" indent="-469900" algn="l" rtl="0">
              <a:lnSpc>
                <a:spcPct val="90000"/>
              </a:lnSpc>
              <a:spcBef>
                <a:spcPts val="0"/>
              </a:spcBef>
              <a:spcAft>
                <a:spcPts val="0"/>
              </a:spcAft>
              <a:buSzPts val="2800"/>
              <a:buFont typeface="Arial"/>
              <a:buChar char="•"/>
            </a:pPr>
            <a:r>
              <a:rPr lang="en-US">
                <a:solidFill>
                  <a:srgbClr val="1B1B1B"/>
                </a:solidFill>
                <a:latin typeface="Times New Roman"/>
                <a:ea typeface="Times New Roman"/>
                <a:cs typeface="Times New Roman"/>
                <a:sym typeface="Times New Roman"/>
              </a:rPr>
              <a:t>Chọn tập người dùng, đối tượng khuyến nghị ntn?</a:t>
            </a:r>
            <a:endParaRPr/>
          </a:p>
          <a:p>
            <a:pPr marL="927100" lvl="1" indent="-469900" algn="l" rtl="0">
              <a:lnSpc>
                <a:spcPct val="90000"/>
              </a:lnSpc>
              <a:spcBef>
                <a:spcPts val="0"/>
              </a:spcBef>
              <a:spcAft>
                <a:spcPts val="0"/>
              </a:spcAft>
              <a:buSzPts val="2800"/>
              <a:buFont typeface="Arial"/>
              <a:buChar char="•"/>
            </a:pPr>
            <a:r>
              <a:rPr lang="en-US">
                <a:solidFill>
                  <a:srgbClr val="1B1B1B"/>
                </a:solidFill>
                <a:latin typeface="Times New Roman"/>
                <a:ea typeface="Times New Roman"/>
                <a:cs typeface="Times New Roman"/>
                <a:sym typeface="Times New Roman"/>
              </a:rPr>
              <a:t>Gán nhãn giá trị rating giữa người dùng và đối tượng khuyến nghị cho từng bài toán ra sao?</a:t>
            </a:r>
            <a:endParaRPr/>
          </a:p>
          <a:p>
            <a:pPr marL="927100" lvl="1" indent="-469900" algn="l" rtl="0">
              <a:lnSpc>
                <a:spcPct val="90000"/>
              </a:lnSpc>
              <a:spcBef>
                <a:spcPts val="0"/>
              </a:spcBef>
              <a:spcAft>
                <a:spcPts val="0"/>
              </a:spcAft>
              <a:buSzPts val="2800"/>
              <a:buFont typeface="Arial"/>
              <a:buChar char="•"/>
            </a:pPr>
            <a:r>
              <a:rPr lang="en-US">
                <a:solidFill>
                  <a:srgbClr val="1B1B1B"/>
                </a:solidFill>
                <a:latin typeface="Times New Roman"/>
                <a:ea typeface="Times New Roman"/>
                <a:cs typeface="Times New Roman"/>
                <a:sym typeface="Times New Roman"/>
              </a:rPr>
              <a:t>Làm thế nào để có được tập kiểm thử đủ tin cậy?</a:t>
            </a:r>
            <a:endParaRPr/>
          </a:p>
          <a:p>
            <a:pPr marL="457200" lvl="0" indent="-279400" algn="l" rtl="0">
              <a:lnSpc>
                <a:spcPct val="90000"/>
              </a:lnSpc>
              <a:spcBef>
                <a:spcPts val="0"/>
              </a:spcBef>
              <a:spcAft>
                <a:spcPts val="0"/>
              </a:spcAft>
              <a:buSzPts val="2800"/>
              <a:buFont typeface="Noto Sans Symbols"/>
              <a:buNone/>
            </a:pPr>
            <a:endParaRPr>
              <a:solidFill>
                <a:srgbClr val="1B1B1B"/>
              </a:solidFill>
              <a:latin typeface="Times New Roman"/>
              <a:ea typeface="Times New Roman"/>
              <a:cs typeface="Times New Roman"/>
              <a:sym typeface="Times New Roman"/>
            </a:endParaRPr>
          </a:p>
          <a:p>
            <a:pPr marL="457200" lvl="0" indent="-457200" algn="l" rtl="0">
              <a:lnSpc>
                <a:spcPct val="90000"/>
              </a:lnSpc>
              <a:spcBef>
                <a:spcPts val="0"/>
              </a:spcBef>
              <a:spcAft>
                <a:spcPts val="0"/>
              </a:spcAft>
              <a:buSzPts val="2800"/>
              <a:buFont typeface="Noto Sans Symbols"/>
              <a:buChar char="❖"/>
            </a:pPr>
            <a:r>
              <a:rPr lang="en-US" sz="2800" b="1">
                <a:solidFill>
                  <a:srgbClr val="1B1B1B"/>
                </a:solidFill>
                <a:latin typeface="Times New Roman"/>
                <a:ea typeface="Times New Roman"/>
                <a:cs typeface="Times New Roman"/>
                <a:sym typeface="Times New Roman"/>
              </a:rPr>
              <a:t>Chọn độ đo offline, online phù hợp với bài toán</a:t>
            </a:r>
            <a:endParaRPr sz="2800" b="1">
              <a:solidFill>
                <a:srgbClr val="1B1B1B"/>
              </a:solidFill>
              <a:latin typeface="Times New Roman"/>
              <a:ea typeface="Times New Roman"/>
              <a:cs typeface="Times New Roman"/>
              <a:sym typeface="Times New Roman"/>
            </a:endParaRPr>
          </a:p>
        </p:txBody>
      </p:sp>
      <p:sp>
        <p:nvSpPr>
          <p:cNvPr id="151" name="Google Shape;151;p5"/>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52" name="Google Shape;152;p5"/>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53" name="Google Shape;153;p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43"/>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pháp đánh giá kết quả khuyế</a:t>
            </a:r>
            <a:r>
              <a:rPr lang="en-US" sz="3200" b="1">
                <a:latin typeface="Times New Roman"/>
                <a:ea typeface="Times New Roman"/>
                <a:cs typeface="Times New Roman"/>
                <a:sym typeface="Times New Roman"/>
              </a:rPr>
              <a:t>n nghị</a:t>
            </a:r>
            <a:endParaRPr/>
          </a:p>
        </p:txBody>
      </p:sp>
      <p:sp>
        <p:nvSpPr>
          <p:cNvPr id="160" name="Google Shape;160;p43"/>
          <p:cNvSpPr txBox="1">
            <a:spLocks noGrp="1"/>
          </p:cNvSpPr>
          <p:nvPr>
            <p:ph type="body" idx="1"/>
          </p:nvPr>
        </p:nvSpPr>
        <p:spPr>
          <a:xfrm>
            <a:off x="1816099" y="2882900"/>
            <a:ext cx="5321301" cy="1676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accent2"/>
              </a:buClr>
              <a:buSzPts val="2800"/>
              <a:buNone/>
            </a:pPr>
            <a:r>
              <a:rPr lang="en-US" sz="2800" b="1">
                <a:solidFill>
                  <a:srgbClr val="FF0000"/>
                </a:solidFill>
                <a:latin typeface="Times New Roman"/>
                <a:ea typeface="Times New Roman"/>
                <a:cs typeface="Times New Roman"/>
                <a:sym typeface="Times New Roman"/>
              </a:rPr>
              <a:t>Đánh giá Offline</a:t>
            </a:r>
            <a:endParaRPr/>
          </a:p>
          <a:p>
            <a:pPr marL="0" marR="0" lvl="0" indent="0" algn="ctr" rtl="0">
              <a:lnSpc>
                <a:spcPct val="90000"/>
              </a:lnSpc>
              <a:spcBef>
                <a:spcPts val="0"/>
              </a:spcBef>
              <a:spcAft>
                <a:spcPts val="0"/>
              </a:spcAft>
              <a:buClr>
                <a:schemeClr val="accent2"/>
              </a:buClr>
              <a:buSzPts val="2800"/>
              <a:buNone/>
            </a:pPr>
            <a:endParaRPr sz="2800" b="1">
              <a:solidFill>
                <a:srgbClr val="1B1B1B"/>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accent2"/>
              </a:buClr>
              <a:buSzPts val="2800"/>
              <a:buNone/>
            </a:pPr>
            <a:r>
              <a:rPr lang="en-US" sz="2800" b="1">
                <a:solidFill>
                  <a:srgbClr val="1B1B1B"/>
                </a:solidFill>
                <a:latin typeface="Times New Roman"/>
                <a:ea typeface="Times New Roman"/>
                <a:cs typeface="Times New Roman"/>
                <a:sym typeface="Times New Roman"/>
              </a:rPr>
              <a:t>Không quan tâm thứ tự sắp xếp</a:t>
            </a:r>
            <a:endParaRPr sz="2800" b="1">
              <a:solidFill>
                <a:srgbClr val="1B1B1B"/>
              </a:solidFill>
              <a:latin typeface="Times New Roman"/>
              <a:ea typeface="Times New Roman"/>
              <a:cs typeface="Times New Roman"/>
              <a:sym typeface="Times New Roman"/>
            </a:endParaRPr>
          </a:p>
        </p:txBody>
      </p:sp>
      <p:sp>
        <p:nvSpPr>
          <p:cNvPr id="161" name="Google Shape;161;p4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62" name="Google Shape;162;p4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63" name="Google Shape;163;p4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44"/>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MAE/NMAE</a:t>
            </a:r>
            <a:endParaRPr/>
          </a:p>
        </p:txBody>
      </p:sp>
      <p:sp>
        <p:nvSpPr>
          <p:cNvPr id="170" name="Google Shape;170;p44"/>
          <p:cNvSpPr txBox="1">
            <a:spLocks noGrp="1"/>
          </p:cNvSpPr>
          <p:nvPr>
            <p:ph type="body" idx="1"/>
          </p:nvPr>
        </p:nvSpPr>
        <p:spPr>
          <a:xfrm>
            <a:off x="609600" y="1752600"/>
            <a:ext cx="8140700" cy="4267200"/>
          </a:xfrm>
          <a:prstGeom prst="rect">
            <a:avLst/>
          </a:prstGeom>
          <a:blipFill rotWithShape="1">
            <a:blip r:embed="rId3">
              <a:alphaModFix/>
            </a:blip>
            <a:stretch>
              <a:fillRect l="-1871" t="-3559" r="-2494"/>
            </a:stretch>
          </a:blip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a:t> </a:t>
            </a:r>
            <a:endParaRPr/>
          </a:p>
        </p:txBody>
      </p:sp>
      <p:sp>
        <p:nvSpPr>
          <p:cNvPr id="171" name="Google Shape;171;p44"/>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72" name="Google Shape;172;p44"/>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73" name="Google Shape;173;p44"/>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pic>
        <p:nvPicPr>
          <p:cNvPr id="174" name="Google Shape;174;p44" descr="A picture containing text, antenna&#10;&#10;Description automatically generated"/>
          <p:cNvPicPr preferRelativeResize="0"/>
          <p:nvPr/>
        </p:nvPicPr>
        <p:blipFill rotWithShape="1">
          <a:blip r:embed="rId4">
            <a:alphaModFix/>
          </a:blip>
          <a:srcRect/>
          <a:stretch/>
        </p:blipFill>
        <p:spPr>
          <a:xfrm>
            <a:off x="2867025" y="3164876"/>
            <a:ext cx="3409950" cy="1045173"/>
          </a:xfrm>
          <a:prstGeom prst="rect">
            <a:avLst/>
          </a:prstGeom>
          <a:noFill/>
          <a:ln>
            <a:noFill/>
          </a:ln>
        </p:spPr>
      </p:pic>
      <p:pic>
        <p:nvPicPr>
          <p:cNvPr id="175" name="Google Shape;175;p44"/>
          <p:cNvPicPr preferRelativeResize="0"/>
          <p:nvPr/>
        </p:nvPicPr>
        <p:blipFill rotWithShape="1">
          <a:blip r:embed="rId5">
            <a:alphaModFix/>
          </a:blip>
          <a:srcRect/>
          <a:stretch/>
        </p:blipFill>
        <p:spPr>
          <a:xfrm>
            <a:off x="2517888" y="4667250"/>
            <a:ext cx="4324124" cy="447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45"/>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MAE/NMAE</a:t>
            </a:r>
            <a:endParaRPr/>
          </a:p>
        </p:txBody>
      </p:sp>
      <p:sp>
        <p:nvSpPr>
          <p:cNvPr id="182" name="Google Shape;182;p45"/>
          <p:cNvSpPr txBox="1">
            <a:spLocks noGrp="1"/>
          </p:cNvSpPr>
          <p:nvPr>
            <p:ph type="body" idx="1"/>
          </p:nvPr>
        </p:nvSpPr>
        <p:spPr>
          <a:xfrm>
            <a:off x="609600" y="1752600"/>
            <a:ext cx="81407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90000"/>
              </a:lnSpc>
              <a:spcBef>
                <a:spcPts val="0"/>
              </a:spcBef>
              <a:spcAft>
                <a:spcPts val="0"/>
              </a:spcAft>
              <a:buClr>
                <a:schemeClr val="accent2"/>
              </a:buClr>
              <a:buSzPts val="2800"/>
              <a:buFont typeface="Noto Sans Symbols"/>
              <a:buChar char="❖"/>
            </a:pPr>
            <a:r>
              <a:rPr lang="en-US" sz="2800" b="1" i="0" u="none" strike="noStrike" cap="none">
                <a:solidFill>
                  <a:srgbClr val="1B1B1B"/>
                </a:solidFill>
                <a:latin typeface="Times New Roman"/>
                <a:ea typeface="Times New Roman"/>
                <a:cs typeface="Times New Roman"/>
                <a:sym typeface="Times New Roman"/>
              </a:rPr>
              <a:t>Ví dụ</a:t>
            </a:r>
            <a:endParaRPr/>
          </a:p>
        </p:txBody>
      </p:sp>
      <p:sp>
        <p:nvSpPr>
          <p:cNvPr id="183" name="Google Shape;183;p45"/>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84" name="Google Shape;184;p45"/>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85" name="Google Shape;185;p4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pic>
        <p:nvPicPr>
          <p:cNvPr id="186" name="Google Shape;186;p45"/>
          <p:cNvPicPr preferRelativeResize="0"/>
          <p:nvPr/>
        </p:nvPicPr>
        <p:blipFill rotWithShape="1">
          <a:blip r:embed="rId3">
            <a:alphaModFix/>
          </a:blip>
          <a:srcRect/>
          <a:stretch/>
        </p:blipFill>
        <p:spPr>
          <a:xfrm>
            <a:off x="2457578" y="1879600"/>
            <a:ext cx="5086222" cy="2302487"/>
          </a:xfrm>
          <a:prstGeom prst="rect">
            <a:avLst/>
          </a:prstGeom>
          <a:noFill/>
          <a:ln>
            <a:noFill/>
          </a:ln>
        </p:spPr>
      </p:pic>
      <p:pic>
        <p:nvPicPr>
          <p:cNvPr id="187" name="Google Shape;187;p45" descr="A picture containing calendar&#10;&#10;Description automatically generated"/>
          <p:cNvPicPr preferRelativeResize="0"/>
          <p:nvPr/>
        </p:nvPicPr>
        <p:blipFill rotWithShape="1">
          <a:blip r:embed="rId4">
            <a:alphaModFix/>
          </a:blip>
          <a:srcRect/>
          <a:stretch/>
        </p:blipFill>
        <p:spPr>
          <a:xfrm>
            <a:off x="762000" y="4407512"/>
            <a:ext cx="7772400" cy="1489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576262" y="304800"/>
            <a:ext cx="856773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RMSE/NRMSE</a:t>
            </a:r>
            <a:endParaRPr/>
          </a:p>
        </p:txBody>
      </p:sp>
      <p:sp>
        <p:nvSpPr>
          <p:cNvPr id="194" name="Google Shape;194;p6"/>
          <p:cNvSpPr txBox="1">
            <a:spLocks noGrp="1"/>
          </p:cNvSpPr>
          <p:nvPr>
            <p:ph type="body" idx="1"/>
          </p:nvPr>
        </p:nvSpPr>
        <p:spPr>
          <a:xfrm>
            <a:off x="609600" y="1752600"/>
            <a:ext cx="8140700" cy="4267200"/>
          </a:xfrm>
          <a:prstGeom prst="rect">
            <a:avLst/>
          </a:prstGeom>
          <a:blipFill rotWithShape="1">
            <a:blip r:embed="rId3">
              <a:alphaModFix/>
            </a:blip>
            <a:stretch>
              <a:fillRect l="-1870" t="-3559" r="-2650"/>
            </a:stretch>
          </a:blip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a:t> </a:t>
            </a:r>
            <a:endParaRPr/>
          </a:p>
        </p:txBody>
      </p:sp>
      <p:sp>
        <p:nvSpPr>
          <p:cNvPr id="195" name="Google Shape;195;p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UIT, VNU-HCM</a:t>
            </a:r>
            <a:endParaRPr sz="1400" b="0" i="0" u="none" strike="noStrike" cap="none">
              <a:solidFill>
                <a:srgbClr val="000000"/>
              </a:solidFill>
              <a:latin typeface="Arial"/>
              <a:ea typeface="Arial"/>
              <a:cs typeface="Arial"/>
              <a:sym typeface="Arial"/>
            </a:endParaRPr>
          </a:p>
        </p:txBody>
      </p:sp>
      <p:sp>
        <p:nvSpPr>
          <p:cNvPr id="196" name="Google Shape;196;p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Java Technology</a:t>
            </a:r>
            <a:endParaRPr sz="1400" b="0" i="0" u="none" strike="noStrike" cap="none">
              <a:solidFill>
                <a:srgbClr val="000000"/>
              </a:solidFill>
              <a:latin typeface="Arial"/>
              <a:ea typeface="Arial"/>
              <a:cs typeface="Arial"/>
              <a:sym typeface="Arial"/>
            </a:endParaRPr>
          </a:p>
        </p:txBody>
      </p:sp>
      <p:sp>
        <p:nvSpPr>
          <p:cNvPr id="197" name="Google Shape;197;p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pic>
        <p:nvPicPr>
          <p:cNvPr id="198" name="Google Shape;198;p6"/>
          <p:cNvPicPr preferRelativeResize="0"/>
          <p:nvPr/>
        </p:nvPicPr>
        <p:blipFill rotWithShape="1">
          <a:blip r:embed="rId4">
            <a:alphaModFix/>
          </a:blip>
          <a:srcRect/>
          <a:stretch/>
        </p:blipFill>
        <p:spPr>
          <a:xfrm>
            <a:off x="2412999" y="4786313"/>
            <a:ext cx="3796927" cy="1079500"/>
          </a:xfrm>
          <a:prstGeom prst="rect">
            <a:avLst/>
          </a:prstGeom>
          <a:noFill/>
          <a:ln>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2638</Words>
  <Application>Microsoft Office PowerPoint</Application>
  <PresentationFormat>On-screen Show (4:3)</PresentationFormat>
  <Paragraphs>291</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Times New Roman</vt:lpstr>
      <vt:lpstr>Arial</vt:lpstr>
      <vt:lpstr>Verdana</vt:lpstr>
      <vt:lpstr>Roboto</vt:lpstr>
      <vt:lpstr>Noto Sans Symbols</vt:lpstr>
      <vt:lpstr>Profile</vt:lpstr>
      <vt:lpstr>ĐẠI HỌC QUỐC GIA TP. HỒ CHÍ MINH TRƯỜNG ĐẠI HỌC CÔNG NGHỆ THÔNG TIN</vt:lpstr>
      <vt:lpstr>Nội dung</vt:lpstr>
      <vt:lpstr>Vì sao phải đánh giá kết quả khuyến nghị</vt:lpstr>
      <vt:lpstr>Phương pháp đánh giá kết quả khuyến nghị</vt:lpstr>
      <vt:lpstr>Phương pháp đánh giá kết quả khuyến nghị</vt:lpstr>
      <vt:lpstr>Phương pháp đánh giá kết quả khuyến nghị</vt:lpstr>
      <vt:lpstr>MAE/NMAE</vt:lpstr>
      <vt:lpstr>MAE/NMAE</vt:lpstr>
      <vt:lpstr>RMSE/NRMSE</vt:lpstr>
      <vt:lpstr>RMSE/NRMSE</vt:lpstr>
      <vt:lpstr>MAE,RMSE – Vấn đề</vt:lpstr>
      <vt:lpstr>Độ đo Precision, Recall, F-measure</vt:lpstr>
      <vt:lpstr>P@TopN, R@TopN</vt:lpstr>
      <vt:lpstr>P@TopN, R@TopN</vt:lpstr>
      <vt:lpstr>Độ đo Precision, Recall, F-measure – vấn đề?</vt:lpstr>
      <vt:lpstr>Phương pháp đánh giá kết quả khuyến nghị</vt:lpstr>
      <vt:lpstr>MRR: Mean Reciprocal Rank</vt:lpstr>
      <vt:lpstr>MRR: Mean Reciprocal Rank</vt:lpstr>
      <vt:lpstr>Average Precision và Mean Average Precision</vt:lpstr>
      <vt:lpstr>Average Precision và Mean Average Precision</vt:lpstr>
      <vt:lpstr>Average Precision và Mean Average Precision</vt:lpstr>
      <vt:lpstr>Average Precision và Mean Average Precision</vt:lpstr>
      <vt:lpstr>Normalized Discounted Cumulative Gain (NDCG)</vt:lpstr>
      <vt:lpstr>Normalized Discounted Cumulative Gain (NDCG)</vt:lpstr>
      <vt:lpstr>Normalized Discounted Cumulative Gain (NDCG)</vt:lpstr>
      <vt:lpstr>Normalized Discounted Cumulative Gain (NDCG)</vt:lpstr>
      <vt:lpstr>Normalized Discounted Cumulative Gain (NDCG)</vt:lpstr>
      <vt:lpstr>Phương pháp đánh giá kết quả khuyến nghị</vt:lpstr>
      <vt:lpstr>Độ đo cho đánh giá online</vt:lpstr>
      <vt:lpstr>Độ đo cho đánh giá online</vt:lpstr>
      <vt:lpstr>A/B Tesing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TP. HỒ CHÍ MINH TRƯỜNG ĐẠI HỌC CÔNG NGHỆ THÔNG TIN</dc:title>
  <dc:creator>Windows xp sp2 Full</dc:creator>
  <cp:lastModifiedBy>Phạm Đức Thể</cp:lastModifiedBy>
  <cp:revision>3</cp:revision>
  <dcterms:created xsi:type="dcterms:W3CDTF">2011-10-18T13:51:08Z</dcterms:created>
  <dcterms:modified xsi:type="dcterms:W3CDTF">2022-10-12T11:07:48Z</dcterms:modified>
</cp:coreProperties>
</file>