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6"/>
  </p:notesMasterIdLst>
  <p:sldIdLst>
    <p:sldId id="256" r:id="rId5"/>
    <p:sldId id="257" r:id="rId6"/>
    <p:sldId id="265" r:id="rId7"/>
    <p:sldId id="298" r:id="rId8"/>
    <p:sldId id="266" r:id="rId9"/>
    <p:sldId id="272" r:id="rId10"/>
    <p:sldId id="273" r:id="rId11"/>
    <p:sldId id="267" r:id="rId12"/>
    <p:sldId id="275" r:id="rId13"/>
    <p:sldId id="268" r:id="rId14"/>
    <p:sldId id="276" r:id="rId15"/>
    <p:sldId id="277" r:id="rId16"/>
    <p:sldId id="278" r:id="rId17"/>
    <p:sldId id="280" r:id="rId18"/>
    <p:sldId id="279" r:id="rId19"/>
    <p:sldId id="281" r:id="rId20"/>
    <p:sldId id="282" r:id="rId21"/>
    <p:sldId id="283" r:id="rId22"/>
    <p:sldId id="286" r:id="rId23"/>
    <p:sldId id="284" r:id="rId24"/>
    <p:sldId id="285" r:id="rId25"/>
    <p:sldId id="269" r:id="rId26"/>
    <p:sldId id="287" r:id="rId27"/>
    <p:sldId id="288" r:id="rId28"/>
    <p:sldId id="289" r:id="rId29"/>
    <p:sldId id="290" r:id="rId30"/>
    <p:sldId id="291" r:id="rId31"/>
    <p:sldId id="270" r:id="rId32"/>
    <p:sldId id="293" r:id="rId33"/>
    <p:sldId id="259" r:id="rId34"/>
    <p:sldId id="29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C48DB40-80DB-ED03-4B06-248E3A2E53C4}" name="Phạm Đức Thể" initials="PĐT" userId="Phạm Đức Thể" providerId="Non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3F05C0-E9EF-46FB-8E7C-7F2318F2EA3A}" v="39" dt="2022-11-01T01:03:42.978"/>
    <p1510:client id="{8A132011-7DEC-435F-ABC8-68AD112B7FD7}" v="33" dt="2022-11-01T01:44:00.4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55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5870F1-9168-47E8-AF34-BDB13EC2C846}" type="datetimeFigureOut">
              <a:rPr lang="en-US" smtClean="0"/>
              <a:t>11/1/2022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B43AD4-F10D-4CC0-AB28-57AB9CB5EC2B}" type="slidenum">
              <a:rPr lang="en-US" smtClean="0"/>
              <a:t>‹#›</a:t>
            </a:fld>
            <a:endParaRPr lang="en-US"/>
          </a:p>
        </p:txBody>
      </p:sp>
    </p:spTree>
    <p:extLst>
      <p:ext uri="{BB962C8B-B14F-4D97-AF65-F5344CB8AC3E}">
        <p14:creationId xmlns:p14="http://schemas.microsoft.com/office/powerpoint/2010/main" val="2971812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tino.org/vi/ung-dung-cong-nghe-thong-tin-trong-day-hoc/"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err="1"/>
              <a:t>Bài</a:t>
            </a:r>
            <a:r>
              <a:rPr lang="en-US"/>
              <a:t> </a:t>
            </a:r>
            <a:r>
              <a:rPr lang="en-US" err="1"/>
              <a:t>báo</a:t>
            </a:r>
            <a:r>
              <a:rPr lang="en-US"/>
              <a:t> </a:t>
            </a:r>
            <a:r>
              <a:rPr lang="en-US" err="1"/>
              <a:t>công</a:t>
            </a:r>
            <a:r>
              <a:rPr lang="en-US"/>
              <a:t> </a:t>
            </a:r>
            <a:r>
              <a:rPr lang="en-US" err="1"/>
              <a:t>bố</a:t>
            </a:r>
            <a:r>
              <a:rPr lang="en-US"/>
              <a:t> 6/2018</a:t>
            </a:r>
          </a:p>
          <a:p>
            <a:r>
              <a:rPr lang="en-US" err="1"/>
              <a:t>Của</a:t>
            </a:r>
            <a:r>
              <a:rPr lang="en-US"/>
              <a:t> </a:t>
            </a:r>
            <a:r>
              <a:rPr lang="en-US" err="1"/>
              <a:t>nhóm</a:t>
            </a:r>
            <a:r>
              <a:rPr lang="en-US"/>
              <a:t> </a:t>
            </a:r>
            <a:r>
              <a:rPr lang="en-US" err="1"/>
              <a:t>tác</a:t>
            </a:r>
            <a:r>
              <a:rPr lang="en-US"/>
              <a:t> </a:t>
            </a:r>
            <a:r>
              <a:rPr lang="en-US" err="1"/>
              <a:t>giả</a:t>
            </a:r>
            <a:r>
              <a:rPr lang="en-US"/>
              <a:t> </a:t>
            </a:r>
            <a:r>
              <a:rPr lang="en-US" err="1"/>
              <a:t>đến</a:t>
            </a:r>
            <a:r>
              <a:rPr lang="en-US"/>
              <a:t> </a:t>
            </a:r>
            <a:r>
              <a:rPr lang="en-US" err="1"/>
              <a:t>từ</a:t>
            </a:r>
            <a:r>
              <a:rPr lang="en-US"/>
              <a:t> </a:t>
            </a:r>
            <a:r>
              <a:rPr lang="en-US" err="1"/>
              <a:t>trung</a:t>
            </a:r>
            <a:r>
              <a:rPr lang="en-US"/>
              <a:t> </a:t>
            </a:r>
            <a:r>
              <a:rPr lang="en-US" err="1"/>
              <a:t>quốc</a:t>
            </a:r>
            <a:endParaRPr lang="en-US"/>
          </a:p>
          <a:p>
            <a:r>
              <a:rPr lang="vi-VN" b="1"/>
              <a:t>Hệ thống học tập thông minh dựa trên công nghệ </a:t>
            </a:r>
            <a:r>
              <a:rPr lang="en-US" b="1" err="1"/>
              <a:t>khuyến</a:t>
            </a:r>
            <a:r>
              <a:rPr lang="en-US" b="1"/>
              <a:t> </a:t>
            </a:r>
            <a:r>
              <a:rPr lang="en-US" b="1" err="1"/>
              <a:t>nghị</a:t>
            </a:r>
            <a:r>
              <a:rPr lang="vi-VN" b="1"/>
              <a:t> được cá nhân hóa</a:t>
            </a:r>
            <a:endParaRPr lang="en-US" b="1"/>
          </a:p>
        </p:txBody>
      </p:sp>
      <p:sp>
        <p:nvSpPr>
          <p:cNvPr id="4" name="Chỗ dành sẵn cho Số hiệu Bản chiếu 3"/>
          <p:cNvSpPr>
            <a:spLocks noGrp="1"/>
          </p:cNvSpPr>
          <p:nvPr>
            <p:ph type="sldNum" sz="quarter" idx="5"/>
          </p:nvPr>
        </p:nvSpPr>
        <p:spPr/>
        <p:txBody>
          <a:bodyPr/>
          <a:lstStyle/>
          <a:p>
            <a:fld id="{FFB43AD4-F10D-4CC0-AB28-57AB9CB5EC2B}" type="slidenum">
              <a:rPr lang="en-US" smtClean="0"/>
              <a:t>1</a:t>
            </a:fld>
            <a:endParaRPr lang="en-US"/>
          </a:p>
        </p:txBody>
      </p:sp>
    </p:spTree>
    <p:extLst>
      <p:ext uri="{BB962C8B-B14F-4D97-AF65-F5344CB8AC3E}">
        <p14:creationId xmlns:p14="http://schemas.microsoft.com/office/powerpoint/2010/main" val="17520438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effectLst/>
                <a:latin typeface="Arial" panose="020B0604020202020204" pitchFamily="34" charset="0"/>
              </a:rPr>
              <a:t>Ma trận từ khóa và tài nguyên d</a:t>
            </a:r>
            <a:r>
              <a:rPr lang="en-US">
                <a:effectLst/>
                <a:latin typeface="Arial" panose="020B0604020202020204" pitchFamily="34" charset="0"/>
              </a:rPr>
              <a:t>_</a:t>
            </a:r>
            <a:r>
              <a:rPr lang="vi-VN">
                <a:effectLst/>
                <a:latin typeface="Arial" panose="020B0604020202020204" pitchFamily="34" charset="0"/>
              </a:rPr>
              <a:t>i</a:t>
            </a:r>
            <a:r>
              <a:rPr lang="en-US">
                <a:effectLst/>
                <a:latin typeface="Arial" panose="020B0604020202020204" pitchFamily="34" charset="0"/>
              </a:rPr>
              <a:t> </a:t>
            </a:r>
            <a:r>
              <a:rPr lang="vi-VN">
                <a:effectLst/>
                <a:latin typeface="Arial" panose="020B0604020202020204" pitchFamily="34" charset="0"/>
              </a:rPr>
              <a:t>trong tập tài nguyên giáo dục kết hợp với nhau để tạo thành</a:t>
            </a:r>
            <a:r>
              <a:rPr lang="en-US">
                <a:effectLst/>
                <a:latin typeface="Arial" panose="020B0604020202020204" pitchFamily="34" charset="0"/>
              </a:rPr>
              <a:t> </a:t>
            </a:r>
            <a:r>
              <a:rPr lang="vi-VN">
                <a:effectLst/>
                <a:latin typeface="Arial" panose="020B0604020202020204" pitchFamily="34" charset="0"/>
              </a:rPr>
              <a:t>mô hình không gian vectơ. </a:t>
            </a:r>
            <a:endParaRPr lang="en-US"/>
          </a:p>
        </p:txBody>
      </p:sp>
      <p:sp>
        <p:nvSpPr>
          <p:cNvPr id="4" name="Slide Number Placeholder 3"/>
          <p:cNvSpPr>
            <a:spLocks noGrp="1"/>
          </p:cNvSpPr>
          <p:nvPr>
            <p:ph type="sldNum" sz="quarter" idx="5"/>
          </p:nvPr>
        </p:nvSpPr>
        <p:spPr/>
        <p:txBody>
          <a:bodyPr/>
          <a:lstStyle/>
          <a:p>
            <a:fld id="{FFB43AD4-F10D-4CC0-AB28-57AB9CB5EC2B}" type="slidenum">
              <a:rPr lang="en-US" smtClean="0"/>
              <a:t>11</a:t>
            </a:fld>
            <a:endParaRPr lang="en-US"/>
          </a:p>
        </p:txBody>
      </p:sp>
    </p:spTree>
    <p:extLst>
      <p:ext uri="{BB962C8B-B14F-4D97-AF65-F5344CB8AC3E}">
        <p14:creationId xmlns:p14="http://schemas.microsoft.com/office/powerpoint/2010/main" val="8058223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 </a:t>
            </a:r>
            <a:r>
              <a:rPr lang="en-US" err="1"/>
              <a:t>là</a:t>
            </a:r>
            <a:r>
              <a:rPr lang="en-US"/>
              <a:t> </a:t>
            </a:r>
            <a:r>
              <a:rPr lang="en-US" err="1"/>
              <a:t>số</a:t>
            </a:r>
            <a:r>
              <a:rPr lang="en-US"/>
              <a:t> </a:t>
            </a:r>
            <a:r>
              <a:rPr lang="en-US" err="1"/>
              <a:t>lượng</a:t>
            </a:r>
            <a:r>
              <a:rPr lang="en-US"/>
              <a:t> </a:t>
            </a:r>
            <a:r>
              <a:rPr lang="en-US" err="1"/>
              <a:t>văn</a:t>
            </a:r>
            <a:r>
              <a:rPr lang="en-US"/>
              <a:t> </a:t>
            </a:r>
            <a:r>
              <a:rPr lang="en-US" err="1"/>
              <a:t>bản</a:t>
            </a:r>
            <a:r>
              <a:rPr lang="en-US"/>
              <a:t> </a:t>
            </a:r>
            <a:r>
              <a:rPr lang="en-US" err="1"/>
              <a:t>của</a:t>
            </a:r>
            <a:r>
              <a:rPr lang="en-US"/>
              <a:t> </a:t>
            </a:r>
            <a:r>
              <a:rPr lang="en-US" err="1"/>
              <a:t>tập</a:t>
            </a:r>
            <a:r>
              <a:rPr lang="en-US"/>
              <a:t> </a:t>
            </a:r>
            <a:r>
              <a:rPr lang="en-US" err="1"/>
              <a:t>tài</a:t>
            </a:r>
            <a:r>
              <a:rPr lang="en-US"/>
              <a:t> </a:t>
            </a:r>
            <a:r>
              <a:rPr lang="en-US" err="1"/>
              <a:t>nguyên</a:t>
            </a:r>
            <a:r>
              <a:rPr lang="en-US"/>
              <a:t> </a:t>
            </a:r>
            <a:r>
              <a:rPr lang="en-US" err="1"/>
              <a:t>giáo</a:t>
            </a:r>
            <a:r>
              <a:rPr lang="en-US"/>
              <a:t> </a:t>
            </a:r>
            <a:r>
              <a:rPr lang="en-US" err="1"/>
              <a:t>dục</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K </a:t>
            </a:r>
            <a:r>
              <a:rPr lang="en-US" err="1"/>
              <a:t>là</a:t>
            </a:r>
            <a:r>
              <a:rPr lang="en-US"/>
              <a:t> </a:t>
            </a:r>
            <a:r>
              <a:rPr lang="en-US" err="1"/>
              <a:t>số</a:t>
            </a:r>
            <a:r>
              <a:rPr lang="en-US"/>
              <a:t> </a:t>
            </a:r>
            <a:r>
              <a:rPr lang="en-US" err="1"/>
              <a:t>lượng</a:t>
            </a:r>
            <a:r>
              <a:rPr lang="en-US"/>
              <a:t> </a:t>
            </a:r>
            <a:r>
              <a:rPr lang="en-US" err="1"/>
              <a:t>từ</a:t>
            </a:r>
            <a:r>
              <a:rPr lang="en-US"/>
              <a:t> </a:t>
            </a:r>
            <a:r>
              <a:rPr lang="en-US" err="1"/>
              <a:t>khóa</a:t>
            </a:r>
            <a:r>
              <a:rPr lang="en-US"/>
              <a:t> </a:t>
            </a:r>
            <a:r>
              <a:rPr lang="en-US" err="1"/>
              <a:t>tài</a:t>
            </a:r>
            <a:r>
              <a:rPr lang="en-US"/>
              <a:t> </a:t>
            </a:r>
            <a:r>
              <a:rPr lang="en-US" err="1"/>
              <a:t>nguyên</a:t>
            </a:r>
            <a:endParaRPr lang="en-US"/>
          </a:p>
        </p:txBody>
      </p:sp>
      <p:sp>
        <p:nvSpPr>
          <p:cNvPr id="4" name="Slide Number Placeholder 3"/>
          <p:cNvSpPr>
            <a:spLocks noGrp="1"/>
          </p:cNvSpPr>
          <p:nvPr>
            <p:ph type="sldNum" sz="quarter" idx="5"/>
          </p:nvPr>
        </p:nvSpPr>
        <p:spPr/>
        <p:txBody>
          <a:bodyPr/>
          <a:lstStyle/>
          <a:p>
            <a:fld id="{FFB43AD4-F10D-4CC0-AB28-57AB9CB5EC2B}" type="slidenum">
              <a:rPr lang="en-US" smtClean="0"/>
              <a:t>12</a:t>
            </a:fld>
            <a:endParaRPr lang="en-US"/>
          </a:p>
        </p:txBody>
      </p:sp>
    </p:spTree>
    <p:extLst>
      <p:ext uri="{BB962C8B-B14F-4D97-AF65-F5344CB8AC3E}">
        <p14:creationId xmlns:p14="http://schemas.microsoft.com/office/powerpoint/2010/main" val="169234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FB43AD4-F10D-4CC0-AB28-57AB9CB5EC2B}" type="slidenum">
              <a:rPr lang="en-US" smtClean="0"/>
              <a:t>14</a:t>
            </a:fld>
            <a:endParaRPr lang="en-US"/>
          </a:p>
        </p:txBody>
      </p:sp>
    </p:spTree>
    <p:extLst>
      <p:ext uri="{BB962C8B-B14F-4D97-AF65-F5344CB8AC3E}">
        <p14:creationId xmlns:p14="http://schemas.microsoft.com/office/powerpoint/2010/main" val="33884291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ffectLst/>
                <a:latin typeface="Arial" panose="020B0604020202020204" pitchFamily="34" charset="0"/>
              </a:rPr>
              <a:t>D </a:t>
            </a:r>
            <a:r>
              <a:rPr lang="en-US" err="1">
                <a:effectLst/>
                <a:latin typeface="Arial" panose="020B0604020202020204" pitchFamily="34" charset="0"/>
              </a:rPr>
              <a:t>là</a:t>
            </a:r>
            <a:r>
              <a:rPr lang="en-US">
                <a:effectLst/>
                <a:latin typeface="Arial" panose="020B0604020202020204" pitchFamily="34" charset="0"/>
              </a:rPr>
              <a:t> </a:t>
            </a:r>
            <a:r>
              <a:rPr lang="en-US" err="1">
                <a:effectLst/>
                <a:latin typeface="Arial" panose="020B0604020202020204" pitchFamily="34" charset="0"/>
              </a:rPr>
              <a:t>tập</a:t>
            </a:r>
            <a:r>
              <a:rPr lang="en-US">
                <a:effectLst/>
                <a:latin typeface="Arial" panose="020B0604020202020204" pitchFamily="34" charset="0"/>
              </a:rPr>
              <a:t> </a:t>
            </a:r>
            <a:r>
              <a:rPr lang="en-US" sz="1200">
                <a:solidFill>
                  <a:srgbClr val="0070C0"/>
                </a:solidFill>
                <a:effectLst/>
                <a:latin typeface="Arial" panose="020B0604020202020204" pitchFamily="34" charset="0"/>
                <a:cs typeface="Arial" panose="020B0604020202020204" pitchFamily="34" charset="0"/>
              </a:rPr>
              <a:t>r</a:t>
            </a:r>
            <a:r>
              <a:rPr lang="en-US" sz="1200">
                <a:solidFill>
                  <a:srgbClr val="0070C0"/>
                </a:solidFill>
                <a:latin typeface="Arial" panose="020B0604020202020204" pitchFamily="34" charset="0"/>
                <a:cs typeface="Arial" panose="020B0604020202020204" pitchFamily="34" charset="0"/>
              </a:rPr>
              <a:t>esources rating </a:t>
            </a:r>
            <a:r>
              <a:rPr lang="en-US" sz="1200" err="1">
                <a:solidFill>
                  <a:srgbClr val="0070C0"/>
                </a:solidFill>
                <a:latin typeface="Arial" panose="020B0604020202020204" pitchFamily="34" charset="0"/>
                <a:cs typeface="Arial" panose="020B0604020202020204" pitchFamily="34" charset="0"/>
              </a:rPr>
              <a:t>của</a:t>
            </a:r>
            <a:r>
              <a:rPr lang="en-US" sz="1200">
                <a:solidFill>
                  <a:srgbClr val="0070C0"/>
                </a:solidFill>
                <a:latin typeface="Arial" panose="020B0604020202020204" pitchFamily="34" charset="0"/>
                <a:cs typeface="Arial" panose="020B0604020202020204" pitchFamily="34" charset="0"/>
              </a:rPr>
              <a:t> user</a:t>
            </a:r>
            <a:endParaRPr lang="en-US">
              <a:effectLst/>
              <a:latin typeface="Arial" panose="020B0604020202020204" pitchFamily="34" charset="0"/>
            </a:endParaRPr>
          </a:p>
          <a:p>
            <a:r>
              <a:rPr lang="en-US">
                <a:effectLst/>
                <a:latin typeface="Arial" panose="020B0604020202020204" pitchFamily="34" charset="0"/>
              </a:rPr>
              <a:t>EM </a:t>
            </a:r>
            <a:r>
              <a:rPr lang="en-US" err="1">
                <a:effectLst/>
                <a:latin typeface="Arial" panose="020B0604020202020204" pitchFamily="34" charset="0"/>
              </a:rPr>
              <a:t>là</a:t>
            </a:r>
            <a:r>
              <a:rPr lang="en-US">
                <a:effectLst/>
                <a:latin typeface="Arial" panose="020B0604020202020204" pitchFamily="34" charset="0"/>
              </a:rPr>
              <a:t> </a:t>
            </a:r>
            <a:r>
              <a:rPr lang="en-US" err="1">
                <a:effectLst/>
                <a:latin typeface="Arial" panose="020B0604020202020204" pitchFamily="34" charset="0"/>
              </a:rPr>
              <a:t>tập</a:t>
            </a:r>
            <a:r>
              <a:rPr lang="en-US">
                <a:effectLst/>
                <a:latin typeface="Arial" panose="020B0604020202020204" pitchFamily="34" charset="0"/>
              </a:rPr>
              <a:t> </a:t>
            </a:r>
            <a:r>
              <a:rPr lang="vi-VN">
                <a:effectLst/>
                <a:latin typeface="Arial" panose="020B0604020202020204" pitchFamily="34" charset="0"/>
              </a:rPr>
              <a:t>trọng</a:t>
            </a:r>
            <a:r>
              <a:rPr lang="en-US">
                <a:effectLst/>
                <a:latin typeface="Arial" panose="020B0604020202020204" pitchFamily="34" charset="0"/>
              </a:rPr>
              <a:t> </a:t>
            </a:r>
            <a:r>
              <a:rPr lang="vi-VN">
                <a:effectLst/>
                <a:latin typeface="Arial" panose="020B0604020202020204" pitchFamily="34" charset="0"/>
              </a:rPr>
              <a:t>số vectơ F1</a:t>
            </a:r>
            <a:r>
              <a:rPr lang="en-US">
                <a:effectLst/>
                <a:latin typeface="Arial" panose="020B0604020202020204" pitchFamily="34" charset="0"/>
              </a:rPr>
              <a:t> (vector </a:t>
            </a:r>
            <a:r>
              <a:rPr lang="en-US" err="1">
                <a:effectLst/>
                <a:latin typeface="Arial" panose="020B0604020202020204" pitchFamily="34" charset="0"/>
              </a:rPr>
              <a:t>từ</a:t>
            </a:r>
            <a:r>
              <a:rPr lang="en-US">
                <a:effectLst/>
                <a:latin typeface="Arial" panose="020B0604020202020204" pitchFamily="34" charset="0"/>
              </a:rPr>
              <a:t> </a:t>
            </a:r>
            <a:r>
              <a:rPr lang="en-US" err="1">
                <a:effectLst/>
                <a:latin typeface="Arial" panose="020B0604020202020204" pitchFamily="34" charset="0"/>
              </a:rPr>
              <a:t>khóa</a:t>
            </a:r>
            <a:r>
              <a:rPr lang="en-US">
                <a:effectLst/>
                <a:latin typeface="Arial" panose="020B0604020202020204" pitchFamily="34" charset="0"/>
              </a:rPr>
              <a:t>) </a:t>
            </a:r>
            <a:r>
              <a:rPr lang="en-US" err="1">
                <a:effectLst/>
                <a:latin typeface="Arial" panose="020B0604020202020204" pitchFamily="34" charset="0"/>
              </a:rPr>
              <a:t>khi</a:t>
            </a:r>
            <a:r>
              <a:rPr lang="en-US">
                <a:effectLst/>
                <a:latin typeface="Arial" panose="020B0604020202020204" pitchFamily="34" charset="0"/>
              </a:rPr>
              <a:t> </a:t>
            </a:r>
            <a:r>
              <a:rPr lang="en-US" err="1">
                <a:effectLst/>
                <a:latin typeface="Arial" panose="020B0604020202020204" pitchFamily="34" charset="0"/>
              </a:rPr>
              <a:t>thực</a:t>
            </a:r>
            <a:r>
              <a:rPr lang="en-US">
                <a:effectLst/>
                <a:latin typeface="Arial" panose="020B0604020202020204" pitchFamily="34" charset="0"/>
              </a:rPr>
              <a:t> </a:t>
            </a:r>
            <a:r>
              <a:rPr lang="en-US" err="1">
                <a:effectLst/>
                <a:latin typeface="Arial" panose="020B0604020202020204" pitchFamily="34" charset="0"/>
              </a:rPr>
              <a:t>hiện</a:t>
            </a:r>
            <a:r>
              <a:rPr lang="en-US">
                <a:effectLst/>
                <a:latin typeface="Arial" panose="020B0604020202020204" pitchFamily="34" charset="0"/>
              </a:rPr>
              <a:t> vector </a:t>
            </a:r>
            <a:r>
              <a:rPr lang="en-US" err="1">
                <a:effectLst/>
                <a:latin typeface="Arial" panose="020B0604020202020204" pitchFamily="34" charset="0"/>
              </a:rPr>
              <a:t>hóa</a:t>
            </a:r>
            <a:r>
              <a:rPr lang="en-US">
                <a:effectLst/>
                <a:latin typeface="Arial" panose="020B0604020202020204" pitchFamily="34" charset="0"/>
              </a:rPr>
              <a:t> </a:t>
            </a:r>
            <a:r>
              <a:rPr lang="en-US" err="1">
                <a:effectLst/>
                <a:latin typeface="Arial" panose="020B0604020202020204" pitchFamily="34" charset="0"/>
              </a:rPr>
              <a:t>văn</a:t>
            </a:r>
            <a:r>
              <a:rPr lang="en-US">
                <a:effectLst/>
                <a:latin typeface="Arial" panose="020B0604020202020204" pitchFamily="34" charset="0"/>
              </a:rPr>
              <a:t> </a:t>
            </a:r>
            <a:r>
              <a:rPr lang="en-US" err="1">
                <a:effectLst/>
                <a:latin typeface="Arial" panose="020B0604020202020204" pitchFamily="34" charset="0"/>
              </a:rPr>
              <a:t>bản</a:t>
            </a:r>
            <a:r>
              <a:rPr lang="en-US">
                <a:effectLst/>
                <a:latin typeface="Arial" panose="020B0604020202020204" pitchFamily="34" charset="0"/>
              </a:rPr>
              <a:t>.</a:t>
            </a:r>
            <a:endParaRPr lang="en-US"/>
          </a:p>
        </p:txBody>
      </p:sp>
      <p:sp>
        <p:nvSpPr>
          <p:cNvPr id="4" name="Slide Number Placeholder 3"/>
          <p:cNvSpPr>
            <a:spLocks noGrp="1"/>
          </p:cNvSpPr>
          <p:nvPr>
            <p:ph type="sldNum" sz="quarter" idx="5"/>
          </p:nvPr>
        </p:nvSpPr>
        <p:spPr/>
        <p:txBody>
          <a:bodyPr/>
          <a:lstStyle/>
          <a:p>
            <a:fld id="{FFB43AD4-F10D-4CC0-AB28-57AB9CB5EC2B}" type="slidenum">
              <a:rPr lang="en-US" smtClean="0"/>
              <a:t>15</a:t>
            </a:fld>
            <a:endParaRPr lang="en-US"/>
          </a:p>
        </p:txBody>
      </p:sp>
    </p:spTree>
    <p:extLst>
      <p:ext uri="{BB962C8B-B14F-4D97-AF65-F5344CB8AC3E}">
        <p14:creationId xmlns:p14="http://schemas.microsoft.com/office/powerpoint/2010/main" val="32950084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FB43AD4-F10D-4CC0-AB28-57AB9CB5EC2B}" type="slidenum">
              <a:rPr lang="en-US" smtClean="0"/>
              <a:t>16</a:t>
            </a:fld>
            <a:endParaRPr lang="en-US"/>
          </a:p>
        </p:txBody>
      </p:sp>
    </p:spTree>
    <p:extLst>
      <p:ext uri="{BB962C8B-B14F-4D97-AF65-F5344CB8AC3E}">
        <p14:creationId xmlns:p14="http://schemas.microsoft.com/office/powerpoint/2010/main" val="35744532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400">
                <a:solidFill>
                  <a:srgbClr val="0070C0"/>
                </a:solidFill>
                <a:latin typeface="Arial" panose="020B0604020202020204" pitchFamily="34" charset="0"/>
              </a:rPr>
              <a:t>Score similarity và content similarity của user u và v được tính toán, sau đó, hệ số có trọng số </a:t>
            </a:r>
            <a:r>
              <a:rPr lang="vi-VN" sz="1400">
                <a:solidFill>
                  <a:srgbClr val="FF0000"/>
                </a:solidFill>
                <a:latin typeface="Arial" panose="020B0604020202020204" pitchFamily="34" charset="0"/>
              </a:rPr>
              <a:t>𝛽</a:t>
            </a:r>
            <a:r>
              <a:rPr lang="vi-VN" sz="1400">
                <a:solidFill>
                  <a:srgbClr val="0070C0"/>
                </a:solidFill>
                <a:latin typeface="Arial" panose="020B0604020202020204" pitchFamily="34" charset="0"/>
              </a:rPr>
              <a:t> được sử dụng để kết hợp hai similarity nhằm thu được similarity kết hợp của user. </a:t>
            </a:r>
            <a:endParaRPr lang="en-US" sz="1400"/>
          </a:p>
        </p:txBody>
      </p:sp>
      <p:sp>
        <p:nvSpPr>
          <p:cNvPr id="4" name="Slide Number Placeholder 3"/>
          <p:cNvSpPr>
            <a:spLocks noGrp="1"/>
          </p:cNvSpPr>
          <p:nvPr>
            <p:ph type="sldNum" sz="quarter" idx="5"/>
          </p:nvPr>
        </p:nvSpPr>
        <p:spPr/>
        <p:txBody>
          <a:bodyPr/>
          <a:lstStyle/>
          <a:p>
            <a:fld id="{FFB43AD4-F10D-4CC0-AB28-57AB9CB5EC2B}" type="slidenum">
              <a:rPr lang="en-US" smtClean="0"/>
              <a:t>17</a:t>
            </a:fld>
            <a:endParaRPr lang="en-US"/>
          </a:p>
        </p:txBody>
      </p:sp>
    </p:spTree>
    <p:extLst>
      <p:ext uri="{BB962C8B-B14F-4D97-AF65-F5344CB8AC3E}">
        <p14:creationId xmlns:p14="http://schemas.microsoft.com/office/powerpoint/2010/main" val="7610789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5"/>
          </p:nvPr>
        </p:nvSpPr>
        <p:spPr/>
        <p:txBody>
          <a:bodyPr/>
          <a:lstStyle/>
          <a:p>
            <a:fld id="{FFB43AD4-F10D-4CC0-AB28-57AB9CB5EC2B}" type="slidenum">
              <a:rPr lang="en-US" smtClean="0"/>
              <a:t>19</a:t>
            </a:fld>
            <a:endParaRPr lang="en-US"/>
          </a:p>
        </p:txBody>
      </p:sp>
    </p:spTree>
    <p:extLst>
      <p:ext uri="{BB962C8B-B14F-4D97-AF65-F5344CB8AC3E}">
        <p14:creationId xmlns:p14="http://schemas.microsoft.com/office/powerpoint/2010/main" val="10703617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solidFill>
                  <a:srgbClr val="0070C0"/>
                </a:solidFill>
                <a:effectLst/>
                <a:latin typeface="Arial" panose="020B0604020202020204" pitchFamily="34" charset="0"/>
              </a:rPr>
              <a:t>Sau khi có được mô hình sở thích hiện tại (EUIM) và mô</a:t>
            </a:r>
            <a:r>
              <a:rPr lang="en-US">
                <a:solidFill>
                  <a:srgbClr val="0070C0"/>
                </a:solidFill>
                <a:effectLst/>
                <a:latin typeface="Arial" panose="020B0604020202020204" pitchFamily="34" charset="0"/>
              </a:rPr>
              <a:t> </a:t>
            </a:r>
            <a:r>
              <a:rPr lang="vi-VN">
                <a:solidFill>
                  <a:srgbClr val="0070C0"/>
                </a:solidFill>
                <a:effectLst/>
                <a:latin typeface="Arial" panose="020B0604020202020204" pitchFamily="34" charset="0"/>
              </a:rPr>
              <a:t>hình sở thích tiềm năng (PUIM) của user mục tiêu, </a:t>
            </a:r>
            <a:endParaRPr lang="en-US"/>
          </a:p>
        </p:txBody>
      </p:sp>
      <p:sp>
        <p:nvSpPr>
          <p:cNvPr id="4" name="Slide Number Placeholder 3"/>
          <p:cNvSpPr>
            <a:spLocks noGrp="1"/>
          </p:cNvSpPr>
          <p:nvPr>
            <p:ph type="sldNum" sz="quarter" idx="5"/>
          </p:nvPr>
        </p:nvSpPr>
        <p:spPr/>
        <p:txBody>
          <a:bodyPr/>
          <a:lstStyle/>
          <a:p>
            <a:fld id="{FFB43AD4-F10D-4CC0-AB28-57AB9CB5EC2B}" type="slidenum">
              <a:rPr lang="en-US" smtClean="0"/>
              <a:t>20</a:t>
            </a:fld>
            <a:endParaRPr lang="en-US"/>
          </a:p>
        </p:txBody>
      </p:sp>
    </p:spTree>
    <p:extLst>
      <p:ext uri="{BB962C8B-B14F-4D97-AF65-F5344CB8AC3E}">
        <p14:creationId xmlns:p14="http://schemas.microsoft.com/office/powerpoint/2010/main" val="9983020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effectLst/>
                <a:latin typeface="Arial" panose="020B0604020202020204" pitchFamily="34" charset="0"/>
              </a:rPr>
              <a:t>Trong</a:t>
            </a:r>
            <a:r>
              <a:rPr lang="en-US">
                <a:effectLst/>
                <a:latin typeface="Arial" panose="020B0604020202020204" pitchFamily="34" charset="0"/>
              </a:rPr>
              <a:t> </a:t>
            </a:r>
            <a:r>
              <a:rPr lang="en-US" err="1">
                <a:effectLst/>
                <a:latin typeface="Arial" panose="020B0604020202020204" pitchFamily="34" charset="0"/>
              </a:rPr>
              <a:t>thực</a:t>
            </a:r>
            <a:r>
              <a:rPr lang="en-US">
                <a:effectLst/>
                <a:latin typeface="Arial" panose="020B0604020202020204" pitchFamily="34" charset="0"/>
              </a:rPr>
              <a:t> </a:t>
            </a:r>
            <a:r>
              <a:rPr lang="en-US" err="1">
                <a:effectLst/>
                <a:latin typeface="Arial" panose="020B0604020202020204" pitchFamily="34" charset="0"/>
              </a:rPr>
              <a:t>nghiệm</a:t>
            </a:r>
            <a:r>
              <a:rPr lang="en-US">
                <a:effectLst/>
                <a:latin typeface="Arial" panose="020B0604020202020204" pitchFamily="34" charset="0"/>
              </a:rPr>
              <a:t> </a:t>
            </a:r>
            <a:r>
              <a:rPr lang="en-US" err="1">
                <a:effectLst/>
                <a:latin typeface="Arial" panose="020B0604020202020204" pitchFamily="34" charset="0"/>
              </a:rPr>
              <a:t>này</a:t>
            </a:r>
            <a:r>
              <a:rPr lang="en-US">
                <a:effectLst/>
                <a:latin typeface="Arial" panose="020B0604020202020204" pitchFamily="34" charset="0"/>
              </a:rPr>
              <a:t>, </a:t>
            </a:r>
            <a:r>
              <a:rPr lang="en-US" err="1">
                <a:effectLst/>
                <a:latin typeface="Arial" panose="020B0604020202020204" pitchFamily="34" charset="0"/>
              </a:rPr>
              <a:t>các</a:t>
            </a:r>
            <a:r>
              <a:rPr lang="en-US">
                <a:effectLst/>
                <a:latin typeface="Arial" panose="020B0604020202020204" pitchFamily="34" charset="0"/>
              </a:rPr>
              <a:t> </a:t>
            </a:r>
            <a:r>
              <a:rPr lang="en-US" err="1">
                <a:effectLst/>
                <a:latin typeface="Arial" panose="020B0604020202020204" pitchFamily="34" charset="0"/>
              </a:rPr>
              <a:t>giá</a:t>
            </a:r>
            <a:r>
              <a:rPr lang="en-US">
                <a:effectLst/>
                <a:latin typeface="Arial" panose="020B0604020202020204" pitchFamily="34" charset="0"/>
              </a:rPr>
              <a:t> </a:t>
            </a:r>
            <a:r>
              <a:rPr lang="en-US" err="1">
                <a:effectLst/>
                <a:latin typeface="Arial" panose="020B0604020202020204" pitchFamily="34" charset="0"/>
              </a:rPr>
              <a:t>trị</a:t>
            </a:r>
            <a:r>
              <a:rPr lang="en-US">
                <a:effectLst/>
                <a:latin typeface="Arial" panose="020B0604020202020204" pitchFamily="34" charset="0"/>
              </a:rPr>
              <a:t> </a:t>
            </a:r>
            <a:r>
              <a:rPr lang="en-US" err="1">
                <a:effectLst/>
                <a:latin typeface="Arial" panose="020B0604020202020204" pitchFamily="34" charset="0"/>
              </a:rPr>
              <a:t>của</a:t>
            </a:r>
            <a:r>
              <a:rPr lang="en-US">
                <a:effectLst/>
                <a:latin typeface="Arial" panose="020B0604020202020204" pitchFamily="34" charset="0"/>
              </a:rPr>
              <a:t> </a:t>
            </a:r>
            <a:r>
              <a:rPr lang="el-GR">
                <a:effectLst/>
                <a:latin typeface="Arial" panose="020B0604020202020204" pitchFamily="34" charset="0"/>
              </a:rPr>
              <a:t>β </a:t>
            </a:r>
            <a:r>
              <a:rPr lang="vi-VN">
                <a:effectLst/>
                <a:latin typeface="Arial" panose="020B0604020202020204" pitchFamily="34" charset="0"/>
              </a:rPr>
              <a:t>được đặt từ 0 đến 1 và giá trị tăng trưởng là 0.1</a:t>
            </a:r>
            <a:r>
              <a:rPr lang="en-US">
                <a:effectLst/>
                <a:latin typeface="Arial" panose="020B0604020202020204" pitchFamily="34" charset="0"/>
              </a:rPr>
              <a:t>. </a:t>
            </a:r>
            <a:r>
              <a:rPr lang="vi-VN">
                <a:effectLst/>
                <a:latin typeface="Arial" panose="020B0604020202020204" pitchFamily="34" charset="0"/>
              </a:rPr>
              <a:t>Như hình trên có thể thấy, khi </a:t>
            </a:r>
            <a:r>
              <a:rPr lang="el-GR">
                <a:effectLst/>
                <a:latin typeface="Arial" panose="020B0604020202020204" pitchFamily="34" charset="0"/>
              </a:rPr>
              <a:t>β = 0.6, </a:t>
            </a:r>
            <a:r>
              <a:rPr lang="vi-VN">
                <a:effectLst/>
                <a:latin typeface="Arial" panose="020B0604020202020204" pitchFamily="34" charset="0"/>
              </a:rPr>
              <a:t>chúng ta có thể nhận</a:t>
            </a:r>
            <a:r>
              <a:rPr lang="en-US">
                <a:effectLst/>
                <a:latin typeface="Arial" panose="020B0604020202020204" pitchFamily="34" charset="0"/>
              </a:rPr>
              <a:t> </a:t>
            </a:r>
            <a:r>
              <a:rPr lang="vi-VN">
                <a:effectLst/>
                <a:latin typeface="Arial" panose="020B0604020202020204" pitchFamily="34" charset="0"/>
              </a:rPr>
              <a:t>được giá trị sai số khuyến nghị MAE nhỏ nhất và độ chính</a:t>
            </a:r>
            <a:r>
              <a:rPr lang="en-US">
                <a:effectLst/>
                <a:latin typeface="Arial" panose="020B0604020202020204" pitchFamily="34" charset="0"/>
              </a:rPr>
              <a:t> </a:t>
            </a:r>
            <a:r>
              <a:rPr lang="vi-VN">
                <a:effectLst/>
                <a:latin typeface="Arial" panose="020B0604020202020204" pitchFamily="34" charset="0"/>
              </a:rPr>
              <a:t>xác của khuyến nghị cao nhất</a:t>
            </a:r>
            <a:r>
              <a:rPr lang="en-US">
                <a:effectLst/>
                <a:latin typeface="Arial" panose="020B0604020202020204" pitchFamily="34" charset="0"/>
              </a:rPr>
              <a:t>.</a:t>
            </a:r>
            <a:endParaRPr lang="en-US"/>
          </a:p>
        </p:txBody>
      </p:sp>
      <p:sp>
        <p:nvSpPr>
          <p:cNvPr id="4" name="Slide Number Placeholder 3"/>
          <p:cNvSpPr>
            <a:spLocks noGrp="1"/>
          </p:cNvSpPr>
          <p:nvPr>
            <p:ph type="sldNum" sz="quarter" idx="5"/>
          </p:nvPr>
        </p:nvSpPr>
        <p:spPr/>
        <p:txBody>
          <a:bodyPr/>
          <a:lstStyle/>
          <a:p>
            <a:fld id="{FFB43AD4-F10D-4CC0-AB28-57AB9CB5EC2B}" type="slidenum">
              <a:rPr lang="en-US" smtClean="0"/>
              <a:t>25</a:t>
            </a:fld>
            <a:endParaRPr lang="en-US"/>
          </a:p>
        </p:txBody>
      </p:sp>
    </p:spTree>
    <p:extLst>
      <p:ext uri="{BB962C8B-B14F-4D97-AF65-F5344CB8AC3E}">
        <p14:creationId xmlns:p14="http://schemas.microsoft.com/office/powerpoint/2010/main" val="1280587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ffectLst/>
                <a:latin typeface="Arial" panose="020B0604020202020204" pitchFamily="34" charset="0"/>
              </a:rPr>
              <a:t>C</a:t>
            </a:r>
            <a:r>
              <a:rPr lang="vi-VN">
                <a:effectLst/>
                <a:latin typeface="Arial" panose="020B0604020202020204" pitchFamily="34" charset="0"/>
              </a:rPr>
              <a:t>húng ta có thể thấy rằng thuật toán lọc cộng</a:t>
            </a:r>
            <a:r>
              <a:rPr lang="en-US">
                <a:effectLst/>
                <a:latin typeface="Arial" panose="020B0604020202020204" pitchFamily="34" charset="0"/>
              </a:rPr>
              <a:t> </a:t>
            </a:r>
            <a:r>
              <a:rPr lang="vi-VN">
                <a:effectLst/>
                <a:latin typeface="Arial" panose="020B0604020202020204" pitchFamily="34" charset="0"/>
              </a:rPr>
              <a:t>tác dựa trên khuyến nghị kết hợp tốt hơn các thuật toán truyền</a:t>
            </a:r>
            <a:r>
              <a:rPr lang="en-US">
                <a:effectLst/>
                <a:latin typeface="Arial" panose="020B0604020202020204" pitchFamily="34" charset="0"/>
              </a:rPr>
              <a:t> </a:t>
            </a:r>
            <a:r>
              <a:rPr lang="vi-VN">
                <a:effectLst/>
                <a:latin typeface="Arial" panose="020B0604020202020204" pitchFamily="34" charset="0"/>
              </a:rPr>
              <a:t>thống về hiệu suất MAE. Khi số lượng lân cận gần nhất là</a:t>
            </a:r>
            <a:r>
              <a:rPr lang="en-US">
                <a:effectLst/>
                <a:latin typeface="Arial" panose="020B0604020202020204" pitchFamily="34" charset="0"/>
              </a:rPr>
              <a:t> </a:t>
            </a:r>
            <a:r>
              <a:rPr lang="vi-VN">
                <a:effectLst/>
                <a:latin typeface="Arial" panose="020B0604020202020204" pitchFamily="34" charset="0"/>
              </a:rPr>
              <a:t>khoảng 30, giá trị của MAE sẽ không thay đổi. </a:t>
            </a:r>
            <a:r>
              <a:rPr lang="en-US" err="1">
                <a:effectLst/>
                <a:latin typeface="Arial" panose="020B0604020202020204" pitchFamily="34" charset="0"/>
              </a:rPr>
              <a:t>Tác</a:t>
            </a:r>
            <a:r>
              <a:rPr lang="en-US">
                <a:effectLst/>
                <a:latin typeface="Arial" panose="020B0604020202020204" pitchFamily="34" charset="0"/>
              </a:rPr>
              <a:t> </a:t>
            </a:r>
            <a:r>
              <a:rPr lang="en-US" err="1">
                <a:effectLst/>
                <a:latin typeface="Arial" panose="020B0604020202020204" pitchFamily="34" charset="0"/>
              </a:rPr>
              <a:t>giả</a:t>
            </a:r>
            <a:r>
              <a:rPr lang="vi-VN">
                <a:effectLst/>
                <a:latin typeface="Arial" panose="020B0604020202020204" pitchFamily="34" charset="0"/>
              </a:rPr>
              <a:t> chứng</a:t>
            </a:r>
            <a:r>
              <a:rPr lang="en-US">
                <a:effectLst/>
                <a:latin typeface="Arial" panose="020B0604020202020204" pitchFamily="34" charset="0"/>
              </a:rPr>
              <a:t> </a:t>
            </a:r>
            <a:r>
              <a:rPr lang="vi-VN">
                <a:effectLst/>
                <a:latin typeface="Arial" panose="020B0604020202020204" pitchFamily="34" charset="0"/>
              </a:rPr>
              <a:t>minh rằng thuật toán sẽ đạt đến trạng thái tốt nhất khi số lân</a:t>
            </a:r>
            <a:r>
              <a:rPr lang="en-US">
                <a:effectLst/>
                <a:latin typeface="Arial" panose="020B0604020202020204" pitchFamily="34" charset="0"/>
              </a:rPr>
              <a:t> </a:t>
            </a:r>
            <a:r>
              <a:rPr lang="vi-VN">
                <a:effectLst/>
                <a:latin typeface="Arial" panose="020B0604020202020204" pitchFamily="34" charset="0"/>
              </a:rPr>
              <a:t>cận gần nhất là khoảng 30. </a:t>
            </a:r>
            <a:endParaRPr lang="en-US"/>
          </a:p>
        </p:txBody>
      </p:sp>
      <p:sp>
        <p:nvSpPr>
          <p:cNvPr id="4" name="Slide Number Placeholder 3"/>
          <p:cNvSpPr>
            <a:spLocks noGrp="1"/>
          </p:cNvSpPr>
          <p:nvPr>
            <p:ph type="sldNum" sz="quarter" idx="5"/>
          </p:nvPr>
        </p:nvSpPr>
        <p:spPr/>
        <p:txBody>
          <a:bodyPr/>
          <a:lstStyle/>
          <a:p>
            <a:fld id="{FFB43AD4-F10D-4CC0-AB28-57AB9CB5EC2B}" type="slidenum">
              <a:rPr lang="en-US" smtClean="0"/>
              <a:t>26</a:t>
            </a:fld>
            <a:endParaRPr lang="en-US"/>
          </a:p>
        </p:txBody>
      </p:sp>
    </p:spTree>
    <p:extLst>
      <p:ext uri="{BB962C8B-B14F-4D97-AF65-F5344CB8AC3E}">
        <p14:creationId xmlns:p14="http://schemas.microsoft.com/office/powerpoint/2010/main" val="2342207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5"/>
          </p:nvPr>
        </p:nvSpPr>
        <p:spPr/>
        <p:txBody>
          <a:bodyPr/>
          <a:lstStyle/>
          <a:p>
            <a:fld id="{FFB43AD4-F10D-4CC0-AB28-57AB9CB5EC2B}" type="slidenum">
              <a:rPr lang="en-US" smtClean="0"/>
              <a:t>2</a:t>
            </a:fld>
            <a:endParaRPr lang="en-US"/>
          </a:p>
        </p:txBody>
      </p:sp>
    </p:spTree>
    <p:extLst>
      <p:ext uri="{BB962C8B-B14F-4D97-AF65-F5344CB8AC3E}">
        <p14:creationId xmlns:p14="http://schemas.microsoft.com/office/powerpoint/2010/main" val="37688995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effectLst/>
                <a:latin typeface="Arial" panose="020B0604020202020204" pitchFamily="34" charset="0"/>
              </a:rPr>
              <a:t>Để xác minh độ chính xác của thuật toán, các giá trị</a:t>
            </a:r>
            <a:r>
              <a:rPr lang="en-US">
                <a:effectLst/>
                <a:latin typeface="Arial" panose="020B0604020202020204" pitchFamily="34" charset="0"/>
              </a:rPr>
              <a:t> </a:t>
            </a:r>
            <a:r>
              <a:rPr lang="vi-VN">
                <a:effectLst/>
                <a:latin typeface="Arial" panose="020B0604020202020204" pitchFamily="34" charset="0"/>
              </a:rPr>
              <a:t>precision của thuật toán này được so sánh với các thuật toán</a:t>
            </a:r>
            <a:r>
              <a:rPr lang="en-US">
                <a:effectLst/>
                <a:latin typeface="Arial" panose="020B0604020202020204" pitchFamily="34" charset="0"/>
              </a:rPr>
              <a:t> </a:t>
            </a:r>
            <a:r>
              <a:rPr lang="vi-VN">
                <a:effectLst/>
                <a:latin typeface="Arial" panose="020B0604020202020204" pitchFamily="34" charset="0"/>
              </a:rPr>
              <a:t>trên.</a:t>
            </a:r>
            <a:r>
              <a:rPr lang="en-US">
                <a:effectLst/>
                <a:latin typeface="Arial" panose="020B0604020202020204" pitchFamily="34" charset="0"/>
              </a:rPr>
              <a:t> </a:t>
            </a:r>
            <a:r>
              <a:rPr lang="vi-VN">
                <a:effectLst/>
                <a:latin typeface="Arial" panose="020B0604020202020204" pitchFamily="34" charset="0"/>
              </a:rPr>
              <a:t>Kết quả thực nghiệm cho thấy </a:t>
            </a:r>
            <a:r>
              <a:rPr lang="en-US">
                <a:effectLst/>
                <a:latin typeface="Arial" panose="020B0604020202020204" pitchFamily="34" charset="0"/>
              </a:rPr>
              <a:t>precision </a:t>
            </a:r>
            <a:r>
              <a:rPr lang="vi-VN">
                <a:effectLst/>
                <a:latin typeface="Arial" panose="020B0604020202020204" pitchFamily="34" charset="0"/>
              </a:rPr>
              <a:t>của thuật toán</a:t>
            </a:r>
            <a:r>
              <a:rPr lang="en-US">
                <a:effectLst/>
                <a:latin typeface="Arial" panose="020B0604020202020204" pitchFamily="34" charset="0"/>
              </a:rPr>
              <a:t> </a:t>
            </a:r>
            <a:r>
              <a:rPr lang="vi-VN">
                <a:effectLst/>
                <a:latin typeface="Arial" panose="020B0604020202020204" pitchFamily="34" charset="0"/>
              </a:rPr>
              <a:t>được đề xuất cao hơn so với thuật toán lọc cộng tác truyền</a:t>
            </a:r>
            <a:r>
              <a:rPr lang="en-US">
                <a:effectLst/>
                <a:latin typeface="Arial" panose="020B0604020202020204" pitchFamily="34" charset="0"/>
              </a:rPr>
              <a:t> </a:t>
            </a:r>
            <a:r>
              <a:rPr lang="vi-VN">
                <a:effectLst/>
                <a:latin typeface="Arial" panose="020B0604020202020204" pitchFamily="34" charset="0"/>
              </a:rPr>
              <a:t>thống và tính hợp lệ của thuật toán đã được xác minh</a:t>
            </a:r>
            <a:r>
              <a:rPr lang="en-US">
                <a:effectLst/>
                <a:latin typeface="Arial" panose="020B0604020202020204" pitchFamily="34" charset="0"/>
              </a:rPr>
              <a:t>.</a:t>
            </a:r>
            <a:endParaRPr lang="en-US"/>
          </a:p>
        </p:txBody>
      </p:sp>
      <p:sp>
        <p:nvSpPr>
          <p:cNvPr id="4" name="Slide Number Placeholder 3"/>
          <p:cNvSpPr>
            <a:spLocks noGrp="1"/>
          </p:cNvSpPr>
          <p:nvPr>
            <p:ph type="sldNum" sz="quarter" idx="5"/>
          </p:nvPr>
        </p:nvSpPr>
        <p:spPr/>
        <p:txBody>
          <a:bodyPr/>
          <a:lstStyle/>
          <a:p>
            <a:fld id="{FFB43AD4-F10D-4CC0-AB28-57AB9CB5EC2B}" type="slidenum">
              <a:rPr lang="en-US" smtClean="0"/>
              <a:t>27</a:t>
            </a:fld>
            <a:endParaRPr lang="en-US"/>
          </a:p>
        </p:txBody>
      </p:sp>
    </p:spTree>
    <p:extLst>
      <p:ext uri="{BB962C8B-B14F-4D97-AF65-F5344CB8AC3E}">
        <p14:creationId xmlns:p14="http://schemas.microsoft.com/office/powerpoint/2010/main" val="1989909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5"/>
          </p:nvPr>
        </p:nvSpPr>
        <p:spPr/>
        <p:txBody>
          <a:bodyPr/>
          <a:lstStyle/>
          <a:p>
            <a:fld id="{FFB43AD4-F10D-4CC0-AB28-57AB9CB5EC2B}" type="slidenum">
              <a:rPr lang="en-US" smtClean="0"/>
              <a:t>28</a:t>
            </a:fld>
            <a:endParaRPr lang="en-US"/>
          </a:p>
        </p:txBody>
      </p:sp>
    </p:spTree>
    <p:extLst>
      <p:ext uri="{BB962C8B-B14F-4D97-AF65-F5344CB8AC3E}">
        <p14:creationId xmlns:p14="http://schemas.microsoft.com/office/powerpoint/2010/main" val="20771964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a:effectLst/>
                <a:latin typeface="Arial" panose="020B0604020202020204" pitchFamily="34" charset="0"/>
              </a:rPr>
              <a:t>Dịch vụ khuyến nghị được cá nhân hóa tài nguyên giảng</a:t>
            </a:r>
            <a:r>
              <a:rPr lang="en-US">
                <a:effectLst/>
                <a:latin typeface="Arial" panose="020B0604020202020204" pitchFamily="34" charset="0"/>
              </a:rPr>
              <a:t> </a:t>
            </a:r>
            <a:r>
              <a:rPr lang="vi-VN">
                <a:effectLst/>
                <a:latin typeface="Arial" panose="020B0604020202020204" pitchFamily="34" charset="0"/>
              </a:rPr>
              <a:t>dạy có triển vọng lớn.</a:t>
            </a:r>
            <a:endParaRPr lang="en-US">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vi-VN">
                <a:effectLst/>
                <a:latin typeface="Arial" panose="020B0604020202020204" pitchFamily="34" charset="0"/>
              </a:rPr>
              <a:t>Mặc dù bài báo này đã thực hiện một</a:t>
            </a:r>
            <a:r>
              <a:rPr lang="en-US">
                <a:effectLst/>
                <a:latin typeface="Arial" panose="020B0604020202020204" pitchFamily="34" charset="0"/>
              </a:rPr>
              <a:t> </a:t>
            </a:r>
            <a:r>
              <a:rPr lang="vi-VN">
                <a:effectLst/>
                <a:latin typeface="Arial" panose="020B0604020202020204" pitchFamily="34" charset="0"/>
              </a:rPr>
              <a:t>số nghiên cứu về khuyến nghị cá nhân hóa, nhưng hạn chế</a:t>
            </a:r>
            <a:r>
              <a:rPr lang="en-US">
                <a:effectLst/>
                <a:latin typeface="Arial" panose="020B0604020202020204" pitchFamily="34" charset="0"/>
              </a:rPr>
              <a:t> </a:t>
            </a:r>
            <a:r>
              <a:rPr lang="vi-VN">
                <a:effectLst/>
                <a:latin typeface="Arial" panose="020B0604020202020204" pitchFamily="34" charset="0"/>
              </a:rPr>
              <a:t>về thời gian và điều kiện, nên vẫn còn một số vấn đề chưa</a:t>
            </a:r>
            <a:r>
              <a:rPr lang="en-US">
                <a:effectLst/>
                <a:latin typeface="Arial" panose="020B0604020202020204" pitchFamily="34" charset="0"/>
              </a:rPr>
              <a:t> </a:t>
            </a:r>
            <a:r>
              <a:rPr lang="vi-VN">
                <a:effectLst/>
                <a:latin typeface="Arial" panose="020B0604020202020204" pitchFamily="34" charset="0"/>
              </a:rPr>
              <a:t>được giải quyết.</a:t>
            </a:r>
            <a:endParaRPr lang="en-US"/>
          </a:p>
        </p:txBody>
      </p:sp>
      <p:sp>
        <p:nvSpPr>
          <p:cNvPr id="4" name="Chỗ dành sẵn cho Số hiệu Bản chiếu 3"/>
          <p:cNvSpPr>
            <a:spLocks noGrp="1"/>
          </p:cNvSpPr>
          <p:nvPr>
            <p:ph type="sldNum" sz="quarter" idx="5"/>
          </p:nvPr>
        </p:nvSpPr>
        <p:spPr/>
        <p:txBody>
          <a:bodyPr/>
          <a:lstStyle/>
          <a:p>
            <a:fld id="{FFB43AD4-F10D-4CC0-AB28-57AB9CB5EC2B}" type="slidenum">
              <a:rPr lang="en-US" smtClean="0"/>
              <a:t>29</a:t>
            </a:fld>
            <a:endParaRPr lang="en-US"/>
          </a:p>
        </p:txBody>
      </p:sp>
    </p:spTree>
    <p:extLst>
      <p:ext uri="{BB962C8B-B14F-4D97-AF65-F5344CB8AC3E}">
        <p14:creationId xmlns:p14="http://schemas.microsoft.com/office/powerpoint/2010/main" val="1989820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vi-VN" b="0" i="0">
                <a:solidFill>
                  <a:srgbClr val="585476"/>
                </a:solidFill>
                <a:effectLst/>
                <a:latin typeface="Poppins" panose="020B0502040204020203" pitchFamily="2" charset="0"/>
              </a:rPr>
              <a:t>E-learning viết tắt bởi cụm từ </a:t>
            </a:r>
            <a:r>
              <a:rPr lang="vi-VN" b="1" i="0">
                <a:solidFill>
                  <a:srgbClr val="585476"/>
                </a:solidFill>
                <a:effectLst/>
                <a:latin typeface="Poppins" panose="020B0502040204020203" pitchFamily="2" charset="0"/>
              </a:rPr>
              <a:t>Electronic Learning</a:t>
            </a:r>
            <a:r>
              <a:rPr lang="vi-VN" b="0" i="0">
                <a:solidFill>
                  <a:srgbClr val="585476"/>
                </a:solidFill>
                <a:effectLst/>
                <a:latin typeface="Poppins" panose="020B0502040204020203" pitchFamily="2" charset="0"/>
              </a:rPr>
              <a:t> (tạm dịch: </a:t>
            </a:r>
            <a:r>
              <a:rPr lang="vi-VN" b="0" i="1" u="none" strike="noStrike">
                <a:solidFill>
                  <a:srgbClr val="16A74B"/>
                </a:solidFill>
                <a:effectLst/>
                <a:latin typeface="Poppins" panose="020B0502040204020203" pitchFamily="2" charset="0"/>
                <a:hlinkClick r:id="rId3"/>
              </a:rPr>
              <a:t>đào tạo trực tuyến</a:t>
            </a:r>
            <a:r>
              <a:rPr lang="vi-VN" b="0" i="0">
                <a:solidFill>
                  <a:srgbClr val="585476"/>
                </a:solidFill>
                <a:effectLst/>
                <a:latin typeface="Poppins" panose="020B0502040204020203" pitchFamily="2" charset="0"/>
              </a:rPr>
              <a:t>) là phương pháp giảng dạy và học tập mới được thực hiện dựa trên một hệ thống có kết nối mạng Internet. Nền tảng này cho phép giáo viên và học sinh giao tiếp, tương tác và trao đổi tài liệu, giáo án với nhau mà không cần gặp mặt trực tiếp.</a:t>
            </a:r>
            <a:endParaRPr lang="en-US" sz="1200" b="0" i="0">
              <a:solidFill>
                <a:srgbClr val="585476"/>
              </a:solidFill>
              <a:effectLst/>
              <a:latin typeface="Poppins" panose="020B0502040204020203" pitchFamily="2"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a:solidFill>
                <a:srgbClr val="0070C0"/>
              </a:solidFill>
              <a:effectLst/>
              <a:latin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a:solidFill>
                  <a:srgbClr val="0070C0"/>
                </a:solidFill>
                <a:effectLst/>
                <a:latin typeface="Arial" panose="020B0604020202020204" pitchFamily="34" charset="0"/>
              </a:rPr>
              <a:t>User khó có thể đáp ứng nhu cầu đặc biệt của họ khi sử dụng vô số tài nguyên giảng dạy.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a:solidFill>
                <a:srgbClr val="0070C0"/>
              </a:solidFill>
              <a:effectLst/>
              <a:latin typeface="Arial" panose="020B0604020202020204" pitchFamily="34" charset="0"/>
            </a:endParaRPr>
          </a:p>
          <a:p>
            <a:endParaRPr lang="en-US"/>
          </a:p>
        </p:txBody>
      </p:sp>
      <p:sp>
        <p:nvSpPr>
          <p:cNvPr id="4" name="Slide Number Placeholder 3"/>
          <p:cNvSpPr>
            <a:spLocks noGrp="1"/>
          </p:cNvSpPr>
          <p:nvPr>
            <p:ph type="sldNum" sz="quarter" idx="5"/>
          </p:nvPr>
        </p:nvSpPr>
        <p:spPr/>
        <p:txBody>
          <a:bodyPr/>
          <a:lstStyle/>
          <a:p>
            <a:fld id="{FFB43AD4-F10D-4CC0-AB28-57AB9CB5EC2B}" type="slidenum">
              <a:rPr lang="en-US" smtClean="0"/>
              <a:t>3</a:t>
            </a:fld>
            <a:endParaRPr lang="en-US"/>
          </a:p>
        </p:txBody>
      </p:sp>
    </p:spTree>
    <p:extLst>
      <p:ext uri="{BB962C8B-B14F-4D97-AF65-F5344CB8AC3E}">
        <p14:creationId xmlns:p14="http://schemas.microsoft.com/office/powerpoint/2010/main" val="1411362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a:solidFill>
                <a:srgbClr val="0070C0"/>
              </a:solidFill>
              <a:effectLst/>
              <a:latin typeface="Arial" panose="020B0604020202020204" pitchFamily="34" charset="0"/>
            </a:endParaRPr>
          </a:p>
          <a:p>
            <a:endParaRPr lang="en-US"/>
          </a:p>
        </p:txBody>
      </p:sp>
      <p:sp>
        <p:nvSpPr>
          <p:cNvPr id="4" name="Slide Number Placeholder 3"/>
          <p:cNvSpPr>
            <a:spLocks noGrp="1"/>
          </p:cNvSpPr>
          <p:nvPr>
            <p:ph type="sldNum" sz="quarter" idx="5"/>
          </p:nvPr>
        </p:nvSpPr>
        <p:spPr/>
        <p:txBody>
          <a:bodyPr/>
          <a:lstStyle/>
          <a:p>
            <a:fld id="{FFB43AD4-F10D-4CC0-AB28-57AB9CB5EC2B}" type="slidenum">
              <a:rPr lang="en-US" smtClean="0"/>
              <a:t>4</a:t>
            </a:fld>
            <a:endParaRPr lang="en-US"/>
          </a:p>
        </p:txBody>
      </p:sp>
    </p:spTree>
    <p:extLst>
      <p:ext uri="{BB962C8B-B14F-4D97-AF65-F5344CB8AC3E}">
        <p14:creationId xmlns:p14="http://schemas.microsoft.com/office/powerpoint/2010/main" val="634694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0070C0"/>
                </a:solidFill>
                <a:latin typeface="Arial" panose="020B0604020202020204" pitchFamily="34" charset="0"/>
                <a:cs typeface="Times New Roman" panose="02020603050405020304" pitchFamily="18" charset="0"/>
              </a:rPr>
              <a:t> D</a:t>
            </a:r>
            <a:r>
              <a:rPr lang="vi-VN" sz="1200">
                <a:solidFill>
                  <a:srgbClr val="0070C0"/>
                </a:solidFill>
                <a:latin typeface="Arial" panose="020B0604020202020204" pitchFamily="34" charset="0"/>
                <a:cs typeface="Times New Roman" panose="02020603050405020304" pitchFamily="18" charset="0"/>
              </a:rPr>
              <a:t>ịch vụ khuyến nghị được cá nhân hóa đã được</a:t>
            </a:r>
            <a:r>
              <a:rPr lang="en-US" sz="1200">
                <a:solidFill>
                  <a:srgbClr val="0070C0"/>
                </a:solidFill>
                <a:latin typeface="Arial" panose="020B0604020202020204" pitchFamily="34" charset="0"/>
                <a:cs typeface="Times New Roman" panose="02020603050405020304" pitchFamily="18" charset="0"/>
              </a:rPr>
              <a:t> </a:t>
            </a:r>
            <a:r>
              <a:rPr lang="vi-VN" sz="1200">
                <a:solidFill>
                  <a:srgbClr val="0070C0"/>
                </a:solidFill>
                <a:latin typeface="Arial" panose="020B0604020202020204" pitchFamily="34" charset="0"/>
                <a:cs typeface="Times New Roman" panose="02020603050405020304" pitchFamily="18" charset="0"/>
              </a:rPr>
              <a:t>sử dụng rộng rãi trong nhiều ngành khác nhau, bao gồm cả</a:t>
            </a:r>
            <a:r>
              <a:rPr lang="en-US" sz="1200">
                <a:solidFill>
                  <a:srgbClr val="0070C0"/>
                </a:solidFill>
                <a:latin typeface="Arial" panose="020B0604020202020204" pitchFamily="34" charset="0"/>
                <a:cs typeface="Times New Roman" panose="02020603050405020304" pitchFamily="18" charset="0"/>
              </a:rPr>
              <a:t> </a:t>
            </a:r>
            <a:r>
              <a:rPr lang="vi-VN" sz="1200">
                <a:solidFill>
                  <a:srgbClr val="FF0000"/>
                </a:solidFill>
                <a:latin typeface="Arial" panose="020B0604020202020204" pitchFamily="34" charset="0"/>
                <a:cs typeface="Times New Roman" panose="02020603050405020304" pitchFamily="18" charset="0"/>
              </a:rPr>
              <a:t>thương mại điện tử (e-commerce) </a:t>
            </a:r>
            <a:r>
              <a:rPr lang="vi-VN" sz="1200">
                <a:solidFill>
                  <a:srgbClr val="0070C0"/>
                </a:solidFill>
                <a:latin typeface="Arial" panose="020B0604020202020204" pitchFamily="34" charset="0"/>
                <a:cs typeface="Times New Roman" panose="02020603050405020304" pitchFamily="18" charset="0"/>
              </a:rPr>
              <a:t>và </a:t>
            </a:r>
            <a:r>
              <a:rPr lang="vi-VN" sz="1200">
                <a:solidFill>
                  <a:srgbClr val="FF0000"/>
                </a:solidFill>
                <a:latin typeface="Arial" panose="020B0604020202020204" pitchFamily="34" charset="0"/>
                <a:cs typeface="Times New Roman" panose="02020603050405020304" pitchFamily="18" charset="0"/>
              </a:rPr>
              <a:t>công cụ tìm kiếm (search</a:t>
            </a:r>
            <a:r>
              <a:rPr lang="en-US" sz="1200">
                <a:solidFill>
                  <a:srgbClr val="FF0000"/>
                </a:solidFill>
                <a:latin typeface="Arial" panose="020B0604020202020204" pitchFamily="34" charset="0"/>
                <a:cs typeface="Times New Roman" panose="02020603050405020304" pitchFamily="18" charset="0"/>
              </a:rPr>
              <a:t> </a:t>
            </a:r>
            <a:r>
              <a:rPr lang="vi-VN" sz="1200">
                <a:solidFill>
                  <a:srgbClr val="FF0000"/>
                </a:solidFill>
                <a:latin typeface="Arial" panose="020B0604020202020204" pitchFamily="34" charset="0"/>
                <a:cs typeface="Times New Roman" panose="02020603050405020304" pitchFamily="18" charset="0"/>
              </a:rPr>
              <a:t>engine)</a:t>
            </a:r>
            <a:r>
              <a:rPr lang="en-US" sz="1200">
                <a:solidFill>
                  <a:srgbClr val="0070C0"/>
                </a:solidFill>
                <a:latin typeface="Arial" panose="020B0604020202020204" pitchFamily="34" charset="0"/>
                <a:cs typeface="Times New Roman" panose="02020603050405020304" pitchFamily="18" charset="0"/>
              </a:rPr>
              <a:t>.</a:t>
            </a:r>
          </a:p>
          <a:p>
            <a:endParaRPr lang="en-US"/>
          </a:p>
        </p:txBody>
      </p:sp>
      <p:sp>
        <p:nvSpPr>
          <p:cNvPr id="4" name="Chỗ dành sẵn cho Số hiệu Bản chiếu 3"/>
          <p:cNvSpPr>
            <a:spLocks noGrp="1"/>
          </p:cNvSpPr>
          <p:nvPr>
            <p:ph type="sldNum" sz="quarter" idx="5"/>
          </p:nvPr>
        </p:nvSpPr>
        <p:spPr/>
        <p:txBody>
          <a:bodyPr/>
          <a:lstStyle/>
          <a:p>
            <a:fld id="{FFB43AD4-F10D-4CC0-AB28-57AB9CB5EC2B}" type="slidenum">
              <a:rPr lang="en-US" smtClean="0"/>
              <a:t>5</a:t>
            </a:fld>
            <a:endParaRPr lang="en-US"/>
          </a:p>
        </p:txBody>
      </p:sp>
    </p:spTree>
    <p:extLst>
      <p:ext uri="{BB962C8B-B14F-4D97-AF65-F5344CB8AC3E}">
        <p14:creationId xmlns:p14="http://schemas.microsoft.com/office/powerpoint/2010/main" val="516549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sz="1200">
                <a:effectLst/>
                <a:latin typeface="Times New Roman" panose="02020603050405020304" pitchFamily="18" charset="0"/>
                <a:ea typeface="Calibri" panose="020F0502020204030204" pitchFamily="34" charset="0"/>
                <a:cs typeface="Arial" panose="020B0604020202020204" pitchFamily="34" charset="0"/>
              </a:rPr>
              <a:t>Các hành động như người dùng duyệt web, nhấp chuột, đánh dấu trang, kéo thanh cuộn và hành vi khác.</a:t>
            </a:r>
            <a:endParaRPr lang="en-US"/>
          </a:p>
          <a:p>
            <a:endParaRPr lang="en-US"/>
          </a:p>
        </p:txBody>
      </p:sp>
      <p:sp>
        <p:nvSpPr>
          <p:cNvPr id="4" name="Chỗ dành sẵn cho Số hiệu Bản chiếu 3"/>
          <p:cNvSpPr>
            <a:spLocks noGrp="1"/>
          </p:cNvSpPr>
          <p:nvPr>
            <p:ph type="sldNum" sz="quarter" idx="5"/>
          </p:nvPr>
        </p:nvSpPr>
        <p:spPr/>
        <p:txBody>
          <a:bodyPr/>
          <a:lstStyle/>
          <a:p>
            <a:fld id="{FFB43AD4-F10D-4CC0-AB28-57AB9CB5EC2B}" type="slidenum">
              <a:rPr lang="en-US" smtClean="0"/>
              <a:t>6</a:t>
            </a:fld>
            <a:endParaRPr lang="en-US"/>
          </a:p>
        </p:txBody>
      </p:sp>
    </p:spTree>
    <p:extLst>
      <p:ext uri="{BB962C8B-B14F-4D97-AF65-F5344CB8AC3E}">
        <p14:creationId xmlns:p14="http://schemas.microsoft.com/office/powerpoint/2010/main" val="1956611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285750" marR="0" indent="-285750">
              <a:lnSpc>
                <a:spcPct val="150000"/>
              </a:lnSpc>
              <a:spcBef>
                <a:spcPts val="0"/>
              </a:spcBef>
              <a:spcAft>
                <a:spcPts val="800"/>
              </a:spcAft>
              <a:buFont typeface="Arial" panose="020B0604020202020204" pitchFamily="34" charset="0"/>
              <a:buChar char="•"/>
            </a:pPr>
            <a:r>
              <a:rPr lang="en-US" sz="1800">
                <a:effectLst/>
                <a:latin typeface="Times New Roman" panose="02020603050405020304" pitchFamily="18" charset="0"/>
                <a:ea typeface="Calibri" panose="020F0502020204030204" pitchFamily="34" charset="0"/>
                <a:cs typeface="Arial" panose="020B0604020202020204" pitchFamily="34" charset="0"/>
              </a:rPr>
              <a:t>Trong phương pháp này, mô hình sở thích của người dùng được biểu thị dưới dạng vectơ đặc trưng n chiều {(k1, w1), (k2, w2),… (kn, wn)}. Mỗi kích thước của vecto đặc trưng n chiều bao gồm một từ khóa và một trọng số tương ứng. Trọng số có thể là giá trị thực hoặc giá trị Boolean, cho biết liệu người dùng có quan tâm đến một tài nguyên bao gồm cả mức độ quan tâm hay không.     (Mô hình không gian vectơ sử dụng tổ hợp từ đặc điểm sở thích của người dùng để mô tả sở thích của người dùng và thể hiện tầm quan trọng của từng từ đặc điểm trong mô hình sở thích của người dùng.)</a:t>
            </a:r>
          </a:p>
          <a:p>
            <a:pPr marL="0" marR="0" indent="0">
              <a:lnSpc>
                <a:spcPct val="150000"/>
              </a:lnSpc>
              <a:spcBef>
                <a:spcPts val="0"/>
              </a:spcBef>
              <a:spcAft>
                <a:spcPts val="800"/>
              </a:spcAft>
              <a:buFont typeface="Arial" panose="020B0604020202020204" pitchFamily="34" charset="0"/>
              <a:buNone/>
            </a:pPr>
            <a:endParaRPr lang="en-US" sz="1800">
              <a:effectLst/>
              <a:latin typeface="Times New Roman" panose="02020603050405020304" pitchFamily="18" charset="0"/>
              <a:ea typeface="Calibri" panose="020F0502020204030204" pitchFamily="34" charset="0"/>
              <a:cs typeface="Arial" panose="020B0604020202020204" pitchFamily="34" charset="0"/>
            </a:endParaRPr>
          </a:p>
          <a:p>
            <a:pPr marL="285750" marR="0" lvl="0" indent="-285750" algn="l" defTabSz="914400" rtl="0" eaLnBrk="1" fontAlgn="auto" latinLnBrk="0" hangingPunct="1">
              <a:lnSpc>
                <a:spcPct val="150000"/>
              </a:lnSpc>
              <a:spcBef>
                <a:spcPts val="0"/>
              </a:spcBef>
              <a:spcAft>
                <a:spcPts val="800"/>
              </a:spcAft>
              <a:buClrTx/>
              <a:buSzTx/>
              <a:buFont typeface="Arial" panose="020B0604020202020204" pitchFamily="34" charset="0"/>
              <a:buChar char="•"/>
              <a:tabLst/>
              <a:defRPr/>
            </a:pPr>
            <a:r>
              <a:rPr lang="en-US" sz="1800">
                <a:effectLst/>
                <a:latin typeface="Times New Roman" panose="02020603050405020304" pitchFamily="18" charset="0"/>
                <a:ea typeface="Calibri" panose="020F0502020204030204" pitchFamily="34" charset="0"/>
                <a:cs typeface="Arial" panose="020B0604020202020204" pitchFamily="34" charset="0"/>
              </a:rPr>
              <a:t>Phương pháp biểu diễn ma trận đánh giá user–item là ma trận R(mxn) để thể hiện mô hình sở thích của người dùng, trong đó m là số người dùng trong hệ thống và n là số item. Mỗi phần tử Rij trong ma trận đại diện cho đánh giá của người dùng i đối với mục j và nói chung là một giá trị số nguyên trong một phạm vi thực </a:t>
            </a:r>
          </a:p>
          <a:p>
            <a:pPr marL="0" marR="0" lvl="0" indent="0" algn="l" defTabSz="914400" rtl="0" eaLnBrk="1" fontAlgn="auto" latinLnBrk="0" hangingPunct="1">
              <a:lnSpc>
                <a:spcPct val="150000"/>
              </a:lnSpc>
              <a:spcBef>
                <a:spcPts val="0"/>
              </a:spcBef>
              <a:spcAft>
                <a:spcPts val="800"/>
              </a:spcAft>
              <a:buClrTx/>
              <a:buSzTx/>
              <a:buFont typeface="Arial" panose="020B0604020202020204" pitchFamily="34" charset="0"/>
              <a:buNone/>
              <a:tabLst/>
              <a:defRPr/>
            </a:pPr>
            <a:r>
              <a:rPr lang="en-US" sz="1800">
                <a:effectLst/>
                <a:latin typeface="Times New Roman" panose="02020603050405020304" pitchFamily="18" charset="0"/>
                <a:ea typeface="Calibri" panose="020F0502020204030204" pitchFamily="34" charset="0"/>
                <a:cs typeface="Arial" panose="020B0604020202020204" pitchFamily="34" charset="0"/>
              </a:rPr>
              <a:t>(chẳng hạn như 1–5 phút và điểm càng lớn thì mức độ ưa thích của người dùng đối với mục đó càng cao; null giá trị cho biết rằng người dùng đã không đánh giá mặt hàng). </a:t>
            </a:r>
          </a:p>
          <a:p>
            <a:pPr marL="285750" marR="0" lvl="0" indent="-285750" algn="l" defTabSz="914400" rtl="0" eaLnBrk="1" fontAlgn="auto" latinLnBrk="0" hangingPunct="1">
              <a:lnSpc>
                <a:spcPct val="150000"/>
              </a:lnSpc>
              <a:spcBef>
                <a:spcPts val="0"/>
              </a:spcBef>
              <a:spcAft>
                <a:spcPts val="800"/>
              </a:spcAft>
              <a:buClrTx/>
              <a:buSzTx/>
              <a:buFont typeface="Arial" panose="020B0604020202020204" pitchFamily="34" charset="0"/>
              <a:buChar char="•"/>
              <a:tabLst/>
              <a:defRPr/>
            </a:pPr>
            <a:r>
              <a:rPr lang="en-US" sz="1800">
                <a:effectLst/>
                <a:latin typeface="Times New Roman" panose="02020603050405020304" pitchFamily="18" charset="0"/>
                <a:ea typeface="Calibri" panose="020F0502020204030204" pitchFamily="34" charset="0"/>
                <a:cs typeface="Arial" panose="020B0604020202020204" pitchFamily="34" charset="0"/>
              </a:rPr>
              <a:t>Hầu hết các hệ thống dựa trên ma trận đánh giá là hệ thống khuyến nghị được cá nhân hóa dựa trên lọc cộng tác.</a:t>
            </a:r>
          </a:p>
          <a:p>
            <a:pPr marL="0" marR="0">
              <a:lnSpc>
                <a:spcPct val="150000"/>
              </a:lnSpc>
              <a:spcBef>
                <a:spcPts val="0"/>
              </a:spcBef>
              <a:spcAft>
                <a:spcPts val="800"/>
              </a:spcAft>
            </a:pPr>
            <a:endParaRPr lang="en-US" sz="180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4" name="Chỗ dành sẵn cho Số hiệu Bản chiếu 3"/>
          <p:cNvSpPr>
            <a:spLocks noGrp="1"/>
          </p:cNvSpPr>
          <p:nvPr>
            <p:ph type="sldNum" sz="quarter" idx="5"/>
          </p:nvPr>
        </p:nvSpPr>
        <p:spPr/>
        <p:txBody>
          <a:bodyPr/>
          <a:lstStyle/>
          <a:p>
            <a:fld id="{FFB43AD4-F10D-4CC0-AB28-57AB9CB5EC2B}" type="slidenum">
              <a:rPr lang="en-US" smtClean="0"/>
              <a:t>7</a:t>
            </a:fld>
            <a:endParaRPr lang="en-US"/>
          </a:p>
        </p:txBody>
      </p:sp>
    </p:spTree>
    <p:extLst>
      <p:ext uri="{BB962C8B-B14F-4D97-AF65-F5344CB8AC3E}">
        <p14:creationId xmlns:p14="http://schemas.microsoft.com/office/powerpoint/2010/main" val="27279872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800" err="1">
                <a:effectLst/>
                <a:latin typeface="Times New Roman" panose="02020603050405020304" pitchFamily="18" charset="0"/>
                <a:ea typeface="Calibri" panose="020F0502020204030204" pitchFamily="34" charset="0"/>
                <a:cs typeface="Arial" panose="020B0604020202020204" pitchFamily="34" charset="0"/>
              </a:rPr>
              <a:t>Trong</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khi</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đăng</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ký</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người</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dùng</a:t>
            </a:r>
            <a:r>
              <a:rPr lang="en-US" sz="1800">
                <a:effectLst/>
                <a:latin typeface="Times New Roman" panose="02020603050405020304" pitchFamily="18" charset="0"/>
                <a:ea typeface="Calibri" panose="020F0502020204030204" pitchFamily="34" charset="0"/>
                <a:cs typeface="Arial" panose="020B0604020202020204" pitchFamily="34" charset="0"/>
              </a:rPr>
              <a:t> mới sẽ </a:t>
            </a:r>
            <a:r>
              <a:rPr lang="en-US" sz="1800" err="1">
                <a:effectLst/>
                <a:latin typeface="Times New Roman" panose="02020603050405020304" pitchFamily="18" charset="0"/>
                <a:ea typeface="Calibri" panose="020F0502020204030204" pitchFamily="34" charset="0"/>
                <a:cs typeface="Arial" panose="020B0604020202020204" pitchFamily="34" charset="0"/>
              </a:rPr>
              <a:t>nhập</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thông</a:t>
            </a:r>
            <a:r>
              <a:rPr lang="en-US" sz="1800">
                <a:effectLst/>
                <a:latin typeface="Times New Roman" panose="02020603050405020304" pitchFamily="18" charset="0"/>
                <a:ea typeface="Calibri" panose="020F0502020204030204" pitchFamily="34" charset="0"/>
                <a:cs typeface="Arial" panose="020B0604020202020204" pitchFamily="34" charset="0"/>
              </a:rPr>
              <a:t> tin </a:t>
            </a:r>
            <a:r>
              <a:rPr lang="en-US" sz="1800" err="1">
                <a:effectLst/>
                <a:latin typeface="Times New Roman" panose="02020603050405020304" pitchFamily="18" charset="0"/>
                <a:ea typeface="Calibri" panose="020F0502020204030204" pitchFamily="34" charset="0"/>
                <a:cs typeface="Arial" panose="020B0604020202020204" pitchFamily="34" charset="0"/>
              </a:rPr>
              <a:t>cơ</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bản</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và</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sở</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thích</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của</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họ</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theo</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cách</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thủ</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công</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được</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lưu</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trữ</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trong</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bảng</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cơ</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sở</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dữ</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liệu</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thông</a:t>
            </a:r>
            <a:r>
              <a:rPr lang="en-US" sz="1800">
                <a:effectLst/>
                <a:latin typeface="Times New Roman" panose="02020603050405020304" pitchFamily="18" charset="0"/>
                <a:ea typeface="Calibri" panose="020F0502020204030204" pitchFamily="34" charset="0"/>
                <a:cs typeface="Arial" panose="020B0604020202020204" pitchFamily="34" charset="0"/>
              </a:rPr>
              <a:t> tin </a:t>
            </a:r>
            <a:r>
              <a:rPr lang="en-US" sz="1800" err="1">
                <a:effectLst/>
                <a:latin typeface="Times New Roman" panose="02020603050405020304" pitchFamily="18" charset="0"/>
                <a:ea typeface="Calibri" panose="020F0502020204030204" pitchFamily="34" charset="0"/>
                <a:cs typeface="Arial" panose="020B0604020202020204" pitchFamily="34" charset="0"/>
              </a:rPr>
              <a:t>người</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dùng</a:t>
            </a:r>
            <a:r>
              <a:rPr lang="en-US" sz="1800">
                <a:effectLst/>
                <a:latin typeface="Times New Roman" panose="02020603050405020304" pitchFamily="18" charset="0"/>
                <a:ea typeface="Calibri" panose="020F0502020204030204" pitchFamily="34" charset="0"/>
                <a:cs typeface="Arial" panose="020B0604020202020204" pitchFamily="34" charset="0"/>
              </a:rPr>
              <a:t>. </a:t>
            </a:r>
          </a:p>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800">
                <a:effectLst/>
                <a:latin typeface="Times New Roman" panose="02020603050405020304" pitchFamily="18" charset="0"/>
                <a:ea typeface="Calibri" panose="020F0502020204030204" pitchFamily="34" charset="0"/>
                <a:cs typeface="Arial" panose="020B0604020202020204" pitchFamily="34" charset="0"/>
              </a:rPr>
              <a:t>Từ đó chúng ta sẽ có (</a:t>
            </a:r>
            <a:r>
              <a:rPr lang="vi-VN" sz="1800">
                <a:effectLst/>
                <a:latin typeface="Times New Roman" panose="02020603050405020304" pitchFamily="18" charset="0"/>
                <a:ea typeface="Calibri" panose="020F0502020204030204" pitchFamily="34" charset="0"/>
                <a:cs typeface="Arial" panose="020B0604020202020204" pitchFamily="34" charset="0"/>
              </a:rPr>
              <a:t>đặc điểm người dùng</a:t>
            </a:r>
            <a:r>
              <a:rPr lang="en-US" sz="1800">
                <a:effectLst/>
                <a:latin typeface="Times New Roman" panose="02020603050405020304" pitchFamily="18" charset="0"/>
                <a:ea typeface="Calibri" panose="020F0502020204030204" pitchFamily="34" charset="0"/>
                <a:cs typeface="Arial" panose="020B0604020202020204" pitchFamily="34" charset="0"/>
              </a:rPr>
              <a:t>)</a:t>
            </a:r>
          </a:p>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800">
                <a:effectLst/>
                <a:latin typeface="Times New Roman" panose="02020603050405020304" pitchFamily="18" charset="0"/>
                <a:ea typeface="Calibri" panose="020F0502020204030204" pitchFamily="34" charset="0"/>
                <a:cs typeface="Arial" panose="020B0604020202020204" pitchFamily="34" charset="0"/>
              </a:rPr>
              <a:t>Mô </a:t>
            </a:r>
            <a:r>
              <a:rPr lang="en-US" sz="1800" err="1">
                <a:effectLst/>
                <a:latin typeface="Times New Roman" panose="02020603050405020304" pitchFamily="18" charset="0"/>
                <a:ea typeface="Calibri" panose="020F0502020204030204" pitchFamily="34" charset="0"/>
                <a:cs typeface="Arial" panose="020B0604020202020204" pitchFamily="34" charset="0"/>
              </a:rPr>
              <a:t>hình</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sở</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thích</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của</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người</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dùng</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được</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khởi</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tạo</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bằng</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cách</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sử</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dụng</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dữ</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liệu</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đăng</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ký</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của</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người</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dùng</a:t>
            </a:r>
            <a:r>
              <a:rPr lang="en-US" sz="1800">
                <a:effectLst/>
                <a:latin typeface="Times New Roman" panose="02020603050405020304" pitchFamily="18" charset="0"/>
                <a:ea typeface="Calibri" panose="020F0502020204030204" pitchFamily="34" charset="0"/>
                <a:cs typeface="Arial" panose="020B0604020202020204" pitchFamily="34" charset="0"/>
              </a:rPr>
              <a:t>. </a:t>
            </a:r>
          </a:p>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vi-VN" sz="1200">
                <a:solidFill>
                  <a:schemeClr val="accent1"/>
                </a:solidFill>
                <a:effectLst/>
                <a:latin typeface="Arial" panose="020B0604020202020204" pitchFamily="34" charset="0"/>
                <a:ea typeface="Calibri" panose="020F0502020204030204" pitchFamily="34" charset="0"/>
                <a:cs typeface="Arial" panose="020B0604020202020204" pitchFamily="34" charset="0"/>
              </a:rPr>
              <a:t>Hệ thống thu thập và theo dõi các đặc điểm của người dùng đã đăng ký thông qua phản hồi ngầm.</a:t>
            </a:r>
            <a:r>
              <a:rPr lang="en-US" sz="1200">
                <a:solidFill>
                  <a:schemeClr val="accent1"/>
                </a:solidFill>
                <a:effectLst/>
                <a:latin typeface="Arial" panose="020B0604020202020204" pitchFamily="34"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Cụ</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thể</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các</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từ</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đặc</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trưng</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có</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thể</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đại</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diện</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cho</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các</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tài</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nguyên</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mà</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người</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dùng</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quan</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tâm</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được</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xác</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định</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dựa</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trên</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lượt</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tải</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xuống</a:t>
            </a:r>
            <a:r>
              <a:rPr lang="en-US" sz="1800">
                <a:effectLst/>
                <a:latin typeface="Times New Roman" panose="02020603050405020304" pitchFamily="18" charset="0"/>
                <a:ea typeface="Calibri" panose="020F0502020204030204" pitchFamily="34" charset="0"/>
                <a:cs typeface="Arial" panose="020B0604020202020204" pitchFamily="34" charset="0"/>
              </a:rPr>
              <a:t>. Từ đó chúng ta sẽ có các character word (từ ký tự)</a:t>
            </a:r>
          </a:p>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800">
                <a:effectLst/>
                <a:latin typeface="Times New Roman" panose="02020603050405020304" pitchFamily="18" charset="0"/>
                <a:ea typeface="Calibri" panose="020F0502020204030204" pitchFamily="34" charset="0"/>
                <a:cs typeface="Arial" panose="020B0604020202020204" pitchFamily="34" charset="0"/>
              </a:rPr>
              <a:t>Những </a:t>
            </a:r>
            <a:r>
              <a:rPr lang="en-US" sz="1800" err="1">
                <a:effectLst/>
                <a:latin typeface="Times New Roman" panose="02020603050405020304" pitchFamily="18" charset="0"/>
                <a:ea typeface="Calibri" panose="020F0502020204030204" pitchFamily="34" charset="0"/>
                <a:cs typeface="Arial" panose="020B0604020202020204" pitchFamily="34" charset="0"/>
              </a:rPr>
              <a:t>từ</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này</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có</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thể</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được</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coi</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là</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nguồn</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quan</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tâm</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của</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người</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dùng</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để</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khởi</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tạo</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mô</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hình</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sở</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thích</a:t>
            </a:r>
            <a:r>
              <a:rPr lang="en-US" sz="1800">
                <a:effectLst/>
                <a:latin typeface="Times New Roman" panose="02020603050405020304" pitchFamily="18" charset="0"/>
                <a:ea typeface="Calibri" panose="020F0502020204030204" pitchFamily="34" charset="0"/>
                <a:cs typeface="Arial" panose="020B0604020202020204" pitchFamily="34" charset="0"/>
              </a:rPr>
              <a:t> ban </a:t>
            </a:r>
            <a:r>
              <a:rPr lang="en-US" sz="1800" err="1">
                <a:effectLst/>
                <a:latin typeface="Times New Roman" panose="02020603050405020304" pitchFamily="18" charset="0"/>
                <a:ea typeface="Calibri" panose="020F0502020204030204" pitchFamily="34" charset="0"/>
                <a:cs typeface="Arial" panose="020B0604020202020204" pitchFamily="34" charset="0"/>
              </a:rPr>
              <a:t>đầu</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của</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người</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dùng</a:t>
            </a:r>
            <a:r>
              <a:rPr lang="en-US" sz="1800">
                <a:effectLst/>
                <a:latin typeface="Times New Roman" panose="02020603050405020304" pitchFamily="18" charset="0"/>
                <a:ea typeface="Calibri" panose="020F0502020204030204" pitchFamily="34" charset="0"/>
                <a:cs typeface="Arial" panose="020B0604020202020204" pitchFamily="34" charset="0"/>
              </a:rPr>
              <a:t>.</a:t>
            </a:r>
          </a:p>
          <a:p>
            <a:pPr marL="342900" indent="-342900" algn="just">
              <a:buFont typeface="Wingdings" panose="05000000000000000000" pitchFamily="2" charset="2"/>
              <a:buChar char="§"/>
            </a:pPr>
            <a:endParaRPr lang="en-US" sz="1200">
              <a:solidFill>
                <a:schemeClr val="accent1"/>
              </a:solidFill>
              <a:effectLst/>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sz="1800" err="1">
                <a:effectLst/>
                <a:latin typeface="Times New Roman" panose="02020603050405020304" pitchFamily="18" charset="0"/>
                <a:ea typeface="Calibri" panose="020F0502020204030204" pitchFamily="34" charset="0"/>
                <a:cs typeface="Arial" panose="020B0604020202020204" pitchFamily="34" charset="0"/>
              </a:rPr>
              <a:t>Sự</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quan</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tâm</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của</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người</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dùng</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đối</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với</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một</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số</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môn</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học</a:t>
            </a:r>
            <a:r>
              <a:rPr lang="en-US" sz="1800">
                <a:effectLst/>
                <a:latin typeface="Times New Roman" panose="02020603050405020304" pitchFamily="18" charset="0"/>
                <a:ea typeface="Calibri" panose="020F0502020204030204" pitchFamily="34" charset="0"/>
                <a:cs typeface="Arial" panose="020B0604020202020204" pitchFamily="34" charset="0"/>
              </a:rPr>
              <a:t> là tương đối </a:t>
            </a:r>
            <a:r>
              <a:rPr lang="en-US" sz="1800" err="1">
                <a:effectLst/>
                <a:latin typeface="Times New Roman" panose="02020603050405020304" pitchFamily="18" charset="0"/>
                <a:ea typeface="Calibri" panose="020F0502020204030204" pitchFamily="34" charset="0"/>
                <a:cs typeface="Arial" panose="020B0604020202020204" pitchFamily="34" charset="0"/>
              </a:rPr>
              <a:t>ổn</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định</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và</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người</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dùng</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cũng</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có</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thể</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quan</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tâm</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đến</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các</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môn</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học</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khác</a:t>
            </a:r>
            <a:r>
              <a:rPr lang="en-US" sz="1800">
                <a:effectLst/>
                <a:latin typeface="Times New Roman" panose="02020603050405020304" pitchFamily="18" charset="0"/>
                <a:ea typeface="Calibri" panose="020F0502020204030204" pitchFamily="34" charset="0"/>
                <a:cs typeface="Arial" panose="020B0604020202020204" pitchFamily="34" charset="0"/>
              </a:rPr>
              <a:t> do </a:t>
            </a:r>
            <a:r>
              <a:rPr lang="en-US" sz="1800" err="1">
                <a:effectLst/>
                <a:latin typeface="Times New Roman" panose="02020603050405020304" pitchFamily="18" charset="0"/>
                <a:ea typeface="Calibri" panose="020F0502020204030204" pitchFamily="34" charset="0"/>
                <a:cs typeface="Arial" panose="020B0604020202020204" pitchFamily="34" charset="0"/>
              </a:rPr>
              <a:t>nhu</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cầu</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bổ</a:t>
            </a:r>
            <a:r>
              <a:rPr lang="en-US" sz="1800">
                <a:effectLst/>
                <a:latin typeface="Times New Roman" panose="02020603050405020304" pitchFamily="18" charset="0"/>
                <a:ea typeface="Calibri" panose="020F0502020204030204" pitchFamily="34" charset="0"/>
                <a:cs typeface="Arial" panose="020B0604020202020204" pitchFamily="34" charset="0"/>
              </a:rPr>
              <a:t> sung. Do </a:t>
            </a:r>
            <a:r>
              <a:rPr lang="en-US" sz="1800" err="1">
                <a:effectLst/>
                <a:latin typeface="Times New Roman" panose="02020603050405020304" pitchFamily="18" charset="0"/>
                <a:ea typeface="Calibri" panose="020F0502020204030204" pitchFamily="34" charset="0"/>
                <a:cs typeface="Arial" panose="020B0604020202020204" pitchFamily="34" charset="0"/>
              </a:rPr>
              <a:t>đó</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hệ</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thống</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được</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đề</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xuất</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tiếp</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tục</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cập</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nhật</a:t>
            </a:r>
            <a:r>
              <a:rPr lang="en-US" sz="1800">
                <a:effectLst/>
                <a:latin typeface="Times New Roman" panose="02020603050405020304" pitchFamily="18" charset="0"/>
                <a:ea typeface="Calibri" panose="020F0502020204030204" pitchFamily="34" charset="0"/>
                <a:cs typeface="Arial" panose="020B0604020202020204" pitchFamily="34" charset="0"/>
              </a:rPr>
              <a:t> user interest model </a:t>
            </a:r>
            <a:r>
              <a:rPr lang="en-US" sz="1800" err="1">
                <a:effectLst/>
                <a:latin typeface="Times New Roman" panose="02020603050405020304" pitchFamily="18" charset="0"/>
                <a:ea typeface="Calibri" panose="020F0502020204030204" pitchFamily="34" charset="0"/>
                <a:cs typeface="Arial" panose="020B0604020202020204" pitchFamily="34" charset="0"/>
              </a:rPr>
              <a:t>dựa</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trên</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việc</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tải</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xuống</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đánh</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giá</a:t>
            </a:r>
            <a:r>
              <a:rPr lang="en-US" sz="1800">
                <a:effectLst/>
                <a:latin typeface="Times New Roman" panose="02020603050405020304" pitchFamily="18" charset="0"/>
                <a:ea typeface="Calibri" panose="020F0502020204030204" pitchFamily="34" charset="0"/>
                <a:cs typeface="Arial" panose="020B0604020202020204" pitchFamily="34" charset="0"/>
              </a:rPr>
              <a:t> tài nguyên </a:t>
            </a:r>
            <a:r>
              <a:rPr lang="en-US" sz="1800" err="1">
                <a:effectLst/>
                <a:latin typeface="Times New Roman" panose="02020603050405020304" pitchFamily="18" charset="0"/>
                <a:ea typeface="Calibri" panose="020F0502020204030204" pitchFamily="34" charset="0"/>
                <a:cs typeface="Arial" panose="020B0604020202020204" pitchFamily="34" charset="0"/>
              </a:rPr>
              <a:t>và</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các</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hành</a:t>
            </a:r>
            <a:r>
              <a:rPr lang="en-US" sz="1800">
                <a:effectLst/>
                <a:latin typeface="Times New Roman" panose="02020603050405020304" pitchFamily="18" charset="0"/>
                <a:ea typeface="Calibri" panose="020F0502020204030204" pitchFamily="34" charset="0"/>
                <a:cs typeface="Arial" panose="020B0604020202020204" pitchFamily="34" charset="0"/>
              </a:rPr>
              <a:t> vi </a:t>
            </a:r>
            <a:r>
              <a:rPr lang="en-US" sz="1800" err="1">
                <a:effectLst/>
                <a:latin typeface="Times New Roman" panose="02020603050405020304" pitchFamily="18" charset="0"/>
                <a:ea typeface="Calibri" panose="020F0502020204030204" pitchFamily="34" charset="0"/>
                <a:cs typeface="Arial" panose="020B0604020202020204" pitchFamily="34" charset="0"/>
              </a:rPr>
              <a:t>khác</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của</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người</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dùng</a:t>
            </a:r>
            <a:r>
              <a:rPr lang="en-US" sz="1800">
                <a:effectLst/>
                <a:latin typeface="Times New Roman" panose="02020603050405020304" pitchFamily="18" charset="0"/>
                <a:ea typeface="Calibri" panose="020F0502020204030204" pitchFamily="34" charset="0"/>
                <a:cs typeface="Arial" panose="020B0604020202020204" pitchFamily="34" charset="0"/>
              </a:rPr>
              <a:t>. </a:t>
            </a:r>
          </a:p>
          <a:p>
            <a:pPr marL="285750" indent="-285750">
              <a:buFont typeface="Arial" panose="020B0604020202020204" pitchFamily="34" charset="0"/>
              <a:buChar char="•"/>
            </a:pPr>
            <a:r>
              <a:rPr lang="en-US" sz="1800">
                <a:effectLst/>
                <a:latin typeface="Times New Roman" panose="02020603050405020304" pitchFamily="18" charset="0"/>
                <a:ea typeface="Calibri" panose="020F0502020204030204" pitchFamily="34" charset="0"/>
                <a:cs typeface="Arial" panose="020B0604020202020204" pitchFamily="34" charset="0"/>
              </a:rPr>
              <a:t>Do </a:t>
            </a:r>
            <a:r>
              <a:rPr lang="en-US" sz="1800" err="1">
                <a:effectLst/>
                <a:latin typeface="Times New Roman" panose="02020603050405020304" pitchFamily="18" charset="0"/>
                <a:ea typeface="Calibri" panose="020F0502020204030204" pitchFamily="34" charset="0"/>
                <a:cs typeface="Arial" panose="020B0604020202020204" pitchFamily="34" charset="0"/>
              </a:rPr>
              <a:t>đó</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độ</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chính</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xác</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của</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mô</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hình</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sở</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thích</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của</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người</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dùng</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được</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cải</a:t>
            </a:r>
            <a:r>
              <a:rPr lang="en-US" sz="1800">
                <a:effectLst/>
                <a:latin typeface="Times New Roman" panose="02020603050405020304" pitchFamily="18" charset="0"/>
                <a:ea typeface="Calibri" panose="020F0502020204030204" pitchFamily="34" charset="0"/>
                <a:cs typeface="Arial" panose="020B0604020202020204" pitchFamily="34" charset="0"/>
              </a:rPr>
              <a:t> </a:t>
            </a:r>
            <a:r>
              <a:rPr lang="en-US" sz="1800" err="1">
                <a:effectLst/>
                <a:latin typeface="Times New Roman" panose="02020603050405020304" pitchFamily="18" charset="0"/>
                <a:ea typeface="Calibri" panose="020F0502020204030204" pitchFamily="34" charset="0"/>
                <a:cs typeface="Arial" panose="020B0604020202020204" pitchFamily="34" charset="0"/>
              </a:rPr>
              <a:t>thiện</a:t>
            </a:r>
            <a:r>
              <a:rPr lang="en-US" sz="1800">
                <a:effectLst/>
                <a:latin typeface="Times New Roman" panose="02020603050405020304" pitchFamily="18" charset="0"/>
                <a:ea typeface="Calibri" panose="020F0502020204030204" pitchFamily="34" charset="0"/>
                <a:cs typeface="Arial" panose="020B0604020202020204" pitchFamily="34" charset="0"/>
              </a:rPr>
              <a:t>.</a:t>
            </a:r>
            <a:endParaRPr lang="en-US"/>
          </a:p>
        </p:txBody>
      </p:sp>
      <p:sp>
        <p:nvSpPr>
          <p:cNvPr id="4" name="Chỗ dành sẵn cho Số hiệu Bản chiếu 3"/>
          <p:cNvSpPr>
            <a:spLocks noGrp="1"/>
          </p:cNvSpPr>
          <p:nvPr>
            <p:ph type="sldNum" sz="quarter" idx="5"/>
          </p:nvPr>
        </p:nvSpPr>
        <p:spPr/>
        <p:txBody>
          <a:bodyPr/>
          <a:lstStyle/>
          <a:p>
            <a:fld id="{FFB43AD4-F10D-4CC0-AB28-57AB9CB5EC2B}" type="slidenum">
              <a:rPr lang="en-US" smtClean="0"/>
              <a:t>8</a:t>
            </a:fld>
            <a:endParaRPr lang="en-US"/>
          </a:p>
        </p:txBody>
      </p:sp>
    </p:spTree>
    <p:extLst>
      <p:ext uri="{BB962C8B-B14F-4D97-AF65-F5344CB8AC3E}">
        <p14:creationId xmlns:p14="http://schemas.microsoft.com/office/powerpoint/2010/main" val="1119666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a:effectLst/>
                <a:latin typeface="Times New Roman" panose="02020603050405020304" pitchFamily="18" charset="0"/>
                <a:ea typeface="Calibri" panose="020F0502020204030204" pitchFamily="34" charset="0"/>
                <a:cs typeface="Arial" panose="020B0604020202020204" pitchFamily="34" charset="0"/>
              </a:rPr>
              <a:t>Ma trận đánh giá user–resource đầu vào R (m, n) được suy ra từ đánh giá và sự quan tâm của người dùng về tài nguyên, trong đó hàng biểu thị m người dùng, cột biểu thị n tài nguyên và phần tử Ri, j biểu thị điểm của người dùng i cho tài nguyên j. (Người dùng phân bổ thứ hạng thích hợp cho tài nguyên và điều này xác định sự đóng góp của tài nguyên cho người dùng)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a:effectLst/>
                <a:latin typeface="Times New Roman" panose="02020603050405020304" pitchFamily="18" charset="0"/>
                <a:ea typeface="Calibri" panose="020F0502020204030204" pitchFamily="34" charset="0"/>
                <a:cs typeface="Arial" panose="020B0604020202020204" pitchFamily="34" charset="0"/>
              </a:rPr>
              <a:t>Gía trị này càng lớn, người dùng càng quan tâm đến tài nguyên.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a:effectLst/>
              <a:latin typeface="Times New Roman" panose="02020603050405020304" pitchFamily="18" charset="0"/>
              <a:ea typeface="Calibri" panose="020F0502020204030204" pitchFamily="34" charset="0"/>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a:effectLst/>
                <a:latin typeface="Times New Roman" panose="02020603050405020304" pitchFamily="18" charset="0"/>
                <a:ea typeface="Calibri" panose="020F0502020204030204" pitchFamily="34" charset="0"/>
                <a:cs typeface="Arial" panose="020B0604020202020204" pitchFamily="34" charset="0"/>
              </a:rPr>
              <a:t>Hệ số tương quan Pearson được sử dụng để tính toán mối tương quan giữa các item i và j.</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a:effectLst/>
                <a:latin typeface="Times New Roman" panose="02020603050405020304" pitchFamily="18" charset="0"/>
                <a:ea typeface="Calibri" panose="020F0502020204030204" pitchFamily="34" charset="0"/>
                <a:cs typeface="Arial" panose="020B0604020202020204" pitchFamily="34" charset="0"/>
              </a:rPr>
              <a:t>Trong đó Iij biểu thị nhóm người dùng đã đánh giá các mục i và j, Ru; i biểu thị điểm đánh giá của người dùng u cho mục i và Ri * và Rj * biểu thị điểm trung bình của các mục i và j.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a:effectLst/>
                <a:latin typeface="Times New Roman" panose="02020603050405020304" pitchFamily="18" charset="0"/>
                <a:ea typeface="Calibri" panose="020F0502020204030204" pitchFamily="34" charset="0"/>
                <a:cs typeface="Arial" panose="020B0604020202020204" pitchFamily="34" charset="0"/>
              </a:rPr>
              <a:t>Sau đó, một giá trị thích hợp của k được chọn để trích xuất k mục giống nhau nhất dưới dạng tập các hàng xóm gần nhất [11–13] của i.</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a:effectLst/>
              <a:latin typeface="Times New Roman" panose="02020603050405020304" pitchFamily="18" charset="0"/>
              <a:ea typeface="Calibri" panose="020F0502020204030204" pitchFamily="34" charset="0"/>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a:effectLst/>
                <a:latin typeface="Times New Roman" panose="02020603050405020304" pitchFamily="18" charset="0"/>
                <a:ea typeface="Calibri" panose="020F0502020204030204" pitchFamily="34" charset="0"/>
                <a:cs typeface="Arial" panose="020B0604020202020204" pitchFamily="34" charset="0"/>
              </a:rPr>
              <a:t>Trong đó k biểu thị tập hợp các tài nguyên trong danh sách lân cận gần nhất giống nhất với mục i,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Times New Roman" panose="02020603050405020304" pitchFamily="18" charset="0"/>
                <a:ea typeface="Calibri" panose="020F0502020204030204" pitchFamily="34" charset="0"/>
                <a:cs typeface="Arial" panose="020B0604020202020204" pitchFamily="34" charset="0"/>
              </a:rPr>
              <a:t>Sim (i, j) biểu thị sự giống nhau giữa các mục i và j, Ru, j biểu thị điểm đánh giá mà thuật toán dựa trên nội dung trước khi sử dụng điểm đánh giá hiện có của u cho j.</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a:effectLst/>
                <a:latin typeface="Times New Roman" panose="02020603050405020304" pitchFamily="18" charset="0"/>
                <a:ea typeface="Calibri" panose="020F0502020204030204" pitchFamily="34" charset="0"/>
                <a:cs typeface="Arial" panose="020B0604020202020204" pitchFamily="34" charset="0"/>
              </a:rPr>
              <a:t>Sau khi tính toán điểm đánh giá dự đoán của u cho các mục khác nhau, N mục hàng đầu có điểm cao nhất được xác định là nhóm đề xuất N hàng đầu.</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a:effectLst/>
              <a:latin typeface="Times New Roman" panose="02020603050405020304" pitchFamily="18"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a:effectLst/>
              <a:latin typeface="Times New Roman" panose="02020603050405020304" pitchFamily="18"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a:effectLst/>
              <a:latin typeface="Times New Roman" panose="02020603050405020304" pitchFamily="18"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a:effectLst/>
              <a:latin typeface="Times New Roman" panose="02020603050405020304" pitchFamily="18" charset="0"/>
              <a:ea typeface="Calibri" panose="020F0502020204030204" pitchFamily="34" charset="0"/>
              <a:cs typeface="Arial" panose="020B0604020202020204" pitchFamily="34" charset="0"/>
            </a:endParaRPr>
          </a:p>
          <a:p>
            <a:endParaRPr lang="en-US"/>
          </a:p>
          <a:p>
            <a:endParaRPr lang="en-US"/>
          </a:p>
        </p:txBody>
      </p:sp>
      <p:sp>
        <p:nvSpPr>
          <p:cNvPr id="4" name="Chỗ dành sẵn cho Số hiệu Bản chiếu 3"/>
          <p:cNvSpPr>
            <a:spLocks noGrp="1"/>
          </p:cNvSpPr>
          <p:nvPr>
            <p:ph type="sldNum" sz="quarter" idx="5"/>
          </p:nvPr>
        </p:nvSpPr>
        <p:spPr/>
        <p:txBody>
          <a:bodyPr/>
          <a:lstStyle/>
          <a:p>
            <a:fld id="{FFB43AD4-F10D-4CC0-AB28-57AB9CB5EC2B}" type="slidenum">
              <a:rPr lang="en-US" smtClean="0"/>
              <a:t>9</a:t>
            </a:fld>
            <a:endParaRPr lang="en-US"/>
          </a:p>
        </p:txBody>
      </p:sp>
    </p:spTree>
    <p:extLst>
      <p:ext uri="{BB962C8B-B14F-4D97-AF65-F5344CB8AC3E}">
        <p14:creationId xmlns:p14="http://schemas.microsoft.com/office/powerpoint/2010/main" val="766099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CA045-FAD8-BA3D-20E4-63D3EC8838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2179B2-7A8F-7B6A-F8A4-4807822189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809F79-3101-470B-3615-0A68F0023F65}"/>
              </a:ext>
            </a:extLst>
          </p:cNvPr>
          <p:cNvSpPr>
            <a:spLocks noGrp="1"/>
          </p:cNvSpPr>
          <p:nvPr>
            <p:ph type="dt" sz="half" idx="10"/>
          </p:nvPr>
        </p:nvSpPr>
        <p:spPr/>
        <p:txBody>
          <a:bodyPr/>
          <a:lstStyle/>
          <a:p>
            <a:fld id="{EC73C9C9-D8E8-4D1B-BE53-A6CFB5B89B7E}" type="datetime1">
              <a:rPr lang="en-US" smtClean="0"/>
              <a:t>11/1/2022</a:t>
            </a:fld>
            <a:endParaRPr lang="en-US"/>
          </a:p>
        </p:txBody>
      </p:sp>
      <p:sp>
        <p:nvSpPr>
          <p:cNvPr id="5" name="Footer Placeholder 4">
            <a:extLst>
              <a:ext uri="{FF2B5EF4-FFF2-40B4-BE49-F238E27FC236}">
                <a16:creationId xmlns:a16="http://schemas.microsoft.com/office/drawing/2014/main" id="{5AE7209C-504A-330E-3624-06FF5FBE4084}"/>
              </a:ext>
            </a:extLst>
          </p:cNvPr>
          <p:cNvSpPr>
            <a:spLocks noGrp="1"/>
          </p:cNvSpPr>
          <p:nvPr>
            <p:ph type="ftr" sz="quarter" idx="11"/>
          </p:nvPr>
        </p:nvSpPr>
        <p:spPr/>
        <p:txBody>
          <a:bodyPr/>
          <a:lstStyle/>
          <a:p>
            <a:r>
              <a:rPr lang="en-US"/>
              <a:t>DS300 - Hệ Khuyến Nghị</a:t>
            </a:r>
          </a:p>
        </p:txBody>
      </p:sp>
      <p:sp>
        <p:nvSpPr>
          <p:cNvPr id="6" name="Slide Number Placeholder 5">
            <a:extLst>
              <a:ext uri="{FF2B5EF4-FFF2-40B4-BE49-F238E27FC236}">
                <a16:creationId xmlns:a16="http://schemas.microsoft.com/office/drawing/2014/main" id="{050434F5-5BF1-4AFF-2125-2F23A303CBC9}"/>
              </a:ext>
            </a:extLst>
          </p:cNvPr>
          <p:cNvSpPr>
            <a:spLocks noGrp="1"/>
          </p:cNvSpPr>
          <p:nvPr>
            <p:ph type="sldNum" sz="quarter" idx="12"/>
          </p:nvPr>
        </p:nvSpPr>
        <p:spPr/>
        <p:txBody>
          <a:bodyPr/>
          <a:lstStyle/>
          <a:p>
            <a:fld id="{1FC01F7F-4AB7-4CC1-AC4D-00BBA4BC90A5}" type="slidenum">
              <a:rPr lang="en-US" smtClean="0"/>
              <a:t>‹#›</a:t>
            </a:fld>
            <a:endParaRPr lang="en-US"/>
          </a:p>
        </p:txBody>
      </p:sp>
    </p:spTree>
    <p:extLst>
      <p:ext uri="{BB962C8B-B14F-4D97-AF65-F5344CB8AC3E}">
        <p14:creationId xmlns:p14="http://schemas.microsoft.com/office/powerpoint/2010/main" val="1857338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F251B-FB5F-7BCA-2A17-1670F33511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426B65-9762-8B1B-DCBE-BE50B6A60E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730A3B-4FDD-9E54-35DE-1EB94CAB5BC3}"/>
              </a:ext>
            </a:extLst>
          </p:cNvPr>
          <p:cNvSpPr>
            <a:spLocks noGrp="1"/>
          </p:cNvSpPr>
          <p:nvPr>
            <p:ph type="dt" sz="half" idx="10"/>
          </p:nvPr>
        </p:nvSpPr>
        <p:spPr/>
        <p:txBody>
          <a:bodyPr/>
          <a:lstStyle/>
          <a:p>
            <a:fld id="{D687DA65-250F-4554-B006-F534AB1067B4}" type="datetime1">
              <a:rPr lang="en-US" smtClean="0"/>
              <a:t>11/1/2022</a:t>
            </a:fld>
            <a:endParaRPr lang="en-US"/>
          </a:p>
        </p:txBody>
      </p:sp>
      <p:sp>
        <p:nvSpPr>
          <p:cNvPr id="5" name="Footer Placeholder 4">
            <a:extLst>
              <a:ext uri="{FF2B5EF4-FFF2-40B4-BE49-F238E27FC236}">
                <a16:creationId xmlns:a16="http://schemas.microsoft.com/office/drawing/2014/main" id="{0E6470E9-119B-6767-67A4-DE8B00247065}"/>
              </a:ext>
            </a:extLst>
          </p:cNvPr>
          <p:cNvSpPr>
            <a:spLocks noGrp="1"/>
          </p:cNvSpPr>
          <p:nvPr>
            <p:ph type="ftr" sz="quarter" idx="11"/>
          </p:nvPr>
        </p:nvSpPr>
        <p:spPr/>
        <p:txBody>
          <a:bodyPr/>
          <a:lstStyle/>
          <a:p>
            <a:r>
              <a:rPr lang="en-US"/>
              <a:t>DS300 - Hệ Khuyến Nghị</a:t>
            </a:r>
          </a:p>
        </p:txBody>
      </p:sp>
      <p:sp>
        <p:nvSpPr>
          <p:cNvPr id="6" name="Slide Number Placeholder 5">
            <a:extLst>
              <a:ext uri="{FF2B5EF4-FFF2-40B4-BE49-F238E27FC236}">
                <a16:creationId xmlns:a16="http://schemas.microsoft.com/office/drawing/2014/main" id="{D6A33122-25CC-F721-5473-CDA4500C2BEC}"/>
              </a:ext>
            </a:extLst>
          </p:cNvPr>
          <p:cNvSpPr>
            <a:spLocks noGrp="1"/>
          </p:cNvSpPr>
          <p:nvPr>
            <p:ph type="sldNum" sz="quarter" idx="12"/>
          </p:nvPr>
        </p:nvSpPr>
        <p:spPr/>
        <p:txBody>
          <a:bodyPr/>
          <a:lstStyle/>
          <a:p>
            <a:fld id="{1FC01F7F-4AB7-4CC1-AC4D-00BBA4BC90A5}" type="slidenum">
              <a:rPr lang="en-US" smtClean="0"/>
              <a:t>‹#›</a:t>
            </a:fld>
            <a:endParaRPr lang="en-US"/>
          </a:p>
        </p:txBody>
      </p:sp>
    </p:spTree>
    <p:extLst>
      <p:ext uri="{BB962C8B-B14F-4D97-AF65-F5344CB8AC3E}">
        <p14:creationId xmlns:p14="http://schemas.microsoft.com/office/powerpoint/2010/main" val="2495597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4ABAE4-7ABC-96DD-9819-81005253A8D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B12B25-8CD1-484B-AD39-F88A2886BA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298529-8F7D-E770-C8FB-697EBB7693B8}"/>
              </a:ext>
            </a:extLst>
          </p:cNvPr>
          <p:cNvSpPr>
            <a:spLocks noGrp="1"/>
          </p:cNvSpPr>
          <p:nvPr>
            <p:ph type="dt" sz="half" idx="10"/>
          </p:nvPr>
        </p:nvSpPr>
        <p:spPr/>
        <p:txBody>
          <a:bodyPr/>
          <a:lstStyle/>
          <a:p>
            <a:fld id="{D4B18F4C-4C0F-40FA-B296-988ADDF53B70}" type="datetime1">
              <a:rPr lang="en-US" smtClean="0"/>
              <a:t>11/1/2022</a:t>
            </a:fld>
            <a:endParaRPr lang="en-US"/>
          </a:p>
        </p:txBody>
      </p:sp>
      <p:sp>
        <p:nvSpPr>
          <p:cNvPr id="5" name="Footer Placeholder 4">
            <a:extLst>
              <a:ext uri="{FF2B5EF4-FFF2-40B4-BE49-F238E27FC236}">
                <a16:creationId xmlns:a16="http://schemas.microsoft.com/office/drawing/2014/main" id="{CA93BA32-9AE7-2461-4959-775920C220A8}"/>
              </a:ext>
            </a:extLst>
          </p:cNvPr>
          <p:cNvSpPr>
            <a:spLocks noGrp="1"/>
          </p:cNvSpPr>
          <p:nvPr>
            <p:ph type="ftr" sz="quarter" idx="11"/>
          </p:nvPr>
        </p:nvSpPr>
        <p:spPr/>
        <p:txBody>
          <a:bodyPr/>
          <a:lstStyle/>
          <a:p>
            <a:r>
              <a:rPr lang="en-US"/>
              <a:t>DS300 - Hệ Khuyến Nghị</a:t>
            </a:r>
          </a:p>
        </p:txBody>
      </p:sp>
      <p:sp>
        <p:nvSpPr>
          <p:cNvPr id="6" name="Slide Number Placeholder 5">
            <a:extLst>
              <a:ext uri="{FF2B5EF4-FFF2-40B4-BE49-F238E27FC236}">
                <a16:creationId xmlns:a16="http://schemas.microsoft.com/office/drawing/2014/main" id="{F49E7D1E-CF40-6A45-7ECF-8CAF5DA3C88B}"/>
              </a:ext>
            </a:extLst>
          </p:cNvPr>
          <p:cNvSpPr>
            <a:spLocks noGrp="1"/>
          </p:cNvSpPr>
          <p:nvPr>
            <p:ph type="sldNum" sz="quarter" idx="12"/>
          </p:nvPr>
        </p:nvSpPr>
        <p:spPr/>
        <p:txBody>
          <a:bodyPr/>
          <a:lstStyle/>
          <a:p>
            <a:fld id="{1FC01F7F-4AB7-4CC1-AC4D-00BBA4BC90A5}" type="slidenum">
              <a:rPr lang="en-US" smtClean="0"/>
              <a:t>‹#›</a:t>
            </a:fld>
            <a:endParaRPr lang="en-US"/>
          </a:p>
        </p:txBody>
      </p:sp>
    </p:spTree>
    <p:extLst>
      <p:ext uri="{BB962C8B-B14F-4D97-AF65-F5344CB8AC3E}">
        <p14:creationId xmlns:p14="http://schemas.microsoft.com/office/powerpoint/2010/main" val="237308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66E25-017D-ACB4-284D-57F5098D57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2EB2BA-996D-E748-FADD-EF22CB4317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0428A0-3FEE-2EF6-8220-08E805EA7FCA}"/>
              </a:ext>
            </a:extLst>
          </p:cNvPr>
          <p:cNvSpPr>
            <a:spLocks noGrp="1"/>
          </p:cNvSpPr>
          <p:nvPr>
            <p:ph type="dt" sz="half" idx="10"/>
          </p:nvPr>
        </p:nvSpPr>
        <p:spPr/>
        <p:txBody>
          <a:bodyPr/>
          <a:lstStyle/>
          <a:p>
            <a:fld id="{ABB0A076-0E61-439E-9B0F-861857BB97F6}" type="datetime1">
              <a:rPr lang="en-US" smtClean="0"/>
              <a:t>11/1/2022</a:t>
            </a:fld>
            <a:endParaRPr lang="en-US"/>
          </a:p>
        </p:txBody>
      </p:sp>
      <p:sp>
        <p:nvSpPr>
          <p:cNvPr id="5" name="Footer Placeholder 4">
            <a:extLst>
              <a:ext uri="{FF2B5EF4-FFF2-40B4-BE49-F238E27FC236}">
                <a16:creationId xmlns:a16="http://schemas.microsoft.com/office/drawing/2014/main" id="{2FB425AC-228A-288B-48E9-CE5C40279C7A}"/>
              </a:ext>
            </a:extLst>
          </p:cNvPr>
          <p:cNvSpPr>
            <a:spLocks noGrp="1"/>
          </p:cNvSpPr>
          <p:nvPr>
            <p:ph type="ftr" sz="quarter" idx="11"/>
          </p:nvPr>
        </p:nvSpPr>
        <p:spPr/>
        <p:txBody>
          <a:bodyPr/>
          <a:lstStyle/>
          <a:p>
            <a:r>
              <a:rPr lang="en-US"/>
              <a:t>DS300 - Hệ Khuyến Nghị</a:t>
            </a:r>
          </a:p>
        </p:txBody>
      </p:sp>
      <p:sp>
        <p:nvSpPr>
          <p:cNvPr id="6" name="Slide Number Placeholder 5">
            <a:extLst>
              <a:ext uri="{FF2B5EF4-FFF2-40B4-BE49-F238E27FC236}">
                <a16:creationId xmlns:a16="http://schemas.microsoft.com/office/drawing/2014/main" id="{B6A84A2A-575D-7507-F973-A9E187EF7972}"/>
              </a:ext>
            </a:extLst>
          </p:cNvPr>
          <p:cNvSpPr>
            <a:spLocks noGrp="1"/>
          </p:cNvSpPr>
          <p:nvPr>
            <p:ph type="sldNum" sz="quarter" idx="12"/>
          </p:nvPr>
        </p:nvSpPr>
        <p:spPr/>
        <p:txBody>
          <a:bodyPr/>
          <a:lstStyle/>
          <a:p>
            <a:fld id="{1FC01F7F-4AB7-4CC1-AC4D-00BBA4BC90A5}" type="slidenum">
              <a:rPr lang="en-US" smtClean="0"/>
              <a:t>‹#›</a:t>
            </a:fld>
            <a:endParaRPr lang="en-US"/>
          </a:p>
        </p:txBody>
      </p:sp>
    </p:spTree>
    <p:extLst>
      <p:ext uri="{BB962C8B-B14F-4D97-AF65-F5344CB8AC3E}">
        <p14:creationId xmlns:p14="http://schemas.microsoft.com/office/powerpoint/2010/main" val="2364827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7FDB6-C739-E926-5954-C1A8BE869B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B08864-2356-41C2-7F18-0F5E91ED54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043184-7502-B6BF-D9BF-C9FA0792C0FA}"/>
              </a:ext>
            </a:extLst>
          </p:cNvPr>
          <p:cNvSpPr>
            <a:spLocks noGrp="1"/>
          </p:cNvSpPr>
          <p:nvPr>
            <p:ph type="dt" sz="half" idx="10"/>
          </p:nvPr>
        </p:nvSpPr>
        <p:spPr/>
        <p:txBody>
          <a:bodyPr/>
          <a:lstStyle/>
          <a:p>
            <a:fld id="{3E07762C-481E-4038-B5C9-54BDDB2C5ACC}" type="datetime1">
              <a:rPr lang="en-US" smtClean="0"/>
              <a:t>11/1/2022</a:t>
            </a:fld>
            <a:endParaRPr lang="en-US"/>
          </a:p>
        </p:txBody>
      </p:sp>
      <p:sp>
        <p:nvSpPr>
          <p:cNvPr id="5" name="Footer Placeholder 4">
            <a:extLst>
              <a:ext uri="{FF2B5EF4-FFF2-40B4-BE49-F238E27FC236}">
                <a16:creationId xmlns:a16="http://schemas.microsoft.com/office/drawing/2014/main" id="{9CCEB7A0-B6A3-77CC-BE3E-E0B4850130BA}"/>
              </a:ext>
            </a:extLst>
          </p:cNvPr>
          <p:cNvSpPr>
            <a:spLocks noGrp="1"/>
          </p:cNvSpPr>
          <p:nvPr>
            <p:ph type="ftr" sz="quarter" idx="11"/>
          </p:nvPr>
        </p:nvSpPr>
        <p:spPr/>
        <p:txBody>
          <a:bodyPr/>
          <a:lstStyle/>
          <a:p>
            <a:r>
              <a:rPr lang="en-US"/>
              <a:t>DS300 - Hệ Khuyến Nghị</a:t>
            </a:r>
          </a:p>
        </p:txBody>
      </p:sp>
      <p:sp>
        <p:nvSpPr>
          <p:cNvPr id="6" name="Slide Number Placeholder 5">
            <a:extLst>
              <a:ext uri="{FF2B5EF4-FFF2-40B4-BE49-F238E27FC236}">
                <a16:creationId xmlns:a16="http://schemas.microsoft.com/office/drawing/2014/main" id="{D021C808-2106-D4DA-DDA6-C59CCA2D4AC0}"/>
              </a:ext>
            </a:extLst>
          </p:cNvPr>
          <p:cNvSpPr>
            <a:spLocks noGrp="1"/>
          </p:cNvSpPr>
          <p:nvPr>
            <p:ph type="sldNum" sz="quarter" idx="12"/>
          </p:nvPr>
        </p:nvSpPr>
        <p:spPr/>
        <p:txBody>
          <a:bodyPr/>
          <a:lstStyle/>
          <a:p>
            <a:fld id="{1FC01F7F-4AB7-4CC1-AC4D-00BBA4BC90A5}" type="slidenum">
              <a:rPr lang="en-US" smtClean="0"/>
              <a:t>‹#›</a:t>
            </a:fld>
            <a:endParaRPr lang="en-US"/>
          </a:p>
        </p:txBody>
      </p:sp>
    </p:spTree>
    <p:extLst>
      <p:ext uri="{BB962C8B-B14F-4D97-AF65-F5344CB8AC3E}">
        <p14:creationId xmlns:p14="http://schemas.microsoft.com/office/powerpoint/2010/main" val="744079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8B89E-9B61-FB33-9888-11617F73B0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3E4C7A-9D3E-9595-458B-AFB4541EEF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91B28C-57FD-E8E0-F177-DD856679DD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DE4159C-EC8F-8687-933E-9479397F3E9D}"/>
              </a:ext>
            </a:extLst>
          </p:cNvPr>
          <p:cNvSpPr>
            <a:spLocks noGrp="1"/>
          </p:cNvSpPr>
          <p:nvPr>
            <p:ph type="dt" sz="half" idx="10"/>
          </p:nvPr>
        </p:nvSpPr>
        <p:spPr/>
        <p:txBody>
          <a:bodyPr/>
          <a:lstStyle/>
          <a:p>
            <a:fld id="{FFDAA616-2A35-4445-87C9-01962A1D6094}" type="datetime1">
              <a:rPr lang="en-US" smtClean="0"/>
              <a:t>11/1/2022</a:t>
            </a:fld>
            <a:endParaRPr lang="en-US"/>
          </a:p>
        </p:txBody>
      </p:sp>
      <p:sp>
        <p:nvSpPr>
          <p:cNvPr id="6" name="Footer Placeholder 5">
            <a:extLst>
              <a:ext uri="{FF2B5EF4-FFF2-40B4-BE49-F238E27FC236}">
                <a16:creationId xmlns:a16="http://schemas.microsoft.com/office/drawing/2014/main" id="{D59E8DE8-DA94-96A2-412F-70A2563149CD}"/>
              </a:ext>
            </a:extLst>
          </p:cNvPr>
          <p:cNvSpPr>
            <a:spLocks noGrp="1"/>
          </p:cNvSpPr>
          <p:nvPr>
            <p:ph type="ftr" sz="quarter" idx="11"/>
          </p:nvPr>
        </p:nvSpPr>
        <p:spPr/>
        <p:txBody>
          <a:bodyPr/>
          <a:lstStyle/>
          <a:p>
            <a:r>
              <a:rPr lang="en-US"/>
              <a:t>DS300 - Hệ Khuyến Nghị</a:t>
            </a:r>
          </a:p>
        </p:txBody>
      </p:sp>
      <p:sp>
        <p:nvSpPr>
          <p:cNvPr id="7" name="Slide Number Placeholder 6">
            <a:extLst>
              <a:ext uri="{FF2B5EF4-FFF2-40B4-BE49-F238E27FC236}">
                <a16:creationId xmlns:a16="http://schemas.microsoft.com/office/drawing/2014/main" id="{7C4D8EC9-37D4-1022-C147-B83BDBCC37BE}"/>
              </a:ext>
            </a:extLst>
          </p:cNvPr>
          <p:cNvSpPr>
            <a:spLocks noGrp="1"/>
          </p:cNvSpPr>
          <p:nvPr>
            <p:ph type="sldNum" sz="quarter" idx="12"/>
          </p:nvPr>
        </p:nvSpPr>
        <p:spPr/>
        <p:txBody>
          <a:bodyPr/>
          <a:lstStyle/>
          <a:p>
            <a:fld id="{1FC01F7F-4AB7-4CC1-AC4D-00BBA4BC90A5}" type="slidenum">
              <a:rPr lang="en-US" smtClean="0"/>
              <a:t>‹#›</a:t>
            </a:fld>
            <a:endParaRPr lang="en-US"/>
          </a:p>
        </p:txBody>
      </p:sp>
    </p:spTree>
    <p:extLst>
      <p:ext uri="{BB962C8B-B14F-4D97-AF65-F5344CB8AC3E}">
        <p14:creationId xmlns:p14="http://schemas.microsoft.com/office/powerpoint/2010/main" val="523171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18A63-D2CB-6773-7E58-0060BD2F47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46A92C3-A37D-D94C-6EBB-7674BB9C57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27F8A6-E479-E397-21A9-083E62D9EB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4956D5-7700-4910-4A2A-905AEB5CF5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5EC139-363D-6701-A375-92AF1ED547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ABE658-12C0-DEA3-AC32-645D2B8247A7}"/>
              </a:ext>
            </a:extLst>
          </p:cNvPr>
          <p:cNvSpPr>
            <a:spLocks noGrp="1"/>
          </p:cNvSpPr>
          <p:nvPr>
            <p:ph type="dt" sz="half" idx="10"/>
          </p:nvPr>
        </p:nvSpPr>
        <p:spPr/>
        <p:txBody>
          <a:bodyPr/>
          <a:lstStyle/>
          <a:p>
            <a:fld id="{8A354E5C-0AFC-4EC7-85C8-0B2AA2A1736E}" type="datetime1">
              <a:rPr lang="en-US" smtClean="0"/>
              <a:t>11/1/2022</a:t>
            </a:fld>
            <a:endParaRPr lang="en-US"/>
          </a:p>
        </p:txBody>
      </p:sp>
      <p:sp>
        <p:nvSpPr>
          <p:cNvPr id="8" name="Footer Placeholder 7">
            <a:extLst>
              <a:ext uri="{FF2B5EF4-FFF2-40B4-BE49-F238E27FC236}">
                <a16:creationId xmlns:a16="http://schemas.microsoft.com/office/drawing/2014/main" id="{789D8967-7F00-163B-769C-9C7CE42CEDD7}"/>
              </a:ext>
            </a:extLst>
          </p:cNvPr>
          <p:cNvSpPr>
            <a:spLocks noGrp="1"/>
          </p:cNvSpPr>
          <p:nvPr>
            <p:ph type="ftr" sz="quarter" idx="11"/>
          </p:nvPr>
        </p:nvSpPr>
        <p:spPr/>
        <p:txBody>
          <a:bodyPr/>
          <a:lstStyle/>
          <a:p>
            <a:r>
              <a:rPr lang="en-US"/>
              <a:t>DS300 - Hệ Khuyến Nghị</a:t>
            </a:r>
          </a:p>
        </p:txBody>
      </p:sp>
      <p:sp>
        <p:nvSpPr>
          <p:cNvPr id="9" name="Slide Number Placeholder 8">
            <a:extLst>
              <a:ext uri="{FF2B5EF4-FFF2-40B4-BE49-F238E27FC236}">
                <a16:creationId xmlns:a16="http://schemas.microsoft.com/office/drawing/2014/main" id="{793EE22F-CCE4-2065-A8A9-A34DA570E5C6}"/>
              </a:ext>
            </a:extLst>
          </p:cNvPr>
          <p:cNvSpPr>
            <a:spLocks noGrp="1"/>
          </p:cNvSpPr>
          <p:nvPr>
            <p:ph type="sldNum" sz="quarter" idx="12"/>
          </p:nvPr>
        </p:nvSpPr>
        <p:spPr/>
        <p:txBody>
          <a:bodyPr/>
          <a:lstStyle/>
          <a:p>
            <a:fld id="{1FC01F7F-4AB7-4CC1-AC4D-00BBA4BC90A5}" type="slidenum">
              <a:rPr lang="en-US" smtClean="0"/>
              <a:t>‹#›</a:t>
            </a:fld>
            <a:endParaRPr lang="en-US"/>
          </a:p>
        </p:txBody>
      </p:sp>
    </p:spTree>
    <p:extLst>
      <p:ext uri="{BB962C8B-B14F-4D97-AF65-F5344CB8AC3E}">
        <p14:creationId xmlns:p14="http://schemas.microsoft.com/office/powerpoint/2010/main" val="385769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3830C-A084-DDF3-F3A0-971E27011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AD5FAC-F8CC-C823-7C5A-7EFFCB8421D5}"/>
              </a:ext>
            </a:extLst>
          </p:cNvPr>
          <p:cNvSpPr>
            <a:spLocks noGrp="1"/>
          </p:cNvSpPr>
          <p:nvPr>
            <p:ph type="dt" sz="half" idx="10"/>
          </p:nvPr>
        </p:nvSpPr>
        <p:spPr/>
        <p:txBody>
          <a:bodyPr/>
          <a:lstStyle/>
          <a:p>
            <a:fld id="{A325FAB9-EE8D-47F6-A9FF-E891B496AADE}" type="datetime1">
              <a:rPr lang="en-US" smtClean="0"/>
              <a:t>11/1/2022</a:t>
            </a:fld>
            <a:endParaRPr lang="en-US"/>
          </a:p>
        </p:txBody>
      </p:sp>
      <p:sp>
        <p:nvSpPr>
          <p:cNvPr id="4" name="Footer Placeholder 3">
            <a:extLst>
              <a:ext uri="{FF2B5EF4-FFF2-40B4-BE49-F238E27FC236}">
                <a16:creationId xmlns:a16="http://schemas.microsoft.com/office/drawing/2014/main" id="{2EFE1374-6678-2E5B-D3E1-F852FA3E1D94}"/>
              </a:ext>
            </a:extLst>
          </p:cNvPr>
          <p:cNvSpPr>
            <a:spLocks noGrp="1"/>
          </p:cNvSpPr>
          <p:nvPr>
            <p:ph type="ftr" sz="quarter" idx="11"/>
          </p:nvPr>
        </p:nvSpPr>
        <p:spPr/>
        <p:txBody>
          <a:bodyPr/>
          <a:lstStyle/>
          <a:p>
            <a:r>
              <a:rPr lang="en-US"/>
              <a:t>DS300 - Hệ Khuyến Nghị</a:t>
            </a:r>
          </a:p>
        </p:txBody>
      </p:sp>
      <p:sp>
        <p:nvSpPr>
          <p:cNvPr id="5" name="Slide Number Placeholder 4">
            <a:extLst>
              <a:ext uri="{FF2B5EF4-FFF2-40B4-BE49-F238E27FC236}">
                <a16:creationId xmlns:a16="http://schemas.microsoft.com/office/drawing/2014/main" id="{325E09A5-BAEF-05D5-E818-7BE9601FFB8B}"/>
              </a:ext>
            </a:extLst>
          </p:cNvPr>
          <p:cNvSpPr>
            <a:spLocks noGrp="1"/>
          </p:cNvSpPr>
          <p:nvPr>
            <p:ph type="sldNum" sz="quarter" idx="12"/>
          </p:nvPr>
        </p:nvSpPr>
        <p:spPr/>
        <p:txBody>
          <a:bodyPr/>
          <a:lstStyle/>
          <a:p>
            <a:fld id="{1FC01F7F-4AB7-4CC1-AC4D-00BBA4BC90A5}" type="slidenum">
              <a:rPr lang="en-US" smtClean="0"/>
              <a:t>‹#›</a:t>
            </a:fld>
            <a:endParaRPr lang="en-US"/>
          </a:p>
        </p:txBody>
      </p:sp>
    </p:spTree>
    <p:extLst>
      <p:ext uri="{BB962C8B-B14F-4D97-AF65-F5344CB8AC3E}">
        <p14:creationId xmlns:p14="http://schemas.microsoft.com/office/powerpoint/2010/main" val="3001347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2399C0-32AA-1E6C-701B-60596AC83299}"/>
              </a:ext>
            </a:extLst>
          </p:cNvPr>
          <p:cNvSpPr>
            <a:spLocks noGrp="1"/>
          </p:cNvSpPr>
          <p:nvPr>
            <p:ph type="dt" sz="half" idx="10"/>
          </p:nvPr>
        </p:nvSpPr>
        <p:spPr/>
        <p:txBody>
          <a:bodyPr/>
          <a:lstStyle/>
          <a:p>
            <a:fld id="{B760A767-9C11-4230-9B63-FE07F109C52B}" type="datetime1">
              <a:rPr lang="en-US" smtClean="0"/>
              <a:t>11/1/2022</a:t>
            </a:fld>
            <a:endParaRPr lang="en-US"/>
          </a:p>
        </p:txBody>
      </p:sp>
      <p:sp>
        <p:nvSpPr>
          <p:cNvPr id="3" name="Footer Placeholder 2">
            <a:extLst>
              <a:ext uri="{FF2B5EF4-FFF2-40B4-BE49-F238E27FC236}">
                <a16:creationId xmlns:a16="http://schemas.microsoft.com/office/drawing/2014/main" id="{AF8EFEF4-FC4C-A197-1C11-5CDA1C95D787}"/>
              </a:ext>
            </a:extLst>
          </p:cNvPr>
          <p:cNvSpPr>
            <a:spLocks noGrp="1"/>
          </p:cNvSpPr>
          <p:nvPr>
            <p:ph type="ftr" sz="quarter" idx="11"/>
          </p:nvPr>
        </p:nvSpPr>
        <p:spPr/>
        <p:txBody>
          <a:bodyPr/>
          <a:lstStyle/>
          <a:p>
            <a:r>
              <a:rPr lang="en-US"/>
              <a:t>DS300 - Hệ Khuyến Nghị</a:t>
            </a:r>
          </a:p>
        </p:txBody>
      </p:sp>
      <p:sp>
        <p:nvSpPr>
          <p:cNvPr id="4" name="Slide Number Placeholder 3">
            <a:extLst>
              <a:ext uri="{FF2B5EF4-FFF2-40B4-BE49-F238E27FC236}">
                <a16:creationId xmlns:a16="http://schemas.microsoft.com/office/drawing/2014/main" id="{27B5F2A5-94BD-3A95-05DC-EB8399CFED15}"/>
              </a:ext>
            </a:extLst>
          </p:cNvPr>
          <p:cNvSpPr>
            <a:spLocks noGrp="1"/>
          </p:cNvSpPr>
          <p:nvPr>
            <p:ph type="sldNum" sz="quarter" idx="12"/>
          </p:nvPr>
        </p:nvSpPr>
        <p:spPr/>
        <p:txBody>
          <a:bodyPr/>
          <a:lstStyle/>
          <a:p>
            <a:fld id="{1FC01F7F-4AB7-4CC1-AC4D-00BBA4BC90A5}" type="slidenum">
              <a:rPr lang="en-US" smtClean="0"/>
              <a:t>‹#›</a:t>
            </a:fld>
            <a:endParaRPr lang="en-US"/>
          </a:p>
        </p:txBody>
      </p:sp>
    </p:spTree>
    <p:extLst>
      <p:ext uri="{BB962C8B-B14F-4D97-AF65-F5344CB8AC3E}">
        <p14:creationId xmlns:p14="http://schemas.microsoft.com/office/powerpoint/2010/main" val="425023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CC996-77F7-D8E7-1B23-A0E5BDBF68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8D1FC1-1FF2-DB83-AA20-B9836FB05D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2CE395-44C4-114E-963D-C3214AD7BA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5A0922-030F-DBFA-4DFD-B54CDE23A9BC}"/>
              </a:ext>
            </a:extLst>
          </p:cNvPr>
          <p:cNvSpPr>
            <a:spLocks noGrp="1"/>
          </p:cNvSpPr>
          <p:nvPr>
            <p:ph type="dt" sz="half" idx="10"/>
          </p:nvPr>
        </p:nvSpPr>
        <p:spPr/>
        <p:txBody>
          <a:bodyPr/>
          <a:lstStyle/>
          <a:p>
            <a:fld id="{5915DC4F-EEAB-4073-876A-998E4A472ECF}" type="datetime1">
              <a:rPr lang="en-US" smtClean="0"/>
              <a:t>11/1/2022</a:t>
            </a:fld>
            <a:endParaRPr lang="en-US"/>
          </a:p>
        </p:txBody>
      </p:sp>
      <p:sp>
        <p:nvSpPr>
          <p:cNvPr id="6" name="Footer Placeholder 5">
            <a:extLst>
              <a:ext uri="{FF2B5EF4-FFF2-40B4-BE49-F238E27FC236}">
                <a16:creationId xmlns:a16="http://schemas.microsoft.com/office/drawing/2014/main" id="{A1182301-8C5B-0A1B-5347-A37F2616EA1A}"/>
              </a:ext>
            </a:extLst>
          </p:cNvPr>
          <p:cNvSpPr>
            <a:spLocks noGrp="1"/>
          </p:cNvSpPr>
          <p:nvPr>
            <p:ph type="ftr" sz="quarter" idx="11"/>
          </p:nvPr>
        </p:nvSpPr>
        <p:spPr/>
        <p:txBody>
          <a:bodyPr/>
          <a:lstStyle/>
          <a:p>
            <a:r>
              <a:rPr lang="en-US"/>
              <a:t>DS300 - Hệ Khuyến Nghị</a:t>
            </a:r>
          </a:p>
        </p:txBody>
      </p:sp>
      <p:sp>
        <p:nvSpPr>
          <p:cNvPr id="7" name="Slide Number Placeholder 6">
            <a:extLst>
              <a:ext uri="{FF2B5EF4-FFF2-40B4-BE49-F238E27FC236}">
                <a16:creationId xmlns:a16="http://schemas.microsoft.com/office/drawing/2014/main" id="{76D14DA9-B74E-2D53-41D5-2F316DF713BA}"/>
              </a:ext>
            </a:extLst>
          </p:cNvPr>
          <p:cNvSpPr>
            <a:spLocks noGrp="1"/>
          </p:cNvSpPr>
          <p:nvPr>
            <p:ph type="sldNum" sz="quarter" idx="12"/>
          </p:nvPr>
        </p:nvSpPr>
        <p:spPr/>
        <p:txBody>
          <a:bodyPr/>
          <a:lstStyle/>
          <a:p>
            <a:fld id="{1FC01F7F-4AB7-4CC1-AC4D-00BBA4BC90A5}" type="slidenum">
              <a:rPr lang="en-US" smtClean="0"/>
              <a:t>‹#›</a:t>
            </a:fld>
            <a:endParaRPr lang="en-US"/>
          </a:p>
        </p:txBody>
      </p:sp>
    </p:spTree>
    <p:extLst>
      <p:ext uri="{BB962C8B-B14F-4D97-AF65-F5344CB8AC3E}">
        <p14:creationId xmlns:p14="http://schemas.microsoft.com/office/powerpoint/2010/main" val="1668897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CF760-E120-4C0E-14F0-BC06F730C6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5E209D-76C7-ED2E-2952-CC57626748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462B81-9CEF-442C-0155-D1F944FBC5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89035B-70D3-F8D7-39DF-8A809F1173A4}"/>
              </a:ext>
            </a:extLst>
          </p:cNvPr>
          <p:cNvSpPr>
            <a:spLocks noGrp="1"/>
          </p:cNvSpPr>
          <p:nvPr>
            <p:ph type="dt" sz="half" idx="10"/>
          </p:nvPr>
        </p:nvSpPr>
        <p:spPr/>
        <p:txBody>
          <a:bodyPr/>
          <a:lstStyle/>
          <a:p>
            <a:fld id="{F8B0A88A-DC89-4310-94A1-8BE98796BE1C}" type="datetime1">
              <a:rPr lang="en-US" smtClean="0"/>
              <a:t>11/1/2022</a:t>
            </a:fld>
            <a:endParaRPr lang="en-US"/>
          </a:p>
        </p:txBody>
      </p:sp>
      <p:sp>
        <p:nvSpPr>
          <p:cNvPr id="6" name="Footer Placeholder 5">
            <a:extLst>
              <a:ext uri="{FF2B5EF4-FFF2-40B4-BE49-F238E27FC236}">
                <a16:creationId xmlns:a16="http://schemas.microsoft.com/office/drawing/2014/main" id="{472BEE44-58D1-4BF6-D7F3-CBC7AB601BAA}"/>
              </a:ext>
            </a:extLst>
          </p:cNvPr>
          <p:cNvSpPr>
            <a:spLocks noGrp="1"/>
          </p:cNvSpPr>
          <p:nvPr>
            <p:ph type="ftr" sz="quarter" idx="11"/>
          </p:nvPr>
        </p:nvSpPr>
        <p:spPr/>
        <p:txBody>
          <a:bodyPr/>
          <a:lstStyle/>
          <a:p>
            <a:r>
              <a:rPr lang="en-US"/>
              <a:t>DS300 - Hệ Khuyến Nghị</a:t>
            </a:r>
          </a:p>
        </p:txBody>
      </p:sp>
      <p:sp>
        <p:nvSpPr>
          <p:cNvPr id="7" name="Slide Number Placeholder 6">
            <a:extLst>
              <a:ext uri="{FF2B5EF4-FFF2-40B4-BE49-F238E27FC236}">
                <a16:creationId xmlns:a16="http://schemas.microsoft.com/office/drawing/2014/main" id="{0D9D17FC-94A5-761C-24DE-607C45037F45}"/>
              </a:ext>
            </a:extLst>
          </p:cNvPr>
          <p:cNvSpPr>
            <a:spLocks noGrp="1"/>
          </p:cNvSpPr>
          <p:nvPr>
            <p:ph type="sldNum" sz="quarter" idx="12"/>
          </p:nvPr>
        </p:nvSpPr>
        <p:spPr/>
        <p:txBody>
          <a:bodyPr/>
          <a:lstStyle/>
          <a:p>
            <a:fld id="{1FC01F7F-4AB7-4CC1-AC4D-00BBA4BC90A5}" type="slidenum">
              <a:rPr lang="en-US" smtClean="0"/>
              <a:t>‹#›</a:t>
            </a:fld>
            <a:endParaRPr lang="en-US"/>
          </a:p>
        </p:txBody>
      </p:sp>
    </p:spTree>
    <p:extLst>
      <p:ext uri="{BB962C8B-B14F-4D97-AF65-F5344CB8AC3E}">
        <p14:creationId xmlns:p14="http://schemas.microsoft.com/office/powerpoint/2010/main" val="4210856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839FD4-1BCB-0278-7C0D-28F2DBD732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CCA1AC-45A6-06AF-6E1D-D5057B05FE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E58903-8A5E-CACD-51B6-4E1CD3AF7D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374A04-8C47-4D7B-B861-C66511BF0FA4}" type="datetime1">
              <a:rPr lang="en-US" smtClean="0"/>
              <a:t>11/1/2022</a:t>
            </a:fld>
            <a:endParaRPr lang="en-US"/>
          </a:p>
        </p:txBody>
      </p:sp>
      <p:sp>
        <p:nvSpPr>
          <p:cNvPr id="5" name="Footer Placeholder 4">
            <a:extLst>
              <a:ext uri="{FF2B5EF4-FFF2-40B4-BE49-F238E27FC236}">
                <a16:creationId xmlns:a16="http://schemas.microsoft.com/office/drawing/2014/main" id="{8EB8B787-D676-7F4B-42B5-E6B772C493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DS300 - Hệ Khuyến Nghị</a:t>
            </a:r>
          </a:p>
        </p:txBody>
      </p:sp>
      <p:sp>
        <p:nvSpPr>
          <p:cNvPr id="6" name="Slide Number Placeholder 5">
            <a:extLst>
              <a:ext uri="{FF2B5EF4-FFF2-40B4-BE49-F238E27FC236}">
                <a16:creationId xmlns:a16="http://schemas.microsoft.com/office/drawing/2014/main" id="{108AC706-951D-43CE-A270-9D123941A6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C01F7F-4AB7-4CC1-AC4D-00BBA4BC90A5}" type="slidenum">
              <a:rPr lang="en-US" smtClean="0"/>
              <a:t>‹#›</a:t>
            </a:fld>
            <a:endParaRPr lang="en-US"/>
          </a:p>
        </p:txBody>
      </p:sp>
    </p:spTree>
    <p:extLst>
      <p:ext uri="{BB962C8B-B14F-4D97-AF65-F5344CB8AC3E}">
        <p14:creationId xmlns:p14="http://schemas.microsoft.com/office/powerpoint/2010/main" val="1014336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hyperlink" Target="http://evaluate.guoshi.com/publishg/"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6">
            <a:extLst>
              <a:ext uri="{FF2B5EF4-FFF2-40B4-BE49-F238E27FC236}">
                <a16:creationId xmlns:a16="http://schemas.microsoft.com/office/drawing/2014/main" id="{9CFF8170-2291-FFA5-3A87-C47AFA7C0AD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909" y="161818"/>
            <a:ext cx="1257091" cy="1041831"/>
          </a:xfrm>
          <a:prstGeom prst="rect">
            <a:avLst/>
          </a:prstGeom>
          <a:noFill/>
          <a:ln>
            <a:noFill/>
          </a:ln>
        </p:spPr>
      </p:pic>
      <p:sp>
        <p:nvSpPr>
          <p:cNvPr id="6" name="TextBox 7">
            <a:extLst>
              <a:ext uri="{FF2B5EF4-FFF2-40B4-BE49-F238E27FC236}">
                <a16:creationId xmlns:a16="http://schemas.microsoft.com/office/drawing/2014/main" id="{E16D9349-72FB-4C2C-0DA1-66A43A205703}"/>
              </a:ext>
            </a:extLst>
          </p:cNvPr>
          <p:cNvSpPr txBox="1">
            <a:spLocks noGrp="1"/>
          </p:cNvSpPr>
          <p:nvPr>
            <p:ph type="ctrTitle"/>
          </p:nvPr>
        </p:nvSpPr>
        <p:spPr>
          <a:xfrm>
            <a:off x="1524000" y="161818"/>
            <a:ext cx="9144000" cy="1290610"/>
          </a:xfrm>
          <a:prstGeom prst="rect">
            <a:avLst/>
          </a:prstGeom>
          <a:noFill/>
        </p:spPr>
        <p:txBody>
          <a:bodyPr wrap="square" rtlCol="0">
            <a:spAutoFit/>
          </a:bodyPr>
          <a:lstStyle/>
          <a:p>
            <a:pPr algn="ctr">
              <a:spcAft>
                <a:spcPts val="1000"/>
              </a:spcAft>
            </a:pPr>
            <a:r>
              <a:rPr lang="vi-VN" sz="2000" b="1">
                <a:solidFill>
                  <a:schemeClr val="accent5">
                    <a:lumMod val="75000"/>
                  </a:schemeClr>
                </a:solidFill>
                <a:effectLst/>
                <a:latin typeface="Arial" panose="020B0604020202020204" pitchFamily="34" charset="0"/>
                <a:ea typeface="Yu Mincho" panose="02020400000000000000" pitchFamily="18" charset="-128"/>
                <a:cs typeface="Arial" panose="020B0604020202020204" pitchFamily="34" charset="0"/>
              </a:rPr>
              <a:t>­­­­­­ĐẠI HỌC QUỐC GIA THÀNH PHỐ HỒ CHÍ MINH</a:t>
            </a:r>
          </a:p>
          <a:p>
            <a:pPr algn="ctr">
              <a:spcAft>
                <a:spcPts val="1000"/>
              </a:spcAft>
            </a:pPr>
            <a:r>
              <a:rPr lang="vi-VN" sz="2800" b="1">
                <a:solidFill>
                  <a:schemeClr val="accent5">
                    <a:lumMod val="75000"/>
                  </a:schemeClr>
                </a:solidFill>
                <a:effectLst/>
                <a:latin typeface="Arial" panose="020B0604020202020204" pitchFamily="34" charset="0"/>
                <a:ea typeface="Yu Mincho" panose="02020400000000000000" pitchFamily="18" charset="-128"/>
                <a:cs typeface="Arial" panose="020B0604020202020204" pitchFamily="34" charset="0"/>
              </a:rPr>
              <a:t>TRƯỜNG ĐẠI HỌC CÔNG NGHỆ THÔNG TI</a:t>
            </a:r>
            <a:r>
              <a:rPr lang="en-US" sz="2800" b="1">
                <a:solidFill>
                  <a:schemeClr val="accent5">
                    <a:lumMod val="75000"/>
                  </a:schemeClr>
                </a:solidFill>
                <a:effectLst/>
                <a:latin typeface="Arial" panose="020B0604020202020204" pitchFamily="34" charset="0"/>
                <a:ea typeface="Yu Mincho" panose="02020400000000000000" pitchFamily="18" charset="-128"/>
                <a:cs typeface="Arial" panose="020B0604020202020204" pitchFamily="34" charset="0"/>
              </a:rPr>
              <a:t>N</a:t>
            </a:r>
          </a:p>
          <a:p>
            <a:pPr algn="ctr">
              <a:spcAft>
                <a:spcPts val="1000"/>
              </a:spcAft>
            </a:pPr>
            <a:r>
              <a:rPr lang="en-US" sz="2000" b="1">
                <a:solidFill>
                  <a:schemeClr val="accent5">
                    <a:lumMod val="75000"/>
                  </a:schemeClr>
                </a:solidFill>
                <a:latin typeface="Arial" panose="020B0604020202020204" pitchFamily="34" charset="0"/>
                <a:ea typeface="Yu Mincho" panose="02020400000000000000" pitchFamily="18" charset="-128"/>
                <a:cs typeface="Arial" panose="020B0604020202020204" pitchFamily="34" charset="0"/>
              </a:rPr>
              <a:t>KHOA </a:t>
            </a:r>
            <a:r>
              <a:rPr lang="en-US" sz="2000" b="1" err="1">
                <a:solidFill>
                  <a:schemeClr val="accent5">
                    <a:lumMod val="75000"/>
                  </a:schemeClr>
                </a:solidFill>
                <a:latin typeface="Arial" panose="020B0604020202020204" pitchFamily="34" charset="0"/>
                <a:ea typeface="Yu Mincho" panose="02020400000000000000" pitchFamily="18" charset="-128"/>
                <a:cs typeface="Arial" panose="020B0604020202020204" pitchFamily="34" charset="0"/>
              </a:rPr>
              <a:t>KHOA</a:t>
            </a:r>
            <a:r>
              <a:rPr lang="en-US" sz="2000" b="1">
                <a:solidFill>
                  <a:schemeClr val="accent5">
                    <a:lumMod val="75000"/>
                  </a:schemeClr>
                </a:solidFill>
                <a:latin typeface="Arial" panose="020B0604020202020204" pitchFamily="34" charset="0"/>
                <a:ea typeface="Yu Mincho" panose="02020400000000000000" pitchFamily="18" charset="-128"/>
                <a:cs typeface="Arial" panose="020B0604020202020204" pitchFamily="34" charset="0"/>
              </a:rPr>
              <a:t> HỌC &amp; KỸ THUẬT THÔNG TIN</a:t>
            </a:r>
            <a:endParaRPr lang="en-US" sz="2000" b="1">
              <a:solidFill>
                <a:schemeClr val="accent5">
                  <a:lumMod val="75000"/>
                </a:schemeClr>
              </a:solidFill>
              <a:effectLst/>
              <a:latin typeface="Arial" panose="020B0604020202020204" pitchFamily="34" charset="0"/>
              <a:ea typeface="Yu Mincho" panose="02020400000000000000" pitchFamily="18" charset="-128"/>
              <a:cs typeface="Arial" panose="020B0604020202020204" pitchFamily="34" charset="0"/>
            </a:endParaRPr>
          </a:p>
        </p:txBody>
      </p:sp>
      <p:sp>
        <p:nvSpPr>
          <p:cNvPr id="7" name="Footer Placeholder 6">
            <a:extLst>
              <a:ext uri="{FF2B5EF4-FFF2-40B4-BE49-F238E27FC236}">
                <a16:creationId xmlns:a16="http://schemas.microsoft.com/office/drawing/2014/main" id="{D5AD5A4B-C030-FE9B-33F4-FFEE813C4F06}"/>
              </a:ext>
            </a:extLst>
          </p:cNvPr>
          <p:cNvSpPr>
            <a:spLocks noGrp="1"/>
          </p:cNvSpPr>
          <p:nvPr>
            <p:ph type="ftr" sz="quarter" idx="11"/>
          </p:nvPr>
        </p:nvSpPr>
        <p:spPr>
          <a:xfrm>
            <a:off x="4038600" y="6378575"/>
            <a:ext cx="4114800" cy="365125"/>
          </a:xfrm>
        </p:spPr>
        <p:txBody>
          <a:bodyPr/>
          <a:lstStyle/>
          <a:p>
            <a:r>
              <a:rPr lang="en-US" sz="1600">
                <a:solidFill>
                  <a:schemeClr val="tx1"/>
                </a:solidFill>
                <a:latin typeface="Arial" panose="020B0604020202020204" pitchFamily="34" charset="0"/>
                <a:cs typeface="Arial" panose="020B0604020202020204" pitchFamily="34" charset="0"/>
              </a:rPr>
              <a:t>DS300 – HỆ KHUYẾN NGHỊ</a:t>
            </a:r>
          </a:p>
        </p:txBody>
      </p:sp>
      <p:sp>
        <p:nvSpPr>
          <p:cNvPr id="8" name="Slide Number Placeholder 7">
            <a:extLst>
              <a:ext uri="{FF2B5EF4-FFF2-40B4-BE49-F238E27FC236}">
                <a16:creationId xmlns:a16="http://schemas.microsoft.com/office/drawing/2014/main" id="{14E44644-30AF-C98C-940C-238E1D0D8166}"/>
              </a:ext>
            </a:extLst>
          </p:cNvPr>
          <p:cNvSpPr>
            <a:spLocks noGrp="1"/>
          </p:cNvSpPr>
          <p:nvPr>
            <p:ph type="sldNum" sz="quarter" idx="12"/>
          </p:nvPr>
        </p:nvSpPr>
        <p:spPr>
          <a:xfrm>
            <a:off x="11372849" y="6356350"/>
            <a:ext cx="542925" cy="365125"/>
          </a:xfrm>
        </p:spPr>
        <p:txBody>
          <a:body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t>1</a:t>
            </a:fld>
            <a:endParaRPr lang="en-US" sz="1600">
              <a:solidFill>
                <a:schemeClr val="tx1"/>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13F59C88-E0E3-73BC-08D9-5966D9DA8176}"/>
              </a:ext>
            </a:extLst>
          </p:cNvPr>
          <p:cNvSpPr txBox="1"/>
          <p:nvPr/>
        </p:nvSpPr>
        <p:spPr>
          <a:xfrm>
            <a:off x="342900" y="2384342"/>
            <a:ext cx="11506199" cy="1200329"/>
          </a:xfrm>
          <a:prstGeom prst="rect">
            <a:avLst/>
          </a:prstGeom>
          <a:noFill/>
        </p:spPr>
        <p:txBody>
          <a:bodyPr wrap="square" rtlCol="0">
            <a:spAutoFit/>
          </a:bodyPr>
          <a:lstStyle/>
          <a:p>
            <a:pPr algn="ctr"/>
            <a:r>
              <a:rPr lang="en-US" sz="3600" b="1">
                <a:solidFill>
                  <a:srgbClr val="FF0000"/>
                </a:solidFill>
                <a:effectLst/>
                <a:latin typeface="Arial" panose="020B0604020202020204" pitchFamily="34" charset="0"/>
              </a:rPr>
              <a:t>Intelligent Learning System based on Personalized Recommendation Technology</a:t>
            </a:r>
            <a:endParaRPr lang="en-US" sz="3600" b="1">
              <a:solidFill>
                <a:srgbClr val="FF0000"/>
              </a:solidFill>
            </a:endParaRPr>
          </a:p>
        </p:txBody>
      </p:sp>
      <p:sp>
        <p:nvSpPr>
          <p:cNvPr id="10" name="Google Shape;115;p1">
            <a:extLst>
              <a:ext uri="{FF2B5EF4-FFF2-40B4-BE49-F238E27FC236}">
                <a16:creationId xmlns:a16="http://schemas.microsoft.com/office/drawing/2014/main" id="{7E452CFA-6A2D-1329-92B7-E8C184F5BFD5}"/>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11" name="TextBox 12">
            <a:extLst>
              <a:ext uri="{FF2B5EF4-FFF2-40B4-BE49-F238E27FC236}">
                <a16:creationId xmlns:a16="http://schemas.microsoft.com/office/drawing/2014/main" id="{19E9D72F-E525-8543-DF9B-20EC9FAE7AC5}"/>
              </a:ext>
            </a:extLst>
          </p:cNvPr>
          <p:cNvSpPr txBox="1"/>
          <p:nvPr/>
        </p:nvSpPr>
        <p:spPr>
          <a:xfrm>
            <a:off x="1543053" y="4516585"/>
            <a:ext cx="4114801" cy="1200329"/>
          </a:xfrm>
          <a:prstGeom prst="rect">
            <a:avLst/>
          </a:prstGeom>
          <a:noFill/>
        </p:spPr>
        <p:txBody>
          <a:bodyPr wrap="square" rtlCol="0">
            <a:spAutoFit/>
          </a:bodyPr>
          <a:lstStyle/>
          <a:p>
            <a:r>
              <a:rPr lang="en-US" sz="2400" b="1">
                <a:solidFill>
                  <a:schemeClr val="accent5">
                    <a:lumMod val="75000"/>
                  </a:schemeClr>
                </a:solidFill>
                <a:latin typeface="Arial" panose="020B0604020202020204" pitchFamily="34" charset="0"/>
                <a:cs typeface="Arial" panose="020B0604020202020204" pitchFamily="34" charset="0"/>
              </a:rPr>
              <a:t>SVTH</a:t>
            </a:r>
            <a:r>
              <a:rPr lang="vi-VN" sz="2400">
                <a:solidFill>
                  <a:schemeClr val="accent5">
                    <a:lumMod val="75000"/>
                  </a:schemeClr>
                </a:solidFill>
                <a:latin typeface="Arial" panose="020B0604020202020204" pitchFamily="34" charset="0"/>
                <a:cs typeface="Arial" panose="020B0604020202020204" pitchFamily="34" charset="0"/>
              </a:rPr>
              <a:t>: Team </a:t>
            </a:r>
            <a:r>
              <a:rPr lang="en-US" sz="2400">
                <a:solidFill>
                  <a:schemeClr val="accent5">
                    <a:lumMod val="75000"/>
                  </a:schemeClr>
                </a:solidFill>
                <a:latin typeface="Arial" panose="020B0604020202020204" pitchFamily="34" charset="0"/>
                <a:cs typeface="Arial" panose="020B0604020202020204" pitchFamily="34" charset="0"/>
              </a:rPr>
              <a:t>10</a:t>
            </a:r>
            <a:r>
              <a:rPr lang="vi-VN" sz="2400">
                <a:solidFill>
                  <a:schemeClr val="accent5">
                    <a:lumMod val="75000"/>
                  </a:schemeClr>
                </a:solidFill>
                <a:latin typeface="Arial" panose="020B0604020202020204" pitchFamily="34" charset="0"/>
                <a:cs typeface="Arial" panose="020B0604020202020204" pitchFamily="34" charset="0"/>
              </a:rPr>
              <a:t> </a:t>
            </a:r>
            <a:endParaRPr lang="en-US" sz="2400">
              <a:solidFill>
                <a:schemeClr val="accent5">
                  <a:lumMod val="75000"/>
                </a:schemeClr>
              </a:solidFill>
              <a:latin typeface="Arial" panose="020B0604020202020204" pitchFamily="34" charset="0"/>
              <a:cs typeface="Arial" panose="020B0604020202020204" pitchFamily="34" charset="0"/>
            </a:endParaRPr>
          </a:p>
          <a:p>
            <a:r>
              <a:rPr lang="en-US" sz="2400">
                <a:solidFill>
                  <a:schemeClr val="accent5">
                    <a:lumMod val="75000"/>
                  </a:schemeClr>
                </a:solidFill>
                <a:latin typeface="Arial" panose="020B0604020202020204" pitchFamily="34" charset="0"/>
                <a:cs typeface="Arial" panose="020B0604020202020204" pitchFamily="34" charset="0"/>
              </a:rPr>
              <a:t>	</a:t>
            </a:r>
            <a:r>
              <a:rPr lang="vi-VN" sz="2400">
                <a:solidFill>
                  <a:schemeClr val="accent5">
                    <a:lumMod val="75000"/>
                  </a:schemeClr>
                </a:solidFill>
                <a:latin typeface="Arial" panose="020B0604020202020204" pitchFamily="34" charset="0"/>
                <a:cs typeface="Arial" panose="020B0604020202020204" pitchFamily="34" charset="0"/>
              </a:rPr>
              <a:t>- Phạm Đức Thể</a:t>
            </a:r>
            <a:endParaRPr lang="en-US" sz="2400">
              <a:solidFill>
                <a:schemeClr val="accent5">
                  <a:lumMod val="75000"/>
                </a:schemeClr>
              </a:solidFill>
              <a:latin typeface="Arial" panose="020B0604020202020204" pitchFamily="34" charset="0"/>
              <a:cs typeface="Arial" panose="020B0604020202020204" pitchFamily="34" charset="0"/>
            </a:endParaRPr>
          </a:p>
          <a:p>
            <a:r>
              <a:rPr lang="en-US" sz="2400">
                <a:solidFill>
                  <a:schemeClr val="accent5">
                    <a:lumMod val="75000"/>
                  </a:schemeClr>
                </a:solidFill>
                <a:latin typeface="Arial" panose="020B0604020202020204" pitchFamily="34" charset="0"/>
                <a:cs typeface="Arial" panose="020B0604020202020204" pitchFamily="34" charset="0"/>
              </a:rPr>
              <a:t>	- </a:t>
            </a:r>
            <a:r>
              <a:rPr lang="en-US" sz="2400" err="1">
                <a:solidFill>
                  <a:schemeClr val="accent5">
                    <a:lumMod val="75000"/>
                  </a:schemeClr>
                </a:solidFill>
                <a:latin typeface="Arial" panose="020B0604020202020204" pitchFamily="34" charset="0"/>
                <a:cs typeface="Arial" panose="020B0604020202020204" pitchFamily="34" charset="0"/>
              </a:rPr>
              <a:t>Trần</a:t>
            </a:r>
            <a:r>
              <a:rPr lang="en-US" sz="2400">
                <a:solidFill>
                  <a:schemeClr val="accent5">
                    <a:lumMod val="75000"/>
                  </a:schemeClr>
                </a:solidFill>
                <a:latin typeface="Arial" panose="020B0604020202020204" pitchFamily="34" charset="0"/>
                <a:cs typeface="Arial" panose="020B0604020202020204" pitchFamily="34" charset="0"/>
              </a:rPr>
              <a:t> </a:t>
            </a:r>
            <a:r>
              <a:rPr lang="en-US" sz="2400" err="1">
                <a:solidFill>
                  <a:schemeClr val="accent5">
                    <a:lumMod val="75000"/>
                  </a:schemeClr>
                </a:solidFill>
                <a:latin typeface="Arial" panose="020B0604020202020204" pitchFamily="34" charset="0"/>
                <a:cs typeface="Arial" panose="020B0604020202020204" pitchFamily="34" charset="0"/>
              </a:rPr>
              <a:t>Thành</a:t>
            </a:r>
            <a:r>
              <a:rPr lang="en-US" sz="2400">
                <a:solidFill>
                  <a:schemeClr val="accent5">
                    <a:lumMod val="75000"/>
                  </a:schemeClr>
                </a:solidFill>
                <a:latin typeface="Arial" panose="020B0604020202020204" pitchFamily="34" charset="0"/>
                <a:cs typeface="Arial" panose="020B0604020202020204" pitchFamily="34" charset="0"/>
              </a:rPr>
              <a:t> </a:t>
            </a:r>
            <a:r>
              <a:rPr lang="en-US" sz="2400" err="1">
                <a:solidFill>
                  <a:schemeClr val="accent5">
                    <a:lumMod val="75000"/>
                  </a:schemeClr>
                </a:solidFill>
                <a:latin typeface="Arial" panose="020B0604020202020204" pitchFamily="34" charset="0"/>
                <a:cs typeface="Arial" panose="020B0604020202020204" pitchFamily="34" charset="0"/>
              </a:rPr>
              <a:t>Luân</a:t>
            </a:r>
            <a:endParaRPr lang="vi-VN" sz="2400">
              <a:solidFill>
                <a:schemeClr val="accent5">
                  <a:lumMod val="75000"/>
                </a:schemeClr>
              </a:solidFill>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F523106D-FB10-729B-E670-3FDA80D005B7}"/>
              </a:ext>
            </a:extLst>
          </p:cNvPr>
          <p:cNvSpPr txBox="1"/>
          <p:nvPr/>
        </p:nvSpPr>
        <p:spPr>
          <a:xfrm>
            <a:off x="7149593" y="4516585"/>
            <a:ext cx="4509007" cy="1200329"/>
          </a:xfrm>
          <a:prstGeom prst="rect">
            <a:avLst/>
          </a:prstGeom>
          <a:noFill/>
        </p:spPr>
        <p:txBody>
          <a:bodyPr wrap="square" rtlCol="0">
            <a:spAutoFit/>
          </a:bodyPr>
          <a:lstStyle/>
          <a:p>
            <a:r>
              <a:rPr lang="vi-VN" sz="2400" b="1">
                <a:solidFill>
                  <a:schemeClr val="accent5">
                    <a:lumMod val="75000"/>
                  </a:schemeClr>
                </a:solidFill>
                <a:latin typeface="Arial" panose="020B0604020202020204" pitchFamily="34" charset="0"/>
                <a:cs typeface="Arial" panose="020B0604020202020204" pitchFamily="34" charset="0"/>
              </a:rPr>
              <a:t>GVHD</a:t>
            </a:r>
            <a:r>
              <a:rPr lang="vi-VN" sz="2400">
                <a:solidFill>
                  <a:schemeClr val="accent5">
                    <a:lumMod val="75000"/>
                  </a:schemeClr>
                </a:solidFill>
                <a:latin typeface="Arial" panose="020B0604020202020204" pitchFamily="34" charset="0"/>
                <a:cs typeface="Arial" panose="020B0604020202020204" pitchFamily="34" charset="0"/>
              </a:rPr>
              <a:t>:</a:t>
            </a:r>
            <a:r>
              <a:rPr lang="en-US" sz="2400">
                <a:solidFill>
                  <a:schemeClr val="accent5">
                    <a:lumMod val="75000"/>
                  </a:schemeClr>
                </a:solidFill>
                <a:latin typeface="Arial" panose="020B0604020202020204" pitchFamily="34" charset="0"/>
                <a:cs typeface="Arial" panose="020B0604020202020204" pitchFamily="34" charset="0"/>
              </a:rPr>
              <a:t> </a:t>
            </a:r>
          </a:p>
          <a:p>
            <a:r>
              <a:rPr lang="en-US" sz="2400">
                <a:solidFill>
                  <a:schemeClr val="accent5">
                    <a:lumMod val="75000"/>
                  </a:schemeClr>
                </a:solidFill>
                <a:latin typeface="Arial" panose="020B0604020202020204" pitchFamily="34" charset="0"/>
                <a:cs typeface="Arial" panose="020B0604020202020204" pitchFamily="34" charset="0"/>
              </a:rPr>
              <a:t>	 - </a:t>
            </a:r>
            <a:r>
              <a:rPr lang="en-US" sz="2400" err="1">
                <a:solidFill>
                  <a:schemeClr val="accent5">
                    <a:lumMod val="75000"/>
                  </a:schemeClr>
                </a:solidFill>
                <a:latin typeface="Arial" panose="020B0604020202020204" pitchFamily="34" charset="0"/>
                <a:cs typeface="Arial" panose="020B0604020202020204" pitchFamily="34" charset="0"/>
              </a:rPr>
              <a:t>Ths</a:t>
            </a:r>
            <a:r>
              <a:rPr lang="en-US" sz="2400">
                <a:solidFill>
                  <a:schemeClr val="accent5">
                    <a:lumMod val="75000"/>
                  </a:schemeClr>
                </a:solidFill>
                <a:latin typeface="Arial" panose="020B0604020202020204" pitchFamily="34" charset="0"/>
                <a:cs typeface="Arial" panose="020B0604020202020204" pitchFamily="34" charset="0"/>
              </a:rPr>
              <a:t>. </a:t>
            </a:r>
            <a:r>
              <a:rPr lang="en-US" sz="2400" err="1">
                <a:solidFill>
                  <a:schemeClr val="accent5">
                    <a:lumMod val="75000"/>
                  </a:schemeClr>
                </a:solidFill>
                <a:latin typeface="Arial" panose="020B0604020202020204" pitchFamily="34" charset="0"/>
                <a:cs typeface="Arial" panose="020B0604020202020204" pitchFamily="34" charset="0"/>
              </a:rPr>
              <a:t>Nguyễn</a:t>
            </a:r>
            <a:r>
              <a:rPr lang="en-US" sz="2400">
                <a:solidFill>
                  <a:schemeClr val="accent5">
                    <a:lumMod val="75000"/>
                  </a:schemeClr>
                </a:solidFill>
                <a:latin typeface="Arial" panose="020B0604020202020204" pitchFamily="34" charset="0"/>
                <a:cs typeface="Arial" panose="020B0604020202020204" pitchFamily="34" charset="0"/>
              </a:rPr>
              <a:t> </a:t>
            </a:r>
            <a:r>
              <a:rPr lang="en-US" sz="2400" err="1">
                <a:solidFill>
                  <a:schemeClr val="accent5">
                    <a:lumMod val="75000"/>
                  </a:schemeClr>
                </a:solidFill>
                <a:latin typeface="Arial" panose="020B0604020202020204" pitchFamily="34" charset="0"/>
                <a:cs typeface="Arial" panose="020B0604020202020204" pitchFamily="34" charset="0"/>
              </a:rPr>
              <a:t>Văn</a:t>
            </a:r>
            <a:r>
              <a:rPr lang="en-US" sz="2400">
                <a:solidFill>
                  <a:schemeClr val="accent5">
                    <a:lumMod val="75000"/>
                  </a:schemeClr>
                </a:solidFill>
                <a:latin typeface="Arial" panose="020B0604020202020204" pitchFamily="34" charset="0"/>
                <a:cs typeface="Arial" panose="020B0604020202020204" pitchFamily="34" charset="0"/>
              </a:rPr>
              <a:t> </a:t>
            </a:r>
            <a:r>
              <a:rPr lang="en-US" sz="2400" err="1">
                <a:solidFill>
                  <a:schemeClr val="accent5">
                    <a:lumMod val="75000"/>
                  </a:schemeClr>
                </a:solidFill>
                <a:latin typeface="Arial" panose="020B0604020202020204" pitchFamily="34" charset="0"/>
                <a:cs typeface="Arial" panose="020B0604020202020204" pitchFamily="34" charset="0"/>
              </a:rPr>
              <a:t>Kiệt</a:t>
            </a:r>
            <a:endParaRPr lang="en-US" sz="2400">
              <a:solidFill>
                <a:schemeClr val="accent5">
                  <a:lumMod val="75000"/>
                </a:schemeClr>
              </a:solidFill>
              <a:latin typeface="Arial" panose="020B0604020202020204" pitchFamily="34" charset="0"/>
              <a:cs typeface="Arial" panose="020B0604020202020204" pitchFamily="34" charset="0"/>
            </a:endParaRPr>
          </a:p>
          <a:p>
            <a:r>
              <a:rPr lang="en-US" sz="2400">
                <a:solidFill>
                  <a:schemeClr val="accent5">
                    <a:lumMod val="75000"/>
                  </a:schemeClr>
                </a:solidFill>
                <a:latin typeface="Arial" panose="020B0604020202020204" pitchFamily="34" charset="0"/>
                <a:cs typeface="Arial" panose="020B0604020202020204" pitchFamily="34" charset="0"/>
              </a:rPr>
              <a:t>	 - CN. </a:t>
            </a:r>
            <a:r>
              <a:rPr lang="en-US" sz="2400" err="1">
                <a:solidFill>
                  <a:schemeClr val="accent5">
                    <a:lumMod val="75000"/>
                  </a:schemeClr>
                </a:solidFill>
                <a:latin typeface="Arial" panose="020B0604020202020204" pitchFamily="34" charset="0"/>
                <a:cs typeface="Arial" panose="020B0604020202020204" pitchFamily="34" charset="0"/>
              </a:rPr>
              <a:t>Huỳnh</a:t>
            </a:r>
            <a:r>
              <a:rPr lang="en-US" sz="2400">
                <a:solidFill>
                  <a:schemeClr val="accent5">
                    <a:lumMod val="75000"/>
                  </a:schemeClr>
                </a:solidFill>
                <a:latin typeface="Arial" panose="020B0604020202020204" pitchFamily="34" charset="0"/>
                <a:cs typeface="Arial" panose="020B0604020202020204" pitchFamily="34" charset="0"/>
              </a:rPr>
              <a:t> </a:t>
            </a:r>
            <a:r>
              <a:rPr lang="en-US" sz="2400" err="1">
                <a:solidFill>
                  <a:schemeClr val="accent5">
                    <a:lumMod val="75000"/>
                  </a:schemeClr>
                </a:solidFill>
                <a:latin typeface="Arial" panose="020B0604020202020204" pitchFamily="34" charset="0"/>
                <a:cs typeface="Arial" panose="020B0604020202020204" pitchFamily="34" charset="0"/>
              </a:rPr>
              <a:t>Văn</a:t>
            </a:r>
            <a:r>
              <a:rPr lang="en-US" sz="2400">
                <a:solidFill>
                  <a:schemeClr val="accent5">
                    <a:lumMod val="75000"/>
                  </a:schemeClr>
                </a:solidFill>
                <a:latin typeface="Arial" panose="020B0604020202020204" pitchFamily="34" charset="0"/>
                <a:cs typeface="Arial" panose="020B0604020202020204" pitchFamily="34" charset="0"/>
              </a:rPr>
              <a:t> </a:t>
            </a:r>
            <a:r>
              <a:rPr lang="en-US" sz="2400" err="1">
                <a:solidFill>
                  <a:schemeClr val="accent5">
                    <a:lumMod val="75000"/>
                  </a:schemeClr>
                </a:solidFill>
                <a:latin typeface="Arial" panose="020B0604020202020204" pitchFamily="34" charset="0"/>
                <a:cs typeface="Arial" panose="020B0604020202020204" pitchFamily="34" charset="0"/>
              </a:rPr>
              <a:t>Tín</a:t>
            </a:r>
            <a:endParaRPr lang="en-US" sz="2400">
              <a:solidFill>
                <a:schemeClr val="accent5">
                  <a:lumMod val="75000"/>
                </a:schemeClr>
              </a:solidFill>
              <a:latin typeface="Arial" panose="020B0604020202020204" pitchFamily="34" charset="0"/>
              <a:cs typeface="Arial" panose="020B0604020202020204" pitchFamily="34" charset="0"/>
            </a:endParaRPr>
          </a:p>
        </p:txBody>
      </p:sp>
      <p:cxnSp>
        <p:nvCxnSpPr>
          <p:cNvPr id="15" name="Straight Connector 14">
            <a:extLst>
              <a:ext uri="{FF2B5EF4-FFF2-40B4-BE49-F238E27FC236}">
                <a16:creationId xmlns:a16="http://schemas.microsoft.com/office/drawing/2014/main" id="{464DD1A0-9DA9-6A02-C398-D75FADA65BA1}"/>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5789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D5AD5A4B-C030-FE9B-33F4-FFEE813C4F06}"/>
              </a:ext>
            </a:extLst>
          </p:cNvPr>
          <p:cNvSpPr>
            <a:spLocks noGrp="1"/>
          </p:cNvSpPr>
          <p:nvPr>
            <p:ph type="ftr" sz="quarter" idx="11"/>
          </p:nvPr>
        </p:nvSpPr>
        <p:spPr>
          <a:xfrm>
            <a:off x="4038600" y="6378575"/>
            <a:ext cx="4114800" cy="365125"/>
          </a:xfrm>
        </p:spPr>
        <p:txBody>
          <a:bodyPr/>
          <a:lstStyle/>
          <a:p>
            <a:r>
              <a:rPr lang="en-US" sz="1600">
                <a:solidFill>
                  <a:schemeClr val="tx1"/>
                </a:solidFill>
                <a:latin typeface="Arial" panose="020B0604020202020204" pitchFamily="34" charset="0"/>
                <a:cs typeface="Arial" panose="020B0604020202020204" pitchFamily="34" charset="0"/>
              </a:rPr>
              <a:t>DS300 – HỆ KHUYẾN NGHỊ</a:t>
            </a:r>
          </a:p>
        </p:txBody>
      </p:sp>
      <p:sp>
        <p:nvSpPr>
          <p:cNvPr id="8" name="Slide Number Placeholder 7">
            <a:extLst>
              <a:ext uri="{FF2B5EF4-FFF2-40B4-BE49-F238E27FC236}">
                <a16:creationId xmlns:a16="http://schemas.microsoft.com/office/drawing/2014/main" id="{14E44644-30AF-C98C-940C-238E1D0D8166}"/>
              </a:ext>
            </a:extLst>
          </p:cNvPr>
          <p:cNvSpPr>
            <a:spLocks noGrp="1"/>
          </p:cNvSpPr>
          <p:nvPr>
            <p:ph type="sldNum" sz="quarter" idx="12"/>
          </p:nvPr>
        </p:nvSpPr>
        <p:spPr>
          <a:xfrm>
            <a:off x="11372849" y="6356350"/>
            <a:ext cx="542925" cy="365125"/>
          </a:xfrm>
        </p:spPr>
        <p:txBody>
          <a:body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t>10</a:t>
            </a:fld>
            <a:endParaRPr lang="en-US" sz="1600">
              <a:solidFill>
                <a:schemeClr val="tx1"/>
              </a:solidFill>
              <a:latin typeface="Arial" panose="020B0604020202020204" pitchFamily="34" charset="0"/>
              <a:cs typeface="Arial" panose="020B0604020202020204" pitchFamily="34" charset="0"/>
            </a:endParaRPr>
          </a:p>
        </p:txBody>
      </p:sp>
      <p:sp>
        <p:nvSpPr>
          <p:cNvPr id="10" name="Google Shape;115;p1">
            <a:extLst>
              <a:ext uri="{FF2B5EF4-FFF2-40B4-BE49-F238E27FC236}">
                <a16:creationId xmlns:a16="http://schemas.microsoft.com/office/drawing/2014/main" id="{7E452CFA-6A2D-1329-92B7-E8C184F5BFD5}"/>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16" name="TextBox 15">
            <a:extLst>
              <a:ext uri="{FF2B5EF4-FFF2-40B4-BE49-F238E27FC236}">
                <a16:creationId xmlns:a16="http://schemas.microsoft.com/office/drawing/2014/main" id="{DD022FB8-AB14-F4C9-176F-C63806A64008}"/>
              </a:ext>
            </a:extLst>
          </p:cNvPr>
          <p:cNvSpPr txBox="1"/>
          <p:nvPr/>
        </p:nvSpPr>
        <p:spPr>
          <a:xfrm>
            <a:off x="1733549" y="114300"/>
            <a:ext cx="8610601" cy="584775"/>
          </a:xfrm>
          <a:prstGeom prst="rect">
            <a:avLst/>
          </a:prstGeom>
          <a:noFill/>
        </p:spPr>
        <p:txBody>
          <a:bodyPr wrap="square" rtlCol="0">
            <a:spAutoFit/>
          </a:bodyPr>
          <a:lstStyle/>
          <a:p>
            <a:pPr algn="ctr"/>
            <a:r>
              <a:rPr lang="en-US" sz="1600">
                <a:solidFill>
                  <a:schemeClr val="tx1">
                    <a:lumMod val="50000"/>
                    <a:lumOff val="50000"/>
                  </a:schemeClr>
                </a:solidFill>
                <a:effectLst/>
                <a:latin typeface="Arial" panose="020B0604020202020204" pitchFamily="34" charset="0"/>
                <a:cs typeface="Arial" panose="020B0604020202020204" pitchFamily="34" charset="0"/>
              </a:rPr>
              <a:t>Intelligent Learning System based on Personalized Recommendation Technology</a:t>
            </a:r>
            <a:br>
              <a:rPr lang="en-US" sz="1600">
                <a:solidFill>
                  <a:schemeClr val="tx1">
                    <a:lumMod val="50000"/>
                    <a:lumOff val="50000"/>
                  </a:schemeClr>
                </a:solidFill>
                <a:latin typeface="Arial" panose="020B0604020202020204" pitchFamily="34" charset="0"/>
                <a:cs typeface="Arial" panose="020B0604020202020204" pitchFamily="34" charset="0"/>
              </a:rPr>
            </a:br>
            <a:endParaRPr lang="en-US" sz="1600">
              <a:solidFill>
                <a:schemeClr val="tx1">
                  <a:lumMod val="50000"/>
                  <a:lumOff val="50000"/>
                </a:schemeClr>
              </a:solidFill>
            </a:endParaRPr>
          </a:p>
        </p:txBody>
      </p:sp>
      <p:grpSp>
        <p:nvGrpSpPr>
          <p:cNvPr id="31" name="Group 30">
            <a:extLst>
              <a:ext uri="{FF2B5EF4-FFF2-40B4-BE49-F238E27FC236}">
                <a16:creationId xmlns:a16="http://schemas.microsoft.com/office/drawing/2014/main" id="{7DA9AB0A-5944-BB9F-BE06-E583B221A89F}"/>
              </a:ext>
            </a:extLst>
          </p:cNvPr>
          <p:cNvGrpSpPr/>
          <p:nvPr/>
        </p:nvGrpSpPr>
        <p:grpSpPr>
          <a:xfrm>
            <a:off x="276226" y="1090232"/>
            <a:ext cx="11449049" cy="106739"/>
            <a:chOff x="276226" y="1309307"/>
            <a:chExt cx="11449049" cy="106739"/>
          </a:xfrm>
        </p:grpSpPr>
        <p:cxnSp>
          <p:nvCxnSpPr>
            <p:cNvPr id="4" name="Straight Connector 3">
              <a:extLst>
                <a:ext uri="{FF2B5EF4-FFF2-40B4-BE49-F238E27FC236}">
                  <a16:creationId xmlns:a16="http://schemas.microsoft.com/office/drawing/2014/main" id="{14395E4C-080E-EF88-EE96-ACBB7EF4A6BC}"/>
                </a:ext>
              </a:extLst>
            </p:cNvPr>
            <p:cNvCxnSpPr>
              <a:cxnSpLocks/>
            </p:cNvCxnSpPr>
            <p:nvPr/>
          </p:nvCxnSpPr>
          <p:spPr>
            <a:xfrm>
              <a:off x="276226" y="130930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306128A1-6221-21A6-33A8-A61FEB89C24F}"/>
                </a:ext>
              </a:extLst>
            </p:cNvPr>
            <p:cNvSpPr/>
            <p:nvPr/>
          </p:nvSpPr>
          <p:spPr>
            <a:xfrm>
              <a:off x="276226" y="1309307"/>
              <a:ext cx="5819774" cy="1067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9" name="Straight Connector 28">
            <a:extLst>
              <a:ext uri="{FF2B5EF4-FFF2-40B4-BE49-F238E27FC236}">
                <a16:creationId xmlns:a16="http://schemas.microsoft.com/office/drawing/2014/main" id="{76734B8C-24EB-4B46-0771-C4DD37657E0F}"/>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nvGrpSpPr>
          <p:cNvPr id="39" name="!!ND">
            <a:extLst>
              <a:ext uri="{FF2B5EF4-FFF2-40B4-BE49-F238E27FC236}">
                <a16:creationId xmlns:a16="http://schemas.microsoft.com/office/drawing/2014/main" id="{FD0610EC-26C5-EED7-5A1F-BA8CE40A9F2D}"/>
              </a:ext>
            </a:extLst>
          </p:cNvPr>
          <p:cNvGrpSpPr/>
          <p:nvPr/>
        </p:nvGrpSpPr>
        <p:grpSpPr>
          <a:xfrm>
            <a:off x="276226" y="426010"/>
            <a:ext cx="11205889" cy="664221"/>
            <a:chOff x="934715" y="1851732"/>
            <a:chExt cx="11205889" cy="664221"/>
          </a:xfrm>
        </p:grpSpPr>
        <p:sp>
          <p:nvSpPr>
            <p:cNvPr id="35" name="TextBox 34">
              <a:extLst>
                <a:ext uri="{FF2B5EF4-FFF2-40B4-BE49-F238E27FC236}">
                  <a16:creationId xmlns:a16="http://schemas.microsoft.com/office/drawing/2014/main" id="{32FAB47D-EBB1-DB65-A043-9E7353CAAC02}"/>
                </a:ext>
              </a:extLst>
            </p:cNvPr>
            <p:cNvSpPr txBox="1"/>
            <p:nvPr/>
          </p:nvSpPr>
          <p:spPr>
            <a:xfrm>
              <a:off x="1598936" y="1891454"/>
              <a:ext cx="10541668" cy="584775"/>
            </a:xfrm>
            <a:prstGeom prst="rect">
              <a:avLst/>
            </a:prstGeom>
            <a:noFill/>
          </p:spPr>
          <p:txBody>
            <a:bodyPr wrap="none" rtlCol="0">
              <a:spAutoFit/>
            </a:bodyPr>
            <a:lstStyle/>
            <a:p>
              <a:r>
                <a:rPr lang="en-US" sz="3200" b="1">
                  <a:solidFill>
                    <a:schemeClr val="dk1"/>
                  </a:solidFill>
                  <a:latin typeface="Arial" panose="020B0604020202020204" pitchFamily="34" charset="0"/>
                  <a:ea typeface="Times New Roman"/>
                  <a:cs typeface="Arial" panose="020B0604020202020204" pitchFamily="34" charset="0"/>
                  <a:sym typeface="Times New Roman"/>
                </a:rPr>
                <a:t>PHÂN TÍCH &amp; THIẾT KẾ CHIẾN LƯỢC KHUYẾN NGHỊ</a:t>
              </a:r>
              <a:endParaRPr lang="vi-VN" sz="3200" b="1">
                <a:solidFill>
                  <a:schemeClr val="dk1"/>
                </a:solidFill>
                <a:latin typeface="Arial" panose="020B0604020202020204" pitchFamily="34" charset="0"/>
                <a:ea typeface="Times New Roman"/>
                <a:cs typeface="Arial" panose="020B0604020202020204" pitchFamily="34" charset="0"/>
                <a:sym typeface="Times New Roman"/>
              </a:endParaRPr>
            </a:p>
          </p:txBody>
        </p:sp>
        <p:sp>
          <p:nvSpPr>
            <p:cNvPr id="38" name="Diamond 37">
              <a:extLst>
                <a:ext uri="{FF2B5EF4-FFF2-40B4-BE49-F238E27FC236}">
                  <a16:creationId xmlns:a16="http://schemas.microsoft.com/office/drawing/2014/main" id="{F9F206B7-A218-709C-7FB2-CD8E891C9403}"/>
                </a:ext>
              </a:extLst>
            </p:cNvPr>
            <p:cNvSpPr/>
            <p:nvPr/>
          </p:nvSpPr>
          <p:spPr>
            <a:xfrm>
              <a:off x="934715" y="1851732"/>
              <a:ext cx="664221" cy="664221"/>
            </a:xfrm>
            <a:prstGeom prst="diamond">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bg1">
                      <a:lumMod val="95000"/>
                    </a:schemeClr>
                  </a:solidFill>
                  <a:latin typeface="Arial" panose="020B0604020202020204" pitchFamily="34" charset="0"/>
                  <a:cs typeface="Arial" panose="020B0604020202020204" pitchFamily="34" charset="0"/>
                </a:rPr>
                <a:t>4</a:t>
              </a:r>
            </a:p>
          </p:txBody>
        </p:sp>
      </p:grpSp>
      <p:sp>
        <p:nvSpPr>
          <p:cNvPr id="3" name="!!Text4">
            <a:extLst>
              <a:ext uri="{FF2B5EF4-FFF2-40B4-BE49-F238E27FC236}">
                <a16:creationId xmlns:a16="http://schemas.microsoft.com/office/drawing/2014/main" id="{BC3A44A1-4BFD-C4BC-6C4B-6EF4F80BBE0E}"/>
              </a:ext>
            </a:extLst>
          </p:cNvPr>
          <p:cNvSpPr txBox="1"/>
          <p:nvPr/>
        </p:nvSpPr>
        <p:spPr>
          <a:xfrm>
            <a:off x="608336" y="2305615"/>
            <a:ext cx="10677524" cy="523220"/>
          </a:xfrm>
          <a:prstGeom prst="rect">
            <a:avLst/>
          </a:prstGeom>
          <a:noFill/>
        </p:spPr>
        <p:txBody>
          <a:bodyPr wrap="square" rtlCol="0">
            <a:spAutoFit/>
          </a:bodyPr>
          <a:lstStyle/>
          <a:p>
            <a:pPr marL="457200" indent="-457200" algn="just">
              <a:buFont typeface="Wingdings" panose="05000000000000000000" pitchFamily="2" charset="2"/>
              <a:buChar char="v"/>
            </a:pPr>
            <a:r>
              <a:rPr lang="vi-VN" sz="2800">
                <a:solidFill>
                  <a:srgbClr val="0070C0"/>
                </a:solidFill>
                <a:cs typeface="Times New Roman" panose="02020603050405020304" pitchFamily="18" charset="0"/>
              </a:rPr>
              <a:t>Phương pháp xây dựng mô hình sở thích hiện tại của </a:t>
            </a:r>
            <a:r>
              <a:rPr lang="en-US" sz="2800">
                <a:solidFill>
                  <a:srgbClr val="0070C0"/>
                </a:solidFill>
                <a:latin typeface="Arial" panose="020B0604020202020204" pitchFamily="34" charset="0"/>
                <a:cs typeface="Arial" panose="020B0604020202020204" pitchFamily="34" charset="0"/>
              </a:rPr>
              <a:t>user</a:t>
            </a:r>
          </a:p>
        </p:txBody>
      </p:sp>
      <p:sp>
        <p:nvSpPr>
          <p:cNvPr id="14" name="TextBox 13">
            <a:extLst>
              <a:ext uri="{FF2B5EF4-FFF2-40B4-BE49-F238E27FC236}">
                <a16:creationId xmlns:a16="http://schemas.microsoft.com/office/drawing/2014/main" id="{11D16791-97E6-645C-1904-BE42F0A5C7E7}"/>
              </a:ext>
            </a:extLst>
          </p:cNvPr>
          <p:cNvSpPr txBox="1"/>
          <p:nvPr/>
        </p:nvSpPr>
        <p:spPr>
          <a:xfrm>
            <a:off x="608336" y="3258846"/>
            <a:ext cx="11116938" cy="523220"/>
          </a:xfrm>
          <a:prstGeom prst="rect">
            <a:avLst/>
          </a:prstGeom>
          <a:noFill/>
        </p:spPr>
        <p:txBody>
          <a:bodyPr wrap="square">
            <a:spAutoFit/>
          </a:bodyPr>
          <a:lstStyle/>
          <a:p>
            <a:pPr marL="457200" indent="-457200" algn="just">
              <a:buFont typeface="Wingdings" panose="05000000000000000000" pitchFamily="2" charset="2"/>
              <a:buChar char="v"/>
            </a:pPr>
            <a:r>
              <a:rPr lang="vi-VN" sz="2800">
                <a:solidFill>
                  <a:srgbClr val="0070C0"/>
                </a:solidFill>
                <a:cs typeface="Times New Roman" panose="02020603050405020304" pitchFamily="18" charset="0"/>
              </a:rPr>
              <a:t>Phương pháp xây dựng mô hình sở thích tiềm năng của </a:t>
            </a:r>
            <a:r>
              <a:rPr lang="en-US" sz="2800">
                <a:solidFill>
                  <a:srgbClr val="0070C0"/>
                </a:solidFill>
                <a:latin typeface="Arial" panose="020B0604020202020204" pitchFamily="34" charset="0"/>
                <a:cs typeface="Arial" panose="020B0604020202020204" pitchFamily="34" charset="0"/>
              </a:rPr>
              <a:t>user</a:t>
            </a:r>
          </a:p>
        </p:txBody>
      </p:sp>
      <p:sp>
        <p:nvSpPr>
          <p:cNvPr id="17" name="TextBox 16">
            <a:extLst>
              <a:ext uri="{FF2B5EF4-FFF2-40B4-BE49-F238E27FC236}">
                <a16:creationId xmlns:a16="http://schemas.microsoft.com/office/drawing/2014/main" id="{C895CCB9-D285-775E-13C3-496D57B9D253}"/>
              </a:ext>
            </a:extLst>
          </p:cNvPr>
          <p:cNvSpPr txBox="1"/>
          <p:nvPr/>
        </p:nvSpPr>
        <p:spPr>
          <a:xfrm>
            <a:off x="608336" y="4215115"/>
            <a:ext cx="10086975" cy="523220"/>
          </a:xfrm>
          <a:prstGeom prst="rect">
            <a:avLst/>
          </a:prstGeom>
          <a:noFill/>
        </p:spPr>
        <p:txBody>
          <a:bodyPr wrap="square">
            <a:spAutoFit/>
          </a:bodyPr>
          <a:lstStyle/>
          <a:p>
            <a:pPr marL="457200" indent="-457200" algn="just">
              <a:buFont typeface="Wingdings" panose="05000000000000000000" pitchFamily="2" charset="2"/>
              <a:buChar char="v"/>
            </a:pPr>
            <a:r>
              <a:rPr lang="en-US" sz="2800" err="1">
                <a:solidFill>
                  <a:srgbClr val="0070C0"/>
                </a:solidFill>
                <a:effectLst/>
                <a:latin typeface="Arial" panose="020B0604020202020204" pitchFamily="34" charset="0"/>
                <a:ea typeface="Calibri" panose="020F0502020204030204" pitchFamily="34" charset="0"/>
                <a:cs typeface="Arial" panose="020B0604020202020204" pitchFamily="34" charset="0"/>
              </a:rPr>
              <a:t>Phương</a:t>
            </a:r>
            <a:r>
              <a:rPr lang="en-US" sz="2800">
                <a:solidFill>
                  <a:srgbClr val="0070C0"/>
                </a:solidFill>
                <a:effectLst/>
                <a:latin typeface="Arial" panose="020B0604020202020204" pitchFamily="34" charset="0"/>
                <a:ea typeface="Calibri" panose="020F0502020204030204" pitchFamily="34" charset="0"/>
                <a:cs typeface="Arial" panose="020B0604020202020204" pitchFamily="34" charset="0"/>
              </a:rPr>
              <a:t> </a:t>
            </a:r>
            <a:r>
              <a:rPr lang="en-US" sz="2800" err="1">
                <a:solidFill>
                  <a:srgbClr val="0070C0"/>
                </a:solidFill>
                <a:effectLst/>
                <a:latin typeface="Arial" panose="020B0604020202020204" pitchFamily="34" charset="0"/>
                <a:ea typeface="Calibri" panose="020F0502020204030204" pitchFamily="34" charset="0"/>
                <a:cs typeface="Arial" panose="020B0604020202020204" pitchFamily="34" charset="0"/>
              </a:rPr>
              <a:t>pháp</a:t>
            </a:r>
            <a:r>
              <a:rPr lang="en-US" sz="2800">
                <a:solidFill>
                  <a:srgbClr val="0070C0"/>
                </a:solidFill>
                <a:effectLst/>
                <a:latin typeface="Arial" panose="020B0604020202020204" pitchFamily="34" charset="0"/>
                <a:ea typeface="Calibri" panose="020F0502020204030204" pitchFamily="34" charset="0"/>
                <a:cs typeface="Arial" panose="020B0604020202020204" pitchFamily="34" charset="0"/>
              </a:rPr>
              <a:t> </a:t>
            </a:r>
            <a:r>
              <a:rPr lang="en-US" sz="2800" err="1">
                <a:solidFill>
                  <a:srgbClr val="0070C0"/>
                </a:solidFill>
                <a:effectLst/>
                <a:latin typeface="Arial" panose="020B0604020202020204" pitchFamily="34" charset="0"/>
                <a:ea typeface="Calibri" panose="020F0502020204030204" pitchFamily="34" charset="0"/>
                <a:cs typeface="Arial" panose="020B0604020202020204" pitchFamily="34" charset="0"/>
              </a:rPr>
              <a:t>xây</a:t>
            </a:r>
            <a:r>
              <a:rPr lang="en-US" sz="2800">
                <a:solidFill>
                  <a:srgbClr val="0070C0"/>
                </a:solidFill>
                <a:effectLst/>
                <a:latin typeface="Arial" panose="020B0604020202020204" pitchFamily="34" charset="0"/>
                <a:ea typeface="Calibri" panose="020F0502020204030204" pitchFamily="34" charset="0"/>
                <a:cs typeface="Arial" panose="020B0604020202020204" pitchFamily="34" charset="0"/>
              </a:rPr>
              <a:t> </a:t>
            </a:r>
            <a:r>
              <a:rPr lang="en-US" sz="2800" err="1">
                <a:solidFill>
                  <a:srgbClr val="0070C0"/>
                </a:solidFill>
                <a:effectLst/>
                <a:latin typeface="Arial" panose="020B0604020202020204" pitchFamily="34" charset="0"/>
                <a:ea typeface="Calibri" panose="020F0502020204030204" pitchFamily="34" charset="0"/>
                <a:cs typeface="Arial" panose="020B0604020202020204" pitchFamily="34" charset="0"/>
              </a:rPr>
              <a:t>dựng</a:t>
            </a:r>
            <a:r>
              <a:rPr lang="en-US" sz="2800">
                <a:solidFill>
                  <a:srgbClr val="0070C0"/>
                </a:solidFill>
                <a:effectLst/>
                <a:latin typeface="Arial" panose="020B0604020202020204" pitchFamily="34" charset="0"/>
                <a:ea typeface="Calibri" panose="020F0502020204030204" pitchFamily="34" charset="0"/>
                <a:cs typeface="Arial" panose="020B0604020202020204" pitchFamily="34" charset="0"/>
              </a:rPr>
              <a:t> </a:t>
            </a:r>
            <a:r>
              <a:rPr lang="en-US" sz="2800" err="1">
                <a:solidFill>
                  <a:srgbClr val="0070C0"/>
                </a:solidFill>
                <a:effectLst/>
                <a:latin typeface="Arial" panose="020B0604020202020204" pitchFamily="34" charset="0"/>
                <a:ea typeface="Calibri" panose="020F0502020204030204" pitchFamily="34" charset="0"/>
                <a:cs typeface="Arial" panose="020B0604020202020204" pitchFamily="34" charset="0"/>
              </a:rPr>
              <a:t>mô</a:t>
            </a:r>
            <a:r>
              <a:rPr lang="en-US" sz="2800">
                <a:solidFill>
                  <a:srgbClr val="0070C0"/>
                </a:solidFill>
                <a:effectLst/>
                <a:latin typeface="Arial" panose="020B0604020202020204" pitchFamily="34" charset="0"/>
                <a:ea typeface="Calibri" panose="020F0502020204030204" pitchFamily="34" charset="0"/>
                <a:cs typeface="Arial" panose="020B0604020202020204" pitchFamily="34" charset="0"/>
              </a:rPr>
              <a:t> </a:t>
            </a:r>
            <a:r>
              <a:rPr lang="en-US" sz="2800" err="1">
                <a:solidFill>
                  <a:srgbClr val="0070C0"/>
                </a:solidFill>
                <a:effectLst/>
                <a:latin typeface="Arial" panose="020B0604020202020204" pitchFamily="34" charset="0"/>
                <a:ea typeface="Calibri" panose="020F0502020204030204" pitchFamily="34" charset="0"/>
                <a:cs typeface="Arial" panose="020B0604020202020204" pitchFamily="34" charset="0"/>
              </a:rPr>
              <a:t>hình</a:t>
            </a:r>
            <a:r>
              <a:rPr lang="en-US" sz="2800">
                <a:solidFill>
                  <a:srgbClr val="0070C0"/>
                </a:solidFill>
                <a:effectLst/>
                <a:latin typeface="Arial" panose="020B0604020202020204" pitchFamily="34" charset="0"/>
                <a:ea typeface="Calibri" panose="020F0502020204030204" pitchFamily="34" charset="0"/>
                <a:cs typeface="Arial" panose="020B0604020202020204" pitchFamily="34" charset="0"/>
              </a:rPr>
              <a:t> </a:t>
            </a:r>
            <a:r>
              <a:rPr lang="en-US" sz="2800" err="1">
                <a:solidFill>
                  <a:srgbClr val="0070C0"/>
                </a:solidFill>
                <a:effectLst/>
                <a:latin typeface="Arial" panose="020B0604020202020204" pitchFamily="34" charset="0"/>
                <a:ea typeface="Calibri" panose="020F0502020204030204" pitchFamily="34" charset="0"/>
                <a:cs typeface="Arial" panose="020B0604020202020204" pitchFamily="34" charset="0"/>
              </a:rPr>
              <a:t>sở</a:t>
            </a:r>
            <a:r>
              <a:rPr lang="en-US" sz="2800">
                <a:solidFill>
                  <a:srgbClr val="0070C0"/>
                </a:solidFill>
                <a:effectLst/>
                <a:latin typeface="Arial" panose="020B0604020202020204" pitchFamily="34" charset="0"/>
                <a:ea typeface="Calibri" panose="020F0502020204030204" pitchFamily="34" charset="0"/>
                <a:cs typeface="Arial" panose="020B0604020202020204" pitchFamily="34" charset="0"/>
              </a:rPr>
              <a:t> </a:t>
            </a:r>
            <a:r>
              <a:rPr lang="en-US" sz="2800" err="1">
                <a:solidFill>
                  <a:srgbClr val="0070C0"/>
                </a:solidFill>
                <a:effectLst/>
                <a:latin typeface="Arial" panose="020B0604020202020204" pitchFamily="34" charset="0"/>
                <a:ea typeface="Calibri" panose="020F0502020204030204" pitchFamily="34" charset="0"/>
                <a:cs typeface="Arial" panose="020B0604020202020204" pitchFamily="34" charset="0"/>
              </a:rPr>
              <a:t>thích</a:t>
            </a:r>
            <a:r>
              <a:rPr lang="en-US" sz="2800">
                <a:solidFill>
                  <a:srgbClr val="0070C0"/>
                </a:solidFill>
                <a:effectLst/>
                <a:latin typeface="Arial" panose="020B0604020202020204" pitchFamily="34" charset="0"/>
                <a:ea typeface="Calibri" panose="020F0502020204030204" pitchFamily="34" charset="0"/>
                <a:cs typeface="Arial" panose="020B0604020202020204" pitchFamily="34" charset="0"/>
              </a:rPr>
              <a:t> </a:t>
            </a:r>
            <a:r>
              <a:rPr lang="en-US" sz="2800" err="1">
                <a:solidFill>
                  <a:srgbClr val="0070C0"/>
                </a:solidFill>
                <a:effectLst/>
                <a:latin typeface="Arial" panose="020B0604020202020204" pitchFamily="34" charset="0"/>
                <a:ea typeface="Calibri" panose="020F0502020204030204" pitchFamily="34" charset="0"/>
                <a:cs typeface="Arial" panose="020B0604020202020204" pitchFamily="34" charset="0"/>
              </a:rPr>
              <a:t>kết</a:t>
            </a:r>
            <a:r>
              <a:rPr lang="en-US" sz="2800">
                <a:solidFill>
                  <a:srgbClr val="0070C0"/>
                </a:solidFill>
                <a:effectLst/>
                <a:latin typeface="Arial" panose="020B0604020202020204" pitchFamily="34" charset="0"/>
                <a:ea typeface="Calibri" panose="020F0502020204030204" pitchFamily="34" charset="0"/>
                <a:cs typeface="Arial" panose="020B0604020202020204" pitchFamily="34" charset="0"/>
              </a:rPr>
              <a:t> </a:t>
            </a:r>
            <a:r>
              <a:rPr lang="en-US" sz="2800" err="1">
                <a:solidFill>
                  <a:srgbClr val="0070C0"/>
                </a:solidFill>
                <a:effectLst/>
                <a:latin typeface="Arial" panose="020B0604020202020204" pitchFamily="34" charset="0"/>
                <a:ea typeface="Calibri" panose="020F0502020204030204" pitchFamily="34" charset="0"/>
                <a:cs typeface="Arial" panose="020B0604020202020204" pitchFamily="34" charset="0"/>
              </a:rPr>
              <a:t>hợp</a:t>
            </a:r>
            <a:r>
              <a:rPr lang="en-US" sz="2800">
                <a:solidFill>
                  <a:srgbClr val="0070C0"/>
                </a:solidFill>
                <a:effectLst/>
                <a:latin typeface="Arial" panose="020B0604020202020204" pitchFamily="34" charset="0"/>
                <a:ea typeface="Calibri" panose="020F0502020204030204" pitchFamily="34" charset="0"/>
                <a:cs typeface="Arial" panose="020B0604020202020204" pitchFamily="34" charset="0"/>
              </a:rPr>
              <a:t> </a:t>
            </a:r>
            <a:r>
              <a:rPr lang="en-US" sz="2800" err="1">
                <a:solidFill>
                  <a:srgbClr val="0070C0"/>
                </a:solidFill>
                <a:effectLst/>
                <a:latin typeface="Arial" panose="020B0604020202020204" pitchFamily="34" charset="0"/>
                <a:ea typeface="Calibri" panose="020F0502020204030204" pitchFamily="34" charset="0"/>
                <a:cs typeface="Arial" panose="020B0604020202020204" pitchFamily="34" charset="0"/>
              </a:rPr>
              <a:t>của</a:t>
            </a:r>
            <a:r>
              <a:rPr lang="en-US" sz="2800">
                <a:solidFill>
                  <a:srgbClr val="0070C0"/>
                </a:solidFill>
                <a:effectLst/>
                <a:latin typeface="Arial" panose="020B0604020202020204" pitchFamily="34" charset="0"/>
                <a:ea typeface="Calibri" panose="020F0502020204030204" pitchFamily="34" charset="0"/>
                <a:cs typeface="Arial" panose="020B0604020202020204" pitchFamily="34" charset="0"/>
              </a:rPr>
              <a:t> user</a:t>
            </a:r>
            <a:endParaRPr lang="en-US" sz="280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87848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D5AD5A4B-C030-FE9B-33F4-FFEE813C4F06}"/>
              </a:ext>
            </a:extLst>
          </p:cNvPr>
          <p:cNvSpPr>
            <a:spLocks noGrp="1"/>
          </p:cNvSpPr>
          <p:nvPr>
            <p:ph type="ftr" sz="quarter" idx="11"/>
          </p:nvPr>
        </p:nvSpPr>
        <p:spPr>
          <a:xfrm>
            <a:off x="4038600" y="6378575"/>
            <a:ext cx="4114800" cy="365125"/>
          </a:xfrm>
        </p:spPr>
        <p:txBody>
          <a:bodyPr/>
          <a:lstStyle/>
          <a:p>
            <a:r>
              <a:rPr lang="en-US" sz="1600">
                <a:solidFill>
                  <a:schemeClr val="tx1"/>
                </a:solidFill>
                <a:latin typeface="Arial" panose="020B0604020202020204" pitchFamily="34" charset="0"/>
                <a:cs typeface="Arial" panose="020B0604020202020204" pitchFamily="34" charset="0"/>
              </a:rPr>
              <a:t>DS300 – HỆ KHUYẾN NGHỊ</a:t>
            </a:r>
          </a:p>
        </p:txBody>
      </p:sp>
      <p:sp>
        <p:nvSpPr>
          <p:cNvPr id="8" name="Slide Number Placeholder 7">
            <a:extLst>
              <a:ext uri="{FF2B5EF4-FFF2-40B4-BE49-F238E27FC236}">
                <a16:creationId xmlns:a16="http://schemas.microsoft.com/office/drawing/2014/main" id="{14E44644-30AF-C98C-940C-238E1D0D8166}"/>
              </a:ext>
            </a:extLst>
          </p:cNvPr>
          <p:cNvSpPr>
            <a:spLocks noGrp="1"/>
          </p:cNvSpPr>
          <p:nvPr>
            <p:ph type="sldNum" sz="quarter" idx="12"/>
          </p:nvPr>
        </p:nvSpPr>
        <p:spPr>
          <a:xfrm>
            <a:off x="11372849" y="6356350"/>
            <a:ext cx="542925" cy="365125"/>
          </a:xfrm>
        </p:spPr>
        <p:txBody>
          <a:body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t>11</a:t>
            </a:fld>
            <a:endParaRPr lang="en-US" sz="1600">
              <a:solidFill>
                <a:schemeClr val="tx1"/>
              </a:solidFill>
              <a:latin typeface="Arial" panose="020B0604020202020204" pitchFamily="34" charset="0"/>
              <a:cs typeface="Arial" panose="020B0604020202020204" pitchFamily="34" charset="0"/>
            </a:endParaRPr>
          </a:p>
        </p:txBody>
      </p:sp>
      <p:sp>
        <p:nvSpPr>
          <p:cNvPr id="10" name="Google Shape;115;p1">
            <a:extLst>
              <a:ext uri="{FF2B5EF4-FFF2-40B4-BE49-F238E27FC236}">
                <a16:creationId xmlns:a16="http://schemas.microsoft.com/office/drawing/2014/main" id="{7E452CFA-6A2D-1329-92B7-E8C184F5BFD5}"/>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16" name="TextBox 15">
            <a:extLst>
              <a:ext uri="{FF2B5EF4-FFF2-40B4-BE49-F238E27FC236}">
                <a16:creationId xmlns:a16="http://schemas.microsoft.com/office/drawing/2014/main" id="{DD022FB8-AB14-F4C9-176F-C63806A64008}"/>
              </a:ext>
            </a:extLst>
          </p:cNvPr>
          <p:cNvSpPr txBox="1"/>
          <p:nvPr/>
        </p:nvSpPr>
        <p:spPr>
          <a:xfrm>
            <a:off x="1733549" y="114300"/>
            <a:ext cx="8610601" cy="584775"/>
          </a:xfrm>
          <a:prstGeom prst="rect">
            <a:avLst/>
          </a:prstGeom>
          <a:noFill/>
        </p:spPr>
        <p:txBody>
          <a:bodyPr wrap="square" rtlCol="0">
            <a:spAutoFit/>
          </a:bodyPr>
          <a:lstStyle/>
          <a:p>
            <a:pPr algn="ctr"/>
            <a:r>
              <a:rPr lang="en-US" sz="1600">
                <a:solidFill>
                  <a:schemeClr val="tx1">
                    <a:lumMod val="50000"/>
                    <a:lumOff val="50000"/>
                  </a:schemeClr>
                </a:solidFill>
                <a:effectLst/>
                <a:latin typeface="Arial" panose="020B0604020202020204" pitchFamily="34" charset="0"/>
                <a:cs typeface="Arial" panose="020B0604020202020204" pitchFamily="34" charset="0"/>
              </a:rPr>
              <a:t>Intelligent Learning System based on Personalized Recommendation Technology</a:t>
            </a:r>
            <a:br>
              <a:rPr lang="en-US" sz="1600">
                <a:solidFill>
                  <a:schemeClr val="tx1">
                    <a:lumMod val="50000"/>
                    <a:lumOff val="50000"/>
                  </a:schemeClr>
                </a:solidFill>
                <a:latin typeface="Arial" panose="020B0604020202020204" pitchFamily="34" charset="0"/>
                <a:cs typeface="Arial" panose="020B0604020202020204" pitchFamily="34" charset="0"/>
              </a:rPr>
            </a:br>
            <a:endParaRPr lang="en-US" sz="1600">
              <a:solidFill>
                <a:schemeClr val="tx1">
                  <a:lumMod val="50000"/>
                  <a:lumOff val="50000"/>
                </a:schemeClr>
              </a:solidFill>
            </a:endParaRPr>
          </a:p>
        </p:txBody>
      </p:sp>
      <p:grpSp>
        <p:nvGrpSpPr>
          <p:cNvPr id="31" name="Group 30">
            <a:extLst>
              <a:ext uri="{FF2B5EF4-FFF2-40B4-BE49-F238E27FC236}">
                <a16:creationId xmlns:a16="http://schemas.microsoft.com/office/drawing/2014/main" id="{7DA9AB0A-5944-BB9F-BE06-E583B221A89F}"/>
              </a:ext>
            </a:extLst>
          </p:cNvPr>
          <p:cNvGrpSpPr/>
          <p:nvPr/>
        </p:nvGrpSpPr>
        <p:grpSpPr>
          <a:xfrm>
            <a:off x="276226" y="1090232"/>
            <a:ext cx="11449049" cy="106739"/>
            <a:chOff x="276226" y="1309307"/>
            <a:chExt cx="11449049" cy="106739"/>
          </a:xfrm>
        </p:grpSpPr>
        <p:cxnSp>
          <p:nvCxnSpPr>
            <p:cNvPr id="4" name="Straight Connector 3">
              <a:extLst>
                <a:ext uri="{FF2B5EF4-FFF2-40B4-BE49-F238E27FC236}">
                  <a16:creationId xmlns:a16="http://schemas.microsoft.com/office/drawing/2014/main" id="{14395E4C-080E-EF88-EE96-ACBB7EF4A6BC}"/>
                </a:ext>
              </a:extLst>
            </p:cNvPr>
            <p:cNvCxnSpPr>
              <a:cxnSpLocks/>
            </p:cNvCxnSpPr>
            <p:nvPr/>
          </p:nvCxnSpPr>
          <p:spPr>
            <a:xfrm>
              <a:off x="276226" y="130930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306128A1-6221-21A6-33A8-A61FEB89C24F}"/>
                </a:ext>
              </a:extLst>
            </p:cNvPr>
            <p:cNvSpPr/>
            <p:nvPr/>
          </p:nvSpPr>
          <p:spPr>
            <a:xfrm>
              <a:off x="276226" y="1309307"/>
              <a:ext cx="5819774" cy="1067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9" name="Straight Connector 28">
            <a:extLst>
              <a:ext uri="{FF2B5EF4-FFF2-40B4-BE49-F238E27FC236}">
                <a16:creationId xmlns:a16="http://schemas.microsoft.com/office/drawing/2014/main" id="{76734B8C-24EB-4B46-0771-C4DD37657E0F}"/>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nvGrpSpPr>
          <p:cNvPr id="39" name="!!ND">
            <a:extLst>
              <a:ext uri="{FF2B5EF4-FFF2-40B4-BE49-F238E27FC236}">
                <a16:creationId xmlns:a16="http://schemas.microsoft.com/office/drawing/2014/main" id="{FD0610EC-26C5-EED7-5A1F-BA8CE40A9F2D}"/>
              </a:ext>
            </a:extLst>
          </p:cNvPr>
          <p:cNvGrpSpPr/>
          <p:nvPr/>
        </p:nvGrpSpPr>
        <p:grpSpPr>
          <a:xfrm>
            <a:off x="276226" y="426010"/>
            <a:ext cx="11205889" cy="664221"/>
            <a:chOff x="934715" y="1851732"/>
            <a:chExt cx="11205889" cy="664221"/>
          </a:xfrm>
        </p:grpSpPr>
        <p:sp>
          <p:nvSpPr>
            <p:cNvPr id="35" name="TextBox 34">
              <a:extLst>
                <a:ext uri="{FF2B5EF4-FFF2-40B4-BE49-F238E27FC236}">
                  <a16:creationId xmlns:a16="http://schemas.microsoft.com/office/drawing/2014/main" id="{32FAB47D-EBB1-DB65-A043-9E7353CAAC02}"/>
                </a:ext>
              </a:extLst>
            </p:cNvPr>
            <p:cNvSpPr txBox="1"/>
            <p:nvPr/>
          </p:nvSpPr>
          <p:spPr>
            <a:xfrm>
              <a:off x="1598936" y="1891454"/>
              <a:ext cx="10541668" cy="584775"/>
            </a:xfrm>
            <a:prstGeom prst="rect">
              <a:avLst/>
            </a:prstGeom>
            <a:noFill/>
          </p:spPr>
          <p:txBody>
            <a:bodyPr wrap="none" rtlCol="0">
              <a:spAutoFit/>
            </a:bodyPr>
            <a:lstStyle/>
            <a:p>
              <a:r>
                <a:rPr lang="en-US" sz="3200" b="1">
                  <a:solidFill>
                    <a:schemeClr val="dk1"/>
                  </a:solidFill>
                  <a:latin typeface="Arial" panose="020B0604020202020204" pitchFamily="34" charset="0"/>
                  <a:ea typeface="Times New Roman"/>
                  <a:cs typeface="Arial" panose="020B0604020202020204" pitchFamily="34" charset="0"/>
                  <a:sym typeface="Times New Roman"/>
                </a:rPr>
                <a:t>PHÂN TÍCH &amp; THIẾT KẾ CHIẾN LƯỢC KHUYẾN NGHỊ</a:t>
              </a:r>
              <a:endParaRPr lang="vi-VN" sz="3200" b="1">
                <a:solidFill>
                  <a:schemeClr val="dk1"/>
                </a:solidFill>
                <a:latin typeface="Arial" panose="020B0604020202020204" pitchFamily="34" charset="0"/>
                <a:ea typeface="Times New Roman"/>
                <a:cs typeface="Arial" panose="020B0604020202020204" pitchFamily="34" charset="0"/>
                <a:sym typeface="Times New Roman"/>
              </a:endParaRPr>
            </a:p>
          </p:txBody>
        </p:sp>
        <p:sp>
          <p:nvSpPr>
            <p:cNvPr id="38" name="Diamond 37">
              <a:extLst>
                <a:ext uri="{FF2B5EF4-FFF2-40B4-BE49-F238E27FC236}">
                  <a16:creationId xmlns:a16="http://schemas.microsoft.com/office/drawing/2014/main" id="{F9F206B7-A218-709C-7FB2-CD8E891C9403}"/>
                </a:ext>
              </a:extLst>
            </p:cNvPr>
            <p:cNvSpPr/>
            <p:nvPr/>
          </p:nvSpPr>
          <p:spPr>
            <a:xfrm>
              <a:off x="934715" y="1851732"/>
              <a:ext cx="664221" cy="664221"/>
            </a:xfrm>
            <a:prstGeom prst="diamond">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bg1">
                      <a:lumMod val="95000"/>
                    </a:schemeClr>
                  </a:solidFill>
                  <a:latin typeface="Arial" panose="020B0604020202020204" pitchFamily="34" charset="0"/>
                  <a:cs typeface="Arial" panose="020B0604020202020204" pitchFamily="34" charset="0"/>
                </a:rPr>
                <a:t>4</a:t>
              </a:r>
            </a:p>
          </p:txBody>
        </p:sp>
      </p:grpSp>
      <p:sp>
        <p:nvSpPr>
          <p:cNvPr id="3" name="!!Text4">
            <a:extLst>
              <a:ext uri="{FF2B5EF4-FFF2-40B4-BE49-F238E27FC236}">
                <a16:creationId xmlns:a16="http://schemas.microsoft.com/office/drawing/2014/main" id="{BC3A44A1-4BFD-C4BC-6C4B-6EF4F80BBE0E}"/>
              </a:ext>
            </a:extLst>
          </p:cNvPr>
          <p:cNvSpPr txBox="1"/>
          <p:nvPr/>
        </p:nvSpPr>
        <p:spPr>
          <a:xfrm>
            <a:off x="608336" y="1353115"/>
            <a:ext cx="10677524" cy="523220"/>
          </a:xfrm>
          <a:prstGeom prst="rect">
            <a:avLst/>
          </a:prstGeom>
          <a:noFill/>
        </p:spPr>
        <p:txBody>
          <a:bodyPr wrap="square" rtlCol="0">
            <a:spAutoFit/>
          </a:bodyPr>
          <a:lstStyle/>
          <a:p>
            <a:pPr marL="457200" indent="-457200" algn="just">
              <a:buFont typeface="Wingdings" panose="05000000000000000000" pitchFamily="2" charset="2"/>
              <a:buChar char="v"/>
            </a:pPr>
            <a:r>
              <a:rPr lang="vi-VN" sz="2800" b="1">
                <a:solidFill>
                  <a:srgbClr val="0070C0"/>
                </a:solidFill>
                <a:cs typeface="Times New Roman" panose="02020603050405020304" pitchFamily="18" charset="0"/>
              </a:rPr>
              <a:t>Phương pháp xây dựng mô hình sở thích hiện tại của </a:t>
            </a:r>
            <a:r>
              <a:rPr lang="en-US" sz="2800" b="1">
                <a:solidFill>
                  <a:srgbClr val="0070C0"/>
                </a:solidFill>
                <a:latin typeface="Arial" panose="020B0604020202020204" pitchFamily="34" charset="0"/>
                <a:cs typeface="Arial" panose="020B0604020202020204" pitchFamily="34" charset="0"/>
              </a:rPr>
              <a:t>user</a:t>
            </a:r>
          </a:p>
        </p:txBody>
      </p:sp>
      <mc:AlternateContent xmlns:mc="http://schemas.openxmlformats.org/markup-compatibility/2006">
        <mc:Choice xmlns:a14="http://schemas.microsoft.com/office/drawing/2010/main" Requires="a14">
          <p:sp>
            <p:nvSpPr>
              <p:cNvPr id="2" name="Chỗ dành sẵn cho Nội dung 2">
                <a:extLst>
                  <a:ext uri="{FF2B5EF4-FFF2-40B4-BE49-F238E27FC236}">
                    <a16:creationId xmlns:a16="http://schemas.microsoft.com/office/drawing/2014/main" id="{4B5CA8AF-6B7E-C1DD-E4C7-F17FEE12AABA}"/>
                  </a:ext>
                </a:extLst>
              </p:cNvPr>
              <p:cNvSpPr txBox="1">
                <a:spLocks/>
              </p:cNvSpPr>
              <p:nvPr/>
            </p:nvSpPr>
            <p:spPr>
              <a:xfrm>
                <a:off x="1228726" y="2139216"/>
                <a:ext cx="10253389" cy="423935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Wingdings" panose="05000000000000000000" pitchFamily="2" charset="2"/>
                  <a:buChar char="§"/>
                </a:pPr>
                <a:r>
                  <a:rPr lang="en-US">
                    <a:solidFill>
                      <a:srgbClr val="0070C0"/>
                    </a:solidFill>
                    <a:latin typeface="Arial" panose="020B0604020202020204" pitchFamily="34" charset="0"/>
                  </a:rPr>
                  <a:t>Existing User Interest Model (EUIM).</a:t>
                </a:r>
              </a:p>
              <a:p>
                <a:pPr marL="342900" indent="-342900" algn="just">
                  <a:buFont typeface="Wingdings" panose="05000000000000000000" pitchFamily="2" charset="2"/>
                  <a:buChar char="§"/>
                </a:pPr>
                <a:endParaRPr lang="en-US">
                  <a:solidFill>
                    <a:srgbClr val="0070C0"/>
                  </a:solidFill>
                  <a:latin typeface="Arial" panose="020B0604020202020204" pitchFamily="34" charset="0"/>
                </a:endParaRPr>
              </a:p>
              <a:p>
                <a:pPr marL="342900" indent="-342900" algn="just">
                  <a:buFont typeface="Wingdings" panose="05000000000000000000" pitchFamily="2" charset="2"/>
                  <a:buChar char="§"/>
                </a:pPr>
                <a:r>
                  <a:rPr lang="en-US">
                    <a:solidFill>
                      <a:srgbClr val="0070C0"/>
                    </a:solidFill>
                    <a:latin typeface="Arial" panose="020B0604020202020204" pitchFamily="34" charset="0"/>
                  </a:rPr>
                  <a:t>V</a:t>
                </a:r>
                <a:r>
                  <a:rPr lang="vi-VN">
                    <a:solidFill>
                      <a:srgbClr val="0070C0"/>
                    </a:solidFill>
                    <a:latin typeface="Arial" panose="020B0604020202020204" pitchFamily="34" charset="0"/>
                  </a:rPr>
                  <a:t>ectơ hóa văn bản của tập tài nguyên giáo</a:t>
                </a:r>
                <a:r>
                  <a:rPr lang="en-US">
                    <a:solidFill>
                      <a:srgbClr val="0070C0"/>
                    </a:solidFill>
                    <a:latin typeface="Arial" panose="020B0604020202020204" pitchFamily="34" charset="0"/>
                  </a:rPr>
                  <a:t> </a:t>
                </a:r>
                <a:r>
                  <a:rPr lang="vi-VN">
                    <a:solidFill>
                      <a:srgbClr val="0070C0"/>
                    </a:solidFill>
                    <a:latin typeface="Arial" panose="020B0604020202020204" pitchFamily="34" charset="0"/>
                  </a:rPr>
                  <a:t>dục đã cho </a:t>
                </a:r>
                <a14:m>
                  <m:oMath xmlns:m="http://schemas.openxmlformats.org/officeDocument/2006/math">
                    <m:r>
                      <a:rPr lang="en-US" i="1">
                        <a:solidFill>
                          <a:srgbClr val="0070C0"/>
                        </a:solidFill>
                        <a:latin typeface="Cambria Math" panose="02040503050406030204" pitchFamily="18" charset="0"/>
                      </a:rPr>
                      <m:t>𝐷</m:t>
                    </m:r>
                    <m:r>
                      <a:rPr lang="en-US" i="1">
                        <a:solidFill>
                          <a:srgbClr val="0070C0"/>
                        </a:solidFill>
                        <a:latin typeface="Cambria Math" panose="02040503050406030204" pitchFamily="18" charset="0"/>
                      </a:rPr>
                      <m:t>={</m:t>
                    </m:r>
                    <m:sSub>
                      <m:sSubPr>
                        <m:ctrlPr>
                          <a:rPr lang="en-US" i="1">
                            <a:solidFill>
                              <a:srgbClr val="0070C0"/>
                            </a:solidFill>
                            <a:latin typeface="Cambria Math" panose="02040503050406030204" pitchFamily="18" charset="0"/>
                          </a:rPr>
                        </m:ctrlPr>
                      </m:sSubPr>
                      <m:e>
                        <m:r>
                          <a:rPr lang="en-US" i="1">
                            <a:solidFill>
                              <a:srgbClr val="0070C0"/>
                            </a:solidFill>
                            <a:latin typeface="Cambria Math" panose="02040503050406030204" pitchFamily="18" charset="0"/>
                          </a:rPr>
                          <m:t>𝑑</m:t>
                        </m:r>
                      </m:e>
                      <m:sub>
                        <m:r>
                          <a:rPr lang="en-US" i="1">
                            <a:solidFill>
                              <a:srgbClr val="0070C0"/>
                            </a:solidFill>
                            <a:latin typeface="Cambria Math" panose="02040503050406030204" pitchFamily="18" charset="0"/>
                          </a:rPr>
                          <m:t>1</m:t>
                        </m:r>
                      </m:sub>
                    </m:sSub>
                    <m:r>
                      <a:rPr lang="en-US" i="1">
                        <a:solidFill>
                          <a:srgbClr val="0070C0"/>
                        </a:solidFill>
                        <a:latin typeface="Cambria Math" panose="02040503050406030204" pitchFamily="18" charset="0"/>
                      </a:rPr>
                      <m:t>, </m:t>
                    </m:r>
                    <m:sSub>
                      <m:sSubPr>
                        <m:ctrlPr>
                          <a:rPr lang="en-US" i="1">
                            <a:solidFill>
                              <a:srgbClr val="0070C0"/>
                            </a:solidFill>
                            <a:latin typeface="Cambria Math" panose="02040503050406030204" pitchFamily="18" charset="0"/>
                          </a:rPr>
                        </m:ctrlPr>
                      </m:sSubPr>
                      <m:e>
                        <m:r>
                          <a:rPr lang="en-US" i="1">
                            <a:solidFill>
                              <a:srgbClr val="0070C0"/>
                            </a:solidFill>
                            <a:latin typeface="Cambria Math" panose="02040503050406030204" pitchFamily="18" charset="0"/>
                          </a:rPr>
                          <m:t>𝑑</m:t>
                        </m:r>
                      </m:e>
                      <m:sub>
                        <m:r>
                          <a:rPr lang="en-US" i="1">
                            <a:solidFill>
                              <a:srgbClr val="0070C0"/>
                            </a:solidFill>
                            <a:latin typeface="Cambria Math" panose="02040503050406030204" pitchFamily="18" charset="0"/>
                          </a:rPr>
                          <m:t>2</m:t>
                        </m:r>
                      </m:sub>
                    </m:sSub>
                    <m:r>
                      <a:rPr lang="en-US" i="1">
                        <a:solidFill>
                          <a:srgbClr val="0070C0"/>
                        </a:solidFill>
                        <a:latin typeface="Cambria Math" panose="02040503050406030204" pitchFamily="18" charset="0"/>
                      </a:rPr>
                      <m:t>,…</m:t>
                    </m:r>
                    <m:r>
                      <a:rPr lang="en-US" b="0" i="1" smtClean="0">
                        <a:solidFill>
                          <a:srgbClr val="0070C0"/>
                        </a:solidFill>
                        <a:latin typeface="Cambria Math" panose="02040503050406030204" pitchFamily="18" charset="0"/>
                      </a:rPr>
                      <m:t>,</m:t>
                    </m:r>
                    <m:sSub>
                      <m:sSubPr>
                        <m:ctrlPr>
                          <a:rPr lang="en-US" i="1">
                            <a:solidFill>
                              <a:srgbClr val="0070C0"/>
                            </a:solidFill>
                            <a:latin typeface="Cambria Math" panose="02040503050406030204" pitchFamily="18" charset="0"/>
                          </a:rPr>
                        </m:ctrlPr>
                      </m:sSubPr>
                      <m:e>
                        <m:r>
                          <a:rPr lang="en-US" i="1">
                            <a:solidFill>
                              <a:srgbClr val="0070C0"/>
                            </a:solidFill>
                            <a:latin typeface="Cambria Math" panose="02040503050406030204" pitchFamily="18" charset="0"/>
                          </a:rPr>
                          <m:t>𝑑</m:t>
                        </m:r>
                      </m:e>
                      <m:sub>
                        <m:r>
                          <a:rPr lang="en-US" i="1">
                            <a:solidFill>
                              <a:srgbClr val="0070C0"/>
                            </a:solidFill>
                            <a:latin typeface="Cambria Math" panose="02040503050406030204" pitchFamily="18" charset="0"/>
                          </a:rPr>
                          <m:t>𝑖</m:t>
                        </m:r>
                      </m:sub>
                    </m:sSub>
                    <m:r>
                      <a:rPr lang="en-US" b="0" i="1" smtClean="0">
                        <a:solidFill>
                          <a:srgbClr val="0070C0"/>
                        </a:solidFill>
                        <a:latin typeface="Cambria Math" panose="02040503050406030204" pitchFamily="18" charset="0"/>
                      </a:rPr>
                      <m:t>,</m:t>
                    </m:r>
                    <m:r>
                      <a:rPr lang="en-US" i="1">
                        <a:solidFill>
                          <a:srgbClr val="0070C0"/>
                        </a:solidFill>
                        <a:latin typeface="Cambria Math" panose="02040503050406030204" pitchFamily="18" charset="0"/>
                      </a:rPr>
                      <m:t>…</m:t>
                    </m:r>
                    <m:r>
                      <a:rPr lang="en-US" b="0" i="1" smtClean="0">
                        <a:solidFill>
                          <a:srgbClr val="0070C0"/>
                        </a:solidFill>
                        <a:latin typeface="Cambria Math" panose="02040503050406030204" pitchFamily="18" charset="0"/>
                      </a:rPr>
                      <m:t>,</m:t>
                    </m:r>
                    <m:sSub>
                      <m:sSubPr>
                        <m:ctrlPr>
                          <a:rPr lang="en-US" i="1">
                            <a:solidFill>
                              <a:srgbClr val="0070C0"/>
                            </a:solidFill>
                            <a:latin typeface="Cambria Math" panose="02040503050406030204" pitchFamily="18" charset="0"/>
                          </a:rPr>
                        </m:ctrlPr>
                      </m:sSubPr>
                      <m:e>
                        <m:r>
                          <a:rPr lang="en-US" i="1">
                            <a:solidFill>
                              <a:srgbClr val="0070C0"/>
                            </a:solidFill>
                            <a:latin typeface="Cambria Math" panose="02040503050406030204" pitchFamily="18" charset="0"/>
                          </a:rPr>
                          <m:t>𝑑</m:t>
                        </m:r>
                      </m:e>
                      <m:sub>
                        <m:r>
                          <a:rPr lang="en-US" i="1">
                            <a:solidFill>
                              <a:srgbClr val="0070C0"/>
                            </a:solidFill>
                            <a:latin typeface="Cambria Math" panose="02040503050406030204" pitchFamily="18" charset="0"/>
                          </a:rPr>
                          <m:t>𝑛</m:t>
                        </m:r>
                      </m:sub>
                    </m:sSub>
                    <m:r>
                      <a:rPr lang="en-US" i="1">
                        <a:solidFill>
                          <a:srgbClr val="0070C0"/>
                        </a:solidFill>
                        <a:latin typeface="Cambria Math" panose="02040503050406030204" pitchFamily="18" charset="0"/>
                      </a:rPr>
                      <m:t>}</m:t>
                    </m:r>
                  </m:oMath>
                </a14:m>
                <a:r>
                  <a:rPr lang="en-US">
                    <a:solidFill>
                      <a:srgbClr val="0070C0"/>
                    </a:solidFill>
                    <a:latin typeface="Arial" panose="020B0604020202020204" pitchFamily="34" charset="0"/>
                  </a:rPr>
                  <a:t>.</a:t>
                </a:r>
              </a:p>
              <a:p>
                <a:pPr marL="342900" indent="-342900" algn="just">
                  <a:buFont typeface="Wingdings" panose="05000000000000000000" pitchFamily="2" charset="2"/>
                  <a:buChar char="§"/>
                </a:pPr>
                <a:endParaRPr lang="en-US">
                  <a:solidFill>
                    <a:srgbClr val="0070C0"/>
                  </a:solidFill>
                  <a:latin typeface="Arial" panose="020B0604020202020204" pitchFamily="34" charset="0"/>
                </a:endParaRPr>
              </a:p>
              <a:p>
                <a:pPr marL="342900" indent="-342900" algn="just">
                  <a:buFont typeface="Wingdings" panose="05000000000000000000" pitchFamily="2" charset="2"/>
                  <a:buChar char="§"/>
                </a:pPr>
                <a:r>
                  <a:rPr lang="en-US" err="1">
                    <a:solidFill>
                      <a:srgbClr val="0070C0"/>
                    </a:solidFill>
                    <a:latin typeface="Arial" panose="020B0604020202020204" pitchFamily="34" charset="0"/>
                  </a:rPr>
                  <a:t>Từ</a:t>
                </a:r>
                <a:r>
                  <a:rPr lang="en-US">
                    <a:solidFill>
                      <a:srgbClr val="0070C0"/>
                    </a:solidFill>
                    <a:latin typeface="Arial" panose="020B0604020202020204" pitchFamily="34" charset="0"/>
                  </a:rPr>
                  <a:t> </a:t>
                </a:r>
                <a:r>
                  <a:rPr lang="en-US" err="1">
                    <a:solidFill>
                      <a:srgbClr val="0070C0"/>
                    </a:solidFill>
                    <a:latin typeface="Arial" panose="020B0604020202020204" pitchFamily="34" charset="0"/>
                  </a:rPr>
                  <a:t>khóa</a:t>
                </a:r>
                <a:r>
                  <a:rPr lang="en-US">
                    <a:solidFill>
                      <a:srgbClr val="0070C0"/>
                    </a:solidFill>
                    <a:latin typeface="Arial" panose="020B0604020202020204" pitchFamily="34" charset="0"/>
                  </a:rPr>
                  <a:t> </a:t>
                </a:r>
                <a:r>
                  <a:rPr lang="en-US" err="1">
                    <a:solidFill>
                      <a:srgbClr val="0070C0"/>
                    </a:solidFill>
                    <a:latin typeface="Arial" panose="020B0604020202020204" pitchFamily="34" charset="0"/>
                  </a:rPr>
                  <a:t>tài</a:t>
                </a:r>
                <a:r>
                  <a:rPr lang="en-US">
                    <a:solidFill>
                      <a:srgbClr val="0070C0"/>
                    </a:solidFill>
                    <a:latin typeface="Arial" panose="020B0604020202020204" pitchFamily="34" charset="0"/>
                  </a:rPr>
                  <a:t> </a:t>
                </a:r>
                <a:r>
                  <a:rPr lang="en-US" err="1">
                    <a:solidFill>
                      <a:srgbClr val="0070C0"/>
                    </a:solidFill>
                    <a:latin typeface="Arial" panose="020B0604020202020204" pitchFamily="34" charset="0"/>
                  </a:rPr>
                  <a:t>nguyên</a:t>
                </a:r>
                <a:r>
                  <a:rPr lang="en-US">
                    <a:solidFill>
                      <a:srgbClr val="0070C0"/>
                    </a:solidFill>
                    <a:latin typeface="Arial" panose="020B0604020202020204" pitchFamily="34" charset="0"/>
                  </a:rPr>
                  <a:t> </a:t>
                </a:r>
                <a14:m>
                  <m:oMath xmlns:m="http://schemas.openxmlformats.org/officeDocument/2006/math">
                    <m:r>
                      <m:rPr>
                        <m:sty m:val="p"/>
                      </m:rPr>
                      <a:rPr lang="en-US">
                        <a:solidFill>
                          <a:srgbClr val="0070C0"/>
                        </a:solidFill>
                        <a:latin typeface="Cambria Math" panose="02040503050406030204" pitchFamily="18" charset="0"/>
                      </a:rPr>
                      <m:t>f</m:t>
                    </m:r>
                    <m:r>
                      <a:rPr lang="en-US" i="1">
                        <a:solidFill>
                          <a:srgbClr val="0070C0"/>
                        </a:solidFill>
                        <a:latin typeface="Cambria Math" panose="02040503050406030204" pitchFamily="18" charset="0"/>
                      </a:rPr>
                      <m:t>={</m:t>
                    </m:r>
                    <m:sSub>
                      <m:sSubPr>
                        <m:ctrlPr>
                          <a:rPr lang="en-US" i="1">
                            <a:solidFill>
                              <a:srgbClr val="0070C0"/>
                            </a:solidFill>
                            <a:latin typeface="Cambria Math" panose="02040503050406030204" pitchFamily="18" charset="0"/>
                          </a:rPr>
                        </m:ctrlPr>
                      </m:sSubPr>
                      <m:e>
                        <m:r>
                          <a:rPr lang="en-US" i="1">
                            <a:solidFill>
                              <a:srgbClr val="0070C0"/>
                            </a:solidFill>
                            <a:latin typeface="Cambria Math" panose="02040503050406030204" pitchFamily="18" charset="0"/>
                          </a:rPr>
                          <m:t>𝑓</m:t>
                        </m:r>
                      </m:e>
                      <m:sub>
                        <m:r>
                          <a:rPr lang="en-US" i="1">
                            <a:solidFill>
                              <a:srgbClr val="0070C0"/>
                            </a:solidFill>
                            <a:latin typeface="Cambria Math" panose="02040503050406030204" pitchFamily="18" charset="0"/>
                          </a:rPr>
                          <m:t>1</m:t>
                        </m:r>
                      </m:sub>
                    </m:sSub>
                    <m:r>
                      <a:rPr lang="en-US" i="1">
                        <a:solidFill>
                          <a:srgbClr val="0070C0"/>
                        </a:solidFill>
                        <a:latin typeface="Cambria Math" panose="02040503050406030204" pitchFamily="18" charset="0"/>
                      </a:rPr>
                      <m:t>, </m:t>
                    </m:r>
                    <m:sSub>
                      <m:sSubPr>
                        <m:ctrlPr>
                          <a:rPr lang="en-US" i="1">
                            <a:solidFill>
                              <a:srgbClr val="0070C0"/>
                            </a:solidFill>
                            <a:latin typeface="Cambria Math" panose="02040503050406030204" pitchFamily="18" charset="0"/>
                          </a:rPr>
                        </m:ctrlPr>
                      </m:sSubPr>
                      <m:e>
                        <m:r>
                          <a:rPr lang="en-US" i="1">
                            <a:solidFill>
                              <a:srgbClr val="0070C0"/>
                            </a:solidFill>
                            <a:latin typeface="Cambria Math" panose="02040503050406030204" pitchFamily="18" charset="0"/>
                          </a:rPr>
                          <m:t>𝑓</m:t>
                        </m:r>
                      </m:e>
                      <m:sub>
                        <m:r>
                          <a:rPr lang="en-US" i="1">
                            <a:solidFill>
                              <a:srgbClr val="0070C0"/>
                            </a:solidFill>
                            <a:latin typeface="Cambria Math" panose="02040503050406030204" pitchFamily="18" charset="0"/>
                          </a:rPr>
                          <m:t>2</m:t>
                        </m:r>
                      </m:sub>
                    </m:sSub>
                    <m:r>
                      <a:rPr lang="en-US" i="1">
                        <a:solidFill>
                          <a:srgbClr val="0070C0"/>
                        </a:solidFill>
                        <a:latin typeface="Cambria Math" panose="02040503050406030204" pitchFamily="18" charset="0"/>
                      </a:rPr>
                      <m:t>,…</m:t>
                    </m:r>
                    <m:sSub>
                      <m:sSubPr>
                        <m:ctrlPr>
                          <a:rPr lang="en-US" i="1">
                            <a:solidFill>
                              <a:srgbClr val="0070C0"/>
                            </a:solidFill>
                            <a:latin typeface="Cambria Math" panose="02040503050406030204" pitchFamily="18" charset="0"/>
                          </a:rPr>
                        </m:ctrlPr>
                      </m:sSubPr>
                      <m:e>
                        <m:r>
                          <a:rPr lang="en-US" i="1">
                            <a:solidFill>
                              <a:srgbClr val="0070C0"/>
                            </a:solidFill>
                            <a:latin typeface="Cambria Math" panose="02040503050406030204" pitchFamily="18" charset="0"/>
                          </a:rPr>
                          <m:t>𝑓</m:t>
                        </m:r>
                      </m:e>
                      <m:sub>
                        <m:r>
                          <a:rPr lang="en-US" i="1">
                            <a:solidFill>
                              <a:srgbClr val="0070C0"/>
                            </a:solidFill>
                            <a:latin typeface="Cambria Math" panose="02040503050406030204" pitchFamily="18" charset="0"/>
                          </a:rPr>
                          <m:t>𝑖</m:t>
                        </m:r>
                      </m:sub>
                    </m:sSub>
                    <m:r>
                      <a:rPr lang="en-US" i="1">
                        <a:solidFill>
                          <a:srgbClr val="0070C0"/>
                        </a:solidFill>
                        <a:latin typeface="Cambria Math" panose="02040503050406030204" pitchFamily="18" charset="0"/>
                      </a:rPr>
                      <m:t>…</m:t>
                    </m:r>
                    <m:sSub>
                      <m:sSubPr>
                        <m:ctrlPr>
                          <a:rPr lang="en-US" i="1">
                            <a:solidFill>
                              <a:srgbClr val="0070C0"/>
                            </a:solidFill>
                            <a:latin typeface="Cambria Math" panose="02040503050406030204" pitchFamily="18" charset="0"/>
                          </a:rPr>
                        </m:ctrlPr>
                      </m:sSubPr>
                      <m:e>
                        <m:r>
                          <a:rPr lang="en-US" i="1">
                            <a:solidFill>
                              <a:srgbClr val="0070C0"/>
                            </a:solidFill>
                            <a:latin typeface="Cambria Math" panose="02040503050406030204" pitchFamily="18" charset="0"/>
                          </a:rPr>
                          <m:t>𝑓</m:t>
                        </m:r>
                      </m:e>
                      <m:sub>
                        <m:r>
                          <a:rPr lang="en-US" i="1">
                            <a:solidFill>
                              <a:srgbClr val="0070C0"/>
                            </a:solidFill>
                            <a:latin typeface="Cambria Math" panose="02040503050406030204" pitchFamily="18" charset="0"/>
                          </a:rPr>
                          <m:t>𝑘</m:t>
                        </m:r>
                      </m:sub>
                    </m:sSub>
                    <m:r>
                      <a:rPr lang="en-US" i="1">
                        <a:solidFill>
                          <a:srgbClr val="0070C0"/>
                        </a:solidFill>
                        <a:latin typeface="Cambria Math" panose="02040503050406030204" pitchFamily="18" charset="0"/>
                      </a:rPr>
                      <m:t>}</m:t>
                    </m:r>
                  </m:oMath>
                </a14:m>
                <a:r>
                  <a:rPr lang="en-US">
                    <a:solidFill>
                      <a:srgbClr val="0070C0"/>
                    </a:solidFill>
                    <a:latin typeface="Arial" panose="020B0604020202020204" pitchFamily="34" charset="0"/>
                  </a:rPr>
                  <a:t>.</a:t>
                </a:r>
              </a:p>
              <a:p>
                <a:pPr marL="342900" indent="-342900" algn="just">
                  <a:buFont typeface="Wingdings" panose="05000000000000000000" pitchFamily="2" charset="2"/>
                  <a:buChar char="§"/>
                </a:pPr>
                <a:endParaRPr lang="en-US">
                  <a:solidFill>
                    <a:srgbClr val="0070C0"/>
                  </a:solidFill>
                  <a:latin typeface="Arial" panose="020B0604020202020204" pitchFamily="34" charset="0"/>
                </a:endParaRPr>
              </a:p>
              <a:p>
                <a:pPr marL="342900" indent="-342900" algn="just">
                  <a:buFont typeface="Wingdings" panose="05000000000000000000" pitchFamily="2" charset="2"/>
                  <a:buChar char="§"/>
                </a:pPr>
                <a14:m>
                  <m:oMath xmlns:m="http://schemas.openxmlformats.org/officeDocument/2006/math">
                    <m:sSub>
                      <m:sSubPr>
                        <m:ctrlPr>
                          <a:rPr lang="en-US" i="1" dirty="0">
                            <a:solidFill>
                              <a:srgbClr val="0070C0"/>
                            </a:solidFill>
                            <a:latin typeface="Cambria Math" panose="02040503050406030204" pitchFamily="18" charset="0"/>
                          </a:rPr>
                        </m:ctrlPr>
                      </m:sSubPr>
                      <m:e>
                        <m:r>
                          <a:rPr lang="en-US" i="1" dirty="0">
                            <a:solidFill>
                              <a:srgbClr val="0070C0"/>
                            </a:solidFill>
                            <a:latin typeface="Cambria Math" panose="02040503050406030204" pitchFamily="18" charset="0"/>
                          </a:rPr>
                          <m:t>𝑑</m:t>
                        </m:r>
                      </m:e>
                      <m:sub>
                        <m:r>
                          <a:rPr lang="en-US" i="1" dirty="0">
                            <a:solidFill>
                              <a:srgbClr val="0070C0"/>
                            </a:solidFill>
                            <a:latin typeface="Cambria Math" panose="02040503050406030204" pitchFamily="18" charset="0"/>
                          </a:rPr>
                          <m:t>𝑖</m:t>
                        </m:r>
                      </m:sub>
                    </m:sSub>
                    <m:r>
                      <a:rPr lang="en-US" i="1" dirty="0">
                        <a:solidFill>
                          <a:srgbClr val="0070C0"/>
                        </a:solidFill>
                        <a:latin typeface="Cambria Math" panose="02040503050406030204" pitchFamily="18" charset="0"/>
                      </a:rPr>
                      <m:t> = </m:t>
                    </m:r>
                    <m:d>
                      <m:dPr>
                        <m:ctrlPr>
                          <a:rPr lang="en-US" i="1" dirty="0">
                            <a:solidFill>
                              <a:srgbClr val="0070C0"/>
                            </a:solidFill>
                            <a:latin typeface="Cambria Math" panose="02040503050406030204" pitchFamily="18" charset="0"/>
                          </a:rPr>
                        </m:ctrlPr>
                      </m:dPr>
                      <m:e>
                        <m:sSub>
                          <m:sSubPr>
                            <m:ctrlPr>
                              <a:rPr lang="en-US" i="1" dirty="0">
                                <a:solidFill>
                                  <a:srgbClr val="0070C0"/>
                                </a:solidFill>
                                <a:latin typeface="Cambria Math" panose="02040503050406030204" pitchFamily="18" charset="0"/>
                              </a:rPr>
                            </m:ctrlPr>
                          </m:sSubPr>
                          <m:e>
                            <m:r>
                              <a:rPr lang="en-US" i="1" dirty="0">
                                <a:solidFill>
                                  <a:srgbClr val="0070C0"/>
                                </a:solidFill>
                                <a:latin typeface="Cambria Math" panose="02040503050406030204" pitchFamily="18" charset="0"/>
                              </a:rPr>
                              <m:t>𝑤</m:t>
                            </m:r>
                          </m:e>
                          <m:sub>
                            <m:r>
                              <a:rPr lang="en-US" i="1" dirty="0">
                                <a:solidFill>
                                  <a:srgbClr val="0070C0"/>
                                </a:solidFill>
                                <a:latin typeface="Cambria Math" panose="02040503050406030204" pitchFamily="18" charset="0"/>
                              </a:rPr>
                              <m:t>𝑖</m:t>
                            </m:r>
                            <m:r>
                              <a:rPr lang="en-US" i="1" dirty="0">
                                <a:solidFill>
                                  <a:srgbClr val="0070C0"/>
                                </a:solidFill>
                                <a:latin typeface="Cambria Math" panose="02040503050406030204" pitchFamily="18" charset="0"/>
                              </a:rPr>
                              <m:t>1</m:t>
                            </m:r>
                          </m:sub>
                        </m:sSub>
                        <m:r>
                          <a:rPr lang="en-US" b="0" i="1" dirty="0" smtClean="0">
                            <a:solidFill>
                              <a:srgbClr val="0070C0"/>
                            </a:solidFill>
                            <a:latin typeface="Cambria Math" panose="02040503050406030204" pitchFamily="18" charset="0"/>
                          </a:rPr>
                          <m:t>,</m:t>
                        </m:r>
                        <m:r>
                          <a:rPr lang="en-US" i="1" dirty="0">
                            <a:solidFill>
                              <a:srgbClr val="0070C0"/>
                            </a:solidFill>
                            <a:latin typeface="Cambria Math" panose="02040503050406030204" pitchFamily="18" charset="0"/>
                          </a:rPr>
                          <m:t> </m:t>
                        </m:r>
                        <m:sSub>
                          <m:sSubPr>
                            <m:ctrlPr>
                              <a:rPr lang="en-US" i="1" dirty="0">
                                <a:solidFill>
                                  <a:srgbClr val="0070C0"/>
                                </a:solidFill>
                                <a:latin typeface="Cambria Math" panose="02040503050406030204" pitchFamily="18" charset="0"/>
                              </a:rPr>
                            </m:ctrlPr>
                          </m:sSubPr>
                          <m:e>
                            <m:r>
                              <a:rPr lang="en-US" i="1" dirty="0">
                                <a:solidFill>
                                  <a:srgbClr val="0070C0"/>
                                </a:solidFill>
                                <a:latin typeface="Cambria Math" panose="02040503050406030204" pitchFamily="18" charset="0"/>
                              </a:rPr>
                              <m:t>𝑤</m:t>
                            </m:r>
                          </m:e>
                          <m:sub>
                            <m:r>
                              <a:rPr lang="en-US" i="1" dirty="0">
                                <a:solidFill>
                                  <a:srgbClr val="0070C0"/>
                                </a:solidFill>
                                <a:latin typeface="Cambria Math" panose="02040503050406030204" pitchFamily="18" charset="0"/>
                              </a:rPr>
                              <m:t>𝑖</m:t>
                            </m:r>
                            <m:r>
                              <a:rPr lang="en-US" i="1" dirty="0">
                                <a:solidFill>
                                  <a:srgbClr val="0070C0"/>
                                </a:solidFill>
                                <a:latin typeface="Cambria Math" panose="02040503050406030204" pitchFamily="18" charset="0"/>
                              </a:rPr>
                              <m:t>2</m:t>
                            </m:r>
                          </m:sub>
                        </m:sSub>
                        <m:r>
                          <a:rPr lang="en-US" b="0" i="1" dirty="0" smtClean="0">
                            <a:solidFill>
                              <a:srgbClr val="0070C0"/>
                            </a:solidFill>
                            <a:latin typeface="Cambria Math" panose="02040503050406030204" pitchFamily="18" charset="0"/>
                          </a:rPr>
                          <m:t>,</m:t>
                        </m:r>
                        <m:r>
                          <a:rPr lang="en-US" i="1" dirty="0">
                            <a:solidFill>
                              <a:srgbClr val="0070C0"/>
                            </a:solidFill>
                            <a:latin typeface="Cambria Math" panose="02040503050406030204" pitchFamily="18" charset="0"/>
                          </a:rPr>
                          <m:t> . . . </m:t>
                        </m:r>
                        <m:r>
                          <a:rPr lang="en-US" b="0" i="1" dirty="0" smtClean="0">
                            <a:solidFill>
                              <a:srgbClr val="0070C0"/>
                            </a:solidFill>
                            <a:latin typeface="Cambria Math" panose="02040503050406030204" pitchFamily="18" charset="0"/>
                          </a:rPr>
                          <m:t>,</m:t>
                        </m:r>
                        <m:sSub>
                          <m:sSubPr>
                            <m:ctrlPr>
                              <a:rPr lang="en-US" i="1" dirty="0">
                                <a:solidFill>
                                  <a:srgbClr val="0070C0"/>
                                </a:solidFill>
                                <a:latin typeface="Cambria Math" panose="02040503050406030204" pitchFamily="18" charset="0"/>
                              </a:rPr>
                            </m:ctrlPr>
                          </m:sSubPr>
                          <m:e>
                            <m:r>
                              <a:rPr lang="en-US" i="1" dirty="0" err="1">
                                <a:solidFill>
                                  <a:srgbClr val="0070C0"/>
                                </a:solidFill>
                                <a:latin typeface="Cambria Math" panose="02040503050406030204" pitchFamily="18" charset="0"/>
                              </a:rPr>
                              <m:t>𝑤</m:t>
                            </m:r>
                          </m:e>
                          <m:sub>
                            <m:r>
                              <a:rPr lang="en-US" i="1" dirty="0" err="1">
                                <a:solidFill>
                                  <a:srgbClr val="0070C0"/>
                                </a:solidFill>
                                <a:latin typeface="Cambria Math" panose="02040503050406030204" pitchFamily="18" charset="0"/>
                              </a:rPr>
                              <m:t>𝑖𝑗</m:t>
                            </m:r>
                          </m:sub>
                        </m:sSub>
                        <m:r>
                          <a:rPr lang="en-US" b="0" i="1" dirty="0" smtClean="0">
                            <a:solidFill>
                              <a:srgbClr val="0070C0"/>
                            </a:solidFill>
                            <a:latin typeface="Cambria Math" panose="02040503050406030204" pitchFamily="18" charset="0"/>
                          </a:rPr>
                          <m:t>,</m:t>
                        </m:r>
                        <m:r>
                          <a:rPr lang="en-US" i="1" dirty="0">
                            <a:solidFill>
                              <a:srgbClr val="0070C0"/>
                            </a:solidFill>
                            <a:latin typeface="Cambria Math" panose="02040503050406030204" pitchFamily="18" charset="0"/>
                          </a:rPr>
                          <m:t> . . . </m:t>
                        </m:r>
                        <m:r>
                          <a:rPr lang="en-US" b="0" i="1" dirty="0" smtClean="0">
                            <a:solidFill>
                              <a:srgbClr val="0070C0"/>
                            </a:solidFill>
                            <a:latin typeface="Cambria Math" panose="02040503050406030204" pitchFamily="18" charset="0"/>
                          </a:rPr>
                          <m:t>,</m:t>
                        </m:r>
                        <m:sSub>
                          <m:sSubPr>
                            <m:ctrlPr>
                              <a:rPr lang="en-US" i="1" dirty="0">
                                <a:solidFill>
                                  <a:srgbClr val="0070C0"/>
                                </a:solidFill>
                                <a:latin typeface="Cambria Math" panose="02040503050406030204" pitchFamily="18" charset="0"/>
                              </a:rPr>
                            </m:ctrlPr>
                          </m:sSubPr>
                          <m:e>
                            <m:r>
                              <a:rPr lang="en-US" i="1" dirty="0" err="1">
                                <a:solidFill>
                                  <a:srgbClr val="0070C0"/>
                                </a:solidFill>
                                <a:latin typeface="Cambria Math" panose="02040503050406030204" pitchFamily="18" charset="0"/>
                              </a:rPr>
                              <m:t>𝑤</m:t>
                            </m:r>
                          </m:e>
                          <m:sub>
                            <m:r>
                              <a:rPr lang="en-US" i="1" dirty="0" err="1">
                                <a:solidFill>
                                  <a:srgbClr val="0070C0"/>
                                </a:solidFill>
                                <a:latin typeface="Cambria Math" panose="02040503050406030204" pitchFamily="18" charset="0"/>
                              </a:rPr>
                              <m:t>𝑖𝑘</m:t>
                            </m:r>
                          </m:sub>
                        </m:sSub>
                      </m:e>
                    </m:d>
                    <m:r>
                      <a:rPr lang="en-US" i="1" dirty="0">
                        <a:solidFill>
                          <a:srgbClr val="0070C0"/>
                        </a:solidFill>
                        <a:latin typeface="Cambria Math" panose="02040503050406030204" pitchFamily="18" charset="0"/>
                      </a:rPr>
                      <m:t>,</m:t>
                    </m:r>
                  </m:oMath>
                </a14:m>
                <a:r>
                  <a:rPr lang="en-US">
                    <a:solidFill>
                      <a:srgbClr val="0070C0"/>
                    </a:solidFill>
                    <a:latin typeface="Arial" panose="020B0604020202020204" pitchFamily="34" charset="0"/>
                  </a:rPr>
                  <a:t> </a:t>
                </a:r>
                <a14:m>
                  <m:oMath xmlns:m="http://schemas.openxmlformats.org/officeDocument/2006/math">
                    <m:sSub>
                      <m:sSubPr>
                        <m:ctrlPr>
                          <a:rPr lang="en-US" i="1" dirty="0">
                            <a:solidFill>
                              <a:srgbClr val="0070C0"/>
                            </a:solidFill>
                            <a:latin typeface="Cambria Math" panose="02040503050406030204" pitchFamily="18" charset="0"/>
                          </a:rPr>
                        </m:ctrlPr>
                      </m:sSubPr>
                      <m:e>
                        <m:r>
                          <a:rPr lang="en-US" i="1" dirty="0">
                            <a:solidFill>
                              <a:srgbClr val="0070C0"/>
                            </a:solidFill>
                            <a:latin typeface="Cambria Math" panose="02040503050406030204" pitchFamily="18" charset="0"/>
                          </a:rPr>
                          <m:t>𝑤</m:t>
                        </m:r>
                      </m:e>
                      <m:sub>
                        <m:r>
                          <a:rPr lang="en-US" i="1" dirty="0">
                            <a:solidFill>
                              <a:srgbClr val="0070C0"/>
                            </a:solidFill>
                            <a:latin typeface="Cambria Math" panose="02040503050406030204" pitchFamily="18" charset="0"/>
                          </a:rPr>
                          <m:t>𝑖𝑗</m:t>
                        </m:r>
                      </m:sub>
                    </m:sSub>
                  </m:oMath>
                </a14:m>
                <a:r>
                  <a:rPr lang="en-US">
                    <a:solidFill>
                      <a:srgbClr val="0070C0"/>
                    </a:solidFill>
                    <a:latin typeface="Arial" panose="020B0604020202020204" pitchFamily="34" charset="0"/>
                  </a:rPr>
                  <a:t> </a:t>
                </a:r>
                <a:r>
                  <a:rPr lang="en-US" err="1">
                    <a:solidFill>
                      <a:srgbClr val="0070C0"/>
                    </a:solidFill>
                    <a:latin typeface="Arial" panose="020B0604020202020204" pitchFamily="34" charset="0"/>
                  </a:rPr>
                  <a:t>là</a:t>
                </a:r>
                <a:r>
                  <a:rPr lang="en-US">
                    <a:solidFill>
                      <a:srgbClr val="0070C0"/>
                    </a:solidFill>
                    <a:latin typeface="Arial" panose="020B0604020202020204" pitchFamily="34" charset="0"/>
                  </a:rPr>
                  <a:t> </a:t>
                </a:r>
                <a:r>
                  <a:rPr lang="en-US" err="1">
                    <a:solidFill>
                      <a:srgbClr val="0070C0"/>
                    </a:solidFill>
                    <a:latin typeface="Arial" panose="020B0604020202020204" pitchFamily="34" charset="0"/>
                  </a:rPr>
                  <a:t>trọng</a:t>
                </a:r>
                <a:r>
                  <a:rPr lang="en-US">
                    <a:solidFill>
                      <a:srgbClr val="0070C0"/>
                    </a:solidFill>
                    <a:latin typeface="Arial" panose="020B0604020202020204" pitchFamily="34" charset="0"/>
                  </a:rPr>
                  <a:t> </a:t>
                </a:r>
                <a:r>
                  <a:rPr lang="en-US" err="1">
                    <a:solidFill>
                      <a:srgbClr val="0070C0"/>
                    </a:solidFill>
                    <a:latin typeface="Arial" panose="020B0604020202020204" pitchFamily="34" charset="0"/>
                  </a:rPr>
                  <a:t>số</a:t>
                </a:r>
                <a:r>
                  <a:rPr lang="en-US">
                    <a:solidFill>
                      <a:srgbClr val="0070C0"/>
                    </a:solidFill>
                    <a:latin typeface="Arial" panose="020B0604020202020204" pitchFamily="34" charset="0"/>
                  </a:rPr>
                  <a:t> </a:t>
                </a:r>
                <a:r>
                  <a:rPr lang="en-US" err="1">
                    <a:solidFill>
                      <a:srgbClr val="0070C0"/>
                    </a:solidFill>
                    <a:latin typeface="Arial" panose="020B0604020202020204" pitchFamily="34" charset="0"/>
                  </a:rPr>
                  <a:t>của</a:t>
                </a:r>
                <a:r>
                  <a:rPr lang="en-US">
                    <a:solidFill>
                      <a:srgbClr val="0070C0"/>
                    </a:solidFill>
                    <a:latin typeface="Arial" panose="020B0604020202020204" pitchFamily="34" charset="0"/>
                  </a:rPr>
                  <a:t> </a:t>
                </a:r>
                <a:r>
                  <a:rPr lang="en-US" err="1">
                    <a:solidFill>
                      <a:srgbClr val="0070C0"/>
                    </a:solidFill>
                    <a:latin typeface="Arial" panose="020B0604020202020204" pitchFamily="34" charset="0"/>
                  </a:rPr>
                  <a:t>từ</a:t>
                </a:r>
                <a:r>
                  <a:rPr lang="en-US">
                    <a:solidFill>
                      <a:srgbClr val="0070C0"/>
                    </a:solidFill>
                    <a:latin typeface="Arial" panose="020B0604020202020204" pitchFamily="34" charset="0"/>
                  </a:rPr>
                  <a:t> </a:t>
                </a:r>
                <a:r>
                  <a:rPr lang="en-US" err="1">
                    <a:solidFill>
                      <a:srgbClr val="0070C0"/>
                    </a:solidFill>
                    <a:latin typeface="Arial" panose="020B0604020202020204" pitchFamily="34" charset="0"/>
                  </a:rPr>
                  <a:t>khóa</a:t>
                </a:r>
                <a:r>
                  <a:rPr lang="en-US">
                    <a:solidFill>
                      <a:srgbClr val="0070C0"/>
                    </a:solidFill>
                    <a:latin typeface="Arial" panose="020B0604020202020204" pitchFamily="34" charset="0"/>
                  </a:rPr>
                  <a:t> </a:t>
                </a:r>
                <a14:m>
                  <m:oMath xmlns:m="http://schemas.openxmlformats.org/officeDocument/2006/math">
                    <m:sSub>
                      <m:sSubPr>
                        <m:ctrlPr>
                          <a:rPr lang="en-US" i="1" dirty="0">
                            <a:solidFill>
                              <a:srgbClr val="0070C0"/>
                            </a:solidFill>
                            <a:latin typeface="Cambria Math" panose="02040503050406030204" pitchFamily="18" charset="0"/>
                          </a:rPr>
                        </m:ctrlPr>
                      </m:sSubPr>
                      <m:e>
                        <m:r>
                          <m:rPr>
                            <m:sty m:val="p"/>
                          </m:rPr>
                          <a:rPr lang="en-US" dirty="0">
                            <a:solidFill>
                              <a:srgbClr val="0070C0"/>
                            </a:solidFill>
                            <a:latin typeface="Cambria Math" panose="02040503050406030204" pitchFamily="18" charset="0"/>
                          </a:rPr>
                          <m:t>f</m:t>
                        </m:r>
                      </m:e>
                      <m:sub>
                        <m:r>
                          <a:rPr lang="en-US" i="1" dirty="0">
                            <a:solidFill>
                              <a:srgbClr val="0070C0"/>
                            </a:solidFill>
                            <a:latin typeface="Cambria Math" panose="02040503050406030204" pitchFamily="18" charset="0"/>
                          </a:rPr>
                          <m:t>𝑗</m:t>
                        </m:r>
                      </m:sub>
                    </m:sSub>
                  </m:oMath>
                </a14:m>
                <a:r>
                  <a:rPr lang="en-US">
                    <a:solidFill>
                      <a:srgbClr val="0070C0"/>
                    </a:solidFill>
                    <a:latin typeface="Arial" panose="020B0604020202020204" pitchFamily="34" charset="0"/>
                  </a:rPr>
                  <a:t> </a:t>
                </a:r>
                <a:r>
                  <a:rPr lang="en-US" err="1">
                    <a:solidFill>
                      <a:srgbClr val="0070C0"/>
                    </a:solidFill>
                    <a:latin typeface="Arial" panose="020B0604020202020204" pitchFamily="34" charset="0"/>
                  </a:rPr>
                  <a:t>trong</a:t>
                </a:r>
                <a:r>
                  <a:rPr lang="en-US">
                    <a:solidFill>
                      <a:srgbClr val="0070C0"/>
                    </a:solidFill>
                    <a:latin typeface="Arial" panose="020B0604020202020204" pitchFamily="34" charset="0"/>
                  </a:rPr>
                  <a:t> </a:t>
                </a:r>
                <a:r>
                  <a:rPr lang="en-US" err="1">
                    <a:solidFill>
                      <a:srgbClr val="0070C0"/>
                    </a:solidFill>
                    <a:latin typeface="Arial" panose="020B0604020202020204" pitchFamily="34" charset="0"/>
                  </a:rPr>
                  <a:t>tài</a:t>
                </a:r>
                <a:r>
                  <a:rPr lang="en-US">
                    <a:solidFill>
                      <a:srgbClr val="0070C0"/>
                    </a:solidFill>
                    <a:latin typeface="Arial" panose="020B0604020202020204" pitchFamily="34" charset="0"/>
                  </a:rPr>
                  <a:t> </a:t>
                </a:r>
                <a:r>
                  <a:rPr lang="en-US" err="1">
                    <a:solidFill>
                      <a:srgbClr val="0070C0"/>
                    </a:solidFill>
                    <a:latin typeface="Arial" panose="020B0604020202020204" pitchFamily="34" charset="0"/>
                  </a:rPr>
                  <a:t>nguyên</a:t>
                </a:r>
                <a:r>
                  <a:rPr lang="en-US">
                    <a:solidFill>
                      <a:srgbClr val="0070C0"/>
                    </a:solidFill>
                    <a:latin typeface="Arial" panose="020B0604020202020204" pitchFamily="34" charset="0"/>
                  </a:rPr>
                  <a:t> </a:t>
                </a:r>
                <a:r>
                  <a:rPr lang="en-US" err="1">
                    <a:solidFill>
                      <a:srgbClr val="0070C0"/>
                    </a:solidFill>
                    <a:latin typeface="Arial" panose="020B0604020202020204" pitchFamily="34" charset="0"/>
                  </a:rPr>
                  <a:t>của</a:t>
                </a:r>
                <a14:m>
                  <m:oMath xmlns:m="http://schemas.openxmlformats.org/officeDocument/2006/math">
                    <m:r>
                      <a:rPr lang="en-US" i="1" dirty="0">
                        <a:solidFill>
                          <a:srgbClr val="0070C0"/>
                        </a:solidFill>
                        <a:latin typeface="Cambria Math" panose="02040503050406030204" pitchFamily="18" charset="0"/>
                      </a:rPr>
                      <m:t> </m:t>
                    </m:r>
                    <m:sSub>
                      <m:sSubPr>
                        <m:ctrlPr>
                          <a:rPr lang="en-US" i="1" dirty="0">
                            <a:solidFill>
                              <a:srgbClr val="0070C0"/>
                            </a:solidFill>
                            <a:latin typeface="Cambria Math" panose="02040503050406030204" pitchFamily="18" charset="0"/>
                          </a:rPr>
                        </m:ctrlPr>
                      </m:sSubPr>
                      <m:e>
                        <m:r>
                          <a:rPr lang="en-US" i="1" dirty="0">
                            <a:solidFill>
                              <a:srgbClr val="0070C0"/>
                            </a:solidFill>
                            <a:latin typeface="Cambria Math" panose="02040503050406030204" pitchFamily="18" charset="0"/>
                          </a:rPr>
                          <m:t>𝑑</m:t>
                        </m:r>
                      </m:e>
                      <m:sub>
                        <m:r>
                          <a:rPr lang="en-US" i="1" dirty="0">
                            <a:solidFill>
                              <a:srgbClr val="0070C0"/>
                            </a:solidFill>
                            <a:latin typeface="Cambria Math" panose="02040503050406030204" pitchFamily="18" charset="0"/>
                          </a:rPr>
                          <m:t>𝑖</m:t>
                        </m:r>
                      </m:sub>
                    </m:sSub>
                  </m:oMath>
                </a14:m>
                <a:r>
                  <a:rPr lang="en-US">
                    <a:solidFill>
                      <a:srgbClr val="0070C0"/>
                    </a:solidFill>
                    <a:latin typeface="Arial" panose="020B0604020202020204" pitchFamily="34" charset="0"/>
                  </a:rPr>
                  <a:t>. </a:t>
                </a:r>
                <a:r>
                  <a:rPr lang="vi-VN">
                    <a:solidFill>
                      <a:srgbClr val="0070C0"/>
                    </a:solidFill>
                  </a:rPr>
                  <a:t>Trong</a:t>
                </a:r>
                <a:r>
                  <a:rPr lang="en-US">
                    <a:solidFill>
                      <a:srgbClr val="0070C0"/>
                    </a:solidFill>
                  </a:rPr>
                  <a:t> </a:t>
                </a:r>
                <a:r>
                  <a:rPr lang="vi-VN">
                    <a:solidFill>
                      <a:srgbClr val="0070C0"/>
                    </a:solidFill>
                  </a:rPr>
                  <a:t>trường hợp </a:t>
                </a:r>
                <a14:m>
                  <m:oMath xmlns:m="http://schemas.openxmlformats.org/officeDocument/2006/math">
                    <m:sSub>
                      <m:sSubPr>
                        <m:ctrlPr>
                          <a:rPr lang="en-US" i="1" dirty="0">
                            <a:solidFill>
                              <a:srgbClr val="0070C0"/>
                            </a:solidFill>
                            <a:latin typeface="Cambria Math" panose="02040503050406030204" pitchFamily="18" charset="0"/>
                          </a:rPr>
                        </m:ctrlPr>
                      </m:sSubPr>
                      <m:e>
                        <m:r>
                          <a:rPr lang="vi-VN" i="1" dirty="0">
                            <a:solidFill>
                              <a:srgbClr val="0070C0"/>
                            </a:solidFill>
                            <a:latin typeface="Cambria Math" panose="02040503050406030204" pitchFamily="18" charset="0"/>
                          </a:rPr>
                          <m:t>𝑤</m:t>
                        </m:r>
                      </m:e>
                      <m:sub>
                        <m:r>
                          <a:rPr lang="vi-VN" i="1" dirty="0">
                            <a:solidFill>
                              <a:srgbClr val="0070C0"/>
                            </a:solidFill>
                            <a:latin typeface="Cambria Math" panose="02040503050406030204" pitchFamily="18" charset="0"/>
                          </a:rPr>
                          <m:t>𝑖𝑗</m:t>
                        </m:r>
                      </m:sub>
                    </m:sSub>
                    <m:r>
                      <a:rPr lang="vi-VN" i="1" dirty="0">
                        <a:solidFill>
                          <a:srgbClr val="0070C0"/>
                        </a:solidFill>
                        <a:latin typeface="Cambria Math" panose="02040503050406030204" pitchFamily="18" charset="0"/>
                      </a:rPr>
                      <m:t> = 0, </m:t>
                    </m:r>
                    <m:sSub>
                      <m:sSubPr>
                        <m:ctrlPr>
                          <a:rPr lang="en-US" i="1" dirty="0">
                            <a:solidFill>
                              <a:srgbClr val="0070C0"/>
                            </a:solidFill>
                            <a:latin typeface="Cambria Math" panose="02040503050406030204" pitchFamily="18" charset="0"/>
                          </a:rPr>
                        </m:ctrlPr>
                      </m:sSubPr>
                      <m:e>
                        <m:r>
                          <a:rPr lang="vi-VN" i="1" dirty="0">
                            <a:solidFill>
                              <a:srgbClr val="0070C0"/>
                            </a:solidFill>
                            <a:latin typeface="Cambria Math" panose="02040503050406030204" pitchFamily="18" charset="0"/>
                          </a:rPr>
                          <m:t>𝑓</m:t>
                        </m:r>
                      </m:e>
                      <m:sub>
                        <m:r>
                          <a:rPr lang="vi-VN" i="1" dirty="0">
                            <a:solidFill>
                              <a:srgbClr val="0070C0"/>
                            </a:solidFill>
                            <a:latin typeface="Cambria Math" panose="02040503050406030204" pitchFamily="18" charset="0"/>
                          </a:rPr>
                          <m:t>𝑗</m:t>
                        </m:r>
                      </m:sub>
                    </m:sSub>
                    <m:r>
                      <a:rPr lang="vi-VN" i="1" dirty="0">
                        <a:solidFill>
                          <a:srgbClr val="0070C0"/>
                        </a:solidFill>
                        <a:latin typeface="Cambria Math" panose="02040503050406030204" pitchFamily="18" charset="0"/>
                      </a:rPr>
                      <m:t> </m:t>
                    </m:r>
                  </m:oMath>
                </a14:m>
                <a:r>
                  <a:rPr lang="vi-VN">
                    <a:solidFill>
                      <a:srgbClr val="0070C0"/>
                    </a:solidFill>
                  </a:rPr>
                  <a:t>không tồn tại trong tài nguyên </a:t>
                </a:r>
                <a14:m>
                  <m:oMath xmlns:m="http://schemas.openxmlformats.org/officeDocument/2006/math">
                    <m:sSub>
                      <m:sSubPr>
                        <m:ctrlPr>
                          <a:rPr lang="en-US" i="1" dirty="0">
                            <a:solidFill>
                              <a:srgbClr val="0070C0"/>
                            </a:solidFill>
                            <a:latin typeface="Cambria Math" panose="02040503050406030204" pitchFamily="18" charset="0"/>
                          </a:rPr>
                        </m:ctrlPr>
                      </m:sSubPr>
                      <m:e>
                        <m:r>
                          <a:rPr lang="vi-VN" i="1" dirty="0">
                            <a:solidFill>
                              <a:srgbClr val="0070C0"/>
                            </a:solidFill>
                            <a:latin typeface="Cambria Math" panose="02040503050406030204" pitchFamily="18" charset="0"/>
                          </a:rPr>
                          <m:t>𝑑</m:t>
                        </m:r>
                      </m:e>
                      <m:sub>
                        <m:r>
                          <a:rPr lang="vi-VN" i="1" dirty="0">
                            <a:solidFill>
                              <a:srgbClr val="0070C0"/>
                            </a:solidFill>
                            <a:latin typeface="Cambria Math" panose="02040503050406030204" pitchFamily="18" charset="0"/>
                          </a:rPr>
                          <m:t>𝑖</m:t>
                        </m:r>
                      </m:sub>
                    </m:sSub>
                  </m:oMath>
                </a14:m>
                <a:r>
                  <a:rPr lang="vi-VN">
                    <a:solidFill>
                      <a:srgbClr val="0070C0"/>
                    </a:solidFill>
                  </a:rPr>
                  <a:t>.</a:t>
                </a:r>
                <a:endParaRPr lang="en-US">
                  <a:solidFill>
                    <a:srgbClr val="0070C0"/>
                  </a:solidFill>
                </a:endParaRPr>
              </a:p>
            </p:txBody>
          </p:sp>
        </mc:Choice>
        <mc:Fallback>
          <p:sp>
            <p:nvSpPr>
              <p:cNvPr id="2" name="Chỗ dành sẵn cho Nội dung 2">
                <a:extLst>
                  <a:ext uri="{FF2B5EF4-FFF2-40B4-BE49-F238E27FC236}">
                    <a16:creationId xmlns:a16="http://schemas.microsoft.com/office/drawing/2014/main" id="{4B5CA8AF-6B7E-C1DD-E4C7-F17FEE12AABA}"/>
                  </a:ext>
                </a:extLst>
              </p:cNvPr>
              <p:cNvSpPr txBox="1">
                <a:spLocks noRot="1" noChangeAspect="1" noMove="1" noResize="1" noEditPoints="1" noAdjustHandles="1" noChangeArrowheads="1" noChangeShapeType="1" noTextEdit="1"/>
              </p:cNvSpPr>
              <p:nvPr/>
            </p:nvSpPr>
            <p:spPr>
              <a:xfrm>
                <a:off x="1228726" y="2139216"/>
                <a:ext cx="10253389" cy="4239359"/>
              </a:xfrm>
              <a:prstGeom prst="rect">
                <a:avLst/>
              </a:prstGeom>
              <a:blipFill>
                <a:blip r:embed="rId3"/>
                <a:stretch>
                  <a:fillRect l="-832" t="-1871" r="-892" b="-2878"/>
                </a:stretch>
              </a:blipFill>
            </p:spPr>
            <p:txBody>
              <a:bodyPr/>
              <a:lstStyle/>
              <a:p>
                <a:r>
                  <a:rPr lang="en-US">
                    <a:noFill/>
                  </a:rPr>
                  <a:t> </a:t>
                </a:r>
              </a:p>
            </p:txBody>
          </p:sp>
        </mc:Fallback>
      </mc:AlternateContent>
    </p:spTree>
    <p:extLst>
      <p:ext uri="{BB962C8B-B14F-4D97-AF65-F5344CB8AC3E}">
        <p14:creationId xmlns:p14="http://schemas.microsoft.com/office/powerpoint/2010/main" val="22294816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D5AD5A4B-C030-FE9B-33F4-FFEE813C4F06}"/>
              </a:ext>
            </a:extLst>
          </p:cNvPr>
          <p:cNvSpPr>
            <a:spLocks noGrp="1"/>
          </p:cNvSpPr>
          <p:nvPr>
            <p:ph type="ftr" sz="quarter" idx="11"/>
          </p:nvPr>
        </p:nvSpPr>
        <p:spPr>
          <a:xfrm>
            <a:off x="4038600" y="6378575"/>
            <a:ext cx="4114800" cy="365125"/>
          </a:xfrm>
        </p:spPr>
        <p:txBody>
          <a:bodyPr/>
          <a:lstStyle/>
          <a:p>
            <a:r>
              <a:rPr lang="en-US" sz="1600">
                <a:solidFill>
                  <a:schemeClr val="tx1"/>
                </a:solidFill>
                <a:latin typeface="Arial" panose="020B0604020202020204" pitchFamily="34" charset="0"/>
                <a:cs typeface="Arial" panose="020B0604020202020204" pitchFamily="34" charset="0"/>
              </a:rPr>
              <a:t>DS300 – HỆ KHUYẾN NGHỊ</a:t>
            </a:r>
          </a:p>
        </p:txBody>
      </p:sp>
      <p:sp>
        <p:nvSpPr>
          <p:cNvPr id="8" name="Slide Number Placeholder 7">
            <a:extLst>
              <a:ext uri="{FF2B5EF4-FFF2-40B4-BE49-F238E27FC236}">
                <a16:creationId xmlns:a16="http://schemas.microsoft.com/office/drawing/2014/main" id="{14E44644-30AF-C98C-940C-238E1D0D8166}"/>
              </a:ext>
            </a:extLst>
          </p:cNvPr>
          <p:cNvSpPr>
            <a:spLocks noGrp="1"/>
          </p:cNvSpPr>
          <p:nvPr>
            <p:ph type="sldNum" sz="quarter" idx="12"/>
          </p:nvPr>
        </p:nvSpPr>
        <p:spPr>
          <a:xfrm>
            <a:off x="11372849" y="6356350"/>
            <a:ext cx="542925" cy="365125"/>
          </a:xfrm>
        </p:spPr>
        <p:txBody>
          <a:body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t>12</a:t>
            </a:fld>
            <a:endParaRPr lang="en-US" sz="1600">
              <a:solidFill>
                <a:schemeClr val="tx1"/>
              </a:solidFill>
              <a:latin typeface="Arial" panose="020B0604020202020204" pitchFamily="34" charset="0"/>
              <a:cs typeface="Arial" panose="020B0604020202020204" pitchFamily="34" charset="0"/>
            </a:endParaRPr>
          </a:p>
        </p:txBody>
      </p:sp>
      <p:sp>
        <p:nvSpPr>
          <p:cNvPr id="10" name="Google Shape;115;p1">
            <a:extLst>
              <a:ext uri="{FF2B5EF4-FFF2-40B4-BE49-F238E27FC236}">
                <a16:creationId xmlns:a16="http://schemas.microsoft.com/office/drawing/2014/main" id="{7E452CFA-6A2D-1329-92B7-E8C184F5BFD5}"/>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16" name="TextBox 15">
            <a:extLst>
              <a:ext uri="{FF2B5EF4-FFF2-40B4-BE49-F238E27FC236}">
                <a16:creationId xmlns:a16="http://schemas.microsoft.com/office/drawing/2014/main" id="{DD022FB8-AB14-F4C9-176F-C63806A64008}"/>
              </a:ext>
            </a:extLst>
          </p:cNvPr>
          <p:cNvSpPr txBox="1"/>
          <p:nvPr/>
        </p:nvSpPr>
        <p:spPr>
          <a:xfrm>
            <a:off x="1733549" y="114300"/>
            <a:ext cx="8610601" cy="584775"/>
          </a:xfrm>
          <a:prstGeom prst="rect">
            <a:avLst/>
          </a:prstGeom>
          <a:noFill/>
        </p:spPr>
        <p:txBody>
          <a:bodyPr wrap="square" rtlCol="0">
            <a:spAutoFit/>
          </a:bodyPr>
          <a:lstStyle/>
          <a:p>
            <a:pPr algn="ctr"/>
            <a:r>
              <a:rPr lang="en-US" sz="1600">
                <a:solidFill>
                  <a:schemeClr val="tx1">
                    <a:lumMod val="50000"/>
                    <a:lumOff val="50000"/>
                  </a:schemeClr>
                </a:solidFill>
                <a:effectLst/>
                <a:latin typeface="Arial" panose="020B0604020202020204" pitchFamily="34" charset="0"/>
                <a:cs typeface="Arial" panose="020B0604020202020204" pitchFamily="34" charset="0"/>
              </a:rPr>
              <a:t>Intelligent Learning System based on Personalized Recommendation Technology</a:t>
            </a:r>
            <a:br>
              <a:rPr lang="en-US" sz="1600">
                <a:solidFill>
                  <a:schemeClr val="tx1">
                    <a:lumMod val="50000"/>
                    <a:lumOff val="50000"/>
                  </a:schemeClr>
                </a:solidFill>
                <a:latin typeface="Arial" panose="020B0604020202020204" pitchFamily="34" charset="0"/>
                <a:cs typeface="Arial" panose="020B0604020202020204" pitchFamily="34" charset="0"/>
              </a:rPr>
            </a:br>
            <a:endParaRPr lang="en-US" sz="1600">
              <a:solidFill>
                <a:schemeClr val="tx1">
                  <a:lumMod val="50000"/>
                  <a:lumOff val="50000"/>
                </a:schemeClr>
              </a:solidFill>
            </a:endParaRPr>
          </a:p>
        </p:txBody>
      </p:sp>
      <p:grpSp>
        <p:nvGrpSpPr>
          <p:cNvPr id="31" name="Group 30">
            <a:extLst>
              <a:ext uri="{FF2B5EF4-FFF2-40B4-BE49-F238E27FC236}">
                <a16:creationId xmlns:a16="http://schemas.microsoft.com/office/drawing/2014/main" id="{7DA9AB0A-5944-BB9F-BE06-E583B221A89F}"/>
              </a:ext>
            </a:extLst>
          </p:cNvPr>
          <p:cNvGrpSpPr/>
          <p:nvPr/>
        </p:nvGrpSpPr>
        <p:grpSpPr>
          <a:xfrm>
            <a:off x="276226" y="1090232"/>
            <a:ext cx="11449049" cy="106739"/>
            <a:chOff x="276226" y="1309307"/>
            <a:chExt cx="11449049" cy="106739"/>
          </a:xfrm>
        </p:grpSpPr>
        <p:cxnSp>
          <p:nvCxnSpPr>
            <p:cNvPr id="4" name="Straight Connector 3">
              <a:extLst>
                <a:ext uri="{FF2B5EF4-FFF2-40B4-BE49-F238E27FC236}">
                  <a16:creationId xmlns:a16="http://schemas.microsoft.com/office/drawing/2014/main" id="{14395E4C-080E-EF88-EE96-ACBB7EF4A6BC}"/>
                </a:ext>
              </a:extLst>
            </p:cNvPr>
            <p:cNvCxnSpPr>
              <a:cxnSpLocks/>
            </p:cNvCxnSpPr>
            <p:nvPr/>
          </p:nvCxnSpPr>
          <p:spPr>
            <a:xfrm>
              <a:off x="276226" y="130930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306128A1-6221-21A6-33A8-A61FEB89C24F}"/>
                </a:ext>
              </a:extLst>
            </p:cNvPr>
            <p:cNvSpPr/>
            <p:nvPr/>
          </p:nvSpPr>
          <p:spPr>
            <a:xfrm>
              <a:off x="276226" y="1309307"/>
              <a:ext cx="5819774" cy="1067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9" name="Straight Connector 28">
            <a:extLst>
              <a:ext uri="{FF2B5EF4-FFF2-40B4-BE49-F238E27FC236}">
                <a16:creationId xmlns:a16="http://schemas.microsoft.com/office/drawing/2014/main" id="{76734B8C-24EB-4B46-0771-C4DD37657E0F}"/>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nvGrpSpPr>
          <p:cNvPr id="39" name="!!ND">
            <a:extLst>
              <a:ext uri="{FF2B5EF4-FFF2-40B4-BE49-F238E27FC236}">
                <a16:creationId xmlns:a16="http://schemas.microsoft.com/office/drawing/2014/main" id="{FD0610EC-26C5-EED7-5A1F-BA8CE40A9F2D}"/>
              </a:ext>
            </a:extLst>
          </p:cNvPr>
          <p:cNvGrpSpPr/>
          <p:nvPr/>
        </p:nvGrpSpPr>
        <p:grpSpPr>
          <a:xfrm>
            <a:off x="276226" y="426010"/>
            <a:ext cx="11205889" cy="664221"/>
            <a:chOff x="934715" y="1851732"/>
            <a:chExt cx="11205889" cy="664221"/>
          </a:xfrm>
        </p:grpSpPr>
        <p:sp>
          <p:nvSpPr>
            <p:cNvPr id="35" name="TextBox 34">
              <a:extLst>
                <a:ext uri="{FF2B5EF4-FFF2-40B4-BE49-F238E27FC236}">
                  <a16:creationId xmlns:a16="http://schemas.microsoft.com/office/drawing/2014/main" id="{32FAB47D-EBB1-DB65-A043-9E7353CAAC02}"/>
                </a:ext>
              </a:extLst>
            </p:cNvPr>
            <p:cNvSpPr txBox="1"/>
            <p:nvPr/>
          </p:nvSpPr>
          <p:spPr>
            <a:xfrm>
              <a:off x="1598936" y="1891454"/>
              <a:ext cx="10541668" cy="584775"/>
            </a:xfrm>
            <a:prstGeom prst="rect">
              <a:avLst/>
            </a:prstGeom>
            <a:noFill/>
          </p:spPr>
          <p:txBody>
            <a:bodyPr wrap="none" rtlCol="0">
              <a:spAutoFit/>
            </a:bodyPr>
            <a:lstStyle/>
            <a:p>
              <a:r>
                <a:rPr lang="en-US" sz="3200" b="1">
                  <a:solidFill>
                    <a:schemeClr val="dk1"/>
                  </a:solidFill>
                  <a:latin typeface="Arial" panose="020B0604020202020204" pitchFamily="34" charset="0"/>
                  <a:ea typeface="Times New Roman"/>
                  <a:cs typeface="Arial" panose="020B0604020202020204" pitchFamily="34" charset="0"/>
                  <a:sym typeface="Times New Roman"/>
                </a:rPr>
                <a:t>PHÂN TÍCH &amp; THIẾT KẾ CHIẾN LƯỢC KHUYẾN NGHỊ</a:t>
              </a:r>
              <a:endParaRPr lang="vi-VN" sz="3200" b="1">
                <a:solidFill>
                  <a:schemeClr val="dk1"/>
                </a:solidFill>
                <a:latin typeface="Arial" panose="020B0604020202020204" pitchFamily="34" charset="0"/>
                <a:ea typeface="Times New Roman"/>
                <a:cs typeface="Arial" panose="020B0604020202020204" pitchFamily="34" charset="0"/>
                <a:sym typeface="Times New Roman"/>
              </a:endParaRPr>
            </a:p>
          </p:txBody>
        </p:sp>
        <p:sp>
          <p:nvSpPr>
            <p:cNvPr id="38" name="Diamond 37">
              <a:extLst>
                <a:ext uri="{FF2B5EF4-FFF2-40B4-BE49-F238E27FC236}">
                  <a16:creationId xmlns:a16="http://schemas.microsoft.com/office/drawing/2014/main" id="{F9F206B7-A218-709C-7FB2-CD8E891C9403}"/>
                </a:ext>
              </a:extLst>
            </p:cNvPr>
            <p:cNvSpPr/>
            <p:nvPr/>
          </p:nvSpPr>
          <p:spPr>
            <a:xfrm>
              <a:off x="934715" y="1851732"/>
              <a:ext cx="664221" cy="664221"/>
            </a:xfrm>
            <a:prstGeom prst="diamond">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bg1">
                      <a:lumMod val="95000"/>
                    </a:schemeClr>
                  </a:solidFill>
                  <a:latin typeface="Arial" panose="020B0604020202020204" pitchFamily="34" charset="0"/>
                  <a:cs typeface="Arial" panose="020B0604020202020204" pitchFamily="34" charset="0"/>
                </a:rPr>
                <a:t>4</a:t>
              </a:r>
            </a:p>
          </p:txBody>
        </p:sp>
      </p:grpSp>
      <p:sp>
        <p:nvSpPr>
          <p:cNvPr id="3" name="!!Text4">
            <a:extLst>
              <a:ext uri="{FF2B5EF4-FFF2-40B4-BE49-F238E27FC236}">
                <a16:creationId xmlns:a16="http://schemas.microsoft.com/office/drawing/2014/main" id="{BC3A44A1-4BFD-C4BC-6C4B-6EF4F80BBE0E}"/>
              </a:ext>
            </a:extLst>
          </p:cNvPr>
          <p:cNvSpPr txBox="1"/>
          <p:nvPr/>
        </p:nvSpPr>
        <p:spPr>
          <a:xfrm>
            <a:off x="608336" y="1353115"/>
            <a:ext cx="10677524" cy="523220"/>
          </a:xfrm>
          <a:prstGeom prst="rect">
            <a:avLst/>
          </a:prstGeom>
          <a:noFill/>
        </p:spPr>
        <p:txBody>
          <a:bodyPr wrap="square" rtlCol="0">
            <a:spAutoFit/>
          </a:bodyPr>
          <a:lstStyle/>
          <a:p>
            <a:pPr marL="457200" indent="-457200" algn="just">
              <a:buFont typeface="Wingdings" panose="05000000000000000000" pitchFamily="2" charset="2"/>
              <a:buChar char="v"/>
            </a:pPr>
            <a:r>
              <a:rPr lang="vi-VN" sz="2800" b="1">
                <a:solidFill>
                  <a:srgbClr val="0070C0"/>
                </a:solidFill>
                <a:cs typeface="Times New Roman" panose="02020603050405020304" pitchFamily="18" charset="0"/>
              </a:rPr>
              <a:t>Phương pháp xây dựng mô hình sở thích hiện tại của </a:t>
            </a:r>
            <a:r>
              <a:rPr lang="en-US" sz="2800" b="1">
                <a:solidFill>
                  <a:srgbClr val="0070C0"/>
                </a:solidFill>
                <a:latin typeface="Arial" panose="020B0604020202020204" pitchFamily="34" charset="0"/>
                <a:cs typeface="Arial" panose="020B0604020202020204" pitchFamily="34" charset="0"/>
              </a:rPr>
              <a:t>user</a:t>
            </a:r>
          </a:p>
        </p:txBody>
      </p:sp>
      <p:sp>
        <p:nvSpPr>
          <p:cNvPr id="2" name="Chỗ dành sẵn cho Nội dung 2">
            <a:extLst>
              <a:ext uri="{FF2B5EF4-FFF2-40B4-BE49-F238E27FC236}">
                <a16:creationId xmlns:a16="http://schemas.microsoft.com/office/drawing/2014/main" id="{4B5CA8AF-6B7E-C1DD-E4C7-F17FEE12AABA}"/>
              </a:ext>
            </a:extLst>
          </p:cNvPr>
          <p:cNvSpPr txBox="1">
            <a:spLocks/>
          </p:cNvSpPr>
          <p:nvPr/>
        </p:nvSpPr>
        <p:spPr>
          <a:xfrm>
            <a:off x="1228726" y="2139216"/>
            <a:ext cx="10253389" cy="52322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Wingdings" panose="05000000000000000000" pitchFamily="2" charset="2"/>
              <a:buChar char="§"/>
            </a:pPr>
            <a:r>
              <a:rPr lang="vi-VN">
                <a:solidFill>
                  <a:srgbClr val="0070C0"/>
                </a:solidFill>
                <a:latin typeface="Arial" panose="020B0604020202020204" pitchFamily="34" charset="0"/>
              </a:rPr>
              <a:t>Công thức toán học của ma trận trọng số tài nguyên như sau:</a:t>
            </a:r>
          </a:p>
        </p:txBody>
      </p:sp>
      <p:pic>
        <p:nvPicPr>
          <p:cNvPr id="5" name="Picture 4">
            <a:extLst>
              <a:ext uri="{FF2B5EF4-FFF2-40B4-BE49-F238E27FC236}">
                <a16:creationId xmlns:a16="http://schemas.microsoft.com/office/drawing/2014/main" id="{23DF21F9-1425-8649-A110-81FD98E73FF4}"/>
              </a:ext>
            </a:extLst>
          </p:cNvPr>
          <p:cNvPicPr>
            <a:picLocks noChangeAspect="1"/>
          </p:cNvPicPr>
          <p:nvPr/>
        </p:nvPicPr>
        <p:blipFill>
          <a:blip r:embed="rId3"/>
          <a:stretch>
            <a:fillRect/>
          </a:stretch>
        </p:blipFill>
        <p:spPr>
          <a:xfrm>
            <a:off x="1733549" y="3032582"/>
            <a:ext cx="4886325" cy="2266950"/>
          </a:xfrm>
          <a:prstGeom prst="rect">
            <a:avLst/>
          </a:prstGeom>
        </p:spPr>
      </p:pic>
      <p:sp>
        <p:nvSpPr>
          <p:cNvPr id="6" name="TextBox 5">
            <a:extLst>
              <a:ext uri="{FF2B5EF4-FFF2-40B4-BE49-F238E27FC236}">
                <a16:creationId xmlns:a16="http://schemas.microsoft.com/office/drawing/2014/main" id="{8A7D3B70-09E9-1E1F-AB49-DFD312C0DB40}"/>
              </a:ext>
            </a:extLst>
          </p:cNvPr>
          <p:cNvSpPr txBox="1"/>
          <p:nvPr/>
        </p:nvSpPr>
        <p:spPr>
          <a:xfrm>
            <a:off x="7034783" y="3196561"/>
            <a:ext cx="4338066" cy="1938992"/>
          </a:xfrm>
          <a:prstGeom prst="rect">
            <a:avLst/>
          </a:prstGeom>
          <a:noFill/>
        </p:spPr>
        <p:txBody>
          <a:bodyPr wrap="square" rtlCol="0">
            <a:spAutoFit/>
          </a:bodyPr>
          <a:lstStyle/>
          <a:p>
            <a:pPr marL="342900" indent="-342900" algn="just">
              <a:buFont typeface="Wingdings" panose="05000000000000000000" pitchFamily="2" charset="2"/>
              <a:buChar char="§"/>
            </a:pPr>
            <a:r>
              <a:rPr lang="vi-VN" sz="2400">
                <a:solidFill>
                  <a:srgbClr val="0070C0"/>
                </a:solidFill>
                <a:effectLst/>
                <a:latin typeface="Arial" panose="020B0604020202020204" pitchFamily="34" charset="0"/>
              </a:rPr>
              <a:t>Các phương pháp phổ biến của biểu thức trọng số là:</a:t>
            </a:r>
            <a:endParaRPr lang="en-US" sz="2400">
              <a:solidFill>
                <a:srgbClr val="0070C0"/>
              </a:solidFill>
              <a:effectLst/>
              <a:latin typeface="Arial" panose="020B0604020202020204" pitchFamily="34" charset="0"/>
            </a:endParaRPr>
          </a:p>
          <a:p>
            <a:pPr marL="800100" lvl="1" indent="-342900" algn="just">
              <a:buFont typeface="Arial" panose="020B0604020202020204" pitchFamily="34" charset="0"/>
              <a:buChar char="•"/>
            </a:pPr>
            <a:r>
              <a:rPr lang="en-US" sz="2400">
                <a:solidFill>
                  <a:srgbClr val="0070C0"/>
                </a:solidFill>
                <a:effectLst/>
                <a:latin typeface="Arial" panose="020B0604020202020204" pitchFamily="34" charset="0"/>
              </a:rPr>
              <a:t> </a:t>
            </a:r>
            <a:r>
              <a:rPr lang="en-US" sz="2400" err="1">
                <a:solidFill>
                  <a:srgbClr val="0070C0"/>
                </a:solidFill>
                <a:effectLst/>
                <a:latin typeface="Arial" panose="020B0604020202020204" pitchFamily="34" charset="0"/>
              </a:rPr>
              <a:t>Biểu</a:t>
            </a:r>
            <a:r>
              <a:rPr lang="en-US" sz="2400">
                <a:solidFill>
                  <a:srgbClr val="0070C0"/>
                </a:solidFill>
                <a:effectLst/>
                <a:latin typeface="Arial" panose="020B0604020202020204" pitchFamily="34" charset="0"/>
              </a:rPr>
              <a:t> </a:t>
            </a:r>
            <a:r>
              <a:rPr lang="en-US" sz="2400" err="1">
                <a:solidFill>
                  <a:srgbClr val="0070C0"/>
                </a:solidFill>
                <a:effectLst/>
                <a:latin typeface="Arial" panose="020B0604020202020204" pitchFamily="34" charset="0"/>
              </a:rPr>
              <a:t>diễn</a:t>
            </a:r>
            <a:r>
              <a:rPr lang="en-US" sz="2400">
                <a:solidFill>
                  <a:srgbClr val="0070C0"/>
                </a:solidFill>
                <a:effectLst/>
                <a:latin typeface="Arial" panose="020B0604020202020204" pitchFamily="34" charset="0"/>
              </a:rPr>
              <a:t> </a:t>
            </a:r>
            <a:r>
              <a:rPr lang="en-US" sz="2400" err="1">
                <a:solidFill>
                  <a:srgbClr val="0070C0"/>
                </a:solidFill>
                <a:effectLst/>
                <a:latin typeface="Arial" panose="020B0604020202020204" pitchFamily="34" charset="0"/>
              </a:rPr>
              <a:t>tần</a:t>
            </a:r>
            <a:r>
              <a:rPr lang="en-US" sz="2400">
                <a:solidFill>
                  <a:srgbClr val="0070C0"/>
                </a:solidFill>
                <a:effectLst/>
                <a:latin typeface="Arial" panose="020B0604020202020204" pitchFamily="34" charset="0"/>
              </a:rPr>
              <a:t> </a:t>
            </a:r>
            <a:r>
              <a:rPr lang="en-US" sz="2400" err="1">
                <a:solidFill>
                  <a:srgbClr val="0070C0"/>
                </a:solidFill>
                <a:effectLst/>
                <a:latin typeface="Arial" panose="020B0604020202020204" pitchFamily="34" charset="0"/>
              </a:rPr>
              <a:t>suất</a:t>
            </a:r>
            <a:r>
              <a:rPr lang="en-US" sz="2400">
                <a:solidFill>
                  <a:srgbClr val="0070C0"/>
                </a:solidFill>
                <a:effectLst/>
                <a:latin typeface="Arial" panose="020B0604020202020204" pitchFamily="34" charset="0"/>
              </a:rPr>
              <a:t>.</a:t>
            </a:r>
          </a:p>
          <a:p>
            <a:pPr marL="800100" lvl="1" indent="-342900" algn="just">
              <a:buFont typeface="Arial" panose="020B0604020202020204" pitchFamily="34" charset="0"/>
              <a:buChar char="•"/>
            </a:pPr>
            <a:r>
              <a:rPr lang="en-US" sz="2400">
                <a:solidFill>
                  <a:srgbClr val="0070C0"/>
                </a:solidFill>
                <a:latin typeface="Arial" panose="020B0604020202020204" pitchFamily="34" charset="0"/>
              </a:rPr>
              <a:t> </a:t>
            </a:r>
            <a:r>
              <a:rPr lang="en-US" sz="2400" err="1">
                <a:solidFill>
                  <a:srgbClr val="FF0000"/>
                </a:solidFill>
                <a:latin typeface="Arial" panose="020B0604020202020204" pitchFamily="34" charset="0"/>
              </a:rPr>
              <a:t>Biểu</a:t>
            </a:r>
            <a:r>
              <a:rPr lang="en-US" sz="2400">
                <a:solidFill>
                  <a:srgbClr val="FF0000"/>
                </a:solidFill>
                <a:latin typeface="Arial" panose="020B0604020202020204" pitchFamily="34" charset="0"/>
              </a:rPr>
              <a:t> </a:t>
            </a:r>
            <a:r>
              <a:rPr lang="en-US" sz="2400" err="1">
                <a:solidFill>
                  <a:srgbClr val="FF0000"/>
                </a:solidFill>
                <a:latin typeface="Arial" panose="020B0604020202020204" pitchFamily="34" charset="0"/>
              </a:rPr>
              <a:t>diễn</a:t>
            </a:r>
            <a:r>
              <a:rPr lang="en-US" sz="2400">
                <a:solidFill>
                  <a:srgbClr val="FF0000"/>
                </a:solidFill>
                <a:latin typeface="Arial" panose="020B0604020202020204" pitchFamily="34" charset="0"/>
              </a:rPr>
              <a:t> TF-IDF.</a:t>
            </a:r>
          </a:p>
          <a:p>
            <a:pPr marL="800100" lvl="1" indent="-342900" algn="just">
              <a:buFont typeface="Arial" panose="020B0604020202020204" pitchFamily="34" charset="0"/>
              <a:buChar char="•"/>
            </a:pPr>
            <a:r>
              <a:rPr lang="en-US" sz="2400">
                <a:solidFill>
                  <a:srgbClr val="0070C0"/>
                </a:solidFill>
                <a:effectLst/>
                <a:latin typeface="Arial" panose="020B0604020202020204" pitchFamily="34" charset="0"/>
              </a:rPr>
              <a:t> </a:t>
            </a:r>
            <a:r>
              <a:rPr lang="en-US" sz="2400" err="1">
                <a:solidFill>
                  <a:srgbClr val="0070C0"/>
                </a:solidFill>
                <a:effectLst/>
                <a:latin typeface="Arial" panose="020B0604020202020204" pitchFamily="34" charset="0"/>
              </a:rPr>
              <a:t>Biểu</a:t>
            </a:r>
            <a:r>
              <a:rPr lang="en-US" sz="2400">
                <a:solidFill>
                  <a:srgbClr val="0070C0"/>
                </a:solidFill>
                <a:effectLst/>
                <a:latin typeface="Arial" panose="020B0604020202020204" pitchFamily="34" charset="0"/>
              </a:rPr>
              <a:t> </a:t>
            </a:r>
            <a:r>
              <a:rPr lang="en-US" sz="2400" err="1">
                <a:solidFill>
                  <a:srgbClr val="0070C0"/>
                </a:solidFill>
                <a:effectLst/>
                <a:latin typeface="Arial" panose="020B0604020202020204" pitchFamily="34" charset="0"/>
              </a:rPr>
              <a:t>diễn</a:t>
            </a:r>
            <a:r>
              <a:rPr lang="en-US" sz="2400">
                <a:solidFill>
                  <a:srgbClr val="0070C0"/>
                </a:solidFill>
                <a:effectLst/>
                <a:latin typeface="Arial" panose="020B0604020202020204" pitchFamily="34" charset="0"/>
              </a:rPr>
              <a:t> Boolean.</a:t>
            </a:r>
          </a:p>
        </p:txBody>
      </p:sp>
    </p:spTree>
    <p:extLst>
      <p:ext uri="{BB962C8B-B14F-4D97-AF65-F5344CB8AC3E}">
        <p14:creationId xmlns:p14="http://schemas.microsoft.com/office/powerpoint/2010/main" val="16185732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D5AD5A4B-C030-FE9B-33F4-FFEE813C4F06}"/>
              </a:ext>
            </a:extLst>
          </p:cNvPr>
          <p:cNvSpPr>
            <a:spLocks noGrp="1"/>
          </p:cNvSpPr>
          <p:nvPr>
            <p:ph type="ftr" sz="quarter" idx="11"/>
          </p:nvPr>
        </p:nvSpPr>
        <p:spPr>
          <a:xfrm>
            <a:off x="4038600" y="6378575"/>
            <a:ext cx="4114800" cy="365125"/>
          </a:xfrm>
        </p:spPr>
        <p:txBody>
          <a:bodyPr/>
          <a:lstStyle/>
          <a:p>
            <a:r>
              <a:rPr lang="en-US" sz="1600">
                <a:solidFill>
                  <a:schemeClr val="tx1"/>
                </a:solidFill>
                <a:latin typeface="Arial" panose="020B0604020202020204" pitchFamily="34" charset="0"/>
                <a:cs typeface="Arial" panose="020B0604020202020204" pitchFamily="34" charset="0"/>
              </a:rPr>
              <a:t>DS300 – HỆ KHUYẾN NGHỊ</a:t>
            </a:r>
          </a:p>
        </p:txBody>
      </p:sp>
      <p:sp>
        <p:nvSpPr>
          <p:cNvPr id="8" name="Slide Number Placeholder 7">
            <a:extLst>
              <a:ext uri="{FF2B5EF4-FFF2-40B4-BE49-F238E27FC236}">
                <a16:creationId xmlns:a16="http://schemas.microsoft.com/office/drawing/2014/main" id="{14E44644-30AF-C98C-940C-238E1D0D8166}"/>
              </a:ext>
            </a:extLst>
          </p:cNvPr>
          <p:cNvSpPr>
            <a:spLocks noGrp="1"/>
          </p:cNvSpPr>
          <p:nvPr>
            <p:ph type="sldNum" sz="quarter" idx="12"/>
          </p:nvPr>
        </p:nvSpPr>
        <p:spPr>
          <a:xfrm>
            <a:off x="11372849" y="6356350"/>
            <a:ext cx="542925" cy="365125"/>
          </a:xfrm>
        </p:spPr>
        <p:txBody>
          <a:body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t>13</a:t>
            </a:fld>
            <a:endParaRPr lang="en-US" sz="1600">
              <a:solidFill>
                <a:schemeClr val="tx1"/>
              </a:solidFill>
              <a:latin typeface="Arial" panose="020B0604020202020204" pitchFamily="34" charset="0"/>
              <a:cs typeface="Arial" panose="020B0604020202020204" pitchFamily="34" charset="0"/>
            </a:endParaRPr>
          </a:p>
        </p:txBody>
      </p:sp>
      <p:sp>
        <p:nvSpPr>
          <p:cNvPr id="10" name="Google Shape;115;p1">
            <a:extLst>
              <a:ext uri="{FF2B5EF4-FFF2-40B4-BE49-F238E27FC236}">
                <a16:creationId xmlns:a16="http://schemas.microsoft.com/office/drawing/2014/main" id="{7E452CFA-6A2D-1329-92B7-E8C184F5BFD5}"/>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16" name="TextBox 15">
            <a:extLst>
              <a:ext uri="{FF2B5EF4-FFF2-40B4-BE49-F238E27FC236}">
                <a16:creationId xmlns:a16="http://schemas.microsoft.com/office/drawing/2014/main" id="{DD022FB8-AB14-F4C9-176F-C63806A64008}"/>
              </a:ext>
            </a:extLst>
          </p:cNvPr>
          <p:cNvSpPr txBox="1"/>
          <p:nvPr/>
        </p:nvSpPr>
        <p:spPr>
          <a:xfrm>
            <a:off x="1733549" y="114300"/>
            <a:ext cx="8610601" cy="584775"/>
          </a:xfrm>
          <a:prstGeom prst="rect">
            <a:avLst/>
          </a:prstGeom>
          <a:noFill/>
        </p:spPr>
        <p:txBody>
          <a:bodyPr wrap="square" rtlCol="0">
            <a:spAutoFit/>
          </a:bodyPr>
          <a:lstStyle/>
          <a:p>
            <a:pPr algn="ctr"/>
            <a:r>
              <a:rPr lang="en-US" sz="1600">
                <a:solidFill>
                  <a:schemeClr val="tx1">
                    <a:lumMod val="50000"/>
                    <a:lumOff val="50000"/>
                  </a:schemeClr>
                </a:solidFill>
                <a:effectLst/>
                <a:latin typeface="Arial" panose="020B0604020202020204" pitchFamily="34" charset="0"/>
                <a:cs typeface="Arial" panose="020B0604020202020204" pitchFamily="34" charset="0"/>
              </a:rPr>
              <a:t>Intelligent Learning System based on Personalized Recommendation Technology</a:t>
            </a:r>
            <a:br>
              <a:rPr lang="en-US" sz="1600">
                <a:solidFill>
                  <a:schemeClr val="tx1">
                    <a:lumMod val="50000"/>
                    <a:lumOff val="50000"/>
                  </a:schemeClr>
                </a:solidFill>
                <a:latin typeface="Arial" panose="020B0604020202020204" pitchFamily="34" charset="0"/>
                <a:cs typeface="Arial" panose="020B0604020202020204" pitchFamily="34" charset="0"/>
              </a:rPr>
            </a:br>
            <a:endParaRPr lang="en-US" sz="1600">
              <a:solidFill>
                <a:schemeClr val="tx1">
                  <a:lumMod val="50000"/>
                  <a:lumOff val="50000"/>
                </a:schemeClr>
              </a:solidFill>
            </a:endParaRPr>
          </a:p>
        </p:txBody>
      </p:sp>
      <p:grpSp>
        <p:nvGrpSpPr>
          <p:cNvPr id="31" name="Group 30">
            <a:extLst>
              <a:ext uri="{FF2B5EF4-FFF2-40B4-BE49-F238E27FC236}">
                <a16:creationId xmlns:a16="http://schemas.microsoft.com/office/drawing/2014/main" id="{7DA9AB0A-5944-BB9F-BE06-E583B221A89F}"/>
              </a:ext>
            </a:extLst>
          </p:cNvPr>
          <p:cNvGrpSpPr/>
          <p:nvPr/>
        </p:nvGrpSpPr>
        <p:grpSpPr>
          <a:xfrm>
            <a:off x="276226" y="1090232"/>
            <a:ext cx="11449049" cy="106739"/>
            <a:chOff x="276226" y="1309307"/>
            <a:chExt cx="11449049" cy="106739"/>
          </a:xfrm>
        </p:grpSpPr>
        <p:cxnSp>
          <p:nvCxnSpPr>
            <p:cNvPr id="4" name="Straight Connector 3">
              <a:extLst>
                <a:ext uri="{FF2B5EF4-FFF2-40B4-BE49-F238E27FC236}">
                  <a16:creationId xmlns:a16="http://schemas.microsoft.com/office/drawing/2014/main" id="{14395E4C-080E-EF88-EE96-ACBB7EF4A6BC}"/>
                </a:ext>
              </a:extLst>
            </p:cNvPr>
            <p:cNvCxnSpPr>
              <a:cxnSpLocks/>
            </p:cNvCxnSpPr>
            <p:nvPr/>
          </p:nvCxnSpPr>
          <p:spPr>
            <a:xfrm>
              <a:off x="276226" y="130930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306128A1-6221-21A6-33A8-A61FEB89C24F}"/>
                </a:ext>
              </a:extLst>
            </p:cNvPr>
            <p:cNvSpPr/>
            <p:nvPr/>
          </p:nvSpPr>
          <p:spPr>
            <a:xfrm>
              <a:off x="276226" y="1309307"/>
              <a:ext cx="5819774" cy="1067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9" name="Straight Connector 28">
            <a:extLst>
              <a:ext uri="{FF2B5EF4-FFF2-40B4-BE49-F238E27FC236}">
                <a16:creationId xmlns:a16="http://schemas.microsoft.com/office/drawing/2014/main" id="{76734B8C-24EB-4B46-0771-C4DD37657E0F}"/>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nvGrpSpPr>
          <p:cNvPr id="39" name="!!ND">
            <a:extLst>
              <a:ext uri="{FF2B5EF4-FFF2-40B4-BE49-F238E27FC236}">
                <a16:creationId xmlns:a16="http://schemas.microsoft.com/office/drawing/2014/main" id="{FD0610EC-26C5-EED7-5A1F-BA8CE40A9F2D}"/>
              </a:ext>
            </a:extLst>
          </p:cNvPr>
          <p:cNvGrpSpPr/>
          <p:nvPr/>
        </p:nvGrpSpPr>
        <p:grpSpPr>
          <a:xfrm>
            <a:off x="276226" y="426010"/>
            <a:ext cx="11205889" cy="664221"/>
            <a:chOff x="934715" y="1851732"/>
            <a:chExt cx="11205889" cy="664221"/>
          </a:xfrm>
        </p:grpSpPr>
        <p:sp>
          <p:nvSpPr>
            <p:cNvPr id="35" name="TextBox 34">
              <a:extLst>
                <a:ext uri="{FF2B5EF4-FFF2-40B4-BE49-F238E27FC236}">
                  <a16:creationId xmlns:a16="http://schemas.microsoft.com/office/drawing/2014/main" id="{32FAB47D-EBB1-DB65-A043-9E7353CAAC02}"/>
                </a:ext>
              </a:extLst>
            </p:cNvPr>
            <p:cNvSpPr txBox="1"/>
            <p:nvPr/>
          </p:nvSpPr>
          <p:spPr>
            <a:xfrm>
              <a:off x="1598936" y="1891454"/>
              <a:ext cx="10541668" cy="584775"/>
            </a:xfrm>
            <a:prstGeom prst="rect">
              <a:avLst/>
            </a:prstGeom>
            <a:noFill/>
          </p:spPr>
          <p:txBody>
            <a:bodyPr wrap="none" rtlCol="0">
              <a:spAutoFit/>
            </a:bodyPr>
            <a:lstStyle/>
            <a:p>
              <a:r>
                <a:rPr lang="en-US" sz="3200" b="1">
                  <a:solidFill>
                    <a:schemeClr val="dk1"/>
                  </a:solidFill>
                  <a:latin typeface="Arial" panose="020B0604020202020204" pitchFamily="34" charset="0"/>
                  <a:ea typeface="Times New Roman"/>
                  <a:cs typeface="Arial" panose="020B0604020202020204" pitchFamily="34" charset="0"/>
                  <a:sym typeface="Times New Roman"/>
                </a:rPr>
                <a:t>PHÂN TÍCH &amp; THIẾT KẾ CHIẾN LƯỢC KHUYẾN NGHỊ</a:t>
              </a:r>
              <a:endParaRPr lang="vi-VN" sz="3200" b="1">
                <a:solidFill>
                  <a:schemeClr val="dk1"/>
                </a:solidFill>
                <a:latin typeface="Arial" panose="020B0604020202020204" pitchFamily="34" charset="0"/>
                <a:ea typeface="Times New Roman"/>
                <a:cs typeface="Arial" panose="020B0604020202020204" pitchFamily="34" charset="0"/>
                <a:sym typeface="Times New Roman"/>
              </a:endParaRPr>
            </a:p>
          </p:txBody>
        </p:sp>
        <p:sp>
          <p:nvSpPr>
            <p:cNvPr id="38" name="Diamond 37">
              <a:extLst>
                <a:ext uri="{FF2B5EF4-FFF2-40B4-BE49-F238E27FC236}">
                  <a16:creationId xmlns:a16="http://schemas.microsoft.com/office/drawing/2014/main" id="{F9F206B7-A218-709C-7FB2-CD8E891C9403}"/>
                </a:ext>
              </a:extLst>
            </p:cNvPr>
            <p:cNvSpPr/>
            <p:nvPr/>
          </p:nvSpPr>
          <p:spPr>
            <a:xfrm>
              <a:off x="934715" y="1851732"/>
              <a:ext cx="664221" cy="664221"/>
            </a:xfrm>
            <a:prstGeom prst="diamond">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bg1">
                      <a:lumMod val="95000"/>
                    </a:schemeClr>
                  </a:solidFill>
                  <a:latin typeface="Arial" panose="020B0604020202020204" pitchFamily="34" charset="0"/>
                  <a:cs typeface="Arial" panose="020B0604020202020204" pitchFamily="34" charset="0"/>
                </a:rPr>
                <a:t>4</a:t>
              </a:r>
            </a:p>
          </p:txBody>
        </p:sp>
      </p:grpSp>
      <p:sp>
        <p:nvSpPr>
          <p:cNvPr id="3" name="!!Text4">
            <a:extLst>
              <a:ext uri="{FF2B5EF4-FFF2-40B4-BE49-F238E27FC236}">
                <a16:creationId xmlns:a16="http://schemas.microsoft.com/office/drawing/2014/main" id="{BC3A44A1-4BFD-C4BC-6C4B-6EF4F80BBE0E}"/>
              </a:ext>
            </a:extLst>
          </p:cNvPr>
          <p:cNvSpPr txBox="1"/>
          <p:nvPr/>
        </p:nvSpPr>
        <p:spPr>
          <a:xfrm>
            <a:off x="608335" y="1353115"/>
            <a:ext cx="11116939" cy="523220"/>
          </a:xfrm>
          <a:prstGeom prst="rect">
            <a:avLst/>
          </a:prstGeom>
          <a:noFill/>
        </p:spPr>
        <p:txBody>
          <a:bodyPr wrap="square" rtlCol="0">
            <a:spAutoFit/>
          </a:bodyPr>
          <a:lstStyle/>
          <a:p>
            <a:pPr marL="457200" indent="-457200" algn="just">
              <a:buFont typeface="Wingdings" panose="05000000000000000000" pitchFamily="2" charset="2"/>
              <a:buChar char="v"/>
            </a:pPr>
            <a:r>
              <a:rPr lang="vi-VN" sz="2800" b="1">
                <a:solidFill>
                  <a:srgbClr val="0070C0"/>
                </a:solidFill>
                <a:cs typeface="Times New Roman" panose="02020603050405020304" pitchFamily="18" charset="0"/>
              </a:rPr>
              <a:t>Phương pháp xây dựng mô hình sở thích </a:t>
            </a:r>
            <a:r>
              <a:rPr lang="en-US" sz="2800" b="1" err="1">
                <a:solidFill>
                  <a:srgbClr val="0070C0"/>
                </a:solidFill>
                <a:latin typeface="Arial" panose="020B0604020202020204" pitchFamily="34" charset="0"/>
                <a:cs typeface="Arial" panose="020B0604020202020204" pitchFamily="34" charset="0"/>
              </a:rPr>
              <a:t>tiềm</a:t>
            </a:r>
            <a:r>
              <a:rPr lang="en-US" sz="2800" b="1">
                <a:solidFill>
                  <a:srgbClr val="0070C0"/>
                </a:solidFill>
                <a:latin typeface="Arial" panose="020B0604020202020204" pitchFamily="34" charset="0"/>
                <a:cs typeface="Arial" panose="020B0604020202020204" pitchFamily="34" charset="0"/>
              </a:rPr>
              <a:t> </a:t>
            </a:r>
            <a:r>
              <a:rPr lang="en-US" sz="2800" b="1" err="1">
                <a:solidFill>
                  <a:srgbClr val="0070C0"/>
                </a:solidFill>
                <a:latin typeface="Arial" panose="020B0604020202020204" pitchFamily="34" charset="0"/>
                <a:cs typeface="Arial" panose="020B0604020202020204" pitchFamily="34" charset="0"/>
              </a:rPr>
              <a:t>năng</a:t>
            </a:r>
            <a:r>
              <a:rPr lang="vi-VN" sz="2800" b="1">
                <a:solidFill>
                  <a:srgbClr val="0070C0"/>
                </a:solidFill>
                <a:latin typeface="Arial" panose="020B0604020202020204" pitchFamily="34" charset="0"/>
                <a:cs typeface="Arial" panose="020B0604020202020204" pitchFamily="34" charset="0"/>
              </a:rPr>
              <a:t> </a:t>
            </a:r>
            <a:r>
              <a:rPr lang="vi-VN" sz="2800" b="1">
                <a:solidFill>
                  <a:srgbClr val="0070C0"/>
                </a:solidFill>
                <a:cs typeface="Times New Roman" panose="02020603050405020304" pitchFamily="18" charset="0"/>
              </a:rPr>
              <a:t>của</a:t>
            </a:r>
            <a:r>
              <a:rPr lang="en-US" sz="2800" b="1">
                <a:solidFill>
                  <a:srgbClr val="0070C0"/>
                </a:solidFill>
                <a:latin typeface="Arial" panose="020B0604020202020204" pitchFamily="34" charset="0"/>
                <a:cs typeface="Arial" panose="020B0604020202020204" pitchFamily="34" charset="0"/>
              </a:rPr>
              <a:t> user</a:t>
            </a:r>
          </a:p>
        </p:txBody>
      </p:sp>
      <p:sp>
        <p:nvSpPr>
          <p:cNvPr id="2" name="Chỗ dành sẵn cho Nội dung 2">
            <a:extLst>
              <a:ext uri="{FF2B5EF4-FFF2-40B4-BE49-F238E27FC236}">
                <a16:creationId xmlns:a16="http://schemas.microsoft.com/office/drawing/2014/main" id="{4B5CA8AF-6B7E-C1DD-E4C7-F17FEE12AABA}"/>
              </a:ext>
            </a:extLst>
          </p:cNvPr>
          <p:cNvSpPr txBox="1">
            <a:spLocks/>
          </p:cNvSpPr>
          <p:nvPr/>
        </p:nvSpPr>
        <p:spPr>
          <a:xfrm>
            <a:off x="1228727" y="2139216"/>
            <a:ext cx="9686924" cy="312810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Wingdings" panose="05000000000000000000" pitchFamily="2" charset="2"/>
              <a:buChar char="§"/>
            </a:pPr>
            <a:r>
              <a:rPr lang="en-US">
                <a:solidFill>
                  <a:srgbClr val="0070C0"/>
                </a:solidFill>
                <a:latin typeface="Arial" panose="020B0604020202020204" pitchFamily="34" charset="0"/>
              </a:rPr>
              <a:t> </a:t>
            </a:r>
            <a:r>
              <a:rPr lang="vi-VN">
                <a:solidFill>
                  <a:srgbClr val="0070C0"/>
                </a:solidFill>
                <a:latin typeface="Arial" panose="020B0604020202020204" pitchFamily="34" charset="0"/>
              </a:rPr>
              <a:t>Potential User Interest Model (PUIM)</a:t>
            </a:r>
            <a:endParaRPr lang="en-US">
              <a:solidFill>
                <a:srgbClr val="0070C0"/>
              </a:solidFill>
              <a:latin typeface="Arial" panose="020B0604020202020204" pitchFamily="34" charset="0"/>
            </a:endParaRPr>
          </a:p>
          <a:p>
            <a:pPr marL="342900" indent="-342900" algn="just">
              <a:buFont typeface="Wingdings" panose="05000000000000000000" pitchFamily="2" charset="2"/>
              <a:buChar char="§"/>
            </a:pPr>
            <a:endParaRPr lang="vi-VN">
              <a:solidFill>
                <a:srgbClr val="0070C0"/>
              </a:solidFill>
              <a:latin typeface="Arial" panose="020B0604020202020204" pitchFamily="34" charset="0"/>
            </a:endParaRPr>
          </a:p>
          <a:p>
            <a:pPr marL="342900" indent="-342900" algn="just">
              <a:buFont typeface="Wingdings" panose="05000000000000000000" pitchFamily="2" charset="2"/>
              <a:buChar char="§"/>
            </a:pPr>
            <a:r>
              <a:rPr lang="en-US">
                <a:solidFill>
                  <a:srgbClr val="0070C0"/>
                </a:solidFill>
                <a:latin typeface="Arial" panose="020B0604020202020204" pitchFamily="34" charset="0"/>
              </a:rPr>
              <a:t> K</a:t>
            </a:r>
            <a:r>
              <a:rPr lang="vi-VN">
                <a:solidFill>
                  <a:srgbClr val="0070C0"/>
                </a:solidFill>
                <a:latin typeface="Arial" panose="020B0604020202020204" pitchFamily="34" charset="0"/>
              </a:rPr>
              <a:t>hác với mô hình sở thích hiện tại của user. Nó không thể được truy xuất thông qua các bình luận hoặc lịch sử của user. </a:t>
            </a:r>
            <a:endParaRPr lang="en-US">
              <a:solidFill>
                <a:srgbClr val="0070C0"/>
              </a:solidFill>
              <a:latin typeface="Arial" panose="020B0604020202020204" pitchFamily="34" charset="0"/>
            </a:endParaRPr>
          </a:p>
          <a:p>
            <a:pPr marL="342900" indent="-342900" algn="just">
              <a:buFont typeface="Wingdings" panose="05000000000000000000" pitchFamily="2" charset="2"/>
              <a:buChar char="§"/>
            </a:pPr>
            <a:endParaRPr lang="vi-VN">
              <a:solidFill>
                <a:srgbClr val="0070C0"/>
              </a:solidFill>
              <a:latin typeface="Arial" panose="020B0604020202020204" pitchFamily="34" charset="0"/>
            </a:endParaRPr>
          </a:p>
          <a:p>
            <a:pPr marL="342900" indent="-342900" algn="just">
              <a:buFont typeface="Wingdings" panose="05000000000000000000" pitchFamily="2" charset="2"/>
              <a:buChar char="§"/>
            </a:pPr>
            <a:r>
              <a:rPr lang="en-US">
                <a:solidFill>
                  <a:srgbClr val="0070C0"/>
                </a:solidFill>
                <a:latin typeface="Arial" panose="020B0604020202020204" pitchFamily="34" charset="0"/>
              </a:rPr>
              <a:t> </a:t>
            </a:r>
            <a:r>
              <a:rPr lang="vi-VN">
                <a:solidFill>
                  <a:srgbClr val="0070C0"/>
                </a:solidFill>
                <a:latin typeface="Arial" panose="020B0604020202020204" pitchFamily="34" charset="0"/>
              </a:rPr>
              <a:t>Một phương pháp lọc cộng tác được đề xuất để khuyến nghị sở thích của các nhóm user tương tự cho user mục tiêu</a:t>
            </a:r>
            <a:r>
              <a:rPr lang="en-US">
                <a:solidFill>
                  <a:srgbClr val="0070C0"/>
                </a:solidFill>
                <a:latin typeface="Arial" panose="020B0604020202020204" pitchFamily="34" charset="0"/>
              </a:rPr>
              <a:t>.</a:t>
            </a:r>
            <a:endParaRPr lang="vi-VN">
              <a:solidFill>
                <a:srgbClr val="0070C0"/>
              </a:solidFill>
              <a:latin typeface="Arial" panose="020B0604020202020204" pitchFamily="34" charset="0"/>
            </a:endParaRPr>
          </a:p>
        </p:txBody>
      </p:sp>
    </p:spTree>
    <p:extLst>
      <p:ext uri="{BB962C8B-B14F-4D97-AF65-F5344CB8AC3E}">
        <p14:creationId xmlns:p14="http://schemas.microsoft.com/office/powerpoint/2010/main" val="34622042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D5AD5A4B-C030-FE9B-33F4-FFEE813C4F06}"/>
              </a:ext>
            </a:extLst>
          </p:cNvPr>
          <p:cNvSpPr>
            <a:spLocks noGrp="1"/>
          </p:cNvSpPr>
          <p:nvPr>
            <p:ph type="ftr" sz="quarter" idx="11"/>
          </p:nvPr>
        </p:nvSpPr>
        <p:spPr>
          <a:xfrm>
            <a:off x="4038600" y="6378575"/>
            <a:ext cx="4114800" cy="365125"/>
          </a:xfrm>
        </p:spPr>
        <p:txBody>
          <a:bodyPr/>
          <a:lstStyle/>
          <a:p>
            <a:r>
              <a:rPr lang="en-US" sz="1600">
                <a:solidFill>
                  <a:schemeClr val="tx1"/>
                </a:solidFill>
                <a:latin typeface="Arial" panose="020B0604020202020204" pitchFamily="34" charset="0"/>
                <a:cs typeface="Arial" panose="020B0604020202020204" pitchFamily="34" charset="0"/>
              </a:rPr>
              <a:t>DS300 – HỆ KHUYẾN NGHỊ</a:t>
            </a:r>
          </a:p>
        </p:txBody>
      </p:sp>
      <p:sp>
        <p:nvSpPr>
          <p:cNvPr id="8" name="Slide Number Placeholder 7">
            <a:extLst>
              <a:ext uri="{FF2B5EF4-FFF2-40B4-BE49-F238E27FC236}">
                <a16:creationId xmlns:a16="http://schemas.microsoft.com/office/drawing/2014/main" id="{14E44644-30AF-C98C-940C-238E1D0D8166}"/>
              </a:ext>
            </a:extLst>
          </p:cNvPr>
          <p:cNvSpPr>
            <a:spLocks noGrp="1"/>
          </p:cNvSpPr>
          <p:nvPr>
            <p:ph type="sldNum" sz="quarter" idx="12"/>
          </p:nvPr>
        </p:nvSpPr>
        <p:spPr>
          <a:xfrm>
            <a:off x="11372849" y="6356350"/>
            <a:ext cx="542925" cy="365125"/>
          </a:xfrm>
        </p:spPr>
        <p:txBody>
          <a:body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t>14</a:t>
            </a:fld>
            <a:endParaRPr lang="en-US" sz="1600">
              <a:solidFill>
                <a:schemeClr val="tx1"/>
              </a:solidFill>
              <a:latin typeface="Arial" panose="020B0604020202020204" pitchFamily="34" charset="0"/>
              <a:cs typeface="Arial" panose="020B0604020202020204" pitchFamily="34" charset="0"/>
            </a:endParaRPr>
          </a:p>
        </p:txBody>
      </p:sp>
      <p:sp>
        <p:nvSpPr>
          <p:cNvPr id="10" name="Google Shape;115;p1">
            <a:extLst>
              <a:ext uri="{FF2B5EF4-FFF2-40B4-BE49-F238E27FC236}">
                <a16:creationId xmlns:a16="http://schemas.microsoft.com/office/drawing/2014/main" id="{7E452CFA-6A2D-1329-92B7-E8C184F5BFD5}"/>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16" name="TextBox 15">
            <a:extLst>
              <a:ext uri="{FF2B5EF4-FFF2-40B4-BE49-F238E27FC236}">
                <a16:creationId xmlns:a16="http://schemas.microsoft.com/office/drawing/2014/main" id="{DD022FB8-AB14-F4C9-176F-C63806A64008}"/>
              </a:ext>
            </a:extLst>
          </p:cNvPr>
          <p:cNvSpPr txBox="1"/>
          <p:nvPr/>
        </p:nvSpPr>
        <p:spPr>
          <a:xfrm>
            <a:off x="1733549" y="114300"/>
            <a:ext cx="8610601" cy="584775"/>
          </a:xfrm>
          <a:prstGeom prst="rect">
            <a:avLst/>
          </a:prstGeom>
          <a:noFill/>
        </p:spPr>
        <p:txBody>
          <a:bodyPr wrap="square" rtlCol="0">
            <a:spAutoFit/>
          </a:bodyPr>
          <a:lstStyle/>
          <a:p>
            <a:pPr algn="ctr"/>
            <a:r>
              <a:rPr lang="en-US" sz="1600">
                <a:solidFill>
                  <a:schemeClr val="tx1">
                    <a:lumMod val="50000"/>
                    <a:lumOff val="50000"/>
                  </a:schemeClr>
                </a:solidFill>
                <a:effectLst/>
                <a:latin typeface="Arial" panose="020B0604020202020204" pitchFamily="34" charset="0"/>
                <a:cs typeface="Arial" panose="020B0604020202020204" pitchFamily="34" charset="0"/>
              </a:rPr>
              <a:t>Intelligent Learning System based on Personalized Recommendation Technology</a:t>
            </a:r>
            <a:br>
              <a:rPr lang="en-US" sz="1600">
                <a:solidFill>
                  <a:schemeClr val="tx1">
                    <a:lumMod val="50000"/>
                    <a:lumOff val="50000"/>
                  </a:schemeClr>
                </a:solidFill>
                <a:latin typeface="Arial" panose="020B0604020202020204" pitchFamily="34" charset="0"/>
                <a:cs typeface="Arial" panose="020B0604020202020204" pitchFamily="34" charset="0"/>
              </a:rPr>
            </a:br>
            <a:endParaRPr lang="en-US" sz="1600">
              <a:solidFill>
                <a:schemeClr val="tx1">
                  <a:lumMod val="50000"/>
                  <a:lumOff val="50000"/>
                </a:schemeClr>
              </a:solidFill>
            </a:endParaRPr>
          </a:p>
        </p:txBody>
      </p:sp>
      <p:grpSp>
        <p:nvGrpSpPr>
          <p:cNvPr id="31" name="Group 30">
            <a:extLst>
              <a:ext uri="{FF2B5EF4-FFF2-40B4-BE49-F238E27FC236}">
                <a16:creationId xmlns:a16="http://schemas.microsoft.com/office/drawing/2014/main" id="{7DA9AB0A-5944-BB9F-BE06-E583B221A89F}"/>
              </a:ext>
            </a:extLst>
          </p:cNvPr>
          <p:cNvGrpSpPr/>
          <p:nvPr/>
        </p:nvGrpSpPr>
        <p:grpSpPr>
          <a:xfrm>
            <a:off x="276226" y="1090232"/>
            <a:ext cx="11449049" cy="106739"/>
            <a:chOff x="276226" y="1309307"/>
            <a:chExt cx="11449049" cy="106739"/>
          </a:xfrm>
        </p:grpSpPr>
        <p:cxnSp>
          <p:nvCxnSpPr>
            <p:cNvPr id="4" name="Straight Connector 3">
              <a:extLst>
                <a:ext uri="{FF2B5EF4-FFF2-40B4-BE49-F238E27FC236}">
                  <a16:creationId xmlns:a16="http://schemas.microsoft.com/office/drawing/2014/main" id="{14395E4C-080E-EF88-EE96-ACBB7EF4A6BC}"/>
                </a:ext>
              </a:extLst>
            </p:cNvPr>
            <p:cNvCxnSpPr>
              <a:cxnSpLocks/>
            </p:cNvCxnSpPr>
            <p:nvPr/>
          </p:nvCxnSpPr>
          <p:spPr>
            <a:xfrm>
              <a:off x="276226" y="130930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306128A1-6221-21A6-33A8-A61FEB89C24F}"/>
                </a:ext>
              </a:extLst>
            </p:cNvPr>
            <p:cNvSpPr/>
            <p:nvPr/>
          </p:nvSpPr>
          <p:spPr>
            <a:xfrm>
              <a:off x="276226" y="1309307"/>
              <a:ext cx="5819774" cy="1067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9" name="Straight Connector 28">
            <a:extLst>
              <a:ext uri="{FF2B5EF4-FFF2-40B4-BE49-F238E27FC236}">
                <a16:creationId xmlns:a16="http://schemas.microsoft.com/office/drawing/2014/main" id="{76734B8C-24EB-4B46-0771-C4DD37657E0F}"/>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nvGrpSpPr>
          <p:cNvPr id="39" name="!!ND">
            <a:extLst>
              <a:ext uri="{FF2B5EF4-FFF2-40B4-BE49-F238E27FC236}">
                <a16:creationId xmlns:a16="http://schemas.microsoft.com/office/drawing/2014/main" id="{FD0610EC-26C5-EED7-5A1F-BA8CE40A9F2D}"/>
              </a:ext>
            </a:extLst>
          </p:cNvPr>
          <p:cNvGrpSpPr/>
          <p:nvPr/>
        </p:nvGrpSpPr>
        <p:grpSpPr>
          <a:xfrm>
            <a:off x="276226" y="426010"/>
            <a:ext cx="11205889" cy="664221"/>
            <a:chOff x="934715" y="1851732"/>
            <a:chExt cx="11205889" cy="664221"/>
          </a:xfrm>
        </p:grpSpPr>
        <p:sp>
          <p:nvSpPr>
            <p:cNvPr id="35" name="TextBox 34">
              <a:extLst>
                <a:ext uri="{FF2B5EF4-FFF2-40B4-BE49-F238E27FC236}">
                  <a16:creationId xmlns:a16="http://schemas.microsoft.com/office/drawing/2014/main" id="{32FAB47D-EBB1-DB65-A043-9E7353CAAC02}"/>
                </a:ext>
              </a:extLst>
            </p:cNvPr>
            <p:cNvSpPr txBox="1"/>
            <p:nvPr/>
          </p:nvSpPr>
          <p:spPr>
            <a:xfrm>
              <a:off x="1598936" y="1891454"/>
              <a:ext cx="10541668" cy="584775"/>
            </a:xfrm>
            <a:prstGeom prst="rect">
              <a:avLst/>
            </a:prstGeom>
            <a:noFill/>
          </p:spPr>
          <p:txBody>
            <a:bodyPr wrap="none" rtlCol="0">
              <a:spAutoFit/>
            </a:bodyPr>
            <a:lstStyle/>
            <a:p>
              <a:r>
                <a:rPr lang="en-US" sz="3200" b="1">
                  <a:solidFill>
                    <a:schemeClr val="dk1"/>
                  </a:solidFill>
                  <a:latin typeface="Arial" panose="020B0604020202020204" pitchFamily="34" charset="0"/>
                  <a:ea typeface="Times New Roman"/>
                  <a:cs typeface="Arial" panose="020B0604020202020204" pitchFamily="34" charset="0"/>
                  <a:sym typeface="Times New Roman"/>
                </a:rPr>
                <a:t>PHÂN TÍCH &amp; THIẾT KẾ CHIẾN LƯỢC KHUYẾN NGHỊ</a:t>
              </a:r>
              <a:endParaRPr lang="vi-VN" sz="3200" b="1">
                <a:solidFill>
                  <a:schemeClr val="dk1"/>
                </a:solidFill>
                <a:latin typeface="Arial" panose="020B0604020202020204" pitchFamily="34" charset="0"/>
                <a:ea typeface="Times New Roman"/>
                <a:cs typeface="Arial" panose="020B0604020202020204" pitchFamily="34" charset="0"/>
                <a:sym typeface="Times New Roman"/>
              </a:endParaRPr>
            </a:p>
          </p:txBody>
        </p:sp>
        <p:sp>
          <p:nvSpPr>
            <p:cNvPr id="38" name="Diamond 37">
              <a:extLst>
                <a:ext uri="{FF2B5EF4-FFF2-40B4-BE49-F238E27FC236}">
                  <a16:creationId xmlns:a16="http://schemas.microsoft.com/office/drawing/2014/main" id="{F9F206B7-A218-709C-7FB2-CD8E891C9403}"/>
                </a:ext>
              </a:extLst>
            </p:cNvPr>
            <p:cNvSpPr/>
            <p:nvPr/>
          </p:nvSpPr>
          <p:spPr>
            <a:xfrm>
              <a:off x="934715" y="1851732"/>
              <a:ext cx="664221" cy="664221"/>
            </a:xfrm>
            <a:prstGeom prst="diamond">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bg1">
                      <a:lumMod val="95000"/>
                    </a:schemeClr>
                  </a:solidFill>
                  <a:latin typeface="Arial" panose="020B0604020202020204" pitchFamily="34" charset="0"/>
                  <a:cs typeface="Arial" panose="020B0604020202020204" pitchFamily="34" charset="0"/>
                </a:rPr>
                <a:t>4</a:t>
              </a:r>
            </a:p>
          </p:txBody>
        </p:sp>
      </p:grpSp>
      <mc:AlternateContent xmlns:mc="http://schemas.openxmlformats.org/markup-compatibility/2006">
        <mc:Choice xmlns:a14="http://schemas.microsoft.com/office/drawing/2010/main" Requires="a14">
          <p:sp>
            <p:nvSpPr>
              <p:cNvPr id="2" name="Chỗ dành sẵn cho Nội dung 2">
                <a:extLst>
                  <a:ext uri="{FF2B5EF4-FFF2-40B4-BE49-F238E27FC236}">
                    <a16:creationId xmlns:a16="http://schemas.microsoft.com/office/drawing/2014/main" id="{4B5CA8AF-6B7E-C1DD-E4C7-F17FEE12AABA}"/>
                  </a:ext>
                </a:extLst>
              </p:cNvPr>
              <p:cNvSpPr txBox="1">
                <a:spLocks/>
              </p:cNvSpPr>
              <p:nvPr/>
            </p:nvSpPr>
            <p:spPr>
              <a:xfrm>
                <a:off x="1228727" y="2139216"/>
                <a:ext cx="10253388" cy="374463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Wingdings" panose="05000000000000000000" pitchFamily="2" charset="2"/>
                  <a:buChar char="§"/>
                </a:pPr>
                <a:r>
                  <a:rPr lang="vi-VN">
                    <a:solidFill>
                      <a:srgbClr val="0070C0"/>
                    </a:solidFill>
                    <a:latin typeface="Arial" panose="020B0604020202020204" pitchFamily="34" charset="0"/>
                  </a:rPr>
                  <a:t>Trong thuật toán lọc cộng tác, những user duyệt qua các tài nguyên khác nhau khó có thể được phân loại là những user tương tự. </a:t>
                </a:r>
                <a:endParaRPr lang="en-US">
                  <a:solidFill>
                    <a:srgbClr val="0070C0"/>
                  </a:solidFill>
                  <a:latin typeface="Arial" panose="020B0604020202020204" pitchFamily="34" charset="0"/>
                </a:endParaRPr>
              </a:p>
              <a:p>
                <a:pPr marL="342900" indent="-342900" algn="just">
                  <a:buFont typeface="Wingdings" panose="05000000000000000000" pitchFamily="2" charset="2"/>
                  <a:buChar char="§"/>
                </a:pPr>
                <a:endParaRPr lang="en-US">
                  <a:solidFill>
                    <a:srgbClr val="0070C0"/>
                  </a:solidFill>
                  <a:latin typeface="Arial" panose="020B0604020202020204" pitchFamily="34" charset="0"/>
                </a:endParaRPr>
              </a:p>
              <a:p>
                <a:pPr marL="342900" indent="-342900" algn="just">
                  <a:buFont typeface="Wingdings" panose="05000000000000000000" pitchFamily="2" charset="2"/>
                  <a:buChar char="§"/>
                </a:pPr>
                <a:r>
                  <a:rPr lang="en-US">
                    <a:solidFill>
                      <a:srgbClr val="0070C0"/>
                    </a:solidFill>
                    <a:latin typeface="Arial" panose="020B0604020202020204" pitchFamily="34" charset="0"/>
                  </a:rPr>
                  <a:t>B</a:t>
                </a:r>
                <a:r>
                  <a:rPr lang="vi-VN">
                    <a:solidFill>
                      <a:srgbClr val="0070C0"/>
                    </a:solidFill>
                    <a:latin typeface="Arial" panose="020B0604020202020204" pitchFamily="34" charset="0"/>
                  </a:rPr>
                  <a:t>ài báo này sử dụng một phương pháp tính toán mức độ hình thức kết hợp hành vi và nội dung. </a:t>
                </a:r>
                <a:endParaRPr lang="en-US">
                  <a:solidFill>
                    <a:srgbClr val="0070C0"/>
                  </a:solidFill>
                  <a:latin typeface="Arial" panose="020B0604020202020204" pitchFamily="34" charset="0"/>
                </a:endParaRPr>
              </a:p>
              <a:p>
                <a:pPr marL="342900" indent="-342900" algn="just">
                  <a:buFont typeface="Wingdings" panose="05000000000000000000" pitchFamily="2" charset="2"/>
                  <a:buChar char="§"/>
                </a:pPr>
                <a:endParaRPr lang="vi-VN">
                  <a:solidFill>
                    <a:srgbClr val="0070C0"/>
                  </a:solidFill>
                  <a:latin typeface="Arial" panose="020B0604020202020204" pitchFamily="34" charset="0"/>
                </a:endParaRPr>
              </a:p>
              <a:p>
                <a:pPr marL="342900" indent="-342900" algn="just">
                  <a:buFont typeface="Wingdings" panose="05000000000000000000" pitchFamily="2" charset="2"/>
                  <a:buChar char="§"/>
                </a:pPr>
                <a:r>
                  <a:rPr lang="vi-VN">
                    <a:solidFill>
                      <a:srgbClr val="0070C0"/>
                    </a:solidFill>
                    <a:latin typeface="Arial" panose="020B0604020202020204" pitchFamily="34" charset="0"/>
                  </a:rPr>
                  <a:t>Sự giống nhau của user </a:t>
                </a:r>
                <a:r>
                  <a:rPr lang="en-US">
                    <a:solidFill>
                      <a:srgbClr val="0070C0"/>
                    </a:solidFill>
                    <a:latin typeface="Arial" panose="020B0604020202020204" pitchFamily="34" charset="0"/>
                  </a:rPr>
                  <a:t>(user similarity) </a:t>
                </a:r>
                <a:r>
                  <a:rPr lang="vi-VN">
                    <a:solidFill>
                      <a:srgbClr val="0070C0"/>
                    </a:solidFill>
                    <a:latin typeface="Arial" panose="020B0604020202020204" pitchFamily="34" charset="0"/>
                  </a:rPr>
                  <a:t>được mở rộng thành hai phần: </a:t>
                </a:r>
              </a:p>
              <a:p>
                <a:pPr marL="800100" lvl="1" indent="-342900" algn="just">
                  <a:buFont typeface="Arial" panose="020B0604020202020204" pitchFamily="34" charset="0"/>
                  <a:buChar char="•"/>
                </a:pPr>
                <a:r>
                  <a:rPr lang="vi-VN">
                    <a:solidFill>
                      <a:srgbClr val="0070C0"/>
                    </a:solidFill>
                    <a:latin typeface="Arial" panose="020B0604020202020204" pitchFamily="34" charset="0"/>
                  </a:rPr>
                  <a:t>Score similarity </a:t>
                </a:r>
                <a14:m>
                  <m:oMath xmlns:m="http://schemas.openxmlformats.org/officeDocument/2006/math">
                    <m:r>
                      <a:rPr lang="en-US" b="0" i="0" dirty="0" smtClean="0">
                        <a:solidFill>
                          <a:srgbClr val="0070C0"/>
                        </a:solidFill>
                        <a:effectLst/>
                        <a:latin typeface="Cambria Math" panose="02040503050406030204" pitchFamily="18" charset="0"/>
                      </a:rPr>
                      <m:t>(</m:t>
                    </m:r>
                    <m:r>
                      <a:rPr lang="en-US" i="1" dirty="0" smtClean="0">
                        <a:solidFill>
                          <a:srgbClr val="0070C0"/>
                        </a:solidFill>
                        <a:effectLst/>
                        <a:latin typeface="Cambria Math" panose="02040503050406030204" pitchFamily="18" charset="0"/>
                      </a:rPr>
                      <m:t>𝑠𝑖𝑚</m:t>
                    </m:r>
                    <m:sSub>
                      <m:sSubPr>
                        <m:ctrlPr>
                          <a:rPr lang="en-US" b="0" i="1" dirty="0" smtClean="0">
                            <a:solidFill>
                              <a:srgbClr val="0070C0"/>
                            </a:solidFill>
                            <a:effectLst/>
                            <a:latin typeface="Cambria Math" panose="02040503050406030204" pitchFamily="18" charset="0"/>
                          </a:rPr>
                        </m:ctrlPr>
                      </m:sSubPr>
                      <m:e>
                        <m:r>
                          <a:rPr lang="en-US" b="0" i="1" dirty="0" smtClean="0">
                            <a:solidFill>
                              <a:srgbClr val="0070C0"/>
                            </a:solidFill>
                            <a:effectLst/>
                            <a:latin typeface="Cambria Math" panose="02040503050406030204" pitchFamily="18" charset="0"/>
                          </a:rPr>
                          <m:t>(</m:t>
                        </m:r>
                      </m:e>
                      <m:sub>
                        <m:r>
                          <a:rPr lang="en-US" b="0" i="1" dirty="0" smtClean="0">
                            <a:solidFill>
                              <a:srgbClr val="0070C0"/>
                            </a:solidFill>
                            <a:effectLst/>
                            <a:latin typeface="Cambria Math" panose="02040503050406030204" pitchFamily="18" charset="0"/>
                          </a:rPr>
                          <m:t>𝑔𝑟𝑎𝑑𝑒</m:t>
                        </m:r>
                      </m:sub>
                    </m:sSub>
                    <m:r>
                      <a:rPr lang="en-US" i="1" dirty="0" smtClean="0">
                        <a:solidFill>
                          <a:srgbClr val="0070C0"/>
                        </a:solidFill>
                        <a:effectLst/>
                        <a:latin typeface="Cambria Math" panose="02040503050406030204" pitchFamily="18" charset="0"/>
                      </a:rPr>
                      <m:t>(</m:t>
                    </m:r>
                    <m:r>
                      <a:rPr lang="en-US" i="1" dirty="0" smtClean="0">
                        <a:solidFill>
                          <a:srgbClr val="0070C0"/>
                        </a:solidFill>
                        <a:effectLst/>
                        <a:latin typeface="Cambria Math" panose="02040503050406030204" pitchFamily="18" charset="0"/>
                      </a:rPr>
                      <m:t>𝑢</m:t>
                    </m:r>
                    <m:r>
                      <a:rPr lang="en-US" i="1" dirty="0" smtClean="0">
                        <a:solidFill>
                          <a:srgbClr val="0070C0"/>
                        </a:solidFill>
                        <a:effectLst/>
                        <a:latin typeface="Cambria Math" panose="02040503050406030204" pitchFamily="18" charset="0"/>
                      </a:rPr>
                      <m:t>, </m:t>
                    </m:r>
                    <m:r>
                      <a:rPr lang="en-US" i="1" dirty="0" smtClean="0">
                        <a:solidFill>
                          <a:srgbClr val="0070C0"/>
                        </a:solidFill>
                        <a:effectLst/>
                        <a:latin typeface="Cambria Math" panose="02040503050406030204" pitchFamily="18" charset="0"/>
                      </a:rPr>
                      <m:t>𝑣</m:t>
                    </m:r>
                    <m:r>
                      <a:rPr lang="en-US" i="1" dirty="0" smtClean="0">
                        <a:solidFill>
                          <a:srgbClr val="0070C0"/>
                        </a:solidFill>
                        <a:effectLst/>
                        <a:latin typeface="Cambria Math" panose="02040503050406030204" pitchFamily="18" charset="0"/>
                      </a:rPr>
                      <m:t>)))</m:t>
                    </m:r>
                  </m:oMath>
                </a14:m>
                <a:r>
                  <a:rPr lang="en-US" i="0">
                    <a:solidFill>
                      <a:srgbClr val="0070C0"/>
                    </a:solidFill>
                    <a:latin typeface="Arial" panose="020B0604020202020204" pitchFamily="34" charset="0"/>
                  </a:rPr>
                  <a:t>.</a:t>
                </a:r>
                <a:endParaRPr lang="vi-VN">
                  <a:solidFill>
                    <a:srgbClr val="0070C0"/>
                  </a:solidFill>
                  <a:latin typeface="Arial" panose="020B0604020202020204" pitchFamily="34" charset="0"/>
                </a:endParaRPr>
              </a:p>
              <a:p>
                <a:pPr marL="800100" lvl="1" indent="-342900" algn="just">
                  <a:buFont typeface="Arial" panose="020B0604020202020204" pitchFamily="34" charset="0"/>
                  <a:buChar char="•"/>
                </a:pPr>
                <a:r>
                  <a:rPr lang="vi-VN">
                    <a:solidFill>
                      <a:srgbClr val="0070C0"/>
                    </a:solidFill>
                    <a:latin typeface="Arial" panose="020B0604020202020204" pitchFamily="34" charset="0"/>
                  </a:rPr>
                  <a:t>Content similarity </a:t>
                </a:r>
                <a14:m>
                  <m:oMath xmlns:m="http://schemas.openxmlformats.org/officeDocument/2006/math">
                    <m:r>
                      <a:rPr lang="en-US" b="0" i="0" dirty="0" smtClean="0">
                        <a:solidFill>
                          <a:srgbClr val="0070C0"/>
                        </a:solidFill>
                        <a:effectLst/>
                        <a:latin typeface="Cambria Math" panose="02040503050406030204" pitchFamily="18" charset="0"/>
                      </a:rPr>
                      <m:t>(</m:t>
                    </m:r>
                    <m:r>
                      <a:rPr lang="en-US" i="1" dirty="0" smtClean="0">
                        <a:solidFill>
                          <a:srgbClr val="0070C0"/>
                        </a:solidFill>
                        <a:effectLst/>
                        <a:latin typeface="Cambria Math" panose="02040503050406030204" pitchFamily="18" charset="0"/>
                      </a:rPr>
                      <m:t>𝑠𝑖𝑚</m:t>
                    </m:r>
                    <m:sSub>
                      <m:sSubPr>
                        <m:ctrlPr>
                          <a:rPr lang="en-US" b="0" i="1" dirty="0" smtClean="0">
                            <a:solidFill>
                              <a:srgbClr val="0070C0"/>
                            </a:solidFill>
                            <a:effectLst/>
                            <a:latin typeface="Cambria Math" panose="02040503050406030204" pitchFamily="18" charset="0"/>
                          </a:rPr>
                        </m:ctrlPr>
                      </m:sSubPr>
                      <m:e>
                        <m:r>
                          <a:rPr lang="en-US" b="0" i="1" dirty="0" smtClean="0">
                            <a:solidFill>
                              <a:srgbClr val="0070C0"/>
                            </a:solidFill>
                            <a:effectLst/>
                            <a:latin typeface="Cambria Math" panose="02040503050406030204" pitchFamily="18" charset="0"/>
                          </a:rPr>
                          <m:t>(</m:t>
                        </m:r>
                      </m:e>
                      <m:sub>
                        <m:r>
                          <a:rPr lang="en-US" b="0" i="1" dirty="0" smtClean="0">
                            <a:solidFill>
                              <a:srgbClr val="0070C0"/>
                            </a:solidFill>
                            <a:effectLst/>
                            <a:latin typeface="Cambria Math" panose="02040503050406030204" pitchFamily="18" charset="0"/>
                          </a:rPr>
                          <m:t>𝑐𝑜𝑛𝑡𝑒𝑛𝑡</m:t>
                        </m:r>
                      </m:sub>
                    </m:sSub>
                    <m:r>
                      <a:rPr lang="en-US" i="1" dirty="0" smtClean="0">
                        <a:solidFill>
                          <a:srgbClr val="0070C0"/>
                        </a:solidFill>
                        <a:effectLst/>
                        <a:latin typeface="Cambria Math" panose="02040503050406030204" pitchFamily="18" charset="0"/>
                      </a:rPr>
                      <m:t>(</m:t>
                    </m:r>
                    <m:r>
                      <a:rPr lang="en-US" i="1" dirty="0" smtClean="0">
                        <a:solidFill>
                          <a:srgbClr val="0070C0"/>
                        </a:solidFill>
                        <a:effectLst/>
                        <a:latin typeface="Cambria Math" panose="02040503050406030204" pitchFamily="18" charset="0"/>
                      </a:rPr>
                      <m:t>𝑢</m:t>
                    </m:r>
                    <m:r>
                      <a:rPr lang="en-US" i="1" dirty="0" smtClean="0">
                        <a:solidFill>
                          <a:srgbClr val="0070C0"/>
                        </a:solidFill>
                        <a:effectLst/>
                        <a:latin typeface="Cambria Math" panose="02040503050406030204" pitchFamily="18" charset="0"/>
                      </a:rPr>
                      <m:t>, </m:t>
                    </m:r>
                    <m:r>
                      <a:rPr lang="en-US" i="1" dirty="0" smtClean="0">
                        <a:solidFill>
                          <a:srgbClr val="0070C0"/>
                        </a:solidFill>
                        <a:effectLst/>
                        <a:latin typeface="Cambria Math" panose="02040503050406030204" pitchFamily="18" charset="0"/>
                      </a:rPr>
                      <m:t>𝑣</m:t>
                    </m:r>
                    <m:r>
                      <a:rPr lang="en-US" i="1" dirty="0" smtClean="0">
                        <a:solidFill>
                          <a:srgbClr val="0070C0"/>
                        </a:solidFill>
                        <a:effectLst/>
                        <a:latin typeface="Cambria Math" panose="02040503050406030204" pitchFamily="18" charset="0"/>
                      </a:rPr>
                      <m:t>)))</m:t>
                    </m:r>
                  </m:oMath>
                </a14:m>
                <a:r>
                  <a:rPr lang="en-US" i="0">
                    <a:solidFill>
                      <a:srgbClr val="0070C0"/>
                    </a:solidFill>
                    <a:latin typeface="Arial" panose="020B0604020202020204" pitchFamily="34" charset="0"/>
                  </a:rPr>
                  <a:t>.</a:t>
                </a:r>
                <a:endParaRPr lang="vi-VN">
                  <a:solidFill>
                    <a:srgbClr val="0070C0"/>
                  </a:solidFill>
                  <a:latin typeface="Arial" panose="020B0604020202020204" pitchFamily="34" charset="0"/>
                </a:endParaRPr>
              </a:p>
            </p:txBody>
          </p:sp>
        </mc:Choice>
        <mc:Fallback>
          <p:sp>
            <p:nvSpPr>
              <p:cNvPr id="2" name="Chỗ dành sẵn cho Nội dung 2">
                <a:extLst>
                  <a:ext uri="{FF2B5EF4-FFF2-40B4-BE49-F238E27FC236}">
                    <a16:creationId xmlns:a16="http://schemas.microsoft.com/office/drawing/2014/main" id="{4B5CA8AF-6B7E-C1DD-E4C7-F17FEE12AABA}"/>
                  </a:ext>
                </a:extLst>
              </p:cNvPr>
              <p:cNvSpPr txBox="1">
                <a:spLocks noRot="1" noChangeAspect="1" noMove="1" noResize="1" noEditPoints="1" noAdjustHandles="1" noChangeArrowheads="1" noChangeShapeType="1" noTextEdit="1"/>
              </p:cNvSpPr>
              <p:nvPr/>
            </p:nvSpPr>
            <p:spPr>
              <a:xfrm>
                <a:off x="1228727" y="2139216"/>
                <a:ext cx="10253388" cy="3744637"/>
              </a:xfrm>
              <a:prstGeom prst="rect">
                <a:avLst/>
              </a:prstGeom>
              <a:blipFill>
                <a:blip r:embed="rId3"/>
                <a:stretch>
                  <a:fillRect l="-832" t="-2117" r="-892"/>
                </a:stretch>
              </a:blipFill>
            </p:spPr>
            <p:txBody>
              <a:bodyPr/>
              <a:lstStyle/>
              <a:p>
                <a:r>
                  <a:rPr lang="en-US">
                    <a:noFill/>
                  </a:rPr>
                  <a:t> </a:t>
                </a:r>
              </a:p>
            </p:txBody>
          </p:sp>
        </mc:Fallback>
      </mc:AlternateContent>
      <p:sp>
        <p:nvSpPr>
          <p:cNvPr id="5" name="!!Text4">
            <a:extLst>
              <a:ext uri="{FF2B5EF4-FFF2-40B4-BE49-F238E27FC236}">
                <a16:creationId xmlns:a16="http://schemas.microsoft.com/office/drawing/2014/main" id="{7FE76E9E-9E55-0BD1-D95C-526CC6F9B081}"/>
              </a:ext>
            </a:extLst>
          </p:cNvPr>
          <p:cNvSpPr txBox="1"/>
          <p:nvPr/>
        </p:nvSpPr>
        <p:spPr>
          <a:xfrm>
            <a:off x="608335" y="1353115"/>
            <a:ext cx="11116939" cy="523220"/>
          </a:xfrm>
          <a:prstGeom prst="rect">
            <a:avLst/>
          </a:prstGeom>
          <a:noFill/>
        </p:spPr>
        <p:txBody>
          <a:bodyPr wrap="square" rtlCol="0">
            <a:spAutoFit/>
          </a:bodyPr>
          <a:lstStyle/>
          <a:p>
            <a:pPr marL="457200" indent="-457200" algn="just">
              <a:buFont typeface="Wingdings" panose="05000000000000000000" pitchFamily="2" charset="2"/>
              <a:buChar char="v"/>
            </a:pPr>
            <a:r>
              <a:rPr lang="vi-VN" sz="2800" b="1">
                <a:solidFill>
                  <a:srgbClr val="0070C0"/>
                </a:solidFill>
                <a:cs typeface="Times New Roman" panose="02020603050405020304" pitchFamily="18" charset="0"/>
              </a:rPr>
              <a:t>Phương pháp xây dựng mô hình sở thích </a:t>
            </a:r>
            <a:r>
              <a:rPr lang="en-US" sz="2800" b="1" err="1">
                <a:solidFill>
                  <a:srgbClr val="0070C0"/>
                </a:solidFill>
                <a:latin typeface="Arial" panose="020B0604020202020204" pitchFamily="34" charset="0"/>
                <a:cs typeface="Arial" panose="020B0604020202020204" pitchFamily="34" charset="0"/>
              </a:rPr>
              <a:t>tiềm</a:t>
            </a:r>
            <a:r>
              <a:rPr lang="en-US" sz="2800" b="1">
                <a:solidFill>
                  <a:srgbClr val="0070C0"/>
                </a:solidFill>
                <a:latin typeface="Arial" panose="020B0604020202020204" pitchFamily="34" charset="0"/>
                <a:cs typeface="Arial" panose="020B0604020202020204" pitchFamily="34" charset="0"/>
              </a:rPr>
              <a:t> </a:t>
            </a:r>
            <a:r>
              <a:rPr lang="en-US" sz="2800" b="1" err="1">
                <a:solidFill>
                  <a:srgbClr val="0070C0"/>
                </a:solidFill>
                <a:latin typeface="Arial" panose="020B0604020202020204" pitchFamily="34" charset="0"/>
                <a:cs typeface="Arial" panose="020B0604020202020204" pitchFamily="34" charset="0"/>
              </a:rPr>
              <a:t>năng</a:t>
            </a:r>
            <a:r>
              <a:rPr lang="vi-VN" sz="2800" b="1">
                <a:solidFill>
                  <a:srgbClr val="0070C0"/>
                </a:solidFill>
                <a:latin typeface="Arial" panose="020B0604020202020204" pitchFamily="34" charset="0"/>
                <a:cs typeface="Arial" panose="020B0604020202020204" pitchFamily="34" charset="0"/>
              </a:rPr>
              <a:t> </a:t>
            </a:r>
            <a:r>
              <a:rPr lang="vi-VN" sz="2800" b="1">
                <a:solidFill>
                  <a:srgbClr val="0070C0"/>
                </a:solidFill>
                <a:cs typeface="Times New Roman" panose="02020603050405020304" pitchFamily="18" charset="0"/>
              </a:rPr>
              <a:t>của</a:t>
            </a:r>
            <a:r>
              <a:rPr lang="en-US" sz="2800" b="1">
                <a:solidFill>
                  <a:srgbClr val="0070C0"/>
                </a:solidFill>
                <a:latin typeface="Arial" panose="020B0604020202020204" pitchFamily="34" charset="0"/>
                <a:cs typeface="Arial" panose="020B0604020202020204" pitchFamily="34" charset="0"/>
              </a:rPr>
              <a:t> user</a:t>
            </a:r>
          </a:p>
        </p:txBody>
      </p:sp>
    </p:spTree>
    <p:extLst>
      <p:ext uri="{BB962C8B-B14F-4D97-AF65-F5344CB8AC3E}">
        <p14:creationId xmlns:p14="http://schemas.microsoft.com/office/powerpoint/2010/main" val="21380986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D5AD5A4B-C030-FE9B-33F4-FFEE813C4F06}"/>
              </a:ext>
            </a:extLst>
          </p:cNvPr>
          <p:cNvSpPr>
            <a:spLocks noGrp="1"/>
          </p:cNvSpPr>
          <p:nvPr>
            <p:ph type="ftr" sz="quarter" idx="11"/>
          </p:nvPr>
        </p:nvSpPr>
        <p:spPr>
          <a:xfrm>
            <a:off x="4038600" y="6378575"/>
            <a:ext cx="4114800" cy="365125"/>
          </a:xfrm>
        </p:spPr>
        <p:txBody>
          <a:bodyPr/>
          <a:lstStyle/>
          <a:p>
            <a:r>
              <a:rPr lang="en-US" sz="1600">
                <a:solidFill>
                  <a:schemeClr val="tx1"/>
                </a:solidFill>
                <a:latin typeface="Arial" panose="020B0604020202020204" pitchFamily="34" charset="0"/>
                <a:cs typeface="Arial" panose="020B0604020202020204" pitchFamily="34" charset="0"/>
              </a:rPr>
              <a:t>DS300 – HỆ KHUYẾN NGHỊ</a:t>
            </a:r>
          </a:p>
        </p:txBody>
      </p:sp>
      <p:sp>
        <p:nvSpPr>
          <p:cNvPr id="8" name="Slide Number Placeholder 7">
            <a:extLst>
              <a:ext uri="{FF2B5EF4-FFF2-40B4-BE49-F238E27FC236}">
                <a16:creationId xmlns:a16="http://schemas.microsoft.com/office/drawing/2014/main" id="{14E44644-30AF-C98C-940C-238E1D0D8166}"/>
              </a:ext>
            </a:extLst>
          </p:cNvPr>
          <p:cNvSpPr>
            <a:spLocks noGrp="1"/>
          </p:cNvSpPr>
          <p:nvPr>
            <p:ph type="sldNum" sz="quarter" idx="12"/>
          </p:nvPr>
        </p:nvSpPr>
        <p:spPr>
          <a:xfrm>
            <a:off x="11372849" y="6356350"/>
            <a:ext cx="542925" cy="365125"/>
          </a:xfrm>
        </p:spPr>
        <p:txBody>
          <a:body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t>15</a:t>
            </a:fld>
            <a:endParaRPr lang="en-US" sz="1600">
              <a:solidFill>
                <a:schemeClr val="tx1"/>
              </a:solidFill>
              <a:latin typeface="Arial" panose="020B0604020202020204" pitchFamily="34" charset="0"/>
              <a:cs typeface="Arial" panose="020B0604020202020204" pitchFamily="34" charset="0"/>
            </a:endParaRPr>
          </a:p>
        </p:txBody>
      </p:sp>
      <p:sp>
        <p:nvSpPr>
          <p:cNvPr id="10" name="Google Shape;115;p1">
            <a:extLst>
              <a:ext uri="{FF2B5EF4-FFF2-40B4-BE49-F238E27FC236}">
                <a16:creationId xmlns:a16="http://schemas.microsoft.com/office/drawing/2014/main" id="{7E452CFA-6A2D-1329-92B7-E8C184F5BFD5}"/>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16" name="TextBox 15">
            <a:extLst>
              <a:ext uri="{FF2B5EF4-FFF2-40B4-BE49-F238E27FC236}">
                <a16:creationId xmlns:a16="http://schemas.microsoft.com/office/drawing/2014/main" id="{DD022FB8-AB14-F4C9-176F-C63806A64008}"/>
              </a:ext>
            </a:extLst>
          </p:cNvPr>
          <p:cNvSpPr txBox="1"/>
          <p:nvPr/>
        </p:nvSpPr>
        <p:spPr>
          <a:xfrm>
            <a:off x="1733549" y="114300"/>
            <a:ext cx="8610601" cy="584775"/>
          </a:xfrm>
          <a:prstGeom prst="rect">
            <a:avLst/>
          </a:prstGeom>
          <a:noFill/>
        </p:spPr>
        <p:txBody>
          <a:bodyPr wrap="square" rtlCol="0">
            <a:spAutoFit/>
          </a:bodyPr>
          <a:lstStyle/>
          <a:p>
            <a:pPr algn="ctr"/>
            <a:r>
              <a:rPr lang="en-US" sz="1600">
                <a:solidFill>
                  <a:schemeClr val="tx1">
                    <a:lumMod val="50000"/>
                    <a:lumOff val="50000"/>
                  </a:schemeClr>
                </a:solidFill>
                <a:effectLst/>
                <a:latin typeface="Arial" panose="020B0604020202020204" pitchFamily="34" charset="0"/>
                <a:cs typeface="Arial" panose="020B0604020202020204" pitchFamily="34" charset="0"/>
              </a:rPr>
              <a:t>Intelligent Learning System based on Personalized Recommendation Technology</a:t>
            </a:r>
            <a:br>
              <a:rPr lang="en-US" sz="1600">
                <a:solidFill>
                  <a:schemeClr val="tx1">
                    <a:lumMod val="50000"/>
                    <a:lumOff val="50000"/>
                  </a:schemeClr>
                </a:solidFill>
                <a:latin typeface="Arial" panose="020B0604020202020204" pitchFamily="34" charset="0"/>
                <a:cs typeface="Arial" panose="020B0604020202020204" pitchFamily="34" charset="0"/>
              </a:rPr>
            </a:br>
            <a:endParaRPr lang="en-US" sz="1600">
              <a:solidFill>
                <a:schemeClr val="tx1">
                  <a:lumMod val="50000"/>
                  <a:lumOff val="50000"/>
                </a:schemeClr>
              </a:solidFill>
            </a:endParaRPr>
          </a:p>
        </p:txBody>
      </p:sp>
      <p:grpSp>
        <p:nvGrpSpPr>
          <p:cNvPr id="31" name="Group 30">
            <a:extLst>
              <a:ext uri="{FF2B5EF4-FFF2-40B4-BE49-F238E27FC236}">
                <a16:creationId xmlns:a16="http://schemas.microsoft.com/office/drawing/2014/main" id="{7DA9AB0A-5944-BB9F-BE06-E583B221A89F}"/>
              </a:ext>
            </a:extLst>
          </p:cNvPr>
          <p:cNvGrpSpPr/>
          <p:nvPr/>
        </p:nvGrpSpPr>
        <p:grpSpPr>
          <a:xfrm>
            <a:off x="276226" y="1090232"/>
            <a:ext cx="11449049" cy="106739"/>
            <a:chOff x="276226" y="1309307"/>
            <a:chExt cx="11449049" cy="106739"/>
          </a:xfrm>
        </p:grpSpPr>
        <p:cxnSp>
          <p:nvCxnSpPr>
            <p:cNvPr id="4" name="Straight Connector 3">
              <a:extLst>
                <a:ext uri="{FF2B5EF4-FFF2-40B4-BE49-F238E27FC236}">
                  <a16:creationId xmlns:a16="http://schemas.microsoft.com/office/drawing/2014/main" id="{14395E4C-080E-EF88-EE96-ACBB7EF4A6BC}"/>
                </a:ext>
              </a:extLst>
            </p:cNvPr>
            <p:cNvCxnSpPr>
              <a:cxnSpLocks/>
            </p:cNvCxnSpPr>
            <p:nvPr/>
          </p:nvCxnSpPr>
          <p:spPr>
            <a:xfrm>
              <a:off x="276226" y="130930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306128A1-6221-21A6-33A8-A61FEB89C24F}"/>
                </a:ext>
              </a:extLst>
            </p:cNvPr>
            <p:cNvSpPr/>
            <p:nvPr/>
          </p:nvSpPr>
          <p:spPr>
            <a:xfrm>
              <a:off x="276226" y="1309307"/>
              <a:ext cx="5819774" cy="1067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9" name="Straight Connector 28">
            <a:extLst>
              <a:ext uri="{FF2B5EF4-FFF2-40B4-BE49-F238E27FC236}">
                <a16:creationId xmlns:a16="http://schemas.microsoft.com/office/drawing/2014/main" id="{76734B8C-24EB-4B46-0771-C4DD37657E0F}"/>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nvGrpSpPr>
          <p:cNvPr id="39" name="!!ND">
            <a:extLst>
              <a:ext uri="{FF2B5EF4-FFF2-40B4-BE49-F238E27FC236}">
                <a16:creationId xmlns:a16="http://schemas.microsoft.com/office/drawing/2014/main" id="{FD0610EC-26C5-EED7-5A1F-BA8CE40A9F2D}"/>
              </a:ext>
            </a:extLst>
          </p:cNvPr>
          <p:cNvGrpSpPr/>
          <p:nvPr/>
        </p:nvGrpSpPr>
        <p:grpSpPr>
          <a:xfrm>
            <a:off x="276226" y="426010"/>
            <a:ext cx="11205889" cy="664221"/>
            <a:chOff x="934715" y="1851732"/>
            <a:chExt cx="11205889" cy="664221"/>
          </a:xfrm>
        </p:grpSpPr>
        <p:sp>
          <p:nvSpPr>
            <p:cNvPr id="35" name="TextBox 34">
              <a:extLst>
                <a:ext uri="{FF2B5EF4-FFF2-40B4-BE49-F238E27FC236}">
                  <a16:creationId xmlns:a16="http://schemas.microsoft.com/office/drawing/2014/main" id="{32FAB47D-EBB1-DB65-A043-9E7353CAAC02}"/>
                </a:ext>
              </a:extLst>
            </p:cNvPr>
            <p:cNvSpPr txBox="1"/>
            <p:nvPr/>
          </p:nvSpPr>
          <p:spPr>
            <a:xfrm>
              <a:off x="1598936" y="1891454"/>
              <a:ext cx="10541668" cy="584775"/>
            </a:xfrm>
            <a:prstGeom prst="rect">
              <a:avLst/>
            </a:prstGeom>
            <a:noFill/>
          </p:spPr>
          <p:txBody>
            <a:bodyPr wrap="none" rtlCol="0">
              <a:spAutoFit/>
            </a:bodyPr>
            <a:lstStyle/>
            <a:p>
              <a:r>
                <a:rPr lang="en-US" sz="3200" b="1">
                  <a:solidFill>
                    <a:schemeClr val="dk1"/>
                  </a:solidFill>
                  <a:latin typeface="Arial" panose="020B0604020202020204" pitchFamily="34" charset="0"/>
                  <a:ea typeface="Times New Roman"/>
                  <a:cs typeface="Arial" panose="020B0604020202020204" pitchFamily="34" charset="0"/>
                  <a:sym typeface="Times New Roman"/>
                </a:rPr>
                <a:t>PHÂN TÍCH &amp; THIẾT KẾ CHIẾN LƯỢC KHUYẾN NGHỊ</a:t>
              </a:r>
              <a:endParaRPr lang="vi-VN" sz="3200" b="1">
                <a:solidFill>
                  <a:schemeClr val="dk1"/>
                </a:solidFill>
                <a:latin typeface="Arial" panose="020B0604020202020204" pitchFamily="34" charset="0"/>
                <a:ea typeface="Times New Roman"/>
                <a:cs typeface="Arial" panose="020B0604020202020204" pitchFamily="34" charset="0"/>
                <a:sym typeface="Times New Roman"/>
              </a:endParaRPr>
            </a:p>
          </p:txBody>
        </p:sp>
        <p:sp>
          <p:nvSpPr>
            <p:cNvPr id="38" name="Diamond 37">
              <a:extLst>
                <a:ext uri="{FF2B5EF4-FFF2-40B4-BE49-F238E27FC236}">
                  <a16:creationId xmlns:a16="http://schemas.microsoft.com/office/drawing/2014/main" id="{F9F206B7-A218-709C-7FB2-CD8E891C9403}"/>
                </a:ext>
              </a:extLst>
            </p:cNvPr>
            <p:cNvSpPr/>
            <p:nvPr/>
          </p:nvSpPr>
          <p:spPr>
            <a:xfrm>
              <a:off x="934715" y="1851732"/>
              <a:ext cx="664221" cy="664221"/>
            </a:xfrm>
            <a:prstGeom prst="diamond">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bg1">
                      <a:lumMod val="95000"/>
                    </a:schemeClr>
                  </a:solidFill>
                  <a:latin typeface="Arial" panose="020B0604020202020204" pitchFamily="34" charset="0"/>
                  <a:cs typeface="Arial" panose="020B0604020202020204" pitchFamily="34" charset="0"/>
                </a:rPr>
                <a:t>4</a:t>
              </a:r>
            </a:p>
          </p:txBody>
        </p:sp>
      </p:grpSp>
      <p:sp>
        <p:nvSpPr>
          <p:cNvPr id="2" name="Chỗ dành sẵn cho Nội dung 2">
            <a:extLst>
              <a:ext uri="{FF2B5EF4-FFF2-40B4-BE49-F238E27FC236}">
                <a16:creationId xmlns:a16="http://schemas.microsoft.com/office/drawing/2014/main" id="{4B5CA8AF-6B7E-C1DD-E4C7-F17FEE12AABA}"/>
              </a:ext>
            </a:extLst>
          </p:cNvPr>
          <p:cNvSpPr txBox="1">
            <a:spLocks/>
          </p:cNvSpPr>
          <p:nvPr/>
        </p:nvSpPr>
        <p:spPr>
          <a:xfrm>
            <a:off x="1228727" y="2139216"/>
            <a:ext cx="1962148" cy="52322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Wingdings" panose="05000000000000000000" pitchFamily="2" charset="2"/>
              <a:buChar char="§"/>
            </a:pPr>
            <a:r>
              <a:rPr lang="vi-VN">
                <a:solidFill>
                  <a:srgbClr val="0070C0"/>
                </a:solidFill>
                <a:latin typeface="Arial" panose="020B0604020202020204" pitchFamily="34" charset="0"/>
              </a:rPr>
              <a:t>Giả sử:</a:t>
            </a: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A255BFAA-8885-ABB9-7990-1457467F7B46}"/>
                  </a:ext>
                </a:extLst>
              </p:cNvPr>
              <p:cNvSpPr txBox="1"/>
              <p:nvPr/>
            </p:nvSpPr>
            <p:spPr>
              <a:xfrm>
                <a:off x="1504950" y="2488538"/>
                <a:ext cx="6096000" cy="461665"/>
              </a:xfrm>
              <a:prstGeom prst="rect">
                <a:avLst/>
              </a:prstGeom>
              <a:noFill/>
            </p:spPr>
            <p:txBody>
              <a:bodyPr wrap="square">
                <a:spAutoFit/>
              </a:bodyPr>
              <a:lstStyle/>
              <a:p>
                <a:pPr marL="285750" indent="-285750">
                  <a:buFont typeface="Arial" panose="020B0604020202020204" pitchFamily="34" charset="0"/>
                  <a:buChar char="•"/>
                </a:pPr>
                <a:r>
                  <a:rPr lang="en-US" sz="2400">
                    <a:solidFill>
                      <a:srgbClr val="0070C0"/>
                    </a:solidFill>
                    <a:latin typeface="Arial" panose="020B0604020202020204" pitchFamily="34" charset="0"/>
                    <a:cs typeface="Arial" panose="020B0604020202020204" pitchFamily="34" charset="0"/>
                  </a:rPr>
                  <a:t>Resources rating set for user </a:t>
                </a:r>
                <a14:m>
                  <m:oMath xmlns:m="http://schemas.openxmlformats.org/officeDocument/2006/math">
                    <m:r>
                      <a:rPr lang="vi-VN" sz="2400" i="1" dirty="0" smtClean="0">
                        <a:solidFill>
                          <a:srgbClr val="0070C0"/>
                        </a:solidFill>
                        <a:latin typeface="Cambria Math" panose="02040503050406030204" pitchFamily="18" charset="0"/>
                      </a:rPr>
                      <m:t>𝑢</m:t>
                    </m:r>
                  </m:oMath>
                </a14:m>
                <a:r>
                  <a:rPr lang="en-US" sz="2400">
                    <a:solidFill>
                      <a:srgbClr val="0070C0"/>
                    </a:solidFill>
                    <a:latin typeface="Arial" panose="020B0604020202020204" pitchFamily="34" charset="0"/>
                    <a:cs typeface="Arial" panose="020B0604020202020204" pitchFamily="34" charset="0"/>
                  </a:rPr>
                  <a:t>:</a:t>
                </a:r>
              </a:p>
            </p:txBody>
          </p:sp>
        </mc:Choice>
        <mc:Fallback>
          <p:sp>
            <p:nvSpPr>
              <p:cNvPr id="11" name="TextBox 10">
                <a:extLst>
                  <a:ext uri="{FF2B5EF4-FFF2-40B4-BE49-F238E27FC236}">
                    <a16:creationId xmlns:a16="http://schemas.microsoft.com/office/drawing/2014/main" id="{A255BFAA-8885-ABB9-7990-1457467F7B46}"/>
                  </a:ext>
                </a:extLst>
              </p:cNvPr>
              <p:cNvSpPr txBox="1">
                <a:spLocks noRot="1" noChangeAspect="1" noMove="1" noResize="1" noEditPoints="1" noAdjustHandles="1" noChangeArrowheads="1" noChangeShapeType="1" noTextEdit="1"/>
              </p:cNvSpPr>
              <p:nvPr/>
            </p:nvSpPr>
            <p:spPr>
              <a:xfrm>
                <a:off x="1504950" y="2488538"/>
                <a:ext cx="6096000" cy="461665"/>
              </a:xfrm>
              <a:prstGeom prst="rect">
                <a:avLst/>
              </a:prstGeom>
              <a:blipFill>
                <a:blip r:embed="rId3"/>
                <a:stretch>
                  <a:fillRect l="-1400" t="-9211" b="-30263"/>
                </a:stretch>
              </a:blipFill>
            </p:spPr>
            <p:txBody>
              <a:bodyPr/>
              <a:lstStyle/>
              <a:p>
                <a:r>
                  <a:rPr lang="en-US">
                    <a:noFill/>
                  </a:rPr>
                  <a:t> </a:t>
                </a:r>
              </a:p>
            </p:txBody>
          </p:sp>
        </mc:Fallback>
      </mc:AlternateContent>
      <p:pic>
        <p:nvPicPr>
          <p:cNvPr id="12" name="Picture 11">
            <a:extLst>
              <a:ext uri="{FF2B5EF4-FFF2-40B4-BE49-F238E27FC236}">
                <a16:creationId xmlns:a16="http://schemas.microsoft.com/office/drawing/2014/main" id="{9536A6BB-9E6E-CF16-2786-BFB2AF21FF54}"/>
              </a:ext>
            </a:extLst>
          </p:cNvPr>
          <p:cNvPicPr>
            <a:picLocks noChangeAspect="1"/>
          </p:cNvPicPr>
          <p:nvPr/>
        </p:nvPicPr>
        <p:blipFill>
          <a:blip r:embed="rId4"/>
          <a:stretch>
            <a:fillRect/>
          </a:stretch>
        </p:blipFill>
        <p:spPr>
          <a:xfrm>
            <a:off x="1899945" y="2996619"/>
            <a:ext cx="7200900" cy="1209675"/>
          </a:xfrm>
          <a:prstGeom prst="rect">
            <a:avLst/>
          </a:prstGeom>
        </p:spPr>
      </p:pic>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CCF77F14-1A8B-7B92-481A-EF551F4F745B}"/>
                  </a:ext>
                </a:extLst>
              </p:cNvPr>
              <p:cNvSpPr txBox="1"/>
              <p:nvPr/>
            </p:nvSpPr>
            <p:spPr>
              <a:xfrm>
                <a:off x="1504950" y="4381983"/>
                <a:ext cx="6096000" cy="461665"/>
              </a:xfrm>
              <a:prstGeom prst="rect">
                <a:avLst/>
              </a:prstGeom>
              <a:noFill/>
            </p:spPr>
            <p:txBody>
              <a:bodyPr wrap="square">
                <a:spAutoFit/>
              </a:bodyPr>
              <a:lstStyle/>
              <a:p>
                <a:pPr marL="285750" indent="-285750">
                  <a:buFont typeface="Arial" panose="020B0604020202020204" pitchFamily="34" charset="0"/>
                  <a:buChar char="•"/>
                </a:pPr>
                <a:r>
                  <a:rPr lang="en-US" sz="2400">
                    <a:solidFill>
                      <a:srgbClr val="0070C0"/>
                    </a:solidFill>
                    <a:latin typeface="Arial" panose="020B0604020202020204" pitchFamily="34" charset="0"/>
                    <a:cs typeface="Arial" panose="020B0604020202020204" pitchFamily="34" charset="0"/>
                  </a:rPr>
                  <a:t>Resources rating set for user </a:t>
                </a:r>
                <a14:m>
                  <m:oMath xmlns:m="http://schemas.openxmlformats.org/officeDocument/2006/math">
                    <m:r>
                      <a:rPr lang="en-US" sz="2400" b="0" i="1" smtClean="0">
                        <a:solidFill>
                          <a:srgbClr val="0070C0"/>
                        </a:solidFill>
                        <a:latin typeface="Cambria Math" panose="02040503050406030204" pitchFamily="18" charset="0"/>
                        <a:cs typeface="Arial" panose="020B0604020202020204" pitchFamily="34" charset="0"/>
                      </a:rPr>
                      <m:t>𝑣</m:t>
                    </m:r>
                  </m:oMath>
                </a14:m>
                <a:r>
                  <a:rPr lang="en-US" sz="2400">
                    <a:solidFill>
                      <a:srgbClr val="0070C0"/>
                    </a:solidFill>
                    <a:latin typeface="Arial" panose="020B0604020202020204" pitchFamily="34" charset="0"/>
                    <a:cs typeface="Arial" panose="020B0604020202020204" pitchFamily="34" charset="0"/>
                  </a:rPr>
                  <a:t>:</a:t>
                </a:r>
              </a:p>
            </p:txBody>
          </p:sp>
        </mc:Choice>
        <mc:Fallback>
          <p:sp>
            <p:nvSpPr>
              <p:cNvPr id="13" name="TextBox 12">
                <a:extLst>
                  <a:ext uri="{FF2B5EF4-FFF2-40B4-BE49-F238E27FC236}">
                    <a16:creationId xmlns:a16="http://schemas.microsoft.com/office/drawing/2014/main" id="{CCF77F14-1A8B-7B92-481A-EF551F4F745B}"/>
                  </a:ext>
                </a:extLst>
              </p:cNvPr>
              <p:cNvSpPr txBox="1">
                <a:spLocks noRot="1" noChangeAspect="1" noMove="1" noResize="1" noEditPoints="1" noAdjustHandles="1" noChangeArrowheads="1" noChangeShapeType="1" noTextEdit="1"/>
              </p:cNvSpPr>
              <p:nvPr/>
            </p:nvSpPr>
            <p:spPr>
              <a:xfrm>
                <a:off x="1504950" y="4381983"/>
                <a:ext cx="6096000" cy="461665"/>
              </a:xfrm>
              <a:prstGeom prst="rect">
                <a:avLst/>
              </a:prstGeom>
              <a:blipFill>
                <a:blip r:embed="rId5"/>
                <a:stretch>
                  <a:fillRect l="-1400" t="-9211" b="-30263"/>
                </a:stretch>
              </a:blipFill>
            </p:spPr>
            <p:txBody>
              <a:bodyPr/>
              <a:lstStyle/>
              <a:p>
                <a:r>
                  <a:rPr lang="en-US">
                    <a:noFill/>
                  </a:rPr>
                  <a:t> </a:t>
                </a:r>
              </a:p>
            </p:txBody>
          </p:sp>
        </mc:Fallback>
      </mc:AlternateContent>
      <p:pic>
        <p:nvPicPr>
          <p:cNvPr id="15" name="Picture 14">
            <a:extLst>
              <a:ext uri="{FF2B5EF4-FFF2-40B4-BE49-F238E27FC236}">
                <a16:creationId xmlns:a16="http://schemas.microsoft.com/office/drawing/2014/main" id="{F202A568-7339-D9B3-EBD5-2F454101E14F}"/>
              </a:ext>
            </a:extLst>
          </p:cNvPr>
          <p:cNvPicPr>
            <a:picLocks noChangeAspect="1"/>
          </p:cNvPicPr>
          <p:nvPr/>
        </p:nvPicPr>
        <p:blipFill>
          <a:blip r:embed="rId6"/>
          <a:stretch>
            <a:fillRect/>
          </a:stretch>
        </p:blipFill>
        <p:spPr>
          <a:xfrm>
            <a:off x="1899945" y="4890064"/>
            <a:ext cx="7086600" cy="1276350"/>
          </a:xfrm>
          <a:prstGeom prst="rect">
            <a:avLst/>
          </a:prstGeom>
        </p:spPr>
      </p:pic>
      <p:sp>
        <p:nvSpPr>
          <p:cNvPr id="17" name="!!Text4">
            <a:extLst>
              <a:ext uri="{FF2B5EF4-FFF2-40B4-BE49-F238E27FC236}">
                <a16:creationId xmlns:a16="http://schemas.microsoft.com/office/drawing/2014/main" id="{48717AA8-AC3C-EB1C-22F4-1C16EB5350B0}"/>
              </a:ext>
            </a:extLst>
          </p:cNvPr>
          <p:cNvSpPr txBox="1"/>
          <p:nvPr/>
        </p:nvSpPr>
        <p:spPr>
          <a:xfrm>
            <a:off x="608335" y="1353115"/>
            <a:ext cx="11116939" cy="523220"/>
          </a:xfrm>
          <a:prstGeom prst="rect">
            <a:avLst/>
          </a:prstGeom>
          <a:noFill/>
        </p:spPr>
        <p:txBody>
          <a:bodyPr wrap="square" rtlCol="0">
            <a:spAutoFit/>
          </a:bodyPr>
          <a:lstStyle/>
          <a:p>
            <a:pPr marL="457200" indent="-457200" algn="just">
              <a:buFont typeface="Wingdings" panose="05000000000000000000" pitchFamily="2" charset="2"/>
              <a:buChar char="v"/>
            </a:pPr>
            <a:r>
              <a:rPr lang="vi-VN" sz="2800" b="1">
                <a:solidFill>
                  <a:srgbClr val="0070C0"/>
                </a:solidFill>
                <a:cs typeface="Times New Roman" panose="02020603050405020304" pitchFamily="18" charset="0"/>
              </a:rPr>
              <a:t>Phương pháp xây dựng mô hình sở thích </a:t>
            </a:r>
            <a:r>
              <a:rPr lang="en-US" sz="2800" b="1" err="1">
                <a:solidFill>
                  <a:srgbClr val="0070C0"/>
                </a:solidFill>
                <a:latin typeface="Arial" panose="020B0604020202020204" pitchFamily="34" charset="0"/>
                <a:cs typeface="Arial" panose="020B0604020202020204" pitchFamily="34" charset="0"/>
              </a:rPr>
              <a:t>tiềm</a:t>
            </a:r>
            <a:r>
              <a:rPr lang="en-US" sz="2800" b="1">
                <a:solidFill>
                  <a:srgbClr val="0070C0"/>
                </a:solidFill>
                <a:latin typeface="Arial" panose="020B0604020202020204" pitchFamily="34" charset="0"/>
                <a:cs typeface="Arial" panose="020B0604020202020204" pitchFamily="34" charset="0"/>
              </a:rPr>
              <a:t> </a:t>
            </a:r>
            <a:r>
              <a:rPr lang="en-US" sz="2800" b="1" err="1">
                <a:solidFill>
                  <a:srgbClr val="0070C0"/>
                </a:solidFill>
                <a:latin typeface="Arial" panose="020B0604020202020204" pitchFamily="34" charset="0"/>
                <a:cs typeface="Arial" panose="020B0604020202020204" pitchFamily="34" charset="0"/>
              </a:rPr>
              <a:t>năng</a:t>
            </a:r>
            <a:r>
              <a:rPr lang="vi-VN" sz="2800" b="1">
                <a:solidFill>
                  <a:srgbClr val="0070C0"/>
                </a:solidFill>
                <a:latin typeface="Arial" panose="020B0604020202020204" pitchFamily="34" charset="0"/>
                <a:cs typeface="Arial" panose="020B0604020202020204" pitchFamily="34" charset="0"/>
              </a:rPr>
              <a:t> </a:t>
            </a:r>
            <a:r>
              <a:rPr lang="vi-VN" sz="2800" b="1">
                <a:solidFill>
                  <a:srgbClr val="0070C0"/>
                </a:solidFill>
                <a:cs typeface="Times New Roman" panose="02020603050405020304" pitchFamily="18" charset="0"/>
              </a:rPr>
              <a:t>của</a:t>
            </a:r>
            <a:r>
              <a:rPr lang="en-US" sz="2800" b="1">
                <a:solidFill>
                  <a:srgbClr val="0070C0"/>
                </a:solidFill>
                <a:latin typeface="Arial" panose="020B0604020202020204" pitchFamily="34" charset="0"/>
                <a:cs typeface="Arial" panose="020B0604020202020204" pitchFamily="34" charset="0"/>
              </a:rPr>
              <a:t> user</a:t>
            </a:r>
          </a:p>
        </p:txBody>
      </p:sp>
    </p:spTree>
    <p:extLst>
      <p:ext uri="{BB962C8B-B14F-4D97-AF65-F5344CB8AC3E}">
        <p14:creationId xmlns:p14="http://schemas.microsoft.com/office/powerpoint/2010/main" val="7573610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D5AD5A4B-C030-FE9B-33F4-FFEE813C4F06}"/>
              </a:ext>
            </a:extLst>
          </p:cNvPr>
          <p:cNvSpPr>
            <a:spLocks noGrp="1"/>
          </p:cNvSpPr>
          <p:nvPr>
            <p:ph type="ftr" sz="quarter" idx="11"/>
          </p:nvPr>
        </p:nvSpPr>
        <p:spPr>
          <a:xfrm>
            <a:off x="4038600" y="6378575"/>
            <a:ext cx="4114800" cy="365125"/>
          </a:xfrm>
        </p:spPr>
        <p:txBody>
          <a:bodyPr/>
          <a:lstStyle/>
          <a:p>
            <a:r>
              <a:rPr lang="en-US" sz="1600">
                <a:solidFill>
                  <a:schemeClr val="tx1"/>
                </a:solidFill>
                <a:latin typeface="Arial" panose="020B0604020202020204" pitchFamily="34" charset="0"/>
                <a:cs typeface="Arial" panose="020B0604020202020204" pitchFamily="34" charset="0"/>
              </a:rPr>
              <a:t>DS300 – HỆ KHUYẾN NGHỊ</a:t>
            </a:r>
          </a:p>
        </p:txBody>
      </p:sp>
      <p:sp>
        <p:nvSpPr>
          <p:cNvPr id="8" name="Slide Number Placeholder 7">
            <a:extLst>
              <a:ext uri="{FF2B5EF4-FFF2-40B4-BE49-F238E27FC236}">
                <a16:creationId xmlns:a16="http://schemas.microsoft.com/office/drawing/2014/main" id="{14E44644-30AF-C98C-940C-238E1D0D8166}"/>
              </a:ext>
            </a:extLst>
          </p:cNvPr>
          <p:cNvSpPr>
            <a:spLocks noGrp="1"/>
          </p:cNvSpPr>
          <p:nvPr>
            <p:ph type="sldNum" sz="quarter" idx="12"/>
          </p:nvPr>
        </p:nvSpPr>
        <p:spPr>
          <a:xfrm>
            <a:off x="11372849" y="6356350"/>
            <a:ext cx="542925" cy="365125"/>
          </a:xfrm>
        </p:spPr>
        <p:txBody>
          <a:body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t>16</a:t>
            </a:fld>
            <a:endParaRPr lang="en-US" sz="1600">
              <a:solidFill>
                <a:schemeClr val="tx1"/>
              </a:solidFill>
              <a:latin typeface="Arial" panose="020B0604020202020204" pitchFamily="34" charset="0"/>
              <a:cs typeface="Arial" panose="020B0604020202020204" pitchFamily="34" charset="0"/>
            </a:endParaRPr>
          </a:p>
        </p:txBody>
      </p:sp>
      <p:sp>
        <p:nvSpPr>
          <p:cNvPr id="10" name="Google Shape;115;p1">
            <a:extLst>
              <a:ext uri="{FF2B5EF4-FFF2-40B4-BE49-F238E27FC236}">
                <a16:creationId xmlns:a16="http://schemas.microsoft.com/office/drawing/2014/main" id="{7E452CFA-6A2D-1329-92B7-E8C184F5BFD5}"/>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16" name="TextBox 15">
            <a:extLst>
              <a:ext uri="{FF2B5EF4-FFF2-40B4-BE49-F238E27FC236}">
                <a16:creationId xmlns:a16="http://schemas.microsoft.com/office/drawing/2014/main" id="{DD022FB8-AB14-F4C9-176F-C63806A64008}"/>
              </a:ext>
            </a:extLst>
          </p:cNvPr>
          <p:cNvSpPr txBox="1"/>
          <p:nvPr/>
        </p:nvSpPr>
        <p:spPr>
          <a:xfrm>
            <a:off x="1733549" y="114300"/>
            <a:ext cx="8610601" cy="584775"/>
          </a:xfrm>
          <a:prstGeom prst="rect">
            <a:avLst/>
          </a:prstGeom>
          <a:noFill/>
        </p:spPr>
        <p:txBody>
          <a:bodyPr wrap="square" rtlCol="0">
            <a:spAutoFit/>
          </a:bodyPr>
          <a:lstStyle/>
          <a:p>
            <a:pPr algn="ctr"/>
            <a:r>
              <a:rPr lang="en-US" sz="1600">
                <a:solidFill>
                  <a:schemeClr val="tx1">
                    <a:lumMod val="50000"/>
                    <a:lumOff val="50000"/>
                  </a:schemeClr>
                </a:solidFill>
                <a:effectLst/>
                <a:latin typeface="Arial" panose="020B0604020202020204" pitchFamily="34" charset="0"/>
                <a:cs typeface="Arial" panose="020B0604020202020204" pitchFamily="34" charset="0"/>
              </a:rPr>
              <a:t>Intelligent Learning System based on Personalized Recommendation Technology</a:t>
            </a:r>
            <a:br>
              <a:rPr lang="en-US" sz="1600">
                <a:solidFill>
                  <a:schemeClr val="tx1">
                    <a:lumMod val="50000"/>
                    <a:lumOff val="50000"/>
                  </a:schemeClr>
                </a:solidFill>
                <a:latin typeface="Arial" panose="020B0604020202020204" pitchFamily="34" charset="0"/>
                <a:cs typeface="Arial" panose="020B0604020202020204" pitchFamily="34" charset="0"/>
              </a:rPr>
            </a:br>
            <a:endParaRPr lang="en-US" sz="1600">
              <a:solidFill>
                <a:schemeClr val="tx1">
                  <a:lumMod val="50000"/>
                  <a:lumOff val="50000"/>
                </a:schemeClr>
              </a:solidFill>
            </a:endParaRPr>
          </a:p>
        </p:txBody>
      </p:sp>
      <p:grpSp>
        <p:nvGrpSpPr>
          <p:cNvPr id="31" name="Group 30">
            <a:extLst>
              <a:ext uri="{FF2B5EF4-FFF2-40B4-BE49-F238E27FC236}">
                <a16:creationId xmlns:a16="http://schemas.microsoft.com/office/drawing/2014/main" id="{7DA9AB0A-5944-BB9F-BE06-E583B221A89F}"/>
              </a:ext>
            </a:extLst>
          </p:cNvPr>
          <p:cNvGrpSpPr/>
          <p:nvPr/>
        </p:nvGrpSpPr>
        <p:grpSpPr>
          <a:xfrm>
            <a:off x="276226" y="1090232"/>
            <a:ext cx="11449049" cy="106739"/>
            <a:chOff x="276226" y="1309307"/>
            <a:chExt cx="11449049" cy="106739"/>
          </a:xfrm>
        </p:grpSpPr>
        <p:cxnSp>
          <p:nvCxnSpPr>
            <p:cNvPr id="4" name="Straight Connector 3">
              <a:extLst>
                <a:ext uri="{FF2B5EF4-FFF2-40B4-BE49-F238E27FC236}">
                  <a16:creationId xmlns:a16="http://schemas.microsoft.com/office/drawing/2014/main" id="{14395E4C-080E-EF88-EE96-ACBB7EF4A6BC}"/>
                </a:ext>
              </a:extLst>
            </p:cNvPr>
            <p:cNvCxnSpPr>
              <a:cxnSpLocks/>
            </p:cNvCxnSpPr>
            <p:nvPr/>
          </p:nvCxnSpPr>
          <p:spPr>
            <a:xfrm>
              <a:off x="276226" y="130930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306128A1-6221-21A6-33A8-A61FEB89C24F}"/>
                </a:ext>
              </a:extLst>
            </p:cNvPr>
            <p:cNvSpPr/>
            <p:nvPr/>
          </p:nvSpPr>
          <p:spPr>
            <a:xfrm>
              <a:off x="276226" y="1309307"/>
              <a:ext cx="5819774" cy="1067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9" name="Straight Connector 28">
            <a:extLst>
              <a:ext uri="{FF2B5EF4-FFF2-40B4-BE49-F238E27FC236}">
                <a16:creationId xmlns:a16="http://schemas.microsoft.com/office/drawing/2014/main" id="{76734B8C-24EB-4B46-0771-C4DD37657E0F}"/>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nvGrpSpPr>
          <p:cNvPr id="39" name="!!ND">
            <a:extLst>
              <a:ext uri="{FF2B5EF4-FFF2-40B4-BE49-F238E27FC236}">
                <a16:creationId xmlns:a16="http://schemas.microsoft.com/office/drawing/2014/main" id="{FD0610EC-26C5-EED7-5A1F-BA8CE40A9F2D}"/>
              </a:ext>
            </a:extLst>
          </p:cNvPr>
          <p:cNvGrpSpPr/>
          <p:nvPr/>
        </p:nvGrpSpPr>
        <p:grpSpPr>
          <a:xfrm>
            <a:off x="276226" y="426010"/>
            <a:ext cx="11205889" cy="664221"/>
            <a:chOff x="934715" y="1851732"/>
            <a:chExt cx="11205889" cy="664221"/>
          </a:xfrm>
        </p:grpSpPr>
        <p:sp>
          <p:nvSpPr>
            <p:cNvPr id="35" name="TextBox 34">
              <a:extLst>
                <a:ext uri="{FF2B5EF4-FFF2-40B4-BE49-F238E27FC236}">
                  <a16:creationId xmlns:a16="http://schemas.microsoft.com/office/drawing/2014/main" id="{32FAB47D-EBB1-DB65-A043-9E7353CAAC02}"/>
                </a:ext>
              </a:extLst>
            </p:cNvPr>
            <p:cNvSpPr txBox="1"/>
            <p:nvPr/>
          </p:nvSpPr>
          <p:spPr>
            <a:xfrm>
              <a:off x="1598936" y="1891454"/>
              <a:ext cx="10541668" cy="584775"/>
            </a:xfrm>
            <a:prstGeom prst="rect">
              <a:avLst/>
            </a:prstGeom>
            <a:noFill/>
          </p:spPr>
          <p:txBody>
            <a:bodyPr wrap="none" rtlCol="0">
              <a:spAutoFit/>
            </a:bodyPr>
            <a:lstStyle/>
            <a:p>
              <a:r>
                <a:rPr lang="en-US" sz="3200" b="1">
                  <a:solidFill>
                    <a:schemeClr val="dk1"/>
                  </a:solidFill>
                  <a:latin typeface="Arial" panose="020B0604020202020204" pitchFamily="34" charset="0"/>
                  <a:ea typeface="Times New Roman"/>
                  <a:cs typeface="Arial" panose="020B0604020202020204" pitchFamily="34" charset="0"/>
                  <a:sym typeface="Times New Roman"/>
                </a:rPr>
                <a:t>PHÂN TÍCH &amp; THIẾT KẾ CHIẾN LƯỢC KHUYẾN NGHỊ</a:t>
              </a:r>
              <a:endParaRPr lang="vi-VN" sz="3200" b="1">
                <a:solidFill>
                  <a:schemeClr val="dk1"/>
                </a:solidFill>
                <a:latin typeface="Arial" panose="020B0604020202020204" pitchFamily="34" charset="0"/>
                <a:ea typeface="Times New Roman"/>
                <a:cs typeface="Arial" panose="020B0604020202020204" pitchFamily="34" charset="0"/>
                <a:sym typeface="Times New Roman"/>
              </a:endParaRPr>
            </a:p>
          </p:txBody>
        </p:sp>
        <p:sp>
          <p:nvSpPr>
            <p:cNvPr id="38" name="Diamond 37">
              <a:extLst>
                <a:ext uri="{FF2B5EF4-FFF2-40B4-BE49-F238E27FC236}">
                  <a16:creationId xmlns:a16="http://schemas.microsoft.com/office/drawing/2014/main" id="{F9F206B7-A218-709C-7FB2-CD8E891C9403}"/>
                </a:ext>
              </a:extLst>
            </p:cNvPr>
            <p:cNvSpPr/>
            <p:nvPr/>
          </p:nvSpPr>
          <p:spPr>
            <a:xfrm>
              <a:off x="934715" y="1851732"/>
              <a:ext cx="664221" cy="664221"/>
            </a:xfrm>
            <a:prstGeom prst="diamond">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bg1">
                      <a:lumMod val="95000"/>
                    </a:schemeClr>
                  </a:solidFill>
                  <a:latin typeface="Arial" panose="020B0604020202020204" pitchFamily="34" charset="0"/>
                  <a:cs typeface="Arial" panose="020B0604020202020204" pitchFamily="34" charset="0"/>
                </a:rPr>
                <a:t>4</a:t>
              </a:r>
            </a:p>
          </p:txBody>
        </p:sp>
      </p:grpSp>
      <mc:AlternateContent xmlns:mc="http://schemas.openxmlformats.org/markup-compatibility/2006">
        <mc:Choice xmlns:a14="http://schemas.microsoft.com/office/drawing/2010/main" Requires="a14">
          <p:sp>
            <p:nvSpPr>
              <p:cNvPr id="2" name="Chỗ dành sẵn cho Nội dung 2">
                <a:extLst>
                  <a:ext uri="{FF2B5EF4-FFF2-40B4-BE49-F238E27FC236}">
                    <a16:creationId xmlns:a16="http://schemas.microsoft.com/office/drawing/2014/main" id="{4B5CA8AF-6B7E-C1DD-E4C7-F17FEE12AABA}"/>
                  </a:ext>
                </a:extLst>
              </p:cNvPr>
              <p:cNvSpPr txBox="1">
                <a:spLocks/>
              </p:cNvSpPr>
              <p:nvPr/>
            </p:nvSpPr>
            <p:spPr>
              <a:xfrm>
                <a:off x="1228726" y="2139216"/>
                <a:ext cx="6524623" cy="52322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Wingdings" panose="05000000000000000000" pitchFamily="2" charset="2"/>
                  <a:buChar char="§"/>
                </a:pPr>
                <a:r>
                  <a:rPr lang="en-US">
                    <a:solidFill>
                      <a:srgbClr val="0070C0"/>
                    </a:solidFill>
                    <a:latin typeface="Arial" panose="020B0604020202020204" pitchFamily="34" charset="0"/>
                  </a:rPr>
                  <a:t> </a:t>
                </a:r>
                <a:r>
                  <a:rPr lang="vi-VN">
                    <a:solidFill>
                      <a:srgbClr val="FF0000"/>
                    </a:solidFill>
                    <a:latin typeface="Arial" panose="020B0604020202020204" pitchFamily="34" charset="0"/>
                  </a:rPr>
                  <a:t>Score similarity </a:t>
                </a:r>
                <a:r>
                  <a:rPr lang="vi-VN">
                    <a:solidFill>
                      <a:srgbClr val="0070C0"/>
                    </a:solidFill>
                    <a:latin typeface="Arial" panose="020B0604020202020204" pitchFamily="34" charset="0"/>
                  </a:rPr>
                  <a:t>của user </a:t>
                </a:r>
                <a14:m>
                  <m:oMath xmlns:m="http://schemas.openxmlformats.org/officeDocument/2006/math">
                    <m:r>
                      <a:rPr lang="vi-VN" i="1" dirty="0" smtClean="0">
                        <a:solidFill>
                          <a:srgbClr val="0070C0"/>
                        </a:solidFill>
                        <a:latin typeface="Cambria Math" panose="02040503050406030204" pitchFamily="18" charset="0"/>
                      </a:rPr>
                      <m:t>𝑢</m:t>
                    </m:r>
                  </m:oMath>
                </a14:m>
                <a:r>
                  <a:rPr lang="vi-VN">
                    <a:solidFill>
                      <a:srgbClr val="0070C0"/>
                    </a:solidFill>
                    <a:latin typeface="Arial" panose="020B0604020202020204" pitchFamily="34" charset="0"/>
                  </a:rPr>
                  <a:t> và </a:t>
                </a:r>
                <a14:m>
                  <m:oMath xmlns:m="http://schemas.openxmlformats.org/officeDocument/2006/math">
                    <m:r>
                      <a:rPr lang="en-US" b="0" i="1" smtClean="0">
                        <a:solidFill>
                          <a:srgbClr val="0070C0"/>
                        </a:solidFill>
                        <a:latin typeface="Cambria Math" panose="02040503050406030204" pitchFamily="18" charset="0"/>
                      </a:rPr>
                      <m:t>𝑣</m:t>
                    </m:r>
                  </m:oMath>
                </a14:m>
                <a:r>
                  <a:rPr lang="vi-VN">
                    <a:solidFill>
                      <a:srgbClr val="0070C0"/>
                    </a:solidFill>
                    <a:latin typeface="Arial" panose="020B0604020202020204" pitchFamily="34" charset="0"/>
                  </a:rPr>
                  <a:t> như sau:</a:t>
                </a:r>
              </a:p>
            </p:txBody>
          </p:sp>
        </mc:Choice>
        <mc:Fallback>
          <p:sp>
            <p:nvSpPr>
              <p:cNvPr id="2" name="Chỗ dành sẵn cho Nội dung 2">
                <a:extLst>
                  <a:ext uri="{FF2B5EF4-FFF2-40B4-BE49-F238E27FC236}">
                    <a16:creationId xmlns:a16="http://schemas.microsoft.com/office/drawing/2014/main" id="{4B5CA8AF-6B7E-C1DD-E4C7-F17FEE12AABA}"/>
                  </a:ext>
                </a:extLst>
              </p:cNvPr>
              <p:cNvSpPr txBox="1">
                <a:spLocks noRot="1" noChangeAspect="1" noMove="1" noResize="1" noEditPoints="1" noAdjustHandles="1" noChangeArrowheads="1" noChangeShapeType="1" noTextEdit="1"/>
              </p:cNvSpPr>
              <p:nvPr/>
            </p:nvSpPr>
            <p:spPr>
              <a:xfrm>
                <a:off x="1228726" y="2139216"/>
                <a:ext cx="6524623" cy="523221"/>
              </a:xfrm>
              <a:prstGeom prst="rect">
                <a:avLst/>
              </a:prstGeom>
              <a:blipFill>
                <a:blip r:embed="rId3"/>
                <a:stretch>
                  <a:fillRect l="-1308" t="-15116" b="-814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Chỗ dành sẵn cho Nội dung 2">
                <a:extLst>
                  <a:ext uri="{FF2B5EF4-FFF2-40B4-BE49-F238E27FC236}">
                    <a16:creationId xmlns:a16="http://schemas.microsoft.com/office/drawing/2014/main" id="{5E7E69A3-CEF2-A5A4-0063-99DDAB2CC9D2}"/>
                  </a:ext>
                </a:extLst>
              </p:cNvPr>
              <p:cNvSpPr txBox="1">
                <a:spLocks/>
              </p:cNvSpPr>
              <p:nvPr/>
            </p:nvSpPr>
            <p:spPr>
              <a:xfrm>
                <a:off x="1228725" y="4366663"/>
                <a:ext cx="6524623" cy="52322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Wingdings" panose="05000000000000000000" pitchFamily="2" charset="2"/>
                  <a:buChar char="§"/>
                </a:pPr>
                <a:r>
                  <a:rPr lang="en-US">
                    <a:solidFill>
                      <a:srgbClr val="0070C0"/>
                    </a:solidFill>
                    <a:latin typeface="Arial" panose="020B0604020202020204" pitchFamily="34" charset="0"/>
                  </a:rPr>
                  <a:t> </a:t>
                </a:r>
                <a:r>
                  <a:rPr lang="en-US">
                    <a:solidFill>
                      <a:srgbClr val="FF0000"/>
                    </a:solidFill>
                    <a:latin typeface="Arial" panose="020B0604020202020204" pitchFamily="34" charset="0"/>
                  </a:rPr>
                  <a:t>Content</a:t>
                </a:r>
                <a:r>
                  <a:rPr lang="vi-VN">
                    <a:solidFill>
                      <a:srgbClr val="FF0000"/>
                    </a:solidFill>
                    <a:latin typeface="Arial" panose="020B0604020202020204" pitchFamily="34" charset="0"/>
                  </a:rPr>
                  <a:t> similarity </a:t>
                </a:r>
                <a:r>
                  <a:rPr lang="vi-VN">
                    <a:solidFill>
                      <a:srgbClr val="0070C0"/>
                    </a:solidFill>
                    <a:latin typeface="Arial" panose="020B0604020202020204" pitchFamily="34" charset="0"/>
                  </a:rPr>
                  <a:t>của user </a:t>
                </a:r>
                <a14:m>
                  <m:oMath xmlns:m="http://schemas.openxmlformats.org/officeDocument/2006/math">
                    <m:r>
                      <a:rPr lang="vi-VN" i="1" dirty="0" smtClean="0">
                        <a:solidFill>
                          <a:srgbClr val="0070C0"/>
                        </a:solidFill>
                        <a:latin typeface="Cambria Math" panose="02040503050406030204" pitchFamily="18" charset="0"/>
                      </a:rPr>
                      <m:t>𝑢</m:t>
                    </m:r>
                  </m:oMath>
                </a14:m>
                <a:r>
                  <a:rPr lang="vi-VN">
                    <a:solidFill>
                      <a:srgbClr val="0070C0"/>
                    </a:solidFill>
                    <a:latin typeface="Arial" panose="020B0604020202020204" pitchFamily="34" charset="0"/>
                  </a:rPr>
                  <a:t> và </a:t>
                </a:r>
                <a14:m>
                  <m:oMath xmlns:m="http://schemas.openxmlformats.org/officeDocument/2006/math">
                    <m:r>
                      <a:rPr lang="en-US" b="0" i="1" smtClean="0">
                        <a:solidFill>
                          <a:srgbClr val="0070C0"/>
                        </a:solidFill>
                        <a:latin typeface="Cambria Math" panose="02040503050406030204" pitchFamily="18" charset="0"/>
                      </a:rPr>
                      <m:t>𝑣</m:t>
                    </m:r>
                  </m:oMath>
                </a14:m>
                <a:r>
                  <a:rPr lang="vi-VN">
                    <a:solidFill>
                      <a:srgbClr val="0070C0"/>
                    </a:solidFill>
                    <a:latin typeface="Arial" panose="020B0604020202020204" pitchFamily="34" charset="0"/>
                  </a:rPr>
                  <a:t> như sau:</a:t>
                </a:r>
              </a:p>
            </p:txBody>
          </p:sp>
        </mc:Choice>
        <mc:Fallback>
          <p:sp>
            <p:nvSpPr>
              <p:cNvPr id="5" name="Chỗ dành sẵn cho Nội dung 2">
                <a:extLst>
                  <a:ext uri="{FF2B5EF4-FFF2-40B4-BE49-F238E27FC236}">
                    <a16:creationId xmlns:a16="http://schemas.microsoft.com/office/drawing/2014/main" id="{5E7E69A3-CEF2-A5A4-0063-99DDAB2CC9D2}"/>
                  </a:ext>
                </a:extLst>
              </p:cNvPr>
              <p:cNvSpPr txBox="1">
                <a:spLocks noRot="1" noChangeAspect="1" noMove="1" noResize="1" noEditPoints="1" noAdjustHandles="1" noChangeArrowheads="1" noChangeShapeType="1" noTextEdit="1"/>
              </p:cNvSpPr>
              <p:nvPr/>
            </p:nvSpPr>
            <p:spPr>
              <a:xfrm>
                <a:off x="1228725" y="4366663"/>
                <a:ext cx="6524623" cy="523221"/>
              </a:xfrm>
              <a:prstGeom prst="rect">
                <a:avLst/>
              </a:prstGeom>
              <a:blipFill>
                <a:blip r:embed="rId4"/>
                <a:stretch>
                  <a:fillRect l="-1308" t="-15116" b="-8140"/>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C9070BFC-97E0-84AB-D691-DA4AA2639951}"/>
              </a:ext>
            </a:extLst>
          </p:cNvPr>
          <p:cNvPicPr>
            <a:picLocks noChangeAspect="1"/>
          </p:cNvPicPr>
          <p:nvPr/>
        </p:nvPicPr>
        <p:blipFill>
          <a:blip r:embed="rId5"/>
          <a:stretch>
            <a:fillRect/>
          </a:stretch>
        </p:blipFill>
        <p:spPr>
          <a:xfrm>
            <a:off x="1533525" y="2740262"/>
            <a:ext cx="7239000" cy="1285875"/>
          </a:xfrm>
          <a:prstGeom prst="rect">
            <a:avLst/>
          </a:prstGeom>
        </p:spPr>
      </p:pic>
      <p:pic>
        <p:nvPicPr>
          <p:cNvPr id="9" name="Picture 8">
            <a:extLst>
              <a:ext uri="{FF2B5EF4-FFF2-40B4-BE49-F238E27FC236}">
                <a16:creationId xmlns:a16="http://schemas.microsoft.com/office/drawing/2014/main" id="{EA7E856D-F87B-83DA-859E-DAFCD4981650}"/>
              </a:ext>
            </a:extLst>
          </p:cNvPr>
          <p:cNvPicPr>
            <a:picLocks noChangeAspect="1"/>
          </p:cNvPicPr>
          <p:nvPr/>
        </p:nvPicPr>
        <p:blipFill>
          <a:blip r:embed="rId6"/>
          <a:stretch>
            <a:fillRect/>
          </a:stretch>
        </p:blipFill>
        <p:spPr>
          <a:xfrm>
            <a:off x="1533525" y="4968458"/>
            <a:ext cx="6791325" cy="1190625"/>
          </a:xfrm>
          <a:prstGeom prst="rect">
            <a:avLst/>
          </a:prstGeom>
        </p:spPr>
      </p:pic>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B6279FBD-9E35-B7D4-A1EC-0E7CA12B917C}"/>
                  </a:ext>
                </a:extLst>
              </p:cNvPr>
              <p:cNvSpPr txBox="1"/>
              <p:nvPr/>
            </p:nvSpPr>
            <p:spPr>
              <a:xfrm>
                <a:off x="8953499" y="2783034"/>
                <a:ext cx="2419350" cy="1200329"/>
              </a:xfrm>
              <a:prstGeom prst="rect">
                <a:avLst/>
              </a:prstGeom>
              <a:noFill/>
            </p:spPr>
            <p:txBody>
              <a:bodyPr wrap="square">
                <a:spAutoFit/>
              </a:bodyPr>
              <a:lstStyle/>
              <a:p>
                <a14:m>
                  <m:oMath xmlns:m="http://schemas.openxmlformats.org/officeDocument/2006/math">
                    <m:r>
                      <a:rPr lang="en-US" sz="2400" i="1" dirty="0" smtClean="0">
                        <a:solidFill>
                          <a:srgbClr val="0070C0"/>
                        </a:solidFill>
                        <a:effectLst/>
                        <a:latin typeface="Cambria Math" panose="02040503050406030204" pitchFamily="18" charset="0"/>
                      </a:rPr>
                      <m:t>𝑈</m:t>
                    </m:r>
                    <m:r>
                      <a:rPr lang="en-US" sz="2400" i="1" dirty="0" smtClean="0">
                        <a:solidFill>
                          <a:srgbClr val="0070C0"/>
                        </a:solidFill>
                        <a:effectLst/>
                        <a:latin typeface="Cambria Math" panose="02040503050406030204" pitchFamily="18" charset="0"/>
                      </a:rPr>
                      <m:t>(</m:t>
                    </m:r>
                    <m:r>
                      <a:rPr lang="en-US" sz="2400" i="1" dirty="0" err="1">
                        <a:solidFill>
                          <a:srgbClr val="0070C0"/>
                        </a:solidFill>
                        <a:effectLst/>
                        <a:latin typeface="Cambria Math" panose="02040503050406030204" pitchFamily="18" charset="0"/>
                      </a:rPr>
                      <m:t>𝑖</m:t>
                    </m:r>
                    <m:r>
                      <a:rPr lang="en-US" sz="2400" i="1" dirty="0">
                        <a:solidFill>
                          <a:srgbClr val="0070C0"/>
                        </a:solidFill>
                        <a:effectLst/>
                        <a:latin typeface="Cambria Math" panose="02040503050406030204" pitchFamily="18" charset="0"/>
                      </a:rPr>
                      <m:t>) </m:t>
                    </m:r>
                  </m:oMath>
                </a14:m>
                <a:r>
                  <a:rPr lang="en-US" sz="2400" err="1">
                    <a:solidFill>
                      <a:srgbClr val="0070C0"/>
                    </a:solidFill>
                    <a:effectLst/>
                    <a:latin typeface="Arial" panose="020B0604020202020204" pitchFamily="34" charset="0"/>
                  </a:rPr>
                  <a:t>là</a:t>
                </a:r>
                <a:r>
                  <a:rPr lang="en-US" sz="2400">
                    <a:solidFill>
                      <a:srgbClr val="0070C0"/>
                    </a:solidFill>
                    <a:effectLst/>
                    <a:latin typeface="Arial" panose="020B0604020202020204" pitchFamily="34" charset="0"/>
                  </a:rPr>
                  <a:t> </a:t>
                </a:r>
                <a:r>
                  <a:rPr lang="en-US" sz="2400" err="1">
                    <a:solidFill>
                      <a:srgbClr val="0070C0"/>
                    </a:solidFill>
                    <a:effectLst/>
                    <a:latin typeface="Arial" panose="020B0604020202020204" pitchFamily="34" charset="0"/>
                  </a:rPr>
                  <a:t>tập</a:t>
                </a:r>
                <a:r>
                  <a:rPr lang="en-US" sz="2400">
                    <a:solidFill>
                      <a:srgbClr val="0070C0"/>
                    </a:solidFill>
                    <a:effectLst/>
                    <a:latin typeface="Arial" panose="020B0604020202020204" pitchFamily="34" charset="0"/>
                  </a:rPr>
                  <a:t> user </a:t>
                </a:r>
                <a:r>
                  <a:rPr lang="en-US" sz="2400" err="1">
                    <a:solidFill>
                      <a:srgbClr val="0070C0"/>
                    </a:solidFill>
                    <a:effectLst/>
                    <a:latin typeface="Arial" panose="020B0604020202020204" pitchFamily="34" charset="0"/>
                  </a:rPr>
                  <a:t>đã</a:t>
                </a:r>
                <a:r>
                  <a:rPr lang="en-US" sz="2400">
                    <a:solidFill>
                      <a:srgbClr val="0070C0"/>
                    </a:solidFill>
                    <a:effectLst/>
                    <a:latin typeface="Arial" panose="020B0604020202020204" pitchFamily="34" charset="0"/>
                  </a:rPr>
                  <a:t> </a:t>
                </a:r>
                <a:r>
                  <a:rPr lang="en-US" sz="2400" err="1">
                    <a:solidFill>
                      <a:srgbClr val="0070C0"/>
                    </a:solidFill>
                    <a:effectLst/>
                    <a:latin typeface="Arial" panose="020B0604020202020204" pitchFamily="34" charset="0"/>
                  </a:rPr>
                  <a:t>nhận</a:t>
                </a:r>
                <a:r>
                  <a:rPr lang="en-US" sz="2400">
                    <a:solidFill>
                      <a:srgbClr val="0070C0"/>
                    </a:solidFill>
                    <a:effectLst/>
                    <a:latin typeface="Arial" panose="020B0604020202020204" pitchFamily="34" charset="0"/>
                  </a:rPr>
                  <a:t> </a:t>
                </a:r>
                <a:r>
                  <a:rPr lang="en-US" sz="2400" err="1">
                    <a:solidFill>
                      <a:srgbClr val="0070C0"/>
                    </a:solidFill>
                    <a:effectLst/>
                    <a:latin typeface="Arial" panose="020B0604020202020204" pitchFamily="34" charset="0"/>
                  </a:rPr>
                  <a:t>xét</a:t>
                </a:r>
                <a:r>
                  <a:rPr lang="en-US" sz="2400">
                    <a:solidFill>
                      <a:srgbClr val="0070C0"/>
                    </a:solidFill>
                    <a:effectLst/>
                    <a:latin typeface="Arial" panose="020B0604020202020204" pitchFamily="34" charset="0"/>
                  </a:rPr>
                  <a:t> </a:t>
                </a:r>
                <a:r>
                  <a:rPr lang="en-US" sz="2400" err="1">
                    <a:solidFill>
                      <a:srgbClr val="0070C0"/>
                    </a:solidFill>
                    <a:effectLst/>
                    <a:latin typeface="Arial" panose="020B0604020202020204" pitchFamily="34" charset="0"/>
                  </a:rPr>
                  <a:t>về</a:t>
                </a:r>
                <a:r>
                  <a:rPr lang="en-US" sz="2400">
                    <a:solidFill>
                      <a:srgbClr val="0070C0"/>
                    </a:solidFill>
                    <a:effectLst/>
                    <a:latin typeface="Arial" panose="020B0604020202020204" pitchFamily="34" charset="0"/>
                  </a:rPr>
                  <a:t> </a:t>
                </a:r>
                <a:r>
                  <a:rPr lang="en-US" sz="2400" err="1">
                    <a:solidFill>
                      <a:srgbClr val="0070C0"/>
                    </a:solidFill>
                    <a:effectLst/>
                    <a:latin typeface="Arial" panose="020B0604020202020204" pitchFamily="34" charset="0"/>
                  </a:rPr>
                  <a:t>tài</a:t>
                </a:r>
                <a:r>
                  <a:rPr lang="en-US" sz="2400">
                    <a:solidFill>
                      <a:srgbClr val="0070C0"/>
                    </a:solidFill>
                    <a:effectLst/>
                    <a:latin typeface="Arial" panose="020B0604020202020204" pitchFamily="34" charset="0"/>
                  </a:rPr>
                  <a:t> </a:t>
                </a:r>
                <a:r>
                  <a:rPr lang="en-US" sz="2400" err="1">
                    <a:solidFill>
                      <a:srgbClr val="0070C0"/>
                    </a:solidFill>
                    <a:effectLst/>
                    <a:latin typeface="Arial" panose="020B0604020202020204" pitchFamily="34" charset="0"/>
                  </a:rPr>
                  <a:t>nguyên</a:t>
                </a:r>
                <a:r>
                  <a:rPr lang="en-US" sz="2400">
                    <a:solidFill>
                      <a:srgbClr val="0070C0"/>
                    </a:solidFill>
                    <a:effectLst/>
                    <a:latin typeface="Arial" panose="020B0604020202020204" pitchFamily="34" charset="0"/>
                  </a:rPr>
                  <a:t> </a:t>
                </a:r>
                <a14:m>
                  <m:oMath xmlns:m="http://schemas.openxmlformats.org/officeDocument/2006/math">
                    <m:sSub>
                      <m:sSubPr>
                        <m:ctrlPr>
                          <a:rPr lang="en-US" sz="2400" b="0" i="1" dirty="0" smtClean="0">
                            <a:solidFill>
                              <a:srgbClr val="0070C0"/>
                            </a:solidFill>
                            <a:effectLst/>
                            <a:latin typeface="Cambria Math" panose="02040503050406030204" pitchFamily="18" charset="0"/>
                          </a:rPr>
                        </m:ctrlPr>
                      </m:sSubPr>
                      <m:e>
                        <m:r>
                          <a:rPr lang="en-US" sz="2400" i="1" dirty="0" smtClean="0">
                            <a:solidFill>
                              <a:srgbClr val="0070C0"/>
                            </a:solidFill>
                            <a:effectLst/>
                            <a:latin typeface="Cambria Math" panose="02040503050406030204" pitchFamily="18" charset="0"/>
                          </a:rPr>
                          <m:t>𝑑</m:t>
                        </m:r>
                      </m:e>
                      <m:sub>
                        <m:r>
                          <a:rPr lang="en-US" sz="2400" i="1" dirty="0" smtClean="0">
                            <a:solidFill>
                              <a:srgbClr val="0070C0"/>
                            </a:solidFill>
                            <a:effectLst/>
                            <a:latin typeface="Cambria Math" panose="02040503050406030204" pitchFamily="18" charset="0"/>
                          </a:rPr>
                          <m:t>𝑖</m:t>
                        </m:r>
                      </m:sub>
                    </m:sSub>
                  </m:oMath>
                </a14:m>
                <a:r>
                  <a:rPr lang="en-US" sz="2400">
                    <a:solidFill>
                      <a:srgbClr val="0070C0"/>
                    </a:solidFill>
                    <a:effectLst/>
                    <a:latin typeface="Arial" panose="020B0604020202020204" pitchFamily="34" charset="0"/>
                  </a:rPr>
                  <a:t>.</a:t>
                </a:r>
                <a:endParaRPr lang="en-US" sz="2400">
                  <a:solidFill>
                    <a:srgbClr val="0070C0"/>
                  </a:solidFill>
                </a:endParaRPr>
              </a:p>
            </p:txBody>
          </p:sp>
        </mc:Choice>
        <mc:Fallback>
          <p:sp>
            <p:nvSpPr>
              <p:cNvPr id="17" name="TextBox 16">
                <a:extLst>
                  <a:ext uri="{FF2B5EF4-FFF2-40B4-BE49-F238E27FC236}">
                    <a16:creationId xmlns:a16="http://schemas.microsoft.com/office/drawing/2014/main" id="{B6279FBD-9E35-B7D4-A1EC-0E7CA12B917C}"/>
                  </a:ext>
                </a:extLst>
              </p:cNvPr>
              <p:cNvSpPr txBox="1">
                <a:spLocks noRot="1" noChangeAspect="1" noMove="1" noResize="1" noEditPoints="1" noAdjustHandles="1" noChangeArrowheads="1" noChangeShapeType="1" noTextEdit="1"/>
              </p:cNvSpPr>
              <p:nvPr/>
            </p:nvSpPr>
            <p:spPr>
              <a:xfrm>
                <a:off x="8953499" y="2783034"/>
                <a:ext cx="2419350" cy="1200329"/>
              </a:xfrm>
              <a:prstGeom prst="rect">
                <a:avLst/>
              </a:prstGeom>
              <a:blipFill>
                <a:blip r:embed="rId7"/>
                <a:stretch>
                  <a:fillRect l="-4030" t="-3571" b="-10714"/>
                </a:stretch>
              </a:blipFill>
            </p:spPr>
            <p:txBody>
              <a:bodyPr/>
              <a:lstStyle/>
              <a:p>
                <a:r>
                  <a:rPr lang="en-US">
                    <a:noFill/>
                  </a:rPr>
                  <a:t> </a:t>
                </a:r>
              </a:p>
            </p:txBody>
          </p:sp>
        </mc:Fallback>
      </mc:AlternateContent>
      <p:sp>
        <p:nvSpPr>
          <p:cNvPr id="18" name="!!Text4">
            <a:extLst>
              <a:ext uri="{FF2B5EF4-FFF2-40B4-BE49-F238E27FC236}">
                <a16:creationId xmlns:a16="http://schemas.microsoft.com/office/drawing/2014/main" id="{FC4DB038-C472-A688-C3F5-92915F90CE0A}"/>
              </a:ext>
            </a:extLst>
          </p:cNvPr>
          <p:cNvSpPr txBox="1"/>
          <p:nvPr/>
        </p:nvSpPr>
        <p:spPr>
          <a:xfrm>
            <a:off x="608335" y="1353115"/>
            <a:ext cx="11116939" cy="523220"/>
          </a:xfrm>
          <a:prstGeom prst="rect">
            <a:avLst/>
          </a:prstGeom>
          <a:noFill/>
        </p:spPr>
        <p:txBody>
          <a:bodyPr wrap="square" rtlCol="0">
            <a:spAutoFit/>
          </a:bodyPr>
          <a:lstStyle/>
          <a:p>
            <a:pPr marL="457200" indent="-457200" algn="just">
              <a:buFont typeface="Wingdings" panose="05000000000000000000" pitchFamily="2" charset="2"/>
              <a:buChar char="v"/>
            </a:pPr>
            <a:r>
              <a:rPr lang="vi-VN" sz="2800" b="1">
                <a:solidFill>
                  <a:srgbClr val="0070C0"/>
                </a:solidFill>
                <a:cs typeface="Times New Roman" panose="02020603050405020304" pitchFamily="18" charset="0"/>
              </a:rPr>
              <a:t>Phương pháp xây dựng mô hình sở thích </a:t>
            </a:r>
            <a:r>
              <a:rPr lang="en-US" sz="2800" b="1" err="1">
                <a:solidFill>
                  <a:srgbClr val="0070C0"/>
                </a:solidFill>
                <a:latin typeface="Arial" panose="020B0604020202020204" pitchFamily="34" charset="0"/>
                <a:cs typeface="Arial" panose="020B0604020202020204" pitchFamily="34" charset="0"/>
              </a:rPr>
              <a:t>tiềm</a:t>
            </a:r>
            <a:r>
              <a:rPr lang="en-US" sz="2800" b="1">
                <a:solidFill>
                  <a:srgbClr val="0070C0"/>
                </a:solidFill>
                <a:latin typeface="Arial" panose="020B0604020202020204" pitchFamily="34" charset="0"/>
                <a:cs typeface="Arial" panose="020B0604020202020204" pitchFamily="34" charset="0"/>
              </a:rPr>
              <a:t> </a:t>
            </a:r>
            <a:r>
              <a:rPr lang="en-US" sz="2800" b="1" err="1">
                <a:solidFill>
                  <a:srgbClr val="0070C0"/>
                </a:solidFill>
                <a:latin typeface="Arial" panose="020B0604020202020204" pitchFamily="34" charset="0"/>
                <a:cs typeface="Arial" panose="020B0604020202020204" pitchFamily="34" charset="0"/>
              </a:rPr>
              <a:t>năng</a:t>
            </a:r>
            <a:r>
              <a:rPr lang="vi-VN" sz="2800" b="1">
                <a:solidFill>
                  <a:srgbClr val="0070C0"/>
                </a:solidFill>
                <a:latin typeface="Arial" panose="020B0604020202020204" pitchFamily="34" charset="0"/>
                <a:cs typeface="Arial" panose="020B0604020202020204" pitchFamily="34" charset="0"/>
              </a:rPr>
              <a:t> </a:t>
            </a:r>
            <a:r>
              <a:rPr lang="vi-VN" sz="2800" b="1">
                <a:solidFill>
                  <a:srgbClr val="0070C0"/>
                </a:solidFill>
                <a:cs typeface="Times New Roman" panose="02020603050405020304" pitchFamily="18" charset="0"/>
              </a:rPr>
              <a:t>của</a:t>
            </a:r>
            <a:r>
              <a:rPr lang="en-US" sz="2800" b="1">
                <a:solidFill>
                  <a:srgbClr val="0070C0"/>
                </a:solidFill>
                <a:latin typeface="Arial" panose="020B0604020202020204" pitchFamily="34" charset="0"/>
                <a:cs typeface="Arial" panose="020B0604020202020204" pitchFamily="34" charset="0"/>
              </a:rPr>
              <a:t> user</a:t>
            </a:r>
          </a:p>
        </p:txBody>
      </p:sp>
    </p:spTree>
    <p:extLst>
      <p:ext uri="{BB962C8B-B14F-4D97-AF65-F5344CB8AC3E}">
        <p14:creationId xmlns:p14="http://schemas.microsoft.com/office/powerpoint/2010/main" val="35340873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D5AD5A4B-C030-FE9B-33F4-FFEE813C4F06}"/>
              </a:ext>
            </a:extLst>
          </p:cNvPr>
          <p:cNvSpPr>
            <a:spLocks noGrp="1"/>
          </p:cNvSpPr>
          <p:nvPr>
            <p:ph type="ftr" sz="quarter" idx="11"/>
          </p:nvPr>
        </p:nvSpPr>
        <p:spPr>
          <a:xfrm>
            <a:off x="4038600" y="6378575"/>
            <a:ext cx="4114800" cy="365125"/>
          </a:xfrm>
        </p:spPr>
        <p:txBody>
          <a:bodyPr/>
          <a:lstStyle/>
          <a:p>
            <a:r>
              <a:rPr lang="en-US" sz="1600">
                <a:solidFill>
                  <a:schemeClr val="tx1"/>
                </a:solidFill>
                <a:latin typeface="Arial" panose="020B0604020202020204" pitchFamily="34" charset="0"/>
                <a:cs typeface="Arial" panose="020B0604020202020204" pitchFamily="34" charset="0"/>
              </a:rPr>
              <a:t>DS300 – HỆ KHUYẾN NGHỊ</a:t>
            </a:r>
          </a:p>
        </p:txBody>
      </p:sp>
      <p:sp>
        <p:nvSpPr>
          <p:cNvPr id="8" name="Slide Number Placeholder 7">
            <a:extLst>
              <a:ext uri="{FF2B5EF4-FFF2-40B4-BE49-F238E27FC236}">
                <a16:creationId xmlns:a16="http://schemas.microsoft.com/office/drawing/2014/main" id="{14E44644-30AF-C98C-940C-238E1D0D8166}"/>
              </a:ext>
            </a:extLst>
          </p:cNvPr>
          <p:cNvSpPr>
            <a:spLocks noGrp="1"/>
          </p:cNvSpPr>
          <p:nvPr>
            <p:ph type="sldNum" sz="quarter" idx="12"/>
          </p:nvPr>
        </p:nvSpPr>
        <p:spPr>
          <a:xfrm>
            <a:off x="11372849" y="6356350"/>
            <a:ext cx="542925" cy="365125"/>
          </a:xfrm>
        </p:spPr>
        <p:txBody>
          <a:body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t>17</a:t>
            </a:fld>
            <a:endParaRPr lang="en-US" sz="1600">
              <a:solidFill>
                <a:schemeClr val="tx1"/>
              </a:solidFill>
              <a:latin typeface="Arial" panose="020B0604020202020204" pitchFamily="34" charset="0"/>
              <a:cs typeface="Arial" panose="020B0604020202020204" pitchFamily="34" charset="0"/>
            </a:endParaRPr>
          </a:p>
        </p:txBody>
      </p:sp>
      <p:sp>
        <p:nvSpPr>
          <p:cNvPr id="10" name="Google Shape;115;p1">
            <a:extLst>
              <a:ext uri="{FF2B5EF4-FFF2-40B4-BE49-F238E27FC236}">
                <a16:creationId xmlns:a16="http://schemas.microsoft.com/office/drawing/2014/main" id="{7E452CFA-6A2D-1329-92B7-E8C184F5BFD5}"/>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16" name="TextBox 15">
            <a:extLst>
              <a:ext uri="{FF2B5EF4-FFF2-40B4-BE49-F238E27FC236}">
                <a16:creationId xmlns:a16="http://schemas.microsoft.com/office/drawing/2014/main" id="{DD022FB8-AB14-F4C9-176F-C63806A64008}"/>
              </a:ext>
            </a:extLst>
          </p:cNvPr>
          <p:cNvSpPr txBox="1"/>
          <p:nvPr/>
        </p:nvSpPr>
        <p:spPr>
          <a:xfrm>
            <a:off x="1733549" y="114300"/>
            <a:ext cx="8610601" cy="584775"/>
          </a:xfrm>
          <a:prstGeom prst="rect">
            <a:avLst/>
          </a:prstGeom>
          <a:noFill/>
        </p:spPr>
        <p:txBody>
          <a:bodyPr wrap="square" rtlCol="0">
            <a:spAutoFit/>
          </a:bodyPr>
          <a:lstStyle/>
          <a:p>
            <a:pPr algn="ctr"/>
            <a:r>
              <a:rPr lang="en-US" sz="1600">
                <a:solidFill>
                  <a:schemeClr val="tx1">
                    <a:lumMod val="50000"/>
                    <a:lumOff val="50000"/>
                  </a:schemeClr>
                </a:solidFill>
                <a:effectLst/>
                <a:latin typeface="Arial" panose="020B0604020202020204" pitchFamily="34" charset="0"/>
                <a:cs typeface="Arial" panose="020B0604020202020204" pitchFamily="34" charset="0"/>
              </a:rPr>
              <a:t>Intelligent Learning System based on Personalized Recommendation Technology</a:t>
            </a:r>
            <a:br>
              <a:rPr lang="en-US" sz="1600">
                <a:solidFill>
                  <a:schemeClr val="tx1">
                    <a:lumMod val="50000"/>
                    <a:lumOff val="50000"/>
                  </a:schemeClr>
                </a:solidFill>
                <a:latin typeface="Arial" panose="020B0604020202020204" pitchFamily="34" charset="0"/>
                <a:cs typeface="Arial" panose="020B0604020202020204" pitchFamily="34" charset="0"/>
              </a:rPr>
            </a:br>
            <a:endParaRPr lang="en-US" sz="1600">
              <a:solidFill>
                <a:schemeClr val="tx1">
                  <a:lumMod val="50000"/>
                  <a:lumOff val="50000"/>
                </a:schemeClr>
              </a:solidFill>
            </a:endParaRPr>
          </a:p>
        </p:txBody>
      </p:sp>
      <p:grpSp>
        <p:nvGrpSpPr>
          <p:cNvPr id="31" name="Group 30">
            <a:extLst>
              <a:ext uri="{FF2B5EF4-FFF2-40B4-BE49-F238E27FC236}">
                <a16:creationId xmlns:a16="http://schemas.microsoft.com/office/drawing/2014/main" id="{7DA9AB0A-5944-BB9F-BE06-E583B221A89F}"/>
              </a:ext>
            </a:extLst>
          </p:cNvPr>
          <p:cNvGrpSpPr/>
          <p:nvPr/>
        </p:nvGrpSpPr>
        <p:grpSpPr>
          <a:xfrm>
            <a:off x="276226" y="1090232"/>
            <a:ext cx="11449049" cy="106739"/>
            <a:chOff x="276226" y="1309307"/>
            <a:chExt cx="11449049" cy="106739"/>
          </a:xfrm>
        </p:grpSpPr>
        <p:cxnSp>
          <p:nvCxnSpPr>
            <p:cNvPr id="4" name="Straight Connector 3">
              <a:extLst>
                <a:ext uri="{FF2B5EF4-FFF2-40B4-BE49-F238E27FC236}">
                  <a16:creationId xmlns:a16="http://schemas.microsoft.com/office/drawing/2014/main" id="{14395E4C-080E-EF88-EE96-ACBB7EF4A6BC}"/>
                </a:ext>
              </a:extLst>
            </p:cNvPr>
            <p:cNvCxnSpPr>
              <a:cxnSpLocks/>
            </p:cNvCxnSpPr>
            <p:nvPr/>
          </p:nvCxnSpPr>
          <p:spPr>
            <a:xfrm>
              <a:off x="276226" y="130930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306128A1-6221-21A6-33A8-A61FEB89C24F}"/>
                </a:ext>
              </a:extLst>
            </p:cNvPr>
            <p:cNvSpPr/>
            <p:nvPr/>
          </p:nvSpPr>
          <p:spPr>
            <a:xfrm>
              <a:off x="276226" y="1309307"/>
              <a:ext cx="5819774" cy="1067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9" name="Straight Connector 28">
            <a:extLst>
              <a:ext uri="{FF2B5EF4-FFF2-40B4-BE49-F238E27FC236}">
                <a16:creationId xmlns:a16="http://schemas.microsoft.com/office/drawing/2014/main" id="{76734B8C-24EB-4B46-0771-C4DD37657E0F}"/>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nvGrpSpPr>
          <p:cNvPr id="39" name="!!ND">
            <a:extLst>
              <a:ext uri="{FF2B5EF4-FFF2-40B4-BE49-F238E27FC236}">
                <a16:creationId xmlns:a16="http://schemas.microsoft.com/office/drawing/2014/main" id="{FD0610EC-26C5-EED7-5A1F-BA8CE40A9F2D}"/>
              </a:ext>
            </a:extLst>
          </p:cNvPr>
          <p:cNvGrpSpPr/>
          <p:nvPr/>
        </p:nvGrpSpPr>
        <p:grpSpPr>
          <a:xfrm>
            <a:off x="276226" y="426010"/>
            <a:ext cx="11205889" cy="664221"/>
            <a:chOff x="934715" y="1851732"/>
            <a:chExt cx="11205889" cy="664221"/>
          </a:xfrm>
        </p:grpSpPr>
        <p:sp>
          <p:nvSpPr>
            <p:cNvPr id="35" name="TextBox 34">
              <a:extLst>
                <a:ext uri="{FF2B5EF4-FFF2-40B4-BE49-F238E27FC236}">
                  <a16:creationId xmlns:a16="http://schemas.microsoft.com/office/drawing/2014/main" id="{32FAB47D-EBB1-DB65-A043-9E7353CAAC02}"/>
                </a:ext>
              </a:extLst>
            </p:cNvPr>
            <p:cNvSpPr txBox="1"/>
            <p:nvPr/>
          </p:nvSpPr>
          <p:spPr>
            <a:xfrm>
              <a:off x="1598936" y="1891454"/>
              <a:ext cx="10541668" cy="584775"/>
            </a:xfrm>
            <a:prstGeom prst="rect">
              <a:avLst/>
            </a:prstGeom>
            <a:noFill/>
          </p:spPr>
          <p:txBody>
            <a:bodyPr wrap="none" rtlCol="0">
              <a:spAutoFit/>
            </a:bodyPr>
            <a:lstStyle/>
            <a:p>
              <a:r>
                <a:rPr lang="en-US" sz="3200" b="1">
                  <a:solidFill>
                    <a:schemeClr val="dk1"/>
                  </a:solidFill>
                  <a:latin typeface="Arial" panose="020B0604020202020204" pitchFamily="34" charset="0"/>
                  <a:ea typeface="Times New Roman"/>
                  <a:cs typeface="Arial" panose="020B0604020202020204" pitchFamily="34" charset="0"/>
                  <a:sym typeface="Times New Roman"/>
                </a:rPr>
                <a:t>PHÂN TÍCH &amp; THIẾT KẾ CHIẾN LƯỢC KHUYẾN NGHỊ</a:t>
              </a:r>
              <a:endParaRPr lang="vi-VN" sz="3200" b="1">
                <a:solidFill>
                  <a:schemeClr val="dk1"/>
                </a:solidFill>
                <a:latin typeface="Arial" panose="020B0604020202020204" pitchFamily="34" charset="0"/>
                <a:ea typeface="Times New Roman"/>
                <a:cs typeface="Arial" panose="020B0604020202020204" pitchFamily="34" charset="0"/>
                <a:sym typeface="Times New Roman"/>
              </a:endParaRPr>
            </a:p>
          </p:txBody>
        </p:sp>
        <p:sp>
          <p:nvSpPr>
            <p:cNvPr id="38" name="Diamond 37">
              <a:extLst>
                <a:ext uri="{FF2B5EF4-FFF2-40B4-BE49-F238E27FC236}">
                  <a16:creationId xmlns:a16="http://schemas.microsoft.com/office/drawing/2014/main" id="{F9F206B7-A218-709C-7FB2-CD8E891C9403}"/>
                </a:ext>
              </a:extLst>
            </p:cNvPr>
            <p:cNvSpPr/>
            <p:nvPr/>
          </p:nvSpPr>
          <p:spPr>
            <a:xfrm>
              <a:off x="934715" y="1851732"/>
              <a:ext cx="664221" cy="664221"/>
            </a:xfrm>
            <a:prstGeom prst="diamond">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bg1">
                      <a:lumMod val="95000"/>
                    </a:schemeClr>
                  </a:solidFill>
                  <a:latin typeface="Arial" panose="020B0604020202020204" pitchFamily="34" charset="0"/>
                  <a:cs typeface="Arial" panose="020B0604020202020204" pitchFamily="34" charset="0"/>
                </a:rPr>
                <a:t>4</a:t>
              </a:r>
            </a:p>
          </p:txBody>
        </p:sp>
      </p:grpSp>
      <p:sp>
        <p:nvSpPr>
          <p:cNvPr id="2" name="Chỗ dành sẵn cho Nội dung 2">
            <a:extLst>
              <a:ext uri="{FF2B5EF4-FFF2-40B4-BE49-F238E27FC236}">
                <a16:creationId xmlns:a16="http://schemas.microsoft.com/office/drawing/2014/main" id="{4B5CA8AF-6B7E-C1DD-E4C7-F17FEE12AABA}"/>
              </a:ext>
            </a:extLst>
          </p:cNvPr>
          <p:cNvSpPr txBox="1">
            <a:spLocks/>
          </p:cNvSpPr>
          <p:nvPr/>
        </p:nvSpPr>
        <p:spPr>
          <a:xfrm>
            <a:off x="1228726" y="2139216"/>
            <a:ext cx="8867774" cy="52322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Wingdings" panose="05000000000000000000" pitchFamily="2" charset="2"/>
              <a:buChar char="§"/>
            </a:pPr>
            <a:r>
              <a:rPr lang="vi-VN">
                <a:solidFill>
                  <a:srgbClr val="0070C0"/>
                </a:solidFill>
                <a:latin typeface="Arial" panose="020B0604020202020204" pitchFamily="34" charset="0"/>
              </a:rPr>
              <a:t>Công thức kết hợp của bài báo này được trình bày như sau:</a:t>
            </a:r>
          </a:p>
        </p:txBody>
      </p:sp>
      <mc:AlternateContent xmlns:mc="http://schemas.openxmlformats.org/markup-compatibility/2006">
        <mc:Choice xmlns:a14="http://schemas.microsoft.com/office/drawing/2010/main" Requires="a14">
          <p:sp>
            <p:nvSpPr>
              <p:cNvPr id="5" name="Chỗ dành sẵn cho Nội dung 2">
                <a:extLst>
                  <a:ext uri="{FF2B5EF4-FFF2-40B4-BE49-F238E27FC236}">
                    <a16:creationId xmlns:a16="http://schemas.microsoft.com/office/drawing/2014/main" id="{5E7E69A3-CEF2-A5A4-0063-99DDAB2CC9D2}"/>
                  </a:ext>
                </a:extLst>
              </p:cNvPr>
              <p:cNvSpPr txBox="1">
                <a:spLocks/>
              </p:cNvSpPr>
              <p:nvPr/>
            </p:nvSpPr>
            <p:spPr>
              <a:xfrm>
                <a:off x="1228725" y="3703623"/>
                <a:ext cx="10067925" cy="261968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Wingdings" panose="05000000000000000000" pitchFamily="2" charset="2"/>
                  <a:buChar char="§"/>
                </a:pPr>
                <a:r>
                  <a:rPr lang="vi-VN" sz="2400">
                    <a:solidFill>
                      <a:srgbClr val="0070C0"/>
                    </a:solidFill>
                    <a:effectLst/>
                    <a:latin typeface="Arial" panose="020B0604020202020204" pitchFamily="34" charset="0"/>
                  </a:rPr>
                  <a:t>Hệ số </a:t>
                </a:r>
                <a14:m>
                  <m:oMath xmlns:m="http://schemas.openxmlformats.org/officeDocument/2006/math">
                    <m:r>
                      <a:rPr lang="el-GR" sz="2400" i="1" dirty="0" smtClean="0">
                        <a:solidFill>
                          <a:srgbClr val="FF0000"/>
                        </a:solidFill>
                        <a:effectLst/>
                        <a:latin typeface="Cambria Math" panose="02040503050406030204" pitchFamily="18" charset="0"/>
                      </a:rPr>
                      <m:t>𝛽</m:t>
                    </m:r>
                  </m:oMath>
                </a14:m>
                <a:r>
                  <a:rPr lang="el-GR" sz="2400">
                    <a:solidFill>
                      <a:srgbClr val="0070C0"/>
                    </a:solidFill>
                    <a:effectLst/>
                    <a:latin typeface="Arial" panose="020B0604020202020204" pitchFamily="34" charset="0"/>
                  </a:rPr>
                  <a:t> </a:t>
                </a:r>
                <a:r>
                  <a:rPr lang="vi-VN" sz="2400">
                    <a:solidFill>
                      <a:srgbClr val="0070C0"/>
                    </a:solidFill>
                    <a:effectLst/>
                    <a:latin typeface="Arial" panose="020B0604020202020204" pitchFamily="34" charset="0"/>
                  </a:rPr>
                  <a:t>là trọng số được xác định bằng thực nghiệm, là</a:t>
                </a:r>
                <a:r>
                  <a:rPr lang="en-US" sz="2400">
                    <a:solidFill>
                      <a:srgbClr val="0070C0"/>
                    </a:solidFill>
                    <a:effectLst/>
                    <a:latin typeface="Arial" panose="020B0604020202020204" pitchFamily="34" charset="0"/>
                  </a:rPr>
                  <a:t> </a:t>
                </a:r>
                <a:r>
                  <a:rPr lang="vi-VN" sz="2400">
                    <a:solidFill>
                      <a:srgbClr val="FF0000"/>
                    </a:solidFill>
                    <a:effectLst/>
                    <a:latin typeface="Arial" panose="020B0604020202020204" pitchFamily="34" charset="0"/>
                  </a:rPr>
                  <a:t>tham số phần trăm tương tự</a:t>
                </a:r>
                <a:r>
                  <a:rPr lang="en-US">
                    <a:solidFill>
                      <a:srgbClr val="FF0000"/>
                    </a:solidFill>
                    <a:latin typeface="Arial" panose="020B0604020202020204" pitchFamily="34" charset="0"/>
                  </a:rPr>
                  <a:t> (similarity percentage parameter)</a:t>
                </a:r>
                <a:r>
                  <a:rPr lang="vi-VN" sz="2400">
                    <a:solidFill>
                      <a:srgbClr val="0070C0"/>
                    </a:solidFill>
                    <a:effectLst/>
                    <a:latin typeface="Arial" panose="020B0604020202020204" pitchFamily="34" charset="0"/>
                  </a:rPr>
                  <a:t>.</a:t>
                </a:r>
                <a:endParaRPr lang="en-US" sz="2400">
                  <a:solidFill>
                    <a:srgbClr val="0070C0"/>
                  </a:solidFill>
                  <a:effectLst/>
                  <a:latin typeface="Arial" panose="020B0604020202020204" pitchFamily="34" charset="0"/>
                </a:endParaRPr>
              </a:p>
              <a:p>
                <a:pPr marL="342900" indent="-342900" algn="just">
                  <a:buFont typeface="Wingdings" panose="05000000000000000000" pitchFamily="2" charset="2"/>
                  <a:buChar char="§"/>
                </a:pPr>
                <a:endParaRPr lang="en-US" sz="2400">
                  <a:solidFill>
                    <a:srgbClr val="0070C0"/>
                  </a:solidFill>
                  <a:effectLst/>
                  <a:latin typeface="Arial" panose="020B0604020202020204" pitchFamily="34" charset="0"/>
                </a:endParaRPr>
              </a:p>
              <a:p>
                <a:pPr marL="342900" indent="-342900" algn="just">
                  <a:buFont typeface="Wingdings" panose="05000000000000000000" pitchFamily="2" charset="2"/>
                  <a:buChar char="§"/>
                </a:pPr>
                <a:r>
                  <a:rPr lang="vi-VN" sz="2400">
                    <a:solidFill>
                      <a:srgbClr val="0070C0"/>
                    </a:solidFill>
                    <a:effectLst/>
                    <a:latin typeface="Arial" panose="020B0604020202020204" pitchFamily="34" charset="0"/>
                  </a:rPr>
                  <a:t>Khi </a:t>
                </a:r>
                <a14:m>
                  <m:oMath xmlns:m="http://schemas.openxmlformats.org/officeDocument/2006/math">
                    <m:r>
                      <a:rPr lang="el-GR" sz="2400" i="1" dirty="0" smtClean="0">
                        <a:solidFill>
                          <a:srgbClr val="FF0000"/>
                        </a:solidFill>
                        <a:effectLst/>
                        <a:latin typeface="Cambria Math" panose="02040503050406030204" pitchFamily="18" charset="0"/>
                      </a:rPr>
                      <m:t>𝛽</m:t>
                    </m:r>
                    <m:r>
                      <a:rPr lang="el-GR" sz="2400" i="1" dirty="0" smtClean="0">
                        <a:solidFill>
                          <a:srgbClr val="FF0000"/>
                        </a:solidFill>
                        <a:effectLst/>
                        <a:latin typeface="Cambria Math" panose="02040503050406030204" pitchFamily="18" charset="0"/>
                      </a:rPr>
                      <m:t> = 0</m:t>
                    </m:r>
                  </m:oMath>
                </a14:m>
                <a:r>
                  <a:rPr lang="el-GR" sz="2400">
                    <a:solidFill>
                      <a:srgbClr val="0070C0"/>
                    </a:solidFill>
                    <a:effectLst/>
                    <a:latin typeface="Arial" panose="020B0604020202020204" pitchFamily="34" charset="0"/>
                  </a:rPr>
                  <a:t>, </a:t>
                </a:r>
                <a:r>
                  <a:rPr lang="vi-VN" sz="2400">
                    <a:solidFill>
                      <a:srgbClr val="0070C0"/>
                    </a:solidFill>
                    <a:effectLst/>
                    <a:latin typeface="Arial" panose="020B0604020202020204" pitchFamily="34" charset="0"/>
                  </a:rPr>
                  <a:t>phép tính độ tương tự chỉ xem xét dữ liệu </a:t>
                </a:r>
                <a:r>
                  <a:rPr lang="vi-VN" sz="2400">
                    <a:solidFill>
                      <a:srgbClr val="FF0000"/>
                    </a:solidFill>
                    <a:effectLst/>
                    <a:latin typeface="Arial" panose="020B0604020202020204" pitchFamily="34" charset="0"/>
                  </a:rPr>
                  <a:t>content</a:t>
                </a:r>
                <a:r>
                  <a:rPr lang="en-US" sz="2400">
                    <a:solidFill>
                      <a:srgbClr val="FF0000"/>
                    </a:solidFill>
                    <a:effectLst/>
                    <a:latin typeface="Arial" panose="020B0604020202020204" pitchFamily="34" charset="0"/>
                  </a:rPr>
                  <a:t> </a:t>
                </a:r>
                <a:r>
                  <a:rPr lang="vi-VN" sz="2400">
                    <a:solidFill>
                      <a:srgbClr val="FF0000"/>
                    </a:solidFill>
                    <a:effectLst/>
                    <a:latin typeface="Arial" panose="020B0604020202020204" pitchFamily="34" charset="0"/>
                  </a:rPr>
                  <a:t>feature</a:t>
                </a:r>
                <a:r>
                  <a:rPr lang="en-US" sz="2400">
                    <a:solidFill>
                      <a:srgbClr val="0070C0"/>
                    </a:solidFill>
                    <a:effectLst/>
                    <a:latin typeface="Arial" panose="020B0604020202020204" pitchFamily="34" charset="0"/>
                  </a:rPr>
                  <a:t>.</a:t>
                </a:r>
              </a:p>
              <a:p>
                <a:pPr marL="342900" indent="-342900" algn="just">
                  <a:buFont typeface="Wingdings" panose="05000000000000000000" pitchFamily="2" charset="2"/>
                  <a:buChar char="§"/>
                </a:pPr>
                <a:endParaRPr lang="en-US" sz="2400">
                  <a:solidFill>
                    <a:srgbClr val="0070C0"/>
                  </a:solidFill>
                  <a:effectLst/>
                  <a:latin typeface="Arial" panose="020B0604020202020204" pitchFamily="34" charset="0"/>
                </a:endParaRPr>
              </a:p>
              <a:p>
                <a:pPr marL="342900" indent="-342900" algn="just">
                  <a:buFont typeface="Wingdings" panose="05000000000000000000" pitchFamily="2" charset="2"/>
                  <a:buChar char="§"/>
                </a:pPr>
                <a:r>
                  <a:rPr lang="en-US" sz="2400">
                    <a:solidFill>
                      <a:srgbClr val="0070C0"/>
                    </a:solidFill>
                    <a:latin typeface="Arial" panose="020B0604020202020204" pitchFamily="34" charset="0"/>
                  </a:rPr>
                  <a:t>K</a:t>
                </a:r>
                <a:r>
                  <a:rPr lang="vi-VN" sz="2400">
                    <a:solidFill>
                      <a:srgbClr val="0070C0"/>
                    </a:solidFill>
                    <a:effectLst/>
                    <a:latin typeface="Arial" panose="020B0604020202020204" pitchFamily="34" charset="0"/>
                  </a:rPr>
                  <a:t>hi </a:t>
                </a:r>
                <a14:m>
                  <m:oMath xmlns:m="http://schemas.openxmlformats.org/officeDocument/2006/math">
                    <m:r>
                      <a:rPr lang="el-GR" sz="2400" i="1" dirty="0" smtClean="0">
                        <a:solidFill>
                          <a:srgbClr val="FF0000"/>
                        </a:solidFill>
                        <a:effectLst/>
                        <a:latin typeface="Cambria Math" panose="02040503050406030204" pitchFamily="18" charset="0"/>
                      </a:rPr>
                      <m:t>𝛽</m:t>
                    </m:r>
                    <m:r>
                      <a:rPr lang="el-GR" sz="2400" i="1" dirty="0" smtClean="0">
                        <a:solidFill>
                          <a:srgbClr val="FF0000"/>
                        </a:solidFill>
                        <a:effectLst/>
                        <a:latin typeface="Cambria Math" panose="02040503050406030204" pitchFamily="18" charset="0"/>
                      </a:rPr>
                      <m:t> = 1</m:t>
                    </m:r>
                  </m:oMath>
                </a14:m>
                <a:r>
                  <a:rPr lang="el-GR" sz="2400">
                    <a:solidFill>
                      <a:srgbClr val="0070C0"/>
                    </a:solidFill>
                    <a:effectLst/>
                    <a:latin typeface="Arial" panose="020B0604020202020204" pitchFamily="34" charset="0"/>
                  </a:rPr>
                  <a:t>, </a:t>
                </a:r>
                <a:r>
                  <a:rPr lang="vi-VN" sz="2400">
                    <a:solidFill>
                      <a:srgbClr val="0070C0"/>
                    </a:solidFill>
                    <a:effectLst/>
                    <a:latin typeface="Arial" panose="020B0604020202020204" pitchFamily="34" charset="0"/>
                  </a:rPr>
                  <a:t>phép tính độ tương tự chỉ xem xét dữ</a:t>
                </a:r>
                <a:r>
                  <a:rPr lang="en-US" sz="2400">
                    <a:solidFill>
                      <a:srgbClr val="0070C0"/>
                    </a:solidFill>
                    <a:effectLst/>
                    <a:latin typeface="Arial" panose="020B0604020202020204" pitchFamily="34" charset="0"/>
                  </a:rPr>
                  <a:t> </a:t>
                </a:r>
                <a:r>
                  <a:rPr lang="vi-VN" sz="2400">
                    <a:solidFill>
                      <a:srgbClr val="0070C0"/>
                    </a:solidFill>
                    <a:effectLst/>
                    <a:latin typeface="Arial" panose="020B0604020202020204" pitchFamily="34" charset="0"/>
                  </a:rPr>
                  <a:t>liệu </a:t>
                </a:r>
                <a:r>
                  <a:rPr lang="vi-VN" sz="2400">
                    <a:solidFill>
                      <a:srgbClr val="FF0000"/>
                    </a:solidFill>
                    <a:effectLst/>
                    <a:latin typeface="Arial" panose="020B0604020202020204" pitchFamily="34" charset="0"/>
                  </a:rPr>
                  <a:t>score feature</a:t>
                </a:r>
                <a:r>
                  <a:rPr lang="en-US" sz="2400">
                    <a:solidFill>
                      <a:srgbClr val="0070C0"/>
                    </a:solidFill>
                    <a:effectLst/>
                    <a:latin typeface="Arial" panose="020B0604020202020204" pitchFamily="34" charset="0"/>
                  </a:rPr>
                  <a:t>.</a:t>
                </a:r>
                <a:endParaRPr lang="en-US" sz="2400">
                  <a:solidFill>
                    <a:srgbClr val="0070C0"/>
                  </a:solidFill>
                </a:endParaRPr>
              </a:p>
            </p:txBody>
          </p:sp>
        </mc:Choice>
        <mc:Fallback>
          <p:sp>
            <p:nvSpPr>
              <p:cNvPr id="5" name="Chỗ dành sẵn cho Nội dung 2">
                <a:extLst>
                  <a:ext uri="{FF2B5EF4-FFF2-40B4-BE49-F238E27FC236}">
                    <a16:creationId xmlns:a16="http://schemas.microsoft.com/office/drawing/2014/main" id="{5E7E69A3-CEF2-A5A4-0063-99DDAB2CC9D2}"/>
                  </a:ext>
                </a:extLst>
              </p:cNvPr>
              <p:cNvSpPr txBox="1">
                <a:spLocks noRot="1" noChangeAspect="1" noMove="1" noResize="1" noEditPoints="1" noAdjustHandles="1" noChangeArrowheads="1" noChangeShapeType="1" noTextEdit="1"/>
              </p:cNvSpPr>
              <p:nvPr/>
            </p:nvSpPr>
            <p:spPr>
              <a:xfrm>
                <a:off x="1228725" y="3703623"/>
                <a:ext cx="10067925" cy="2619687"/>
              </a:xfrm>
              <a:prstGeom prst="rect">
                <a:avLst/>
              </a:prstGeom>
              <a:blipFill>
                <a:blip r:embed="rId3"/>
                <a:stretch>
                  <a:fillRect l="-848" t="-3030" r="-909" b="-3730"/>
                </a:stretch>
              </a:blipFill>
            </p:spPr>
            <p:txBody>
              <a:bodyPr/>
              <a:lstStyle/>
              <a:p>
                <a:r>
                  <a:rPr lang="en-US">
                    <a:noFill/>
                  </a:rPr>
                  <a:t> </a:t>
                </a:r>
              </a:p>
            </p:txBody>
          </p:sp>
        </mc:Fallback>
      </mc:AlternateContent>
      <p:pic>
        <p:nvPicPr>
          <p:cNvPr id="11" name="Picture 10">
            <a:extLst>
              <a:ext uri="{FF2B5EF4-FFF2-40B4-BE49-F238E27FC236}">
                <a16:creationId xmlns:a16="http://schemas.microsoft.com/office/drawing/2014/main" id="{39D66A78-E3FE-7D7B-CF20-8DFFD2B51F9A}"/>
              </a:ext>
            </a:extLst>
          </p:cNvPr>
          <p:cNvPicPr>
            <a:picLocks noChangeAspect="1"/>
          </p:cNvPicPr>
          <p:nvPr/>
        </p:nvPicPr>
        <p:blipFill>
          <a:blip r:embed="rId4"/>
          <a:stretch>
            <a:fillRect/>
          </a:stretch>
        </p:blipFill>
        <p:spPr>
          <a:xfrm>
            <a:off x="1682143" y="2708853"/>
            <a:ext cx="9058275" cy="904875"/>
          </a:xfrm>
          <a:prstGeom prst="rect">
            <a:avLst/>
          </a:prstGeom>
        </p:spPr>
      </p:pic>
      <p:sp>
        <p:nvSpPr>
          <p:cNvPr id="12" name="!!Text4">
            <a:extLst>
              <a:ext uri="{FF2B5EF4-FFF2-40B4-BE49-F238E27FC236}">
                <a16:creationId xmlns:a16="http://schemas.microsoft.com/office/drawing/2014/main" id="{10F211DC-2520-DF54-B9A7-E7B43BD2D6B3}"/>
              </a:ext>
            </a:extLst>
          </p:cNvPr>
          <p:cNvSpPr txBox="1"/>
          <p:nvPr/>
        </p:nvSpPr>
        <p:spPr>
          <a:xfrm>
            <a:off x="608335" y="1353115"/>
            <a:ext cx="11116939" cy="523220"/>
          </a:xfrm>
          <a:prstGeom prst="rect">
            <a:avLst/>
          </a:prstGeom>
          <a:noFill/>
        </p:spPr>
        <p:txBody>
          <a:bodyPr wrap="square" rtlCol="0">
            <a:spAutoFit/>
          </a:bodyPr>
          <a:lstStyle/>
          <a:p>
            <a:pPr marL="457200" indent="-457200" algn="just">
              <a:buFont typeface="Wingdings" panose="05000000000000000000" pitchFamily="2" charset="2"/>
              <a:buChar char="v"/>
            </a:pPr>
            <a:r>
              <a:rPr lang="vi-VN" sz="2800" b="1">
                <a:solidFill>
                  <a:srgbClr val="0070C0"/>
                </a:solidFill>
                <a:cs typeface="Times New Roman" panose="02020603050405020304" pitchFamily="18" charset="0"/>
              </a:rPr>
              <a:t>Phương pháp xây dựng mô hình sở thích </a:t>
            </a:r>
            <a:r>
              <a:rPr lang="en-US" sz="2800" b="1" err="1">
                <a:solidFill>
                  <a:srgbClr val="0070C0"/>
                </a:solidFill>
                <a:latin typeface="Arial" panose="020B0604020202020204" pitchFamily="34" charset="0"/>
                <a:cs typeface="Arial" panose="020B0604020202020204" pitchFamily="34" charset="0"/>
              </a:rPr>
              <a:t>tiềm</a:t>
            </a:r>
            <a:r>
              <a:rPr lang="en-US" sz="2800" b="1">
                <a:solidFill>
                  <a:srgbClr val="0070C0"/>
                </a:solidFill>
                <a:latin typeface="Arial" panose="020B0604020202020204" pitchFamily="34" charset="0"/>
                <a:cs typeface="Arial" panose="020B0604020202020204" pitchFamily="34" charset="0"/>
              </a:rPr>
              <a:t> </a:t>
            </a:r>
            <a:r>
              <a:rPr lang="en-US" sz="2800" b="1" err="1">
                <a:solidFill>
                  <a:srgbClr val="0070C0"/>
                </a:solidFill>
                <a:latin typeface="Arial" panose="020B0604020202020204" pitchFamily="34" charset="0"/>
                <a:cs typeface="Arial" panose="020B0604020202020204" pitchFamily="34" charset="0"/>
              </a:rPr>
              <a:t>năng</a:t>
            </a:r>
            <a:r>
              <a:rPr lang="vi-VN" sz="2800" b="1">
                <a:solidFill>
                  <a:srgbClr val="0070C0"/>
                </a:solidFill>
                <a:latin typeface="Arial" panose="020B0604020202020204" pitchFamily="34" charset="0"/>
                <a:cs typeface="Arial" panose="020B0604020202020204" pitchFamily="34" charset="0"/>
              </a:rPr>
              <a:t> </a:t>
            </a:r>
            <a:r>
              <a:rPr lang="vi-VN" sz="2800" b="1">
                <a:solidFill>
                  <a:srgbClr val="0070C0"/>
                </a:solidFill>
                <a:cs typeface="Times New Roman" panose="02020603050405020304" pitchFamily="18" charset="0"/>
              </a:rPr>
              <a:t>của</a:t>
            </a:r>
            <a:r>
              <a:rPr lang="en-US" sz="2800" b="1">
                <a:solidFill>
                  <a:srgbClr val="0070C0"/>
                </a:solidFill>
                <a:latin typeface="Arial" panose="020B0604020202020204" pitchFamily="34" charset="0"/>
                <a:cs typeface="Arial" panose="020B0604020202020204" pitchFamily="34" charset="0"/>
              </a:rPr>
              <a:t> user</a:t>
            </a:r>
          </a:p>
        </p:txBody>
      </p:sp>
    </p:spTree>
    <p:extLst>
      <p:ext uri="{BB962C8B-B14F-4D97-AF65-F5344CB8AC3E}">
        <p14:creationId xmlns:p14="http://schemas.microsoft.com/office/powerpoint/2010/main" val="26967279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D5AD5A4B-C030-FE9B-33F4-FFEE813C4F06}"/>
              </a:ext>
            </a:extLst>
          </p:cNvPr>
          <p:cNvSpPr>
            <a:spLocks noGrp="1"/>
          </p:cNvSpPr>
          <p:nvPr>
            <p:ph type="ftr" sz="quarter" idx="11"/>
          </p:nvPr>
        </p:nvSpPr>
        <p:spPr>
          <a:xfrm>
            <a:off x="4038600" y="6378575"/>
            <a:ext cx="4114800" cy="365125"/>
          </a:xfrm>
        </p:spPr>
        <p:txBody>
          <a:bodyPr/>
          <a:lstStyle/>
          <a:p>
            <a:r>
              <a:rPr lang="en-US" sz="1600">
                <a:solidFill>
                  <a:schemeClr val="tx1"/>
                </a:solidFill>
                <a:latin typeface="Arial" panose="020B0604020202020204" pitchFamily="34" charset="0"/>
                <a:cs typeface="Arial" panose="020B0604020202020204" pitchFamily="34" charset="0"/>
              </a:rPr>
              <a:t>DS300 – HỆ KHUYẾN NGHỊ</a:t>
            </a:r>
          </a:p>
        </p:txBody>
      </p:sp>
      <p:sp>
        <p:nvSpPr>
          <p:cNvPr id="8" name="Slide Number Placeholder 7">
            <a:extLst>
              <a:ext uri="{FF2B5EF4-FFF2-40B4-BE49-F238E27FC236}">
                <a16:creationId xmlns:a16="http://schemas.microsoft.com/office/drawing/2014/main" id="{14E44644-30AF-C98C-940C-238E1D0D8166}"/>
              </a:ext>
            </a:extLst>
          </p:cNvPr>
          <p:cNvSpPr>
            <a:spLocks noGrp="1"/>
          </p:cNvSpPr>
          <p:nvPr>
            <p:ph type="sldNum" sz="quarter" idx="12"/>
          </p:nvPr>
        </p:nvSpPr>
        <p:spPr>
          <a:xfrm>
            <a:off x="11372849" y="6356350"/>
            <a:ext cx="542925" cy="365125"/>
          </a:xfrm>
        </p:spPr>
        <p:txBody>
          <a:body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t>18</a:t>
            </a:fld>
            <a:endParaRPr lang="en-US" sz="1600">
              <a:solidFill>
                <a:schemeClr val="tx1"/>
              </a:solidFill>
              <a:latin typeface="Arial" panose="020B0604020202020204" pitchFamily="34" charset="0"/>
              <a:cs typeface="Arial" panose="020B0604020202020204" pitchFamily="34" charset="0"/>
            </a:endParaRPr>
          </a:p>
        </p:txBody>
      </p:sp>
      <p:sp>
        <p:nvSpPr>
          <p:cNvPr id="10" name="Google Shape;115;p1">
            <a:extLst>
              <a:ext uri="{FF2B5EF4-FFF2-40B4-BE49-F238E27FC236}">
                <a16:creationId xmlns:a16="http://schemas.microsoft.com/office/drawing/2014/main" id="{7E452CFA-6A2D-1329-92B7-E8C184F5BFD5}"/>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16" name="TextBox 15">
            <a:extLst>
              <a:ext uri="{FF2B5EF4-FFF2-40B4-BE49-F238E27FC236}">
                <a16:creationId xmlns:a16="http://schemas.microsoft.com/office/drawing/2014/main" id="{DD022FB8-AB14-F4C9-176F-C63806A64008}"/>
              </a:ext>
            </a:extLst>
          </p:cNvPr>
          <p:cNvSpPr txBox="1"/>
          <p:nvPr/>
        </p:nvSpPr>
        <p:spPr>
          <a:xfrm>
            <a:off x="1733549" y="114300"/>
            <a:ext cx="8610601" cy="584775"/>
          </a:xfrm>
          <a:prstGeom prst="rect">
            <a:avLst/>
          </a:prstGeom>
          <a:noFill/>
        </p:spPr>
        <p:txBody>
          <a:bodyPr wrap="square" rtlCol="0">
            <a:spAutoFit/>
          </a:bodyPr>
          <a:lstStyle/>
          <a:p>
            <a:pPr algn="ctr"/>
            <a:r>
              <a:rPr lang="en-US" sz="1600">
                <a:solidFill>
                  <a:schemeClr val="tx1">
                    <a:lumMod val="50000"/>
                    <a:lumOff val="50000"/>
                  </a:schemeClr>
                </a:solidFill>
                <a:effectLst/>
                <a:latin typeface="Arial" panose="020B0604020202020204" pitchFamily="34" charset="0"/>
                <a:cs typeface="Arial" panose="020B0604020202020204" pitchFamily="34" charset="0"/>
              </a:rPr>
              <a:t>Intelligent Learning System based on Personalized Recommendation Technology</a:t>
            </a:r>
            <a:br>
              <a:rPr lang="en-US" sz="1600">
                <a:solidFill>
                  <a:schemeClr val="tx1">
                    <a:lumMod val="50000"/>
                    <a:lumOff val="50000"/>
                  </a:schemeClr>
                </a:solidFill>
                <a:latin typeface="Arial" panose="020B0604020202020204" pitchFamily="34" charset="0"/>
                <a:cs typeface="Arial" panose="020B0604020202020204" pitchFamily="34" charset="0"/>
              </a:rPr>
            </a:br>
            <a:endParaRPr lang="en-US" sz="1600">
              <a:solidFill>
                <a:schemeClr val="tx1">
                  <a:lumMod val="50000"/>
                  <a:lumOff val="50000"/>
                </a:schemeClr>
              </a:solidFill>
            </a:endParaRPr>
          </a:p>
        </p:txBody>
      </p:sp>
      <p:grpSp>
        <p:nvGrpSpPr>
          <p:cNvPr id="31" name="Group 30">
            <a:extLst>
              <a:ext uri="{FF2B5EF4-FFF2-40B4-BE49-F238E27FC236}">
                <a16:creationId xmlns:a16="http://schemas.microsoft.com/office/drawing/2014/main" id="{7DA9AB0A-5944-BB9F-BE06-E583B221A89F}"/>
              </a:ext>
            </a:extLst>
          </p:cNvPr>
          <p:cNvGrpSpPr/>
          <p:nvPr/>
        </p:nvGrpSpPr>
        <p:grpSpPr>
          <a:xfrm>
            <a:off x="276226" y="1090232"/>
            <a:ext cx="11449049" cy="106739"/>
            <a:chOff x="276226" y="1309307"/>
            <a:chExt cx="11449049" cy="106739"/>
          </a:xfrm>
        </p:grpSpPr>
        <p:cxnSp>
          <p:nvCxnSpPr>
            <p:cNvPr id="4" name="Straight Connector 3">
              <a:extLst>
                <a:ext uri="{FF2B5EF4-FFF2-40B4-BE49-F238E27FC236}">
                  <a16:creationId xmlns:a16="http://schemas.microsoft.com/office/drawing/2014/main" id="{14395E4C-080E-EF88-EE96-ACBB7EF4A6BC}"/>
                </a:ext>
              </a:extLst>
            </p:cNvPr>
            <p:cNvCxnSpPr>
              <a:cxnSpLocks/>
            </p:cNvCxnSpPr>
            <p:nvPr/>
          </p:nvCxnSpPr>
          <p:spPr>
            <a:xfrm>
              <a:off x="276226" y="130930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306128A1-6221-21A6-33A8-A61FEB89C24F}"/>
                </a:ext>
              </a:extLst>
            </p:cNvPr>
            <p:cNvSpPr/>
            <p:nvPr/>
          </p:nvSpPr>
          <p:spPr>
            <a:xfrm>
              <a:off x="276226" y="1309307"/>
              <a:ext cx="5819774" cy="1067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9" name="Straight Connector 28">
            <a:extLst>
              <a:ext uri="{FF2B5EF4-FFF2-40B4-BE49-F238E27FC236}">
                <a16:creationId xmlns:a16="http://schemas.microsoft.com/office/drawing/2014/main" id="{76734B8C-24EB-4B46-0771-C4DD37657E0F}"/>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nvGrpSpPr>
          <p:cNvPr id="39" name="!!ND">
            <a:extLst>
              <a:ext uri="{FF2B5EF4-FFF2-40B4-BE49-F238E27FC236}">
                <a16:creationId xmlns:a16="http://schemas.microsoft.com/office/drawing/2014/main" id="{FD0610EC-26C5-EED7-5A1F-BA8CE40A9F2D}"/>
              </a:ext>
            </a:extLst>
          </p:cNvPr>
          <p:cNvGrpSpPr/>
          <p:nvPr/>
        </p:nvGrpSpPr>
        <p:grpSpPr>
          <a:xfrm>
            <a:off x="276226" y="426010"/>
            <a:ext cx="11205889" cy="664221"/>
            <a:chOff x="934715" y="1851732"/>
            <a:chExt cx="11205889" cy="664221"/>
          </a:xfrm>
        </p:grpSpPr>
        <p:sp>
          <p:nvSpPr>
            <p:cNvPr id="35" name="TextBox 34">
              <a:extLst>
                <a:ext uri="{FF2B5EF4-FFF2-40B4-BE49-F238E27FC236}">
                  <a16:creationId xmlns:a16="http://schemas.microsoft.com/office/drawing/2014/main" id="{32FAB47D-EBB1-DB65-A043-9E7353CAAC02}"/>
                </a:ext>
              </a:extLst>
            </p:cNvPr>
            <p:cNvSpPr txBox="1"/>
            <p:nvPr/>
          </p:nvSpPr>
          <p:spPr>
            <a:xfrm>
              <a:off x="1598936" y="1891454"/>
              <a:ext cx="10541668" cy="584775"/>
            </a:xfrm>
            <a:prstGeom prst="rect">
              <a:avLst/>
            </a:prstGeom>
            <a:noFill/>
          </p:spPr>
          <p:txBody>
            <a:bodyPr wrap="none" rtlCol="0">
              <a:spAutoFit/>
            </a:bodyPr>
            <a:lstStyle/>
            <a:p>
              <a:r>
                <a:rPr lang="en-US" sz="3200" b="1">
                  <a:solidFill>
                    <a:schemeClr val="dk1"/>
                  </a:solidFill>
                  <a:latin typeface="Arial" panose="020B0604020202020204" pitchFamily="34" charset="0"/>
                  <a:ea typeface="Times New Roman"/>
                  <a:cs typeface="Arial" panose="020B0604020202020204" pitchFamily="34" charset="0"/>
                  <a:sym typeface="Times New Roman"/>
                </a:rPr>
                <a:t>PHÂN TÍCH &amp; THIẾT KẾ CHIẾN LƯỢC KHUYẾN NGHỊ</a:t>
              </a:r>
              <a:endParaRPr lang="vi-VN" sz="3200" b="1">
                <a:solidFill>
                  <a:schemeClr val="dk1"/>
                </a:solidFill>
                <a:latin typeface="Arial" panose="020B0604020202020204" pitchFamily="34" charset="0"/>
                <a:ea typeface="Times New Roman"/>
                <a:cs typeface="Arial" panose="020B0604020202020204" pitchFamily="34" charset="0"/>
                <a:sym typeface="Times New Roman"/>
              </a:endParaRPr>
            </a:p>
          </p:txBody>
        </p:sp>
        <p:sp>
          <p:nvSpPr>
            <p:cNvPr id="38" name="Diamond 37">
              <a:extLst>
                <a:ext uri="{FF2B5EF4-FFF2-40B4-BE49-F238E27FC236}">
                  <a16:creationId xmlns:a16="http://schemas.microsoft.com/office/drawing/2014/main" id="{F9F206B7-A218-709C-7FB2-CD8E891C9403}"/>
                </a:ext>
              </a:extLst>
            </p:cNvPr>
            <p:cNvSpPr/>
            <p:nvPr/>
          </p:nvSpPr>
          <p:spPr>
            <a:xfrm>
              <a:off x="934715" y="1851732"/>
              <a:ext cx="664221" cy="664221"/>
            </a:xfrm>
            <a:prstGeom prst="diamond">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bg1">
                      <a:lumMod val="95000"/>
                    </a:schemeClr>
                  </a:solidFill>
                  <a:latin typeface="Arial" panose="020B0604020202020204" pitchFamily="34" charset="0"/>
                  <a:cs typeface="Arial" panose="020B0604020202020204" pitchFamily="34" charset="0"/>
                </a:rPr>
                <a:t>4</a:t>
              </a:r>
            </a:p>
          </p:txBody>
        </p:sp>
      </p:grpSp>
      <mc:AlternateContent xmlns:mc="http://schemas.openxmlformats.org/markup-compatibility/2006">
        <mc:Choice xmlns:a14="http://schemas.microsoft.com/office/drawing/2010/main" Requires="a14">
          <p:sp>
            <p:nvSpPr>
              <p:cNvPr id="2" name="Chỗ dành sẵn cho Nội dung 2">
                <a:extLst>
                  <a:ext uri="{FF2B5EF4-FFF2-40B4-BE49-F238E27FC236}">
                    <a16:creationId xmlns:a16="http://schemas.microsoft.com/office/drawing/2014/main" id="{4B5CA8AF-6B7E-C1DD-E4C7-F17FEE12AABA}"/>
                  </a:ext>
                </a:extLst>
              </p:cNvPr>
              <p:cNvSpPr txBox="1">
                <a:spLocks/>
              </p:cNvSpPr>
              <p:nvPr/>
            </p:nvSpPr>
            <p:spPr>
              <a:xfrm>
                <a:off x="1228725" y="2139216"/>
                <a:ext cx="10144123" cy="211845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Wingdings" panose="05000000000000000000" pitchFamily="2" charset="2"/>
                  <a:buChar char="§"/>
                </a:pPr>
                <a:r>
                  <a:rPr lang="vi-VN">
                    <a:solidFill>
                      <a:srgbClr val="0070C0"/>
                    </a:solidFill>
                    <a:latin typeface="Arial" panose="020B0604020202020204" pitchFamily="34" charset="0"/>
                  </a:rPr>
                  <a:t>Có được sự tương đồng giữa user mục tiêu và tất cả những user khác, và </a:t>
                </a:r>
                <a14:m>
                  <m:oMath xmlns:m="http://schemas.openxmlformats.org/officeDocument/2006/math">
                    <m:r>
                      <a:rPr lang="vi-VN" i="1" dirty="0" smtClean="0">
                        <a:solidFill>
                          <a:srgbClr val="0070C0"/>
                        </a:solidFill>
                        <a:latin typeface="Cambria Math" panose="02040503050406030204" pitchFamily="18" charset="0"/>
                      </a:rPr>
                      <m:t>h</m:t>
                    </m:r>
                  </m:oMath>
                </a14:m>
                <a:r>
                  <a:rPr lang="vi-VN">
                    <a:solidFill>
                      <a:srgbClr val="0070C0"/>
                    </a:solidFill>
                    <a:latin typeface="Arial" panose="020B0604020202020204" pitchFamily="34" charset="0"/>
                  </a:rPr>
                  <a:t> user </a:t>
                </a:r>
                <a:r>
                  <a:rPr lang="en-US" err="1">
                    <a:solidFill>
                      <a:srgbClr val="0070C0"/>
                    </a:solidFill>
                    <a:latin typeface="Arial" panose="020B0604020202020204" pitchFamily="34" charset="0"/>
                  </a:rPr>
                  <a:t>tương</a:t>
                </a:r>
                <a:r>
                  <a:rPr lang="en-US">
                    <a:solidFill>
                      <a:srgbClr val="0070C0"/>
                    </a:solidFill>
                    <a:latin typeface="Arial" panose="020B0604020202020204" pitchFamily="34" charset="0"/>
                  </a:rPr>
                  <a:t> </a:t>
                </a:r>
                <a:r>
                  <a:rPr lang="en-US" err="1">
                    <a:solidFill>
                      <a:srgbClr val="0070C0"/>
                    </a:solidFill>
                    <a:latin typeface="Arial" panose="020B0604020202020204" pitchFamily="34" charset="0"/>
                  </a:rPr>
                  <a:t>tự</a:t>
                </a:r>
                <a:r>
                  <a:rPr lang="en-US">
                    <a:solidFill>
                      <a:srgbClr val="0070C0"/>
                    </a:solidFill>
                    <a:latin typeface="Arial" panose="020B0604020202020204" pitchFamily="34" charset="0"/>
                  </a:rPr>
                  <a:t> </a:t>
                </a:r>
                <a:r>
                  <a:rPr lang="en-US" err="1">
                    <a:solidFill>
                      <a:srgbClr val="0070C0"/>
                    </a:solidFill>
                    <a:latin typeface="Arial" panose="020B0604020202020204" pitchFamily="34" charset="0"/>
                  </a:rPr>
                  <a:t>nhất</a:t>
                </a:r>
                <a:r>
                  <a:rPr lang="en-US">
                    <a:solidFill>
                      <a:srgbClr val="0070C0"/>
                    </a:solidFill>
                    <a:latin typeface="Arial" panose="020B0604020202020204" pitchFamily="34" charset="0"/>
                  </a:rPr>
                  <a:t> </a:t>
                </a:r>
                <a:r>
                  <a:rPr lang="vi-VN">
                    <a:solidFill>
                      <a:srgbClr val="0070C0"/>
                    </a:solidFill>
                    <a:latin typeface="Arial" panose="020B0604020202020204" pitchFamily="34" charset="0"/>
                  </a:rPr>
                  <a:t>được chọn làm nhóm user tương tự</a:t>
                </a:r>
                <a:r>
                  <a:rPr lang="en-US">
                    <a:solidFill>
                      <a:srgbClr val="0070C0"/>
                    </a:solidFill>
                    <a:latin typeface="Arial" panose="020B0604020202020204" pitchFamily="34" charset="0"/>
                  </a:rPr>
                  <a:t>.</a:t>
                </a:r>
                <a:r>
                  <a:rPr lang="vi-VN">
                    <a:solidFill>
                      <a:srgbClr val="0070C0"/>
                    </a:solidFill>
                    <a:latin typeface="Arial" panose="020B0604020202020204" pitchFamily="34" charset="0"/>
                  </a:rPr>
                  <a:t> </a:t>
                </a:r>
                <a:endParaRPr lang="en-US">
                  <a:solidFill>
                    <a:srgbClr val="0070C0"/>
                  </a:solidFill>
                  <a:latin typeface="Arial" panose="020B0604020202020204" pitchFamily="34" charset="0"/>
                </a:endParaRPr>
              </a:p>
              <a:p>
                <a:pPr marL="342900" indent="-342900" algn="just">
                  <a:buFont typeface="Wingdings" panose="05000000000000000000" pitchFamily="2" charset="2"/>
                  <a:buChar char="§"/>
                </a:pPr>
                <a:endParaRPr lang="en-US">
                  <a:solidFill>
                    <a:srgbClr val="0070C0"/>
                  </a:solidFill>
                  <a:latin typeface="Arial" panose="020B0604020202020204" pitchFamily="34" charset="0"/>
                </a:endParaRPr>
              </a:p>
              <a:p>
                <a:pPr marL="342900" indent="-342900" algn="just">
                  <a:buFont typeface="Wingdings" panose="05000000000000000000" pitchFamily="2" charset="2"/>
                  <a:buChar char="§"/>
                </a:pPr>
                <a:r>
                  <a:rPr lang="en-US">
                    <a:solidFill>
                      <a:srgbClr val="0070C0"/>
                    </a:solidFill>
                    <a:latin typeface="Arial" panose="020B0604020202020204" pitchFamily="34" charset="0"/>
                  </a:rPr>
                  <a:t>N</a:t>
                </a:r>
                <a:r>
                  <a:rPr lang="vi-VN">
                    <a:solidFill>
                      <a:srgbClr val="0070C0"/>
                    </a:solidFill>
                    <a:latin typeface="Arial" panose="020B0604020202020204" pitchFamily="34" charset="0"/>
                  </a:rPr>
                  <a:t>hóm user tương tự được khuyến nghị cho user mục tiêu bằng cách lọc cộng tác. Có được mô hình sở thích tiềm năng của user mục tiêu.</a:t>
                </a:r>
                <a:endParaRPr lang="en-US">
                  <a:solidFill>
                    <a:srgbClr val="0070C0"/>
                  </a:solidFill>
                  <a:latin typeface="Arial" panose="020B0604020202020204" pitchFamily="34" charset="0"/>
                </a:endParaRPr>
              </a:p>
            </p:txBody>
          </p:sp>
        </mc:Choice>
        <mc:Fallback>
          <p:sp>
            <p:nvSpPr>
              <p:cNvPr id="2" name="Chỗ dành sẵn cho Nội dung 2">
                <a:extLst>
                  <a:ext uri="{FF2B5EF4-FFF2-40B4-BE49-F238E27FC236}">
                    <a16:creationId xmlns:a16="http://schemas.microsoft.com/office/drawing/2014/main" id="{4B5CA8AF-6B7E-C1DD-E4C7-F17FEE12AABA}"/>
                  </a:ext>
                </a:extLst>
              </p:cNvPr>
              <p:cNvSpPr txBox="1">
                <a:spLocks noRot="1" noChangeAspect="1" noMove="1" noResize="1" noEditPoints="1" noAdjustHandles="1" noChangeArrowheads="1" noChangeShapeType="1" noTextEdit="1"/>
              </p:cNvSpPr>
              <p:nvPr/>
            </p:nvSpPr>
            <p:spPr>
              <a:xfrm>
                <a:off x="1228725" y="2139216"/>
                <a:ext cx="10144123" cy="2118458"/>
              </a:xfrm>
              <a:prstGeom prst="rect">
                <a:avLst/>
              </a:prstGeom>
              <a:blipFill>
                <a:blip r:embed="rId2"/>
                <a:stretch>
                  <a:fillRect l="-841" t="-3746" r="-901" b="-865"/>
                </a:stretch>
              </a:blipFill>
            </p:spPr>
            <p:txBody>
              <a:bodyPr/>
              <a:lstStyle/>
              <a:p>
                <a:r>
                  <a:rPr lang="en-US">
                    <a:noFill/>
                  </a:rPr>
                  <a:t> </a:t>
                </a:r>
              </a:p>
            </p:txBody>
          </p:sp>
        </mc:Fallback>
      </mc:AlternateContent>
      <p:sp>
        <p:nvSpPr>
          <p:cNvPr id="12" name="!!Text4">
            <a:extLst>
              <a:ext uri="{FF2B5EF4-FFF2-40B4-BE49-F238E27FC236}">
                <a16:creationId xmlns:a16="http://schemas.microsoft.com/office/drawing/2014/main" id="{B9095769-F02A-109F-0386-188000907549}"/>
              </a:ext>
            </a:extLst>
          </p:cNvPr>
          <p:cNvSpPr txBox="1"/>
          <p:nvPr/>
        </p:nvSpPr>
        <p:spPr>
          <a:xfrm>
            <a:off x="608335" y="1353115"/>
            <a:ext cx="11116939" cy="523220"/>
          </a:xfrm>
          <a:prstGeom prst="rect">
            <a:avLst/>
          </a:prstGeom>
          <a:noFill/>
        </p:spPr>
        <p:txBody>
          <a:bodyPr wrap="square" rtlCol="0">
            <a:spAutoFit/>
          </a:bodyPr>
          <a:lstStyle/>
          <a:p>
            <a:pPr marL="457200" indent="-457200" algn="just">
              <a:buFont typeface="Wingdings" panose="05000000000000000000" pitchFamily="2" charset="2"/>
              <a:buChar char="v"/>
            </a:pPr>
            <a:r>
              <a:rPr lang="vi-VN" sz="2800" b="1">
                <a:solidFill>
                  <a:srgbClr val="0070C0"/>
                </a:solidFill>
                <a:cs typeface="Times New Roman" panose="02020603050405020304" pitchFamily="18" charset="0"/>
              </a:rPr>
              <a:t>Phương pháp xây dựng mô hình sở thích </a:t>
            </a:r>
            <a:r>
              <a:rPr lang="en-US" sz="2800" b="1" err="1">
                <a:solidFill>
                  <a:srgbClr val="0070C0"/>
                </a:solidFill>
                <a:latin typeface="Arial" panose="020B0604020202020204" pitchFamily="34" charset="0"/>
                <a:cs typeface="Arial" panose="020B0604020202020204" pitchFamily="34" charset="0"/>
              </a:rPr>
              <a:t>tiềm</a:t>
            </a:r>
            <a:r>
              <a:rPr lang="en-US" sz="2800" b="1">
                <a:solidFill>
                  <a:srgbClr val="0070C0"/>
                </a:solidFill>
                <a:latin typeface="Arial" panose="020B0604020202020204" pitchFamily="34" charset="0"/>
                <a:cs typeface="Arial" panose="020B0604020202020204" pitchFamily="34" charset="0"/>
              </a:rPr>
              <a:t> </a:t>
            </a:r>
            <a:r>
              <a:rPr lang="en-US" sz="2800" b="1" err="1">
                <a:solidFill>
                  <a:srgbClr val="0070C0"/>
                </a:solidFill>
                <a:latin typeface="Arial" panose="020B0604020202020204" pitchFamily="34" charset="0"/>
                <a:cs typeface="Arial" panose="020B0604020202020204" pitchFamily="34" charset="0"/>
              </a:rPr>
              <a:t>năng</a:t>
            </a:r>
            <a:r>
              <a:rPr lang="vi-VN" sz="2800" b="1">
                <a:solidFill>
                  <a:srgbClr val="0070C0"/>
                </a:solidFill>
                <a:latin typeface="Arial" panose="020B0604020202020204" pitchFamily="34" charset="0"/>
                <a:cs typeface="Arial" panose="020B0604020202020204" pitchFamily="34" charset="0"/>
              </a:rPr>
              <a:t> </a:t>
            </a:r>
            <a:r>
              <a:rPr lang="vi-VN" sz="2800" b="1">
                <a:solidFill>
                  <a:srgbClr val="0070C0"/>
                </a:solidFill>
                <a:cs typeface="Times New Roman" panose="02020603050405020304" pitchFamily="18" charset="0"/>
              </a:rPr>
              <a:t>của</a:t>
            </a:r>
            <a:r>
              <a:rPr lang="en-US" sz="2800" b="1">
                <a:solidFill>
                  <a:srgbClr val="0070C0"/>
                </a:solidFill>
                <a:latin typeface="Arial" panose="020B0604020202020204" pitchFamily="34" charset="0"/>
                <a:cs typeface="Arial" panose="020B0604020202020204" pitchFamily="34" charset="0"/>
              </a:rPr>
              <a:t> user</a:t>
            </a:r>
          </a:p>
        </p:txBody>
      </p:sp>
    </p:spTree>
    <p:extLst>
      <p:ext uri="{BB962C8B-B14F-4D97-AF65-F5344CB8AC3E}">
        <p14:creationId xmlns:p14="http://schemas.microsoft.com/office/powerpoint/2010/main" val="16391129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D5AD5A4B-C030-FE9B-33F4-FFEE813C4F06}"/>
              </a:ext>
            </a:extLst>
          </p:cNvPr>
          <p:cNvSpPr>
            <a:spLocks noGrp="1"/>
          </p:cNvSpPr>
          <p:nvPr>
            <p:ph type="ftr" sz="quarter" idx="11"/>
          </p:nvPr>
        </p:nvSpPr>
        <p:spPr>
          <a:xfrm>
            <a:off x="4038600" y="6378575"/>
            <a:ext cx="4114800" cy="365125"/>
          </a:xfrm>
        </p:spPr>
        <p:txBody>
          <a:bodyPr/>
          <a:lstStyle/>
          <a:p>
            <a:r>
              <a:rPr lang="en-US" sz="1600">
                <a:solidFill>
                  <a:schemeClr val="tx1"/>
                </a:solidFill>
                <a:latin typeface="Arial" panose="020B0604020202020204" pitchFamily="34" charset="0"/>
                <a:cs typeface="Arial" panose="020B0604020202020204" pitchFamily="34" charset="0"/>
              </a:rPr>
              <a:t>DS300 – HỆ KHUYẾN NGHỊ</a:t>
            </a:r>
          </a:p>
        </p:txBody>
      </p:sp>
      <p:sp>
        <p:nvSpPr>
          <p:cNvPr id="8" name="Slide Number Placeholder 7">
            <a:extLst>
              <a:ext uri="{FF2B5EF4-FFF2-40B4-BE49-F238E27FC236}">
                <a16:creationId xmlns:a16="http://schemas.microsoft.com/office/drawing/2014/main" id="{14E44644-30AF-C98C-940C-238E1D0D8166}"/>
              </a:ext>
            </a:extLst>
          </p:cNvPr>
          <p:cNvSpPr>
            <a:spLocks noGrp="1"/>
          </p:cNvSpPr>
          <p:nvPr>
            <p:ph type="sldNum" sz="quarter" idx="12"/>
          </p:nvPr>
        </p:nvSpPr>
        <p:spPr>
          <a:xfrm>
            <a:off x="11372849" y="6356350"/>
            <a:ext cx="542925" cy="365125"/>
          </a:xfrm>
        </p:spPr>
        <p:txBody>
          <a:body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t>19</a:t>
            </a:fld>
            <a:endParaRPr lang="en-US" sz="1600">
              <a:solidFill>
                <a:schemeClr val="tx1"/>
              </a:solidFill>
              <a:latin typeface="Arial" panose="020B0604020202020204" pitchFamily="34" charset="0"/>
              <a:cs typeface="Arial" panose="020B0604020202020204" pitchFamily="34" charset="0"/>
            </a:endParaRPr>
          </a:p>
        </p:txBody>
      </p:sp>
      <p:sp>
        <p:nvSpPr>
          <p:cNvPr id="10" name="Google Shape;115;p1">
            <a:extLst>
              <a:ext uri="{FF2B5EF4-FFF2-40B4-BE49-F238E27FC236}">
                <a16:creationId xmlns:a16="http://schemas.microsoft.com/office/drawing/2014/main" id="{7E452CFA-6A2D-1329-92B7-E8C184F5BFD5}"/>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16" name="TextBox 15">
            <a:extLst>
              <a:ext uri="{FF2B5EF4-FFF2-40B4-BE49-F238E27FC236}">
                <a16:creationId xmlns:a16="http://schemas.microsoft.com/office/drawing/2014/main" id="{DD022FB8-AB14-F4C9-176F-C63806A64008}"/>
              </a:ext>
            </a:extLst>
          </p:cNvPr>
          <p:cNvSpPr txBox="1"/>
          <p:nvPr/>
        </p:nvSpPr>
        <p:spPr>
          <a:xfrm>
            <a:off x="1733549" y="114300"/>
            <a:ext cx="8610601" cy="584775"/>
          </a:xfrm>
          <a:prstGeom prst="rect">
            <a:avLst/>
          </a:prstGeom>
          <a:noFill/>
        </p:spPr>
        <p:txBody>
          <a:bodyPr wrap="square" rtlCol="0">
            <a:spAutoFit/>
          </a:bodyPr>
          <a:lstStyle/>
          <a:p>
            <a:pPr algn="ctr"/>
            <a:r>
              <a:rPr lang="en-US" sz="1600">
                <a:solidFill>
                  <a:schemeClr val="tx1">
                    <a:lumMod val="50000"/>
                    <a:lumOff val="50000"/>
                  </a:schemeClr>
                </a:solidFill>
                <a:effectLst/>
                <a:latin typeface="Arial" panose="020B0604020202020204" pitchFamily="34" charset="0"/>
                <a:cs typeface="Arial" panose="020B0604020202020204" pitchFamily="34" charset="0"/>
              </a:rPr>
              <a:t>Intelligent Learning System based on Personalized Recommendation Technology</a:t>
            </a:r>
            <a:br>
              <a:rPr lang="en-US" sz="1600">
                <a:solidFill>
                  <a:schemeClr val="tx1">
                    <a:lumMod val="50000"/>
                    <a:lumOff val="50000"/>
                  </a:schemeClr>
                </a:solidFill>
                <a:latin typeface="Arial" panose="020B0604020202020204" pitchFamily="34" charset="0"/>
                <a:cs typeface="Arial" panose="020B0604020202020204" pitchFamily="34" charset="0"/>
              </a:rPr>
            </a:br>
            <a:endParaRPr lang="en-US" sz="1600">
              <a:solidFill>
                <a:schemeClr val="tx1">
                  <a:lumMod val="50000"/>
                  <a:lumOff val="50000"/>
                </a:schemeClr>
              </a:solidFill>
            </a:endParaRPr>
          </a:p>
        </p:txBody>
      </p:sp>
      <p:grpSp>
        <p:nvGrpSpPr>
          <p:cNvPr id="31" name="Group 30">
            <a:extLst>
              <a:ext uri="{FF2B5EF4-FFF2-40B4-BE49-F238E27FC236}">
                <a16:creationId xmlns:a16="http://schemas.microsoft.com/office/drawing/2014/main" id="{7DA9AB0A-5944-BB9F-BE06-E583B221A89F}"/>
              </a:ext>
            </a:extLst>
          </p:cNvPr>
          <p:cNvGrpSpPr/>
          <p:nvPr/>
        </p:nvGrpSpPr>
        <p:grpSpPr>
          <a:xfrm>
            <a:off x="276226" y="1090232"/>
            <a:ext cx="11449049" cy="106739"/>
            <a:chOff x="276226" y="1309307"/>
            <a:chExt cx="11449049" cy="106739"/>
          </a:xfrm>
        </p:grpSpPr>
        <p:cxnSp>
          <p:nvCxnSpPr>
            <p:cNvPr id="4" name="Straight Connector 3">
              <a:extLst>
                <a:ext uri="{FF2B5EF4-FFF2-40B4-BE49-F238E27FC236}">
                  <a16:creationId xmlns:a16="http://schemas.microsoft.com/office/drawing/2014/main" id="{14395E4C-080E-EF88-EE96-ACBB7EF4A6BC}"/>
                </a:ext>
              </a:extLst>
            </p:cNvPr>
            <p:cNvCxnSpPr>
              <a:cxnSpLocks/>
            </p:cNvCxnSpPr>
            <p:nvPr/>
          </p:nvCxnSpPr>
          <p:spPr>
            <a:xfrm>
              <a:off x="276226" y="130930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306128A1-6221-21A6-33A8-A61FEB89C24F}"/>
                </a:ext>
              </a:extLst>
            </p:cNvPr>
            <p:cNvSpPr/>
            <p:nvPr/>
          </p:nvSpPr>
          <p:spPr>
            <a:xfrm>
              <a:off x="276226" y="1309307"/>
              <a:ext cx="5819774" cy="1067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9" name="Straight Connector 28">
            <a:extLst>
              <a:ext uri="{FF2B5EF4-FFF2-40B4-BE49-F238E27FC236}">
                <a16:creationId xmlns:a16="http://schemas.microsoft.com/office/drawing/2014/main" id="{76734B8C-24EB-4B46-0771-C4DD37657E0F}"/>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nvGrpSpPr>
          <p:cNvPr id="39" name="!!ND">
            <a:extLst>
              <a:ext uri="{FF2B5EF4-FFF2-40B4-BE49-F238E27FC236}">
                <a16:creationId xmlns:a16="http://schemas.microsoft.com/office/drawing/2014/main" id="{FD0610EC-26C5-EED7-5A1F-BA8CE40A9F2D}"/>
              </a:ext>
            </a:extLst>
          </p:cNvPr>
          <p:cNvGrpSpPr/>
          <p:nvPr/>
        </p:nvGrpSpPr>
        <p:grpSpPr>
          <a:xfrm>
            <a:off x="276226" y="426010"/>
            <a:ext cx="11205889" cy="664221"/>
            <a:chOff x="934715" y="1851732"/>
            <a:chExt cx="11205889" cy="664221"/>
          </a:xfrm>
        </p:grpSpPr>
        <p:sp>
          <p:nvSpPr>
            <p:cNvPr id="35" name="TextBox 34">
              <a:extLst>
                <a:ext uri="{FF2B5EF4-FFF2-40B4-BE49-F238E27FC236}">
                  <a16:creationId xmlns:a16="http://schemas.microsoft.com/office/drawing/2014/main" id="{32FAB47D-EBB1-DB65-A043-9E7353CAAC02}"/>
                </a:ext>
              </a:extLst>
            </p:cNvPr>
            <p:cNvSpPr txBox="1"/>
            <p:nvPr/>
          </p:nvSpPr>
          <p:spPr>
            <a:xfrm>
              <a:off x="1598936" y="1891454"/>
              <a:ext cx="10541668" cy="584775"/>
            </a:xfrm>
            <a:prstGeom prst="rect">
              <a:avLst/>
            </a:prstGeom>
            <a:noFill/>
          </p:spPr>
          <p:txBody>
            <a:bodyPr wrap="none" rtlCol="0">
              <a:spAutoFit/>
            </a:bodyPr>
            <a:lstStyle/>
            <a:p>
              <a:r>
                <a:rPr lang="en-US" sz="3200" b="1">
                  <a:solidFill>
                    <a:schemeClr val="dk1"/>
                  </a:solidFill>
                  <a:latin typeface="Arial" panose="020B0604020202020204" pitchFamily="34" charset="0"/>
                  <a:ea typeface="Times New Roman"/>
                  <a:cs typeface="Arial" panose="020B0604020202020204" pitchFamily="34" charset="0"/>
                  <a:sym typeface="Times New Roman"/>
                </a:rPr>
                <a:t>PHÂN TÍCH &amp; THIẾT KẾ CHIẾN LƯỢC KHUYẾN NGHỊ</a:t>
              </a:r>
              <a:endParaRPr lang="vi-VN" sz="3200" b="1">
                <a:solidFill>
                  <a:schemeClr val="dk1"/>
                </a:solidFill>
                <a:latin typeface="Arial" panose="020B0604020202020204" pitchFamily="34" charset="0"/>
                <a:ea typeface="Times New Roman"/>
                <a:cs typeface="Arial" panose="020B0604020202020204" pitchFamily="34" charset="0"/>
                <a:sym typeface="Times New Roman"/>
              </a:endParaRPr>
            </a:p>
          </p:txBody>
        </p:sp>
        <p:sp>
          <p:nvSpPr>
            <p:cNvPr id="38" name="Diamond 37">
              <a:extLst>
                <a:ext uri="{FF2B5EF4-FFF2-40B4-BE49-F238E27FC236}">
                  <a16:creationId xmlns:a16="http://schemas.microsoft.com/office/drawing/2014/main" id="{F9F206B7-A218-709C-7FB2-CD8E891C9403}"/>
                </a:ext>
              </a:extLst>
            </p:cNvPr>
            <p:cNvSpPr/>
            <p:nvPr/>
          </p:nvSpPr>
          <p:spPr>
            <a:xfrm>
              <a:off x="934715" y="1851732"/>
              <a:ext cx="664221" cy="664221"/>
            </a:xfrm>
            <a:prstGeom prst="diamond">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bg1">
                      <a:lumMod val="95000"/>
                    </a:schemeClr>
                  </a:solidFill>
                  <a:latin typeface="Arial" panose="020B0604020202020204" pitchFamily="34" charset="0"/>
                  <a:cs typeface="Arial" panose="020B0604020202020204" pitchFamily="34" charset="0"/>
                </a:rPr>
                <a:t>4</a:t>
              </a:r>
            </a:p>
          </p:txBody>
        </p:sp>
      </p:grpSp>
      <mc:AlternateContent xmlns:mc="http://schemas.openxmlformats.org/markup-compatibility/2006">
        <mc:Choice xmlns:a14="http://schemas.microsoft.com/office/drawing/2010/main" Requires="a14">
          <p:sp>
            <p:nvSpPr>
              <p:cNvPr id="2" name="Chỗ dành sẵn cho Nội dung 2">
                <a:extLst>
                  <a:ext uri="{FF2B5EF4-FFF2-40B4-BE49-F238E27FC236}">
                    <a16:creationId xmlns:a16="http://schemas.microsoft.com/office/drawing/2014/main" id="{4B5CA8AF-6B7E-C1DD-E4C7-F17FEE12AABA}"/>
                  </a:ext>
                </a:extLst>
              </p:cNvPr>
              <p:cNvSpPr txBox="1">
                <a:spLocks/>
              </p:cNvSpPr>
              <p:nvPr/>
            </p:nvSpPr>
            <p:spPr>
              <a:xfrm>
                <a:off x="1228725" y="2139216"/>
                <a:ext cx="10144123" cy="245183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Wingdings" panose="05000000000000000000" pitchFamily="2" charset="2"/>
                  <a:buChar char="§"/>
                </a:pPr>
                <a:r>
                  <a:rPr lang="en-US">
                    <a:solidFill>
                      <a:srgbClr val="0070C0"/>
                    </a:solidFill>
                    <a:latin typeface="Arial" panose="020B0604020202020204" pitchFamily="34" charset="0"/>
                  </a:rPr>
                  <a:t>  </a:t>
                </a:r>
                <a:r>
                  <a:rPr lang="vi-VN">
                    <a:solidFill>
                      <a:srgbClr val="0070C0"/>
                    </a:solidFill>
                    <a:latin typeface="Arial" panose="020B0604020202020204" pitchFamily="34" charset="0"/>
                  </a:rPr>
                  <a:t>Đặt nhóm user tương tự</a:t>
                </a:r>
                <a:r>
                  <a:rPr lang="en-US">
                    <a:solidFill>
                      <a:srgbClr val="0070C0"/>
                    </a:solidFill>
                    <a:latin typeface="Arial" panose="020B0604020202020204" pitchFamily="34" charset="0"/>
                  </a:rPr>
                  <a:t> </a:t>
                </a:r>
                <a:r>
                  <a:rPr lang="vi-VN">
                    <a:solidFill>
                      <a:srgbClr val="0070C0"/>
                    </a:solidFill>
                  </a:rPr>
                  <a:t>của user </a:t>
                </a:r>
                <a14:m>
                  <m:oMath xmlns:m="http://schemas.openxmlformats.org/officeDocument/2006/math">
                    <m:r>
                      <a:rPr lang="vi-VN" i="1" dirty="0">
                        <a:solidFill>
                          <a:srgbClr val="0070C0"/>
                        </a:solidFill>
                        <a:latin typeface="Cambria Math" panose="02040503050406030204" pitchFamily="18" charset="0"/>
                      </a:rPr>
                      <m:t>𝑢</m:t>
                    </m:r>
                  </m:oMath>
                </a14:m>
                <a:r>
                  <a:rPr lang="vi-VN">
                    <a:solidFill>
                      <a:srgbClr val="0070C0"/>
                    </a:solidFill>
                    <a:latin typeface="Arial" panose="020B0604020202020204" pitchFamily="34" charset="0"/>
                  </a:rPr>
                  <a:t> là </a:t>
                </a:r>
                <a14:m>
                  <m:oMath xmlns:m="http://schemas.openxmlformats.org/officeDocument/2006/math">
                    <m:sSub>
                      <m:sSubPr>
                        <m:ctrlPr>
                          <a:rPr lang="en-US" b="0" i="1" dirty="0" smtClean="0">
                            <a:solidFill>
                              <a:srgbClr val="0070C0"/>
                            </a:solidFill>
                            <a:latin typeface="Cambria Math" panose="02040503050406030204" pitchFamily="18" charset="0"/>
                          </a:rPr>
                        </m:ctrlPr>
                      </m:sSubPr>
                      <m:e>
                        <m:r>
                          <a:rPr lang="vi-VN" i="1" dirty="0" smtClean="0">
                            <a:solidFill>
                              <a:srgbClr val="0070C0"/>
                            </a:solidFill>
                            <a:latin typeface="Cambria Math" panose="02040503050406030204" pitchFamily="18" charset="0"/>
                          </a:rPr>
                          <m:t>𝑈</m:t>
                        </m:r>
                      </m:e>
                      <m:sub>
                        <m:r>
                          <a:rPr lang="vi-VN" i="1" dirty="0" smtClean="0">
                            <a:solidFill>
                              <a:srgbClr val="0070C0"/>
                            </a:solidFill>
                            <a:latin typeface="Cambria Math" panose="02040503050406030204" pitchFamily="18" charset="0"/>
                          </a:rPr>
                          <m:t>𝑢</m:t>
                        </m:r>
                      </m:sub>
                    </m:sSub>
                    <m:r>
                      <a:rPr lang="vi-VN" i="1" dirty="0" smtClean="0">
                        <a:solidFill>
                          <a:srgbClr val="0070C0"/>
                        </a:solidFill>
                        <a:latin typeface="Cambria Math" panose="02040503050406030204" pitchFamily="18" charset="0"/>
                      </a:rPr>
                      <m:t>  = {</m:t>
                    </m:r>
                    <m:sSub>
                      <m:sSubPr>
                        <m:ctrlPr>
                          <a:rPr lang="vi-VN" i="1" dirty="0" smtClean="0">
                            <a:solidFill>
                              <a:srgbClr val="0070C0"/>
                            </a:solidFill>
                            <a:latin typeface="Cambria Math" panose="02040503050406030204" pitchFamily="18" charset="0"/>
                          </a:rPr>
                        </m:ctrlPr>
                      </m:sSubPr>
                      <m:e>
                        <m:r>
                          <a:rPr lang="vi-VN" i="1" dirty="0" smtClean="0">
                            <a:solidFill>
                              <a:srgbClr val="0070C0"/>
                            </a:solidFill>
                            <a:latin typeface="Cambria Math" panose="02040503050406030204" pitchFamily="18" charset="0"/>
                          </a:rPr>
                          <m:t>𝑣</m:t>
                        </m:r>
                      </m:e>
                      <m:sub>
                        <m:r>
                          <a:rPr lang="vi-VN" i="1" dirty="0" smtClean="0">
                            <a:solidFill>
                              <a:srgbClr val="0070C0"/>
                            </a:solidFill>
                            <a:latin typeface="Cambria Math" panose="02040503050406030204" pitchFamily="18" charset="0"/>
                          </a:rPr>
                          <m:t>1</m:t>
                        </m:r>
                      </m:sub>
                    </m:sSub>
                    <m:r>
                      <a:rPr lang="vi-VN" i="1" dirty="0" smtClean="0">
                        <a:solidFill>
                          <a:srgbClr val="0070C0"/>
                        </a:solidFill>
                        <a:latin typeface="Cambria Math" panose="02040503050406030204" pitchFamily="18" charset="0"/>
                      </a:rPr>
                      <m:t>, </m:t>
                    </m:r>
                    <m:sSub>
                      <m:sSubPr>
                        <m:ctrlPr>
                          <a:rPr lang="vi-VN" i="1" dirty="0" smtClean="0">
                            <a:solidFill>
                              <a:srgbClr val="0070C0"/>
                            </a:solidFill>
                            <a:latin typeface="Cambria Math" panose="02040503050406030204" pitchFamily="18" charset="0"/>
                          </a:rPr>
                        </m:ctrlPr>
                      </m:sSubPr>
                      <m:e>
                        <m:r>
                          <a:rPr lang="vi-VN" i="1" dirty="0" smtClean="0">
                            <a:solidFill>
                              <a:srgbClr val="0070C0"/>
                            </a:solidFill>
                            <a:latin typeface="Cambria Math" panose="02040503050406030204" pitchFamily="18" charset="0"/>
                          </a:rPr>
                          <m:t>𝑣</m:t>
                        </m:r>
                      </m:e>
                      <m:sub>
                        <m:r>
                          <a:rPr lang="vi-VN" i="1" dirty="0" smtClean="0">
                            <a:solidFill>
                              <a:srgbClr val="0070C0"/>
                            </a:solidFill>
                            <a:latin typeface="Cambria Math" panose="02040503050406030204" pitchFamily="18" charset="0"/>
                          </a:rPr>
                          <m:t>2</m:t>
                        </m:r>
                      </m:sub>
                    </m:sSub>
                    <m:r>
                      <a:rPr lang="vi-VN" i="1" dirty="0" smtClean="0">
                        <a:solidFill>
                          <a:srgbClr val="0070C0"/>
                        </a:solidFill>
                        <a:latin typeface="Cambria Math" panose="02040503050406030204" pitchFamily="18" charset="0"/>
                      </a:rPr>
                      <m:t>, . . . , </m:t>
                    </m:r>
                    <m:sSub>
                      <m:sSubPr>
                        <m:ctrlPr>
                          <a:rPr lang="vi-VN" i="1" dirty="0" smtClean="0">
                            <a:solidFill>
                              <a:srgbClr val="0070C0"/>
                            </a:solidFill>
                            <a:latin typeface="Cambria Math" panose="02040503050406030204" pitchFamily="18" charset="0"/>
                          </a:rPr>
                        </m:ctrlPr>
                      </m:sSubPr>
                      <m:e>
                        <m:r>
                          <a:rPr lang="vi-VN" i="1" dirty="0" smtClean="0">
                            <a:solidFill>
                              <a:srgbClr val="0070C0"/>
                            </a:solidFill>
                            <a:latin typeface="Cambria Math" panose="02040503050406030204" pitchFamily="18" charset="0"/>
                          </a:rPr>
                          <m:t>𝑣</m:t>
                        </m:r>
                      </m:e>
                      <m:sub>
                        <m:r>
                          <a:rPr lang="vi-VN" i="1" dirty="0" smtClean="0">
                            <a:solidFill>
                              <a:srgbClr val="0070C0"/>
                            </a:solidFill>
                            <a:latin typeface="Cambria Math" panose="02040503050406030204" pitchFamily="18" charset="0"/>
                          </a:rPr>
                          <m:t>𝑖</m:t>
                        </m:r>
                      </m:sub>
                    </m:sSub>
                    <m:r>
                      <a:rPr lang="vi-VN" i="1" dirty="0" smtClean="0">
                        <a:solidFill>
                          <a:srgbClr val="0070C0"/>
                        </a:solidFill>
                        <a:latin typeface="Cambria Math" panose="02040503050406030204" pitchFamily="18" charset="0"/>
                      </a:rPr>
                      <m:t>, . . . , </m:t>
                    </m:r>
                    <m:sSub>
                      <m:sSubPr>
                        <m:ctrlPr>
                          <a:rPr lang="vi-VN" i="1" dirty="0" smtClean="0">
                            <a:solidFill>
                              <a:srgbClr val="0070C0"/>
                            </a:solidFill>
                            <a:latin typeface="Cambria Math" panose="02040503050406030204" pitchFamily="18" charset="0"/>
                          </a:rPr>
                        </m:ctrlPr>
                      </m:sSubPr>
                      <m:e>
                        <m:r>
                          <a:rPr lang="vi-VN" i="1" dirty="0" smtClean="0">
                            <a:solidFill>
                              <a:srgbClr val="0070C0"/>
                            </a:solidFill>
                            <a:latin typeface="Cambria Math" panose="02040503050406030204" pitchFamily="18" charset="0"/>
                          </a:rPr>
                          <m:t>𝑣</m:t>
                        </m:r>
                      </m:e>
                      <m:sub>
                        <m:r>
                          <a:rPr lang="vi-VN" i="1" dirty="0" smtClean="0">
                            <a:solidFill>
                              <a:srgbClr val="0070C0"/>
                            </a:solidFill>
                            <a:latin typeface="Cambria Math" panose="02040503050406030204" pitchFamily="18" charset="0"/>
                          </a:rPr>
                          <m:t>𝑘</m:t>
                        </m:r>
                      </m:sub>
                    </m:sSub>
                    <m:r>
                      <a:rPr lang="vi-VN" i="1" dirty="0" smtClean="0">
                        <a:solidFill>
                          <a:srgbClr val="0070C0"/>
                        </a:solidFill>
                        <a:latin typeface="Cambria Math" panose="02040503050406030204" pitchFamily="18" charset="0"/>
                      </a:rPr>
                      <m:t>}</m:t>
                    </m:r>
                  </m:oMath>
                </a14:m>
                <a:r>
                  <a:rPr lang="vi-VN">
                    <a:solidFill>
                      <a:srgbClr val="0070C0"/>
                    </a:solidFill>
                    <a:latin typeface="Arial" panose="020B0604020202020204" pitchFamily="34" charset="0"/>
                  </a:rPr>
                  <a:t>, sự tương đồng giữa user </a:t>
                </a:r>
                <a14:m>
                  <m:oMath xmlns:m="http://schemas.openxmlformats.org/officeDocument/2006/math">
                    <m:r>
                      <a:rPr lang="vi-VN" i="1" dirty="0" smtClean="0">
                        <a:solidFill>
                          <a:srgbClr val="0070C0"/>
                        </a:solidFill>
                        <a:latin typeface="Cambria Math" panose="02040503050406030204" pitchFamily="18" charset="0"/>
                      </a:rPr>
                      <m:t>𝑢</m:t>
                    </m:r>
                  </m:oMath>
                </a14:m>
                <a:r>
                  <a:rPr lang="vi-VN">
                    <a:solidFill>
                      <a:srgbClr val="0070C0"/>
                    </a:solidFill>
                    <a:latin typeface="Arial" panose="020B0604020202020204" pitchFamily="34" charset="0"/>
                  </a:rPr>
                  <a:t> và bất kỳ user </a:t>
                </a:r>
                <a14:m>
                  <m:oMath xmlns:m="http://schemas.openxmlformats.org/officeDocument/2006/math">
                    <m:sSub>
                      <m:sSubPr>
                        <m:ctrlPr>
                          <a:rPr lang="en-US" b="0" i="1" dirty="0" smtClean="0">
                            <a:solidFill>
                              <a:srgbClr val="0070C0"/>
                            </a:solidFill>
                            <a:latin typeface="Cambria Math" panose="02040503050406030204" pitchFamily="18" charset="0"/>
                          </a:rPr>
                        </m:ctrlPr>
                      </m:sSubPr>
                      <m:e>
                        <m:r>
                          <a:rPr lang="vi-VN" i="1" dirty="0" smtClean="0">
                            <a:solidFill>
                              <a:srgbClr val="0070C0"/>
                            </a:solidFill>
                            <a:latin typeface="Cambria Math" panose="02040503050406030204" pitchFamily="18" charset="0"/>
                          </a:rPr>
                          <m:t>𝑣</m:t>
                        </m:r>
                      </m:e>
                      <m:sub>
                        <m:r>
                          <a:rPr lang="vi-VN" i="1" dirty="0" smtClean="0">
                            <a:solidFill>
                              <a:srgbClr val="0070C0"/>
                            </a:solidFill>
                            <a:latin typeface="Cambria Math" panose="02040503050406030204" pitchFamily="18" charset="0"/>
                          </a:rPr>
                          <m:t>𝑖</m:t>
                        </m:r>
                      </m:sub>
                    </m:sSub>
                  </m:oMath>
                </a14:m>
                <a:r>
                  <a:rPr lang="vi-VN">
                    <a:solidFill>
                      <a:srgbClr val="0070C0"/>
                    </a:solidFill>
                    <a:latin typeface="Arial" panose="020B0604020202020204" pitchFamily="34" charset="0"/>
                  </a:rPr>
                  <a:t> nào là </a:t>
                </a:r>
                <a14:m>
                  <m:oMath xmlns:m="http://schemas.openxmlformats.org/officeDocument/2006/math">
                    <m:r>
                      <a:rPr lang="vi-VN" i="1" dirty="0" smtClean="0">
                        <a:solidFill>
                          <a:srgbClr val="0070C0"/>
                        </a:solidFill>
                        <a:latin typeface="Cambria Math" panose="02040503050406030204" pitchFamily="18" charset="0"/>
                      </a:rPr>
                      <m:t>𝑠𝑖𝑚</m:t>
                    </m:r>
                    <m:r>
                      <a:rPr lang="vi-VN" i="1" dirty="0" smtClean="0">
                        <a:solidFill>
                          <a:srgbClr val="0070C0"/>
                        </a:solidFill>
                        <a:latin typeface="Cambria Math" panose="02040503050406030204" pitchFamily="18" charset="0"/>
                      </a:rPr>
                      <m:t>(</m:t>
                    </m:r>
                    <m:r>
                      <a:rPr lang="vi-VN" i="1" dirty="0" smtClean="0">
                        <a:solidFill>
                          <a:srgbClr val="0070C0"/>
                        </a:solidFill>
                        <a:latin typeface="Cambria Math" panose="02040503050406030204" pitchFamily="18" charset="0"/>
                      </a:rPr>
                      <m:t>𝑢</m:t>
                    </m:r>
                    <m:r>
                      <a:rPr lang="vi-VN" i="1" dirty="0" smtClean="0">
                        <a:solidFill>
                          <a:srgbClr val="0070C0"/>
                        </a:solidFill>
                        <a:latin typeface="Cambria Math" panose="02040503050406030204" pitchFamily="18" charset="0"/>
                      </a:rPr>
                      <m:t>, </m:t>
                    </m:r>
                    <m:sSub>
                      <m:sSubPr>
                        <m:ctrlPr>
                          <a:rPr lang="en-US" b="0" i="1" dirty="0" smtClean="0">
                            <a:solidFill>
                              <a:srgbClr val="0070C0"/>
                            </a:solidFill>
                            <a:latin typeface="Cambria Math" panose="02040503050406030204" pitchFamily="18" charset="0"/>
                          </a:rPr>
                        </m:ctrlPr>
                      </m:sSubPr>
                      <m:e>
                        <m:r>
                          <a:rPr lang="vi-VN" i="1" dirty="0" smtClean="0">
                            <a:solidFill>
                              <a:srgbClr val="0070C0"/>
                            </a:solidFill>
                            <a:latin typeface="Cambria Math" panose="02040503050406030204" pitchFamily="18" charset="0"/>
                          </a:rPr>
                          <m:t>𝑣</m:t>
                        </m:r>
                      </m:e>
                      <m:sub>
                        <m:r>
                          <a:rPr lang="en-US" b="0" i="1" dirty="0" smtClean="0">
                            <a:solidFill>
                              <a:srgbClr val="0070C0"/>
                            </a:solidFill>
                            <a:latin typeface="Cambria Math" panose="02040503050406030204" pitchFamily="18" charset="0"/>
                          </a:rPr>
                          <m:t>𝑖</m:t>
                        </m:r>
                      </m:sub>
                    </m:sSub>
                    <m:r>
                      <a:rPr lang="en-US" b="0" i="1" dirty="0" smtClean="0">
                        <a:solidFill>
                          <a:srgbClr val="0070C0"/>
                        </a:solidFill>
                        <a:latin typeface="Cambria Math" panose="02040503050406030204" pitchFamily="18" charset="0"/>
                      </a:rPr>
                      <m:t>)</m:t>
                    </m:r>
                  </m:oMath>
                </a14:m>
                <a:r>
                  <a:rPr lang="vi-VN">
                    <a:solidFill>
                      <a:srgbClr val="0070C0"/>
                    </a:solidFill>
                    <a:latin typeface="Arial" panose="020B0604020202020204" pitchFamily="34" charset="0"/>
                  </a:rPr>
                  <a:t>. Mô hình sở thích hiện tại của user </a:t>
                </a:r>
                <a14:m>
                  <m:oMath xmlns:m="http://schemas.openxmlformats.org/officeDocument/2006/math">
                    <m:sSub>
                      <m:sSubPr>
                        <m:ctrlPr>
                          <a:rPr lang="en-US" i="1" dirty="0">
                            <a:solidFill>
                              <a:srgbClr val="0070C0"/>
                            </a:solidFill>
                            <a:latin typeface="Cambria Math" panose="02040503050406030204" pitchFamily="18" charset="0"/>
                          </a:rPr>
                        </m:ctrlPr>
                      </m:sSubPr>
                      <m:e>
                        <m:r>
                          <a:rPr lang="vi-VN" i="1" dirty="0">
                            <a:solidFill>
                              <a:srgbClr val="0070C0"/>
                            </a:solidFill>
                            <a:latin typeface="Cambria Math" panose="02040503050406030204" pitchFamily="18" charset="0"/>
                          </a:rPr>
                          <m:t>𝑣</m:t>
                        </m:r>
                      </m:e>
                      <m:sub>
                        <m:r>
                          <a:rPr lang="vi-VN" i="1" dirty="0">
                            <a:solidFill>
                              <a:srgbClr val="0070C0"/>
                            </a:solidFill>
                            <a:latin typeface="Cambria Math" panose="02040503050406030204" pitchFamily="18" charset="0"/>
                          </a:rPr>
                          <m:t>𝑖</m:t>
                        </m:r>
                      </m:sub>
                    </m:sSub>
                  </m:oMath>
                </a14:m>
                <a:r>
                  <a:rPr lang="vi-VN">
                    <a:solidFill>
                      <a:srgbClr val="0070C0"/>
                    </a:solidFill>
                    <a:latin typeface="Arial" panose="020B0604020202020204" pitchFamily="34" charset="0"/>
                  </a:rPr>
                  <a:t> là </a:t>
                </a:r>
                <a14:m>
                  <m:oMath xmlns:m="http://schemas.openxmlformats.org/officeDocument/2006/math">
                    <m:r>
                      <a:rPr lang="vi-VN" i="1" dirty="0" smtClean="0">
                        <a:solidFill>
                          <a:srgbClr val="0070C0"/>
                        </a:solidFill>
                        <a:latin typeface="Cambria Math" panose="02040503050406030204" pitchFamily="18" charset="0"/>
                      </a:rPr>
                      <m:t>𝐸</m:t>
                    </m:r>
                    <m:sSub>
                      <m:sSubPr>
                        <m:ctrlPr>
                          <a:rPr lang="vi-VN" i="1" dirty="0" smtClean="0">
                            <a:solidFill>
                              <a:srgbClr val="0070C0"/>
                            </a:solidFill>
                            <a:latin typeface="Cambria Math" panose="02040503050406030204" pitchFamily="18" charset="0"/>
                          </a:rPr>
                        </m:ctrlPr>
                      </m:sSubPr>
                      <m:e>
                        <m:r>
                          <a:rPr lang="vi-VN" i="1" dirty="0" smtClean="0">
                            <a:solidFill>
                              <a:srgbClr val="0070C0"/>
                            </a:solidFill>
                            <a:latin typeface="Cambria Math" panose="02040503050406030204" pitchFamily="18" charset="0"/>
                          </a:rPr>
                          <m:t>𝑀</m:t>
                        </m:r>
                      </m:e>
                      <m:sub>
                        <m:r>
                          <a:rPr lang="vi-VN" i="1" dirty="0" smtClean="0">
                            <a:solidFill>
                              <a:srgbClr val="0070C0"/>
                            </a:solidFill>
                            <a:latin typeface="Cambria Math" panose="02040503050406030204" pitchFamily="18" charset="0"/>
                          </a:rPr>
                          <m:t>𝑣𝑖</m:t>
                        </m:r>
                      </m:sub>
                    </m:sSub>
                    <m:r>
                      <a:rPr lang="vi-VN" i="1" dirty="0" smtClean="0">
                        <a:solidFill>
                          <a:srgbClr val="0070C0"/>
                        </a:solidFill>
                        <a:latin typeface="Cambria Math" panose="02040503050406030204" pitchFamily="18" charset="0"/>
                      </a:rPr>
                      <m:t>  = {</m:t>
                    </m:r>
                    <m:r>
                      <a:rPr lang="vi-VN" i="1" dirty="0" smtClean="0">
                        <a:solidFill>
                          <a:srgbClr val="0070C0"/>
                        </a:solidFill>
                        <a:latin typeface="Cambria Math" panose="02040503050406030204" pitchFamily="18" charset="0"/>
                      </a:rPr>
                      <m:t>𝑤</m:t>
                    </m:r>
                    <m:sSub>
                      <m:sSubPr>
                        <m:ctrlPr>
                          <a:rPr lang="vi-VN" i="1" dirty="0" smtClean="0">
                            <a:solidFill>
                              <a:srgbClr val="0070C0"/>
                            </a:solidFill>
                            <a:latin typeface="Cambria Math" panose="02040503050406030204" pitchFamily="18" charset="0"/>
                          </a:rPr>
                        </m:ctrlPr>
                      </m:sSubPr>
                      <m:e>
                        <m:r>
                          <a:rPr lang="vi-VN" i="1" dirty="0" smtClean="0">
                            <a:solidFill>
                              <a:srgbClr val="0070C0"/>
                            </a:solidFill>
                            <a:latin typeface="Cambria Math" panose="02040503050406030204" pitchFamily="18" charset="0"/>
                          </a:rPr>
                          <m:t>1</m:t>
                        </m:r>
                      </m:e>
                      <m:sub>
                        <m:r>
                          <a:rPr lang="vi-VN" i="1" dirty="0" smtClean="0">
                            <a:solidFill>
                              <a:srgbClr val="0070C0"/>
                            </a:solidFill>
                            <a:latin typeface="Cambria Math" panose="02040503050406030204" pitchFamily="18" charset="0"/>
                          </a:rPr>
                          <m:t>𝑣𝑖</m:t>
                        </m:r>
                        <m:r>
                          <a:rPr lang="vi-VN" i="1" dirty="0" smtClean="0">
                            <a:solidFill>
                              <a:srgbClr val="0070C0"/>
                            </a:solidFill>
                            <a:latin typeface="Cambria Math" panose="02040503050406030204" pitchFamily="18" charset="0"/>
                          </a:rPr>
                          <m:t>1</m:t>
                        </m:r>
                      </m:sub>
                    </m:sSub>
                    <m:r>
                      <a:rPr lang="vi-VN" i="1" dirty="0" smtClean="0">
                        <a:solidFill>
                          <a:srgbClr val="0070C0"/>
                        </a:solidFill>
                        <a:latin typeface="Cambria Math" panose="02040503050406030204" pitchFamily="18" charset="0"/>
                      </a:rPr>
                      <m:t>, </m:t>
                    </m:r>
                    <m:r>
                      <a:rPr lang="vi-VN" i="1" dirty="0" smtClean="0">
                        <a:solidFill>
                          <a:srgbClr val="0070C0"/>
                        </a:solidFill>
                        <a:latin typeface="Cambria Math" panose="02040503050406030204" pitchFamily="18" charset="0"/>
                      </a:rPr>
                      <m:t>𝑤</m:t>
                    </m:r>
                    <m:sSub>
                      <m:sSubPr>
                        <m:ctrlPr>
                          <a:rPr lang="vi-VN" i="1" dirty="0" smtClean="0">
                            <a:solidFill>
                              <a:srgbClr val="0070C0"/>
                            </a:solidFill>
                            <a:latin typeface="Cambria Math" panose="02040503050406030204" pitchFamily="18" charset="0"/>
                          </a:rPr>
                        </m:ctrlPr>
                      </m:sSubPr>
                      <m:e>
                        <m:r>
                          <a:rPr lang="vi-VN" i="1" dirty="0" smtClean="0">
                            <a:solidFill>
                              <a:srgbClr val="0070C0"/>
                            </a:solidFill>
                            <a:latin typeface="Cambria Math" panose="02040503050406030204" pitchFamily="18" charset="0"/>
                          </a:rPr>
                          <m:t>1</m:t>
                        </m:r>
                      </m:e>
                      <m:sub>
                        <m:r>
                          <a:rPr lang="vi-VN" i="1" dirty="0" smtClean="0">
                            <a:solidFill>
                              <a:srgbClr val="0070C0"/>
                            </a:solidFill>
                            <a:latin typeface="Cambria Math" panose="02040503050406030204" pitchFamily="18" charset="0"/>
                          </a:rPr>
                          <m:t>𝑣𝑖</m:t>
                        </m:r>
                        <m:r>
                          <a:rPr lang="vi-VN" i="1" dirty="0" smtClean="0">
                            <a:solidFill>
                              <a:srgbClr val="0070C0"/>
                            </a:solidFill>
                            <a:latin typeface="Cambria Math" panose="02040503050406030204" pitchFamily="18" charset="0"/>
                          </a:rPr>
                          <m:t>2</m:t>
                        </m:r>
                      </m:sub>
                    </m:sSub>
                    <m:r>
                      <a:rPr lang="vi-VN" i="1" dirty="0" smtClean="0">
                        <a:solidFill>
                          <a:srgbClr val="0070C0"/>
                        </a:solidFill>
                        <a:latin typeface="Cambria Math" panose="02040503050406030204" pitchFamily="18" charset="0"/>
                      </a:rPr>
                      <m:t>, . . . </m:t>
                    </m:r>
                    <m:r>
                      <a:rPr lang="vi-VN" i="1" dirty="0" smtClean="0">
                        <a:solidFill>
                          <a:srgbClr val="0070C0"/>
                        </a:solidFill>
                        <a:latin typeface="Cambria Math" panose="02040503050406030204" pitchFamily="18" charset="0"/>
                      </a:rPr>
                      <m:t>𝑤</m:t>
                    </m:r>
                    <m:sSub>
                      <m:sSubPr>
                        <m:ctrlPr>
                          <a:rPr lang="vi-VN" i="1" dirty="0" smtClean="0">
                            <a:solidFill>
                              <a:srgbClr val="0070C0"/>
                            </a:solidFill>
                            <a:latin typeface="Cambria Math" panose="02040503050406030204" pitchFamily="18" charset="0"/>
                          </a:rPr>
                        </m:ctrlPr>
                      </m:sSubPr>
                      <m:e>
                        <m:r>
                          <a:rPr lang="vi-VN" i="1" dirty="0" smtClean="0">
                            <a:solidFill>
                              <a:srgbClr val="0070C0"/>
                            </a:solidFill>
                            <a:latin typeface="Cambria Math" panose="02040503050406030204" pitchFamily="18" charset="0"/>
                          </a:rPr>
                          <m:t>1</m:t>
                        </m:r>
                      </m:e>
                      <m:sub>
                        <m:r>
                          <a:rPr lang="vi-VN" i="1" dirty="0" smtClean="0">
                            <a:solidFill>
                              <a:srgbClr val="0070C0"/>
                            </a:solidFill>
                            <a:latin typeface="Cambria Math" panose="02040503050406030204" pitchFamily="18" charset="0"/>
                          </a:rPr>
                          <m:t>𝑣𝑖𝑗</m:t>
                        </m:r>
                      </m:sub>
                    </m:sSub>
                    <m:r>
                      <a:rPr lang="vi-VN" i="1" dirty="0" smtClean="0">
                        <a:solidFill>
                          <a:srgbClr val="0070C0"/>
                        </a:solidFill>
                        <a:latin typeface="Cambria Math" panose="02040503050406030204" pitchFamily="18" charset="0"/>
                      </a:rPr>
                      <m:t>, . . . </m:t>
                    </m:r>
                    <m:r>
                      <a:rPr lang="vi-VN" i="1" dirty="0" smtClean="0">
                        <a:solidFill>
                          <a:srgbClr val="0070C0"/>
                        </a:solidFill>
                        <a:latin typeface="Cambria Math" panose="02040503050406030204" pitchFamily="18" charset="0"/>
                      </a:rPr>
                      <m:t>𝑤</m:t>
                    </m:r>
                    <m:sSub>
                      <m:sSubPr>
                        <m:ctrlPr>
                          <a:rPr lang="vi-VN" i="1" dirty="0" smtClean="0">
                            <a:solidFill>
                              <a:srgbClr val="0070C0"/>
                            </a:solidFill>
                            <a:latin typeface="Cambria Math" panose="02040503050406030204" pitchFamily="18" charset="0"/>
                          </a:rPr>
                        </m:ctrlPr>
                      </m:sSubPr>
                      <m:e>
                        <m:r>
                          <a:rPr lang="vi-VN" i="1" dirty="0" smtClean="0">
                            <a:solidFill>
                              <a:srgbClr val="0070C0"/>
                            </a:solidFill>
                            <a:latin typeface="Cambria Math" panose="02040503050406030204" pitchFamily="18" charset="0"/>
                          </a:rPr>
                          <m:t>1</m:t>
                        </m:r>
                      </m:e>
                      <m:sub>
                        <m:r>
                          <a:rPr lang="vi-VN" i="1" dirty="0" smtClean="0">
                            <a:solidFill>
                              <a:srgbClr val="0070C0"/>
                            </a:solidFill>
                            <a:latin typeface="Cambria Math" panose="02040503050406030204" pitchFamily="18" charset="0"/>
                          </a:rPr>
                          <m:t>𝑣𝑖𝑘</m:t>
                        </m:r>
                      </m:sub>
                    </m:sSub>
                    <m:r>
                      <a:rPr lang="vi-VN" i="1" dirty="0" smtClean="0">
                        <a:solidFill>
                          <a:srgbClr val="0070C0"/>
                        </a:solidFill>
                        <a:latin typeface="Cambria Math" panose="02040503050406030204" pitchFamily="18" charset="0"/>
                      </a:rPr>
                      <m:t>}</m:t>
                    </m:r>
                  </m:oMath>
                </a14:m>
                <a:r>
                  <a:rPr lang="vi-VN">
                    <a:solidFill>
                      <a:srgbClr val="0070C0"/>
                    </a:solidFill>
                    <a:latin typeface="Arial" panose="020B0604020202020204" pitchFamily="34" charset="0"/>
                  </a:rPr>
                  <a:t>.</a:t>
                </a:r>
                <a:endParaRPr lang="en-US">
                  <a:solidFill>
                    <a:srgbClr val="0070C0"/>
                  </a:solidFill>
                  <a:latin typeface="Arial" panose="020B0604020202020204" pitchFamily="34" charset="0"/>
                </a:endParaRPr>
              </a:p>
              <a:p>
                <a:pPr marL="342900" indent="-342900" algn="just">
                  <a:buFont typeface="Wingdings" panose="05000000000000000000" pitchFamily="2" charset="2"/>
                  <a:buChar char="§"/>
                </a:pPr>
                <a:endParaRPr lang="en-US">
                  <a:solidFill>
                    <a:srgbClr val="0070C0"/>
                  </a:solidFill>
                  <a:latin typeface="Arial" panose="020B0604020202020204" pitchFamily="34" charset="0"/>
                </a:endParaRPr>
              </a:p>
              <a:p>
                <a:pPr marL="342900" indent="-342900" algn="just">
                  <a:buFont typeface="Wingdings" panose="05000000000000000000" pitchFamily="2" charset="2"/>
                  <a:buChar char="§"/>
                </a:pPr>
                <a:r>
                  <a:rPr lang="vi-VN">
                    <a:solidFill>
                      <a:srgbClr val="0070C0"/>
                    </a:solidFill>
                    <a:latin typeface="Arial" panose="020B0604020202020204" pitchFamily="34" charset="0"/>
                  </a:rPr>
                  <a:t> Tính trọng số của </a:t>
                </a:r>
                <a:r>
                  <a:rPr lang="vi-VN">
                    <a:solidFill>
                      <a:srgbClr val="FF0000"/>
                    </a:solidFill>
                    <a:latin typeface="Arial" panose="020B0604020202020204" pitchFamily="34" charset="0"/>
                  </a:rPr>
                  <a:t>feature term </a:t>
                </a:r>
                <a14:m>
                  <m:oMath xmlns:m="http://schemas.openxmlformats.org/officeDocument/2006/math">
                    <m:sSub>
                      <m:sSubPr>
                        <m:ctrlPr>
                          <a:rPr lang="vi-VN" i="1" dirty="0" smtClean="0">
                            <a:solidFill>
                              <a:srgbClr val="0070C0"/>
                            </a:solidFill>
                            <a:latin typeface="Cambria Math" panose="02040503050406030204" pitchFamily="18" charset="0"/>
                          </a:rPr>
                        </m:ctrlPr>
                      </m:sSubPr>
                      <m:e>
                        <m:r>
                          <a:rPr lang="vi-VN" i="1" dirty="0" smtClean="0">
                            <a:solidFill>
                              <a:srgbClr val="0070C0"/>
                            </a:solidFill>
                            <a:latin typeface="Cambria Math" panose="02040503050406030204" pitchFamily="18" charset="0"/>
                          </a:rPr>
                          <m:t>𝑓</m:t>
                        </m:r>
                      </m:e>
                      <m:sub>
                        <m:r>
                          <a:rPr lang="vi-VN" i="1" dirty="0" smtClean="0">
                            <a:solidFill>
                              <a:srgbClr val="0070C0"/>
                            </a:solidFill>
                            <a:latin typeface="Cambria Math" panose="02040503050406030204" pitchFamily="18" charset="0"/>
                          </a:rPr>
                          <m:t>𝑖</m:t>
                        </m:r>
                      </m:sub>
                    </m:sSub>
                    <m:r>
                      <a:rPr lang="vi-VN" i="1" dirty="0" smtClean="0">
                        <a:solidFill>
                          <a:srgbClr val="0070C0"/>
                        </a:solidFill>
                        <a:latin typeface="Cambria Math" panose="02040503050406030204" pitchFamily="18" charset="0"/>
                      </a:rPr>
                      <m:t> </m:t>
                    </m:r>
                  </m:oMath>
                </a14:m>
                <a:r>
                  <a:rPr lang="vi-VN">
                    <a:solidFill>
                      <a:srgbClr val="0070C0"/>
                    </a:solidFill>
                    <a:latin typeface="Arial" panose="020B0604020202020204" pitchFamily="34" charset="0"/>
                  </a:rPr>
                  <a:t>của mô hình sở thích tiềm năng của user bằng công thức sau:</a:t>
                </a:r>
              </a:p>
            </p:txBody>
          </p:sp>
        </mc:Choice>
        <mc:Fallback>
          <p:sp>
            <p:nvSpPr>
              <p:cNvPr id="2" name="Chỗ dành sẵn cho Nội dung 2">
                <a:extLst>
                  <a:ext uri="{FF2B5EF4-FFF2-40B4-BE49-F238E27FC236}">
                    <a16:creationId xmlns:a16="http://schemas.microsoft.com/office/drawing/2014/main" id="{4B5CA8AF-6B7E-C1DD-E4C7-F17FEE12AABA}"/>
                  </a:ext>
                </a:extLst>
              </p:cNvPr>
              <p:cNvSpPr txBox="1">
                <a:spLocks noRot="1" noChangeAspect="1" noMove="1" noResize="1" noEditPoints="1" noAdjustHandles="1" noChangeArrowheads="1" noChangeShapeType="1" noTextEdit="1"/>
              </p:cNvSpPr>
              <p:nvPr/>
            </p:nvSpPr>
            <p:spPr>
              <a:xfrm>
                <a:off x="1228725" y="2139216"/>
                <a:ext cx="10144123" cy="2451831"/>
              </a:xfrm>
              <a:prstGeom prst="rect">
                <a:avLst/>
              </a:prstGeom>
              <a:blipFill>
                <a:blip r:embed="rId3"/>
                <a:stretch>
                  <a:fillRect l="-841" t="-3234" r="-901" b="-1741"/>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EED5C704-30F9-2B8A-A1C1-A89D42E3E2BB}"/>
              </a:ext>
            </a:extLst>
          </p:cNvPr>
          <p:cNvPicPr>
            <a:picLocks noChangeAspect="1"/>
          </p:cNvPicPr>
          <p:nvPr/>
        </p:nvPicPr>
        <p:blipFill>
          <a:blip r:embed="rId4"/>
          <a:stretch>
            <a:fillRect/>
          </a:stretch>
        </p:blipFill>
        <p:spPr>
          <a:xfrm>
            <a:off x="2562224" y="4662216"/>
            <a:ext cx="7067550" cy="1333500"/>
          </a:xfrm>
          <a:prstGeom prst="rect">
            <a:avLst/>
          </a:prstGeom>
        </p:spPr>
      </p:pic>
      <p:sp>
        <p:nvSpPr>
          <p:cNvPr id="12" name="!!Text4">
            <a:extLst>
              <a:ext uri="{FF2B5EF4-FFF2-40B4-BE49-F238E27FC236}">
                <a16:creationId xmlns:a16="http://schemas.microsoft.com/office/drawing/2014/main" id="{B9095769-F02A-109F-0386-188000907549}"/>
              </a:ext>
            </a:extLst>
          </p:cNvPr>
          <p:cNvSpPr txBox="1"/>
          <p:nvPr/>
        </p:nvSpPr>
        <p:spPr>
          <a:xfrm>
            <a:off x="608335" y="1353115"/>
            <a:ext cx="11116939" cy="523220"/>
          </a:xfrm>
          <a:prstGeom prst="rect">
            <a:avLst/>
          </a:prstGeom>
          <a:noFill/>
        </p:spPr>
        <p:txBody>
          <a:bodyPr wrap="square" rtlCol="0">
            <a:spAutoFit/>
          </a:bodyPr>
          <a:lstStyle/>
          <a:p>
            <a:pPr marL="457200" indent="-457200" algn="just">
              <a:buFont typeface="Wingdings" panose="05000000000000000000" pitchFamily="2" charset="2"/>
              <a:buChar char="v"/>
            </a:pPr>
            <a:r>
              <a:rPr lang="vi-VN" sz="2800" b="1">
                <a:solidFill>
                  <a:srgbClr val="0070C0"/>
                </a:solidFill>
                <a:cs typeface="Times New Roman" panose="02020603050405020304" pitchFamily="18" charset="0"/>
              </a:rPr>
              <a:t>Phương pháp xây dựng mô hình sở thích </a:t>
            </a:r>
            <a:r>
              <a:rPr lang="en-US" sz="2800" b="1" err="1">
                <a:solidFill>
                  <a:srgbClr val="0070C0"/>
                </a:solidFill>
                <a:latin typeface="Arial" panose="020B0604020202020204" pitchFamily="34" charset="0"/>
                <a:cs typeface="Arial" panose="020B0604020202020204" pitchFamily="34" charset="0"/>
              </a:rPr>
              <a:t>tiềm</a:t>
            </a:r>
            <a:r>
              <a:rPr lang="en-US" sz="2800" b="1">
                <a:solidFill>
                  <a:srgbClr val="0070C0"/>
                </a:solidFill>
                <a:latin typeface="Arial" panose="020B0604020202020204" pitchFamily="34" charset="0"/>
                <a:cs typeface="Arial" panose="020B0604020202020204" pitchFamily="34" charset="0"/>
              </a:rPr>
              <a:t> </a:t>
            </a:r>
            <a:r>
              <a:rPr lang="en-US" sz="2800" b="1" err="1">
                <a:solidFill>
                  <a:srgbClr val="0070C0"/>
                </a:solidFill>
                <a:latin typeface="Arial" panose="020B0604020202020204" pitchFamily="34" charset="0"/>
                <a:cs typeface="Arial" panose="020B0604020202020204" pitchFamily="34" charset="0"/>
              </a:rPr>
              <a:t>năng</a:t>
            </a:r>
            <a:r>
              <a:rPr lang="vi-VN" sz="2800" b="1">
                <a:solidFill>
                  <a:srgbClr val="0070C0"/>
                </a:solidFill>
                <a:latin typeface="Arial" panose="020B0604020202020204" pitchFamily="34" charset="0"/>
                <a:cs typeface="Arial" panose="020B0604020202020204" pitchFamily="34" charset="0"/>
              </a:rPr>
              <a:t> </a:t>
            </a:r>
            <a:r>
              <a:rPr lang="vi-VN" sz="2800" b="1">
                <a:solidFill>
                  <a:srgbClr val="0070C0"/>
                </a:solidFill>
                <a:cs typeface="Times New Roman" panose="02020603050405020304" pitchFamily="18" charset="0"/>
              </a:rPr>
              <a:t>của</a:t>
            </a:r>
            <a:r>
              <a:rPr lang="en-US" sz="2800" b="1">
                <a:solidFill>
                  <a:srgbClr val="0070C0"/>
                </a:solidFill>
                <a:latin typeface="Arial" panose="020B0604020202020204" pitchFamily="34" charset="0"/>
                <a:cs typeface="Arial" panose="020B0604020202020204" pitchFamily="34" charset="0"/>
              </a:rPr>
              <a:t> user</a:t>
            </a:r>
          </a:p>
        </p:txBody>
      </p:sp>
    </p:spTree>
    <p:extLst>
      <p:ext uri="{BB962C8B-B14F-4D97-AF65-F5344CB8AC3E}">
        <p14:creationId xmlns:p14="http://schemas.microsoft.com/office/powerpoint/2010/main" val="2478203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D5AD5A4B-C030-FE9B-33F4-FFEE813C4F06}"/>
              </a:ext>
            </a:extLst>
          </p:cNvPr>
          <p:cNvSpPr>
            <a:spLocks noGrp="1"/>
          </p:cNvSpPr>
          <p:nvPr>
            <p:ph type="ftr" sz="quarter" idx="11"/>
          </p:nvPr>
        </p:nvSpPr>
        <p:spPr>
          <a:xfrm>
            <a:off x="4038600" y="6378575"/>
            <a:ext cx="4114800" cy="365125"/>
          </a:xfrm>
        </p:spPr>
        <p:txBody>
          <a:bodyPr/>
          <a:lstStyle/>
          <a:p>
            <a:r>
              <a:rPr lang="en-US" sz="1600">
                <a:solidFill>
                  <a:schemeClr val="tx1"/>
                </a:solidFill>
                <a:latin typeface="Arial" panose="020B0604020202020204" pitchFamily="34" charset="0"/>
                <a:cs typeface="Arial" panose="020B0604020202020204" pitchFamily="34" charset="0"/>
              </a:rPr>
              <a:t>DS300 – HỆ KHUYẾN NGHỊ</a:t>
            </a:r>
          </a:p>
        </p:txBody>
      </p:sp>
      <p:sp>
        <p:nvSpPr>
          <p:cNvPr id="8" name="Slide Number Placeholder 7">
            <a:extLst>
              <a:ext uri="{FF2B5EF4-FFF2-40B4-BE49-F238E27FC236}">
                <a16:creationId xmlns:a16="http://schemas.microsoft.com/office/drawing/2014/main" id="{14E44644-30AF-C98C-940C-238E1D0D8166}"/>
              </a:ext>
            </a:extLst>
          </p:cNvPr>
          <p:cNvSpPr>
            <a:spLocks noGrp="1"/>
          </p:cNvSpPr>
          <p:nvPr>
            <p:ph type="sldNum" sz="quarter" idx="12"/>
          </p:nvPr>
        </p:nvSpPr>
        <p:spPr>
          <a:xfrm>
            <a:off x="11372849" y="6356350"/>
            <a:ext cx="542925" cy="365125"/>
          </a:xfrm>
        </p:spPr>
        <p:txBody>
          <a:body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t>2</a:t>
            </a:fld>
            <a:endParaRPr lang="en-US" sz="1600">
              <a:solidFill>
                <a:schemeClr val="tx1"/>
              </a:solidFill>
              <a:latin typeface="Arial" panose="020B0604020202020204" pitchFamily="34" charset="0"/>
              <a:cs typeface="Arial" panose="020B0604020202020204" pitchFamily="34" charset="0"/>
            </a:endParaRPr>
          </a:p>
        </p:txBody>
      </p:sp>
      <p:sp>
        <p:nvSpPr>
          <p:cNvPr id="10" name="Google Shape;115;p1">
            <a:extLst>
              <a:ext uri="{FF2B5EF4-FFF2-40B4-BE49-F238E27FC236}">
                <a16:creationId xmlns:a16="http://schemas.microsoft.com/office/drawing/2014/main" id="{7E452CFA-6A2D-1329-92B7-E8C184F5BFD5}"/>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16" name="TextBox 15">
            <a:extLst>
              <a:ext uri="{FF2B5EF4-FFF2-40B4-BE49-F238E27FC236}">
                <a16:creationId xmlns:a16="http://schemas.microsoft.com/office/drawing/2014/main" id="{DD022FB8-AB14-F4C9-176F-C63806A64008}"/>
              </a:ext>
            </a:extLst>
          </p:cNvPr>
          <p:cNvSpPr txBox="1"/>
          <p:nvPr/>
        </p:nvSpPr>
        <p:spPr>
          <a:xfrm>
            <a:off x="1733549" y="114300"/>
            <a:ext cx="8610601" cy="584775"/>
          </a:xfrm>
          <a:prstGeom prst="rect">
            <a:avLst/>
          </a:prstGeom>
          <a:noFill/>
        </p:spPr>
        <p:txBody>
          <a:bodyPr wrap="square" rtlCol="0">
            <a:spAutoFit/>
          </a:bodyPr>
          <a:lstStyle/>
          <a:p>
            <a:pPr algn="ctr"/>
            <a:r>
              <a:rPr lang="en-US" sz="1600">
                <a:solidFill>
                  <a:schemeClr val="tx1">
                    <a:lumMod val="50000"/>
                    <a:lumOff val="50000"/>
                  </a:schemeClr>
                </a:solidFill>
                <a:effectLst/>
                <a:latin typeface="Arial" panose="020B0604020202020204" pitchFamily="34" charset="0"/>
                <a:cs typeface="Arial" panose="020B0604020202020204" pitchFamily="34" charset="0"/>
              </a:rPr>
              <a:t>Intelligent Learning System based on Personalized Recommendation Technology</a:t>
            </a:r>
            <a:br>
              <a:rPr lang="en-US" sz="1600">
                <a:solidFill>
                  <a:schemeClr val="tx1">
                    <a:lumMod val="50000"/>
                    <a:lumOff val="50000"/>
                  </a:schemeClr>
                </a:solidFill>
                <a:latin typeface="Arial" panose="020B0604020202020204" pitchFamily="34" charset="0"/>
                <a:cs typeface="Arial" panose="020B0604020202020204" pitchFamily="34" charset="0"/>
              </a:rPr>
            </a:br>
            <a:endParaRPr lang="en-US" sz="1600">
              <a:solidFill>
                <a:schemeClr val="tx1">
                  <a:lumMod val="50000"/>
                  <a:lumOff val="50000"/>
                </a:schemeClr>
              </a:solidFill>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4E07BF9C-297C-05B1-9871-437810016307}"/>
              </a:ext>
            </a:extLst>
          </p:cNvPr>
          <p:cNvSpPr txBox="1"/>
          <p:nvPr/>
        </p:nvSpPr>
        <p:spPr>
          <a:xfrm>
            <a:off x="276226" y="480000"/>
            <a:ext cx="2476501" cy="646331"/>
          </a:xfrm>
          <a:prstGeom prst="rect">
            <a:avLst/>
          </a:prstGeom>
          <a:noFill/>
        </p:spPr>
        <p:txBody>
          <a:bodyPr wrap="square" rtlCol="0">
            <a:spAutoFit/>
          </a:bodyPr>
          <a:lstStyle/>
          <a:p>
            <a:r>
              <a:rPr lang="en-US" sz="3600" b="1">
                <a:solidFill>
                  <a:schemeClr val="tx1">
                    <a:lumMod val="95000"/>
                    <a:lumOff val="5000"/>
                  </a:schemeClr>
                </a:solidFill>
                <a:latin typeface="Arial" panose="020B0604020202020204" pitchFamily="34" charset="0"/>
                <a:cs typeface="Arial" panose="020B0604020202020204" pitchFamily="34" charset="0"/>
              </a:rPr>
              <a:t>NỘI DUNG</a:t>
            </a:r>
          </a:p>
        </p:txBody>
      </p:sp>
      <p:grpSp>
        <p:nvGrpSpPr>
          <p:cNvPr id="31" name="Group 30">
            <a:extLst>
              <a:ext uri="{FF2B5EF4-FFF2-40B4-BE49-F238E27FC236}">
                <a16:creationId xmlns:a16="http://schemas.microsoft.com/office/drawing/2014/main" id="{7DA9AB0A-5944-BB9F-BE06-E583B221A89F}"/>
              </a:ext>
            </a:extLst>
          </p:cNvPr>
          <p:cNvGrpSpPr/>
          <p:nvPr/>
        </p:nvGrpSpPr>
        <p:grpSpPr>
          <a:xfrm>
            <a:off x="276226" y="1090232"/>
            <a:ext cx="11449049" cy="106739"/>
            <a:chOff x="276226" y="1309307"/>
            <a:chExt cx="11449049" cy="106739"/>
          </a:xfrm>
        </p:grpSpPr>
        <p:cxnSp>
          <p:nvCxnSpPr>
            <p:cNvPr id="4" name="Straight Connector 3">
              <a:extLst>
                <a:ext uri="{FF2B5EF4-FFF2-40B4-BE49-F238E27FC236}">
                  <a16:creationId xmlns:a16="http://schemas.microsoft.com/office/drawing/2014/main" id="{14395E4C-080E-EF88-EE96-ACBB7EF4A6BC}"/>
                </a:ext>
              </a:extLst>
            </p:cNvPr>
            <p:cNvCxnSpPr>
              <a:cxnSpLocks/>
            </p:cNvCxnSpPr>
            <p:nvPr/>
          </p:nvCxnSpPr>
          <p:spPr>
            <a:xfrm>
              <a:off x="276226" y="130930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306128A1-6221-21A6-33A8-A61FEB89C24F}"/>
                </a:ext>
              </a:extLst>
            </p:cNvPr>
            <p:cNvSpPr/>
            <p:nvPr/>
          </p:nvSpPr>
          <p:spPr>
            <a:xfrm>
              <a:off x="276226" y="1309307"/>
              <a:ext cx="5819774" cy="1067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cxnSp>
        <p:nvCxnSpPr>
          <p:cNvPr id="29" name="Straight Connector 28">
            <a:extLst>
              <a:ext uri="{FF2B5EF4-FFF2-40B4-BE49-F238E27FC236}">
                <a16:creationId xmlns:a16="http://schemas.microsoft.com/office/drawing/2014/main" id="{76734B8C-24EB-4B46-0771-C4DD37657E0F}"/>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nvGrpSpPr>
          <p:cNvPr id="39" name="!!ND">
            <a:extLst>
              <a:ext uri="{FF2B5EF4-FFF2-40B4-BE49-F238E27FC236}">
                <a16:creationId xmlns:a16="http://schemas.microsoft.com/office/drawing/2014/main" id="{FD0610EC-26C5-EED7-5A1F-BA8CE40A9F2D}"/>
              </a:ext>
            </a:extLst>
          </p:cNvPr>
          <p:cNvGrpSpPr/>
          <p:nvPr/>
        </p:nvGrpSpPr>
        <p:grpSpPr>
          <a:xfrm>
            <a:off x="1693470" y="2254705"/>
            <a:ext cx="2552701" cy="664221"/>
            <a:chOff x="934715" y="1851732"/>
            <a:chExt cx="2552701" cy="664221"/>
          </a:xfrm>
        </p:grpSpPr>
        <p:sp>
          <p:nvSpPr>
            <p:cNvPr id="35" name="TextBox 34">
              <a:extLst>
                <a:ext uri="{FF2B5EF4-FFF2-40B4-BE49-F238E27FC236}">
                  <a16:creationId xmlns:a16="http://schemas.microsoft.com/office/drawing/2014/main" id="{32FAB47D-EBB1-DB65-A043-9E7353CAAC02}"/>
                </a:ext>
              </a:extLst>
            </p:cNvPr>
            <p:cNvSpPr txBox="1"/>
            <p:nvPr/>
          </p:nvSpPr>
          <p:spPr>
            <a:xfrm>
              <a:off x="1747837" y="1953009"/>
              <a:ext cx="1739579" cy="523220"/>
            </a:xfrm>
            <a:prstGeom prst="rect">
              <a:avLst/>
            </a:prstGeom>
            <a:noFill/>
          </p:spPr>
          <p:txBody>
            <a:bodyPr wrap="none" rtlCol="0">
              <a:spAutoFit/>
            </a:bodyPr>
            <a:lstStyle/>
            <a:p>
              <a:r>
                <a:rPr lang="vi-VN" sz="2800">
                  <a:solidFill>
                    <a:schemeClr val="dk1"/>
                  </a:solidFill>
                  <a:latin typeface="Arial" panose="020B0604020202020204" pitchFamily="34" charset="0"/>
                  <a:ea typeface="Times New Roman"/>
                  <a:cs typeface="Arial" panose="020B0604020202020204" pitchFamily="34" charset="0"/>
                  <a:sym typeface="Times New Roman"/>
                </a:rPr>
                <a:t>Giới thiệu</a:t>
              </a:r>
            </a:p>
          </p:txBody>
        </p:sp>
        <p:sp>
          <p:nvSpPr>
            <p:cNvPr id="38" name="Diamond 37">
              <a:extLst>
                <a:ext uri="{FF2B5EF4-FFF2-40B4-BE49-F238E27FC236}">
                  <a16:creationId xmlns:a16="http://schemas.microsoft.com/office/drawing/2014/main" id="{F9F206B7-A218-709C-7FB2-CD8E891C9403}"/>
                </a:ext>
              </a:extLst>
            </p:cNvPr>
            <p:cNvSpPr/>
            <p:nvPr/>
          </p:nvSpPr>
          <p:spPr>
            <a:xfrm>
              <a:off x="934715" y="1851732"/>
              <a:ext cx="664221" cy="664221"/>
            </a:xfrm>
            <a:prstGeom prst="diamond">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bg1">
                      <a:lumMod val="95000"/>
                    </a:schemeClr>
                  </a:solidFill>
                  <a:latin typeface="Arial" panose="020B0604020202020204" pitchFamily="34" charset="0"/>
                  <a:cs typeface="Arial" panose="020B0604020202020204" pitchFamily="34" charset="0"/>
                </a:rPr>
                <a:t>1</a:t>
              </a:r>
            </a:p>
          </p:txBody>
        </p:sp>
      </p:grpSp>
      <p:grpSp>
        <p:nvGrpSpPr>
          <p:cNvPr id="40" name="Group 39">
            <a:extLst>
              <a:ext uri="{FF2B5EF4-FFF2-40B4-BE49-F238E27FC236}">
                <a16:creationId xmlns:a16="http://schemas.microsoft.com/office/drawing/2014/main" id="{79807AC8-40F4-CDA8-21E4-AD67B3227017}"/>
              </a:ext>
            </a:extLst>
          </p:cNvPr>
          <p:cNvGrpSpPr/>
          <p:nvPr/>
        </p:nvGrpSpPr>
        <p:grpSpPr>
          <a:xfrm>
            <a:off x="6320993" y="2254705"/>
            <a:ext cx="3445574" cy="664221"/>
            <a:chOff x="934715" y="1851732"/>
            <a:chExt cx="3445574" cy="664221"/>
          </a:xfrm>
        </p:grpSpPr>
        <p:sp>
          <p:nvSpPr>
            <p:cNvPr id="41" name="TextBox 40">
              <a:extLst>
                <a:ext uri="{FF2B5EF4-FFF2-40B4-BE49-F238E27FC236}">
                  <a16:creationId xmlns:a16="http://schemas.microsoft.com/office/drawing/2014/main" id="{33151376-83AE-C53D-0C85-8967CA32F01D}"/>
                </a:ext>
              </a:extLst>
            </p:cNvPr>
            <p:cNvSpPr txBox="1"/>
            <p:nvPr/>
          </p:nvSpPr>
          <p:spPr>
            <a:xfrm>
              <a:off x="1747837" y="1953009"/>
              <a:ext cx="2632452" cy="523220"/>
            </a:xfrm>
            <a:prstGeom prst="rect">
              <a:avLst/>
            </a:prstGeom>
            <a:noFill/>
          </p:spPr>
          <p:txBody>
            <a:bodyPr wrap="none" rtlCol="0">
              <a:spAutoFit/>
            </a:bodyPr>
            <a:lstStyle/>
            <a:p>
              <a:r>
                <a:rPr lang="en-US" sz="2800" err="1">
                  <a:solidFill>
                    <a:schemeClr val="dk1"/>
                  </a:solidFill>
                  <a:latin typeface="Arial" panose="020B0604020202020204" pitchFamily="34" charset="0"/>
                  <a:ea typeface="Times New Roman"/>
                  <a:cs typeface="Arial" panose="020B0604020202020204" pitchFamily="34" charset="0"/>
                  <a:sym typeface="Times New Roman"/>
                </a:rPr>
                <a:t>Cơ</a:t>
              </a:r>
              <a:r>
                <a:rPr lang="en-US" sz="2800">
                  <a:solidFill>
                    <a:schemeClr val="dk1"/>
                  </a:solidFill>
                  <a:latin typeface="Arial" panose="020B0604020202020204" pitchFamily="34" charset="0"/>
                  <a:ea typeface="Times New Roman"/>
                  <a:cs typeface="Arial" panose="020B0604020202020204" pitchFamily="34" charset="0"/>
                  <a:sym typeface="Times New Roman"/>
                </a:rPr>
                <a:t> </a:t>
              </a:r>
              <a:r>
                <a:rPr lang="en-US" sz="2800" err="1">
                  <a:solidFill>
                    <a:schemeClr val="dk1"/>
                  </a:solidFill>
                  <a:latin typeface="Arial" panose="020B0604020202020204" pitchFamily="34" charset="0"/>
                  <a:ea typeface="Times New Roman"/>
                  <a:cs typeface="Arial" panose="020B0604020202020204" pitchFamily="34" charset="0"/>
                  <a:sym typeface="Times New Roman"/>
                </a:rPr>
                <a:t>sở</a:t>
              </a:r>
              <a:r>
                <a:rPr lang="en-US" sz="2800">
                  <a:solidFill>
                    <a:schemeClr val="dk1"/>
                  </a:solidFill>
                  <a:latin typeface="Arial" panose="020B0604020202020204" pitchFamily="34" charset="0"/>
                  <a:ea typeface="Times New Roman"/>
                  <a:cs typeface="Arial" panose="020B0604020202020204" pitchFamily="34" charset="0"/>
                  <a:sym typeface="Times New Roman"/>
                </a:rPr>
                <a:t> </a:t>
              </a:r>
              <a:r>
                <a:rPr lang="en-US" sz="2800" err="1">
                  <a:solidFill>
                    <a:schemeClr val="dk1"/>
                  </a:solidFill>
                  <a:latin typeface="Arial" panose="020B0604020202020204" pitchFamily="34" charset="0"/>
                  <a:ea typeface="Times New Roman"/>
                  <a:cs typeface="Arial" panose="020B0604020202020204" pitchFamily="34" charset="0"/>
                  <a:sym typeface="Times New Roman"/>
                </a:rPr>
                <a:t>lý</a:t>
              </a:r>
              <a:r>
                <a:rPr lang="en-US" sz="2800">
                  <a:solidFill>
                    <a:schemeClr val="dk1"/>
                  </a:solidFill>
                  <a:latin typeface="Arial" panose="020B0604020202020204" pitchFamily="34" charset="0"/>
                  <a:ea typeface="Times New Roman"/>
                  <a:cs typeface="Arial" panose="020B0604020202020204" pitchFamily="34" charset="0"/>
                  <a:sym typeface="Times New Roman"/>
                </a:rPr>
                <a:t> </a:t>
              </a:r>
              <a:r>
                <a:rPr lang="en-US" sz="2800" err="1">
                  <a:solidFill>
                    <a:schemeClr val="dk1"/>
                  </a:solidFill>
                  <a:latin typeface="Arial" panose="020B0604020202020204" pitchFamily="34" charset="0"/>
                  <a:ea typeface="Times New Roman"/>
                  <a:cs typeface="Arial" panose="020B0604020202020204" pitchFamily="34" charset="0"/>
                  <a:sym typeface="Times New Roman"/>
                </a:rPr>
                <a:t>thuyết</a:t>
              </a:r>
              <a:endParaRPr lang="vi-VN" sz="2800">
                <a:solidFill>
                  <a:schemeClr val="dk1"/>
                </a:solidFill>
                <a:latin typeface="Arial" panose="020B0604020202020204" pitchFamily="34" charset="0"/>
                <a:ea typeface="Times New Roman"/>
                <a:cs typeface="Arial" panose="020B0604020202020204" pitchFamily="34" charset="0"/>
                <a:sym typeface="Times New Roman"/>
              </a:endParaRPr>
            </a:p>
          </p:txBody>
        </p:sp>
        <p:sp>
          <p:nvSpPr>
            <p:cNvPr id="42" name="Diamond 41">
              <a:extLst>
                <a:ext uri="{FF2B5EF4-FFF2-40B4-BE49-F238E27FC236}">
                  <a16:creationId xmlns:a16="http://schemas.microsoft.com/office/drawing/2014/main" id="{FCDE75AA-1710-D2B9-9A48-92180CFAE840}"/>
                </a:ext>
              </a:extLst>
            </p:cNvPr>
            <p:cNvSpPr/>
            <p:nvPr/>
          </p:nvSpPr>
          <p:spPr>
            <a:xfrm>
              <a:off x="934715" y="1851732"/>
              <a:ext cx="664221" cy="664221"/>
            </a:xfrm>
            <a:prstGeom prst="diamond">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bg1">
                      <a:lumMod val="95000"/>
                    </a:schemeClr>
                  </a:solidFill>
                  <a:latin typeface="Arial" panose="020B0604020202020204" pitchFamily="34" charset="0"/>
                  <a:cs typeface="Arial" panose="020B0604020202020204" pitchFamily="34" charset="0"/>
                </a:rPr>
                <a:t>2</a:t>
              </a:r>
            </a:p>
          </p:txBody>
        </p:sp>
      </p:grpSp>
      <p:grpSp>
        <p:nvGrpSpPr>
          <p:cNvPr id="43" name="Group 42">
            <a:extLst>
              <a:ext uri="{FF2B5EF4-FFF2-40B4-BE49-F238E27FC236}">
                <a16:creationId xmlns:a16="http://schemas.microsoft.com/office/drawing/2014/main" id="{36DC45B7-C000-79FF-9DB5-77EC519B65EF}"/>
              </a:ext>
            </a:extLst>
          </p:cNvPr>
          <p:cNvGrpSpPr/>
          <p:nvPr/>
        </p:nvGrpSpPr>
        <p:grpSpPr>
          <a:xfrm>
            <a:off x="1693470" y="3416925"/>
            <a:ext cx="3777395" cy="664221"/>
            <a:chOff x="934715" y="1851732"/>
            <a:chExt cx="3777395" cy="664221"/>
          </a:xfrm>
        </p:grpSpPr>
        <p:sp>
          <p:nvSpPr>
            <p:cNvPr id="44" name="TextBox 43">
              <a:extLst>
                <a:ext uri="{FF2B5EF4-FFF2-40B4-BE49-F238E27FC236}">
                  <a16:creationId xmlns:a16="http://schemas.microsoft.com/office/drawing/2014/main" id="{8D51325F-8798-8F41-4A77-7807F25C4DED}"/>
                </a:ext>
              </a:extLst>
            </p:cNvPr>
            <p:cNvSpPr txBox="1"/>
            <p:nvPr/>
          </p:nvSpPr>
          <p:spPr>
            <a:xfrm>
              <a:off x="1747837" y="1953009"/>
              <a:ext cx="2964273" cy="523220"/>
            </a:xfrm>
            <a:prstGeom prst="rect">
              <a:avLst/>
            </a:prstGeom>
            <a:noFill/>
          </p:spPr>
          <p:txBody>
            <a:bodyPr wrap="none" rtlCol="0">
              <a:spAutoFit/>
            </a:bodyPr>
            <a:lstStyle/>
            <a:p>
              <a:r>
                <a:rPr lang="en-US" sz="2800" err="1">
                  <a:solidFill>
                    <a:schemeClr val="dk1"/>
                  </a:solidFill>
                  <a:latin typeface="Arial" panose="020B0604020202020204" pitchFamily="34" charset="0"/>
                  <a:ea typeface="Times New Roman"/>
                  <a:cs typeface="Arial" panose="020B0604020202020204" pitchFamily="34" charset="0"/>
                  <a:sym typeface="Times New Roman"/>
                </a:rPr>
                <a:t>Thiết</a:t>
              </a:r>
              <a:r>
                <a:rPr lang="en-US" sz="2800">
                  <a:solidFill>
                    <a:schemeClr val="dk1"/>
                  </a:solidFill>
                  <a:latin typeface="Arial" panose="020B0604020202020204" pitchFamily="34" charset="0"/>
                  <a:ea typeface="Times New Roman"/>
                  <a:cs typeface="Arial" panose="020B0604020202020204" pitchFamily="34" charset="0"/>
                  <a:sym typeface="Times New Roman"/>
                </a:rPr>
                <a:t> </a:t>
              </a:r>
              <a:r>
                <a:rPr lang="en-US" sz="2800" err="1">
                  <a:solidFill>
                    <a:schemeClr val="dk1"/>
                  </a:solidFill>
                  <a:latin typeface="Arial" panose="020B0604020202020204" pitchFamily="34" charset="0"/>
                  <a:ea typeface="Times New Roman"/>
                  <a:cs typeface="Arial" panose="020B0604020202020204" pitchFamily="34" charset="0"/>
                  <a:sym typeface="Times New Roman"/>
                </a:rPr>
                <a:t>kế</a:t>
              </a:r>
              <a:r>
                <a:rPr lang="en-US" sz="2800">
                  <a:solidFill>
                    <a:schemeClr val="dk1"/>
                  </a:solidFill>
                  <a:latin typeface="Arial" panose="020B0604020202020204" pitchFamily="34" charset="0"/>
                  <a:ea typeface="Times New Roman"/>
                  <a:cs typeface="Arial" panose="020B0604020202020204" pitchFamily="34" charset="0"/>
                  <a:sym typeface="Times New Roman"/>
                </a:rPr>
                <a:t> </a:t>
              </a:r>
              <a:r>
                <a:rPr lang="en-US" sz="2800" err="1">
                  <a:solidFill>
                    <a:schemeClr val="dk1"/>
                  </a:solidFill>
                  <a:latin typeface="Arial" panose="020B0604020202020204" pitchFamily="34" charset="0"/>
                  <a:ea typeface="Times New Roman"/>
                  <a:cs typeface="Arial" panose="020B0604020202020204" pitchFamily="34" charset="0"/>
                  <a:sym typeface="Times New Roman"/>
                </a:rPr>
                <a:t>hệ</a:t>
              </a:r>
              <a:r>
                <a:rPr lang="en-US" sz="2800">
                  <a:solidFill>
                    <a:schemeClr val="dk1"/>
                  </a:solidFill>
                  <a:latin typeface="Arial" panose="020B0604020202020204" pitchFamily="34" charset="0"/>
                  <a:ea typeface="Times New Roman"/>
                  <a:cs typeface="Arial" panose="020B0604020202020204" pitchFamily="34" charset="0"/>
                  <a:sym typeface="Times New Roman"/>
                </a:rPr>
                <a:t> </a:t>
              </a:r>
              <a:r>
                <a:rPr lang="en-US" sz="2800" err="1">
                  <a:solidFill>
                    <a:schemeClr val="dk1"/>
                  </a:solidFill>
                  <a:latin typeface="Arial" panose="020B0604020202020204" pitchFamily="34" charset="0"/>
                  <a:ea typeface="Times New Roman"/>
                  <a:cs typeface="Arial" panose="020B0604020202020204" pitchFamily="34" charset="0"/>
                  <a:sym typeface="Times New Roman"/>
                </a:rPr>
                <a:t>thống</a:t>
              </a:r>
              <a:endParaRPr lang="vi-VN" sz="2800">
                <a:solidFill>
                  <a:schemeClr val="dk1"/>
                </a:solidFill>
                <a:latin typeface="Arial" panose="020B0604020202020204" pitchFamily="34" charset="0"/>
                <a:ea typeface="Times New Roman"/>
                <a:cs typeface="Arial" panose="020B0604020202020204" pitchFamily="34" charset="0"/>
                <a:sym typeface="Times New Roman"/>
              </a:endParaRPr>
            </a:p>
          </p:txBody>
        </p:sp>
        <p:sp>
          <p:nvSpPr>
            <p:cNvPr id="45" name="Diamond 44">
              <a:extLst>
                <a:ext uri="{FF2B5EF4-FFF2-40B4-BE49-F238E27FC236}">
                  <a16:creationId xmlns:a16="http://schemas.microsoft.com/office/drawing/2014/main" id="{8B7EC376-BDB9-BFF2-DCD8-3B8ABBCEA008}"/>
                </a:ext>
              </a:extLst>
            </p:cNvPr>
            <p:cNvSpPr/>
            <p:nvPr/>
          </p:nvSpPr>
          <p:spPr>
            <a:xfrm>
              <a:off x="934715" y="1851732"/>
              <a:ext cx="664221" cy="664221"/>
            </a:xfrm>
            <a:prstGeom prst="diamond">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bg1">
                      <a:lumMod val="95000"/>
                    </a:schemeClr>
                  </a:solidFill>
                  <a:latin typeface="Arial" panose="020B0604020202020204" pitchFamily="34" charset="0"/>
                  <a:cs typeface="Arial" panose="020B0604020202020204" pitchFamily="34" charset="0"/>
                </a:rPr>
                <a:t>3</a:t>
              </a:r>
            </a:p>
          </p:txBody>
        </p:sp>
      </p:grpSp>
      <p:grpSp>
        <p:nvGrpSpPr>
          <p:cNvPr id="55" name="Group 54">
            <a:extLst>
              <a:ext uri="{FF2B5EF4-FFF2-40B4-BE49-F238E27FC236}">
                <a16:creationId xmlns:a16="http://schemas.microsoft.com/office/drawing/2014/main" id="{2E98653A-B22E-A29D-65B0-F1EB92AC4638}"/>
              </a:ext>
            </a:extLst>
          </p:cNvPr>
          <p:cNvGrpSpPr/>
          <p:nvPr/>
        </p:nvGrpSpPr>
        <p:grpSpPr>
          <a:xfrm>
            <a:off x="6324687" y="3327434"/>
            <a:ext cx="4734388" cy="954107"/>
            <a:chOff x="934715" y="1775515"/>
            <a:chExt cx="4734388" cy="954107"/>
          </a:xfrm>
        </p:grpSpPr>
        <p:sp>
          <p:nvSpPr>
            <p:cNvPr id="56" name="TextBox 55">
              <a:extLst>
                <a:ext uri="{FF2B5EF4-FFF2-40B4-BE49-F238E27FC236}">
                  <a16:creationId xmlns:a16="http://schemas.microsoft.com/office/drawing/2014/main" id="{B0910A53-8AB8-4AF6-CB18-287A8A10B133}"/>
                </a:ext>
              </a:extLst>
            </p:cNvPr>
            <p:cNvSpPr txBox="1"/>
            <p:nvPr/>
          </p:nvSpPr>
          <p:spPr>
            <a:xfrm>
              <a:off x="1747837" y="1775515"/>
              <a:ext cx="3921266" cy="954107"/>
            </a:xfrm>
            <a:prstGeom prst="rect">
              <a:avLst/>
            </a:prstGeom>
            <a:noFill/>
          </p:spPr>
          <p:txBody>
            <a:bodyPr wrap="none" rtlCol="0">
              <a:spAutoFit/>
            </a:bodyPr>
            <a:lstStyle/>
            <a:p>
              <a:r>
                <a:rPr lang="en-US" sz="2800" err="1">
                  <a:solidFill>
                    <a:schemeClr val="dk1"/>
                  </a:solidFill>
                  <a:latin typeface="Arial" panose="020B0604020202020204" pitchFamily="34" charset="0"/>
                  <a:ea typeface="Times New Roman"/>
                  <a:cs typeface="Arial" panose="020B0604020202020204" pitchFamily="34" charset="0"/>
                  <a:sym typeface="Times New Roman"/>
                </a:rPr>
                <a:t>Phân</a:t>
              </a:r>
              <a:r>
                <a:rPr lang="en-US" sz="2800">
                  <a:solidFill>
                    <a:schemeClr val="dk1"/>
                  </a:solidFill>
                  <a:latin typeface="Arial" panose="020B0604020202020204" pitchFamily="34" charset="0"/>
                  <a:ea typeface="Times New Roman"/>
                  <a:cs typeface="Arial" panose="020B0604020202020204" pitchFamily="34" charset="0"/>
                  <a:sym typeface="Times New Roman"/>
                </a:rPr>
                <a:t> </a:t>
              </a:r>
              <a:r>
                <a:rPr lang="en-US" sz="2800" err="1">
                  <a:solidFill>
                    <a:schemeClr val="dk1"/>
                  </a:solidFill>
                  <a:latin typeface="Arial" panose="020B0604020202020204" pitchFamily="34" charset="0"/>
                  <a:ea typeface="Times New Roman"/>
                  <a:cs typeface="Arial" panose="020B0604020202020204" pitchFamily="34" charset="0"/>
                  <a:sym typeface="Times New Roman"/>
                </a:rPr>
                <a:t>tích</a:t>
              </a:r>
              <a:r>
                <a:rPr lang="en-US" sz="2800">
                  <a:solidFill>
                    <a:schemeClr val="dk1"/>
                  </a:solidFill>
                  <a:latin typeface="Arial" panose="020B0604020202020204" pitchFamily="34" charset="0"/>
                  <a:ea typeface="Times New Roman"/>
                  <a:cs typeface="Arial" panose="020B0604020202020204" pitchFamily="34" charset="0"/>
                  <a:sym typeface="Times New Roman"/>
                </a:rPr>
                <a:t> &amp; </a:t>
              </a:r>
              <a:r>
                <a:rPr lang="en-US" sz="2800" err="1">
                  <a:solidFill>
                    <a:schemeClr val="dk1"/>
                  </a:solidFill>
                  <a:latin typeface="Arial" panose="020B0604020202020204" pitchFamily="34" charset="0"/>
                  <a:ea typeface="Times New Roman"/>
                  <a:cs typeface="Arial" panose="020B0604020202020204" pitchFamily="34" charset="0"/>
                  <a:sym typeface="Times New Roman"/>
                </a:rPr>
                <a:t>Thiết</a:t>
              </a:r>
              <a:r>
                <a:rPr lang="en-US" sz="2800">
                  <a:solidFill>
                    <a:schemeClr val="dk1"/>
                  </a:solidFill>
                  <a:latin typeface="Arial" panose="020B0604020202020204" pitchFamily="34" charset="0"/>
                  <a:ea typeface="Times New Roman"/>
                  <a:cs typeface="Arial" panose="020B0604020202020204" pitchFamily="34" charset="0"/>
                  <a:sym typeface="Times New Roman"/>
                </a:rPr>
                <a:t> </a:t>
              </a:r>
              <a:r>
                <a:rPr lang="en-US" sz="2800" err="1">
                  <a:solidFill>
                    <a:schemeClr val="dk1"/>
                  </a:solidFill>
                  <a:latin typeface="Arial" panose="020B0604020202020204" pitchFamily="34" charset="0"/>
                  <a:ea typeface="Times New Roman"/>
                  <a:cs typeface="Arial" panose="020B0604020202020204" pitchFamily="34" charset="0"/>
                  <a:sym typeface="Times New Roman"/>
                </a:rPr>
                <a:t>kế</a:t>
              </a:r>
              <a:r>
                <a:rPr lang="en-US" sz="2800">
                  <a:solidFill>
                    <a:schemeClr val="dk1"/>
                  </a:solidFill>
                  <a:latin typeface="Arial" panose="020B0604020202020204" pitchFamily="34" charset="0"/>
                  <a:ea typeface="Times New Roman"/>
                  <a:cs typeface="Arial" panose="020B0604020202020204" pitchFamily="34" charset="0"/>
                  <a:sym typeface="Times New Roman"/>
                </a:rPr>
                <a:t> </a:t>
              </a:r>
            </a:p>
            <a:p>
              <a:r>
                <a:rPr lang="en-US" sz="2800" err="1">
                  <a:solidFill>
                    <a:schemeClr val="dk1"/>
                  </a:solidFill>
                  <a:latin typeface="Arial" panose="020B0604020202020204" pitchFamily="34" charset="0"/>
                  <a:ea typeface="Times New Roman"/>
                  <a:cs typeface="Arial" panose="020B0604020202020204" pitchFamily="34" charset="0"/>
                  <a:sym typeface="Times New Roman"/>
                </a:rPr>
                <a:t>chiến</a:t>
              </a:r>
              <a:r>
                <a:rPr lang="en-US" sz="2800">
                  <a:solidFill>
                    <a:schemeClr val="dk1"/>
                  </a:solidFill>
                  <a:latin typeface="Arial" panose="020B0604020202020204" pitchFamily="34" charset="0"/>
                  <a:ea typeface="Times New Roman"/>
                  <a:cs typeface="Arial" panose="020B0604020202020204" pitchFamily="34" charset="0"/>
                  <a:sym typeface="Times New Roman"/>
                </a:rPr>
                <a:t> </a:t>
              </a:r>
              <a:r>
                <a:rPr lang="en-US" sz="2800" err="1">
                  <a:solidFill>
                    <a:schemeClr val="dk1"/>
                  </a:solidFill>
                  <a:latin typeface="Arial" panose="020B0604020202020204" pitchFamily="34" charset="0"/>
                  <a:ea typeface="Times New Roman"/>
                  <a:cs typeface="Arial" panose="020B0604020202020204" pitchFamily="34" charset="0"/>
                  <a:sym typeface="Times New Roman"/>
                </a:rPr>
                <a:t>lược</a:t>
              </a:r>
              <a:r>
                <a:rPr lang="en-US" sz="2800">
                  <a:solidFill>
                    <a:schemeClr val="dk1"/>
                  </a:solidFill>
                  <a:latin typeface="Arial" panose="020B0604020202020204" pitchFamily="34" charset="0"/>
                  <a:ea typeface="Times New Roman"/>
                  <a:cs typeface="Arial" panose="020B0604020202020204" pitchFamily="34" charset="0"/>
                  <a:sym typeface="Times New Roman"/>
                </a:rPr>
                <a:t> </a:t>
              </a:r>
              <a:r>
                <a:rPr lang="en-US" sz="2800" err="1">
                  <a:solidFill>
                    <a:schemeClr val="dk1"/>
                  </a:solidFill>
                  <a:latin typeface="Arial" panose="020B0604020202020204" pitchFamily="34" charset="0"/>
                  <a:ea typeface="Times New Roman"/>
                  <a:cs typeface="Arial" panose="020B0604020202020204" pitchFamily="34" charset="0"/>
                  <a:sym typeface="Times New Roman"/>
                </a:rPr>
                <a:t>khuyến</a:t>
              </a:r>
              <a:r>
                <a:rPr lang="en-US" sz="2800">
                  <a:solidFill>
                    <a:schemeClr val="dk1"/>
                  </a:solidFill>
                  <a:latin typeface="Arial" panose="020B0604020202020204" pitchFamily="34" charset="0"/>
                  <a:ea typeface="Times New Roman"/>
                  <a:cs typeface="Arial" panose="020B0604020202020204" pitchFamily="34" charset="0"/>
                  <a:sym typeface="Times New Roman"/>
                </a:rPr>
                <a:t> </a:t>
              </a:r>
              <a:r>
                <a:rPr lang="en-US" sz="2800" err="1">
                  <a:solidFill>
                    <a:schemeClr val="dk1"/>
                  </a:solidFill>
                  <a:latin typeface="Arial" panose="020B0604020202020204" pitchFamily="34" charset="0"/>
                  <a:ea typeface="Times New Roman"/>
                  <a:cs typeface="Arial" panose="020B0604020202020204" pitchFamily="34" charset="0"/>
                  <a:sym typeface="Times New Roman"/>
                </a:rPr>
                <a:t>nghị</a:t>
              </a:r>
              <a:endParaRPr lang="vi-VN" sz="2800">
                <a:solidFill>
                  <a:schemeClr val="dk1"/>
                </a:solidFill>
                <a:latin typeface="Arial" panose="020B0604020202020204" pitchFamily="34" charset="0"/>
                <a:ea typeface="Times New Roman"/>
                <a:cs typeface="Arial" panose="020B0604020202020204" pitchFamily="34" charset="0"/>
                <a:sym typeface="Times New Roman"/>
              </a:endParaRPr>
            </a:p>
          </p:txBody>
        </p:sp>
        <p:sp>
          <p:nvSpPr>
            <p:cNvPr id="57" name="Diamond 56">
              <a:extLst>
                <a:ext uri="{FF2B5EF4-FFF2-40B4-BE49-F238E27FC236}">
                  <a16:creationId xmlns:a16="http://schemas.microsoft.com/office/drawing/2014/main" id="{9695D3DF-5FF1-E726-9679-735343864816}"/>
                </a:ext>
              </a:extLst>
            </p:cNvPr>
            <p:cNvSpPr/>
            <p:nvPr/>
          </p:nvSpPr>
          <p:spPr>
            <a:xfrm>
              <a:off x="934715" y="1851732"/>
              <a:ext cx="664221" cy="664221"/>
            </a:xfrm>
            <a:prstGeom prst="diamond">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bg1">
                      <a:lumMod val="95000"/>
                    </a:schemeClr>
                  </a:solidFill>
                  <a:latin typeface="Arial" panose="020B0604020202020204" pitchFamily="34" charset="0"/>
                  <a:cs typeface="Arial" panose="020B0604020202020204" pitchFamily="34" charset="0"/>
                </a:rPr>
                <a:t>4</a:t>
              </a:r>
            </a:p>
          </p:txBody>
        </p:sp>
      </p:grpSp>
      <p:grpSp>
        <p:nvGrpSpPr>
          <p:cNvPr id="58" name="Group 57">
            <a:extLst>
              <a:ext uri="{FF2B5EF4-FFF2-40B4-BE49-F238E27FC236}">
                <a16:creationId xmlns:a16="http://schemas.microsoft.com/office/drawing/2014/main" id="{AA16D89F-663D-F46B-608A-61F32F472988}"/>
              </a:ext>
            </a:extLst>
          </p:cNvPr>
          <p:cNvGrpSpPr/>
          <p:nvPr/>
        </p:nvGrpSpPr>
        <p:grpSpPr>
          <a:xfrm>
            <a:off x="1693470" y="4621072"/>
            <a:ext cx="4336844" cy="664221"/>
            <a:chOff x="934715" y="1851732"/>
            <a:chExt cx="4336844" cy="664221"/>
          </a:xfrm>
        </p:grpSpPr>
        <p:sp>
          <p:nvSpPr>
            <p:cNvPr id="59" name="TextBox 58">
              <a:extLst>
                <a:ext uri="{FF2B5EF4-FFF2-40B4-BE49-F238E27FC236}">
                  <a16:creationId xmlns:a16="http://schemas.microsoft.com/office/drawing/2014/main" id="{237C3147-102E-8560-49E1-81E9F86D0CD1}"/>
                </a:ext>
              </a:extLst>
            </p:cNvPr>
            <p:cNvSpPr txBox="1"/>
            <p:nvPr/>
          </p:nvSpPr>
          <p:spPr>
            <a:xfrm>
              <a:off x="1747837" y="1953009"/>
              <a:ext cx="3523722" cy="523220"/>
            </a:xfrm>
            <a:prstGeom prst="rect">
              <a:avLst/>
            </a:prstGeom>
            <a:noFill/>
          </p:spPr>
          <p:txBody>
            <a:bodyPr wrap="none" rtlCol="0">
              <a:spAutoFit/>
            </a:bodyPr>
            <a:lstStyle/>
            <a:p>
              <a:r>
                <a:rPr lang="en-US" sz="2800" err="1">
                  <a:solidFill>
                    <a:schemeClr val="dk1"/>
                  </a:solidFill>
                  <a:latin typeface="Arial" panose="020B0604020202020204" pitchFamily="34" charset="0"/>
                  <a:ea typeface="Times New Roman"/>
                  <a:cs typeface="Arial" panose="020B0604020202020204" pitchFamily="34" charset="0"/>
                  <a:sym typeface="Times New Roman"/>
                </a:rPr>
                <a:t>Kết</a:t>
              </a:r>
              <a:r>
                <a:rPr lang="en-US" sz="2800">
                  <a:solidFill>
                    <a:schemeClr val="dk1"/>
                  </a:solidFill>
                  <a:latin typeface="Arial" panose="020B0604020202020204" pitchFamily="34" charset="0"/>
                  <a:ea typeface="Times New Roman"/>
                  <a:cs typeface="Arial" panose="020B0604020202020204" pitchFamily="34" charset="0"/>
                  <a:sym typeface="Times New Roman"/>
                </a:rPr>
                <a:t> </a:t>
              </a:r>
              <a:r>
                <a:rPr lang="en-US" sz="2800" err="1">
                  <a:solidFill>
                    <a:schemeClr val="dk1"/>
                  </a:solidFill>
                  <a:latin typeface="Arial" panose="020B0604020202020204" pitchFamily="34" charset="0"/>
                  <a:ea typeface="Times New Roman"/>
                  <a:cs typeface="Arial" panose="020B0604020202020204" pitchFamily="34" charset="0"/>
                  <a:sym typeface="Times New Roman"/>
                </a:rPr>
                <a:t>quả</a:t>
              </a:r>
              <a:r>
                <a:rPr lang="en-US" sz="2800">
                  <a:solidFill>
                    <a:schemeClr val="dk1"/>
                  </a:solidFill>
                  <a:latin typeface="Arial" panose="020B0604020202020204" pitchFamily="34" charset="0"/>
                  <a:ea typeface="Times New Roman"/>
                  <a:cs typeface="Arial" panose="020B0604020202020204" pitchFamily="34" charset="0"/>
                  <a:sym typeface="Times New Roman"/>
                </a:rPr>
                <a:t> </a:t>
              </a:r>
              <a:r>
                <a:rPr lang="en-US" sz="2800" err="1">
                  <a:solidFill>
                    <a:schemeClr val="dk1"/>
                  </a:solidFill>
                  <a:latin typeface="Arial" panose="020B0604020202020204" pitchFamily="34" charset="0"/>
                  <a:ea typeface="Times New Roman"/>
                  <a:cs typeface="Arial" panose="020B0604020202020204" pitchFamily="34" charset="0"/>
                  <a:sym typeface="Times New Roman"/>
                </a:rPr>
                <a:t>thực</a:t>
              </a:r>
              <a:r>
                <a:rPr lang="en-US" sz="2800">
                  <a:solidFill>
                    <a:schemeClr val="dk1"/>
                  </a:solidFill>
                  <a:latin typeface="Arial" panose="020B0604020202020204" pitchFamily="34" charset="0"/>
                  <a:ea typeface="Times New Roman"/>
                  <a:cs typeface="Arial" panose="020B0604020202020204" pitchFamily="34" charset="0"/>
                  <a:sym typeface="Times New Roman"/>
                </a:rPr>
                <a:t> </a:t>
              </a:r>
              <a:r>
                <a:rPr lang="en-US" sz="2800" err="1">
                  <a:solidFill>
                    <a:schemeClr val="dk1"/>
                  </a:solidFill>
                  <a:latin typeface="Arial" panose="020B0604020202020204" pitchFamily="34" charset="0"/>
                  <a:ea typeface="Times New Roman"/>
                  <a:cs typeface="Arial" panose="020B0604020202020204" pitchFamily="34" charset="0"/>
                  <a:sym typeface="Times New Roman"/>
                </a:rPr>
                <a:t>nghiệm</a:t>
              </a:r>
              <a:endParaRPr lang="vi-VN" sz="2800">
                <a:solidFill>
                  <a:schemeClr val="dk1"/>
                </a:solidFill>
                <a:latin typeface="Arial" panose="020B0604020202020204" pitchFamily="34" charset="0"/>
                <a:ea typeface="Times New Roman"/>
                <a:cs typeface="Arial" panose="020B0604020202020204" pitchFamily="34" charset="0"/>
                <a:sym typeface="Times New Roman"/>
              </a:endParaRPr>
            </a:p>
          </p:txBody>
        </p:sp>
        <p:sp>
          <p:nvSpPr>
            <p:cNvPr id="60" name="Diamond 59">
              <a:extLst>
                <a:ext uri="{FF2B5EF4-FFF2-40B4-BE49-F238E27FC236}">
                  <a16:creationId xmlns:a16="http://schemas.microsoft.com/office/drawing/2014/main" id="{FDA8B0AB-00B2-D87F-A101-2E8FAFE43DAC}"/>
                </a:ext>
              </a:extLst>
            </p:cNvPr>
            <p:cNvSpPr/>
            <p:nvPr/>
          </p:nvSpPr>
          <p:spPr>
            <a:xfrm>
              <a:off x="934715" y="1851732"/>
              <a:ext cx="664221" cy="664221"/>
            </a:xfrm>
            <a:prstGeom prst="diamond">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bg1">
                      <a:lumMod val="95000"/>
                    </a:schemeClr>
                  </a:solidFill>
                  <a:latin typeface="Arial" panose="020B0604020202020204" pitchFamily="34" charset="0"/>
                  <a:cs typeface="Arial" panose="020B0604020202020204" pitchFamily="34" charset="0"/>
                </a:rPr>
                <a:t>5</a:t>
              </a:r>
            </a:p>
          </p:txBody>
        </p:sp>
      </p:grpSp>
      <p:grpSp>
        <p:nvGrpSpPr>
          <p:cNvPr id="61" name="Group 60">
            <a:extLst>
              <a:ext uri="{FF2B5EF4-FFF2-40B4-BE49-F238E27FC236}">
                <a16:creationId xmlns:a16="http://schemas.microsoft.com/office/drawing/2014/main" id="{E14B5D2C-2FC3-D129-61F8-C590E4D5B980}"/>
              </a:ext>
            </a:extLst>
          </p:cNvPr>
          <p:cNvGrpSpPr/>
          <p:nvPr/>
        </p:nvGrpSpPr>
        <p:grpSpPr>
          <a:xfrm>
            <a:off x="6320993" y="4621072"/>
            <a:ext cx="2317060" cy="664221"/>
            <a:chOff x="934715" y="1851732"/>
            <a:chExt cx="2317060" cy="664221"/>
          </a:xfrm>
        </p:grpSpPr>
        <p:sp>
          <p:nvSpPr>
            <p:cNvPr id="62" name="TextBox 61">
              <a:extLst>
                <a:ext uri="{FF2B5EF4-FFF2-40B4-BE49-F238E27FC236}">
                  <a16:creationId xmlns:a16="http://schemas.microsoft.com/office/drawing/2014/main" id="{80719364-8C54-0B71-4DF7-FDBA4C029F0B}"/>
                </a:ext>
              </a:extLst>
            </p:cNvPr>
            <p:cNvSpPr txBox="1"/>
            <p:nvPr/>
          </p:nvSpPr>
          <p:spPr>
            <a:xfrm>
              <a:off x="1747837" y="1953009"/>
              <a:ext cx="1503938" cy="523220"/>
            </a:xfrm>
            <a:prstGeom prst="rect">
              <a:avLst/>
            </a:prstGeom>
            <a:noFill/>
          </p:spPr>
          <p:txBody>
            <a:bodyPr wrap="none" rtlCol="0">
              <a:spAutoFit/>
            </a:bodyPr>
            <a:lstStyle/>
            <a:p>
              <a:r>
                <a:rPr lang="en-US" sz="2800" err="1">
                  <a:solidFill>
                    <a:schemeClr val="dk1"/>
                  </a:solidFill>
                  <a:latin typeface="Arial" panose="020B0604020202020204" pitchFamily="34" charset="0"/>
                  <a:ea typeface="Times New Roman"/>
                  <a:cs typeface="Arial" panose="020B0604020202020204" pitchFamily="34" charset="0"/>
                  <a:sym typeface="Times New Roman"/>
                </a:rPr>
                <a:t>Kết</a:t>
              </a:r>
              <a:r>
                <a:rPr lang="en-US" sz="2800">
                  <a:solidFill>
                    <a:schemeClr val="dk1"/>
                  </a:solidFill>
                  <a:latin typeface="Arial" panose="020B0604020202020204" pitchFamily="34" charset="0"/>
                  <a:ea typeface="Times New Roman"/>
                  <a:cs typeface="Arial" panose="020B0604020202020204" pitchFamily="34" charset="0"/>
                  <a:sym typeface="Times New Roman"/>
                </a:rPr>
                <a:t> </a:t>
              </a:r>
              <a:r>
                <a:rPr lang="en-US" sz="2800" err="1">
                  <a:solidFill>
                    <a:schemeClr val="dk1"/>
                  </a:solidFill>
                  <a:latin typeface="Arial" panose="020B0604020202020204" pitchFamily="34" charset="0"/>
                  <a:ea typeface="Times New Roman"/>
                  <a:cs typeface="Arial" panose="020B0604020202020204" pitchFamily="34" charset="0"/>
                  <a:sym typeface="Times New Roman"/>
                </a:rPr>
                <a:t>luận</a:t>
              </a:r>
              <a:endParaRPr lang="vi-VN" sz="2800">
                <a:solidFill>
                  <a:schemeClr val="dk1"/>
                </a:solidFill>
                <a:latin typeface="Arial" panose="020B0604020202020204" pitchFamily="34" charset="0"/>
                <a:ea typeface="Times New Roman"/>
                <a:cs typeface="Arial" panose="020B0604020202020204" pitchFamily="34" charset="0"/>
                <a:sym typeface="Times New Roman"/>
              </a:endParaRPr>
            </a:p>
          </p:txBody>
        </p:sp>
        <p:sp>
          <p:nvSpPr>
            <p:cNvPr id="63" name="Diamond 62">
              <a:extLst>
                <a:ext uri="{FF2B5EF4-FFF2-40B4-BE49-F238E27FC236}">
                  <a16:creationId xmlns:a16="http://schemas.microsoft.com/office/drawing/2014/main" id="{10FDE2D8-F761-256E-6E8F-C121AB3ADC18}"/>
                </a:ext>
              </a:extLst>
            </p:cNvPr>
            <p:cNvSpPr/>
            <p:nvPr/>
          </p:nvSpPr>
          <p:spPr>
            <a:xfrm>
              <a:off x="934715" y="1851732"/>
              <a:ext cx="664221" cy="664221"/>
            </a:xfrm>
            <a:prstGeom prst="diamond">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bg1">
                      <a:lumMod val="95000"/>
                    </a:schemeClr>
                  </a:solidFill>
                  <a:latin typeface="Arial" panose="020B0604020202020204" pitchFamily="34" charset="0"/>
                  <a:cs typeface="Arial" panose="020B0604020202020204" pitchFamily="34" charset="0"/>
                </a:rPr>
                <a:t>6</a:t>
              </a:r>
            </a:p>
          </p:txBody>
        </p:sp>
      </p:grpSp>
    </p:spTree>
    <p:extLst>
      <p:ext uri="{BB962C8B-B14F-4D97-AF65-F5344CB8AC3E}">
        <p14:creationId xmlns:p14="http://schemas.microsoft.com/office/powerpoint/2010/main" val="16716507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D5AD5A4B-C030-FE9B-33F4-FFEE813C4F06}"/>
              </a:ext>
            </a:extLst>
          </p:cNvPr>
          <p:cNvSpPr>
            <a:spLocks noGrp="1"/>
          </p:cNvSpPr>
          <p:nvPr>
            <p:ph type="ftr" sz="quarter" idx="11"/>
          </p:nvPr>
        </p:nvSpPr>
        <p:spPr>
          <a:xfrm>
            <a:off x="4038600" y="6378575"/>
            <a:ext cx="4114800" cy="365125"/>
          </a:xfrm>
        </p:spPr>
        <p:txBody>
          <a:bodyPr/>
          <a:lstStyle/>
          <a:p>
            <a:r>
              <a:rPr lang="en-US" sz="1600">
                <a:solidFill>
                  <a:schemeClr val="tx1"/>
                </a:solidFill>
                <a:latin typeface="Arial" panose="020B0604020202020204" pitchFamily="34" charset="0"/>
                <a:cs typeface="Arial" panose="020B0604020202020204" pitchFamily="34" charset="0"/>
              </a:rPr>
              <a:t>DS300 – HỆ KHUYẾN NGHỊ</a:t>
            </a:r>
          </a:p>
        </p:txBody>
      </p:sp>
      <p:sp>
        <p:nvSpPr>
          <p:cNvPr id="8" name="Slide Number Placeholder 7">
            <a:extLst>
              <a:ext uri="{FF2B5EF4-FFF2-40B4-BE49-F238E27FC236}">
                <a16:creationId xmlns:a16="http://schemas.microsoft.com/office/drawing/2014/main" id="{14E44644-30AF-C98C-940C-238E1D0D8166}"/>
              </a:ext>
            </a:extLst>
          </p:cNvPr>
          <p:cNvSpPr>
            <a:spLocks noGrp="1"/>
          </p:cNvSpPr>
          <p:nvPr>
            <p:ph type="sldNum" sz="quarter" idx="12"/>
          </p:nvPr>
        </p:nvSpPr>
        <p:spPr>
          <a:xfrm>
            <a:off x="11372849" y="6356350"/>
            <a:ext cx="542925" cy="365125"/>
          </a:xfrm>
        </p:spPr>
        <p:txBody>
          <a:body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t>20</a:t>
            </a:fld>
            <a:endParaRPr lang="en-US" sz="1600">
              <a:solidFill>
                <a:schemeClr val="tx1"/>
              </a:solidFill>
              <a:latin typeface="Arial" panose="020B0604020202020204" pitchFamily="34" charset="0"/>
              <a:cs typeface="Arial" panose="020B0604020202020204" pitchFamily="34" charset="0"/>
            </a:endParaRPr>
          </a:p>
        </p:txBody>
      </p:sp>
      <p:sp>
        <p:nvSpPr>
          <p:cNvPr id="10" name="Google Shape;115;p1">
            <a:extLst>
              <a:ext uri="{FF2B5EF4-FFF2-40B4-BE49-F238E27FC236}">
                <a16:creationId xmlns:a16="http://schemas.microsoft.com/office/drawing/2014/main" id="{7E452CFA-6A2D-1329-92B7-E8C184F5BFD5}"/>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16" name="TextBox 15">
            <a:extLst>
              <a:ext uri="{FF2B5EF4-FFF2-40B4-BE49-F238E27FC236}">
                <a16:creationId xmlns:a16="http://schemas.microsoft.com/office/drawing/2014/main" id="{DD022FB8-AB14-F4C9-176F-C63806A64008}"/>
              </a:ext>
            </a:extLst>
          </p:cNvPr>
          <p:cNvSpPr txBox="1"/>
          <p:nvPr/>
        </p:nvSpPr>
        <p:spPr>
          <a:xfrm>
            <a:off x="1733549" y="114300"/>
            <a:ext cx="8610601" cy="584775"/>
          </a:xfrm>
          <a:prstGeom prst="rect">
            <a:avLst/>
          </a:prstGeom>
          <a:noFill/>
        </p:spPr>
        <p:txBody>
          <a:bodyPr wrap="square" rtlCol="0">
            <a:spAutoFit/>
          </a:bodyPr>
          <a:lstStyle/>
          <a:p>
            <a:pPr algn="ctr"/>
            <a:r>
              <a:rPr lang="en-US" sz="1600">
                <a:solidFill>
                  <a:schemeClr val="tx1">
                    <a:lumMod val="50000"/>
                    <a:lumOff val="50000"/>
                  </a:schemeClr>
                </a:solidFill>
                <a:effectLst/>
                <a:latin typeface="Arial" panose="020B0604020202020204" pitchFamily="34" charset="0"/>
                <a:cs typeface="Arial" panose="020B0604020202020204" pitchFamily="34" charset="0"/>
              </a:rPr>
              <a:t>Intelligent Learning System based on Personalized Recommendation Technology</a:t>
            </a:r>
            <a:br>
              <a:rPr lang="en-US" sz="1600">
                <a:solidFill>
                  <a:schemeClr val="tx1">
                    <a:lumMod val="50000"/>
                    <a:lumOff val="50000"/>
                  </a:schemeClr>
                </a:solidFill>
                <a:latin typeface="Arial" panose="020B0604020202020204" pitchFamily="34" charset="0"/>
                <a:cs typeface="Arial" panose="020B0604020202020204" pitchFamily="34" charset="0"/>
              </a:rPr>
            </a:br>
            <a:endParaRPr lang="en-US" sz="1600">
              <a:solidFill>
                <a:schemeClr val="tx1">
                  <a:lumMod val="50000"/>
                  <a:lumOff val="50000"/>
                </a:schemeClr>
              </a:solidFill>
            </a:endParaRPr>
          </a:p>
        </p:txBody>
      </p:sp>
      <p:grpSp>
        <p:nvGrpSpPr>
          <p:cNvPr id="31" name="Group 30">
            <a:extLst>
              <a:ext uri="{FF2B5EF4-FFF2-40B4-BE49-F238E27FC236}">
                <a16:creationId xmlns:a16="http://schemas.microsoft.com/office/drawing/2014/main" id="{7DA9AB0A-5944-BB9F-BE06-E583B221A89F}"/>
              </a:ext>
            </a:extLst>
          </p:cNvPr>
          <p:cNvGrpSpPr/>
          <p:nvPr/>
        </p:nvGrpSpPr>
        <p:grpSpPr>
          <a:xfrm>
            <a:off x="276226" y="1090232"/>
            <a:ext cx="11449049" cy="106739"/>
            <a:chOff x="276226" y="1309307"/>
            <a:chExt cx="11449049" cy="106739"/>
          </a:xfrm>
        </p:grpSpPr>
        <p:cxnSp>
          <p:nvCxnSpPr>
            <p:cNvPr id="4" name="Straight Connector 3">
              <a:extLst>
                <a:ext uri="{FF2B5EF4-FFF2-40B4-BE49-F238E27FC236}">
                  <a16:creationId xmlns:a16="http://schemas.microsoft.com/office/drawing/2014/main" id="{14395E4C-080E-EF88-EE96-ACBB7EF4A6BC}"/>
                </a:ext>
              </a:extLst>
            </p:cNvPr>
            <p:cNvCxnSpPr>
              <a:cxnSpLocks/>
            </p:cNvCxnSpPr>
            <p:nvPr/>
          </p:nvCxnSpPr>
          <p:spPr>
            <a:xfrm>
              <a:off x="276226" y="130930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306128A1-6221-21A6-33A8-A61FEB89C24F}"/>
                </a:ext>
              </a:extLst>
            </p:cNvPr>
            <p:cNvSpPr/>
            <p:nvPr/>
          </p:nvSpPr>
          <p:spPr>
            <a:xfrm>
              <a:off x="276226" y="1309307"/>
              <a:ext cx="5819774" cy="1067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9" name="Straight Connector 28">
            <a:extLst>
              <a:ext uri="{FF2B5EF4-FFF2-40B4-BE49-F238E27FC236}">
                <a16:creationId xmlns:a16="http://schemas.microsoft.com/office/drawing/2014/main" id="{76734B8C-24EB-4B46-0771-C4DD37657E0F}"/>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nvGrpSpPr>
          <p:cNvPr id="39" name="!!ND">
            <a:extLst>
              <a:ext uri="{FF2B5EF4-FFF2-40B4-BE49-F238E27FC236}">
                <a16:creationId xmlns:a16="http://schemas.microsoft.com/office/drawing/2014/main" id="{FD0610EC-26C5-EED7-5A1F-BA8CE40A9F2D}"/>
              </a:ext>
            </a:extLst>
          </p:cNvPr>
          <p:cNvGrpSpPr/>
          <p:nvPr/>
        </p:nvGrpSpPr>
        <p:grpSpPr>
          <a:xfrm>
            <a:off x="276226" y="426010"/>
            <a:ext cx="11205889" cy="664221"/>
            <a:chOff x="934715" y="1851732"/>
            <a:chExt cx="11205889" cy="664221"/>
          </a:xfrm>
        </p:grpSpPr>
        <p:sp>
          <p:nvSpPr>
            <p:cNvPr id="35" name="TextBox 34">
              <a:extLst>
                <a:ext uri="{FF2B5EF4-FFF2-40B4-BE49-F238E27FC236}">
                  <a16:creationId xmlns:a16="http://schemas.microsoft.com/office/drawing/2014/main" id="{32FAB47D-EBB1-DB65-A043-9E7353CAAC02}"/>
                </a:ext>
              </a:extLst>
            </p:cNvPr>
            <p:cNvSpPr txBox="1"/>
            <p:nvPr/>
          </p:nvSpPr>
          <p:spPr>
            <a:xfrm>
              <a:off x="1598936" y="1891454"/>
              <a:ext cx="10541668" cy="584775"/>
            </a:xfrm>
            <a:prstGeom prst="rect">
              <a:avLst/>
            </a:prstGeom>
            <a:noFill/>
          </p:spPr>
          <p:txBody>
            <a:bodyPr wrap="none" rtlCol="0">
              <a:spAutoFit/>
            </a:bodyPr>
            <a:lstStyle/>
            <a:p>
              <a:r>
                <a:rPr lang="en-US" sz="3200" b="1">
                  <a:solidFill>
                    <a:schemeClr val="dk1"/>
                  </a:solidFill>
                  <a:latin typeface="Arial" panose="020B0604020202020204" pitchFamily="34" charset="0"/>
                  <a:ea typeface="Times New Roman"/>
                  <a:cs typeface="Arial" panose="020B0604020202020204" pitchFamily="34" charset="0"/>
                  <a:sym typeface="Times New Roman"/>
                </a:rPr>
                <a:t>PHÂN TÍCH &amp; THIẾT KẾ CHIẾN LƯỢC KHUYẾN NGHỊ</a:t>
              </a:r>
              <a:endParaRPr lang="vi-VN" sz="3200" b="1">
                <a:solidFill>
                  <a:schemeClr val="dk1"/>
                </a:solidFill>
                <a:latin typeface="Arial" panose="020B0604020202020204" pitchFamily="34" charset="0"/>
                <a:ea typeface="Times New Roman"/>
                <a:cs typeface="Arial" panose="020B0604020202020204" pitchFamily="34" charset="0"/>
                <a:sym typeface="Times New Roman"/>
              </a:endParaRPr>
            </a:p>
          </p:txBody>
        </p:sp>
        <p:sp>
          <p:nvSpPr>
            <p:cNvPr id="38" name="Diamond 37">
              <a:extLst>
                <a:ext uri="{FF2B5EF4-FFF2-40B4-BE49-F238E27FC236}">
                  <a16:creationId xmlns:a16="http://schemas.microsoft.com/office/drawing/2014/main" id="{F9F206B7-A218-709C-7FB2-CD8E891C9403}"/>
                </a:ext>
              </a:extLst>
            </p:cNvPr>
            <p:cNvSpPr/>
            <p:nvPr/>
          </p:nvSpPr>
          <p:spPr>
            <a:xfrm>
              <a:off x="934715" y="1851732"/>
              <a:ext cx="664221" cy="664221"/>
            </a:xfrm>
            <a:prstGeom prst="diamond">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bg1">
                      <a:lumMod val="95000"/>
                    </a:schemeClr>
                  </a:solidFill>
                  <a:latin typeface="Arial" panose="020B0604020202020204" pitchFamily="34" charset="0"/>
                  <a:cs typeface="Arial" panose="020B0604020202020204" pitchFamily="34" charset="0"/>
                </a:rPr>
                <a:t>4</a:t>
              </a:r>
            </a:p>
          </p:txBody>
        </p:sp>
      </p:grpSp>
      <p:sp>
        <p:nvSpPr>
          <p:cNvPr id="3" name="!!Text4">
            <a:extLst>
              <a:ext uri="{FF2B5EF4-FFF2-40B4-BE49-F238E27FC236}">
                <a16:creationId xmlns:a16="http://schemas.microsoft.com/office/drawing/2014/main" id="{BC3A44A1-4BFD-C4BC-6C4B-6EF4F80BBE0E}"/>
              </a:ext>
            </a:extLst>
          </p:cNvPr>
          <p:cNvSpPr txBox="1"/>
          <p:nvPr/>
        </p:nvSpPr>
        <p:spPr>
          <a:xfrm>
            <a:off x="608335" y="1353115"/>
            <a:ext cx="11116939" cy="523220"/>
          </a:xfrm>
          <a:prstGeom prst="rect">
            <a:avLst/>
          </a:prstGeom>
          <a:noFill/>
        </p:spPr>
        <p:txBody>
          <a:bodyPr wrap="square" rtlCol="0">
            <a:spAutoFit/>
          </a:bodyPr>
          <a:lstStyle/>
          <a:p>
            <a:pPr marL="457200" indent="-457200" algn="just">
              <a:buFont typeface="Wingdings" panose="05000000000000000000" pitchFamily="2" charset="2"/>
              <a:buChar char="v"/>
            </a:pPr>
            <a:r>
              <a:rPr lang="vi-VN" sz="2800" b="1">
                <a:solidFill>
                  <a:srgbClr val="0070C0"/>
                </a:solidFill>
                <a:cs typeface="Times New Roman" panose="02020603050405020304" pitchFamily="18" charset="0"/>
              </a:rPr>
              <a:t>Phương pháp xây dựng mô hình sở thích</a:t>
            </a:r>
            <a:r>
              <a:rPr lang="en-US" sz="2800" b="1">
                <a:solidFill>
                  <a:srgbClr val="0070C0"/>
                </a:solidFill>
                <a:cs typeface="Times New Roman" panose="02020603050405020304" pitchFamily="18" charset="0"/>
              </a:rPr>
              <a:t> </a:t>
            </a:r>
            <a:r>
              <a:rPr lang="en-US" sz="2800" b="1" err="1">
                <a:solidFill>
                  <a:srgbClr val="0070C0"/>
                </a:solidFill>
                <a:latin typeface="Arial" panose="020B0604020202020204" pitchFamily="34" charset="0"/>
                <a:cs typeface="Arial" panose="020B0604020202020204" pitchFamily="34" charset="0"/>
              </a:rPr>
              <a:t>kết</a:t>
            </a:r>
            <a:r>
              <a:rPr lang="en-US" sz="2800" b="1">
                <a:solidFill>
                  <a:srgbClr val="0070C0"/>
                </a:solidFill>
                <a:latin typeface="Arial" panose="020B0604020202020204" pitchFamily="34" charset="0"/>
                <a:cs typeface="Arial" panose="020B0604020202020204" pitchFamily="34" charset="0"/>
              </a:rPr>
              <a:t> </a:t>
            </a:r>
            <a:r>
              <a:rPr lang="en-US" sz="2800" b="1" err="1">
                <a:solidFill>
                  <a:srgbClr val="0070C0"/>
                </a:solidFill>
                <a:latin typeface="Arial" panose="020B0604020202020204" pitchFamily="34" charset="0"/>
                <a:cs typeface="Arial" panose="020B0604020202020204" pitchFamily="34" charset="0"/>
              </a:rPr>
              <a:t>hợp</a:t>
            </a:r>
            <a:r>
              <a:rPr lang="en-US" sz="2800" b="1">
                <a:solidFill>
                  <a:srgbClr val="0070C0"/>
                </a:solidFill>
                <a:latin typeface="Arial" panose="020B0604020202020204" pitchFamily="34" charset="0"/>
                <a:cs typeface="Arial" panose="020B0604020202020204" pitchFamily="34" charset="0"/>
              </a:rPr>
              <a:t> </a:t>
            </a:r>
            <a:r>
              <a:rPr lang="vi-VN" sz="2800" b="1">
                <a:solidFill>
                  <a:srgbClr val="0070C0"/>
                </a:solidFill>
                <a:cs typeface="Times New Roman" panose="02020603050405020304" pitchFamily="18" charset="0"/>
              </a:rPr>
              <a:t>của </a:t>
            </a:r>
            <a:r>
              <a:rPr lang="en-US" sz="2800" b="1">
                <a:solidFill>
                  <a:srgbClr val="0070C0"/>
                </a:solidFill>
                <a:latin typeface="Arial" panose="020B0604020202020204" pitchFamily="34" charset="0"/>
                <a:cs typeface="Arial" panose="020B0604020202020204" pitchFamily="34" charset="0"/>
              </a:rPr>
              <a:t>user</a:t>
            </a:r>
          </a:p>
        </p:txBody>
      </p:sp>
      <p:sp>
        <p:nvSpPr>
          <p:cNvPr id="2" name="Chỗ dành sẵn cho Nội dung 2">
            <a:extLst>
              <a:ext uri="{FF2B5EF4-FFF2-40B4-BE49-F238E27FC236}">
                <a16:creationId xmlns:a16="http://schemas.microsoft.com/office/drawing/2014/main" id="{4B5CA8AF-6B7E-C1DD-E4C7-F17FEE12AABA}"/>
              </a:ext>
            </a:extLst>
          </p:cNvPr>
          <p:cNvSpPr txBox="1">
            <a:spLocks/>
          </p:cNvSpPr>
          <p:nvPr/>
        </p:nvSpPr>
        <p:spPr>
          <a:xfrm>
            <a:off x="1228725" y="2139216"/>
            <a:ext cx="10144123" cy="404647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Wingdings" panose="05000000000000000000" pitchFamily="2" charset="2"/>
              <a:buChar char="§"/>
            </a:pPr>
            <a:r>
              <a:rPr lang="en-US">
                <a:solidFill>
                  <a:srgbClr val="0070C0"/>
                </a:solidFill>
                <a:effectLst/>
                <a:latin typeface="Arial" panose="020B0604020202020204" pitchFamily="34" charset="0"/>
              </a:rPr>
              <a:t> Fusion User Interest Model (FUIM)</a:t>
            </a:r>
          </a:p>
          <a:p>
            <a:pPr marL="342900" indent="-342900" algn="just">
              <a:buFont typeface="Wingdings" panose="05000000000000000000" pitchFamily="2" charset="2"/>
              <a:buChar char="§"/>
            </a:pPr>
            <a:endParaRPr lang="en-US">
              <a:solidFill>
                <a:srgbClr val="0070C0"/>
              </a:solidFill>
              <a:effectLst/>
              <a:latin typeface="Arial" panose="020B0604020202020204" pitchFamily="34" charset="0"/>
            </a:endParaRPr>
          </a:p>
          <a:p>
            <a:pPr marL="342900" indent="-342900" algn="just">
              <a:buFont typeface="Wingdings" panose="05000000000000000000" pitchFamily="2" charset="2"/>
              <a:buChar char="§"/>
            </a:pPr>
            <a:r>
              <a:rPr lang="en-US">
                <a:solidFill>
                  <a:srgbClr val="0070C0"/>
                </a:solidFill>
                <a:latin typeface="Arial" panose="020B0604020202020204" pitchFamily="34" charset="0"/>
              </a:rPr>
              <a:t> T</a:t>
            </a:r>
            <a:r>
              <a:rPr lang="vi-VN">
                <a:solidFill>
                  <a:srgbClr val="0070C0"/>
                </a:solidFill>
                <a:effectLst/>
                <a:latin typeface="Arial" panose="020B0604020202020204" pitchFamily="34" charset="0"/>
              </a:rPr>
              <a:t>rọng số</a:t>
            </a:r>
            <a:r>
              <a:rPr lang="en-US">
                <a:solidFill>
                  <a:srgbClr val="0070C0"/>
                </a:solidFill>
                <a:effectLst/>
                <a:latin typeface="Arial" panose="020B0604020202020204" pitchFamily="34" charset="0"/>
              </a:rPr>
              <a:t> </a:t>
            </a:r>
            <a:r>
              <a:rPr lang="vi-VN">
                <a:solidFill>
                  <a:srgbClr val="0070C0"/>
                </a:solidFill>
                <a:effectLst/>
                <a:latin typeface="Arial" panose="020B0604020202020204" pitchFamily="34" charset="0"/>
              </a:rPr>
              <a:t>của các </a:t>
            </a:r>
            <a:r>
              <a:rPr lang="vi-VN">
                <a:solidFill>
                  <a:srgbClr val="FF0000"/>
                </a:solidFill>
                <a:effectLst/>
                <a:latin typeface="Arial" panose="020B0604020202020204" pitchFamily="34" charset="0"/>
              </a:rPr>
              <a:t>feature word </a:t>
            </a:r>
            <a:r>
              <a:rPr lang="vi-VN">
                <a:solidFill>
                  <a:srgbClr val="0070C0"/>
                </a:solidFill>
                <a:effectLst/>
                <a:latin typeface="Arial" panose="020B0604020202020204" pitchFamily="34" charset="0"/>
              </a:rPr>
              <a:t>của hai mô hình được hợp nhất và có thể</a:t>
            </a:r>
            <a:r>
              <a:rPr lang="en-US">
                <a:solidFill>
                  <a:srgbClr val="0070C0"/>
                </a:solidFill>
                <a:effectLst/>
                <a:latin typeface="Arial" panose="020B0604020202020204" pitchFamily="34" charset="0"/>
              </a:rPr>
              <a:t> </a:t>
            </a:r>
            <a:r>
              <a:rPr lang="vi-VN">
                <a:solidFill>
                  <a:srgbClr val="0070C0"/>
                </a:solidFill>
                <a:effectLst/>
                <a:latin typeface="Arial" panose="020B0604020202020204" pitchFamily="34" charset="0"/>
              </a:rPr>
              <a:t>thu được sở thích kết hợp của user mục tiêu. </a:t>
            </a:r>
            <a:endParaRPr lang="en-US">
              <a:solidFill>
                <a:srgbClr val="0070C0"/>
              </a:solidFill>
              <a:effectLst/>
              <a:latin typeface="Arial" panose="020B0604020202020204" pitchFamily="34" charset="0"/>
            </a:endParaRPr>
          </a:p>
          <a:p>
            <a:pPr marL="342900" indent="-342900" algn="just">
              <a:buFont typeface="Wingdings" panose="05000000000000000000" pitchFamily="2" charset="2"/>
              <a:buChar char="§"/>
            </a:pPr>
            <a:endParaRPr lang="en-US">
              <a:solidFill>
                <a:srgbClr val="0070C0"/>
              </a:solidFill>
              <a:latin typeface="Arial" panose="020B0604020202020204" pitchFamily="34" charset="0"/>
            </a:endParaRPr>
          </a:p>
          <a:p>
            <a:pPr marL="342900" indent="-342900" algn="just">
              <a:buFont typeface="Wingdings" panose="05000000000000000000" pitchFamily="2" charset="2"/>
              <a:buChar char="§"/>
            </a:pPr>
            <a:r>
              <a:rPr lang="en-US">
                <a:solidFill>
                  <a:srgbClr val="0070C0"/>
                </a:solidFill>
                <a:latin typeface="Arial" panose="020B0604020202020204" pitchFamily="34" charset="0"/>
              </a:rPr>
              <a:t> T</a:t>
            </a:r>
            <a:r>
              <a:rPr lang="vi-VN">
                <a:solidFill>
                  <a:srgbClr val="0070C0"/>
                </a:solidFill>
                <a:effectLst/>
                <a:latin typeface="Arial" panose="020B0604020202020204" pitchFamily="34" charset="0"/>
              </a:rPr>
              <a:t>ính toán</a:t>
            </a:r>
            <a:r>
              <a:rPr lang="en-US">
                <a:solidFill>
                  <a:srgbClr val="0070C0"/>
                </a:solidFill>
                <a:effectLst/>
                <a:latin typeface="Arial" panose="020B0604020202020204" pitchFamily="34" charset="0"/>
              </a:rPr>
              <a:t> </a:t>
            </a:r>
            <a:r>
              <a:rPr lang="vi-VN">
                <a:solidFill>
                  <a:srgbClr val="0070C0"/>
                </a:solidFill>
                <a:effectLst/>
                <a:latin typeface="Arial" panose="020B0604020202020204" pitchFamily="34" charset="0"/>
              </a:rPr>
              <a:t>sự tương đồng giữa vectơ trọng số của các </a:t>
            </a:r>
            <a:r>
              <a:rPr lang="vi-VN">
                <a:solidFill>
                  <a:srgbClr val="FF0000"/>
                </a:solidFill>
                <a:effectLst/>
                <a:latin typeface="Arial" panose="020B0604020202020204" pitchFamily="34" charset="0"/>
              </a:rPr>
              <a:t>main feature word</a:t>
            </a:r>
            <a:r>
              <a:rPr lang="en-US">
                <a:solidFill>
                  <a:srgbClr val="0070C0"/>
                </a:solidFill>
                <a:effectLst/>
                <a:latin typeface="Arial" panose="020B0604020202020204" pitchFamily="34" charset="0"/>
              </a:rPr>
              <a:t> </a:t>
            </a:r>
            <a:r>
              <a:rPr lang="vi-VN">
                <a:solidFill>
                  <a:srgbClr val="0070C0"/>
                </a:solidFill>
                <a:effectLst/>
                <a:latin typeface="Arial" panose="020B0604020202020204" pitchFamily="34" charset="0"/>
              </a:rPr>
              <a:t>của </a:t>
            </a:r>
            <a:r>
              <a:rPr lang="vi-VN">
                <a:solidFill>
                  <a:srgbClr val="FF0000"/>
                </a:solidFill>
                <a:effectLst/>
                <a:latin typeface="Arial" panose="020B0604020202020204" pitchFamily="34" charset="0"/>
              </a:rPr>
              <a:t>candidate educational resource </a:t>
            </a:r>
            <a:r>
              <a:rPr lang="vi-VN">
                <a:solidFill>
                  <a:srgbClr val="0070C0"/>
                </a:solidFill>
                <a:effectLst/>
                <a:latin typeface="Arial" panose="020B0604020202020204" pitchFamily="34" charset="0"/>
              </a:rPr>
              <a:t>và </a:t>
            </a:r>
            <a:r>
              <a:rPr lang="vi-VN">
                <a:solidFill>
                  <a:srgbClr val="FF0000"/>
                </a:solidFill>
                <a:effectLst/>
                <a:latin typeface="Arial" panose="020B0604020202020204" pitchFamily="34" charset="0"/>
              </a:rPr>
              <a:t>FUIM</a:t>
            </a:r>
            <a:r>
              <a:rPr lang="en-US">
                <a:solidFill>
                  <a:srgbClr val="0070C0"/>
                </a:solidFill>
                <a:effectLst/>
                <a:latin typeface="Arial" panose="020B0604020202020204" pitchFamily="34" charset="0"/>
              </a:rPr>
              <a:t>.</a:t>
            </a:r>
          </a:p>
          <a:p>
            <a:pPr marL="342900" indent="-342900" algn="just">
              <a:buFont typeface="Wingdings" panose="05000000000000000000" pitchFamily="2" charset="2"/>
              <a:buChar char="§"/>
            </a:pPr>
            <a:endParaRPr lang="en-US">
              <a:solidFill>
                <a:srgbClr val="0070C0"/>
              </a:solidFill>
              <a:latin typeface="Arial" panose="020B0604020202020204" pitchFamily="34" charset="0"/>
            </a:endParaRPr>
          </a:p>
          <a:p>
            <a:pPr marL="342900" indent="-342900" algn="just">
              <a:buFont typeface="Wingdings" panose="05000000000000000000" pitchFamily="2" charset="2"/>
              <a:buChar char="§"/>
            </a:pPr>
            <a:r>
              <a:rPr lang="en-US">
                <a:solidFill>
                  <a:srgbClr val="0070C0"/>
                </a:solidFill>
                <a:latin typeface="Arial" panose="020B0604020202020204" pitchFamily="34" charset="0"/>
              </a:rPr>
              <a:t> S</a:t>
            </a:r>
            <a:r>
              <a:rPr lang="vi-VN">
                <a:solidFill>
                  <a:srgbClr val="0070C0"/>
                </a:solidFill>
                <a:effectLst/>
                <a:latin typeface="Arial" panose="020B0604020202020204" pitchFamily="34" charset="0"/>
              </a:rPr>
              <a:t>o sánh kết quả</a:t>
            </a:r>
            <a:r>
              <a:rPr lang="en-US">
                <a:solidFill>
                  <a:srgbClr val="0070C0"/>
                </a:solidFill>
                <a:effectLst/>
                <a:latin typeface="Arial" panose="020B0604020202020204" pitchFamily="34" charset="0"/>
              </a:rPr>
              <a:t> </a:t>
            </a:r>
            <a:r>
              <a:rPr lang="vi-VN">
                <a:solidFill>
                  <a:srgbClr val="0070C0"/>
                </a:solidFill>
                <a:effectLst/>
                <a:latin typeface="Arial" panose="020B0604020202020204" pitchFamily="34" charset="0"/>
              </a:rPr>
              <a:t>tính được với ngưỡng đã đặt để thu được các kết quả khuyến</a:t>
            </a:r>
            <a:r>
              <a:rPr lang="en-US">
                <a:solidFill>
                  <a:srgbClr val="0070C0"/>
                </a:solidFill>
                <a:effectLst/>
                <a:latin typeface="Arial" panose="020B0604020202020204" pitchFamily="34" charset="0"/>
              </a:rPr>
              <a:t> </a:t>
            </a:r>
            <a:r>
              <a:rPr lang="vi-VN">
                <a:solidFill>
                  <a:srgbClr val="0070C0"/>
                </a:solidFill>
                <a:effectLst/>
                <a:latin typeface="Arial" panose="020B0604020202020204" pitchFamily="34" charset="0"/>
              </a:rPr>
              <a:t>nghị cuối cùng.</a:t>
            </a:r>
            <a:endParaRPr lang="en-US">
              <a:solidFill>
                <a:srgbClr val="0070C0"/>
              </a:solidFill>
              <a:effectLst/>
              <a:latin typeface="Arial" panose="020B0604020202020204" pitchFamily="34" charset="0"/>
            </a:endParaRPr>
          </a:p>
        </p:txBody>
      </p:sp>
    </p:spTree>
    <p:extLst>
      <p:ext uri="{BB962C8B-B14F-4D97-AF65-F5344CB8AC3E}">
        <p14:creationId xmlns:p14="http://schemas.microsoft.com/office/powerpoint/2010/main" val="40012813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D5AD5A4B-C030-FE9B-33F4-FFEE813C4F06}"/>
              </a:ext>
            </a:extLst>
          </p:cNvPr>
          <p:cNvSpPr>
            <a:spLocks noGrp="1"/>
          </p:cNvSpPr>
          <p:nvPr>
            <p:ph type="ftr" sz="quarter" idx="11"/>
          </p:nvPr>
        </p:nvSpPr>
        <p:spPr>
          <a:xfrm>
            <a:off x="4038600" y="6378575"/>
            <a:ext cx="4114800" cy="365125"/>
          </a:xfrm>
        </p:spPr>
        <p:txBody>
          <a:bodyPr/>
          <a:lstStyle/>
          <a:p>
            <a:r>
              <a:rPr lang="en-US" sz="1600">
                <a:solidFill>
                  <a:schemeClr val="tx1"/>
                </a:solidFill>
                <a:latin typeface="Arial" panose="020B0604020202020204" pitchFamily="34" charset="0"/>
                <a:cs typeface="Arial" panose="020B0604020202020204" pitchFamily="34" charset="0"/>
              </a:rPr>
              <a:t>DS300 – HỆ KHUYẾN NGHỊ</a:t>
            </a:r>
          </a:p>
        </p:txBody>
      </p:sp>
      <p:sp>
        <p:nvSpPr>
          <p:cNvPr id="8" name="Slide Number Placeholder 7">
            <a:extLst>
              <a:ext uri="{FF2B5EF4-FFF2-40B4-BE49-F238E27FC236}">
                <a16:creationId xmlns:a16="http://schemas.microsoft.com/office/drawing/2014/main" id="{14E44644-30AF-C98C-940C-238E1D0D8166}"/>
              </a:ext>
            </a:extLst>
          </p:cNvPr>
          <p:cNvSpPr>
            <a:spLocks noGrp="1"/>
          </p:cNvSpPr>
          <p:nvPr>
            <p:ph type="sldNum" sz="quarter" idx="12"/>
          </p:nvPr>
        </p:nvSpPr>
        <p:spPr>
          <a:xfrm>
            <a:off x="11372849" y="6356350"/>
            <a:ext cx="542925" cy="365125"/>
          </a:xfrm>
        </p:spPr>
        <p:txBody>
          <a:body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t>21</a:t>
            </a:fld>
            <a:endParaRPr lang="en-US" sz="1600">
              <a:solidFill>
                <a:schemeClr val="tx1"/>
              </a:solidFill>
              <a:latin typeface="Arial" panose="020B0604020202020204" pitchFamily="34" charset="0"/>
              <a:cs typeface="Arial" panose="020B0604020202020204" pitchFamily="34" charset="0"/>
            </a:endParaRPr>
          </a:p>
        </p:txBody>
      </p:sp>
      <p:sp>
        <p:nvSpPr>
          <p:cNvPr id="10" name="Google Shape;115;p1">
            <a:extLst>
              <a:ext uri="{FF2B5EF4-FFF2-40B4-BE49-F238E27FC236}">
                <a16:creationId xmlns:a16="http://schemas.microsoft.com/office/drawing/2014/main" id="{7E452CFA-6A2D-1329-92B7-E8C184F5BFD5}"/>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16" name="TextBox 15">
            <a:extLst>
              <a:ext uri="{FF2B5EF4-FFF2-40B4-BE49-F238E27FC236}">
                <a16:creationId xmlns:a16="http://schemas.microsoft.com/office/drawing/2014/main" id="{DD022FB8-AB14-F4C9-176F-C63806A64008}"/>
              </a:ext>
            </a:extLst>
          </p:cNvPr>
          <p:cNvSpPr txBox="1"/>
          <p:nvPr/>
        </p:nvSpPr>
        <p:spPr>
          <a:xfrm>
            <a:off x="1733549" y="114300"/>
            <a:ext cx="8610601" cy="584775"/>
          </a:xfrm>
          <a:prstGeom prst="rect">
            <a:avLst/>
          </a:prstGeom>
          <a:noFill/>
        </p:spPr>
        <p:txBody>
          <a:bodyPr wrap="square" rtlCol="0">
            <a:spAutoFit/>
          </a:bodyPr>
          <a:lstStyle/>
          <a:p>
            <a:pPr algn="ctr"/>
            <a:r>
              <a:rPr lang="en-US" sz="1600">
                <a:solidFill>
                  <a:schemeClr val="tx1">
                    <a:lumMod val="50000"/>
                    <a:lumOff val="50000"/>
                  </a:schemeClr>
                </a:solidFill>
                <a:effectLst/>
                <a:latin typeface="Arial" panose="020B0604020202020204" pitchFamily="34" charset="0"/>
                <a:cs typeface="Arial" panose="020B0604020202020204" pitchFamily="34" charset="0"/>
              </a:rPr>
              <a:t>Intelligent Learning System based on Personalized Recommendation Technology</a:t>
            </a:r>
            <a:br>
              <a:rPr lang="en-US" sz="1600">
                <a:solidFill>
                  <a:schemeClr val="tx1">
                    <a:lumMod val="50000"/>
                    <a:lumOff val="50000"/>
                  </a:schemeClr>
                </a:solidFill>
                <a:latin typeface="Arial" panose="020B0604020202020204" pitchFamily="34" charset="0"/>
                <a:cs typeface="Arial" panose="020B0604020202020204" pitchFamily="34" charset="0"/>
              </a:rPr>
            </a:br>
            <a:endParaRPr lang="en-US" sz="1600">
              <a:solidFill>
                <a:schemeClr val="tx1">
                  <a:lumMod val="50000"/>
                  <a:lumOff val="50000"/>
                </a:schemeClr>
              </a:solidFill>
            </a:endParaRPr>
          </a:p>
        </p:txBody>
      </p:sp>
      <p:grpSp>
        <p:nvGrpSpPr>
          <p:cNvPr id="31" name="Group 30">
            <a:extLst>
              <a:ext uri="{FF2B5EF4-FFF2-40B4-BE49-F238E27FC236}">
                <a16:creationId xmlns:a16="http://schemas.microsoft.com/office/drawing/2014/main" id="{7DA9AB0A-5944-BB9F-BE06-E583B221A89F}"/>
              </a:ext>
            </a:extLst>
          </p:cNvPr>
          <p:cNvGrpSpPr/>
          <p:nvPr/>
        </p:nvGrpSpPr>
        <p:grpSpPr>
          <a:xfrm>
            <a:off x="276226" y="1090232"/>
            <a:ext cx="11449049" cy="106739"/>
            <a:chOff x="276226" y="1309307"/>
            <a:chExt cx="11449049" cy="106739"/>
          </a:xfrm>
        </p:grpSpPr>
        <p:cxnSp>
          <p:nvCxnSpPr>
            <p:cNvPr id="4" name="Straight Connector 3">
              <a:extLst>
                <a:ext uri="{FF2B5EF4-FFF2-40B4-BE49-F238E27FC236}">
                  <a16:creationId xmlns:a16="http://schemas.microsoft.com/office/drawing/2014/main" id="{14395E4C-080E-EF88-EE96-ACBB7EF4A6BC}"/>
                </a:ext>
              </a:extLst>
            </p:cNvPr>
            <p:cNvCxnSpPr>
              <a:cxnSpLocks/>
            </p:cNvCxnSpPr>
            <p:nvPr/>
          </p:nvCxnSpPr>
          <p:spPr>
            <a:xfrm>
              <a:off x="276226" y="130930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306128A1-6221-21A6-33A8-A61FEB89C24F}"/>
                </a:ext>
              </a:extLst>
            </p:cNvPr>
            <p:cNvSpPr/>
            <p:nvPr/>
          </p:nvSpPr>
          <p:spPr>
            <a:xfrm>
              <a:off x="276226" y="1309307"/>
              <a:ext cx="5819774" cy="1067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9" name="Straight Connector 28">
            <a:extLst>
              <a:ext uri="{FF2B5EF4-FFF2-40B4-BE49-F238E27FC236}">
                <a16:creationId xmlns:a16="http://schemas.microsoft.com/office/drawing/2014/main" id="{76734B8C-24EB-4B46-0771-C4DD37657E0F}"/>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nvGrpSpPr>
          <p:cNvPr id="39" name="!!ND">
            <a:extLst>
              <a:ext uri="{FF2B5EF4-FFF2-40B4-BE49-F238E27FC236}">
                <a16:creationId xmlns:a16="http://schemas.microsoft.com/office/drawing/2014/main" id="{FD0610EC-26C5-EED7-5A1F-BA8CE40A9F2D}"/>
              </a:ext>
            </a:extLst>
          </p:cNvPr>
          <p:cNvGrpSpPr/>
          <p:nvPr/>
        </p:nvGrpSpPr>
        <p:grpSpPr>
          <a:xfrm>
            <a:off x="276226" y="426010"/>
            <a:ext cx="11205889" cy="664221"/>
            <a:chOff x="934715" y="1851732"/>
            <a:chExt cx="11205889" cy="664221"/>
          </a:xfrm>
        </p:grpSpPr>
        <p:sp>
          <p:nvSpPr>
            <p:cNvPr id="35" name="TextBox 34">
              <a:extLst>
                <a:ext uri="{FF2B5EF4-FFF2-40B4-BE49-F238E27FC236}">
                  <a16:creationId xmlns:a16="http://schemas.microsoft.com/office/drawing/2014/main" id="{32FAB47D-EBB1-DB65-A043-9E7353CAAC02}"/>
                </a:ext>
              </a:extLst>
            </p:cNvPr>
            <p:cNvSpPr txBox="1"/>
            <p:nvPr/>
          </p:nvSpPr>
          <p:spPr>
            <a:xfrm>
              <a:off x="1598936" y="1891454"/>
              <a:ext cx="10541668" cy="584775"/>
            </a:xfrm>
            <a:prstGeom prst="rect">
              <a:avLst/>
            </a:prstGeom>
            <a:noFill/>
          </p:spPr>
          <p:txBody>
            <a:bodyPr wrap="none" rtlCol="0">
              <a:spAutoFit/>
            </a:bodyPr>
            <a:lstStyle/>
            <a:p>
              <a:r>
                <a:rPr lang="en-US" sz="3200" b="1">
                  <a:solidFill>
                    <a:schemeClr val="dk1"/>
                  </a:solidFill>
                  <a:latin typeface="Arial" panose="020B0604020202020204" pitchFamily="34" charset="0"/>
                  <a:ea typeface="Times New Roman"/>
                  <a:cs typeface="Arial" panose="020B0604020202020204" pitchFamily="34" charset="0"/>
                  <a:sym typeface="Times New Roman"/>
                </a:rPr>
                <a:t>PHÂN TÍCH &amp; THIẾT KẾ CHIẾN LƯỢC KHUYẾN NGHỊ</a:t>
              </a:r>
              <a:endParaRPr lang="vi-VN" sz="3200" b="1">
                <a:solidFill>
                  <a:schemeClr val="dk1"/>
                </a:solidFill>
                <a:latin typeface="Arial" panose="020B0604020202020204" pitchFamily="34" charset="0"/>
                <a:ea typeface="Times New Roman"/>
                <a:cs typeface="Arial" panose="020B0604020202020204" pitchFamily="34" charset="0"/>
                <a:sym typeface="Times New Roman"/>
              </a:endParaRPr>
            </a:p>
          </p:txBody>
        </p:sp>
        <p:sp>
          <p:nvSpPr>
            <p:cNvPr id="38" name="Diamond 37">
              <a:extLst>
                <a:ext uri="{FF2B5EF4-FFF2-40B4-BE49-F238E27FC236}">
                  <a16:creationId xmlns:a16="http://schemas.microsoft.com/office/drawing/2014/main" id="{F9F206B7-A218-709C-7FB2-CD8E891C9403}"/>
                </a:ext>
              </a:extLst>
            </p:cNvPr>
            <p:cNvSpPr/>
            <p:nvPr/>
          </p:nvSpPr>
          <p:spPr>
            <a:xfrm>
              <a:off x="934715" y="1851732"/>
              <a:ext cx="664221" cy="664221"/>
            </a:xfrm>
            <a:prstGeom prst="diamond">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bg1">
                      <a:lumMod val="95000"/>
                    </a:schemeClr>
                  </a:solidFill>
                  <a:latin typeface="Arial" panose="020B0604020202020204" pitchFamily="34" charset="0"/>
                  <a:cs typeface="Arial" panose="020B0604020202020204" pitchFamily="34" charset="0"/>
                </a:rPr>
                <a:t>4</a:t>
              </a:r>
            </a:p>
          </p:txBody>
        </p:sp>
      </p:grpSp>
      <mc:AlternateContent xmlns:mc="http://schemas.openxmlformats.org/markup-compatibility/2006">
        <mc:Choice xmlns:a14="http://schemas.microsoft.com/office/drawing/2010/main" Requires="a14">
          <p:sp>
            <p:nvSpPr>
              <p:cNvPr id="2" name="Chỗ dành sẵn cho Nội dung 2">
                <a:extLst>
                  <a:ext uri="{FF2B5EF4-FFF2-40B4-BE49-F238E27FC236}">
                    <a16:creationId xmlns:a16="http://schemas.microsoft.com/office/drawing/2014/main" id="{4B5CA8AF-6B7E-C1DD-E4C7-F17FEE12AABA}"/>
                  </a:ext>
                </a:extLst>
              </p:cNvPr>
              <p:cNvSpPr txBox="1">
                <a:spLocks/>
              </p:cNvSpPr>
              <p:nvPr/>
            </p:nvSpPr>
            <p:spPr>
              <a:xfrm>
                <a:off x="1180466" y="5141532"/>
                <a:ext cx="9991725" cy="86862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Wingdings" panose="05000000000000000000" pitchFamily="2" charset="2"/>
                  <a:buChar char="§"/>
                </a:pPr>
                <a:r>
                  <a:rPr lang="vi-VN">
                    <a:solidFill>
                      <a:srgbClr val="0070C0"/>
                    </a:solidFill>
                    <a:effectLst/>
                  </a:rPr>
                  <a:t>Trong </a:t>
                </a:r>
                <a:r>
                  <a:rPr lang="en-US">
                    <a:solidFill>
                      <a:srgbClr val="0070C0"/>
                    </a:solidFill>
                    <a:effectLst/>
                  </a:rPr>
                  <a:t>c</a:t>
                </a:r>
                <a:r>
                  <a:rPr lang="vi-VN">
                    <a:solidFill>
                      <a:srgbClr val="0070C0"/>
                    </a:solidFill>
                    <a:effectLst/>
                  </a:rPr>
                  <a:t>ông thức </a:t>
                </a:r>
                <a:r>
                  <a:rPr lang="en-US" err="1">
                    <a:solidFill>
                      <a:srgbClr val="0070C0"/>
                    </a:solidFill>
                    <a:effectLst/>
                    <a:latin typeface="Arial" panose="020B0604020202020204" pitchFamily="34" charset="0"/>
                    <a:cs typeface="Arial" panose="020B0604020202020204" pitchFamily="34" charset="0"/>
                  </a:rPr>
                  <a:t>trên</a:t>
                </a:r>
                <a:r>
                  <a:rPr lang="vi-VN">
                    <a:solidFill>
                      <a:srgbClr val="0070C0"/>
                    </a:solidFill>
                    <a:effectLst/>
                    <a:latin typeface="Arial" panose="020B0604020202020204" pitchFamily="34" charset="0"/>
                    <a:cs typeface="Arial" panose="020B0604020202020204" pitchFamily="34" charset="0"/>
                  </a:rPr>
                  <a:t>, </a:t>
                </a:r>
                <a:r>
                  <a:rPr lang="vi-VN">
                    <a:solidFill>
                      <a:srgbClr val="0070C0"/>
                    </a:solidFill>
                    <a:effectLst/>
                  </a:rPr>
                  <a:t>hàm max đại diện cho việc lựa chọn</a:t>
                </a:r>
                <a:r>
                  <a:rPr lang="en-US">
                    <a:solidFill>
                      <a:srgbClr val="0070C0"/>
                    </a:solidFill>
                    <a:effectLst/>
                  </a:rPr>
                  <a:t> </a:t>
                </a:r>
                <a:r>
                  <a:rPr lang="vi-VN">
                    <a:solidFill>
                      <a:srgbClr val="0070C0"/>
                    </a:solidFill>
                    <a:effectLst/>
                  </a:rPr>
                  <a:t>một giá trị lớn của </a:t>
                </a:r>
                <a14:m>
                  <m:oMath xmlns:m="http://schemas.openxmlformats.org/officeDocument/2006/math">
                    <m:r>
                      <a:rPr lang="vi-VN" i="1" dirty="0" smtClean="0">
                        <a:solidFill>
                          <a:srgbClr val="0070C0"/>
                        </a:solidFill>
                        <a:effectLst/>
                        <a:latin typeface="Cambria Math" panose="02040503050406030204" pitchFamily="18" charset="0"/>
                      </a:rPr>
                      <m:t>𝑤</m:t>
                    </m:r>
                    <m:sSub>
                      <m:sSubPr>
                        <m:ctrlPr>
                          <a:rPr lang="en-US" b="0" i="1" dirty="0" smtClean="0">
                            <a:solidFill>
                              <a:srgbClr val="0070C0"/>
                            </a:solidFill>
                            <a:effectLst/>
                            <a:latin typeface="Cambria Math" panose="02040503050406030204" pitchFamily="18" charset="0"/>
                          </a:rPr>
                        </m:ctrlPr>
                      </m:sSubPr>
                      <m:e>
                        <m:r>
                          <a:rPr lang="vi-VN" i="1" dirty="0" smtClean="0">
                            <a:solidFill>
                              <a:srgbClr val="0070C0"/>
                            </a:solidFill>
                            <a:effectLst/>
                            <a:latin typeface="Cambria Math" panose="02040503050406030204" pitchFamily="18" charset="0"/>
                          </a:rPr>
                          <m:t>1</m:t>
                        </m:r>
                      </m:e>
                      <m:sub>
                        <m:r>
                          <a:rPr lang="vi-VN" i="1" dirty="0" smtClean="0">
                            <a:solidFill>
                              <a:srgbClr val="0070C0"/>
                            </a:solidFill>
                            <a:effectLst/>
                            <a:latin typeface="Cambria Math" panose="02040503050406030204" pitchFamily="18" charset="0"/>
                          </a:rPr>
                          <m:t>𝑢𝑗</m:t>
                        </m:r>
                      </m:sub>
                    </m:sSub>
                  </m:oMath>
                </a14:m>
                <a:r>
                  <a:rPr lang="vi-VN">
                    <a:solidFill>
                      <a:srgbClr val="0070C0"/>
                    </a:solidFill>
                    <a:effectLst/>
                  </a:rPr>
                  <a:t> và </a:t>
                </a:r>
                <a14:m>
                  <m:oMath xmlns:m="http://schemas.openxmlformats.org/officeDocument/2006/math">
                    <m:r>
                      <a:rPr lang="vi-VN" i="1" dirty="0" smtClean="0">
                        <a:solidFill>
                          <a:srgbClr val="0070C0"/>
                        </a:solidFill>
                        <a:effectLst/>
                        <a:latin typeface="Cambria Math" panose="02040503050406030204" pitchFamily="18" charset="0"/>
                      </a:rPr>
                      <m:t>𝑤</m:t>
                    </m:r>
                    <m:sSub>
                      <m:sSubPr>
                        <m:ctrlPr>
                          <a:rPr lang="en-US" b="0" i="1" dirty="0" smtClean="0">
                            <a:solidFill>
                              <a:srgbClr val="0070C0"/>
                            </a:solidFill>
                            <a:effectLst/>
                            <a:latin typeface="Cambria Math" panose="02040503050406030204" pitchFamily="18" charset="0"/>
                          </a:rPr>
                        </m:ctrlPr>
                      </m:sSubPr>
                      <m:e>
                        <m:r>
                          <a:rPr lang="vi-VN" i="1" dirty="0" smtClean="0">
                            <a:solidFill>
                              <a:srgbClr val="0070C0"/>
                            </a:solidFill>
                            <a:effectLst/>
                            <a:latin typeface="Cambria Math" panose="02040503050406030204" pitchFamily="18" charset="0"/>
                          </a:rPr>
                          <m:t>2</m:t>
                        </m:r>
                      </m:e>
                      <m:sub>
                        <m:r>
                          <a:rPr lang="vi-VN" i="1" dirty="0" smtClean="0">
                            <a:solidFill>
                              <a:srgbClr val="0070C0"/>
                            </a:solidFill>
                            <a:effectLst/>
                            <a:latin typeface="Cambria Math" panose="02040503050406030204" pitchFamily="18" charset="0"/>
                          </a:rPr>
                          <m:t>𝑢𝑗</m:t>
                        </m:r>
                      </m:sub>
                    </m:sSub>
                  </m:oMath>
                </a14:m>
                <a:r>
                  <a:rPr lang="vi-VN">
                    <a:solidFill>
                      <a:srgbClr val="0070C0"/>
                    </a:solidFill>
                    <a:effectLst/>
                  </a:rPr>
                  <a:t> được khuyến nghị cho user.</a:t>
                </a:r>
                <a:endParaRPr lang="en-US">
                  <a:solidFill>
                    <a:srgbClr val="0070C0"/>
                  </a:solidFill>
                </a:endParaRPr>
              </a:p>
            </p:txBody>
          </p:sp>
        </mc:Choice>
        <mc:Fallback>
          <p:sp>
            <p:nvSpPr>
              <p:cNvPr id="2" name="Chỗ dành sẵn cho Nội dung 2">
                <a:extLst>
                  <a:ext uri="{FF2B5EF4-FFF2-40B4-BE49-F238E27FC236}">
                    <a16:creationId xmlns:a16="http://schemas.microsoft.com/office/drawing/2014/main" id="{4B5CA8AF-6B7E-C1DD-E4C7-F17FEE12AABA}"/>
                  </a:ext>
                </a:extLst>
              </p:cNvPr>
              <p:cNvSpPr txBox="1">
                <a:spLocks noRot="1" noChangeAspect="1" noMove="1" noResize="1" noEditPoints="1" noAdjustHandles="1" noChangeArrowheads="1" noChangeShapeType="1" noTextEdit="1"/>
              </p:cNvSpPr>
              <p:nvPr/>
            </p:nvSpPr>
            <p:spPr>
              <a:xfrm>
                <a:off x="1180466" y="5141532"/>
                <a:ext cx="9991725" cy="868626"/>
              </a:xfrm>
              <a:prstGeom prst="rect">
                <a:avLst/>
              </a:prstGeom>
              <a:blipFill>
                <a:blip r:embed="rId2"/>
                <a:stretch>
                  <a:fillRect l="-854" t="-10490" r="-915" b="-2797"/>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E76322EA-506E-60F0-8409-B7D7EB23EFF4}"/>
              </a:ext>
            </a:extLst>
          </p:cNvPr>
          <p:cNvPicPr>
            <a:picLocks noChangeAspect="1"/>
          </p:cNvPicPr>
          <p:nvPr/>
        </p:nvPicPr>
        <p:blipFill>
          <a:blip r:embed="rId3"/>
          <a:stretch>
            <a:fillRect/>
          </a:stretch>
        </p:blipFill>
        <p:spPr>
          <a:xfrm>
            <a:off x="3448049" y="3947128"/>
            <a:ext cx="5295900" cy="990600"/>
          </a:xfrm>
          <a:prstGeom prst="rect">
            <a:avLst/>
          </a:prstGeom>
        </p:spPr>
      </p:pic>
      <p:sp>
        <p:nvSpPr>
          <p:cNvPr id="6" name="!!Text4">
            <a:extLst>
              <a:ext uri="{FF2B5EF4-FFF2-40B4-BE49-F238E27FC236}">
                <a16:creationId xmlns:a16="http://schemas.microsoft.com/office/drawing/2014/main" id="{D2CB117B-55D7-99F1-68F6-B2D07E8A4BCF}"/>
              </a:ext>
            </a:extLst>
          </p:cNvPr>
          <p:cNvSpPr txBox="1"/>
          <p:nvPr/>
        </p:nvSpPr>
        <p:spPr>
          <a:xfrm>
            <a:off x="608335" y="1353115"/>
            <a:ext cx="11116939" cy="523220"/>
          </a:xfrm>
          <a:prstGeom prst="rect">
            <a:avLst/>
          </a:prstGeom>
          <a:noFill/>
        </p:spPr>
        <p:txBody>
          <a:bodyPr wrap="square" rtlCol="0">
            <a:spAutoFit/>
          </a:bodyPr>
          <a:lstStyle/>
          <a:p>
            <a:pPr marL="457200" indent="-457200" algn="just">
              <a:buFont typeface="Wingdings" panose="05000000000000000000" pitchFamily="2" charset="2"/>
              <a:buChar char="v"/>
            </a:pPr>
            <a:r>
              <a:rPr lang="vi-VN" sz="2800" b="1">
                <a:solidFill>
                  <a:srgbClr val="0070C0"/>
                </a:solidFill>
                <a:cs typeface="Times New Roman" panose="02020603050405020304" pitchFamily="18" charset="0"/>
              </a:rPr>
              <a:t>Phương pháp xây dựng mô hình sở thích</a:t>
            </a:r>
            <a:r>
              <a:rPr lang="en-US" sz="2800" b="1">
                <a:solidFill>
                  <a:srgbClr val="0070C0"/>
                </a:solidFill>
                <a:cs typeface="Times New Roman" panose="02020603050405020304" pitchFamily="18" charset="0"/>
              </a:rPr>
              <a:t> </a:t>
            </a:r>
            <a:r>
              <a:rPr lang="en-US" sz="2800" b="1" err="1">
                <a:solidFill>
                  <a:srgbClr val="0070C0"/>
                </a:solidFill>
                <a:latin typeface="Arial" panose="020B0604020202020204" pitchFamily="34" charset="0"/>
                <a:cs typeface="Arial" panose="020B0604020202020204" pitchFamily="34" charset="0"/>
              </a:rPr>
              <a:t>kết</a:t>
            </a:r>
            <a:r>
              <a:rPr lang="en-US" sz="2800" b="1">
                <a:solidFill>
                  <a:srgbClr val="0070C0"/>
                </a:solidFill>
                <a:latin typeface="Arial" panose="020B0604020202020204" pitchFamily="34" charset="0"/>
                <a:cs typeface="Arial" panose="020B0604020202020204" pitchFamily="34" charset="0"/>
              </a:rPr>
              <a:t> </a:t>
            </a:r>
            <a:r>
              <a:rPr lang="en-US" sz="2800" b="1" err="1">
                <a:solidFill>
                  <a:srgbClr val="0070C0"/>
                </a:solidFill>
                <a:latin typeface="Arial" panose="020B0604020202020204" pitchFamily="34" charset="0"/>
                <a:cs typeface="Arial" panose="020B0604020202020204" pitchFamily="34" charset="0"/>
              </a:rPr>
              <a:t>hợp</a:t>
            </a:r>
            <a:r>
              <a:rPr lang="en-US" sz="2800" b="1">
                <a:solidFill>
                  <a:srgbClr val="0070C0"/>
                </a:solidFill>
                <a:latin typeface="Arial" panose="020B0604020202020204" pitchFamily="34" charset="0"/>
                <a:cs typeface="Arial" panose="020B0604020202020204" pitchFamily="34" charset="0"/>
              </a:rPr>
              <a:t> </a:t>
            </a:r>
            <a:r>
              <a:rPr lang="vi-VN" sz="2800" b="1">
                <a:solidFill>
                  <a:srgbClr val="0070C0"/>
                </a:solidFill>
                <a:cs typeface="Times New Roman" panose="02020603050405020304" pitchFamily="18" charset="0"/>
              </a:rPr>
              <a:t>của </a:t>
            </a:r>
            <a:r>
              <a:rPr lang="en-US" sz="2800" b="1">
                <a:solidFill>
                  <a:srgbClr val="0070C0"/>
                </a:solidFill>
                <a:latin typeface="Arial" panose="020B0604020202020204" pitchFamily="34" charset="0"/>
                <a:cs typeface="Arial" panose="020B0604020202020204" pitchFamily="34" charset="0"/>
              </a:rPr>
              <a:t>user</a:t>
            </a:r>
          </a:p>
        </p:txBody>
      </p:sp>
      <mc:AlternateContent xmlns:mc="http://schemas.openxmlformats.org/markup-compatibility/2006">
        <mc:Choice xmlns:a14="http://schemas.microsoft.com/office/drawing/2010/main" Requires="a14">
          <p:sp>
            <p:nvSpPr>
              <p:cNvPr id="12" name="Chỗ dành sẵn cho Nội dung 2">
                <a:extLst>
                  <a:ext uri="{FF2B5EF4-FFF2-40B4-BE49-F238E27FC236}">
                    <a16:creationId xmlns:a16="http://schemas.microsoft.com/office/drawing/2014/main" id="{799C1DF5-F77A-9769-25BC-BDCCDDFEC3FF}"/>
                  </a:ext>
                </a:extLst>
              </p:cNvPr>
              <p:cNvSpPr txBox="1">
                <a:spLocks/>
              </p:cNvSpPr>
              <p:nvPr/>
            </p:nvSpPr>
            <p:spPr>
              <a:xfrm>
                <a:off x="1228725" y="2139216"/>
                <a:ext cx="10144123" cy="160410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Wingdings" panose="05000000000000000000" pitchFamily="2" charset="2"/>
                  <a:buChar char="§"/>
                </a:pPr>
                <a:r>
                  <a:rPr lang="en-US">
                    <a:solidFill>
                      <a:srgbClr val="0070C0"/>
                    </a:solidFill>
                    <a:effectLst/>
                    <a:latin typeface="Arial" panose="020B0604020202020204" pitchFamily="34" charset="0"/>
                  </a:rPr>
                  <a:t> </a:t>
                </a:r>
                <a:r>
                  <a:rPr lang="vi-VN">
                    <a:solidFill>
                      <a:srgbClr val="0070C0"/>
                    </a:solidFill>
                    <a:effectLst/>
                    <a:latin typeface="Arial" panose="020B0604020202020204" pitchFamily="34" charset="0"/>
                  </a:rPr>
                  <a:t>Đặt EUIM của user u: </a:t>
                </a:r>
                <a14:m>
                  <m:oMath xmlns:m="http://schemas.openxmlformats.org/officeDocument/2006/math">
                    <m:r>
                      <a:rPr lang="vi-VN" i="1" dirty="0" smtClean="0">
                        <a:solidFill>
                          <a:srgbClr val="0070C0"/>
                        </a:solidFill>
                        <a:effectLst/>
                        <a:latin typeface="Cambria Math" panose="02040503050406030204" pitchFamily="18" charset="0"/>
                      </a:rPr>
                      <m:t>𝐸</m:t>
                    </m:r>
                    <m:sSub>
                      <m:sSubPr>
                        <m:ctrlPr>
                          <a:rPr lang="en-US" b="0" i="1" dirty="0" smtClean="0">
                            <a:solidFill>
                              <a:srgbClr val="0070C0"/>
                            </a:solidFill>
                            <a:effectLst/>
                            <a:latin typeface="Cambria Math" panose="02040503050406030204" pitchFamily="18" charset="0"/>
                          </a:rPr>
                        </m:ctrlPr>
                      </m:sSubPr>
                      <m:e>
                        <m:r>
                          <a:rPr lang="vi-VN" i="1" dirty="0" smtClean="0">
                            <a:solidFill>
                              <a:srgbClr val="0070C0"/>
                            </a:solidFill>
                            <a:effectLst/>
                            <a:latin typeface="Cambria Math" panose="02040503050406030204" pitchFamily="18" charset="0"/>
                          </a:rPr>
                          <m:t>𝑀</m:t>
                        </m:r>
                      </m:e>
                      <m:sub>
                        <m:r>
                          <a:rPr lang="vi-VN" i="1" dirty="0" smtClean="0">
                            <a:solidFill>
                              <a:srgbClr val="0070C0"/>
                            </a:solidFill>
                            <a:effectLst/>
                            <a:latin typeface="Cambria Math" panose="02040503050406030204" pitchFamily="18" charset="0"/>
                          </a:rPr>
                          <m:t>𝑢</m:t>
                        </m:r>
                      </m:sub>
                    </m:sSub>
                    <m:r>
                      <a:rPr lang="vi-VN" i="1" dirty="0" smtClean="0">
                        <a:solidFill>
                          <a:srgbClr val="0070C0"/>
                        </a:solidFill>
                        <a:effectLst/>
                        <a:latin typeface="Cambria Math" panose="02040503050406030204" pitchFamily="18" charset="0"/>
                      </a:rPr>
                      <m:t> =</m:t>
                    </m:r>
                    <m:r>
                      <a:rPr lang="en-US" i="1" dirty="0">
                        <a:solidFill>
                          <a:srgbClr val="0070C0"/>
                        </a:solidFill>
                        <a:effectLst/>
                        <a:latin typeface="Cambria Math" panose="02040503050406030204" pitchFamily="18" charset="0"/>
                      </a:rPr>
                      <m:t> </m:t>
                    </m:r>
                    <m:d>
                      <m:dPr>
                        <m:begChr m:val="{"/>
                        <m:endChr m:val="}"/>
                        <m:ctrlPr>
                          <a:rPr lang="vi-VN" i="1" dirty="0" smtClean="0">
                            <a:solidFill>
                              <a:srgbClr val="0070C0"/>
                            </a:solidFill>
                            <a:effectLst/>
                            <a:latin typeface="Cambria Math" panose="02040503050406030204" pitchFamily="18" charset="0"/>
                          </a:rPr>
                        </m:ctrlPr>
                      </m:dPr>
                      <m:e>
                        <m:r>
                          <a:rPr lang="vi-VN" i="1" dirty="0" smtClean="0">
                            <a:solidFill>
                              <a:srgbClr val="0070C0"/>
                            </a:solidFill>
                            <a:effectLst/>
                            <a:latin typeface="Cambria Math" panose="02040503050406030204" pitchFamily="18" charset="0"/>
                          </a:rPr>
                          <m:t>𝑤</m:t>
                        </m:r>
                        <m:sSub>
                          <m:sSubPr>
                            <m:ctrlPr>
                              <a:rPr lang="en-US" b="0" i="1" dirty="0" smtClean="0">
                                <a:solidFill>
                                  <a:srgbClr val="0070C0"/>
                                </a:solidFill>
                                <a:effectLst/>
                                <a:latin typeface="Cambria Math" panose="02040503050406030204" pitchFamily="18" charset="0"/>
                              </a:rPr>
                            </m:ctrlPr>
                          </m:sSubPr>
                          <m:e>
                            <m:r>
                              <a:rPr lang="vi-VN" i="1" dirty="0" smtClean="0">
                                <a:solidFill>
                                  <a:srgbClr val="0070C0"/>
                                </a:solidFill>
                                <a:effectLst/>
                                <a:latin typeface="Cambria Math" panose="02040503050406030204" pitchFamily="18" charset="0"/>
                              </a:rPr>
                              <m:t>1</m:t>
                            </m:r>
                          </m:e>
                          <m:sub>
                            <m:r>
                              <a:rPr lang="vi-VN" i="1" dirty="0" smtClean="0">
                                <a:solidFill>
                                  <a:srgbClr val="0070C0"/>
                                </a:solidFill>
                                <a:effectLst/>
                                <a:latin typeface="Cambria Math" panose="02040503050406030204" pitchFamily="18" charset="0"/>
                              </a:rPr>
                              <m:t>𝑢</m:t>
                            </m:r>
                            <m:r>
                              <a:rPr lang="vi-VN" i="1" dirty="0" smtClean="0">
                                <a:solidFill>
                                  <a:srgbClr val="0070C0"/>
                                </a:solidFill>
                                <a:effectLst/>
                                <a:latin typeface="Cambria Math" panose="02040503050406030204" pitchFamily="18" charset="0"/>
                              </a:rPr>
                              <m:t>1</m:t>
                            </m:r>
                          </m:sub>
                        </m:sSub>
                        <m:r>
                          <a:rPr lang="vi-VN" i="1" dirty="0" smtClean="0">
                            <a:solidFill>
                              <a:srgbClr val="0070C0"/>
                            </a:solidFill>
                            <a:effectLst/>
                            <a:latin typeface="Cambria Math" panose="02040503050406030204" pitchFamily="18" charset="0"/>
                          </a:rPr>
                          <m:t>, </m:t>
                        </m:r>
                        <m:r>
                          <a:rPr lang="vi-VN" i="1" dirty="0" smtClean="0">
                            <a:solidFill>
                              <a:srgbClr val="0070C0"/>
                            </a:solidFill>
                            <a:effectLst/>
                            <a:latin typeface="Cambria Math" panose="02040503050406030204" pitchFamily="18" charset="0"/>
                          </a:rPr>
                          <m:t>𝑤</m:t>
                        </m:r>
                        <m:sSub>
                          <m:sSubPr>
                            <m:ctrlPr>
                              <a:rPr lang="en-US" b="0" i="1" dirty="0" smtClean="0">
                                <a:solidFill>
                                  <a:srgbClr val="0070C0"/>
                                </a:solidFill>
                                <a:effectLst/>
                                <a:latin typeface="Cambria Math" panose="02040503050406030204" pitchFamily="18" charset="0"/>
                              </a:rPr>
                            </m:ctrlPr>
                          </m:sSubPr>
                          <m:e>
                            <m:r>
                              <a:rPr lang="en-US" b="0" i="1" dirty="0" smtClean="0">
                                <a:solidFill>
                                  <a:srgbClr val="0070C0"/>
                                </a:solidFill>
                                <a:effectLst/>
                                <a:latin typeface="Cambria Math" panose="02040503050406030204" pitchFamily="18" charset="0"/>
                              </a:rPr>
                              <m:t>1</m:t>
                            </m:r>
                          </m:e>
                          <m:sub>
                            <m:r>
                              <a:rPr lang="vi-VN" i="1" dirty="0" smtClean="0">
                                <a:solidFill>
                                  <a:srgbClr val="0070C0"/>
                                </a:solidFill>
                                <a:effectLst/>
                                <a:latin typeface="Cambria Math" panose="02040503050406030204" pitchFamily="18" charset="0"/>
                              </a:rPr>
                              <m:t>𝑢</m:t>
                            </m:r>
                            <m:r>
                              <a:rPr lang="vi-VN" i="1" dirty="0" smtClean="0">
                                <a:solidFill>
                                  <a:srgbClr val="0070C0"/>
                                </a:solidFill>
                                <a:effectLst/>
                                <a:latin typeface="Cambria Math" panose="02040503050406030204" pitchFamily="18" charset="0"/>
                              </a:rPr>
                              <m:t>2</m:t>
                            </m:r>
                          </m:sub>
                        </m:sSub>
                        <m:r>
                          <a:rPr lang="vi-VN" i="1" dirty="0" smtClean="0">
                            <a:solidFill>
                              <a:srgbClr val="0070C0"/>
                            </a:solidFill>
                            <a:effectLst/>
                            <a:latin typeface="Cambria Math" panose="02040503050406030204" pitchFamily="18" charset="0"/>
                          </a:rPr>
                          <m:t>, . . . </m:t>
                        </m:r>
                        <m:r>
                          <a:rPr lang="vi-VN" i="1" dirty="0" smtClean="0">
                            <a:solidFill>
                              <a:srgbClr val="0070C0"/>
                            </a:solidFill>
                            <a:effectLst/>
                            <a:latin typeface="Cambria Math" panose="02040503050406030204" pitchFamily="18" charset="0"/>
                          </a:rPr>
                          <m:t>𝑤</m:t>
                        </m:r>
                        <m:sSub>
                          <m:sSubPr>
                            <m:ctrlPr>
                              <a:rPr lang="en-US" b="0" i="1" dirty="0" smtClean="0">
                                <a:solidFill>
                                  <a:srgbClr val="0070C0"/>
                                </a:solidFill>
                                <a:effectLst/>
                                <a:latin typeface="Cambria Math" panose="02040503050406030204" pitchFamily="18" charset="0"/>
                              </a:rPr>
                            </m:ctrlPr>
                          </m:sSubPr>
                          <m:e>
                            <m:r>
                              <a:rPr lang="vi-VN" i="1" dirty="0" smtClean="0">
                                <a:solidFill>
                                  <a:srgbClr val="0070C0"/>
                                </a:solidFill>
                                <a:effectLst/>
                                <a:latin typeface="Cambria Math" panose="02040503050406030204" pitchFamily="18" charset="0"/>
                              </a:rPr>
                              <m:t>1</m:t>
                            </m:r>
                          </m:e>
                          <m:sub>
                            <m:r>
                              <a:rPr lang="vi-VN" i="1" dirty="0" smtClean="0">
                                <a:solidFill>
                                  <a:srgbClr val="0070C0"/>
                                </a:solidFill>
                                <a:effectLst/>
                                <a:latin typeface="Cambria Math" panose="02040503050406030204" pitchFamily="18" charset="0"/>
                              </a:rPr>
                              <m:t>𝑢𝑗</m:t>
                            </m:r>
                          </m:sub>
                        </m:sSub>
                        <m:r>
                          <a:rPr lang="vi-VN" i="1" dirty="0" smtClean="0">
                            <a:solidFill>
                              <a:srgbClr val="0070C0"/>
                            </a:solidFill>
                            <a:effectLst/>
                            <a:latin typeface="Cambria Math" panose="02040503050406030204" pitchFamily="18" charset="0"/>
                          </a:rPr>
                          <m:t> , . . . </m:t>
                        </m:r>
                        <m:r>
                          <a:rPr lang="vi-VN" i="1" dirty="0" smtClean="0">
                            <a:solidFill>
                              <a:srgbClr val="0070C0"/>
                            </a:solidFill>
                            <a:effectLst/>
                            <a:latin typeface="Cambria Math" panose="02040503050406030204" pitchFamily="18" charset="0"/>
                          </a:rPr>
                          <m:t>𝑤</m:t>
                        </m:r>
                        <m:sSub>
                          <m:sSubPr>
                            <m:ctrlPr>
                              <a:rPr lang="en-US" b="0" i="1" dirty="0" smtClean="0">
                                <a:solidFill>
                                  <a:srgbClr val="0070C0"/>
                                </a:solidFill>
                                <a:effectLst/>
                                <a:latin typeface="Cambria Math" panose="02040503050406030204" pitchFamily="18" charset="0"/>
                              </a:rPr>
                            </m:ctrlPr>
                          </m:sSubPr>
                          <m:e>
                            <m:r>
                              <a:rPr lang="vi-VN" i="1" dirty="0" smtClean="0">
                                <a:solidFill>
                                  <a:srgbClr val="0070C0"/>
                                </a:solidFill>
                                <a:effectLst/>
                                <a:latin typeface="Cambria Math" panose="02040503050406030204" pitchFamily="18" charset="0"/>
                              </a:rPr>
                              <m:t>1</m:t>
                            </m:r>
                          </m:e>
                          <m:sub>
                            <m:r>
                              <a:rPr lang="vi-VN" i="1" dirty="0" smtClean="0">
                                <a:solidFill>
                                  <a:srgbClr val="0070C0"/>
                                </a:solidFill>
                                <a:effectLst/>
                                <a:latin typeface="Cambria Math" panose="02040503050406030204" pitchFamily="18" charset="0"/>
                              </a:rPr>
                              <m:t>𝑢𝑘</m:t>
                            </m:r>
                          </m:sub>
                        </m:sSub>
                      </m:e>
                    </m:d>
                    <m:r>
                      <a:rPr lang="en-US" b="0" i="1" dirty="0" smtClean="0">
                        <a:solidFill>
                          <a:srgbClr val="0070C0"/>
                        </a:solidFill>
                        <a:effectLst/>
                        <a:latin typeface="Cambria Math" panose="02040503050406030204" pitchFamily="18" charset="0"/>
                      </a:rPr>
                      <m:t>,</m:t>
                    </m:r>
                  </m:oMath>
                </a14:m>
                <a:r>
                  <a:rPr lang="en-US">
                    <a:solidFill>
                      <a:srgbClr val="0070C0"/>
                    </a:solidFill>
                    <a:effectLst/>
                    <a:latin typeface="Arial" panose="020B0604020202020204" pitchFamily="34" charset="0"/>
                  </a:rPr>
                  <a:t> </a:t>
                </a:r>
                <a:r>
                  <a:rPr lang="vi-VN">
                    <a:solidFill>
                      <a:srgbClr val="0070C0"/>
                    </a:solidFill>
                    <a:effectLst/>
                    <a:latin typeface="Arial" panose="020B0604020202020204" pitchFamily="34" charset="0"/>
                  </a:rPr>
                  <a:t>đặt PUIM của user u:</a:t>
                </a:r>
                <a:r>
                  <a:rPr lang="en-US">
                    <a:solidFill>
                      <a:srgbClr val="0070C0"/>
                    </a:solidFill>
                    <a:effectLst/>
                    <a:latin typeface="Arial" panose="020B0604020202020204" pitchFamily="34" charset="0"/>
                  </a:rPr>
                  <a:t> </a:t>
                </a:r>
                <a14:m>
                  <m:oMath xmlns:m="http://schemas.openxmlformats.org/officeDocument/2006/math">
                    <m:r>
                      <a:rPr lang="vi-VN" i="1" dirty="0" smtClean="0">
                        <a:solidFill>
                          <a:srgbClr val="0070C0"/>
                        </a:solidFill>
                        <a:effectLst/>
                        <a:latin typeface="Cambria Math" panose="02040503050406030204" pitchFamily="18" charset="0"/>
                      </a:rPr>
                      <m:t>𝑃</m:t>
                    </m:r>
                    <m:sSub>
                      <m:sSubPr>
                        <m:ctrlPr>
                          <a:rPr lang="en-US" b="0" i="1" dirty="0" smtClean="0">
                            <a:solidFill>
                              <a:srgbClr val="0070C0"/>
                            </a:solidFill>
                            <a:effectLst/>
                            <a:latin typeface="Cambria Math" panose="02040503050406030204" pitchFamily="18" charset="0"/>
                          </a:rPr>
                        </m:ctrlPr>
                      </m:sSubPr>
                      <m:e>
                        <m:r>
                          <a:rPr lang="vi-VN" i="1" dirty="0" smtClean="0">
                            <a:solidFill>
                              <a:srgbClr val="0070C0"/>
                            </a:solidFill>
                            <a:effectLst/>
                            <a:latin typeface="Cambria Math" panose="02040503050406030204" pitchFamily="18" charset="0"/>
                          </a:rPr>
                          <m:t>𝑀</m:t>
                        </m:r>
                      </m:e>
                      <m:sub>
                        <m:r>
                          <a:rPr lang="vi-VN" i="1" dirty="0" smtClean="0">
                            <a:solidFill>
                              <a:srgbClr val="0070C0"/>
                            </a:solidFill>
                            <a:effectLst/>
                            <a:latin typeface="Cambria Math" panose="02040503050406030204" pitchFamily="18" charset="0"/>
                          </a:rPr>
                          <m:t>𝑢</m:t>
                        </m:r>
                      </m:sub>
                    </m:sSub>
                    <m:r>
                      <a:rPr lang="vi-VN" i="1" dirty="0" smtClean="0">
                        <a:solidFill>
                          <a:srgbClr val="0070C0"/>
                        </a:solidFill>
                        <a:effectLst/>
                        <a:latin typeface="Cambria Math" panose="02040503050406030204" pitchFamily="18" charset="0"/>
                      </a:rPr>
                      <m:t> = {</m:t>
                    </m:r>
                    <m:r>
                      <a:rPr lang="vi-VN" i="1" dirty="0" smtClean="0">
                        <a:solidFill>
                          <a:srgbClr val="0070C0"/>
                        </a:solidFill>
                        <a:effectLst/>
                        <a:latin typeface="Cambria Math" panose="02040503050406030204" pitchFamily="18" charset="0"/>
                      </a:rPr>
                      <m:t>𝑤</m:t>
                    </m:r>
                    <m:sSub>
                      <m:sSubPr>
                        <m:ctrlPr>
                          <a:rPr lang="en-US" b="0" i="1" dirty="0" smtClean="0">
                            <a:solidFill>
                              <a:srgbClr val="0070C0"/>
                            </a:solidFill>
                            <a:effectLst/>
                            <a:latin typeface="Cambria Math" panose="02040503050406030204" pitchFamily="18" charset="0"/>
                          </a:rPr>
                        </m:ctrlPr>
                      </m:sSubPr>
                      <m:e>
                        <m:r>
                          <a:rPr lang="vi-VN" i="1" dirty="0" smtClean="0">
                            <a:solidFill>
                              <a:srgbClr val="0070C0"/>
                            </a:solidFill>
                            <a:effectLst/>
                            <a:latin typeface="Cambria Math" panose="02040503050406030204" pitchFamily="18" charset="0"/>
                          </a:rPr>
                          <m:t>2</m:t>
                        </m:r>
                      </m:e>
                      <m:sub>
                        <m:r>
                          <a:rPr lang="vi-VN" i="1" dirty="0" smtClean="0">
                            <a:solidFill>
                              <a:srgbClr val="0070C0"/>
                            </a:solidFill>
                            <a:effectLst/>
                            <a:latin typeface="Cambria Math" panose="02040503050406030204" pitchFamily="18" charset="0"/>
                          </a:rPr>
                          <m:t>𝑢</m:t>
                        </m:r>
                        <m:r>
                          <a:rPr lang="vi-VN" i="1" dirty="0" smtClean="0">
                            <a:solidFill>
                              <a:srgbClr val="0070C0"/>
                            </a:solidFill>
                            <a:effectLst/>
                            <a:latin typeface="Cambria Math" panose="02040503050406030204" pitchFamily="18" charset="0"/>
                          </a:rPr>
                          <m:t>1</m:t>
                        </m:r>
                      </m:sub>
                    </m:sSub>
                    <m:r>
                      <a:rPr lang="vi-VN" i="1" dirty="0" smtClean="0">
                        <a:solidFill>
                          <a:srgbClr val="0070C0"/>
                        </a:solidFill>
                        <a:effectLst/>
                        <a:latin typeface="Cambria Math" panose="02040503050406030204" pitchFamily="18" charset="0"/>
                      </a:rPr>
                      <m:t>, </m:t>
                    </m:r>
                    <m:r>
                      <a:rPr lang="vi-VN" i="1" dirty="0" smtClean="0">
                        <a:solidFill>
                          <a:srgbClr val="0070C0"/>
                        </a:solidFill>
                        <a:effectLst/>
                        <a:latin typeface="Cambria Math" panose="02040503050406030204" pitchFamily="18" charset="0"/>
                      </a:rPr>
                      <m:t>𝑤</m:t>
                    </m:r>
                    <m:sSub>
                      <m:sSubPr>
                        <m:ctrlPr>
                          <a:rPr lang="en-US" b="0" i="1" dirty="0" smtClean="0">
                            <a:solidFill>
                              <a:srgbClr val="0070C0"/>
                            </a:solidFill>
                            <a:effectLst/>
                            <a:latin typeface="Cambria Math" panose="02040503050406030204" pitchFamily="18" charset="0"/>
                          </a:rPr>
                        </m:ctrlPr>
                      </m:sSubPr>
                      <m:e>
                        <m:r>
                          <a:rPr lang="vi-VN" i="1" dirty="0" smtClean="0">
                            <a:solidFill>
                              <a:srgbClr val="0070C0"/>
                            </a:solidFill>
                            <a:effectLst/>
                            <a:latin typeface="Cambria Math" panose="02040503050406030204" pitchFamily="18" charset="0"/>
                          </a:rPr>
                          <m:t>2</m:t>
                        </m:r>
                      </m:e>
                      <m:sub>
                        <m:r>
                          <a:rPr lang="vi-VN" i="1" dirty="0" smtClean="0">
                            <a:solidFill>
                              <a:srgbClr val="0070C0"/>
                            </a:solidFill>
                            <a:effectLst/>
                            <a:latin typeface="Cambria Math" panose="02040503050406030204" pitchFamily="18" charset="0"/>
                          </a:rPr>
                          <m:t>𝑢</m:t>
                        </m:r>
                        <m:r>
                          <a:rPr lang="vi-VN" i="1" dirty="0" smtClean="0">
                            <a:solidFill>
                              <a:srgbClr val="0070C0"/>
                            </a:solidFill>
                            <a:effectLst/>
                            <a:latin typeface="Cambria Math" panose="02040503050406030204" pitchFamily="18" charset="0"/>
                          </a:rPr>
                          <m:t>2</m:t>
                        </m:r>
                      </m:sub>
                    </m:sSub>
                    <m:r>
                      <a:rPr lang="vi-VN" i="1" dirty="0" smtClean="0">
                        <a:solidFill>
                          <a:srgbClr val="0070C0"/>
                        </a:solidFill>
                        <a:effectLst/>
                        <a:latin typeface="Cambria Math" panose="02040503050406030204" pitchFamily="18" charset="0"/>
                      </a:rPr>
                      <m:t>, . . . </m:t>
                    </m:r>
                    <m:r>
                      <a:rPr lang="vi-VN" i="1" dirty="0" smtClean="0">
                        <a:solidFill>
                          <a:srgbClr val="0070C0"/>
                        </a:solidFill>
                        <a:effectLst/>
                        <a:latin typeface="Cambria Math" panose="02040503050406030204" pitchFamily="18" charset="0"/>
                      </a:rPr>
                      <m:t>𝑤</m:t>
                    </m:r>
                    <m:sSub>
                      <m:sSubPr>
                        <m:ctrlPr>
                          <a:rPr lang="en-US" b="0" i="1" dirty="0" smtClean="0">
                            <a:solidFill>
                              <a:srgbClr val="0070C0"/>
                            </a:solidFill>
                            <a:effectLst/>
                            <a:latin typeface="Cambria Math" panose="02040503050406030204" pitchFamily="18" charset="0"/>
                          </a:rPr>
                        </m:ctrlPr>
                      </m:sSubPr>
                      <m:e>
                        <m:r>
                          <a:rPr lang="vi-VN" i="1" dirty="0" smtClean="0">
                            <a:solidFill>
                              <a:srgbClr val="0070C0"/>
                            </a:solidFill>
                            <a:effectLst/>
                            <a:latin typeface="Cambria Math" panose="02040503050406030204" pitchFamily="18" charset="0"/>
                          </a:rPr>
                          <m:t>2</m:t>
                        </m:r>
                      </m:e>
                      <m:sub>
                        <m:r>
                          <a:rPr lang="vi-VN" i="1" dirty="0" smtClean="0">
                            <a:solidFill>
                              <a:srgbClr val="0070C0"/>
                            </a:solidFill>
                            <a:effectLst/>
                            <a:latin typeface="Cambria Math" panose="02040503050406030204" pitchFamily="18" charset="0"/>
                          </a:rPr>
                          <m:t>𝑢𝑗</m:t>
                        </m:r>
                      </m:sub>
                    </m:sSub>
                    <m:r>
                      <a:rPr lang="vi-VN" i="1" dirty="0" smtClean="0">
                        <a:solidFill>
                          <a:srgbClr val="0070C0"/>
                        </a:solidFill>
                        <a:effectLst/>
                        <a:latin typeface="Cambria Math" panose="02040503050406030204" pitchFamily="18" charset="0"/>
                      </a:rPr>
                      <m:t> , . . . </m:t>
                    </m:r>
                    <m:r>
                      <a:rPr lang="vi-VN" i="1" dirty="0" smtClean="0">
                        <a:solidFill>
                          <a:srgbClr val="0070C0"/>
                        </a:solidFill>
                        <a:effectLst/>
                        <a:latin typeface="Cambria Math" panose="02040503050406030204" pitchFamily="18" charset="0"/>
                      </a:rPr>
                      <m:t>𝑤</m:t>
                    </m:r>
                    <m:sSub>
                      <m:sSubPr>
                        <m:ctrlPr>
                          <a:rPr lang="en-US" b="0" i="1" dirty="0" smtClean="0">
                            <a:solidFill>
                              <a:srgbClr val="0070C0"/>
                            </a:solidFill>
                            <a:effectLst/>
                            <a:latin typeface="Cambria Math" panose="02040503050406030204" pitchFamily="18" charset="0"/>
                          </a:rPr>
                        </m:ctrlPr>
                      </m:sSubPr>
                      <m:e>
                        <m:r>
                          <a:rPr lang="vi-VN" i="1" dirty="0" smtClean="0">
                            <a:solidFill>
                              <a:srgbClr val="0070C0"/>
                            </a:solidFill>
                            <a:effectLst/>
                            <a:latin typeface="Cambria Math" panose="02040503050406030204" pitchFamily="18" charset="0"/>
                          </a:rPr>
                          <m:t>2</m:t>
                        </m:r>
                      </m:e>
                      <m:sub>
                        <m:r>
                          <a:rPr lang="vi-VN" i="1" dirty="0" smtClean="0">
                            <a:solidFill>
                              <a:srgbClr val="0070C0"/>
                            </a:solidFill>
                            <a:effectLst/>
                            <a:latin typeface="Cambria Math" panose="02040503050406030204" pitchFamily="18" charset="0"/>
                          </a:rPr>
                          <m:t>𝑢𝑘</m:t>
                        </m:r>
                      </m:sub>
                    </m:sSub>
                    <m:r>
                      <a:rPr lang="vi-VN" i="1" dirty="0" smtClean="0">
                        <a:solidFill>
                          <a:srgbClr val="0070C0"/>
                        </a:solidFill>
                        <a:effectLst/>
                        <a:latin typeface="Cambria Math" panose="02040503050406030204" pitchFamily="18" charset="0"/>
                      </a:rPr>
                      <m:t>}, </m:t>
                    </m:r>
                  </m:oMath>
                </a14:m>
                <a:r>
                  <a:rPr lang="vi-VN">
                    <a:solidFill>
                      <a:srgbClr val="0070C0"/>
                    </a:solidFill>
                    <a:effectLst/>
                    <a:latin typeface="Arial" panose="020B0604020202020204" pitchFamily="34" charset="0"/>
                  </a:rPr>
                  <a:t>đặt FUIM của</a:t>
                </a:r>
                <a:r>
                  <a:rPr lang="en-US">
                    <a:solidFill>
                      <a:srgbClr val="0070C0"/>
                    </a:solidFill>
                    <a:effectLst/>
                    <a:latin typeface="Arial" panose="020B0604020202020204" pitchFamily="34" charset="0"/>
                  </a:rPr>
                  <a:t> </a:t>
                </a:r>
                <a:r>
                  <a:rPr lang="vi-VN">
                    <a:solidFill>
                      <a:srgbClr val="0070C0"/>
                    </a:solidFill>
                    <a:effectLst/>
                    <a:latin typeface="Arial" panose="020B0604020202020204" pitchFamily="34" charset="0"/>
                  </a:rPr>
                  <a:t>user u: </a:t>
                </a:r>
                <a14:m>
                  <m:oMath xmlns:m="http://schemas.openxmlformats.org/officeDocument/2006/math">
                    <m:r>
                      <a:rPr lang="vi-VN" i="1" dirty="0" smtClean="0">
                        <a:solidFill>
                          <a:srgbClr val="0070C0"/>
                        </a:solidFill>
                        <a:effectLst/>
                        <a:latin typeface="Cambria Math" panose="02040503050406030204" pitchFamily="18" charset="0"/>
                      </a:rPr>
                      <m:t>𝐹</m:t>
                    </m:r>
                    <m:sSub>
                      <m:sSubPr>
                        <m:ctrlPr>
                          <a:rPr lang="en-US" b="0" i="1" dirty="0" smtClean="0">
                            <a:solidFill>
                              <a:srgbClr val="0070C0"/>
                            </a:solidFill>
                            <a:effectLst/>
                            <a:latin typeface="Cambria Math" panose="02040503050406030204" pitchFamily="18" charset="0"/>
                          </a:rPr>
                        </m:ctrlPr>
                      </m:sSubPr>
                      <m:e>
                        <m:r>
                          <a:rPr lang="vi-VN" i="1" dirty="0" smtClean="0">
                            <a:solidFill>
                              <a:srgbClr val="0070C0"/>
                            </a:solidFill>
                            <a:effectLst/>
                            <a:latin typeface="Cambria Math" panose="02040503050406030204" pitchFamily="18" charset="0"/>
                          </a:rPr>
                          <m:t>𝑀</m:t>
                        </m:r>
                      </m:e>
                      <m:sub>
                        <m:r>
                          <a:rPr lang="vi-VN" i="1" dirty="0" smtClean="0">
                            <a:solidFill>
                              <a:srgbClr val="0070C0"/>
                            </a:solidFill>
                            <a:effectLst/>
                            <a:latin typeface="Cambria Math" panose="02040503050406030204" pitchFamily="18" charset="0"/>
                          </a:rPr>
                          <m:t>𝑢</m:t>
                        </m:r>
                      </m:sub>
                    </m:sSub>
                    <m:r>
                      <a:rPr lang="vi-VN" i="1" dirty="0" smtClean="0">
                        <a:solidFill>
                          <a:srgbClr val="0070C0"/>
                        </a:solidFill>
                        <a:effectLst/>
                        <a:latin typeface="Cambria Math" panose="02040503050406030204" pitchFamily="18" charset="0"/>
                      </a:rPr>
                      <m:t> = </m:t>
                    </m:r>
                    <m:d>
                      <m:dPr>
                        <m:begChr m:val="{"/>
                        <m:endChr m:val="}"/>
                        <m:ctrlPr>
                          <a:rPr lang="vi-VN" i="1" dirty="0" smtClean="0">
                            <a:solidFill>
                              <a:srgbClr val="0070C0"/>
                            </a:solidFill>
                            <a:effectLst/>
                            <a:latin typeface="Cambria Math" panose="02040503050406030204" pitchFamily="18" charset="0"/>
                          </a:rPr>
                        </m:ctrlPr>
                      </m:dPr>
                      <m:e>
                        <m:r>
                          <a:rPr lang="vi-VN" i="1" dirty="0" smtClean="0">
                            <a:solidFill>
                              <a:srgbClr val="0070C0"/>
                            </a:solidFill>
                            <a:effectLst/>
                            <a:latin typeface="Cambria Math" panose="02040503050406030204" pitchFamily="18" charset="0"/>
                          </a:rPr>
                          <m:t>𝑤</m:t>
                        </m:r>
                        <m:sSub>
                          <m:sSubPr>
                            <m:ctrlPr>
                              <a:rPr lang="en-US" b="0" i="1" dirty="0" smtClean="0">
                                <a:solidFill>
                                  <a:srgbClr val="0070C0"/>
                                </a:solidFill>
                                <a:effectLst/>
                                <a:latin typeface="Cambria Math" panose="02040503050406030204" pitchFamily="18" charset="0"/>
                              </a:rPr>
                            </m:ctrlPr>
                          </m:sSubPr>
                          <m:e>
                            <m:r>
                              <a:rPr lang="vi-VN" i="1" dirty="0" smtClean="0">
                                <a:solidFill>
                                  <a:srgbClr val="0070C0"/>
                                </a:solidFill>
                                <a:effectLst/>
                                <a:latin typeface="Cambria Math" panose="02040503050406030204" pitchFamily="18" charset="0"/>
                              </a:rPr>
                              <m:t>3</m:t>
                            </m:r>
                          </m:e>
                          <m:sub>
                            <m:r>
                              <a:rPr lang="vi-VN" i="1" dirty="0" smtClean="0">
                                <a:solidFill>
                                  <a:srgbClr val="0070C0"/>
                                </a:solidFill>
                                <a:effectLst/>
                                <a:latin typeface="Cambria Math" panose="02040503050406030204" pitchFamily="18" charset="0"/>
                              </a:rPr>
                              <m:t>𝑢</m:t>
                            </m:r>
                            <m:r>
                              <a:rPr lang="vi-VN" i="1" dirty="0" smtClean="0">
                                <a:solidFill>
                                  <a:srgbClr val="0070C0"/>
                                </a:solidFill>
                                <a:effectLst/>
                                <a:latin typeface="Cambria Math" panose="02040503050406030204" pitchFamily="18" charset="0"/>
                              </a:rPr>
                              <m:t>1</m:t>
                            </m:r>
                          </m:sub>
                        </m:sSub>
                        <m:r>
                          <a:rPr lang="vi-VN" i="1" dirty="0" smtClean="0">
                            <a:solidFill>
                              <a:srgbClr val="0070C0"/>
                            </a:solidFill>
                            <a:effectLst/>
                            <a:latin typeface="Cambria Math" panose="02040503050406030204" pitchFamily="18" charset="0"/>
                          </a:rPr>
                          <m:t>, </m:t>
                        </m:r>
                        <m:r>
                          <a:rPr lang="vi-VN" i="1" dirty="0" smtClean="0">
                            <a:solidFill>
                              <a:srgbClr val="0070C0"/>
                            </a:solidFill>
                            <a:effectLst/>
                            <a:latin typeface="Cambria Math" panose="02040503050406030204" pitchFamily="18" charset="0"/>
                          </a:rPr>
                          <m:t>𝑤</m:t>
                        </m:r>
                        <m:sSub>
                          <m:sSubPr>
                            <m:ctrlPr>
                              <a:rPr lang="en-US" b="0" i="1" dirty="0" smtClean="0">
                                <a:solidFill>
                                  <a:srgbClr val="0070C0"/>
                                </a:solidFill>
                                <a:effectLst/>
                                <a:latin typeface="Cambria Math" panose="02040503050406030204" pitchFamily="18" charset="0"/>
                              </a:rPr>
                            </m:ctrlPr>
                          </m:sSubPr>
                          <m:e>
                            <m:r>
                              <a:rPr lang="vi-VN" i="1" dirty="0" smtClean="0">
                                <a:solidFill>
                                  <a:srgbClr val="0070C0"/>
                                </a:solidFill>
                                <a:effectLst/>
                                <a:latin typeface="Cambria Math" panose="02040503050406030204" pitchFamily="18" charset="0"/>
                              </a:rPr>
                              <m:t>3</m:t>
                            </m:r>
                          </m:e>
                          <m:sub>
                            <m:r>
                              <a:rPr lang="vi-VN" i="1" dirty="0" smtClean="0">
                                <a:solidFill>
                                  <a:srgbClr val="0070C0"/>
                                </a:solidFill>
                                <a:effectLst/>
                                <a:latin typeface="Cambria Math" panose="02040503050406030204" pitchFamily="18" charset="0"/>
                              </a:rPr>
                              <m:t>𝑢</m:t>
                            </m:r>
                            <m:r>
                              <a:rPr lang="vi-VN" i="1" dirty="0" smtClean="0">
                                <a:solidFill>
                                  <a:srgbClr val="0070C0"/>
                                </a:solidFill>
                                <a:effectLst/>
                                <a:latin typeface="Cambria Math" panose="02040503050406030204" pitchFamily="18" charset="0"/>
                              </a:rPr>
                              <m:t>2</m:t>
                            </m:r>
                          </m:sub>
                        </m:sSub>
                        <m:r>
                          <a:rPr lang="vi-VN" i="1" dirty="0" smtClean="0">
                            <a:solidFill>
                              <a:srgbClr val="0070C0"/>
                            </a:solidFill>
                            <a:effectLst/>
                            <a:latin typeface="Cambria Math" panose="02040503050406030204" pitchFamily="18" charset="0"/>
                          </a:rPr>
                          <m:t>, . . . </m:t>
                        </m:r>
                        <m:r>
                          <a:rPr lang="vi-VN" i="1" dirty="0" smtClean="0">
                            <a:solidFill>
                              <a:srgbClr val="0070C0"/>
                            </a:solidFill>
                            <a:effectLst/>
                            <a:latin typeface="Cambria Math" panose="02040503050406030204" pitchFamily="18" charset="0"/>
                          </a:rPr>
                          <m:t>𝑤</m:t>
                        </m:r>
                        <m:sSub>
                          <m:sSubPr>
                            <m:ctrlPr>
                              <a:rPr lang="en-US" b="0" i="1" dirty="0" smtClean="0">
                                <a:solidFill>
                                  <a:srgbClr val="0070C0"/>
                                </a:solidFill>
                                <a:effectLst/>
                                <a:latin typeface="Cambria Math" panose="02040503050406030204" pitchFamily="18" charset="0"/>
                              </a:rPr>
                            </m:ctrlPr>
                          </m:sSubPr>
                          <m:e>
                            <m:r>
                              <a:rPr lang="vi-VN" i="1" dirty="0" smtClean="0">
                                <a:solidFill>
                                  <a:srgbClr val="0070C0"/>
                                </a:solidFill>
                                <a:effectLst/>
                                <a:latin typeface="Cambria Math" panose="02040503050406030204" pitchFamily="18" charset="0"/>
                              </a:rPr>
                              <m:t>3</m:t>
                            </m:r>
                          </m:e>
                          <m:sub>
                            <m:r>
                              <a:rPr lang="vi-VN" i="1" dirty="0" smtClean="0">
                                <a:solidFill>
                                  <a:srgbClr val="0070C0"/>
                                </a:solidFill>
                                <a:effectLst/>
                                <a:latin typeface="Cambria Math" panose="02040503050406030204" pitchFamily="18" charset="0"/>
                              </a:rPr>
                              <m:t>𝑢𝑗</m:t>
                            </m:r>
                          </m:sub>
                        </m:sSub>
                        <m:r>
                          <a:rPr lang="vi-VN" i="1" dirty="0" smtClean="0">
                            <a:solidFill>
                              <a:srgbClr val="0070C0"/>
                            </a:solidFill>
                            <a:effectLst/>
                            <a:latin typeface="Cambria Math" panose="02040503050406030204" pitchFamily="18" charset="0"/>
                          </a:rPr>
                          <m:t> , . . . </m:t>
                        </m:r>
                        <m:r>
                          <a:rPr lang="vi-VN" i="1" dirty="0" smtClean="0">
                            <a:solidFill>
                              <a:srgbClr val="0070C0"/>
                            </a:solidFill>
                            <a:effectLst/>
                            <a:latin typeface="Cambria Math" panose="02040503050406030204" pitchFamily="18" charset="0"/>
                          </a:rPr>
                          <m:t>𝑤</m:t>
                        </m:r>
                        <m:sSub>
                          <m:sSubPr>
                            <m:ctrlPr>
                              <a:rPr lang="en-US" b="0" i="1" dirty="0" smtClean="0">
                                <a:solidFill>
                                  <a:srgbClr val="0070C0"/>
                                </a:solidFill>
                                <a:effectLst/>
                                <a:latin typeface="Cambria Math" panose="02040503050406030204" pitchFamily="18" charset="0"/>
                              </a:rPr>
                            </m:ctrlPr>
                          </m:sSubPr>
                          <m:e>
                            <m:r>
                              <a:rPr lang="vi-VN" i="1" dirty="0" smtClean="0">
                                <a:solidFill>
                                  <a:srgbClr val="0070C0"/>
                                </a:solidFill>
                                <a:effectLst/>
                                <a:latin typeface="Cambria Math" panose="02040503050406030204" pitchFamily="18" charset="0"/>
                              </a:rPr>
                              <m:t>3</m:t>
                            </m:r>
                          </m:e>
                          <m:sub>
                            <m:r>
                              <a:rPr lang="vi-VN" i="1" dirty="0" smtClean="0">
                                <a:solidFill>
                                  <a:srgbClr val="0070C0"/>
                                </a:solidFill>
                                <a:effectLst/>
                                <a:latin typeface="Cambria Math" panose="02040503050406030204" pitchFamily="18" charset="0"/>
                              </a:rPr>
                              <m:t>𝑢𝑘</m:t>
                            </m:r>
                          </m:sub>
                        </m:sSub>
                      </m:e>
                    </m:d>
                  </m:oMath>
                </a14:m>
                <a:r>
                  <a:rPr lang="vi-VN">
                    <a:solidFill>
                      <a:srgbClr val="0070C0"/>
                    </a:solidFill>
                    <a:effectLst/>
                    <a:latin typeface="Arial" panose="020B0604020202020204" pitchFamily="34" charset="0"/>
                  </a:rPr>
                  <a:t>,</a:t>
                </a:r>
                <a:r>
                  <a:rPr lang="en-US">
                    <a:solidFill>
                      <a:srgbClr val="0070C0"/>
                    </a:solidFill>
                    <a:latin typeface="Arial" panose="020B0604020202020204" pitchFamily="34" charset="0"/>
                  </a:rPr>
                  <a:t> </a:t>
                </a:r>
                <a:r>
                  <a:rPr lang="vi-VN">
                    <a:solidFill>
                      <a:srgbClr val="0070C0"/>
                    </a:solidFill>
                    <a:effectLst/>
                    <a:latin typeface="Arial" panose="020B0604020202020204" pitchFamily="34" charset="0"/>
                  </a:rPr>
                  <a:t>candidate resource </a:t>
                </a:r>
                <a14:m>
                  <m:oMath xmlns:m="http://schemas.openxmlformats.org/officeDocument/2006/math">
                    <m:r>
                      <a:rPr lang="vi-VN" i="1" dirty="0" smtClean="0">
                        <a:solidFill>
                          <a:srgbClr val="0070C0"/>
                        </a:solidFill>
                        <a:effectLst/>
                        <a:latin typeface="Cambria Math" panose="02040503050406030204" pitchFamily="18" charset="0"/>
                      </a:rPr>
                      <m:t>𝑑</m:t>
                    </m:r>
                    <m:r>
                      <a:rPr lang="vi-VN" i="1" dirty="0" smtClean="0">
                        <a:solidFill>
                          <a:srgbClr val="0070C0"/>
                        </a:solidFill>
                        <a:effectLst/>
                        <a:latin typeface="Cambria Math" panose="02040503050406030204" pitchFamily="18" charset="0"/>
                      </a:rPr>
                      <m:t> = {</m:t>
                    </m:r>
                    <m:r>
                      <a:rPr lang="vi-VN" i="1" dirty="0" smtClean="0">
                        <a:solidFill>
                          <a:srgbClr val="0070C0"/>
                        </a:solidFill>
                        <a:effectLst/>
                        <a:latin typeface="Cambria Math" panose="02040503050406030204" pitchFamily="18" charset="0"/>
                      </a:rPr>
                      <m:t>𝑤</m:t>
                    </m:r>
                    <m:sSub>
                      <m:sSubPr>
                        <m:ctrlPr>
                          <a:rPr lang="en-US" b="0" i="1" dirty="0" smtClean="0">
                            <a:solidFill>
                              <a:srgbClr val="0070C0"/>
                            </a:solidFill>
                            <a:effectLst/>
                            <a:latin typeface="Cambria Math" panose="02040503050406030204" pitchFamily="18" charset="0"/>
                          </a:rPr>
                        </m:ctrlPr>
                      </m:sSubPr>
                      <m:e>
                        <m:r>
                          <a:rPr lang="vi-VN" i="1" dirty="0" smtClean="0">
                            <a:solidFill>
                              <a:srgbClr val="0070C0"/>
                            </a:solidFill>
                            <a:effectLst/>
                            <a:latin typeface="Cambria Math" panose="02040503050406030204" pitchFamily="18" charset="0"/>
                          </a:rPr>
                          <m:t>𝑑</m:t>
                        </m:r>
                      </m:e>
                      <m:sub>
                        <m:r>
                          <a:rPr lang="vi-VN" i="1" dirty="0" smtClean="0">
                            <a:solidFill>
                              <a:srgbClr val="0070C0"/>
                            </a:solidFill>
                            <a:effectLst/>
                            <a:latin typeface="Cambria Math" panose="02040503050406030204" pitchFamily="18" charset="0"/>
                          </a:rPr>
                          <m:t>1</m:t>
                        </m:r>
                      </m:sub>
                    </m:sSub>
                    <m:r>
                      <a:rPr lang="vi-VN" i="1" dirty="0" smtClean="0">
                        <a:solidFill>
                          <a:srgbClr val="0070C0"/>
                        </a:solidFill>
                        <a:effectLst/>
                        <a:latin typeface="Cambria Math" panose="02040503050406030204" pitchFamily="18" charset="0"/>
                      </a:rPr>
                      <m:t>, </m:t>
                    </m:r>
                    <m:r>
                      <a:rPr lang="vi-VN" i="1" dirty="0" smtClean="0">
                        <a:solidFill>
                          <a:srgbClr val="0070C0"/>
                        </a:solidFill>
                        <a:effectLst/>
                        <a:latin typeface="Cambria Math" panose="02040503050406030204" pitchFamily="18" charset="0"/>
                      </a:rPr>
                      <m:t>𝑤</m:t>
                    </m:r>
                    <m:sSub>
                      <m:sSubPr>
                        <m:ctrlPr>
                          <a:rPr lang="en-US" b="0" i="1" dirty="0" smtClean="0">
                            <a:solidFill>
                              <a:srgbClr val="0070C0"/>
                            </a:solidFill>
                            <a:effectLst/>
                            <a:latin typeface="Cambria Math" panose="02040503050406030204" pitchFamily="18" charset="0"/>
                          </a:rPr>
                        </m:ctrlPr>
                      </m:sSubPr>
                      <m:e>
                        <m:r>
                          <a:rPr lang="vi-VN" i="1" dirty="0" smtClean="0">
                            <a:solidFill>
                              <a:srgbClr val="0070C0"/>
                            </a:solidFill>
                            <a:effectLst/>
                            <a:latin typeface="Cambria Math" panose="02040503050406030204" pitchFamily="18" charset="0"/>
                          </a:rPr>
                          <m:t>𝑑</m:t>
                        </m:r>
                      </m:e>
                      <m:sub>
                        <m:r>
                          <a:rPr lang="vi-VN" i="1" dirty="0" smtClean="0">
                            <a:solidFill>
                              <a:srgbClr val="0070C0"/>
                            </a:solidFill>
                            <a:effectLst/>
                            <a:latin typeface="Cambria Math" panose="02040503050406030204" pitchFamily="18" charset="0"/>
                          </a:rPr>
                          <m:t>2</m:t>
                        </m:r>
                      </m:sub>
                    </m:sSub>
                    <m:r>
                      <a:rPr lang="vi-VN" i="1" dirty="0" smtClean="0">
                        <a:solidFill>
                          <a:srgbClr val="0070C0"/>
                        </a:solidFill>
                        <a:effectLst/>
                        <a:latin typeface="Cambria Math" panose="02040503050406030204" pitchFamily="18" charset="0"/>
                      </a:rPr>
                      <m:t>, . . . </m:t>
                    </m:r>
                    <m:r>
                      <a:rPr lang="vi-VN" i="1" dirty="0" smtClean="0">
                        <a:solidFill>
                          <a:srgbClr val="0070C0"/>
                        </a:solidFill>
                        <a:effectLst/>
                        <a:latin typeface="Cambria Math" panose="02040503050406030204" pitchFamily="18" charset="0"/>
                      </a:rPr>
                      <m:t>𝑤</m:t>
                    </m:r>
                    <m:sSub>
                      <m:sSubPr>
                        <m:ctrlPr>
                          <a:rPr lang="en-US" b="0" i="1" dirty="0" smtClean="0">
                            <a:solidFill>
                              <a:srgbClr val="0070C0"/>
                            </a:solidFill>
                            <a:effectLst/>
                            <a:latin typeface="Cambria Math" panose="02040503050406030204" pitchFamily="18" charset="0"/>
                          </a:rPr>
                        </m:ctrlPr>
                      </m:sSubPr>
                      <m:e>
                        <m:r>
                          <a:rPr lang="vi-VN" i="1" dirty="0" smtClean="0">
                            <a:solidFill>
                              <a:srgbClr val="0070C0"/>
                            </a:solidFill>
                            <a:effectLst/>
                            <a:latin typeface="Cambria Math" panose="02040503050406030204" pitchFamily="18" charset="0"/>
                          </a:rPr>
                          <m:t>𝑑</m:t>
                        </m:r>
                      </m:e>
                      <m:sub>
                        <m:r>
                          <a:rPr lang="vi-VN" i="1" dirty="0" smtClean="0">
                            <a:solidFill>
                              <a:srgbClr val="0070C0"/>
                            </a:solidFill>
                            <a:effectLst/>
                            <a:latin typeface="Cambria Math" panose="02040503050406030204" pitchFamily="18" charset="0"/>
                          </a:rPr>
                          <m:t>𝑗</m:t>
                        </m:r>
                      </m:sub>
                    </m:sSub>
                    <m:r>
                      <a:rPr lang="vi-VN" i="1" dirty="0" smtClean="0">
                        <a:solidFill>
                          <a:srgbClr val="0070C0"/>
                        </a:solidFill>
                        <a:effectLst/>
                        <a:latin typeface="Cambria Math" panose="02040503050406030204" pitchFamily="18" charset="0"/>
                      </a:rPr>
                      <m:t> , . . . </m:t>
                    </m:r>
                    <m:r>
                      <a:rPr lang="vi-VN" i="1" dirty="0" smtClean="0">
                        <a:solidFill>
                          <a:srgbClr val="0070C0"/>
                        </a:solidFill>
                        <a:effectLst/>
                        <a:latin typeface="Cambria Math" panose="02040503050406030204" pitchFamily="18" charset="0"/>
                      </a:rPr>
                      <m:t>𝑤</m:t>
                    </m:r>
                    <m:sSub>
                      <m:sSubPr>
                        <m:ctrlPr>
                          <a:rPr lang="en-US" b="0" i="1" dirty="0" smtClean="0">
                            <a:solidFill>
                              <a:srgbClr val="0070C0"/>
                            </a:solidFill>
                            <a:effectLst/>
                            <a:latin typeface="Cambria Math" panose="02040503050406030204" pitchFamily="18" charset="0"/>
                          </a:rPr>
                        </m:ctrlPr>
                      </m:sSubPr>
                      <m:e>
                        <m:r>
                          <a:rPr lang="vi-VN" i="1" dirty="0" smtClean="0">
                            <a:solidFill>
                              <a:srgbClr val="0070C0"/>
                            </a:solidFill>
                            <a:effectLst/>
                            <a:latin typeface="Cambria Math" panose="02040503050406030204" pitchFamily="18" charset="0"/>
                          </a:rPr>
                          <m:t>𝑑</m:t>
                        </m:r>
                      </m:e>
                      <m:sub>
                        <m:r>
                          <a:rPr lang="vi-VN" i="1" dirty="0" smtClean="0">
                            <a:solidFill>
                              <a:srgbClr val="0070C0"/>
                            </a:solidFill>
                            <a:effectLst/>
                            <a:latin typeface="Cambria Math" panose="02040503050406030204" pitchFamily="18" charset="0"/>
                          </a:rPr>
                          <m:t>𝑚</m:t>
                        </m:r>
                      </m:sub>
                    </m:sSub>
                    <m:r>
                      <a:rPr lang="vi-VN" i="1" dirty="0" smtClean="0">
                        <a:solidFill>
                          <a:srgbClr val="0070C0"/>
                        </a:solidFill>
                        <a:effectLst/>
                        <a:latin typeface="Cambria Math" panose="02040503050406030204" pitchFamily="18" charset="0"/>
                      </a:rPr>
                      <m:t>}.</m:t>
                    </m:r>
                  </m:oMath>
                </a14:m>
                <a:endParaRPr lang="en-US">
                  <a:solidFill>
                    <a:srgbClr val="0070C0"/>
                  </a:solidFill>
                </a:endParaRPr>
              </a:p>
              <a:p>
                <a:pPr algn="just"/>
                <a:endParaRPr lang="en-US">
                  <a:solidFill>
                    <a:srgbClr val="0070C0"/>
                  </a:solidFill>
                  <a:effectLst/>
                  <a:latin typeface="Arial" panose="020B0604020202020204" pitchFamily="34" charset="0"/>
                </a:endParaRPr>
              </a:p>
            </p:txBody>
          </p:sp>
        </mc:Choice>
        <mc:Fallback>
          <p:sp>
            <p:nvSpPr>
              <p:cNvPr id="12" name="Chỗ dành sẵn cho Nội dung 2">
                <a:extLst>
                  <a:ext uri="{FF2B5EF4-FFF2-40B4-BE49-F238E27FC236}">
                    <a16:creationId xmlns:a16="http://schemas.microsoft.com/office/drawing/2014/main" id="{799C1DF5-F77A-9769-25BC-BDCCDDFEC3FF}"/>
                  </a:ext>
                </a:extLst>
              </p:cNvPr>
              <p:cNvSpPr txBox="1">
                <a:spLocks noRot="1" noChangeAspect="1" noMove="1" noResize="1" noEditPoints="1" noAdjustHandles="1" noChangeArrowheads="1" noChangeShapeType="1" noTextEdit="1"/>
              </p:cNvSpPr>
              <p:nvPr/>
            </p:nvSpPr>
            <p:spPr>
              <a:xfrm>
                <a:off x="1228725" y="2139216"/>
                <a:ext cx="10144123" cy="1604109"/>
              </a:xfrm>
              <a:prstGeom prst="rect">
                <a:avLst/>
              </a:prstGeom>
              <a:blipFill>
                <a:blip r:embed="rId4"/>
                <a:stretch>
                  <a:fillRect l="-841" t="-3802" r="-901" b="-1521"/>
                </a:stretch>
              </a:blipFill>
            </p:spPr>
            <p:txBody>
              <a:bodyPr/>
              <a:lstStyle/>
              <a:p>
                <a:r>
                  <a:rPr lang="en-US">
                    <a:noFill/>
                  </a:rPr>
                  <a:t> </a:t>
                </a:r>
              </a:p>
            </p:txBody>
          </p:sp>
        </mc:Fallback>
      </mc:AlternateContent>
    </p:spTree>
    <p:extLst>
      <p:ext uri="{BB962C8B-B14F-4D97-AF65-F5344CB8AC3E}">
        <p14:creationId xmlns:p14="http://schemas.microsoft.com/office/powerpoint/2010/main" val="10634513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D5AD5A4B-C030-FE9B-33F4-FFEE813C4F06}"/>
              </a:ext>
            </a:extLst>
          </p:cNvPr>
          <p:cNvSpPr>
            <a:spLocks noGrp="1"/>
          </p:cNvSpPr>
          <p:nvPr>
            <p:ph type="ftr" sz="quarter" idx="11"/>
          </p:nvPr>
        </p:nvSpPr>
        <p:spPr>
          <a:xfrm>
            <a:off x="4038600" y="6378575"/>
            <a:ext cx="4114800" cy="365125"/>
          </a:xfrm>
        </p:spPr>
        <p:txBody>
          <a:bodyPr/>
          <a:lstStyle/>
          <a:p>
            <a:r>
              <a:rPr lang="en-US" sz="1600">
                <a:solidFill>
                  <a:schemeClr val="tx1"/>
                </a:solidFill>
                <a:latin typeface="Arial" panose="020B0604020202020204" pitchFamily="34" charset="0"/>
                <a:cs typeface="Arial" panose="020B0604020202020204" pitchFamily="34" charset="0"/>
              </a:rPr>
              <a:t>DS300 – HỆ KHUYẾN NGHỊ</a:t>
            </a:r>
          </a:p>
        </p:txBody>
      </p:sp>
      <p:sp>
        <p:nvSpPr>
          <p:cNvPr id="8" name="Slide Number Placeholder 7">
            <a:extLst>
              <a:ext uri="{FF2B5EF4-FFF2-40B4-BE49-F238E27FC236}">
                <a16:creationId xmlns:a16="http://schemas.microsoft.com/office/drawing/2014/main" id="{14E44644-30AF-C98C-940C-238E1D0D8166}"/>
              </a:ext>
            </a:extLst>
          </p:cNvPr>
          <p:cNvSpPr>
            <a:spLocks noGrp="1"/>
          </p:cNvSpPr>
          <p:nvPr>
            <p:ph type="sldNum" sz="quarter" idx="12"/>
          </p:nvPr>
        </p:nvSpPr>
        <p:spPr>
          <a:xfrm>
            <a:off x="11372849" y="6356350"/>
            <a:ext cx="542925" cy="365125"/>
          </a:xfrm>
        </p:spPr>
        <p:txBody>
          <a:body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t>22</a:t>
            </a:fld>
            <a:endParaRPr lang="en-US" sz="1600">
              <a:solidFill>
                <a:schemeClr val="tx1"/>
              </a:solidFill>
              <a:latin typeface="Arial" panose="020B0604020202020204" pitchFamily="34" charset="0"/>
              <a:cs typeface="Arial" panose="020B0604020202020204" pitchFamily="34" charset="0"/>
            </a:endParaRPr>
          </a:p>
        </p:txBody>
      </p:sp>
      <p:sp>
        <p:nvSpPr>
          <p:cNvPr id="10" name="Google Shape;115;p1">
            <a:extLst>
              <a:ext uri="{FF2B5EF4-FFF2-40B4-BE49-F238E27FC236}">
                <a16:creationId xmlns:a16="http://schemas.microsoft.com/office/drawing/2014/main" id="{7E452CFA-6A2D-1329-92B7-E8C184F5BFD5}"/>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16" name="TextBox 15">
            <a:extLst>
              <a:ext uri="{FF2B5EF4-FFF2-40B4-BE49-F238E27FC236}">
                <a16:creationId xmlns:a16="http://schemas.microsoft.com/office/drawing/2014/main" id="{DD022FB8-AB14-F4C9-176F-C63806A64008}"/>
              </a:ext>
            </a:extLst>
          </p:cNvPr>
          <p:cNvSpPr txBox="1"/>
          <p:nvPr/>
        </p:nvSpPr>
        <p:spPr>
          <a:xfrm>
            <a:off x="1733549" y="114300"/>
            <a:ext cx="8610601" cy="584775"/>
          </a:xfrm>
          <a:prstGeom prst="rect">
            <a:avLst/>
          </a:prstGeom>
          <a:noFill/>
        </p:spPr>
        <p:txBody>
          <a:bodyPr wrap="square" rtlCol="0">
            <a:spAutoFit/>
          </a:bodyPr>
          <a:lstStyle/>
          <a:p>
            <a:pPr algn="ctr"/>
            <a:r>
              <a:rPr lang="en-US" sz="1600">
                <a:solidFill>
                  <a:schemeClr val="tx1">
                    <a:lumMod val="50000"/>
                    <a:lumOff val="50000"/>
                  </a:schemeClr>
                </a:solidFill>
                <a:effectLst/>
                <a:latin typeface="Arial" panose="020B0604020202020204" pitchFamily="34" charset="0"/>
                <a:cs typeface="Arial" panose="020B0604020202020204" pitchFamily="34" charset="0"/>
              </a:rPr>
              <a:t>Intelligent Learning System based on Personalized Recommendation Technology</a:t>
            </a:r>
            <a:br>
              <a:rPr lang="en-US" sz="1600">
                <a:solidFill>
                  <a:schemeClr val="tx1">
                    <a:lumMod val="50000"/>
                    <a:lumOff val="50000"/>
                  </a:schemeClr>
                </a:solidFill>
                <a:latin typeface="Arial" panose="020B0604020202020204" pitchFamily="34" charset="0"/>
                <a:cs typeface="Arial" panose="020B0604020202020204" pitchFamily="34" charset="0"/>
              </a:rPr>
            </a:br>
            <a:endParaRPr lang="en-US" sz="1600">
              <a:solidFill>
                <a:schemeClr val="tx1">
                  <a:lumMod val="50000"/>
                  <a:lumOff val="50000"/>
                </a:schemeClr>
              </a:solidFill>
            </a:endParaRPr>
          </a:p>
        </p:txBody>
      </p:sp>
      <p:grpSp>
        <p:nvGrpSpPr>
          <p:cNvPr id="31" name="Group 30">
            <a:extLst>
              <a:ext uri="{FF2B5EF4-FFF2-40B4-BE49-F238E27FC236}">
                <a16:creationId xmlns:a16="http://schemas.microsoft.com/office/drawing/2014/main" id="{7DA9AB0A-5944-BB9F-BE06-E583B221A89F}"/>
              </a:ext>
            </a:extLst>
          </p:cNvPr>
          <p:cNvGrpSpPr/>
          <p:nvPr/>
        </p:nvGrpSpPr>
        <p:grpSpPr>
          <a:xfrm>
            <a:off x="276226" y="1090232"/>
            <a:ext cx="11449049" cy="106739"/>
            <a:chOff x="276226" y="1309307"/>
            <a:chExt cx="11449049" cy="106739"/>
          </a:xfrm>
        </p:grpSpPr>
        <p:cxnSp>
          <p:nvCxnSpPr>
            <p:cNvPr id="4" name="Straight Connector 3">
              <a:extLst>
                <a:ext uri="{FF2B5EF4-FFF2-40B4-BE49-F238E27FC236}">
                  <a16:creationId xmlns:a16="http://schemas.microsoft.com/office/drawing/2014/main" id="{14395E4C-080E-EF88-EE96-ACBB7EF4A6BC}"/>
                </a:ext>
              </a:extLst>
            </p:cNvPr>
            <p:cNvCxnSpPr>
              <a:cxnSpLocks/>
            </p:cNvCxnSpPr>
            <p:nvPr/>
          </p:nvCxnSpPr>
          <p:spPr>
            <a:xfrm>
              <a:off x="276226" y="130930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306128A1-6221-21A6-33A8-A61FEB89C24F}"/>
                </a:ext>
              </a:extLst>
            </p:cNvPr>
            <p:cNvSpPr/>
            <p:nvPr/>
          </p:nvSpPr>
          <p:spPr>
            <a:xfrm>
              <a:off x="276226" y="1309307"/>
              <a:ext cx="5819774" cy="1067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9" name="Straight Connector 28">
            <a:extLst>
              <a:ext uri="{FF2B5EF4-FFF2-40B4-BE49-F238E27FC236}">
                <a16:creationId xmlns:a16="http://schemas.microsoft.com/office/drawing/2014/main" id="{76734B8C-24EB-4B46-0771-C4DD37657E0F}"/>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nvGrpSpPr>
          <p:cNvPr id="39" name="!!ND">
            <a:extLst>
              <a:ext uri="{FF2B5EF4-FFF2-40B4-BE49-F238E27FC236}">
                <a16:creationId xmlns:a16="http://schemas.microsoft.com/office/drawing/2014/main" id="{FD0610EC-26C5-EED7-5A1F-BA8CE40A9F2D}"/>
              </a:ext>
            </a:extLst>
          </p:cNvPr>
          <p:cNvGrpSpPr/>
          <p:nvPr/>
        </p:nvGrpSpPr>
        <p:grpSpPr>
          <a:xfrm>
            <a:off x="276226" y="426010"/>
            <a:ext cx="5747664" cy="664221"/>
            <a:chOff x="934715" y="1851732"/>
            <a:chExt cx="5747664" cy="664221"/>
          </a:xfrm>
        </p:grpSpPr>
        <p:sp>
          <p:nvSpPr>
            <p:cNvPr id="35" name="TextBox 34">
              <a:extLst>
                <a:ext uri="{FF2B5EF4-FFF2-40B4-BE49-F238E27FC236}">
                  <a16:creationId xmlns:a16="http://schemas.microsoft.com/office/drawing/2014/main" id="{32FAB47D-EBB1-DB65-A043-9E7353CAAC02}"/>
                </a:ext>
              </a:extLst>
            </p:cNvPr>
            <p:cNvSpPr txBox="1"/>
            <p:nvPr/>
          </p:nvSpPr>
          <p:spPr>
            <a:xfrm>
              <a:off x="1598936" y="1891454"/>
              <a:ext cx="5083443" cy="584775"/>
            </a:xfrm>
            <a:prstGeom prst="rect">
              <a:avLst/>
            </a:prstGeom>
            <a:noFill/>
          </p:spPr>
          <p:txBody>
            <a:bodyPr wrap="none" rtlCol="0">
              <a:spAutoFit/>
            </a:bodyPr>
            <a:lstStyle/>
            <a:p>
              <a:r>
                <a:rPr lang="en-US" sz="3200" b="1">
                  <a:solidFill>
                    <a:schemeClr val="dk1"/>
                  </a:solidFill>
                  <a:latin typeface="Arial" panose="020B0604020202020204" pitchFamily="34" charset="0"/>
                  <a:ea typeface="Times New Roman"/>
                  <a:cs typeface="Arial" panose="020B0604020202020204" pitchFamily="34" charset="0"/>
                  <a:sym typeface="Times New Roman"/>
                </a:rPr>
                <a:t>KẾT QUẢ THỰC NGHIỆM</a:t>
              </a:r>
              <a:endParaRPr lang="vi-VN" sz="3200" b="1">
                <a:solidFill>
                  <a:schemeClr val="dk1"/>
                </a:solidFill>
                <a:latin typeface="Arial" panose="020B0604020202020204" pitchFamily="34" charset="0"/>
                <a:ea typeface="Times New Roman"/>
                <a:cs typeface="Arial" panose="020B0604020202020204" pitchFamily="34" charset="0"/>
                <a:sym typeface="Times New Roman"/>
              </a:endParaRPr>
            </a:p>
          </p:txBody>
        </p:sp>
        <p:sp>
          <p:nvSpPr>
            <p:cNvPr id="38" name="Diamond 37">
              <a:extLst>
                <a:ext uri="{FF2B5EF4-FFF2-40B4-BE49-F238E27FC236}">
                  <a16:creationId xmlns:a16="http://schemas.microsoft.com/office/drawing/2014/main" id="{F9F206B7-A218-709C-7FB2-CD8E891C9403}"/>
                </a:ext>
              </a:extLst>
            </p:cNvPr>
            <p:cNvSpPr/>
            <p:nvPr/>
          </p:nvSpPr>
          <p:spPr>
            <a:xfrm>
              <a:off x="934715" y="1851732"/>
              <a:ext cx="664221" cy="664221"/>
            </a:xfrm>
            <a:prstGeom prst="diamond">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bg1">
                      <a:lumMod val="95000"/>
                    </a:schemeClr>
                  </a:solidFill>
                  <a:latin typeface="Arial" panose="020B0604020202020204" pitchFamily="34" charset="0"/>
                  <a:cs typeface="Arial" panose="020B0604020202020204" pitchFamily="34" charset="0"/>
                </a:rPr>
                <a:t>5</a:t>
              </a:r>
            </a:p>
          </p:txBody>
        </p:sp>
      </p:grpSp>
      <p:sp>
        <p:nvSpPr>
          <p:cNvPr id="3" name="!!Text5">
            <a:extLst>
              <a:ext uri="{FF2B5EF4-FFF2-40B4-BE49-F238E27FC236}">
                <a16:creationId xmlns:a16="http://schemas.microsoft.com/office/drawing/2014/main" id="{98BEF422-1E26-9A4B-B45B-AEC4018968CD}"/>
              </a:ext>
            </a:extLst>
          </p:cNvPr>
          <p:cNvSpPr txBox="1"/>
          <p:nvPr/>
        </p:nvSpPr>
        <p:spPr>
          <a:xfrm>
            <a:off x="608336" y="2305615"/>
            <a:ext cx="10677524" cy="523220"/>
          </a:xfrm>
          <a:prstGeom prst="rect">
            <a:avLst/>
          </a:prstGeom>
          <a:noFill/>
        </p:spPr>
        <p:txBody>
          <a:bodyPr wrap="square" rtlCol="0">
            <a:spAutoFit/>
          </a:bodyPr>
          <a:lstStyle/>
          <a:p>
            <a:pPr marL="457200" indent="-457200" algn="just">
              <a:buFont typeface="Wingdings" panose="05000000000000000000" pitchFamily="2" charset="2"/>
              <a:buChar char="v"/>
            </a:pPr>
            <a:r>
              <a:rPr lang="en-US" sz="2800" err="1">
                <a:solidFill>
                  <a:srgbClr val="0070C0"/>
                </a:solidFill>
                <a:latin typeface="Arial" panose="020B0604020202020204" pitchFamily="34" charset="0"/>
                <a:cs typeface="Times New Roman" panose="02020603050405020304" pitchFamily="18" charset="0"/>
              </a:rPr>
              <a:t>Dữ</a:t>
            </a:r>
            <a:r>
              <a:rPr lang="en-US" sz="2800">
                <a:solidFill>
                  <a:srgbClr val="0070C0"/>
                </a:solidFill>
                <a:latin typeface="Arial" panose="020B0604020202020204" pitchFamily="34" charset="0"/>
                <a:cs typeface="Times New Roman" panose="02020603050405020304" pitchFamily="18" charset="0"/>
              </a:rPr>
              <a:t> </a:t>
            </a:r>
            <a:r>
              <a:rPr lang="en-US" sz="2800" err="1">
                <a:solidFill>
                  <a:srgbClr val="0070C0"/>
                </a:solidFill>
                <a:latin typeface="Arial" panose="020B0604020202020204" pitchFamily="34" charset="0"/>
                <a:cs typeface="Times New Roman" panose="02020603050405020304" pitchFamily="18" charset="0"/>
              </a:rPr>
              <a:t>liệu</a:t>
            </a:r>
            <a:r>
              <a:rPr lang="en-US" sz="2800">
                <a:solidFill>
                  <a:srgbClr val="0070C0"/>
                </a:solidFill>
                <a:latin typeface="Arial" panose="020B0604020202020204" pitchFamily="34" charset="0"/>
                <a:cs typeface="Times New Roman" panose="02020603050405020304" pitchFamily="18" charset="0"/>
              </a:rPr>
              <a:t> </a:t>
            </a:r>
            <a:r>
              <a:rPr lang="en-US" sz="2800" err="1">
                <a:solidFill>
                  <a:srgbClr val="0070C0"/>
                </a:solidFill>
                <a:latin typeface="Arial" panose="020B0604020202020204" pitchFamily="34" charset="0"/>
                <a:cs typeface="Times New Roman" panose="02020603050405020304" pitchFamily="18" charset="0"/>
              </a:rPr>
              <a:t>thực</a:t>
            </a:r>
            <a:r>
              <a:rPr lang="en-US" sz="2800">
                <a:solidFill>
                  <a:srgbClr val="0070C0"/>
                </a:solidFill>
                <a:latin typeface="Arial" panose="020B0604020202020204" pitchFamily="34" charset="0"/>
                <a:cs typeface="Times New Roman" panose="02020603050405020304" pitchFamily="18" charset="0"/>
              </a:rPr>
              <a:t> </a:t>
            </a:r>
            <a:r>
              <a:rPr lang="en-US" sz="2800" err="1">
                <a:solidFill>
                  <a:srgbClr val="0070C0"/>
                </a:solidFill>
                <a:latin typeface="Arial" panose="020B0604020202020204" pitchFamily="34" charset="0"/>
                <a:cs typeface="Times New Roman" panose="02020603050405020304" pitchFamily="18" charset="0"/>
              </a:rPr>
              <a:t>nghiệm</a:t>
            </a:r>
            <a:endParaRPr lang="en-US" sz="2800">
              <a:solidFill>
                <a:srgbClr val="0070C0"/>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06BF6442-2EF8-ECB4-3BF4-FC66FC94BA01}"/>
              </a:ext>
            </a:extLst>
          </p:cNvPr>
          <p:cNvSpPr txBox="1"/>
          <p:nvPr/>
        </p:nvSpPr>
        <p:spPr>
          <a:xfrm>
            <a:off x="608336" y="3258846"/>
            <a:ext cx="11116938" cy="523220"/>
          </a:xfrm>
          <a:prstGeom prst="rect">
            <a:avLst/>
          </a:prstGeom>
          <a:noFill/>
        </p:spPr>
        <p:txBody>
          <a:bodyPr wrap="square">
            <a:spAutoFit/>
          </a:bodyPr>
          <a:lstStyle/>
          <a:p>
            <a:pPr marL="457200" indent="-457200" algn="just">
              <a:buFont typeface="Wingdings" panose="05000000000000000000" pitchFamily="2" charset="2"/>
              <a:buChar char="v"/>
            </a:pPr>
            <a:r>
              <a:rPr lang="en-US" sz="2800" err="1">
                <a:solidFill>
                  <a:srgbClr val="0070C0"/>
                </a:solidFill>
                <a:latin typeface="Arial" panose="020B0604020202020204" pitchFamily="34" charset="0"/>
                <a:cs typeface="Times New Roman" panose="02020603050405020304" pitchFamily="18" charset="0"/>
              </a:rPr>
              <a:t>Độ</a:t>
            </a:r>
            <a:r>
              <a:rPr lang="en-US" sz="2800">
                <a:solidFill>
                  <a:srgbClr val="0070C0"/>
                </a:solidFill>
                <a:latin typeface="Arial" panose="020B0604020202020204" pitchFamily="34" charset="0"/>
                <a:cs typeface="Times New Roman" panose="02020603050405020304" pitchFamily="18" charset="0"/>
              </a:rPr>
              <a:t> </a:t>
            </a:r>
            <a:r>
              <a:rPr lang="en-US" sz="2800" err="1">
                <a:solidFill>
                  <a:srgbClr val="0070C0"/>
                </a:solidFill>
                <a:latin typeface="Arial" panose="020B0604020202020204" pitchFamily="34" charset="0"/>
                <a:cs typeface="Times New Roman" panose="02020603050405020304" pitchFamily="18" charset="0"/>
              </a:rPr>
              <a:t>đo</a:t>
            </a:r>
            <a:r>
              <a:rPr lang="en-US" sz="2800">
                <a:solidFill>
                  <a:srgbClr val="0070C0"/>
                </a:solidFill>
                <a:latin typeface="Arial" panose="020B0604020202020204" pitchFamily="34" charset="0"/>
                <a:cs typeface="Times New Roman" panose="02020603050405020304" pitchFamily="18" charset="0"/>
              </a:rPr>
              <a:t> </a:t>
            </a:r>
            <a:r>
              <a:rPr lang="en-US" sz="2800" err="1">
                <a:solidFill>
                  <a:srgbClr val="0070C0"/>
                </a:solidFill>
                <a:latin typeface="Arial" panose="020B0604020202020204" pitchFamily="34" charset="0"/>
                <a:cs typeface="Times New Roman" panose="02020603050405020304" pitchFamily="18" charset="0"/>
              </a:rPr>
              <a:t>đánh</a:t>
            </a:r>
            <a:r>
              <a:rPr lang="en-US" sz="2800">
                <a:solidFill>
                  <a:srgbClr val="0070C0"/>
                </a:solidFill>
                <a:latin typeface="Arial" panose="020B0604020202020204" pitchFamily="34" charset="0"/>
                <a:cs typeface="Times New Roman" panose="02020603050405020304" pitchFamily="18" charset="0"/>
              </a:rPr>
              <a:t> </a:t>
            </a:r>
            <a:r>
              <a:rPr lang="en-US" sz="2800" err="1">
                <a:solidFill>
                  <a:srgbClr val="0070C0"/>
                </a:solidFill>
                <a:latin typeface="Arial" panose="020B0604020202020204" pitchFamily="34" charset="0"/>
                <a:cs typeface="Times New Roman" panose="02020603050405020304" pitchFamily="18" charset="0"/>
              </a:rPr>
              <a:t>giá</a:t>
            </a:r>
            <a:r>
              <a:rPr lang="en-US" sz="2800">
                <a:solidFill>
                  <a:srgbClr val="0070C0"/>
                </a:solidFill>
                <a:latin typeface="Arial" panose="020B0604020202020204" pitchFamily="34" charset="0"/>
                <a:cs typeface="Times New Roman" panose="02020603050405020304" pitchFamily="18" charset="0"/>
              </a:rPr>
              <a:t> </a:t>
            </a:r>
            <a:r>
              <a:rPr lang="en-US" sz="2800" err="1">
                <a:solidFill>
                  <a:srgbClr val="0070C0"/>
                </a:solidFill>
                <a:latin typeface="Arial" panose="020B0604020202020204" pitchFamily="34" charset="0"/>
                <a:cs typeface="Times New Roman" panose="02020603050405020304" pitchFamily="18" charset="0"/>
              </a:rPr>
              <a:t>hệ</a:t>
            </a:r>
            <a:r>
              <a:rPr lang="en-US" sz="2800">
                <a:solidFill>
                  <a:srgbClr val="0070C0"/>
                </a:solidFill>
                <a:latin typeface="Arial" panose="020B0604020202020204" pitchFamily="34" charset="0"/>
                <a:cs typeface="Times New Roman" panose="02020603050405020304" pitchFamily="18" charset="0"/>
              </a:rPr>
              <a:t> </a:t>
            </a:r>
            <a:r>
              <a:rPr lang="en-US" sz="2800" err="1">
                <a:solidFill>
                  <a:srgbClr val="0070C0"/>
                </a:solidFill>
                <a:latin typeface="Arial" panose="020B0604020202020204" pitchFamily="34" charset="0"/>
                <a:cs typeface="Times New Roman" panose="02020603050405020304" pitchFamily="18" charset="0"/>
              </a:rPr>
              <a:t>thống</a:t>
            </a:r>
            <a:endParaRPr lang="en-US" sz="2800">
              <a:solidFill>
                <a:srgbClr val="0070C0"/>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0F2E93C6-48ED-A265-2FFE-547F5F7CEF4F}"/>
              </a:ext>
            </a:extLst>
          </p:cNvPr>
          <p:cNvSpPr txBox="1"/>
          <p:nvPr/>
        </p:nvSpPr>
        <p:spPr>
          <a:xfrm>
            <a:off x="608336" y="4215115"/>
            <a:ext cx="10086975" cy="523220"/>
          </a:xfrm>
          <a:prstGeom prst="rect">
            <a:avLst/>
          </a:prstGeom>
          <a:noFill/>
        </p:spPr>
        <p:txBody>
          <a:bodyPr wrap="square">
            <a:spAutoFit/>
          </a:bodyPr>
          <a:lstStyle/>
          <a:p>
            <a:pPr marL="457200" indent="-457200" algn="just">
              <a:buFont typeface="Wingdings" panose="05000000000000000000" pitchFamily="2" charset="2"/>
              <a:buChar char="v"/>
            </a:pPr>
            <a:r>
              <a:rPr lang="en-US" sz="2800" err="1">
                <a:solidFill>
                  <a:srgbClr val="0070C0"/>
                </a:solidFill>
                <a:latin typeface="Arial" panose="020B0604020202020204" pitchFamily="34" charset="0"/>
                <a:cs typeface="Times New Roman" panose="02020603050405020304" pitchFamily="18" charset="0"/>
              </a:rPr>
              <a:t>Kết</a:t>
            </a:r>
            <a:r>
              <a:rPr lang="en-US" sz="2800">
                <a:solidFill>
                  <a:srgbClr val="0070C0"/>
                </a:solidFill>
                <a:latin typeface="Arial" panose="020B0604020202020204" pitchFamily="34" charset="0"/>
                <a:cs typeface="Times New Roman" panose="02020603050405020304" pitchFamily="18" charset="0"/>
              </a:rPr>
              <a:t> </a:t>
            </a:r>
            <a:r>
              <a:rPr lang="en-US" sz="2800" err="1">
                <a:solidFill>
                  <a:srgbClr val="0070C0"/>
                </a:solidFill>
                <a:latin typeface="Arial" panose="020B0604020202020204" pitchFamily="34" charset="0"/>
                <a:cs typeface="Times New Roman" panose="02020603050405020304" pitchFamily="18" charset="0"/>
              </a:rPr>
              <a:t>quả</a:t>
            </a:r>
            <a:r>
              <a:rPr lang="en-US" sz="2800">
                <a:solidFill>
                  <a:srgbClr val="0070C0"/>
                </a:solidFill>
                <a:latin typeface="Arial" panose="020B0604020202020204" pitchFamily="34" charset="0"/>
                <a:cs typeface="Times New Roman" panose="02020603050405020304" pitchFamily="18" charset="0"/>
              </a:rPr>
              <a:t> &amp; </a:t>
            </a:r>
            <a:r>
              <a:rPr lang="en-US" sz="2800" err="1">
                <a:solidFill>
                  <a:srgbClr val="0070C0"/>
                </a:solidFill>
                <a:latin typeface="Arial" panose="020B0604020202020204" pitchFamily="34" charset="0"/>
                <a:cs typeface="Times New Roman" panose="02020603050405020304" pitchFamily="18" charset="0"/>
              </a:rPr>
              <a:t>Phân</a:t>
            </a:r>
            <a:r>
              <a:rPr lang="en-US" sz="2800">
                <a:solidFill>
                  <a:srgbClr val="0070C0"/>
                </a:solidFill>
                <a:latin typeface="Arial" panose="020B0604020202020204" pitchFamily="34" charset="0"/>
                <a:cs typeface="Times New Roman" panose="02020603050405020304" pitchFamily="18" charset="0"/>
              </a:rPr>
              <a:t> </a:t>
            </a:r>
            <a:r>
              <a:rPr lang="en-US" sz="2800" err="1">
                <a:solidFill>
                  <a:srgbClr val="0070C0"/>
                </a:solidFill>
                <a:latin typeface="Arial" panose="020B0604020202020204" pitchFamily="34" charset="0"/>
                <a:cs typeface="Times New Roman" panose="02020603050405020304" pitchFamily="18" charset="0"/>
              </a:rPr>
              <a:t>tích</a:t>
            </a:r>
            <a:r>
              <a:rPr lang="en-US" sz="2800">
                <a:solidFill>
                  <a:srgbClr val="0070C0"/>
                </a:solidFill>
                <a:latin typeface="Arial" panose="020B0604020202020204" pitchFamily="34" charset="0"/>
                <a:cs typeface="Times New Roman" panose="02020603050405020304" pitchFamily="18" charset="0"/>
              </a:rPr>
              <a:t> </a:t>
            </a:r>
            <a:r>
              <a:rPr lang="en-US" sz="2800" err="1">
                <a:solidFill>
                  <a:srgbClr val="0070C0"/>
                </a:solidFill>
                <a:latin typeface="Arial" panose="020B0604020202020204" pitchFamily="34" charset="0"/>
                <a:cs typeface="Times New Roman" panose="02020603050405020304" pitchFamily="18" charset="0"/>
              </a:rPr>
              <a:t>thực</a:t>
            </a:r>
            <a:r>
              <a:rPr lang="en-US" sz="2800">
                <a:solidFill>
                  <a:srgbClr val="0070C0"/>
                </a:solidFill>
                <a:latin typeface="Arial" panose="020B0604020202020204" pitchFamily="34" charset="0"/>
                <a:cs typeface="Times New Roman" panose="02020603050405020304" pitchFamily="18" charset="0"/>
              </a:rPr>
              <a:t> </a:t>
            </a:r>
            <a:r>
              <a:rPr lang="en-US" sz="2800" err="1">
                <a:solidFill>
                  <a:srgbClr val="0070C0"/>
                </a:solidFill>
                <a:latin typeface="Arial" panose="020B0604020202020204" pitchFamily="34" charset="0"/>
                <a:cs typeface="Times New Roman" panose="02020603050405020304" pitchFamily="18" charset="0"/>
              </a:rPr>
              <a:t>nghiệm</a:t>
            </a:r>
            <a:endParaRPr lang="en-US" sz="280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06837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D5AD5A4B-C030-FE9B-33F4-FFEE813C4F06}"/>
              </a:ext>
            </a:extLst>
          </p:cNvPr>
          <p:cNvSpPr>
            <a:spLocks noGrp="1"/>
          </p:cNvSpPr>
          <p:nvPr>
            <p:ph type="ftr" sz="quarter" idx="11"/>
          </p:nvPr>
        </p:nvSpPr>
        <p:spPr>
          <a:xfrm>
            <a:off x="4038600" y="6378575"/>
            <a:ext cx="4114800" cy="365125"/>
          </a:xfrm>
        </p:spPr>
        <p:txBody>
          <a:bodyPr/>
          <a:lstStyle/>
          <a:p>
            <a:r>
              <a:rPr lang="en-US" sz="1600">
                <a:solidFill>
                  <a:schemeClr val="tx1"/>
                </a:solidFill>
                <a:latin typeface="Arial" panose="020B0604020202020204" pitchFamily="34" charset="0"/>
                <a:cs typeface="Arial" panose="020B0604020202020204" pitchFamily="34" charset="0"/>
              </a:rPr>
              <a:t>DS300 – HỆ KHUYẾN NGHỊ</a:t>
            </a:r>
          </a:p>
        </p:txBody>
      </p:sp>
      <p:sp>
        <p:nvSpPr>
          <p:cNvPr id="8" name="Slide Number Placeholder 7">
            <a:extLst>
              <a:ext uri="{FF2B5EF4-FFF2-40B4-BE49-F238E27FC236}">
                <a16:creationId xmlns:a16="http://schemas.microsoft.com/office/drawing/2014/main" id="{14E44644-30AF-C98C-940C-238E1D0D8166}"/>
              </a:ext>
            </a:extLst>
          </p:cNvPr>
          <p:cNvSpPr>
            <a:spLocks noGrp="1"/>
          </p:cNvSpPr>
          <p:nvPr>
            <p:ph type="sldNum" sz="quarter" idx="12"/>
          </p:nvPr>
        </p:nvSpPr>
        <p:spPr>
          <a:xfrm>
            <a:off x="11372849" y="6356350"/>
            <a:ext cx="542925" cy="365125"/>
          </a:xfrm>
        </p:spPr>
        <p:txBody>
          <a:body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t>23</a:t>
            </a:fld>
            <a:endParaRPr lang="en-US" sz="1600">
              <a:solidFill>
                <a:schemeClr val="tx1"/>
              </a:solidFill>
              <a:latin typeface="Arial" panose="020B0604020202020204" pitchFamily="34" charset="0"/>
              <a:cs typeface="Arial" panose="020B0604020202020204" pitchFamily="34" charset="0"/>
            </a:endParaRPr>
          </a:p>
        </p:txBody>
      </p:sp>
      <p:sp>
        <p:nvSpPr>
          <p:cNvPr id="10" name="Google Shape;115;p1">
            <a:extLst>
              <a:ext uri="{FF2B5EF4-FFF2-40B4-BE49-F238E27FC236}">
                <a16:creationId xmlns:a16="http://schemas.microsoft.com/office/drawing/2014/main" id="{7E452CFA-6A2D-1329-92B7-E8C184F5BFD5}"/>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16" name="TextBox 15">
            <a:extLst>
              <a:ext uri="{FF2B5EF4-FFF2-40B4-BE49-F238E27FC236}">
                <a16:creationId xmlns:a16="http://schemas.microsoft.com/office/drawing/2014/main" id="{DD022FB8-AB14-F4C9-176F-C63806A64008}"/>
              </a:ext>
            </a:extLst>
          </p:cNvPr>
          <p:cNvSpPr txBox="1"/>
          <p:nvPr/>
        </p:nvSpPr>
        <p:spPr>
          <a:xfrm>
            <a:off x="1733549" y="114300"/>
            <a:ext cx="8610601" cy="584775"/>
          </a:xfrm>
          <a:prstGeom prst="rect">
            <a:avLst/>
          </a:prstGeom>
          <a:noFill/>
        </p:spPr>
        <p:txBody>
          <a:bodyPr wrap="square" rtlCol="0">
            <a:spAutoFit/>
          </a:bodyPr>
          <a:lstStyle/>
          <a:p>
            <a:pPr algn="ctr"/>
            <a:r>
              <a:rPr lang="en-US" sz="1600">
                <a:solidFill>
                  <a:schemeClr val="tx1">
                    <a:lumMod val="50000"/>
                    <a:lumOff val="50000"/>
                  </a:schemeClr>
                </a:solidFill>
                <a:effectLst/>
                <a:latin typeface="Arial" panose="020B0604020202020204" pitchFamily="34" charset="0"/>
                <a:cs typeface="Arial" panose="020B0604020202020204" pitchFamily="34" charset="0"/>
              </a:rPr>
              <a:t>Intelligent Learning System based on Personalized Recommendation Technology</a:t>
            </a:r>
            <a:br>
              <a:rPr lang="en-US" sz="1600">
                <a:solidFill>
                  <a:schemeClr val="tx1">
                    <a:lumMod val="50000"/>
                    <a:lumOff val="50000"/>
                  </a:schemeClr>
                </a:solidFill>
                <a:latin typeface="Arial" panose="020B0604020202020204" pitchFamily="34" charset="0"/>
                <a:cs typeface="Arial" panose="020B0604020202020204" pitchFamily="34" charset="0"/>
              </a:rPr>
            </a:br>
            <a:endParaRPr lang="en-US" sz="1600">
              <a:solidFill>
                <a:schemeClr val="tx1">
                  <a:lumMod val="50000"/>
                  <a:lumOff val="50000"/>
                </a:schemeClr>
              </a:solidFill>
            </a:endParaRPr>
          </a:p>
        </p:txBody>
      </p:sp>
      <p:grpSp>
        <p:nvGrpSpPr>
          <p:cNvPr id="31" name="Group 30">
            <a:extLst>
              <a:ext uri="{FF2B5EF4-FFF2-40B4-BE49-F238E27FC236}">
                <a16:creationId xmlns:a16="http://schemas.microsoft.com/office/drawing/2014/main" id="{7DA9AB0A-5944-BB9F-BE06-E583B221A89F}"/>
              </a:ext>
            </a:extLst>
          </p:cNvPr>
          <p:cNvGrpSpPr/>
          <p:nvPr/>
        </p:nvGrpSpPr>
        <p:grpSpPr>
          <a:xfrm>
            <a:off x="276226" y="1090232"/>
            <a:ext cx="11449049" cy="106739"/>
            <a:chOff x="276226" y="1309307"/>
            <a:chExt cx="11449049" cy="106739"/>
          </a:xfrm>
        </p:grpSpPr>
        <p:cxnSp>
          <p:nvCxnSpPr>
            <p:cNvPr id="4" name="Straight Connector 3">
              <a:extLst>
                <a:ext uri="{FF2B5EF4-FFF2-40B4-BE49-F238E27FC236}">
                  <a16:creationId xmlns:a16="http://schemas.microsoft.com/office/drawing/2014/main" id="{14395E4C-080E-EF88-EE96-ACBB7EF4A6BC}"/>
                </a:ext>
              </a:extLst>
            </p:cNvPr>
            <p:cNvCxnSpPr>
              <a:cxnSpLocks/>
            </p:cNvCxnSpPr>
            <p:nvPr/>
          </p:nvCxnSpPr>
          <p:spPr>
            <a:xfrm>
              <a:off x="276226" y="130930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306128A1-6221-21A6-33A8-A61FEB89C24F}"/>
                </a:ext>
              </a:extLst>
            </p:cNvPr>
            <p:cNvSpPr/>
            <p:nvPr/>
          </p:nvSpPr>
          <p:spPr>
            <a:xfrm>
              <a:off x="276226" y="1309307"/>
              <a:ext cx="5819774" cy="1067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9" name="Straight Connector 28">
            <a:extLst>
              <a:ext uri="{FF2B5EF4-FFF2-40B4-BE49-F238E27FC236}">
                <a16:creationId xmlns:a16="http://schemas.microsoft.com/office/drawing/2014/main" id="{76734B8C-24EB-4B46-0771-C4DD37657E0F}"/>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nvGrpSpPr>
          <p:cNvPr id="39" name="!!ND">
            <a:extLst>
              <a:ext uri="{FF2B5EF4-FFF2-40B4-BE49-F238E27FC236}">
                <a16:creationId xmlns:a16="http://schemas.microsoft.com/office/drawing/2014/main" id="{FD0610EC-26C5-EED7-5A1F-BA8CE40A9F2D}"/>
              </a:ext>
            </a:extLst>
          </p:cNvPr>
          <p:cNvGrpSpPr/>
          <p:nvPr/>
        </p:nvGrpSpPr>
        <p:grpSpPr>
          <a:xfrm>
            <a:off x="276226" y="426010"/>
            <a:ext cx="5747664" cy="664221"/>
            <a:chOff x="934715" y="1851732"/>
            <a:chExt cx="5747664" cy="664221"/>
          </a:xfrm>
        </p:grpSpPr>
        <p:sp>
          <p:nvSpPr>
            <p:cNvPr id="35" name="TextBox 34">
              <a:extLst>
                <a:ext uri="{FF2B5EF4-FFF2-40B4-BE49-F238E27FC236}">
                  <a16:creationId xmlns:a16="http://schemas.microsoft.com/office/drawing/2014/main" id="{32FAB47D-EBB1-DB65-A043-9E7353CAAC02}"/>
                </a:ext>
              </a:extLst>
            </p:cNvPr>
            <p:cNvSpPr txBox="1"/>
            <p:nvPr/>
          </p:nvSpPr>
          <p:spPr>
            <a:xfrm>
              <a:off x="1598936" y="1891454"/>
              <a:ext cx="5083443" cy="584775"/>
            </a:xfrm>
            <a:prstGeom prst="rect">
              <a:avLst/>
            </a:prstGeom>
            <a:noFill/>
          </p:spPr>
          <p:txBody>
            <a:bodyPr wrap="none" rtlCol="0">
              <a:spAutoFit/>
            </a:bodyPr>
            <a:lstStyle/>
            <a:p>
              <a:r>
                <a:rPr lang="en-US" sz="3200" b="1">
                  <a:solidFill>
                    <a:schemeClr val="dk1"/>
                  </a:solidFill>
                  <a:latin typeface="Arial" panose="020B0604020202020204" pitchFamily="34" charset="0"/>
                  <a:ea typeface="Times New Roman"/>
                  <a:cs typeface="Arial" panose="020B0604020202020204" pitchFamily="34" charset="0"/>
                  <a:sym typeface="Times New Roman"/>
                </a:rPr>
                <a:t>KẾT QUẢ THỰC NGHIỆM</a:t>
              </a:r>
              <a:endParaRPr lang="vi-VN" sz="3200" b="1">
                <a:solidFill>
                  <a:schemeClr val="dk1"/>
                </a:solidFill>
                <a:latin typeface="Arial" panose="020B0604020202020204" pitchFamily="34" charset="0"/>
                <a:ea typeface="Times New Roman"/>
                <a:cs typeface="Arial" panose="020B0604020202020204" pitchFamily="34" charset="0"/>
                <a:sym typeface="Times New Roman"/>
              </a:endParaRPr>
            </a:p>
          </p:txBody>
        </p:sp>
        <p:sp>
          <p:nvSpPr>
            <p:cNvPr id="38" name="Diamond 37">
              <a:extLst>
                <a:ext uri="{FF2B5EF4-FFF2-40B4-BE49-F238E27FC236}">
                  <a16:creationId xmlns:a16="http://schemas.microsoft.com/office/drawing/2014/main" id="{F9F206B7-A218-709C-7FB2-CD8E891C9403}"/>
                </a:ext>
              </a:extLst>
            </p:cNvPr>
            <p:cNvSpPr/>
            <p:nvPr/>
          </p:nvSpPr>
          <p:spPr>
            <a:xfrm>
              <a:off x="934715" y="1851732"/>
              <a:ext cx="664221" cy="664221"/>
            </a:xfrm>
            <a:prstGeom prst="diamond">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bg1">
                      <a:lumMod val="95000"/>
                    </a:schemeClr>
                  </a:solidFill>
                  <a:latin typeface="Arial" panose="020B0604020202020204" pitchFamily="34" charset="0"/>
                  <a:cs typeface="Arial" panose="020B0604020202020204" pitchFamily="34" charset="0"/>
                </a:rPr>
                <a:t>5</a:t>
              </a:r>
            </a:p>
          </p:txBody>
        </p:sp>
      </p:grpSp>
      <p:sp>
        <p:nvSpPr>
          <p:cNvPr id="2" name="!!Text5">
            <a:extLst>
              <a:ext uri="{FF2B5EF4-FFF2-40B4-BE49-F238E27FC236}">
                <a16:creationId xmlns:a16="http://schemas.microsoft.com/office/drawing/2014/main" id="{917686DB-0123-F233-68CD-7CFB6DF67762}"/>
              </a:ext>
            </a:extLst>
          </p:cNvPr>
          <p:cNvSpPr txBox="1"/>
          <p:nvPr/>
        </p:nvSpPr>
        <p:spPr>
          <a:xfrm>
            <a:off x="608335" y="1353115"/>
            <a:ext cx="11116939" cy="523220"/>
          </a:xfrm>
          <a:prstGeom prst="rect">
            <a:avLst/>
          </a:prstGeom>
          <a:noFill/>
        </p:spPr>
        <p:txBody>
          <a:bodyPr wrap="square" rtlCol="0">
            <a:spAutoFit/>
          </a:bodyPr>
          <a:lstStyle/>
          <a:p>
            <a:pPr marL="457200" indent="-457200" algn="just">
              <a:buFont typeface="Wingdings" panose="05000000000000000000" pitchFamily="2" charset="2"/>
              <a:buChar char="v"/>
            </a:pPr>
            <a:r>
              <a:rPr lang="en-US" sz="2800" b="1" err="1">
                <a:solidFill>
                  <a:srgbClr val="0070C0"/>
                </a:solidFill>
                <a:latin typeface="Arial" panose="020B0604020202020204" pitchFamily="34" charset="0"/>
                <a:cs typeface="Arial" panose="020B0604020202020204" pitchFamily="34" charset="0"/>
              </a:rPr>
              <a:t>Dữ</a:t>
            </a:r>
            <a:r>
              <a:rPr lang="en-US" sz="2800" b="1">
                <a:solidFill>
                  <a:srgbClr val="0070C0"/>
                </a:solidFill>
                <a:latin typeface="Arial" panose="020B0604020202020204" pitchFamily="34" charset="0"/>
                <a:cs typeface="Arial" panose="020B0604020202020204" pitchFamily="34" charset="0"/>
              </a:rPr>
              <a:t> </a:t>
            </a:r>
            <a:r>
              <a:rPr lang="en-US" sz="2800" b="1" err="1">
                <a:solidFill>
                  <a:srgbClr val="0070C0"/>
                </a:solidFill>
                <a:latin typeface="Arial" panose="020B0604020202020204" pitchFamily="34" charset="0"/>
                <a:cs typeface="Arial" panose="020B0604020202020204" pitchFamily="34" charset="0"/>
              </a:rPr>
              <a:t>liệu</a:t>
            </a:r>
            <a:r>
              <a:rPr lang="en-US" sz="2800" b="1">
                <a:solidFill>
                  <a:srgbClr val="0070C0"/>
                </a:solidFill>
                <a:latin typeface="Arial" panose="020B0604020202020204" pitchFamily="34" charset="0"/>
                <a:cs typeface="Arial" panose="020B0604020202020204" pitchFamily="34" charset="0"/>
              </a:rPr>
              <a:t> </a:t>
            </a:r>
            <a:r>
              <a:rPr lang="en-US" sz="2800" b="1" err="1">
                <a:solidFill>
                  <a:srgbClr val="0070C0"/>
                </a:solidFill>
                <a:latin typeface="Arial" panose="020B0604020202020204" pitchFamily="34" charset="0"/>
                <a:cs typeface="Arial" panose="020B0604020202020204" pitchFamily="34" charset="0"/>
              </a:rPr>
              <a:t>thực</a:t>
            </a:r>
            <a:r>
              <a:rPr lang="en-US" sz="2800" b="1">
                <a:solidFill>
                  <a:srgbClr val="0070C0"/>
                </a:solidFill>
                <a:latin typeface="Arial" panose="020B0604020202020204" pitchFamily="34" charset="0"/>
                <a:cs typeface="Arial" panose="020B0604020202020204" pitchFamily="34" charset="0"/>
              </a:rPr>
              <a:t> </a:t>
            </a:r>
            <a:r>
              <a:rPr lang="en-US" sz="2800" b="1" err="1">
                <a:solidFill>
                  <a:srgbClr val="0070C0"/>
                </a:solidFill>
                <a:latin typeface="Arial" panose="020B0604020202020204" pitchFamily="34" charset="0"/>
                <a:cs typeface="Arial" panose="020B0604020202020204" pitchFamily="34" charset="0"/>
              </a:rPr>
              <a:t>nghiệm</a:t>
            </a:r>
            <a:endParaRPr lang="en-US" sz="2800" b="1">
              <a:solidFill>
                <a:srgbClr val="0070C0"/>
              </a:solidFill>
              <a:latin typeface="Arial" panose="020B0604020202020204" pitchFamily="34" charset="0"/>
              <a:cs typeface="Arial" panose="020B0604020202020204" pitchFamily="34" charset="0"/>
            </a:endParaRPr>
          </a:p>
        </p:txBody>
      </p:sp>
      <p:sp>
        <p:nvSpPr>
          <p:cNvPr id="14" name="Chỗ dành sẵn cho Nội dung 2">
            <a:extLst>
              <a:ext uri="{FF2B5EF4-FFF2-40B4-BE49-F238E27FC236}">
                <a16:creationId xmlns:a16="http://schemas.microsoft.com/office/drawing/2014/main" id="{DC0C9B95-69D9-F566-339F-9F2DBB323C9B}"/>
              </a:ext>
            </a:extLst>
          </p:cNvPr>
          <p:cNvSpPr txBox="1">
            <a:spLocks/>
          </p:cNvSpPr>
          <p:nvPr/>
        </p:nvSpPr>
        <p:spPr>
          <a:xfrm>
            <a:off x="1228725" y="2139215"/>
            <a:ext cx="10144123" cy="413579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Wingdings" panose="05000000000000000000" pitchFamily="2" charset="2"/>
              <a:buChar char="§"/>
            </a:pPr>
            <a:r>
              <a:rPr lang="en-US">
                <a:solidFill>
                  <a:srgbClr val="0070C0"/>
                </a:solidFill>
              </a:rPr>
              <a:t> </a:t>
            </a:r>
            <a:r>
              <a:rPr lang="vi-VN">
                <a:solidFill>
                  <a:srgbClr val="0070C0"/>
                </a:solidFill>
              </a:rPr>
              <a:t>Dữ liệu sử dụng trong thực nghiệm này được cung cấp</a:t>
            </a:r>
            <a:r>
              <a:rPr lang="en-US">
                <a:solidFill>
                  <a:srgbClr val="0070C0"/>
                </a:solidFill>
              </a:rPr>
              <a:t> </a:t>
            </a:r>
            <a:r>
              <a:rPr lang="vi-VN">
                <a:solidFill>
                  <a:srgbClr val="0070C0"/>
                </a:solidFill>
              </a:rPr>
              <a:t>bởi nền tảng học tập trên web (</a:t>
            </a:r>
            <a:r>
              <a:rPr lang="vi-VN">
                <a:solidFill>
                  <a:srgbClr val="0070C0"/>
                </a:solidFill>
                <a:hlinkClick r:id="rId2"/>
              </a:rPr>
              <a:t>http://evaluate.guoshi.com/publishg/</a:t>
            </a:r>
            <a:r>
              <a:rPr lang="vi-VN">
                <a:solidFill>
                  <a:srgbClr val="0070C0"/>
                </a:solidFill>
              </a:rPr>
              <a:t>)</a:t>
            </a:r>
            <a:r>
              <a:rPr lang="en-US">
                <a:solidFill>
                  <a:srgbClr val="0070C0"/>
                </a:solidFill>
              </a:rPr>
              <a:t>.</a:t>
            </a:r>
          </a:p>
          <a:p>
            <a:pPr marL="342900" indent="-342900" algn="just">
              <a:buFont typeface="Wingdings" panose="05000000000000000000" pitchFamily="2" charset="2"/>
              <a:buChar char="§"/>
            </a:pPr>
            <a:endParaRPr lang="en-US">
              <a:solidFill>
                <a:srgbClr val="0070C0"/>
              </a:solidFill>
            </a:endParaRPr>
          </a:p>
          <a:p>
            <a:pPr marL="342900" indent="-342900" algn="just">
              <a:buFont typeface="Wingdings" panose="05000000000000000000" pitchFamily="2" charset="2"/>
              <a:buChar char="§"/>
            </a:pPr>
            <a:r>
              <a:rPr lang="en-US">
                <a:solidFill>
                  <a:srgbClr val="0070C0"/>
                </a:solidFill>
                <a:latin typeface="Arial" panose="020B0604020202020204" pitchFamily="34" charset="0"/>
                <a:cs typeface="Arial" panose="020B0604020202020204" pitchFamily="34" charset="0"/>
              </a:rPr>
              <a:t> </a:t>
            </a:r>
            <a:r>
              <a:rPr lang="en-US" err="1">
                <a:solidFill>
                  <a:srgbClr val="0070C0"/>
                </a:solidFill>
                <a:latin typeface="Arial" panose="020B0604020202020204" pitchFamily="34" charset="0"/>
                <a:cs typeface="Arial" panose="020B0604020202020204" pitchFamily="34" charset="0"/>
              </a:rPr>
              <a:t>Tác</a:t>
            </a:r>
            <a:r>
              <a:rPr lang="en-US">
                <a:solidFill>
                  <a:srgbClr val="0070C0"/>
                </a:solidFill>
                <a:latin typeface="Arial" panose="020B0604020202020204" pitchFamily="34" charset="0"/>
                <a:cs typeface="Arial" panose="020B0604020202020204" pitchFamily="34" charset="0"/>
              </a:rPr>
              <a:t> </a:t>
            </a:r>
            <a:r>
              <a:rPr lang="en-US" err="1">
                <a:solidFill>
                  <a:srgbClr val="0070C0"/>
                </a:solidFill>
                <a:latin typeface="Arial" panose="020B0604020202020204" pitchFamily="34" charset="0"/>
                <a:cs typeface="Arial" panose="020B0604020202020204" pitchFamily="34" charset="0"/>
              </a:rPr>
              <a:t>giả</a:t>
            </a:r>
            <a:r>
              <a:rPr lang="en-US">
                <a:solidFill>
                  <a:srgbClr val="0070C0"/>
                </a:solidFill>
                <a:latin typeface="Arial" panose="020B0604020202020204" pitchFamily="34" charset="0"/>
                <a:cs typeface="Arial" panose="020B0604020202020204" pitchFamily="34" charset="0"/>
              </a:rPr>
              <a:t> </a:t>
            </a:r>
            <a:r>
              <a:rPr lang="en-US" err="1">
                <a:solidFill>
                  <a:srgbClr val="0070C0"/>
                </a:solidFill>
                <a:latin typeface="Arial" panose="020B0604020202020204" pitchFamily="34" charset="0"/>
                <a:cs typeface="Arial" panose="020B0604020202020204" pitchFamily="34" charset="0"/>
              </a:rPr>
              <a:t>sử</a:t>
            </a:r>
            <a:r>
              <a:rPr lang="en-US">
                <a:solidFill>
                  <a:srgbClr val="0070C0"/>
                </a:solidFill>
                <a:latin typeface="Arial" panose="020B0604020202020204" pitchFamily="34" charset="0"/>
                <a:cs typeface="Arial" panose="020B0604020202020204" pitchFamily="34" charset="0"/>
              </a:rPr>
              <a:t> </a:t>
            </a:r>
            <a:r>
              <a:rPr lang="en-US" err="1">
                <a:solidFill>
                  <a:srgbClr val="0070C0"/>
                </a:solidFill>
                <a:latin typeface="Arial" panose="020B0604020202020204" pitchFamily="34" charset="0"/>
                <a:cs typeface="Arial" panose="020B0604020202020204" pitchFamily="34" charset="0"/>
              </a:rPr>
              <a:t>dụng</a:t>
            </a:r>
            <a:r>
              <a:rPr lang="en-US">
                <a:solidFill>
                  <a:srgbClr val="0070C0"/>
                </a:solidFill>
                <a:latin typeface="Arial" panose="020B0604020202020204" pitchFamily="34" charset="0"/>
                <a:cs typeface="Arial" panose="020B0604020202020204" pitchFamily="34" charset="0"/>
              </a:rPr>
              <a:t> log file </a:t>
            </a:r>
            <a:r>
              <a:rPr lang="en-US" err="1">
                <a:solidFill>
                  <a:srgbClr val="0070C0"/>
                </a:solidFill>
                <a:latin typeface="Arial" panose="020B0604020202020204" pitchFamily="34" charset="0"/>
                <a:cs typeface="Arial" panose="020B0604020202020204" pitchFamily="34" charset="0"/>
              </a:rPr>
              <a:t>được</a:t>
            </a:r>
            <a:r>
              <a:rPr lang="en-US">
                <a:solidFill>
                  <a:srgbClr val="0070C0"/>
                </a:solidFill>
                <a:latin typeface="Arial" panose="020B0604020202020204" pitchFamily="34" charset="0"/>
                <a:cs typeface="Arial" panose="020B0604020202020204" pitchFamily="34" charset="0"/>
              </a:rPr>
              <a:t> </a:t>
            </a:r>
            <a:r>
              <a:rPr lang="en-US" err="1">
                <a:solidFill>
                  <a:srgbClr val="0070C0"/>
                </a:solidFill>
                <a:latin typeface="Arial" panose="020B0604020202020204" pitchFamily="34" charset="0"/>
                <a:cs typeface="Arial" panose="020B0604020202020204" pitchFamily="34" charset="0"/>
              </a:rPr>
              <a:t>cập</a:t>
            </a:r>
            <a:r>
              <a:rPr lang="en-US">
                <a:solidFill>
                  <a:srgbClr val="0070C0"/>
                </a:solidFill>
                <a:latin typeface="Arial" panose="020B0604020202020204" pitchFamily="34" charset="0"/>
                <a:cs typeface="Arial" panose="020B0604020202020204" pitchFamily="34" charset="0"/>
              </a:rPr>
              <a:t> </a:t>
            </a:r>
            <a:r>
              <a:rPr lang="en-US" err="1">
                <a:solidFill>
                  <a:srgbClr val="0070C0"/>
                </a:solidFill>
                <a:latin typeface="Arial" panose="020B0604020202020204" pitchFamily="34" charset="0"/>
                <a:cs typeface="Arial" panose="020B0604020202020204" pitchFamily="34" charset="0"/>
              </a:rPr>
              <a:t>nhật</a:t>
            </a:r>
            <a:r>
              <a:rPr lang="en-US">
                <a:solidFill>
                  <a:srgbClr val="0070C0"/>
                </a:solidFill>
                <a:latin typeface="Arial" panose="020B0604020202020204" pitchFamily="34" charset="0"/>
                <a:cs typeface="Arial" panose="020B0604020202020204" pitchFamily="34" charset="0"/>
              </a:rPr>
              <a:t> </a:t>
            </a:r>
            <a:r>
              <a:rPr lang="en-US" err="1">
                <a:solidFill>
                  <a:srgbClr val="0070C0"/>
                </a:solidFill>
                <a:latin typeface="Arial" panose="020B0604020202020204" pitchFamily="34" charset="0"/>
                <a:cs typeface="Arial" panose="020B0604020202020204" pitchFamily="34" charset="0"/>
              </a:rPr>
              <a:t>hàng</a:t>
            </a:r>
            <a:r>
              <a:rPr lang="en-US">
                <a:solidFill>
                  <a:srgbClr val="0070C0"/>
                </a:solidFill>
                <a:latin typeface="Arial" panose="020B0604020202020204" pitchFamily="34" charset="0"/>
                <a:cs typeface="Arial" panose="020B0604020202020204" pitchFamily="34" charset="0"/>
              </a:rPr>
              <a:t> </a:t>
            </a:r>
            <a:r>
              <a:rPr lang="en-US" err="1">
                <a:solidFill>
                  <a:srgbClr val="0070C0"/>
                </a:solidFill>
                <a:latin typeface="Arial" panose="020B0604020202020204" pitchFamily="34" charset="0"/>
                <a:cs typeface="Arial" panose="020B0604020202020204" pitchFamily="34" charset="0"/>
              </a:rPr>
              <a:t>tháng</a:t>
            </a:r>
            <a:r>
              <a:rPr lang="en-US">
                <a:solidFill>
                  <a:srgbClr val="0070C0"/>
                </a:solidFill>
                <a:latin typeface="Arial" panose="020B0604020202020204" pitchFamily="34" charset="0"/>
                <a:cs typeface="Arial" panose="020B0604020202020204" pitchFamily="34" charset="0"/>
              </a:rPr>
              <a:t>.</a:t>
            </a:r>
          </a:p>
          <a:p>
            <a:pPr marL="342900" indent="-342900" algn="just">
              <a:buFont typeface="Wingdings" panose="05000000000000000000" pitchFamily="2" charset="2"/>
              <a:buChar char="§"/>
            </a:pPr>
            <a:endParaRPr lang="en-US">
              <a:solidFill>
                <a:srgbClr val="0070C0"/>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
            </a:pPr>
            <a:r>
              <a:rPr lang="en-US">
                <a:solidFill>
                  <a:srgbClr val="0070C0"/>
                </a:solidFill>
                <a:latin typeface="Arial" panose="020B0604020202020204" pitchFamily="34" charset="0"/>
                <a:cs typeface="Arial" panose="020B0604020202020204" pitchFamily="34" charset="0"/>
              </a:rPr>
              <a:t> S</a:t>
            </a:r>
            <a:r>
              <a:rPr lang="vi-VN">
                <a:solidFill>
                  <a:srgbClr val="0070C0"/>
                </a:solidFill>
                <a:latin typeface="Arial" panose="020B0604020202020204" pitchFamily="34" charset="0"/>
                <a:cs typeface="Arial" panose="020B0604020202020204" pitchFamily="34" charset="0"/>
              </a:rPr>
              <a:t>ố</a:t>
            </a:r>
            <a:r>
              <a:rPr lang="en-US">
                <a:solidFill>
                  <a:srgbClr val="0070C0"/>
                </a:solidFill>
                <a:latin typeface="Arial" panose="020B0604020202020204" pitchFamily="34" charset="0"/>
                <a:cs typeface="Arial" panose="020B0604020202020204" pitchFamily="34" charset="0"/>
              </a:rPr>
              <a:t> </a:t>
            </a:r>
            <a:r>
              <a:rPr lang="vi-VN">
                <a:solidFill>
                  <a:srgbClr val="0070C0"/>
                </a:solidFill>
                <a:latin typeface="Arial" panose="020B0604020202020204" pitchFamily="34" charset="0"/>
                <a:cs typeface="Arial" panose="020B0604020202020204" pitchFamily="34" charset="0"/>
              </a:rPr>
              <a:t>lượng học giả là 540, số lượng dữ liệu trực tuyến 2780 và gần</a:t>
            </a:r>
            <a:r>
              <a:rPr lang="en-US">
                <a:solidFill>
                  <a:srgbClr val="0070C0"/>
                </a:solidFill>
                <a:latin typeface="Arial" panose="020B0604020202020204" pitchFamily="34" charset="0"/>
                <a:cs typeface="Arial" panose="020B0604020202020204" pitchFamily="34" charset="0"/>
              </a:rPr>
              <a:t> </a:t>
            </a:r>
            <a:r>
              <a:rPr lang="vi-VN">
                <a:solidFill>
                  <a:srgbClr val="0070C0"/>
                </a:solidFill>
                <a:latin typeface="Arial" panose="020B0604020202020204" pitchFamily="34" charset="0"/>
                <a:cs typeface="Arial" panose="020B0604020202020204" pitchFamily="34" charset="0"/>
              </a:rPr>
              <a:t>160,000 record</a:t>
            </a:r>
            <a:r>
              <a:rPr lang="en-US">
                <a:solidFill>
                  <a:srgbClr val="0070C0"/>
                </a:solidFill>
                <a:latin typeface="Arial" panose="020B0604020202020204" pitchFamily="34" charset="0"/>
                <a:cs typeface="Arial" panose="020B0604020202020204" pitchFamily="34" charset="0"/>
              </a:rPr>
              <a:t>.</a:t>
            </a:r>
          </a:p>
          <a:p>
            <a:pPr marL="342900" indent="-342900" algn="just">
              <a:buFont typeface="Wingdings" panose="05000000000000000000" pitchFamily="2" charset="2"/>
              <a:buChar char="§"/>
            </a:pPr>
            <a:endParaRPr lang="en-US">
              <a:solidFill>
                <a:srgbClr val="0070C0"/>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
            </a:pPr>
            <a:r>
              <a:rPr lang="en-US">
                <a:solidFill>
                  <a:srgbClr val="0070C0"/>
                </a:solidFill>
                <a:latin typeface="Arial" panose="020B0604020202020204" pitchFamily="34" charset="0"/>
                <a:cs typeface="Arial" panose="020B0604020202020204" pitchFamily="34" charset="0"/>
              </a:rPr>
              <a:t> </a:t>
            </a:r>
            <a:r>
              <a:rPr lang="vi-VN">
                <a:solidFill>
                  <a:srgbClr val="0070C0"/>
                </a:solidFill>
                <a:latin typeface="Arial" panose="020B0604020202020204" pitchFamily="34" charset="0"/>
                <a:cs typeface="Arial" panose="020B0604020202020204" pitchFamily="34" charset="0"/>
              </a:rPr>
              <a:t>80% dữ liệu</a:t>
            </a:r>
            <a:r>
              <a:rPr lang="en-US">
                <a:solidFill>
                  <a:srgbClr val="0070C0"/>
                </a:solidFill>
                <a:latin typeface="Arial" panose="020B0604020202020204" pitchFamily="34" charset="0"/>
                <a:cs typeface="Arial" panose="020B0604020202020204" pitchFamily="34" charset="0"/>
              </a:rPr>
              <a:t> </a:t>
            </a:r>
            <a:r>
              <a:rPr lang="vi-VN">
                <a:solidFill>
                  <a:srgbClr val="0070C0"/>
                </a:solidFill>
                <a:latin typeface="Arial" panose="020B0604020202020204" pitchFamily="34" charset="0"/>
                <a:cs typeface="Arial" panose="020B0604020202020204" pitchFamily="34" charset="0"/>
              </a:rPr>
              <a:t>được lấy làm tập dữ liệu training và dữ liệu tương ứng còn lại</a:t>
            </a:r>
            <a:r>
              <a:rPr lang="en-US">
                <a:solidFill>
                  <a:srgbClr val="0070C0"/>
                </a:solidFill>
                <a:latin typeface="Arial" panose="020B0604020202020204" pitchFamily="34" charset="0"/>
                <a:cs typeface="Arial" panose="020B0604020202020204" pitchFamily="34" charset="0"/>
              </a:rPr>
              <a:t> </a:t>
            </a:r>
            <a:r>
              <a:rPr lang="vi-VN">
                <a:solidFill>
                  <a:srgbClr val="0070C0"/>
                </a:solidFill>
                <a:latin typeface="Arial" panose="020B0604020202020204" pitchFamily="34" charset="0"/>
                <a:cs typeface="Arial" panose="020B0604020202020204" pitchFamily="34" charset="0"/>
              </a:rPr>
              <a:t>làm tập dữ liệu testing.</a:t>
            </a:r>
          </a:p>
        </p:txBody>
      </p:sp>
    </p:spTree>
    <p:extLst>
      <p:ext uri="{BB962C8B-B14F-4D97-AF65-F5344CB8AC3E}">
        <p14:creationId xmlns:p14="http://schemas.microsoft.com/office/powerpoint/2010/main" val="17999962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D5AD5A4B-C030-FE9B-33F4-FFEE813C4F06}"/>
              </a:ext>
            </a:extLst>
          </p:cNvPr>
          <p:cNvSpPr>
            <a:spLocks noGrp="1"/>
          </p:cNvSpPr>
          <p:nvPr>
            <p:ph type="ftr" sz="quarter" idx="11"/>
          </p:nvPr>
        </p:nvSpPr>
        <p:spPr>
          <a:xfrm>
            <a:off x="4038600" y="6378575"/>
            <a:ext cx="4114800" cy="365125"/>
          </a:xfrm>
        </p:spPr>
        <p:txBody>
          <a:bodyPr/>
          <a:lstStyle/>
          <a:p>
            <a:r>
              <a:rPr lang="en-US" sz="1600">
                <a:solidFill>
                  <a:schemeClr val="tx1"/>
                </a:solidFill>
                <a:latin typeface="Arial" panose="020B0604020202020204" pitchFamily="34" charset="0"/>
                <a:cs typeface="Arial" panose="020B0604020202020204" pitchFamily="34" charset="0"/>
              </a:rPr>
              <a:t>DS300 – HỆ KHUYẾN NGHỊ</a:t>
            </a:r>
          </a:p>
        </p:txBody>
      </p:sp>
      <p:sp>
        <p:nvSpPr>
          <p:cNvPr id="8" name="Slide Number Placeholder 7">
            <a:extLst>
              <a:ext uri="{FF2B5EF4-FFF2-40B4-BE49-F238E27FC236}">
                <a16:creationId xmlns:a16="http://schemas.microsoft.com/office/drawing/2014/main" id="{14E44644-30AF-C98C-940C-238E1D0D8166}"/>
              </a:ext>
            </a:extLst>
          </p:cNvPr>
          <p:cNvSpPr>
            <a:spLocks noGrp="1"/>
          </p:cNvSpPr>
          <p:nvPr>
            <p:ph type="sldNum" sz="quarter" idx="12"/>
          </p:nvPr>
        </p:nvSpPr>
        <p:spPr>
          <a:xfrm>
            <a:off x="11372849" y="6356350"/>
            <a:ext cx="542925" cy="365125"/>
          </a:xfrm>
        </p:spPr>
        <p:txBody>
          <a:body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t>24</a:t>
            </a:fld>
            <a:endParaRPr lang="en-US" sz="1600">
              <a:solidFill>
                <a:schemeClr val="tx1"/>
              </a:solidFill>
              <a:latin typeface="Arial" panose="020B0604020202020204" pitchFamily="34" charset="0"/>
              <a:cs typeface="Arial" panose="020B0604020202020204" pitchFamily="34" charset="0"/>
            </a:endParaRPr>
          </a:p>
        </p:txBody>
      </p:sp>
      <p:sp>
        <p:nvSpPr>
          <p:cNvPr id="10" name="Google Shape;115;p1">
            <a:extLst>
              <a:ext uri="{FF2B5EF4-FFF2-40B4-BE49-F238E27FC236}">
                <a16:creationId xmlns:a16="http://schemas.microsoft.com/office/drawing/2014/main" id="{7E452CFA-6A2D-1329-92B7-E8C184F5BFD5}"/>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16" name="TextBox 15">
            <a:extLst>
              <a:ext uri="{FF2B5EF4-FFF2-40B4-BE49-F238E27FC236}">
                <a16:creationId xmlns:a16="http://schemas.microsoft.com/office/drawing/2014/main" id="{DD022FB8-AB14-F4C9-176F-C63806A64008}"/>
              </a:ext>
            </a:extLst>
          </p:cNvPr>
          <p:cNvSpPr txBox="1"/>
          <p:nvPr/>
        </p:nvSpPr>
        <p:spPr>
          <a:xfrm>
            <a:off x="1733549" y="114300"/>
            <a:ext cx="8610601" cy="584775"/>
          </a:xfrm>
          <a:prstGeom prst="rect">
            <a:avLst/>
          </a:prstGeom>
          <a:noFill/>
        </p:spPr>
        <p:txBody>
          <a:bodyPr wrap="square" rtlCol="0">
            <a:spAutoFit/>
          </a:bodyPr>
          <a:lstStyle/>
          <a:p>
            <a:pPr algn="ctr"/>
            <a:r>
              <a:rPr lang="en-US" sz="1600">
                <a:solidFill>
                  <a:schemeClr val="tx1">
                    <a:lumMod val="50000"/>
                    <a:lumOff val="50000"/>
                  </a:schemeClr>
                </a:solidFill>
                <a:effectLst/>
                <a:latin typeface="Arial" panose="020B0604020202020204" pitchFamily="34" charset="0"/>
                <a:cs typeface="Arial" panose="020B0604020202020204" pitchFamily="34" charset="0"/>
              </a:rPr>
              <a:t>Intelligent Learning System based on Personalized Recommendation Technology</a:t>
            </a:r>
            <a:br>
              <a:rPr lang="en-US" sz="1600">
                <a:solidFill>
                  <a:schemeClr val="tx1">
                    <a:lumMod val="50000"/>
                    <a:lumOff val="50000"/>
                  </a:schemeClr>
                </a:solidFill>
                <a:latin typeface="Arial" panose="020B0604020202020204" pitchFamily="34" charset="0"/>
                <a:cs typeface="Arial" panose="020B0604020202020204" pitchFamily="34" charset="0"/>
              </a:rPr>
            </a:br>
            <a:endParaRPr lang="en-US" sz="1600">
              <a:solidFill>
                <a:schemeClr val="tx1">
                  <a:lumMod val="50000"/>
                  <a:lumOff val="50000"/>
                </a:schemeClr>
              </a:solidFill>
            </a:endParaRPr>
          </a:p>
        </p:txBody>
      </p:sp>
      <p:grpSp>
        <p:nvGrpSpPr>
          <p:cNvPr id="31" name="Group 30">
            <a:extLst>
              <a:ext uri="{FF2B5EF4-FFF2-40B4-BE49-F238E27FC236}">
                <a16:creationId xmlns:a16="http://schemas.microsoft.com/office/drawing/2014/main" id="{7DA9AB0A-5944-BB9F-BE06-E583B221A89F}"/>
              </a:ext>
            </a:extLst>
          </p:cNvPr>
          <p:cNvGrpSpPr/>
          <p:nvPr/>
        </p:nvGrpSpPr>
        <p:grpSpPr>
          <a:xfrm>
            <a:off x="276226" y="1090232"/>
            <a:ext cx="11449049" cy="106739"/>
            <a:chOff x="276226" y="1309307"/>
            <a:chExt cx="11449049" cy="106739"/>
          </a:xfrm>
        </p:grpSpPr>
        <p:cxnSp>
          <p:nvCxnSpPr>
            <p:cNvPr id="4" name="Straight Connector 3">
              <a:extLst>
                <a:ext uri="{FF2B5EF4-FFF2-40B4-BE49-F238E27FC236}">
                  <a16:creationId xmlns:a16="http://schemas.microsoft.com/office/drawing/2014/main" id="{14395E4C-080E-EF88-EE96-ACBB7EF4A6BC}"/>
                </a:ext>
              </a:extLst>
            </p:cNvPr>
            <p:cNvCxnSpPr>
              <a:cxnSpLocks/>
            </p:cNvCxnSpPr>
            <p:nvPr/>
          </p:nvCxnSpPr>
          <p:spPr>
            <a:xfrm>
              <a:off x="276226" y="130930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306128A1-6221-21A6-33A8-A61FEB89C24F}"/>
                </a:ext>
              </a:extLst>
            </p:cNvPr>
            <p:cNvSpPr/>
            <p:nvPr/>
          </p:nvSpPr>
          <p:spPr>
            <a:xfrm>
              <a:off x="276226" y="1309307"/>
              <a:ext cx="5819774" cy="1067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9" name="Straight Connector 28">
            <a:extLst>
              <a:ext uri="{FF2B5EF4-FFF2-40B4-BE49-F238E27FC236}">
                <a16:creationId xmlns:a16="http://schemas.microsoft.com/office/drawing/2014/main" id="{76734B8C-24EB-4B46-0771-C4DD37657E0F}"/>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nvGrpSpPr>
          <p:cNvPr id="39" name="!!ND">
            <a:extLst>
              <a:ext uri="{FF2B5EF4-FFF2-40B4-BE49-F238E27FC236}">
                <a16:creationId xmlns:a16="http://schemas.microsoft.com/office/drawing/2014/main" id="{FD0610EC-26C5-EED7-5A1F-BA8CE40A9F2D}"/>
              </a:ext>
            </a:extLst>
          </p:cNvPr>
          <p:cNvGrpSpPr/>
          <p:nvPr/>
        </p:nvGrpSpPr>
        <p:grpSpPr>
          <a:xfrm>
            <a:off x="276226" y="426010"/>
            <a:ext cx="5747664" cy="664221"/>
            <a:chOff x="934715" y="1851732"/>
            <a:chExt cx="5747664" cy="664221"/>
          </a:xfrm>
        </p:grpSpPr>
        <p:sp>
          <p:nvSpPr>
            <p:cNvPr id="35" name="TextBox 34">
              <a:extLst>
                <a:ext uri="{FF2B5EF4-FFF2-40B4-BE49-F238E27FC236}">
                  <a16:creationId xmlns:a16="http://schemas.microsoft.com/office/drawing/2014/main" id="{32FAB47D-EBB1-DB65-A043-9E7353CAAC02}"/>
                </a:ext>
              </a:extLst>
            </p:cNvPr>
            <p:cNvSpPr txBox="1"/>
            <p:nvPr/>
          </p:nvSpPr>
          <p:spPr>
            <a:xfrm>
              <a:off x="1598936" y="1891454"/>
              <a:ext cx="5083443" cy="584775"/>
            </a:xfrm>
            <a:prstGeom prst="rect">
              <a:avLst/>
            </a:prstGeom>
            <a:noFill/>
          </p:spPr>
          <p:txBody>
            <a:bodyPr wrap="none" rtlCol="0">
              <a:spAutoFit/>
            </a:bodyPr>
            <a:lstStyle/>
            <a:p>
              <a:r>
                <a:rPr lang="en-US" sz="3200" b="1">
                  <a:solidFill>
                    <a:schemeClr val="dk1"/>
                  </a:solidFill>
                  <a:latin typeface="Arial" panose="020B0604020202020204" pitchFamily="34" charset="0"/>
                  <a:ea typeface="Times New Roman"/>
                  <a:cs typeface="Arial" panose="020B0604020202020204" pitchFamily="34" charset="0"/>
                  <a:sym typeface="Times New Roman"/>
                </a:rPr>
                <a:t>KẾT QUẢ THỰC NGHIỆM</a:t>
              </a:r>
              <a:endParaRPr lang="vi-VN" sz="3200" b="1">
                <a:solidFill>
                  <a:schemeClr val="dk1"/>
                </a:solidFill>
                <a:latin typeface="Arial" panose="020B0604020202020204" pitchFamily="34" charset="0"/>
                <a:ea typeface="Times New Roman"/>
                <a:cs typeface="Arial" panose="020B0604020202020204" pitchFamily="34" charset="0"/>
                <a:sym typeface="Times New Roman"/>
              </a:endParaRPr>
            </a:p>
          </p:txBody>
        </p:sp>
        <p:sp>
          <p:nvSpPr>
            <p:cNvPr id="38" name="Diamond 37">
              <a:extLst>
                <a:ext uri="{FF2B5EF4-FFF2-40B4-BE49-F238E27FC236}">
                  <a16:creationId xmlns:a16="http://schemas.microsoft.com/office/drawing/2014/main" id="{F9F206B7-A218-709C-7FB2-CD8E891C9403}"/>
                </a:ext>
              </a:extLst>
            </p:cNvPr>
            <p:cNvSpPr/>
            <p:nvPr/>
          </p:nvSpPr>
          <p:spPr>
            <a:xfrm>
              <a:off x="934715" y="1851732"/>
              <a:ext cx="664221" cy="664221"/>
            </a:xfrm>
            <a:prstGeom prst="diamond">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bg1">
                      <a:lumMod val="95000"/>
                    </a:schemeClr>
                  </a:solidFill>
                  <a:latin typeface="Arial" panose="020B0604020202020204" pitchFamily="34" charset="0"/>
                  <a:cs typeface="Arial" panose="020B0604020202020204" pitchFamily="34" charset="0"/>
                </a:rPr>
                <a:t>5</a:t>
              </a:r>
            </a:p>
          </p:txBody>
        </p:sp>
      </p:grpSp>
      <p:sp>
        <p:nvSpPr>
          <p:cNvPr id="2" name="!!Text5">
            <a:extLst>
              <a:ext uri="{FF2B5EF4-FFF2-40B4-BE49-F238E27FC236}">
                <a16:creationId xmlns:a16="http://schemas.microsoft.com/office/drawing/2014/main" id="{917686DB-0123-F233-68CD-7CFB6DF67762}"/>
              </a:ext>
            </a:extLst>
          </p:cNvPr>
          <p:cNvSpPr txBox="1"/>
          <p:nvPr/>
        </p:nvSpPr>
        <p:spPr>
          <a:xfrm>
            <a:off x="608335" y="1353115"/>
            <a:ext cx="11116939" cy="523220"/>
          </a:xfrm>
          <a:prstGeom prst="rect">
            <a:avLst/>
          </a:prstGeom>
          <a:noFill/>
        </p:spPr>
        <p:txBody>
          <a:bodyPr wrap="square" rtlCol="0">
            <a:spAutoFit/>
          </a:bodyPr>
          <a:lstStyle/>
          <a:p>
            <a:pPr marL="457200" indent="-457200" algn="just">
              <a:buFont typeface="Wingdings" panose="05000000000000000000" pitchFamily="2" charset="2"/>
              <a:buChar char="v"/>
            </a:pPr>
            <a:r>
              <a:rPr lang="en-US" sz="2800" b="1" err="1">
                <a:solidFill>
                  <a:srgbClr val="0070C0"/>
                </a:solidFill>
                <a:latin typeface="Arial" panose="020B0604020202020204" pitchFamily="34" charset="0"/>
                <a:cs typeface="Arial" panose="020B0604020202020204" pitchFamily="34" charset="0"/>
              </a:rPr>
              <a:t>Độ</a:t>
            </a:r>
            <a:r>
              <a:rPr lang="en-US" sz="2800" b="1">
                <a:solidFill>
                  <a:srgbClr val="0070C0"/>
                </a:solidFill>
                <a:latin typeface="Arial" panose="020B0604020202020204" pitchFamily="34" charset="0"/>
                <a:cs typeface="Arial" panose="020B0604020202020204" pitchFamily="34" charset="0"/>
              </a:rPr>
              <a:t> </a:t>
            </a:r>
            <a:r>
              <a:rPr lang="en-US" sz="2800" b="1" err="1">
                <a:solidFill>
                  <a:srgbClr val="0070C0"/>
                </a:solidFill>
                <a:latin typeface="Arial" panose="020B0604020202020204" pitchFamily="34" charset="0"/>
                <a:cs typeface="Arial" panose="020B0604020202020204" pitchFamily="34" charset="0"/>
              </a:rPr>
              <a:t>đo</a:t>
            </a:r>
            <a:r>
              <a:rPr lang="en-US" sz="2800" b="1">
                <a:solidFill>
                  <a:srgbClr val="0070C0"/>
                </a:solidFill>
                <a:latin typeface="Arial" panose="020B0604020202020204" pitchFamily="34" charset="0"/>
                <a:cs typeface="Arial" panose="020B0604020202020204" pitchFamily="34" charset="0"/>
              </a:rPr>
              <a:t> </a:t>
            </a:r>
            <a:r>
              <a:rPr lang="en-US" sz="2800" b="1" err="1">
                <a:solidFill>
                  <a:srgbClr val="0070C0"/>
                </a:solidFill>
                <a:latin typeface="Arial" panose="020B0604020202020204" pitchFamily="34" charset="0"/>
                <a:cs typeface="Arial" panose="020B0604020202020204" pitchFamily="34" charset="0"/>
              </a:rPr>
              <a:t>đánh</a:t>
            </a:r>
            <a:r>
              <a:rPr lang="en-US" sz="2800" b="1">
                <a:solidFill>
                  <a:srgbClr val="0070C0"/>
                </a:solidFill>
                <a:latin typeface="Arial" panose="020B0604020202020204" pitchFamily="34" charset="0"/>
                <a:cs typeface="Arial" panose="020B0604020202020204" pitchFamily="34" charset="0"/>
              </a:rPr>
              <a:t> </a:t>
            </a:r>
            <a:r>
              <a:rPr lang="en-US" sz="2800" b="1" err="1">
                <a:solidFill>
                  <a:srgbClr val="0070C0"/>
                </a:solidFill>
                <a:latin typeface="Arial" panose="020B0604020202020204" pitchFamily="34" charset="0"/>
                <a:cs typeface="Arial" panose="020B0604020202020204" pitchFamily="34" charset="0"/>
              </a:rPr>
              <a:t>giá</a:t>
            </a:r>
            <a:r>
              <a:rPr lang="en-US" sz="2800" b="1">
                <a:solidFill>
                  <a:srgbClr val="0070C0"/>
                </a:solidFill>
                <a:latin typeface="Arial" panose="020B0604020202020204" pitchFamily="34" charset="0"/>
                <a:cs typeface="Arial" panose="020B0604020202020204" pitchFamily="34" charset="0"/>
              </a:rPr>
              <a:t> </a:t>
            </a:r>
            <a:r>
              <a:rPr lang="en-US" sz="2800" b="1" err="1">
                <a:solidFill>
                  <a:srgbClr val="0070C0"/>
                </a:solidFill>
                <a:latin typeface="Arial" panose="020B0604020202020204" pitchFamily="34" charset="0"/>
                <a:cs typeface="Arial" panose="020B0604020202020204" pitchFamily="34" charset="0"/>
              </a:rPr>
              <a:t>hệ</a:t>
            </a:r>
            <a:r>
              <a:rPr lang="en-US" sz="2800" b="1">
                <a:solidFill>
                  <a:srgbClr val="0070C0"/>
                </a:solidFill>
                <a:latin typeface="Arial" panose="020B0604020202020204" pitchFamily="34" charset="0"/>
                <a:cs typeface="Arial" panose="020B0604020202020204" pitchFamily="34" charset="0"/>
              </a:rPr>
              <a:t> </a:t>
            </a:r>
            <a:r>
              <a:rPr lang="en-US" sz="2800" b="1" err="1">
                <a:solidFill>
                  <a:srgbClr val="0070C0"/>
                </a:solidFill>
                <a:latin typeface="Arial" panose="020B0604020202020204" pitchFamily="34" charset="0"/>
                <a:cs typeface="Arial" panose="020B0604020202020204" pitchFamily="34" charset="0"/>
              </a:rPr>
              <a:t>thống</a:t>
            </a:r>
            <a:endParaRPr lang="en-US" sz="2800" b="1">
              <a:solidFill>
                <a:srgbClr val="0070C0"/>
              </a:solidFill>
              <a:latin typeface="Arial" panose="020B0604020202020204" pitchFamily="34" charset="0"/>
              <a:cs typeface="Arial" panose="020B0604020202020204" pitchFamily="34" charset="0"/>
            </a:endParaRPr>
          </a:p>
        </p:txBody>
      </p:sp>
      <p:sp>
        <p:nvSpPr>
          <p:cNvPr id="14" name="Chỗ dành sẵn cho Nội dung 2">
            <a:extLst>
              <a:ext uri="{FF2B5EF4-FFF2-40B4-BE49-F238E27FC236}">
                <a16:creationId xmlns:a16="http://schemas.microsoft.com/office/drawing/2014/main" id="{DC0C9B95-69D9-F566-339F-9F2DBB323C9B}"/>
              </a:ext>
            </a:extLst>
          </p:cNvPr>
          <p:cNvSpPr txBox="1">
            <a:spLocks/>
          </p:cNvSpPr>
          <p:nvPr/>
        </p:nvSpPr>
        <p:spPr>
          <a:xfrm>
            <a:off x="1228726" y="2139216"/>
            <a:ext cx="5467350" cy="195653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Wingdings" panose="05000000000000000000" pitchFamily="2" charset="2"/>
              <a:buChar char="§"/>
            </a:pPr>
            <a:r>
              <a:rPr lang="en-US">
                <a:solidFill>
                  <a:srgbClr val="0070C0"/>
                </a:solidFill>
                <a:latin typeface="Arial" panose="020B0604020202020204" pitchFamily="34" charset="0"/>
                <a:cs typeface="Arial" panose="020B0604020202020204" pitchFamily="34" charset="0"/>
              </a:rPr>
              <a:t> Recall</a:t>
            </a:r>
          </a:p>
          <a:p>
            <a:pPr marL="342900" indent="-342900" algn="just">
              <a:buFont typeface="Wingdings" panose="05000000000000000000" pitchFamily="2" charset="2"/>
              <a:buChar char="§"/>
            </a:pPr>
            <a:r>
              <a:rPr lang="en-US">
                <a:solidFill>
                  <a:srgbClr val="0070C0"/>
                </a:solidFill>
                <a:latin typeface="Arial" panose="020B0604020202020204" pitchFamily="34" charset="0"/>
                <a:cs typeface="Arial" panose="020B0604020202020204" pitchFamily="34" charset="0"/>
              </a:rPr>
              <a:t> Precision</a:t>
            </a:r>
          </a:p>
          <a:p>
            <a:pPr marL="342900" indent="-342900" algn="just">
              <a:buFont typeface="Wingdings" panose="05000000000000000000" pitchFamily="2" charset="2"/>
              <a:buChar char="§"/>
            </a:pPr>
            <a:r>
              <a:rPr lang="en-US">
                <a:solidFill>
                  <a:srgbClr val="0070C0"/>
                </a:solidFill>
                <a:latin typeface="Arial" panose="020B0604020202020204" pitchFamily="34" charset="0"/>
                <a:cs typeface="Arial" panose="020B0604020202020204" pitchFamily="34" charset="0"/>
              </a:rPr>
              <a:t> F measure</a:t>
            </a:r>
          </a:p>
          <a:p>
            <a:pPr marL="342900" indent="-342900" algn="just">
              <a:buFont typeface="Wingdings" panose="05000000000000000000" pitchFamily="2" charset="2"/>
              <a:buChar char="§"/>
            </a:pPr>
            <a:r>
              <a:rPr lang="en-US">
                <a:solidFill>
                  <a:srgbClr val="0070C0"/>
                </a:solidFill>
                <a:latin typeface="Arial" panose="020B0604020202020204" pitchFamily="34" charset="0"/>
                <a:cs typeface="Arial" panose="020B0604020202020204" pitchFamily="34" charset="0"/>
              </a:rPr>
              <a:t> Mean Absolute Error (MAE)</a:t>
            </a:r>
            <a:endParaRPr lang="vi-VN">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93197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D5AD5A4B-C030-FE9B-33F4-FFEE813C4F06}"/>
              </a:ext>
            </a:extLst>
          </p:cNvPr>
          <p:cNvSpPr>
            <a:spLocks noGrp="1"/>
          </p:cNvSpPr>
          <p:nvPr>
            <p:ph type="ftr" sz="quarter" idx="11"/>
          </p:nvPr>
        </p:nvSpPr>
        <p:spPr>
          <a:xfrm>
            <a:off x="4038600" y="6378575"/>
            <a:ext cx="4114800" cy="365125"/>
          </a:xfrm>
        </p:spPr>
        <p:txBody>
          <a:bodyPr/>
          <a:lstStyle/>
          <a:p>
            <a:r>
              <a:rPr lang="en-US" sz="1600">
                <a:solidFill>
                  <a:schemeClr val="tx1"/>
                </a:solidFill>
                <a:latin typeface="Arial" panose="020B0604020202020204" pitchFamily="34" charset="0"/>
                <a:cs typeface="Arial" panose="020B0604020202020204" pitchFamily="34" charset="0"/>
              </a:rPr>
              <a:t>DS300 – HỆ KHUYẾN NGHỊ</a:t>
            </a:r>
          </a:p>
        </p:txBody>
      </p:sp>
      <p:sp>
        <p:nvSpPr>
          <p:cNvPr id="8" name="Slide Number Placeholder 7">
            <a:extLst>
              <a:ext uri="{FF2B5EF4-FFF2-40B4-BE49-F238E27FC236}">
                <a16:creationId xmlns:a16="http://schemas.microsoft.com/office/drawing/2014/main" id="{14E44644-30AF-C98C-940C-238E1D0D8166}"/>
              </a:ext>
            </a:extLst>
          </p:cNvPr>
          <p:cNvSpPr>
            <a:spLocks noGrp="1"/>
          </p:cNvSpPr>
          <p:nvPr>
            <p:ph type="sldNum" sz="quarter" idx="12"/>
          </p:nvPr>
        </p:nvSpPr>
        <p:spPr>
          <a:xfrm>
            <a:off x="11372849" y="6356350"/>
            <a:ext cx="542925" cy="365125"/>
          </a:xfrm>
        </p:spPr>
        <p:txBody>
          <a:body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t>25</a:t>
            </a:fld>
            <a:endParaRPr lang="en-US" sz="1600">
              <a:solidFill>
                <a:schemeClr val="tx1"/>
              </a:solidFill>
              <a:latin typeface="Arial" panose="020B0604020202020204" pitchFamily="34" charset="0"/>
              <a:cs typeface="Arial" panose="020B0604020202020204" pitchFamily="34" charset="0"/>
            </a:endParaRPr>
          </a:p>
        </p:txBody>
      </p:sp>
      <p:sp>
        <p:nvSpPr>
          <p:cNvPr id="10" name="Google Shape;115;p1">
            <a:extLst>
              <a:ext uri="{FF2B5EF4-FFF2-40B4-BE49-F238E27FC236}">
                <a16:creationId xmlns:a16="http://schemas.microsoft.com/office/drawing/2014/main" id="{7E452CFA-6A2D-1329-92B7-E8C184F5BFD5}"/>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16" name="TextBox 15">
            <a:extLst>
              <a:ext uri="{FF2B5EF4-FFF2-40B4-BE49-F238E27FC236}">
                <a16:creationId xmlns:a16="http://schemas.microsoft.com/office/drawing/2014/main" id="{DD022FB8-AB14-F4C9-176F-C63806A64008}"/>
              </a:ext>
            </a:extLst>
          </p:cNvPr>
          <p:cNvSpPr txBox="1"/>
          <p:nvPr/>
        </p:nvSpPr>
        <p:spPr>
          <a:xfrm>
            <a:off x="1733549" y="114300"/>
            <a:ext cx="8610601" cy="584775"/>
          </a:xfrm>
          <a:prstGeom prst="rect">
            <a:avLst/>
          </a:prstGeom>
          <a:noFill/>
        </p:spPr>
        <p:txBody>
          <a:bodyPr wrap="square" rtlCol="0">
            <a:spAutoFit/>
          </a:bodyPr>
          <a:lstStyle/>
          <a:p>
            <a:pPr algn="ctr"/>
            <a:r>
              <a:rPr lang="en-US" sz="1600">
                <a:solidFill>
                  <a:schemeClr val="tx1">
                    <a:lumMod val="50000"/>
                    <a:lumOff val="50000"/>
                  </a:schemeClr>
                </a:solidFill>
                <a:effectLst/>
                <a:latin typeface="Arial" panose="020B0604020202020204" pitchFamily="34" charset="0"/>
                <a:cs typeface="Arial" panose="020B0604020202020204" pitchFamily="34" charset="0"/>
              </a:rPr>
              <a:t>Intelligent Learning System based on Personalized Recommendation Technology</a:t>
            </a:r>
            <a:br>
              <a:rPr lang="en-US" sz="1600">
                <a:solidFill>
                  <a:schemeClr val="tx1">
                    <a:lumMod val="50000"/>
                    <a:lumOff val="50000"/>
                  </a:schemeClr>
                </a:solidFill>
                <a:latin typeface="Arial" panose="020B0604020202020204" pitchFamily="34" charset="0"/>
                <a:cs typeface="Arial" panose="020B0604020202020204" pitchFamily="34" charset="0"/>
              </a:rPr>
            </a:br>
            <a:endParaRPr lang="en-US" sz="1600">
              <a:solidFill>
                <a:schemeClr val="tx1">
                  <a:lumMod val="50000"/>
                  <a:lumOff val="50000"/>
                </a:schemeClr>
              </a:solidFill>
            </a:endParaRPr>
          </a:p>
        </p:txBody>
      </p:sp>
      <p:grpSp>
        <p:nvGrpSpPr>
          <p:cNvPr id="31" name="Group 30">
            <a:extLst>
              <a:ext uri="{FF2B5EF4-FFF2-40B4-BE49-F238E27FC236}">
                <a16:creationId xmlns:a16="http://schemas.microsoft.com/office/drawing/2014/main" id="{7DA9AB0A-5944-BB9F-BE06-E583B221A89F}"/>
              </a:ext>
            </a:extLst>
          </p:cNvPr>
          <p:cNvGrpSpPr/>
          <p:nvPr/>
        </p:nvGrpSpPr>
        <p:grpSpPr>
          <a:xfrm>
            <a:off x="276226" y="1090232"/>
            <a:ext cx="11449049" cy="106739"/>
            <a:chOff x="276226" y="1309307"/>
            <a:chExt cx="11449049" cy="106739"/>
          </a:xfrm>
        </p:grpSpPr>
        <p:cxnSp>
          <p:nvCxnSpPr>
            <p:cNvPr id="4" name="Straight Connector 3">
              <a:extLst>
                <a:ext uri="{FF2B5EF4-FFF2-40B4-BE49-F238E27FC236}">
                  <a16:creationId xmlns:a16="http://schemas.microsoft.com/office/drawing/2014/main" id="{14395E4C-080E-EF88-EE96-ACBB7EF4A6BC}"/>
                </a:ext>
              </a:extLst>
            </p:cNvPr>
            <p:cNvCxnSpPr>
              <a:cxnSpLocks/>
            </p:cNvCxnSpPr>
            <p:nvPr/>
          </p:nvCxnSpPr>
          <p:spPr>
            <a:xfrm>
              <a:off x="276226" y="130930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306128A1-6221-21A6-33A8-A61FEB89C24F}"/>
                </a:ext>
              </a:extLst>
            </p:cNvPr>
            <p:cNvSpPr/>
            <p:nvPr/>
          </p:nvSpPr>
          <p:spPr>
            <a:xfrm>
              <a:off x="276226" y="1309307"/>
              <a:ext cx="5819774" cy="1067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9" name="Straight Connector 28">
            <a:extLst>
              <a:ext uri="{FF2B5EF4-FFF2-40B4-BE49-F238E27FC236}">
                <a16:creationId xmlns:a16="http://schemas.microsoft.com/office/drawing/2014/main" id="{76734B8C-24EB-4B46-0771-C4DD37657E0F}"/>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nvGrpSpPr>
          <p:cNvPr id="39" name="!!ND">
            <a:extLst>
              <a:ext uri="{FF2B5EF4-FFF2-40B4-BE49-F238E27FC236}">
                <a16:creationId xmlns:a16="http://schemas.microsoft.com/office/drawing/2014/main" id="{FD0610EC-26C5-EED7-5A1F-BA8CE40A9F2D}"/>
              </a:ext>
            </a:extLst>
          </p:cNvPr>
          <p:cNvGrpSpPr/>
          <p:nvPr/>
        </p:nvGrpSpPr>
        <p:grpSpPr>
          <a:xfrm>
            <a:off x="276226" y="426010"/>
            <a:ext cx="5747664" cy="664221"/>
            <a:chOff x="934715" y="1851732"/>
            <a:chExt cx="5747664" cy="664221"/>
          </a:xfrm>
        </p:grpSpPr>
        <p:sp>
          <p:nvSpPr>
            <p:cNvPr id="35" name="TextBox 34">
              <a:extLst>
                <a:ext uri="{FF2B5EF4-FFF2-40B4-BE49-F238E27FC236}">
                  <a16:creationId xmlns:a16="http://schemas.microsoft.com/office/drawing/2014/main" id="{32FAB47D-EBB1-DB65-A043-9E7353CAAC02}"/>
                </a:ext>
              </a:extLst>
            </p:cNvPr>
            <p:cNvSpPr txBox="1"/>
            <p:nvPr/>
          </p:nvSpPr>
          <p:spPr>
            <a:xfrm>
              <a:off x="1598936" y="1891454"/>
              <a:ext cx="5083443" cy="584775"/>
            </a:xfrm>
            <a:prstGeom prst="rect">
              <a:avLst/>
            </a:prstGeom>
            <a:noFill/>
          </p:spPr>
          <p:txBody>
            <a:bodyPr wrap="none" rtlCol="0">
              <a:spAutoFit/>
            </a:bodyPr>
            <a:lstStyle/>
            <a:p>
              <a:r>
                <a:rPr lang="en-US" sz="3200" b="1">
                  <a:solidFill>
                    <a:schemeClr val="dk1"/>
                  </a:solidFill>
                  <a:latin typeface="Arial" panose="020B0604020202020204" pitchFamily="34" charset="0"/>
                  <a:ea typeface="Times New Roman"/>
                  <a:cs typeface="Arial" panose="020B0604020202020204" pitchFamily="34" charset="0"/>
                  <a:sym typeface="Times New Roman"/>
                </a:rPr>
                <a:t>KẾT QUẢ THỰC NGHIỆM</a:t>
              </a:r>
              <a:endParaRPr lang="vi-VN" sz="3200" b="1">
                <a:solidFill>
                  <a:schemeClr val="dk1"/>
                </a:solidFill>
                <a:latin typeface="Arial" panose="020B0604020202020204" pitchFamily="34" charset="0"/>
                <a:ea typeface="Times New Roman"/>
                <a:cs typeface="Arial" panose="020B0604020202020204" pitchFamily="34" charset="0"/>
                <a:sym typeface="Times New Roman"/>
              </a:endParaRPr>
            </a:p>
          </p:txBody>
        </p:sp>
        <p:sp>
          <p:nvSpPr>
            <p:cNvPr id="38" name="Diamond 37">
              <a:extLst>
                <a:ext uri="{FF2B5EF4-FFF2-40B4-BE49-F238E27FC236}">
                  <a16:creationId xmlns:a16="http://schemas.microsoft.com/office/drawing/2014/main" id="{F9F206B7-A218-709C-7FB2-CD8E891C9403}"/>
                </a:ext>
              </a:extLst>
            </p:cNvPr>
            <p:cNvSpPr/>
            <p:nvPr/>
          </p:nvSpPr>
          <p:spPr>
            <a:xfrm>
              <a:off x="934715" y="1851732"/>
              <a:ext cx="664221" cy="664221"/>
            </a:xfrm>
            <a:prstGeom prst="diamond">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bg1">
                      <a:lumMod val="95000"/>
                    </a:schemeClr>
                  </a:solidFill>
                  <a:latin typeface="Arial" panose="020B0604020202020204" pitchFamily="34" charset="0"/>
                  <a:cs typeface="Arial" panose="020B0604020202020204" pitchFamily="34" charset="0"/>
                </a:rPr>
                <a:t>5</a:t>
              </a:r>
            </a:p>
          </p:txBody>
        </p:sp>
      </p:grpSp>
      <p:sp>
        <p:nvSpPr>
          <p:cNvPr id="2" name="!!Text5">
            <a:extLst>
              <a:ext uri="{FF2B5EF4-FFF2-40B4-BE49-F238E27FC236}">
                <a16:creationId xmlns:a16="http://schemas.microsoft.com/office/drawing/2014/main" id="{917686DB-0123-F233-68CD-7CFB6DF67762}"/>
              </a:ext>
            </a:extLst>
          </p:cNvPr>
          <p:cNvSpPr txBox="1"/>
          <p:nvPr/>
        </p:nvSpPr>
        <p:spPr>
          <a:xfrm>
            <a:off x="608335" y="1353115"/>
            <a:ext cx="11116939" cy="523220"/>
          </a:xfrm>
          <a:prstGeom prst="rect">
            <a:avLst/>
          </a:prstGeom>
          <a:noFill/>
        </p:spPr>
        <p:txBody>
          <a:bodyPr wrap="square" rtlCol="0">
            <a:spAutoFit/>
          </a:bodyPr>
          <a:lstStyle/>
          <a:p>
            <a:pPr marL="457200" indent="-457200" algn="just">
              <a:buFont typeface="Wingdings" panose="05000000000000000000" pitchFamily="2" charset="2"/>
              <a:buChar char="v"/>
            </a:pPr>
            <a:r>
              <a:rPr lang="en-US" sz="2800" b="1" err="1">
                <a:solidFill>
                  <a:srgbClr val="0070C0"/>
                </a:solidFill>
                <a:latin typeface="Arial" panose="020B0604020202020204" pitchFamily="34" charset="0"/>
                <a:cs typeface="Arial" panose="020B0604020202020204" pitchFamily="34" charset="0"/>
              </a:rPr>
              <a:t>Kết</a:t>
            </a:r>
            <a:r>
              <a:rPr lang="en-US" sz="2800" b="1">
                <a:solidFill>
                  <a:srgbClr val="0070C0"/>
                </a:solidFill>
                <a:latin typeface="Arial" panose="020B0604020202020204" pitchFamily="34" charset="0"/>
                <a:cs typeface="Arial" panose="020B0604020202020204" pitchFamily="34" charset="0"/>
              </a:rPr>
              <a:t> </a:t>
            </a:r>
            <a:r>
              <a:rPr lang="en-US" sz="2800" b="1" err="1">
                <a:solidFill>
                  <a:srgbClr val="0070C0"/>
                </a:solidFill>
                <a:latin typeface="Arial" panose="020B0604020202020204" pitchFamily="34" charset="0"/>
                <a:cs typeface="Arial" panose="020B0604020202020204" pitchFamily="34" charset="0"/>
              </a:rPr>
              <a:t>quả</a:t>
            </a:r>
            <a:r>
              <a:rPr lang="en-US" sz="2800" b="1">
                <a:solidFill>
                  <a:srgbClr val="0070C0"/>
                </a:solidFill>
                <a:latin typeface="Arial" panose="020B0604020202020204" pitchFamily="34" charset="0"/>
                <a:cs typeface="Arial" panose="020B0604020202020204" pitchFamily="34" charset="0"/>
              </a:rPr>
              <a:t> &amp; </a:t>
            </a:r>
            <a:r>
              <a:rPr lang="en-US" sz="2800" b="1" err="1">
                <a:solidFill>
                  <a:srgbClr val="0070C0"/>
                </a:solidFill>
                <a:latin typeface="Arial" panose="020B0604020202020204" pitchFamily="34" charset="0"/>
                <a:cs typeface="Arial" panose="020B0604020202020204" pitchFamily="34" charset="0"/>
              </a:rPr>
              <a:t>Phân</a:t>
            </a:r>
            <a:r>
              <a:rPr lang="en-US" sz="2800" b="1">
                <a:solidFill>
                  <a:srgbClr val="0070C0"/>
                </a:solidFill>
                <a:latin typeface="Arial" panose="020B0604020202020204" pitchFamily="34" charset="0"/>
                <a:cs typeface="Arial" panose="020B0604020202020204" pitchFamily="34" charset="0"/>
              </a:rPr>
              <a:t> </a:t>
            </a:r>
            <a:r>
              <a:rPr lang="en-US" sz="2800" b="1" err="1">
                <a:solidFill>
                  <a:srgbClr val="0070C0"/>
                </a:solidFill>
                <a:latin typeface="Arial" panose="020B0604020202020204" pitchFamily="34" charset="0"/>
                <a:cs typeface="Arial" panose="020B0604020202020204" pitchFamily="34" charset="0"/>
              </a:rPr>
              <a:t>tích</a:t>
            </a:r>
            <a:r>
              <a:rPr lang="en-US" sz="2800" b="1">
                <a:solidFill>
                  <a:srgbClr val="0070C0"/>
                </a:solidFill>
                <a:latin typeface="Arial" panose="020B0604020202020204" pitchFamily="34" charset="0"/>
                <a:cs typeface="Arial" panose="020B0604020202020204" pitchFamily="34" charset="0"/>
              </a:rPr>
              <a:t> </a:t>
            </a:r>
            <a:r>
              <a:rPr lang="en-US" sz="2800" b="1" err="1">
                <a:solidFill>
                  <a:srgbClr val="0070C0"/>
                </a:solidFill>
                <a:latin typeface="Arial" panose="020B0604020202020204" pitchFamily="34" charset="0"/>
                <a:cs typeface="Arial" panose="020B0604020202020204" pitchFamily="34" charset="0"/>
              </a:rPr>
              <a:t>thực</a:t>
            </a:r>
            <a:r>
              <a:rPr lang="en-US" sz="2800" b="1">
                <a:solidFill>
                  <a:srgbClr val="0070C0"/>
                </a:solidFill>
                <a:latin typeface="Arial" panose="020B0604020202020204" pitchFamily="34" charset="0"/>
                <a:cs typeface="Arial" panose="020B0604020202020204" pitchFamily="34" charset="0"/>
              </a:rPr>
              <a:t> </a:t>
            </a:r>
            <a:r>
              <a:rPr lang="en-US" sz="2800" b="1" err="1">
                <a:solidFill>
                  <a:srgbClr val="0070C0"/>
                </a:solidFill>
                <a:latin typeface="Arial" panose="020B0604020202020204" pitchFamily="34" charset="0"/>
                <a:cs typeface="Arial" panose="020B0604020202020204" pitchFamily="34" charset="0"/>
              </a:rPr>
              <a:t>nghiệm</a:t>
            </a:r>
            <a:endParaRPr lang="en-US" sz="2800" b="1">
              <a:solidFill>
                <a:srgbClr val="0070C0"/>
              </a:solidFill>
              <a:latin typeface="Arial" panose="020B0604020202020204" pitchFamily="34" charset="0"/>
              <a:cs typeface="Arial" panose="020B0604020202020204" pitchFamily="34" charset="0"/>
            </a:endParaRPr>
          </a:p>
        </p:txBody>
      </p:sp>
      <p:pic>
        <p:nvPicPr>
          <p:cNvPr id="3" name="!!P1" descr="Chart, line chart&#10;&#10;Description automatically generated">
            <a:extLst>
              <a:ext uri="{FF2B5EF4-FFF2-40B4-BE49-F238E27FC236}">
                <a16:creationId xmlns:a16="http://schemas.microsoft.com/office/drawing/2014/main" id="{9B71078B-E25F-B90F-CE46-E897EF38D7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5626" y="1927704"/>
            <a:ext cx="6420746" cy="3848637"/>
          </a:xfrm>
          <a:prstGeom prst="rect">
            <a:avLst/>
          </a:prstGeom>
        </p:spPr>
      </p:pic>
      <p:sp>
        <p:nvSpPr>
          <p:cNvPr id="6" name="TextBox 5">
            <a:extLst>
              <a:ext uri="{FF2B5EF4-FFF2-40B4-BE49-F238E27FC236}">
                <a16:creationId xmlns:a16="http://schemas.microsoft.com/office/drawing/2014/main" id="{F0B0224B-8E28-5669-D50B-2E1BB320BC37}"/>
              </a:ext>
            </a:extLst>
          </p:cNvPr>
          <p:cNvSpPr txBox="1"/>
          <p:nvPr/>
        </p:nvSpPr>
        <p:spPr>
          <a:xfrm>
            <a:off x="3252786" y="5790080"/>
            <a:ext cx="5686425" cy="461665"/>
          </a:xfrm>
          <a:prstGeom prst="rect">
            <a:avLst/>
          </a:prstGeom>
          <a:noFill/>
        </p:spPr>
        <p:txBody>
          <a:bodyPr wrap="square">
            <a:spAutoFit/>
          </a:bodyPr>
          <a:lstStyle/>
          <a:p>
            <a:pPr algn="ctr"/>
            <a:r>
              <a:rPr lang="en-US" sz="2400" err="1">
                <a:solidFill>
                  <a:schemeClr val="tx1">
                    <a:lumMod val="95000"/>
                    <a:lumOff val="5000"/>
                  </a:schemeClr>
                </a:solidFill>
                <a:effectLst/>
                <a:latin typeface="Arial" panose="020B0604020202020204" pitchFamily="34" charset="0"/>
              </a:rPr>
              <a:t>Kết</a:t>
            </a:r>
            <a:r>
              <a:rPr lang="en-US" sz="2400">
                <a:solidFill>
                  <a:schemeClr val="tx1">
                    <a:lumMod val="95000"/>
                    <a:lumOff val="5000"/>
                  </a:schemeClr>
                </a:solidFill>
                <a:effectLst/>
                <a:latin typeface="Arial" panose="020B0604020202020204" pitchFamily="34" charset="0"/>
              </a:rPr>
              <a:t> </a:t>
            </a:r>
            <a:r>
              <a:rPr lang="en-US" sz="2400" err="1">
                <a:solidFill>
                  <a:schemeClr val="tx1">
                    <a:lumMod val="95000"/>
                    <a:lumOff val="5000"/>
                  </a:schemeClr>
                </a:solidFill>
                <a:effectLst/>
                <a:latin typeface="Arial" panose="020B0604020202020204" pitchFamily="34" charset="0"/>
              </a:rPr>
              <a:t>quả</a:t>
            </a:r>
            <a:r>
              <a:rPr lang="en-US" sz="2400">
                <a:solidFill>
                  <a:schemeClr val="tx1">
                    <a:lumMod val="95000"/>
                    <a:lumOff val="5000"/>
                  </a:schemeClr>
                </a:solidFill>
                <a:effectLst/>
                <a:latin typeface="Arial" panose="020B0604020202020204" pitchFamily="34" charset="0"/>
              </a:rPr>
              <a:t> </a:t>
            </a:r>
            <a:r>
              <a:rPr lang="en-US" sz="2400" err="1">
                <a:solidFill>
                  <a:schemeClr val="tx1">
                    <a:lumMod val="95000"/>
                    <a:lumOff val="5000"/>
                  </a:schemeClr>
                </a:solidFill>
                <a:effectLst/>
                <a:latin typeface="Arial" panose="020B0604020202020204" pitchFamily="34" charset="0"/>
              </a:rPr>
              <a:t>thực</a:t>
            </a:r>
            <a:r>
              <a:rPr lang="en-US" sz="2400">
                <a:solidFill>
                  <a:schemeClr val="tx1">
                    <a:lumMod val="95000"/>
                    <a:lumOff val="5000"/>
                  </a:schemeClr>
                </a:solidFill>
                <a:effectLst/>
                <a:latin typeface="Arial" panose="020B0604020202020204" pitchFamily="34" charset="0"/>
              </a:rPr>
              <a:t> </a:t>
            </a:r>
            <a:r>
              <a:rPr lang="en-US" sz="2400" err="1">
                <a:solidFill>
                  <a:schemeClr val="tx1">
                    <a:lumMod val="95000"/>
                    <a:lumOff val="5000"/>
                  </a:schemeClr>
                </a:solidFill>
                <a:effectLst/>
                <a:latin typeface="Arial" panose="020B0604020202020204" pitchFamily="34" charset="0"/>
              </a:rPr>
              <a:t>nghiệm</a:t>
            </a:r>
            <a:r>
              <a:rPr lang="en-US" sz="2400">
                <a:solidFill>
                  <a:schemeClr val="tx1">
                    <a:lumMod val="95000"/>
                    <a:lumOff val="5000"/>
                  </a:schemeClr>
                </a:solidFill>
                <a:effectLst/>
                <a:latin typeface="Arial" panose="020B0604020202020204" pitchFamily="34" charset="0"/>
              </a:rPr>
              <a:t> </a:t>
            </a:r>
            <a:r>
              <a:rPr lang="en-US" sz="2400" err="1">
                <a:solidFill>
                  <a:schemeClr val="tx1">
                    <a:lumMod val="95000"/>
                    <a:lumOff val="5000"/>
                  </a:schemeClr>
                </a:solidFill>
                <a:effectLst/>
                <a:latin typeface="Arial" panose="020B0604020202020204" pitchFamily="34" charset="0"/>
              </a:rPr>
              <a:t>tham</a:t>
            </a:r>
            <a:r>
              <a:rPr lang="en-US" sz="2400">
                <a:solidFill>
                  <a:schemeClr val="tx1">
                    <a:lumMod val="95000"/>
                    <a:lumOff val="5000"/>
                  </a:schemeClr>
                </a:solidFill>
                <a:effectLst/>
                <a:latin typeface="Arial" panose="020B0604020202020204" pitchFamily="34" charset="0"/>
              </a:rPr>
              <a:t> </a:t>
            </a:r>
            <a:r>
              <a:rPr lang="en-US" sz="2400" err="1">
                <a:solidFill>
                  <a:schemeClr val="tx1">
                    <a:lumMod val="95000"/>
                    <a:lumOff val="5000"/>
                  </a:schemeClr>
                </a:solidFill>
                <a:effectLst/>
                <a:latin typeface="Arial" panose="020B0604020202020204" pitchFamily="34" charset="0"/>
              </a:rPr>
              <a:t>số</a:t>
            </a:r>
            <a:r>
              <a:rPr lang="en-US" sz="2400">
                <a:solidFill>
                  <a:schemeClr val="tx1">
                    <a:lumMod val="95000"/>
                    <a:lumOff val="5000"/>
                  </a:schemeClr>
                </a:solidFill>
                <a:effectLst/>
                <a:latin typeface="Arial" panose="020B0604020202020204" pitchFamily="34" charset="0"/>
              </a:rPr>
              <a:t> </a:t>
            </a:r>
            <a:r>
              <a:rPr lang="el-GR" sz="2400">
                <a:solidFill>
                  <a:schemeClr val="tx1">
                    <a:lumMod val="95000"/>
                    <a:lumOff val="5000"/>
                  </a:schemeClr>
                </a:solidFill>
                <a:effectLst/>
                <a:latin typeface="Arial" panose="020B0604020202020204" pitchFamily="34" charset="0"/>
              </a:rPr>
              <a:t>β</a:t>
            </a:r>
            <a:endParaRPr lang="en-US" sz="2400">
              <a:solidFill>
                <a:schemeClr val="tx1">
                  <a:lumMod val="95000"/>
                  <a:lumOff val="5000"/>
                </a:schemeClr>
              </a:solidFill>
            </a:endParaRPr>
          </a:p>
        </p:txBody>
      </p:sp>
      <p:grpSp>
        <p:nvGrpSpPr>
          <p:cNvPr id="18" name="Group 17">
            <a:extLst>
              <a:ext uri="{FF2B5EF4-FFF2-40B4-BE49-F238E27FC236}">
                <a16:creationId xmlns:a16="http://schemas.microsoft.com/office/drawing/2014/main" id="{2D9091B7-45B9-0909-D92F-01E413D700B7}"/>
              </a:ext>
            </a:extLst>
          </p:cNvPr>
          <p:cNvGrpSpPr/>
          <p:nvPr/>
        </p:nvGrpSpPr>
        <p:grpSpPr>
          <a:xfrm>
            <a:off x="6848475" y="4191000"/>
            <a:ext cx="266700" cy="857250"/>
            <a:chOff x="6848475" y="4191000"/>
            <a:chExt cx="266700" cy="857250"/>
          </a:xfrm>
        </p:grpSpPr>
        <p:sp>
          <p:nvSpPr>
            <p:cNvPr id="11" name="Oval 10">
              <a:extLst>
                <a:ext uri="{FF2B5EF4-FFF2-40B4-BE49-F238E27FC236}">
                  <a16:creationId xmlns:a16="http://schemas.microsoft.com/office/drawing/2014/main" id="{8BC84F85-52FC-AE07-7886-6A25E944150C}"/>
                </a:ext>
              </a:extLst>
            </p:cNvPr>
            <p:cNvSpPr/>
            <p:nvPr/>
          </p:nvSpPr>
          <p:spPr>
            <a:xfrm>
              <a:off x="6848475" y="4191000"/>
              <a:ext cx="266700" cy="2667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7EF63FF4-0FD4-5B44-4E96-C4A26E973244}"/>
                </a:ext>
              </a:extLst>
            </p:cNvPr>
            <p:cNvCxnSpPr>
              <a:cxnSpLocks/>
            </p:cNvCxnSpPr>
            <p:nvPr/>
          </p:nvCxnSpPr>
          <p:spPr>
            <a:xfrm>
              <a:off x="6981825" y="4457700"/>
              <a:ext cx="0" cy="59055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496143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up)">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D5AD5A4B-C030-FE9B-33F4-FFEE813C4F06}"/>
              </a:ext>
            </a:extLst>
          </p:cNvPr>
          <p:cNvSpPr>
            <a:spLocks noGrp="1"/>
          </p:cNvSpPr>
          <p:nvPr>
            <p:ph type="ftr" sz="quarter" idx="11"/>
          </p:nvPr>
        </p:nvSpPr>
        <p:spPr>
          <a:xfrm>
            <a:off x="4038600" y="6378575"/>
            <a:ext cx="4114800" cy="365125"/>
          </a:xfrm>
        </p:spPr>
        <p:txBody>
          <a:bodyPr/>
          <a:lstStyle/>
          <a:p>
            <a:r>
              <a:rPr lang="en-US" sz="1600">
                <a:solidFill>
                  <a:schemeClr val="tx1"/>
                </a:solidFill>
                <a:latin typeface="Arial" panose="020B0604020202020204" pitchFamily="34" charset="0"/>
                <a:cs typeface="Arial" panose="020B0604020202020204" pitchFamily="34" charset="0"/>
              </a:rPr>
              <a:t>DS300 – HỆ KHUYẾN NGHỊ</a:t>
            </a:r>
          </a:p>
        </p:txBody>
      </p:sp>
      <p:sp>
        <p:nvSpPr>
          <p:cNvPr id="8" name="Slide Number Placeholder 7">
            <a:extLst>
              <a:ext uri="{FF2B5EF4-FFF2-40B4-BE49-F238E27FC236}">
                <a16:creationId xmlns:a16="http://schemas.microsoft.com/office/drawing/2014/main" id="{14E44644-30AF-C98C-940C-238E1D0D8166}"/>
              </a:ext>
            </a:extLst>
          </p:cNvPr>
          <p:cNvSpPr>
            <a:spLocks noGrp="1"/>
          </p:cNvSpPr>
          <p:nvPr>
            <p:ph type="sldNum" sz="quarter" idx="12"/>
          </p:nvPr>
        </p:nvSpPr>
        <p:spPr>
          <a:xfrm>
            <a:off x="11372849" y="6356350"/>
            <a:ext cx="542925" cy="365125"/>
          </a:xfrm>
        </p:spPr>
        <p:txBody>
          <a:body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t>26</a:t>
            </a:fld>
            <a:endParaRPr lang="en-US" sz="1600">
              <a:solidFill>
                <a:schemeClr val="tx1"/>
              </a:solidFill>
              <a:latin typeface="Arial" panose="020B0604020202020204" pitchFamily="34" charset="0"/>
              <a:cs typeface="Arial" panose="020B0604020202020204" pitchFamily="34" charset="0"/>
            </a:endParaRPr>
          </a:p>
        </p:txBody>
      </p:sp>
      <p:sp>
        <p:nvSpPr>
          <p:cNvPr id="10" name="Google Shape;115;p1">
            <a:extLst>
              <a:ext uri="{FF2B5EF4-FFF2-40B4-BE49-F238E27FC236}">
                <a16:creationId xmlns:a16="http://schemas.microsoft.com/office/drawing/2014/main" id="{7E452CFA-6A2D-1329-92B7-E8C184F5BFD5}"/>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16" name="TextBox 15">
            <a:extLst>
              <a:ext uri="{FF2B5EF4-FFF2-40B4-BE49-F238E27FC236}">
                <a16:creationId xmlns:a16="http://schemas.microsoft.com/office/drawing/2014/main" id="{DD022FB8-AB14-F4C9-176F-C63806A64008}"/>
              </a:ext>
            </a:extLst>
          </p:cNvPr>
          <p:cNvSpPr txBox="1"/>
          <p:nvPr/>
        </p:nvSpPr>
        <p:spPr>
          <a:xfrm>
            <a:off x="1733549" y="114300"/>
            <a:ext cx="8610601" cy="584775"/>
          </a:xfrm>
          <a:prstGeom prst="rect">
            <a:avLst/>
          </a:prstGeom>
          <a:noFill/>
        </p:spPr>
        <p:txBody>
          <a:bodyPr wrap="square" rtlCol="0">
            <a:spAutoFit/>
          </a:bodyPr>
          <a:lstStyle/>
          <a:p>
            <a:pPr algn="ctr"/>
            <a:r>
              <a:rPr lang="en-US" sz="1600">
                <a:solidFill>
                  <a:schemeClr val="tx1">
                    <a:lumMod val="50000"/>
                    <a:lumOff val="50000"/>
                  </a:schemeClr>
                </a:solidFill>
                <a:effectLst/>
                <a:latin typeface="Arial" panose="020B0604020202020204" pitchFamily="34" charset="0"/>
                <a:cs typeface="Arial" panose="020B0604020202020204" pitchFamily="34" charset="0"/>
              </a:rPr>
              <a:t>Intelligent Learning System based on Personalized Recommendation Technology</a:t>
            </a:r>
            <a:br>
              <a:rPr lang="en-US" sz="1600">
                <a:solidFill>
                  <a:schemeClr val="tx1">
                    <a:lumMod val="50000"/>
                    <a:lumOff val="50000"/>
                  </a:schemeClr>
                </a:solidFill>
                <a:latin typeface="Arial" panose="020B0604020202020204" pitchFamily="34" charset="0"/>
                <a:cs typeface="Arial" panose="020B0604020202020204" pitchFamily="34" charset="0"/>
              </a:rPr>
            </a:br>
            <a:endParaRPr lang="en-US" sz="1600">
              <a:solidFill>
                <a:schemeClr val="tx1">
                  <a:lumMod val="50000"/>
                  <a:lumOff val="50000"/>
                </a:schemeClr>
              </a:solidFill>
            </a:endParaRPr>
          </a:p>
        </p:txBody>
      </p:sp>
      <p:grpSp>
        <p:nvGrpSpPr>
          <p:cNvPr id="31" name="Group 30">
            <a:extLst>
              <a:ext uri="{FF2B5EF4-FFF2-40B4-BE49-F238E27FC236}">
                <a16:creationId xmlns:a16="http://schemas.microsoft.com/office/drawing/2014/main" id="{7DA9AB0A-5944-BB9F-BE06-E583B221A89F}"/>
              </a:ext>
            </a:extLst>
          </p:cNvPr>
          <p:cNvGrpSpPr/>
          <p:nvPr/>
        </p:nvGrpSpPr>
        <p:grpSpPr>
          <a:xfrm>
            <a:off x="276226" y="1090232"/>
            <a:ext cx="11449049" cy="106739"/>
            <a:chOff x="276226" y="1309307"/>
            <a:chExt cx="11449049" cy="106739"/>
          </a:xfrm>
        </p:grpSpPr>
        <p:cxnSp>
          <p:nvCxnSpPr>
            <p:cNvPr id="4" name="Straight Connector 3">
              <a:extLst>
                <a:ext uri="{FF2B5EF4-FFF2-40B4-BE49-F238E27FC236}">
                  <a16:creationId xmlns:a16="http://schemas.microsoft.com/office/drawing/2014/main" id="{14395E4C-080E-EF88-EE96-ACBB7EF4A6BC}"/>
                </a:ext>
              </a:extLst>
            </p:cNvPr>
            <p:cNvCxnSpPr>
              <a:cxnSpLocks/>
            </p:cNvCxnSpPr>
            <p:nvPr/>
          </p:nvCxnSpPr>
          <p:spPr>
            <a:xfrm>
              <a:off x="276226" y="130930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306128A1-6221-21A6-33A8-A61FEB89C24F}"/>
                </a:ext>
              </a:extLst>
            </p:cNvPr>
            <p:cNvSpPr/>
            <p:nvPr/>
          </p:nvSpPr>
          <p:spPr>
            <a:xfrm>
              <a:off x="276226" y="1309307"/>
              <a:ext cx="5819774" cy="1067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9" name="Straight Connector 28">
            <a:extLst>
              <a:ext uri="{FF2B5EF4-FFF2-40B4-BE49-F238E27FC236}">
                <a16:creationId xmlns:a16="http://schemas.microsoft.com/office/drawing/2014/main" id="{76734B8C-24EB-4B46-0771-C4DD37657E0F}"/>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nvGrpSpPr>
          <p:cNvPr id="39" name="!!ND">
            <a:extLst>
              <a:ext uri="{FF2B5EF4-FFF2-40B4-BE49-F238E27FC236}">
                <a16:creationId xmlns:a16="http://schemas.microsoft.com/office/drawing/2014/main" id="{FD0610EC-26C5-EED7-5A1F-BA8CE40A9F2D}"/>
              </a:ext>
            </a:extLst>
          </p:cNvPr>
          <p:cNvGrpSpPr/>
          <p:nvPr/>
        </p:nvGrpSpPr>
        <p:grpSpPr>
          <a:xfrm>
            <a:off x="276226" y="426010"/>
            <a:ext cx="5747664" cy="664221"/>
            <a:chOff x="934715" y="1851732"/>
            <a:chExt cx="5747664" cy="664221"/>
          </a:xfrm>
        </p:grpSpPr>
        <p:sp>
          <p:nvSpPr>
            <p:cNvPr id="35" name="TextBox 34">
              <a:extLst>
                <a:ext uri="{FF2B5EF4-FFF2-40B4-BE49-F238E27FC236}">
                  <a16:creationId xmlns:a16="http://schemas.microsoft.com/office/drawing/2014/main" id="{32FAB47D-EBB1-DB65-A043-9E7353CAAC02}"/>
                </a:ext>
              </a:extLst>
            </p:cNvPr>
            <p:cNvSpPr txBox="1"/>
            <p:nvPr/>
          </p:nvSpPr>
          <p:spPr>
            <a:xfrm>
              <a:off x="1598936" y="1891454"/>
              <a:ext cx="5083443" cy="584775"/>
            </a:xfrm>
            <a:prstGeom prst="rect">
              <a:avLst/>
            </a:prstGeom>
            <a:noFill/>
          </p:spPr>
          <p:txBody>
            <a:bodyPr wrap="none" rtlCol="0">
              <a:spAutoFit/>
            </a:bodyPr>
            <a:lstStyle/>
            <a:p>
              <a:r>
                <a:rPr lang="en-US" sz="3200" b="1">
                  <a:solidFill>
                    <a:schemeClr val="dk1"/>
                  </a:solidFill>
                  <a:latin typeface="Arial" panose="020B0604020202020204" pitchFamily="34" charset="0"/>
                  <a:ea typeface="Times New Roman"/>
                  <a:cs typeface="Arial" panose="020B0604020202020204" pitchFamily="34" charset="0"/>
                  <a:sym typeface="Times New Roman"/>
                </a:rPr>
                <a:t>KẾT QUẢ THỰC NGHIỆM</a:t>
              </a:r>
              <a:endParaRPr lang="vi-VN" sz="3200" b="1">
                <a:solidFill>
                  <a:schemeClr val="dk1"/>
                </a:solidFill>
                <a:latin typeface="Arial" panose="020B0604020202020204" pitchFamily="34" charset="0"/>
                <a:ea typeface="Times New Roman"/>
                <a:cs typeface="Arial" panose="020B0604020202020204" pitchFamily="34" charset="0"/>
                <a:sym typeface="Times New Roman"/>
              </a:endParaRPr>
            </a:p>
          </p:txBody>
        </p:sp>
        <p:sp>
          <p:nvSpPr>
            <p:cNvPr id="38" name="Diamond 37">
              <a:extLst>
                <a:ext uri="{FF2B5EF4-FFF2-40B4-BE49-F238E27FC236}">
                  <a16:creationId xmlns:a16="http://schemas.microsoft.com/office/drawing/2014/main" id="{F9F206B7-A218-709C-7FB2-CD8E891C9403}"/>
                </a:ext>
              </a:extLst>
            </p:cNvPr>
            <p:cNvSpPr/>
            <p:nvPr/>
          </p:nvSpPr>
          <p:spPr>
            <a:xfrm>
              <a:off x="934715" y="1851732"/>
              <a:ext cx="664221" cy="664221"/>
            </a:xfrm>
            <a:prstGeom prst="diamond">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bg1">
                      <a:lumMod val="95000"/>
                    </a:schemeClr>
                  </a:solidFill>
                  <a:latin typeface="Arial" panose="020B0604020202020204" pitchFamily="34" charset="0"/>
                  <a:cs typeface="Arial" panose="020B0604020202020204" pitchFamily="34" charset="0"/>
                </a:rPr>
                <a:t>5</a:t>
              </a:r>
            </a:p>
          </p:txBody>
        </p:sp>
      </p:grpSp>
      <p:sp>
        <p:nvSpPr>
          <p:cNvPr id="2" name="!!Text5">
            <a:extLst>
              <a:ext uri="{FF2B5EF4-FFF2-40B4-BE49-F238E27FC236}">
                <a16:creationId xmlns:a16="http://schemas.microsoft.com/office/drawing/2014/main" id="{917686DB-0123-F233-68CD-7CFB6DF67762}"/>
              </a:ext>
            </a:extLst>
          </p:cNvPr>
          <p:cNvSpPr txBox="1"/>
          <p:nvPr/>
        </p:nvSpPr>
        <p:spPr>
          <a:xfrm>
            <a:off x="608335" y="1353115"/>
            <a:ext cx="11116939" cy="523220"/>
          </a:xfrm>
          <a:prstGeom prst="rect">
            <a:avLst/>
          </a:prstGeom>
          <a:noFill/>
        </p:spPr>
        <p:txBody>
          <a:bodyPr wrap="square" rtlCol="0">
            <a:spAutoFit/>
          </a:bodyPr>
          <a:lstStyle/>
          <a:p>
            <a:pPr marL="457200" indent="-457200" algn="just">
              <a:buFont typeface="Wingdings" panose="05000000000000000000" pitchFamily="2" charset="2"/>
              <a:buChar char="v"/>
            </a:pPr>
            <a:r>
              <a:rPr lang="en-US" sz="2800" b="1" err="1">
                <a:solidFill>
                  <a:srgbClr val="0070C0"/>
                </a:solidFill>
                <a:latin typeface="Arial" panose="020B0604020202020204" pitchFamily="34" charset="0"/>
                <a:cs typeface="Arial" panose="020B0604020202020204" pitchFamily="34" charset="0"/>
              </a:rPr>
              <a:t>Kết</a:t>
            </a:r>
            <a:r>
              <a:rPr lang="en-US" sz="2800" b="1">
                <a:solidFill>
                  <a:srgbClr val="0070C0"/>
                </a:solidFill>
                <a:latin typeface="Arial" panose="020B0604020202020204" pitchFamily="34" charset="0"/>
                <a:cs typeface="Arial" panose="020B0604020202020204" pitchFamily="34" charset="0"/>
              </a:rPr>
              <a:t> </a:t>
            </a:r>
            <a:r>
              <a:rPr lang="en-US" sz="2800" b="1" err="1">
                <a:solidFill>
                  <a:srgbClr val="0070C0"/>
                </a:solidFill>
                <a:latin typeface="Arial" panose="020B0604020202020204" pitchFamily="34" charset="0"/>
                <a:cs typeface="Arial" panose="020B0604020202020204" pitchFamily="34" charset="0"/>
              </a:rPr>
              <a:t>quả</a:t>
            </a:r>
            <a:r>
              <a:rPr lang="en-US" sz="2800" b="1">
                <a:solidFill>
                  <a:srgbClr val="0070C0"/>
                </a:solidFill>
                <a:latin typeface="Arial" panose="020B0604020202020204" pitchFamily="34" charset="0"/>
                <a:cs typeface="Arial" panose="020B0604020202020204" pitchFamily="34" charset="0"/>
              </a:rPr>
              <a:t> &amp; </a:t>
            </a:r>
            <a:r>
              <a:rPr lang="en-US" sz="2800" b="1" err="1">
                <a:solidFill>
                  <a:srgbClr val="0070C0"/>
                </a:solidFill>
                <a:latin typeface="Arial" panose="020B0604020202020204" pitchFamily="34" charset="0"/>
                <a:cs typeface="Arial" panose="020B0604020202020204" pitchFamily="34" charset="0"/>
              </a:rPr>
              <a:t>Phân</a:t>
            </a:r>
            <a:r>
              <a:rPr lang="en-US" sz="2800" b="1">
                <a:solidFill>
                  <a:srgbClr val="0070C0"/>
                </a:solidFill>
                <a:latin typeface="Arial" panose="020B0604020202020204" pitchFamily="34" charset="0"/>
                <a:cs typeface="Arial" panose="020B0604020202020204" pitchFamily="34" charset="0"/>
              </a:rPr>
              <a:t> </a:t>
            </a:r>
            <a:r>
              <a:rPr lang="en-US" sz="2800" b="1" err="1">
                <a:solidFill>
                  <a:srgbClr val="0070C0"/>
                </a:solidFill>
                <a:latin typeface="Arial" panose="020B0604020202020204" pitchFamily="34" charset="0"/>
                <a:cs typeface="Arial" panose="020B0604020202020204" pitchFamily="34" charset="0"/>
              </a:rPr>
              <a:t>tích</a:t>
            </a:r>
            <a:r>
              <a:rPr lang="en-US" sz="2800" b="1">
                <a:solidFill>
                  <a:srgbClr val="0070C0"/>
                </a:solidFill>
                <a:latin typeface="Arial" panose="020B0604020202020204" pitchFamily="34" charset="0"/>
                <a:cs typeface="Arial" panose="020B0604020202020204" pitchFamily="34" charset="0"/>
              </a:rPr>
              <a:t> </a:t>
            </a:r>
            <a:r>
              <a:rPr lang="en-US" sz="2800" b="1" err="1">
                <a:solidFill>
                  <a:srgbClr val="0070C0"/>
                </a:solidFill>
                <a:latin typeface="Arial" panose="020B0604020202020204" pitchFamily="34" charset="0"/>
                <a:cs typeface="Arial" panose="020B0604020202020204" pitchFamily="34" charset="0"/>
              </a:rPr>
              <a:t>thực</a:t>
            </a:r>
            <a:r>
              <a:rPr lang="en-US" sz="2800" b="1">
                <a:solidFill>
                  <a:srgbClr val="0070C0"/>
                </a:solidFill>
                <a:latin typeface="Arial" panose="020B0604020202020204" pitchFamily="34" charset="0"/>
                <a:cs typeface="Arial" panose="020B0604020202020204" pitchFamily="34" charset="0"/>
              </a:rPr>
              <a:t> </a:t>
            </a:r>
            <a:r>
              <a:rPr lang="en-US" sz="2800" b="1" err="1">
                <a:solidFill>
                  <a:srgbClr val="0070C0"/>
                </a:solidFill>
                <a:latin typeface="Arial" panose="020B0604020202020204" pitchFamily="34" charset="0"/>
                <a:cs typeface="Arial" panose="020B0604020202020204" pitchFamily="34" charset="0"/>
              </a:rPr>
              <a:t>nghiệm</a:t>
            </a:r>
            <a:endParaRPr lang="en-US" sz="2800" b="1">
              <a:solidFill>
                <a:srgbClr val="0070C0"/>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F0B0224B-8E28-5669-D50B-2E1BB320BC37}"/>
              </a:ext>
            </a:extLst>
          </p:cNvPr>
          <p:cNvSpPr txBox="1"/>
          <p:nvPr/>
        </p:nvSpPr>
        <p:spPr>
          <a:xfrm>
            <a:off x="3252786" y="5790080"/>
            <a:ext cx="5686425" cy="461665"/>
          </a:xfrm>
          <a:prstGeom prst="rect">
            <a:avLst/>
          </a:prstGeom>
          <a:noFill/>
        </p:spPr>
        <p:txBody>
          <a:bodyPr wrap="square">
            <a:spAutoFit/>
          </a:bodyPr>
          <a:lstStyle/>
          <a:p>
            <a:pPr algn="ctr"/>
            <a:r>
              <a:rPr lang="en-US" sz="2400" err="1">
                <a:effectLst/>
                <a:latin typeface="Arial" panose="020B0604020202020204" pitchFamily="34" charset="0"/>
              </a:rPr>
              <a:t>Kết</a:t>
            </a:r>
            <a:r>
              <a:rPr lang="en-US" sz="2400">
                <a:effectLst/>
                <a:latin typeface="Arial" panose="020B0604020202020204" pitchFamily="34" charset="0"/>
              </a:rPr>
              <a:t> </a:t>
            </a:r>
            <a:r>
              <a:rPr lang="en-US" sz="2400" err="1">
                <a:effectLst/>
                <a:latin typeface="Arial" panose="020B0604020202020204" pitchFamily="34" charset="0"/>
              </a:rPr>
              <a:t>quả</a:t>
            </a:r>
            <a:r>
              <a:rPr lang="en-US" sz="2400">
                <a:effectLst/>
                <a:latin typeface="Arial" panose="020B0604020202020204" pitchFamily="34" charset="0"/>
              </a:rPr>
              <a:t> </a:t>
            </a:r>
            <a:r>
              <a:rPr lang="en-US" sz="2400" err="1">
                <a:effectLst/>
                <a:latin typeface="Arial" panose="020B0604020202020204" pitchFamily="34" charset="0"/>
              </a:rPr>
              <a:t>thực</a:t>
            </a:r>
            <a:r>
              <a:rPr lang="en-US" sz="2400">
                <a:effectLst/>
                <a:latin typeface="Arial" panose="020B0604020202020204" pitchFamily="34" charset="0"/>
              </a:rPr>
              <a:t> </a:t>
            </a:r>
            <a:r>
              <a:rPr lang="en-US" sz="2400" err="1">
                <a:effectLst/>
                <a:latin typeface="Arial" panose="020B0604020202020204" pitchFamily="34" charset="0"/>
              </a:rPr>
              <a:t>nghiệm</a:t>
            </a:r>
            <a:r>
              <a:rPr lang="en-US" sz="2400">
                <a:effectLst/>
                <a:latin typeface="Arial" panose="020B0604020202020204" pitchFamily="34" charset="0"/>
              </a:rPr>
              <a:t> MAE</a:t>
            </a:r>
            <a:endParaRPr lang="en-US" sz="2400">
              <a:solidFill>
                <a:schemeClr val="tx1">
                  <a:lumMod val="95000"/>
                  <a:lumOff val="5000"/>
                </a:schemeClr>
              </a:solidFill>
            </a:endParaRPr>
          </a:p>
        </p:txBody>
      </p:sp>
      <p:pic>
        <p:nvPicPr>
          <p:cNvPr id="9" name="!!P1" descr="Chart, line chart&#10;&#10;Description automatically generated">
            <a:extLst>
              <a:ext uri="{FF2B5EF4-FFF2-40B4-BE49-F238E27FC236}">
                <a16:creationId xmlns:a16="http://schemas.microsoft.com/office/drawing/2014/main" id="{30A8FF49-A14D-4F22-71CA-D3F665E584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2786" y="1922751"/>
            <a:ext cx="5686425" cy="3879443"/>
          </a:xfrm>
          <a:prstGeom prst="rect">
            <a:avLst/>
          </a:prstGeom>
        </p:spPr>
      </p:pic>
      <p:sp>
        <p:nvSpPr>
          <p:cNvPr id="12" name="Rectangle 11">
            <a:extLst>
              <a:ext uri="{FF2B5EF4-FFF2-40B4-BE49-F238E27FC236}">
                <a16:creationId xmlns:a16="http://schemas.microsoft.com/office/drawing/2014/main" id="{66F22BFC-5B4D-C9AC-58E9-6FC77BDE5836}"/>
              </a:ext>
            </a:extLst>
          </p:cNvPr>
          <p:cNvSpPr/>
          <p:nvPr/>
        </p:nvSpPr>
        <p:spPr>
          <a:xfrm>
            <a:off x="5966779" y="3619120"/>
            <a:ext cx="400050" cy="18573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99545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D5AD5A4B-C030-FE9B-33F4-FFEE813C4F06}"/>
              </a:ext>
            </a:extLst>
          </p:cNvPr>
          <p:cNvSpPr>
            <a:spLocks noGrp="1"/>
          </p:cNvSpPr>
          <p:nvPr>
            <p:ph type="ftr" sz="quarter" idx="11"/>
          </p:nvPr>
        </p:nvSpPr>
        <p:spPr>
          <a:xfrm>
            <a:off x="4038600" y="6378575"/>
            <a:ext cx="4114800" cy="365125"/>
          </a:xfrm>
        </p:spPr>
        <p:txBody>
          <a:bodyPr/>
          <a:lstStyle/>
          <a:p>
            <a:r>
              <a:rPr lang="en-US" sz="1600">
                <a:solidFill>
                  <a:schemeClr val="tx1"/>
                </a:solidFill>
                <a:latin typeface="Arial" panose="020B0604020202020204" pitchFamily="34" charset="0"/>
                <a:cs typeface="Arial" panose="020B0604020202020204" pitchFamily="34" charset="0"/>
              </a:rPr>
              <a:t>DS300 – HỆ KHUYẾN NGHỊ</a:t>
            </a:r>
          </a:p>
        </p:txBody>
      </p:sp>
      <p:sp>
        <p:nvSpPr>
          <p:cNvPr id="8" name="Slide Number Placeholder 7">
            <a:extLst>
              <a:ext uri="{FF2B5EF4-FFF2-40B4-BE49-F238E27FC236}">
                <a16:creationId xmlns:a16="http://schemas.microsoft.com/office/drawing/2014/main" id="{14E44644-30AF-C98C-940C-238E1D0D8166}"/>
              </a:ext>
            </a:extLst>
          </p:cNvPr>
          <p:cNvSpPr>
            <a:spLocks noGrp="1"/>
          </p:cNvSpPr>
          <p:nvPr>
            <p:ph type="sldNum" sz="quarter" idx="12"/>
          </p:nvPr>
        </p:nvSpPr>
        <p:spPr>
          <a:xfrm>
            <a:off x="11372849" y="6356350"/>
            <a:ext cx="542925" cy="365125"/>
          </a:xfrm>
        </p:spPr>
        <p:txBody>
          <a:body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t>27</a:t>
            </a:fld>
            <a:endParaRPr lang="en-US" sz="1600">
              <a:solidFill>
                <a:schemeClr val="tx1"/>
              </a:solidFill>
              <a:latin typeface="Arial" panose="020B0604020202020204" pitchFamily="34" charset="0"/>
              <a:cs typeface="Arial" panose="020B0604020202020204" pitchFamily="34" charset="0"/>
            </a:endParaRPr>
          </a:p>
        </p:txBody>
      </p:sp>
      <p:sp>
        <p:nvSpPr>
          <p:cNvPr id="10" name="Google Shape;115;p1">
            <a:extLst>
              <a:ext uri="{FF2B5EF4-FFF2-40B4-BE49-F238E27FC236}">
                <a16:creationId xmlns:a16="http://schemas.microsoft.com/office/drawing/2014/main" id="{7E452CFA-6A2D-1329-92B7-E8C184F5BFD5}"/>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16" name="TextBox 15">
            <a:extLst>
              <a:ext uri="{FF2B5EF4-FFF2-40B4-BE49-F238E27FC236}">
                <a16:creationId xmlns:a16="http://schemas.microsoft.com/office/drawing/2014/main" id="{DD022FB8-AB14-F4C9-176F-C63806A64008}"/>
              </a:ext>
            </a:extLst>
          </p:cNvPr>
          <p:cNvSpPr txBox="1"/>
          <p:nvPr/>
        </p:nvSpPr>
        <p:spPr>
          <a:xfrm>
            <a:off x="1733549" y="114300"/>
            <a:ext cx="8610601" cy="584775"/>
          </a:xfrm>
          <a:prstGeom prst="rect">
            <a:avLst/>
          </a:prstGeom>
          <a:noFill/>
        </p:spPr>
        <p:txBody>
          <a:bodyPr wrap="square" rtlCol="0">
            <a:spAutoFit/>
          </a:bodyPr>
          <a:lstStyle/>
          <a:p>
            <a:pPr algn="ctr"/>
            <a:r>
              <a:rPr lang="en-US" sz="1600">
                <a:solidFill>
                  <a:schemeClr val="tx1">
                    <a:lumMod val="50000"/>
                    <a:lumOff val="50000"/>
                  </a:schemeClr>
                </a:solidFill>
                <a:effectLst/>
                <a:latin typeface="Arial" panose="020B0604020202020204" pitchFamily="34" charset="0"/>
                <a:cs typeface="Arial" panose="020B0604020202020204" pitchFamily="34" charset="0"/>
              </a:rPr>
              <a:t>Intelligent Learning System based on Personalized Recommendation Technology</a:t>
            </a:r>
            <a:br>
              <a:rPr lang="en-US" sz="1600">
                <a:solidFill>
                  <a:schemeClr val="tx1">
                    <a:lumMod val="50000"/>
                    <a:lumOff val="50000"/>
                  </a:schemeClr>
                </a:solidFill>
                <a:latin typeface="Arial" panose="020B0604020202020204" pitchFamily="34" charset="0"/>
                <a:cs typeface="Arial" panose="020B0604020202020204" pitchFamily="34" charset="0"/>
              </a:rPr>
            </a:br>
            <a:endParaRPr lang="en-US" sz="1600">
              <a:solidFill>
                <a:schemeClr val="tx1">
                  <a:lumMod val="50000"/>
                  <a:lumOff val="50000"/>
                </a:schemeClr>
              </a:solidFill>
            </a:endParaRPr>
          </a:p>
        </p:txBody>
      </p:sp>
      <p:grpSp>
        <p:nvGrpSpPr>
          <p:cNvPr id="31" name="Group 30">
            <a:extLst>
              <a:ext uri="{FF2B5EF4-FFF2-40B4-BE49-F238E27FC236}">
                <a16:creationId xmlns:a16="http://schemas.microsoft.com/office/drawing/2014/main" id="{7DA9AB0A-5944-BB9F-BE06-E583B221A89F}"/>
              </a:ext>
            </a:extLst>
          </p:cNvPr>
          <p:cNvGrpSpPr/>
          <p:nvPr/>
        </p:nvGrpSpPr>
        <p:grpSpPr>
          <a:xfrm>
            <a:off x="276226" y="1090232"/>
            <a:ext cx="11449049" cy="106739"/>
            <a:chOff x="276226" y="1309307"/>
            <a:chExt cx="11449049" cy="106739"/>
          </a:xfrm>
        </p:grpSpPr>
        <p:cxnSp>
          <p:nvCxnSpPr>
            <p:cNvPr id="4" name="Straight Connector 3">
              <a:extLst>
                <a:ext uri="{FF2B5EF4-FFF2-40B4-BE49-F238E27FC236}">
                  <a16:creationId xmlns:a16="http://schemas.microsoft.com/office/drawing/2014/main" id="{14395E4C-080E-EF88-EE96-ACBB7EF4A6BC}"/>
                </a:ext>
              </a:extLst>
            </p:cNvPr>
            <p:cNvCxnSpPr>
              <a:cxnSpLocks/>
            </p:cNvCxnSpPr>
            <p:nvPr/>
          </p:nvCxnSpPr>
          <p:spPr>
            <a:xfrm>
              <a:off x="276226" y="130930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306128A1-6221-21A6-33A8-A61FEB89C24F}"/>
                </a:ext>
              </a:extLst>
            </p:cNvPr>
            <p:cNvSpPr/>
            <p:nvPr/>
          </p:nvSpPr>
          <p:spPr>
            <a:xfrm>
              <a:off x="276226" y="1309307"/>
              <a:ext cx="5819774" cy="1067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9" name="Straight Connector 28">
            <a:extLst>
              <a:ext uri="{FF2B5EF4-FFF2-40B4-BE49-F238E27FC236}">
                <a16:creationId xmlns:a16="http://schemas.microsoft.com/office/drawing/2014/main" id="{76734B8C-24EB-4B46-0771-C4DD37657E0F}"/>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nvGrpSpPr>
          <p:cNvPr id="39" name="!!ND">
            <a:extLst>
              <a:ext uri="{FF2B5EF4-FFF2-40B4-BE49-F238E27FC236}">
                <a16:creationId xmlns:a16="http://schemas.microsoft.com/office/drawing/2014/main" id="{FD0610EC-26C5-EED7-5A1F-BA8CE40A9F2D}"/>
              </a:ext>
            </a:extLst>
          </p:cNvPr>
          <p:cNvGrpSpPr/>
          <p:nvPr/>
        </p:nvGrpSpPr>
        <p:grpSpPr>
          <a:xfrm>
            <a:off x="276226" y="426010"/>
            <a:ext cx="5747664" cy="664221"/>
            <a:chOff x="934715" y="1851732"/>
            <a:chExt cx="5747664" cy="664221"/>
          </a:xfrm>
        </p:grpSpPr>
        <p:sp>
          <p:nvSpPr>
            <p:cNvPr id="35" name="TextBox 34">
              <a:extLst>
                <a:ext uri="{FF2B5EF4-FFF2-40B4-BE49-F238E27FC236}">
                  <a16:creationId xmlns:a16="http://schemas.microsoft.com/office/drawing/2014/main" id="{32FAB47D-EBB1-DB65-A043-9E7353CAAC02}"/>
                </a:ext>
              </a:extLst>
            </p:cNvPr>
            <p:cNvSpPr txBox="1"/>
            <p:nvPr/>
          </p:nvSpPr>
          <p:spPr>
            <a:xfrm>
              <a:off x="1598936" y="1891454"/>
              <a:ext cx="5083443" cy="584775"/>
            </a:xfrm>
            <a:prstGeom prst="rect">
              <a:avLst/>
            </a:prstGeom>
            <a:noFill/>
          </p:spPr>
          <p:txBody>
            <a:bodyPr wrap="none" rtlCol="0">
              <a:spAutoFit/>
            </a:bodyPr>
            <a:lstStyle/>
            <a:p>
              <a:r>
                <a:rPr lang="en-US" sz="3200" b="1">
                  <a:solidFill>
                    <a:schemeClr val="dk1"/>
                  </a:solidFill>
                  <a:latin typeface="Arial" panose="020B0604020202020204" pitchFamily="34" charset="0"/>
                  <a:ea typeface="Times New Roman"/>
                  <a:cs typeface="Arial" panose="020B0604020202020204" pitchFamily="34" charset="0"/>
                  <a:sym typeface="Times New Roman"/>
                </a:rPr>
                <a:t>KẾT QUẢ THỰC NGHIỆM</a:t>
              </a:r>
              <a:endParaRPr lang="vi-VN" sz="3200" b="1">
                <a:solidFill>
                  <a:schemeClr val="dk1"/>
                </a:solidFill>
                <a:latin typeface="Arial" panose="020B0604020202020204" pitchFamily="34" charset="0"/>
                <a:ea typeface="Times New Roman"/>
                <a:cs typeface="Arial" panose="020B0604020202020204" pitchFamily="34" charset="0"/>
                <a:sym typeface="Times New Roman"/>
              </a:endParaRPr>
            </a:p>
          </p:txBody>
        </p:sp>
        <p:sp>
          <p:nvSpPr>
            <p:cNvPr id="38" name="Diamond 37">
              <a:extLst>
                <a:ext uri="{FF2B5EF4-FFF2-40B4-BE49-F238E27FC236}">
                  <a16:creationId xmlns:a16="http://schemas.microsoft.com/office/drawing/2014/main" id="{F9F206B7-A218-709C-7FB2-CD8E891C9403}"/>
                </a:ext>
              </a:extLst>
            </p:cNvPr>
            <p:cNvSpPr/>
            <p:nvPr/>
          </p:nvSpPr>
          <p:spPr>
            <a:xfrm>
              <a:off x="934715" y="1851732"/>
              <a:ext cx="664221" cy="664221"/>
            </a:xfrm>
            <a:prstGeom prst="diamond">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bg1">
                      <a:lumMod val="95000"/>
                    </a:schemeClr>
                  </a:solidFill>
                  <a:latin typeface="Arial" panose="020B0604020202020204" pitchFamily="34" charset="0"/>
                  <a:cs typeface="Arial" panose="020B0604020202020204" pitchFamily="34" charset="0"/>
                </a:rPr>
                <a:t>5</a:t>
              </a:r>
            </a:p>
          </p:txBody>
        </p:sp>
      </p:grpSp>
      <p:sp>
        <p:nvSpPr>
          <p:cNvPr id="2" name="!!Text5">
            <a:extLst>
              <a:ext uri="{FF2B5EF4-FFF2-40B4-BE49-F238E27FC236}">
                <a16:creationId xmlns:a16="http://schemas.microsoft.com/office/drawing/2014/main" id="{917686DB-0123-F233-68CD-7CFB6DF67762}"/>
              </a:ext>
            </a:extLst>
          </p:cNvPr>
          <p:cNvSpPr txBox="1"/>
          <p:nvPr/>
        </p:nvSpPr>
        <p:spPr>
          <a:xfrm>
            <a:off x="608335" y="1353115"/>
            <a:ext cx="11116939" cy="523220"/>
          </a:xfrm>
          <a:prstGeom prst="rect">
            <a:avLst/>
          </a:prstGeom>
          <a:noFill/>
        </p:spPr>
        <p:txBody>
          <a:bodyPr wrap="square" rtlCol="0">
            <a:spAutoFit/>
          </a:bodyPr>
          <a:lstStyle/>
          <a:p>
            <a:pPr marL="457200" indent="-457200" algn="just">
              <a:buFont typeface="Wingdings" panose="05000000000000000000" pitchFamily="2" charset="2"/>
              <a:buChar char="v"/>
            </a:pPr>
            <a:r>
              <a:rPr lang="en-US" sz="2800" b="1" err="1">
                <a:solidFill>
                  <a:srgbClr val="0070C0"/>
                </a:solidFill>
                <a:latin typeface="Arial" panose="020B0604020202020204" pitchFamily="34" charset="0"/>
                <a:cs typeface="Arial" panose="020B0604020202020204" pitchFamily="34" charset="0"/>
              </a:rPr>
              <a:t>Kết</a:t>
            </a:r>
            <a:r>
              <a:rPr lang="en-US" sz="2800" b="1">
                <a:solidFill>
                  <a:srgbClr val="0070C0"/>
                </a:solidFill>
                <a:latin typeface="Arial" panose="020B0604020202020204" pitchFamily="34" charset="0"/>
                <a:cs typeface="Arial" panose="020B0604020202020204" pitchFamily="34" charset="0"/>
              </a:rPr>
              <a:t> </a:t>
            </a:r>
            <a:r>
              <a:rPr lang="en-US" sz="2800" b="1" err="1">
                <a:solidFill>
                  <a:srgbClr val="0070C0"/>
                </a:solidFill>
                <a:latin typeface="Arial" panose="020B0604020202020204" pitchFamily="34" charset="0"/>
                <a:cs typeface="Arial" panose="020B0604020202020204" pitchFamily="34" charset="0"/>
              </a:rPr>
              <a:t>quả</a:t>
            </a:r>
            <a:r>
              <a:rPr lang="en-US" sz="2800" b="1">
                <a:solidFill>
                  <a:srgbClr val="0070C0"/>
                </a:solidFill>
                <a:latin typeface="Arial" panose="020B0604020202020204" pitchFamily="34" charset="0"/>
                <a:cs typeface="Arial" panose="020B0604020202020204" pitchFamily="34" charset="0"/>
              </a:rPr>
              <a:t> &amp; </a:t>
            </a:r>
            <a:r>
              <a:rPr lang="en-US" sz="2800" b="1" err="1">
                <a:solidFill>
                  <a:srgbClr val="0070C0"/>
                </a:solidFill>
                <a:latin typeface="Arial" panose="020B0604020202020204" pitchFamily="34" charset="0"/>
                <a:cs typeface="Arial" panose="020B0604020202020204" pitchFamily="34" charset="0"/>
              </a:rPr>
              <a:t>Phân</a:t>
            </a:r>
            <a:r>
              <a:rPr lang="en-US" sz="2800" b="1">
                <a:solidFill>
                  <a:srgbClr val="0070C0"/>
                </a:solidFill>
                <a:latin typeface="Arial" panose="020B0604020202020204" pitchFamily="34" charset="0"/>
                <a:cs typeface="Arial" panose="020B0604020202020204" pitchFamily="34" charset="0"/>
              </a:rPr>
              <a:t> </a:t>
            </a:r>
            <a:r>
              <a:rPr lang="en-US" sz="2800" b="1" err="1">
                <a:solidFill>
                  <a:srgbClr val="0070C0"/>
                </a:solidFill>
                <a:latin typeface="Arial" panose="020B0604020202020204" pitchFamily="34" charset="0"/>
                <a:cs typeface="Arial" panose="020B0604020202020204" pitchFamily="34" charset="0"/>
              </a:rPr>
              <a:t>tích</a:t>
            </a:r>
            <a:r>
              <a:rPr lang="en-US" sz="2800" b="1">
                <a:solidFill>
                  <a:srgbClr val="0070C0"/>
                </a:solidFill>
                <a:latin typeface="Arial" panose="020B0604020202020204" pitchFamily="34" charset="0"/>
                <a:cs typeface="Arial" panose="020B0604020202020204" pitchFamily="34" charset="0"/>
              </a:rPr>
              <a:t> </a:t>
            </a:r>
            <a:r>
              <a:rPr lang="en-US" sz="2800" b="1" err="1">
                <a:solidFill>
                  <a:srgbClr val="0070C0"/>
                </a:solidFill>
                <a:latin typeface="Arial" panose="020B0604020202020204" pitchFamily="34" charset="0"/>
                <a:cs typeface="Arial" panose="020B0604020202020204" pitchFamily="34" charset="0"/>
              </a:rPr>
              <a:t>thực</a:t>
            </a:r>
            <a:r>
              <a:rPr lang="en-US" sz="2800" b="1">
                <a:solidFill>
                  <a:srgbClr val="0070C0"/>
                </a:solidFill>
                <a:latin typeface="Arial" panose="020B0604020202020204" pitchFamily="34" charset="0"/>
                <a:cs typeface="Arial" panose="020B0604020202020204" pitchFamily="34" charset="0"/>
              </a:rPr>
              <a:t> </a:t>
            </a:r>
            <a:r>
              <a:rPr lang="en-US" sz="2800" b="1" err="1">
                <a:solidFill>
                  <a:srgbClr val="0070C0"/>
                </a:solidFill>
                <a:latin typeface="Arial" panose="020B0604020202020204" pitchFamily="34" charset="0"/>
                <a:cs typeface="Arial" panose="020B0604020202020204" pitchFamily="34" charset="0"/>
              </a:rPr>
              <a:t>nghiệm</a:t>
            </a:r>
            <a:endParaRPr lang="en-US" sz="2800" b="1">
              <a:solidFill>
                <a:srgbClr val="0070C0"/>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F0B0224B-8E28-5669-D50B-2E1BB320BC37}"/>
              </a:ext>
            </a:extLst>
          </p:cNvPr>
          <p:cNvSpPr txBox="1"/>
          <p:nvPr/>
        </p:nvSpPr>
        <p:spPr>
          <a:xfrm>
            <a:off x="3252786" y="5790080"/>
            <a:ext cx="5686425" cy="461665"/>
          </a:xfrm>
          <a:prstGeom prst="rect">
            <a:avLst/>
          </a:prstGeom>
          <a:noFill/>
        </p:spPr>
        <p:txBody>
          <a:bodyPr wrap="square">
            <a:spAutoFit/>
          </a:bodyPr>
          <a:lstStyle/>
          <a:p>
            <a:pPr algn="ctr"/>
            <a:r>
              <a:rPr lang="en-US" sz="2400" err="1">
                <a:effectLst/>
                <a:latin typeface="Arial" panose="020B0604020202020204" pitchFamily="34" charset="0"/>
              </a:rPr>
              <a:t>Kết</a:t>
            </a:r>
            <a:r>
              <a:rPr lang="en-US" sz="2400">
                <a:effectLst/>
                <a:latin typeface="Arial" panose="020B0604020202020204" pitchFamily="34" charset="0"/>
              </a:rPr>
              <a:t> </a:t>
            </a:r>
            <a:r>
              <a:rPr lang="en-US" sz="2400" err="1">
                <a:effectLst/>
                <a:latin typeface="Arial" panose="020B0604020202020204" pitchFamily="34" charset="0"/>
              </a:rPr>
              <a:t>quả</a:t>
            </a:r>
            <a:r>
              <a:rPr lang="en-US" sz="2400">
                <a:effectLst/>
                <a:latin typeface="Arial" panose="020B0604020202020204" pitchFamily="34" charset="0"/>
              </a:rPr>
              <a:t> </a:t>
            </a:r>
            <a:r>
              <a:rPr lang="en-US" sz="2400" err="1">
                <a:effectLst/>
                <a:latin typeface="Arial" panose="020B0604020202020204" pitchFamily="34" charset="0"/>
              </a:rPr>
              <a:t>thực</a:t>
            </a:r>
            <a:r>
              <a:rPr lang="en-US" sz="2400">
                <a:effectLst/>
                <a:latin typeface="Arial" panose="020B0604020202020204" pitchFamily="34" charset="0"/>
              </a:rPr>
              <a:t> </a:t>
            </a:r>
            <a:r>
              <a:rPr lang="en-US" sz="2400" err="1">
                <a:effectLst/>
                <a:latin typeface="Arial" panose="020B0604020202020204" pitchFamily="34" charset="0"/>
              </a:rPr>
              <a:t>nghiệm</a:t>
            </a:r>
            <a:r>
              <a:rPr lang="en-US" sz="2400">
                <a:effectLst/>
                <a:latin typeface="Arial" panose="020B0604020202020204" pitchFamily="34" charset="0"/>
              </a:rPr>
              <a:t> Precision</a:t>
            </a:r>
            <a:endParaRPr lang="en-US" sz="2400">
              <a:solidFill>
                <a:schemeClr val="tx1">
                  <a:lumMod val="95000"/>
                  <a:lumOff val="5000"/>
                </a:schemeClr>
              </a:solidFill>
            </a:endParaRPr>
          </a:p>
        </p:txBody>
      </p:sp>
      <p:sp>
        <p:nvSpPr>
          <p:cNvPr id="12" name="Rectangle 11">
            <a:extLst>
              <a:ext uri="{FF2B5EF4-FFF2-40B4-BE49-F238E27FC236}">
                <a16:creationId xmlns:a16="http://schemas.microsoft.com/office/drawing/2014/main" id="{66F22BFC-5B4D-C9AC-58E9-6FC77BDE5836}"/>
              </a:ext>
            </a:extLst>
          </p:cNvPr>
          <p:cNvSpPr/>
          <p:nvPr/>
        </p:nvSpPr>
        <p:spPr>
          <a:xfrm>
            <a:off x="5966779" y="3619120"/>
            <a:ext cx="400050" cy="18573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1" descr="Chart, line chart&#10;&#10;Description automatically generated">
            <a:extLst>
              <a:ext uri="{FF2B5EF4-FFF2-40B4-BE49-F238E27FC236}">
                <a16:creationId xmlns:a16="http://schemas.microsoft.com/office/drawing/2014/main" id="{A62C04A0-2FE4-26B5-C91C-953A66CFA2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9206" y="1934028"/>
            <a:ext cx="5953584" cy="3856887"/>
          </a:xfrm>
          <a:prstGeom prst="rect">
            <a:avLst/>
          </a:prstGeom>
        </p:spPr>
      </p:pic>
    </p:spTree>
    <p:extLst>
      <p:ext uri="{BB962C8B-B14F-4D97-AF65-F5344CB8AC3E}">
        <p14:creationId xmlns:p14="http://schemas.microsoft.com/office/powerpoint/2010/main" val="16234649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D5AD5A4B-C030-FE9B-33F4-FFEE813C4F06}"/>
              </a:ext>
            </a:extLst>
          </p:cNvPr>
          <p:cNvSpPr>
            <a:spLocks noGrp="1"/>
          </p:cNvSpPr>
          <p:nvPr>
            <p:ph type="ftr" sz="quarter" idx="11"/>
          </p:nvPr>
        </p:nvSpPr>
        <p:spPr>
          <a:xfrm>
            <a:off x="4038600" y="6378575"/>
            <a:ext cx="4114800" cy="365125"/>
          </a:xfrm>
        </p:spPr>
        <p:txBody>
          <a:bodyPr/>
          <a:lstStyle/>
          <a:p>
            <a:r>
              <a:rPr lang="en-US" sz="1600">
                <a:solidFill>
                  <a:schemeClr val="tx1"/>
                </a:solidFill>
                <a:latin typeface="Arial" panose="020B0604020202020204" pitchFamily="34" charset="0"/>
                <a:cs typeface="Arial" panose="020B0604020202020204" pitchFamily="34" charset="0"/>
              </a:rPr>
              <a:t>DS300 – HỆ KHUYẾN NGHỊ</a:t>
            </a:r>
          </a:p>
        </p:txBody>
      </p:sp>
      <p:sp>
        <p:nvSpPr>
          <p:cNvPr id="8" name="Slide Number Placeholder 7">
            <a:extLst>
              <a:ext uri="{FF2B5EF4-FFF2-40B4-BE49-F238E27FC236}">
                <a16:creationId xmlns:a16="http://schemas.microsoft.com/office/drawing/2014/main" id="{14E44644-30AF-C98C-940C-238E1D0D8166}"/>
              </a:ext>
            </a:extLst>
          </p:cNvPr>
          <p:cNvSpPr>
            <a:spLocks noGrp="1"/>
          </p:cNvSpPr>
          <p:nvPr>
            <p:ph type="sldNum" sz="quarter" idx="12"/>
          </p:nvPr>
        </p:nvSpPr>
        <p:spPr>
          <a:xfrm>
            <a:off x="11372849" y="6356350"/>
            <a:ext cx="542925" cy="365125"/>
          </a:xfrm>
        </p:spPr>
        <p:txBody>
          <a:body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t>28</a:t>
            </a:fld>
            <a:endParaRPr lang="en-US" sz="1600">
              <a:solidFill>
                <a:schemeClr val="tx1"/>
              </a:solidFill>
              <a:latin typeface="Arial" panose="020B0604020202020204" pitchFamily="34" charset="0"/>
              <a:cs typeface="Arial" panose="020B0604020202020204" pitchFamily="34" charset="0"/>
            </a:endParaRPr>
          </a:p>
        </p:txBody>
      </p:sp>
      <p:sp>
        <p:nvSpPr>
          <p:cNvPr id="10" name="Google Shape;115;p1">
            <a:extLst>
              <a:ext uri="{FF2B5EF4-FFF2-40B4-BE49-F238E27FC236}">
                <a16:creationId xmlns:a16="http://schemas.microsoft.com/office/drawing/2014/main" id="{7E452CFA-6A2D-1329-92B7-E8C184F5BFD5}"/>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16" name="TextBox 15">
            <a:extLst>
              <a:ext uri="{FF2B5EF4-FFF2-40B4-BE49-F238E27FC236}">
                <a16:creationId xmlns:a16="http://schemas.microsoft.com/office/drawing/2014/main" id="{DD022FB8-AB14-F4C9-176F-C63806A64008}"/>
              </a:ext>
            </a:extLst>
          </p:cNvPr>
          <p:cNvSpPr txBox="1"/>
          <p:nvPr/>
        </p:nvSpPr>
        <p:spPr>
          <a:xfrm>
            <a:off x="1733549" y="114300"/>
            <a:ext cx="8610601" cy="584775"/>
          </a:xfrm>
          <a:prstGeom prst="rect">
            <a:avLst/>
          </a:prstGeom>
          <a:noFill/>
        </p:spPr>
        <p:txBody>
          <a:bodyPr wrap="square" rtlCol="0">
            <a:spAutoFit/>
          </a:bodyPr>
          <a:lstStyle/>
          <a:p>
            <a:pPr algn="ctr"/>
            <a:r>
              <a:rPr lang="en-US" sz="1600">
                <a:solidFill>
                  <a:schemeClr val="tx1">
                    <a:lumMod val="50000"/>
                    <a:lumOff val="50000"/>
                  </a:schemeClr>
                </a:solidFill>
                <a:effectLst/>
                <a:latin typeface="Arial" panose="020B0604020202020204" pitchFamily="34" charset="0"/>
                <a:cs typeface="Arial" panose="020B0604020202020204" pitchFamily="34" charset="0"/>
              </a:rPr>
              <a:t>Intelligent Learning System based on Personalized Recommendation Technology</a:t>
            </a:r>
            <a:br>
              <a:rPr lang="en-US" sz="1600">
                <a:solidFill>
                  <a:schemeClr val="tx1">
                    <a:lumMod val="50000"/>
                    <a:lumOff val="50000"/>
                  </a:schemeClr>
                </a:solidFill>
                <a:latin typeface="Arial" panose="020B0604020202020204" pitchFamily="34" charset="0"/>
                <a:cs typeface="Arial" panose="020B0604020202020204" pitchFamily="34" charset="0"/>
              </a:rPr>
            </a:br>
            <a:endParaRPr lang="en-US" sz="1600">
              <a:solidFill>
                <a:schemeClr val="tx1">
                  <a:lumMod val="50000"/>
                  <a:lumOff val="50000"/>
                </a:schemeClr>
              </a:solidFill>
            </a:endParaRPr>
          </a:p>
        </p:txBody>
      </p:sp>
      <p:grpSp>
        <p:nvGrpSpPr>
          <p:cNvPr id="31" name="Group 30">
            <a:extLst>
              <a:ext uri="{FF2B5EF4-FFF2-40B4-BE49-F238E27FC236}">
                <a16:creationId xmlns:a16="http://schemas.microsoft.com/office/drawing/2014/main" id="{7DA9AB0A-5944-BB9F-BE06-E583B221A89F}"/>
              </a:ext>
            </a:extLst>
          </p:cNvPr>
          <p:cNvGrpSpPr/>
          <p:nvPr/>
        </p:nvGrpSpPr>
        <p:grpSpPr>
          <a:xfrm>
            <a:off x="276226" y="1090232"/>
            <a:ext cx="11449049" cy="106739"/>
            <a:chOff x="276226" y="1309307"/>
            <a:chExt cx="11449049" cy="106739"/>
          </a:xfrm>
        </p:grpSpPr>
        <p:cxnSp>
          <p:nvCxnSpPr>
            <p:cNvPr id="4" name="Straight Connector 3">
              <a:extLst>
                <a:ext uri="{FF2B5EF4-FFF2-40B4-BE49-F238E27FC236}">
                  <a16:creationId xmlns:a16="http://schemas.microsoft.com/office/drawing/2014/main" id="{14395E4C-080E-EF88-EE96-ACBB7EF4A6BC}"/>
                </a:ext>
              </a:extLst>
            </p:cNvPr>
            <p:cNvCxnSpPr>
              <a:cxnSpLocks/>
            </p:cNvCxnSpPr>
            <p:nvPr/>
          </p:nvCxnSpPr>
          <p:spPr>
            <a:xfrm>
              <a:off x="276226" y="130930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306128A1-6221-21A6-33A8-A61FEB89C24F}"/>
                </a:ext>
              </a:extLst>
            </p:cNvPr>
            <p:cNvSpPr/>
            <p:nvPr/>
          </p:nvSpPr>
          <p:spPr>
            <a:xfrm>
              <a:off x="276226" y="1309307"/>
              <a:ext cx="5819774" cy="1067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9" name="Straight Connector 28">
            <a:extLst>
              <a:ext uri="{FF2B5EF4-FFF2-40B4-BE49-F238E27FC236}">
                <a16:creationId xmlns:a16="http://schemas.microsoft.com/office/drawing/2014/main" id="{76734B8C-24EB-4B46-0771-C4DD37657E0F}"/>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nvGrpSpPr>
          <p:cNvPr id="39" name="!!ND">
            <a:extLst>
              <a:ext uri="{FF2B5EF4-FFF2-40B4-BE49-F238E27FC236}">
                <a16:creationId xmlns:a16="http://schemas.microsoft.com/office/drawing/2014/main" id="{FD0610EC-26C5-EED7-5A1F-BA8CE40A9F2D}"/>
              </a:ext>
            </a:extLst>
          </p:cNvPr>
          <p:cNvGrpSpPr/>
          <p:nvPr/>
        </p:nvGrpSpPr>
        <p:grpSpPr>
          <a:xfrm>
            <a:off x="276226" y="426010"/>
            <a:ext cx="2923173" cy="664221"/>
            <a:chOff x="934715" y="1851732"/>
            <a:chExt cx="2923173" cy="664221"/>
          </a:xfrm>
        </p:grpSpPr>
        <p:sp>
          <p:nvSpPr>
            <p:cNvPr id="35" name="TextBox 34">
              <a:extLst>
                <a:ext uri="{FF2B5EF4-FFF2-40B4-BE49-F238E27FC236}">
                  <a16:creationId xmlns:a16="http://schemas.microsoft.com/office/drawing/2014/main" id="{32FAB47D-EBB1-DB65-A043-9E7353CAAC02}"/>
                </a:ext>
              </a:extLst>
            </p:cNvPr>
            <p:cNvSpPr txBox="1"/>
            <p:nvPr/>
          </p:nvSpPr>
          <p:spPr>
            <a:xfrm>
              <a:off x="1598936" y="1891454"/>
              <a:ext cx="2258952" cy="584775"/>
            </a:xfrm>
            <a:prstGeom prst="rect">
              <a:avLst/>
            </a:prstGeom>
            <a:noFill/>
          </p:spPr>
          <p:txBody>
            <a:bodyPr wrap="none" rtlCol="0">
              <a:spAutoFit/>
            </a:bodyPr>
            <a:lstStyle/>
            <a:p>
              <a:r>
                <a:rPr lang="en-US" sz="3200" b="1">
                  <a:solidFill>
                    <a:schemeClr val="dk1"/>
                  </a:solidFill>
                  <a:latin typeface="Arial" panose="020B0604020202020204" pitchFamily="34" charset="0"/>
                  <a:ea typeface="Times New Roman"/>
                  <a:cs typeface="Arial" panose="020B0604020202020204" pitchFamily="34" charset="0"/>
                  <a:sym typeface="Times New Roman"/>
                </a:rPr>
                <a:t>KẾT LUẬN</a:t>
              </a:r>
              <a:endParaRPr lang="vi-VN" sz="3200" b="1">
                <a:solidFill>
                  <a:schemeClr val="dk1"/>
                </a:solidFill>
                <a:latin typeface="Arial" panose="020B0604020202020204" pitchFamily="34" charset="0"/>
                <a:ea typeface="Times New Roman"/>
                <a:cs typeface="Arial" panose="020B0604020202020204" pitchFamily="34" charset="0"/>
                <a:sym typeface="Times New Roman"/>
              </a:endParaRPr>
            </a:p>
          </p:txBody>
        </p:sp>
        <p:sp>
          <p:nvSpPr>
            <p:cNvPr id="38" name="Diamond 37">
              <a:extLst>
                <a:ext uri="{FF2B5EF4-FFF2-40B4-BE49-F238E27FC236}">
                  <a16:creationId xmlns:a16="http://schemas.microsoft.com/office/drawing/2014/main" id="{F9F206B7-A218-709C-7FB2-CD8E891C9403}"/>
                </a:ext>
              </a:extLst>
            </p:cNvPr>
            <p:cNvSpPr/>
            <p:nvPr/>
          </p:nvSpPr>
          <p:spPr>
            <a:xfrm>
              <a:off x="934715" y="1851732"/>
              <a:ext cx="664221" cy="664221"/>
            </a:xfrm>
            <a:prstGeom prst="diamond">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bg1">
                      <a:lumMod val="95000"/>
                    </a:schemeClr>
                  </a:solidFill>
                  <a:latin typeface="Arial" panose="020B0604020202020204" pitchFamily="34" charset="0"/>
                  <a:cs typeface="Arial" panose="020B0604020202020204" pitchFamily="34" charset="0"/>
                </a:rPr>
                <a:t>6</a:t>
              </a:r>
            </a:p>
          </p:txBody>
        </p:sp>
      </p:grpSp>
      <p:sp>
        <p:nvSpPr>
          <p:cNvPr id="6" name="!!Text5">
            <a:extLst>
              <a:ext uri="{FF2B5EF4-FFF2-40B4-BE49-F238E27FC236}">
                <a16:creationId xmlns:a16="http://schemas.microsoft.com/office/drawing/2014/main" id="{096DFAEE-5D73-7A4F-E962-73CE5542CEC6}"/>
              </a:ext>
            </a:extLst>
          </p:cNvPr>
          <p:cNvSpPr txBox="1"/>
          <p:nvPr/>
        </p:nvSpPr>
        <p:spPr>
          <a:xfrm>
            <a:off x="608335" y="1353115"/>
            <a:ext cx="11116939" cy="523220"/>
          </a:xfrm>
          <a:prstGeom prst="rect">
            <a:avLst/>
          </a:prstGeom>
          <a:noFill/>
        </p:spPr>
        <p:txBody>
          <a:bodyPr wrap="square" rtlCol="0">
            <a:spAutoFit/>
          </a:bodyPr>
          <a:lstStyle/>
          <a:p>
            <a:pPr marL="457200" indent="-457200" algn="just">
              <a:buFont typeface="Wingdings" panose="05000000000000000000" pitchFamily="2" charset="2"/>
              <a:buChar char="v"/>
            </a:pPr>
            <a:r>
              <a:rPr lang="en-US" sz="2800" b="1" err="1">
                <a:solidFill>
                  <a:srgbClr val="0070C0"/>
                </a:solidFill>
                <a:latin typeface="Arial" panose="020B0604020202020204" pitchFamily="34" charset="0"/>
                <a:cs typeface="Arial" panose="020B0604020202020204" pitchFamily="34" charset="0"/>
              </a:rPr>
              <a:t>Kết</a:t>
            </a:r>
            <a:r>
              <a:rPr lang="en-US" sz="2800" b="1">
                <a:solidFill>
                  <a:srgbClr val="0070C0"/>
                </a:solidFill>
                <a:latin typeface="Arial" panose="020B0604020202020204" pitchFamily="34" charset="0"/>
                <a:cs typeface="Arial" panose="020B0604020202020204" pitchFamily="34" charset="0"/>
              </a:rPr>
              <a:t> </a:t>
            </a:r>
            <a:r>
              <a:rPr lang="en-US" sz="2800" b="1" err="1">
                <a:solidFill>
                  <a:srgbClr val="0070C0"/>
                </a:solidFill>
                <a:latin typeface="Arial" panose="020B0604020202020204" pitchFamily="34" charset="0"/>
                <a:cs typeface="Arial" panose="020B0604020202020204" pitchFamily="34" charset="0"/>
              </a:rPr>
              <a:t>luận</a:t>
            </a:r>
            <a:endParaRPr lang="en-US" sz="2800" b="1">
              <a:solidFill>
                <a:srgbClr val="0070C0"/>
              </a:solidFill>
              <a:latin typeface="Arial" panose="020B0604020202020204" pitchFamily="34" charset="0"/>
              <a:cs typeface="Arial" panose="020B0604020202020204" pitchFamily="34" charset="0"/>
            </a:endParaRPr>
          </a:p>
        </p:txBody>
      </p:sp>
      <p:sp>
        <p:nvSpPr>
          <p:cNvPr id="9" name="Chỗ dành sẵn cho Nội dung 2">
            <a:extLst>
              <a:ext uri="{FF2B5EF4-FFF2-40B4-BE49-F238E27FC236}">
                <a16:creationId xmlns:a16="http://schemas.microsoft.com/office/drawing/2014/main" id="{48EB3DFE-1460-6FF7-DEFE-31C6C30EB8E7}"/>
              </a:ext>
            </a:extLst>
          </p:cNvPr>
          <p:cNvSpPr txBox="1">
            <a:spLocks/>
          </p:cNvSpPr>
          <p:nvPr/>
        </p:nvSpPr>
        <p:spPr>
          <a:xfrm>
            <a:off x="1228725" y="2139215"/>
            <a:ext cx="10144124" cy="40960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Wingdings" panose="05000000000000000000" pitchFamily="2" charset="2"/>
              <a:buChar char="§"/>
            </a:pPr>
            <a:r>
              <a:rPr lang="en-US">
                <a:solidFill>
                  <a:srgbClr val="0070C0"/>
                </a:solidFill>
                <a:latin typeface="Arial" panose="020B0604020202020204" pitchFamily="34" charset="0"/>
                <a:cs typeface="Arial" panose="020B0604020202020204" pitchFamily="34" charset="0"/>
              </a:rPr>
              <a:t> T</a:t>
            </a:r>
            <a:r>
              <a:rPr lang="vi-VN">
                <a:solidFill>
                  <a:srgbClr val="0070C0"/>
                </a:solidFill>
                <a:latin typeface="Arial" panose="020B0604020202020204" pitchFamily="34" charset="0"/>
                <a:cs typeface="Arial" panose="020B0604020202020204" pitchFamily="34" charset="0"/>
              </a:rPr>
              <a:t>ác giả đã nghiên cứu một</a:t>
            </a:r>
            <a:r>
              <a:rPr lang="en-US">
                <a:solidFill>
                  <a:srgbClr val="0070C0"/>
                </a:solidFill>
                <a:latin typeface="Arial" panose="020B0604020202020204" pitchFamily="34" charset="0"/>
                <a:cs typeface="Arial" panose="020B0604020202020204" pitchFamily="34" charset="0"/>
              </a:rPr>
              <a:t> </a:t>
            </a:r>
            <a:r>
              <a:rPr lang="vi-VN">
                <a:solidFill>
                  <a:srgbClr val="0070C0"/>
                </a:solidFill>
                <a:latin typeface="Arial" panose="020B0604020202020204" pitchFamily="34" charset="0"/>
                <a:cs typeface="Arial" panose="020B0604020202020204" pitchFamily="34" charset="0"/>
              </a:rPr>
              <a:t>công nghệ khuyến nghị được cá nhân hóa phổ biến và giới</a:t>
            </a:r>
            <a:r>
              <a:rPr lang="en-US">
                <a:solidFill>
                  <a:srgbClr val="0070C0"/>
                </a:solidFill>
                <a:latin typeface="Arial" panose="020B0604020202020204" pitchFamily="34" charset="0"/>
                <a:cs typeface="Arial" panose="020B0604020202020204" pitchFamily="34" charset="0"/>
              </a:rPr>
              <a:t> </a:t>
            </a:r>
            <a:r>
              <a:rPr lang="vi-VN">
                <a:solidFill>
                  <a:srgbClr val="0070C0"/>
                </a:solidFill>
                <a:latin typeface="Arial" panose="020B0604020202020204" pitchFamily="34" charset="0"/>
                <a:cs typeface="Arial" panose="020B0604020202020204" pitchFamily="34" charset="0"/>
              </a:rPr>
              <a:t>thiệu nguyên tắc, quy trình và chiến lược của phương pháp</a:t>
            </a:r>
            <a:r>
              <a:rPr lang="en-US">
                <a:solidFill>
                  <a:srgbClr val="0070C0"/>
                </a:solidFill>
                <a:latin typeface="Arial" panose="020B0604020202020204" pitchFamily="34" charset="0"/>
                <a:cs typeface="Arial" panose="020B0604020202020204" pitchFamily="34" charset="0"/>
              </a:rPr>
              <a:t> </a:t>
            </a:r>
            <a:r>
              <a:rPr lang="vi-VN">
                <a:solidFill>
                  <a:srgbClr val="0070C0"/>
                </a:solidFill>
                <a:latin typeface="Arial" panose="020B0604020202020204" pitchFamily="34" charset="0"/>
                <a:cs typeface="Arial" panose="020B0604020202020204" pitchFamily="34" charset="0"/>
              </a:rPr>
              <a:t>một cách chi tiết.</a:t>
            </a:r>
            <a:endParaRPr lang="en-US">
              <a:solidFill>
                <a:srgbClr val="0070C0"/>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
            </a:pPr>
            <a:endParaRPr lang="en-US">
              <a:solidFill>
                <a:srgbClr val="0070C0"/>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
            </a:pPr>
            <a:r>
              <a:rPr lang="en-US" sz="2400">
                <a:solidFill>
                  <a:srgbClr val="0070C0"/>
                </a:solidFill>
                <a:latin typeface="Arial" panose="020B0604020202020204" pitchFamily="34" charset="0"/>
                <a:ea typeface="Calibri" panose="020F0502020204030204" pitchFamily="34" charset="0"/>
                <a:cs typeface="Arial" panose="020B0604020202020204" pitchFamily="34" charset="0"/>
              </a:rPr>
              <a:t> </a:t>
            </a:r>
            <a:r>
              <a:rPr lang="en-US" sz="2400" err="1">
                <a:solidFill>
                  <a:srgbClr val="0070C0"/>
                </a:solidFill>
                <a:latin typeface="Arial" panose="020B0604020202020204" pitchFamily="34" charset="0"/>
                <a:ea typeface="Calibri" panose="020F0502020204030204" pitchFamily="34" charset="0"/>
                <a:cs typeface="Arial" panose="020B0604020202020204" pitchFamily="34" charset="0"/>
              </a:rPr>
              <a:t>Mô</a:t>
            </a:r>
            <a:r>
              <a:rPr lang="en-US" sz="2400">
                <a:solidFill>
                  <a:srgbClr val="0070C0"/>
                </a:solidFill>
                <a:latin typeface="Arial" panose="020B0604020202020204" pitchFamily="34" charset="0"/>
                <a:ea typeface="Calibri" panose="020F0502020204030204" pitchFamily="34" charset="0"/>
                <a:cs typeface="Arial" panose="020B0604020202020204" pitchFamily="34" charset="0"/>
              </a:rPr>
              <a:t> </a:t>
            </a:r>
            <a:r>
              <a:rPr lang="en-US" sz="2400" err="1">
                <a:solidFill>
                  <a:srgbClr val="0070C0"/>
                </a:solidFill>
                <a:latin typeface="Arial" panose="020B0604020202020204" pitchFamily="34" charset="0"/>
                <a:ea typeface="Calibri" panose="020F0502020204030204" pitchFamily="34" charset="0"/>
                <a:cs typeface="Arial" panose="020B0604020202020204" pitchFamily="34" charset="0"/>
              </a:rPr>
              <a:t>hình</a:t>
            </a:r>
            <a:r>
              <a:rPr lang="en-US" sz="2400">
                <a:solidFill>
                  <a:srgbClr val="0070C0"/>
                </a:solidFill>
                <a:latin typeface="Arial" panose="020B0604020202020204" pitchFamily="34" charset="0"/>
                <a:ea typeface="Calibri" panose="020F0502020204030204" pitchFamily="34" charset="0"/>
                <a:cs typeface="Arial" panose="020B0604020202020204" pitchFamily="34" charset="0"/>
              </a:rPr>
              <a:t> </a:t>
            </a:r>
            <a:r>
              <a:rPr lang="en-US" sz="2400" err="1">
                <a:solidFill>
                  <a:srgbClr val="0070C0"/>
                </a:solidFill>
                <a:latin typeface="Arial" panose="020B0604020202020204" pitchFamily="34" charset="0"/>
                <a:ea typeface="Calibri" panose="020F0502020204030204" pitchFamily="34" charset="0"/>
                <a:cs typeface="Arial" panose="020B0604020202020204" pitchFamily="34" charset="0"/>
              </a:rPr>
              <a:t>khuyến</a:t>
            </a:r>
            <a:r>
              <a:rPr lang="en-US" sz="2400">
                <a:solidFill>
                  <a:srgbClr val="0070C0"/>
                </a:solidFill>
                <a:latin typeface="Arial" panose="020B0604020202020204" pitchFamily="34" charset="0"/>
                <a:ea typeface="Calibri" panose="020F0502020204030204" pitchFamily="34" charset="0"/>
                <a:cs typeface="Arial" panose="020B0604020202020204" pitchFamily="34" charset="0"/>
              </a:rPr>
              <a:t> </a:t>
            </a:r>
            <a:r>
              <a:rPr lang="en-US" sz="2400" err="1">
                <a:solidFill>
                  <a:srgbClr val="0070C0"/>
                </a:solidFill>
                <a:latin typeface="Arial" panose="020B0604020202020204" pitchFamily="34" charset="0"/>
                <a:ea typeface="Calibri" panose="020F0502020204030204" pitchFamily="34" charset="0"/>
                <a:cs typeface="Arial" panose="020B0604020202020204" pitchFamily="34" charset="0"/>
              </a:rPr>
              <a:t>nghị</a:t>
            </a:r>
            <a:r>
              <a:rPr lang="en-US" sz="2400">
                <a:solidFill>
                  <a:srgbClr val="0070C0"/>
                </a:solidFill>
                <a:latin typeface="Arial" panose="020B0604020202020204" pitchFamily="34" charset="0"/>
                <a:ea typeface="Calibri" panose="020F0502020204030204" pitchFamily="34" charset="0"/>
                <a:cs typeface="Arial" panose="020B0604020202020204" pitchFamily="34" charset="0"/>
              </a:rPr>
              <a:t> </a:t>
            </a:r>
            <a:r>
              <a:rPr lang="vi-VN" sz="2400">
                <a:solidFill>
                  <a:srgbClr val="0070C0"/>
                </a:solidFill>
                <a:latin typeface="Arial" panose="020B0604020202020204" pitchFamily="34" charset="0"/>
                <a:ea typeface="Calibri" panose="020F0502020204030204" pitchFamily="34" charset="0"/>
                <a:cs typeface="Arial" panose="020B0604020202020204" pitchFamily="34" charset="0"/>
              </a:rPr>
              <a:t>kết hợp các phương</a:t>
            </a:r>
            <a:r>
              <a:rPr lang="en-US" sz="2400">
                <a:solidFill>
                  <a:srgbClr val="0070C0"/>
                </a:solidFill>
                <a:latin typeface="Arial" panose="020B0604020202020204" pitchFamily="34" charset="0"/>
                <a:ea typeface="Calibri" panose="020F0502020204030204" pitchFamily="34" charset="0"/>
                <a:cs typeface="Arial" panose="020B0604020202020204" pitchFamily="34" charset="0"/>
              </a:rPr>
              <a:t> </a:t>
            </a:r>
            <a:r>
              <a:rPr lang="vi-VN" sz="2400">
                <a:solidFill>
                  <a:srgbClr val="0070C0"/>
                </a:solidFill>
                <a:latin typeface="Arial" panose="020B0604020202020204" pitchFamily="34" charset="0"/>
                <a:ea typeface="Calibri" panose="020F0502020204030204" pitchFamily="34" charset="0"/>
                <a:cs typeface="Arial" panose="020B0604020202020204" pitchFamily="34" charset="0"/>
              </a:rPr>
              <a:t>pháp khuyến nghị </a:t>
            </a:r>
            <a:r>
              <a:rPr lang="vi-VN" sz="2400">
                <a:solidFill>
                  <a:srgbClr val="FF0000"/>
                </a:solidFill>
                <a:latin typeface="Arial" panose="020B0604020202020204" pitchFamily="34" charset="0"/>
                <a:ea typeface="Calibri" panose="020F0502020204030204" pitchFamily="34" charset="0"/>
                <a:cs typeface="Arial" panose="020B0604020202020204" pitchFamily="34" charset="0"/>
              </a:rPr>
              <a:t>dựa trên nội dung (content-based)</a:t>
            </a:r>
            <a:r>
              <a:rPr lang="en-US" sz="2400">
                <a:solidFill>
                  <a:srgbClr val="0070C0"/>
                </a:solidFill>
                <a:latin typeface="Arial" panose="020B0604020202020204" pitchFamily="34" charset="0"/>
                <a:ea typeface="Calibri" panose="020F0502020204030204" pitchFamily="34" charset="0"/>
                <a:cs typeface="Arial" panose="020B0604020202020204" pitchFamily="34" charset="0"/>
              </a:rPr>
              <a:t> </a:t>
            </a:r>
            <a:r>
              <a:rPr lang="vi-VN" sz="2400">
                <a:solidFill>
                  <a:srgbClr val="0070C0"/>
                </a:solidFill>
                <a:latin typeface="Arial" panose="020B0604020202020204" pitchFamily="34" charset="0"/>
                <a:ea typeface="Calibri" panose="020F0502020204030204" pitchFamily="34" charset="0"/>
                <a:cs typeface="Arial" panose="020B0604020202020204" pitchFamily="34" charset="0"/>
              </a:rPr>
              <a:t>và </a:t>
            </a:r>
            <a:r>
              <a:rPr lang="vi-VN" sz="2400">
                <a:solidFill>
                  <a:srgbClr val="FF0000"/>
                </a:solidFill>
                <a:latin typeface="Arial" panose="020B0604020202020204" pitchFamily="34" charset="0"/>
                <a:ea typeface="Calibri" panose="020F0502020204030204" pitchFamily="34" charset="0"/>
                <a:cs typeface="Arial" panose="020B0604020202020204" pitchFamily="34" charset="0"/>
              </a:rPr>
              <a:t>dựa trên lọc cộng tác (collaborative filtering-based)</a:t>
            </a:r>
            <a:r>
              <a:rPr lang="en-US" sz="2400">
                <a:solidFill>
                  <a:srgbClr val="0070C0"/>
                </a:solidFill>
                <a:latin typeface="Arial" panose="020B0604020202020204" pitchFamily="34" charset="0"/>
                <a:ea typeface="Calibri" panose="020F0502020204030204" pitchFamily="34" charset="0"/>
                <a:cs typeface="Arial" panose="020B0604020202020204" pitchFamily="34" charset="0"/>
              </a:rPr>
              <a:t> </a:t>
            </a:r>
            <a:r>
              <a:rPr lang="vi-VN" sz="2400">
                <a:solidFill>
                  <a:srgbClr val="0070C0"/>
                </a:solidFill>
                <a:latin typeface="Arial" panose="020B0604020202020204" pitchFamily="34" charset="0"/>
                <a:ea typeface="Calibri" panose="020F0502020204030204" pitchFamily="34" charset="0"/>
                <a:cs typeface="Arial" panose="020B0604020202020204" pitchFamily="34" charset="0"/>
              </a:rPr>
              <a:t>được đề xuất </a:t>
            </a:r>
            <a:r>
              <a:rPr lang="en-US" err="1">
                <a:solidFill>
                  <a:srgbClr val="0070C0"/>
                </a:solidFill>
                <a:latin typeface="Arial" panose="020B0604020202020204" pitchFamily="34" charset="0"/>
                <a:ea typeface="Calibri" panose="020F0502020204030204" pitchFamily="34" charset="0"/>
                <a:cs typeface="Arial" panose="020B0604020202020204" pitchFamily="34" charset="0"/>
              </a:rPr>
              <a:t>đã</a:t>
            </a:r>
            <a:r>
              <a:rPr lang="en-US">
                <a:solidFill>
                  <a:srgbClr val="0070C0"/>
                </a:solidFill>
                <a:latin typeface="Arial" panose="020B0604020202020204" pitchFamily="34" charset="0"/>
                <a:ea typeface="Calibri" panose="020F0502020204030204" pitchFamily="34" charset="0"/>
                <a:cs typeface="Arial" panose="020B0604020202020204" pitchFamily="34" charset="0"/>
              </a:rPr>
              <a:t> </a:t>
            </a:r>
            <a:r>
              <a:rPr lang="en-US" err="1">
                <a:solidFill>
                  <a:srgbClr val="0070C0"/>
                </a:solidFill>
                <a:latin typeface="Arial" panose="020B0604020202020204" pitchFamily="34" charset="0"/>
                <a:ea typeface="Calibri" panose="020F0502020204030204" pitchFamily="34" charset="0"/>
                <a:cs typeface="Arial" panose="020B0604020202020204" pitchFamily="34" charset="0"/>
              </a:rPr>
              <a:t>giải</a:t>
            </a:r>
            <a:r>
              <a:rPr lang="en-US">
                <a:solidFill>
                  <a:srgbClr val="0070C0"/>
                </a:solidFill>
                <a:latin typeface="Arial" panose="020B0604020202020204" pitchFamily="34" charset="0"/>
                <a:ea typeface="Calibri" panose="020F0502020204030204" pitchFamily="34" charset="0"/>
                <a:cs typeface="Arial" panose="020B0604020202020204" pitchFamily="34" charset="0"/>
              </a:rPr>
              <a:t> </a:t>
            </a:r>
            <a:r>
              <a:rPr lang="en-US" err="1">
                <a:solidFill>
                  <a:srgbClr val="0070C0"/>
                </a:solidFill>
                <a:latin typeface="Arial" panose="020B0604020202020204" pitchFamily="34" charset="0"/>
                <a:ea typeface="Calibri" panose="020F0502020204030204" pitchFamily="34" charset="0"/>
                <a:cs typeface="Arial" panose="020B0604020202020204" pitchFamily="34" charset="0"/>
              </a:rPr>
              <a:t>quyết</a:t>
            </a:r>
            <a:r>
              <a:rPr lang="en-US">
                <a:solidFill>
                  <a:srgbClr val="0070C0"/>
                </a:solidFill>
                <a:latin typeface="Arial" panose="020B0604020202020204" pitchFamily="34" charset="0"/>
                <a:ea typeface="Calibri" panose="020F0502020204030204" pitchFamily="34" charset="0"/>
                <a:cs typeface="Arial" panose="020B0604020202020204" pitchFamily="34" charset="0"/>
              </a:rPr>
              <a:t> </a:t>
            </a:r>
            <a:r>
              <a:rPr lang="en-US" err="1">
                <a:solidFill>
                  <a:srgbClr val="0070C0"/>
                </a:solidFill>
                <a:latin typeface="Arial" panose="020B0604020202020204" pitchFamily="34" charset="0"/>
                <a:ea typeface="Calibri" panose="020F0502020204030204" pitchFamily="34" charset="0"/>
                <a:cs typeface="Arial" panose="020B0604020202020204" pitchFamily="34" charset="0"/>
              </a:rPr>
              <a:t>đươc</a:t>
            </a:r>
            <a:r>
              <a:rPr lang="en-US">
                <a:solidFill>
                  <a:srgbClr val="0070C0"/>
                </a:solidFill>
                <a:latin typeface="Arial" panose="020B0604020202020204" pitchFamily="34" charset="0"/>
                <a:ea typeface="Calibri" panose="020F0502020204030204" pitchFamily="34" charset="0"/>
                <a:cs typeface="Arial" panose="020B0604020202020204" pitchFamily="34" charset="0"/>
              </a:rPr>
              <a:t> vấn đề</a:t>
            </a:r>
            <a:r>
              <a:rPr lang="vi-VN" sz="2400">
                <a:solidFill>
                  <a:srgbClr val="0070C0"/>
                </a:solidFill>
                <a:latin typeface="Arial" panose="020B0604020202020204" pitchFamily="34" charset="0"/>
                <a:ea typeface="Calibri" panose="020F0502020204030204" pitchFamily="34" charset="0"/>
                <a:cs typeface="Arial" panose="020B0604020202020204" pitchFamily="34" charset="0"/>
              </a:rPr>
              <a:t> khuyến nghị tài nguyên </a:t>
            </a:r>
            <a:r>
              <a:rPr lang="en-US" sz="2400" err="1">
                <a:solidFill>
                  <a:srgbClr val="0070C0"/>
                </a:solidFill>
                <a:latin typeface="Arial" panose="020B0604020202020204" pitchFamily="34" charset="0"/>
                <a:ea typeface="Calibri" panose="020F0502020204030204" pitchFamily="34" charset="0"/>
                <a:cs typeface="Arial" panose="020B0604020202020204" pitchFamily="34" charset="0"/>
              </a:rPr>
              <a:t>học</a:t>
            </a:r>
            <a:r>
              <a:rPr lang="en-US" sz="2400">
                <a:solidFill>
                  <a:srgbClr val="0070C0"/>
                </a:solidFill>
                <a:latin typeface="Arial" panose="020B0604020202020204" pitchFamily="34" charset="0"/>
                <a:ea typeface="Calibri" panose="020F0502020204030204" pitchFamily="34" charset="0"/>
                <a:cs typeface="Arial" panose="020B0604020202020204" pitchFamily="34" charset="0"/>
              </a:rPr>
              <a:t> </a:t>
            </a:r>
            <a:r>
              <a:rPr lang="en-US" sz="2400" err="1">
                <a:solidFill>
                  <a:srgbClr val="0070C0"/>
                </a:solidFill>
                <a:latin typeface="Arial" panose="020B0604020202020204" pitchFamily="34" charset="0"/>
                <a:ea typeface="Calibri" panose="020F0502020204030204" pitchFamily="34" charset="0"/>
                <a:cs typeface="Arial" panose="020B0604020202020204" pitchFamily="34" charset="0"/>
              </a:rPr>
              <a:t>tập</a:t>
            </a:r>
            <a:r>
              <a:rPr lang="en-US" sz="2400">
                <a:solidFill>
                  <a:srgbClr val="0070C0"/>
                </a:solidFill>
                <a:latin typeface="Arial" panose="020B0604020202020204" pitchFamily="34" charset="0"/>
                <a:ea typeface="Calibri" panose="020F0502020204030204" pitchFamily="34" charset="0"/>
                <a:cs typeface="Arial" panose="020B0604020202020204" pitchFamily="34" charset="0"/>
              </a:rPr>
              <a:t> </a:t>
            </a:r>
            <a:r>
              <a:rPr lang="vi-VN" sz="2400">
                <a:solidFill>
                  <a:srgbClr val="0070C0"/>
                </a:solidFill>
                <a:latin typeface="Arial" panose="020B0604020202020204" pitchFamily="34" charset="0"/>
                <a:ea typeface="Calibri" panose="020F0502020204030204" pitchFamily="34" charset="0"/>
                <a:cs typeface="Arial" panose="020B0604020202020204" pitchFamily="34" charset="0"/>
              </a:rPr>
              <a:t>cho user</a:t>
            </a:r>
            <a:r>
              <a:rPr lang="en-US" sz="2400">
                <a:solidFill>
                  <a:srgbClr val="0070C0"/>
                </a:solidFill>
                <a:latin typeface="Arial" panose="020B0604020202020204" pitchFamily="34" charset="0"/>
                <a:ea typeface="Calibri" panose="020F0502020204030204" pitchFamily="34" charset="0"/>
                <a:cs typeface="Arial" panose="020B0604020202020204" pitchFamily="34" charset="0"/>
              </a:rPr>
              <a:t> </a:t>
            </a:r>
            <a:r>
              <a:rPr lang="en-US" sz="2400" err="1">
                <a:solidFill>
                  <a:srgbClr val="0070C0"/>
                </a:solidFill>
                <a:latin typeface="Arial" panose="020B0604020202020204" pitchFamily="34" charset="0"/>
                <a:ea typeface="Calibri" panose="020F0502020204030204" pitchFamily="34" charset="0"/>
                <a:cs typeface="Arial" panose="020B0604020202020204" pitchFamily="34" charset="0"/>
              </a:rPr>
              <a:t>một</a:t>
            </a:r>
            <a:r>
              <a:rPr lang="en-US" sz="2400">
                <a:solidFill>
                  <a:srgbClr val="0070C0"/>
                </a:solidFill>
                <a:latin typeface="Arial" panose="020B0604020202020204" pitchFamily="34" charset="0"/>
                <a:ea typeface="Calibri" panose="020F0502020204030204" pitchFamily="34" charset="0"/>
                <a:cs typeface="Arial" panose="020B0604020202020204" pitchFamily="34" charset="0"/>
              </a:rPr>
              <a:t> </a:t>
            </a:r>
            <a:r>
              <a:rPr lang="en-US" sz="2400" err="1">
                <a:solidFill>
                  <a:srgbClr val="0070C0"/>
                </a:solidFill>
                <a:latin typeface="Arial" panose="020B0604020202020204" pitchFamily="34" charset="0"/>
                <a:ea typeface="Calibri" panose="020F0502020204030204" pitchFamily="34" charset="0"/>
                <a:cs typeface="Arial" panose="020B0604020202020204" pitchFamily="34" charset="0"/>
              </a:rPr>
              <a:t>cách</a:t>
            </a:r>
            <a:r>
              <a:rPr lang="en-US" sz="2400">
                <a:solidFill>
                  <a:srgbClr val="0070C0"/>
                </a:solidFill>
                <a:latin typeface="Arial" panose="020B0604020202020204" pitchFamily="34" charset="0"/>
                <a:ea typeface="Calibri" panose="020F0502020204030204" pitchFamily="34" charset="0"/>
                <a:cs typeface="Arial" panose="020B0604020202020204" pitchFamily="34" charset="0"/>
              </a:rPr>
              <a:t> </a:t>
            </a:r>
            <a:r>
              <a:rPr lang="en-US" sz="2400" err="1">
                <a:solidFill>
                  <a:srgbClr val="0070C0"/>
                </a:solidFill>
                <a:latin typeface="Arial" panose="020B0604020202020204" pitchFamily="34" charset="0"/>
                <a:ea typeface="Calibri" panose="020F0502020204030204" pitchFamily="34" charset="0"/>
                <a:cs typeface="Arial" panose="020B0604020202020204" pitchFamily="34" charset="0"/>
              </a:rPr>
              <a:t>các</a:t>
            </a:r>
            <a:r>
              <a:rPr lang="en-US" sz="2400">
                <a:solidFill>
                  <a:srgbClr val="0070C0"/>
                </a:solidFill>
                <a:latin typeface="Arial" panose="020B0604020202020204" pitchFamily="34" charset="0"/>
                <a:ea typeface="Calibri" panose="020F0502020204030204" pitchFamily="34" charset="0"/>
                <a:cs typeface="Arial" panose="020B0604020202020204" pitchFamily="34" charset="0"/>
              </a:rPr>
              <a:t> </a:t>
            </a:r>
            <a:r>
              <a:rPr lang="en-US" sz="2400" err="1">
                <a:solidFill>
                  <a:srgbClr val="0070C0"/>
                </a:solidFill>
                <a:latin typeface="Arial" panose="020B0604020202020204" pitchFamily="34" charset="0"/>
                <a:ea typeface="Calibri" panose="020F0502020204030204" pitchFamily="34" charset="0"/>
                <a:cs typeface="Arial" panose="020B0604020202020204" pitchFamily="34" charset="0"/>
              </a:rPr>
              <a:t>nhân</a:t>
            </a:r>
            <a:r>
              <a:rPr lang="en-US" sz="2400">
                <a:solidFill>
                  <a:srgbClr val="0070C0"/>
                </a:solidFill>
                <a:latin typeface="Arial" panose="020B0604020202020204" pitchFamily="34" charset="0"/>
                <a:ea typeface="Calibri" panose="020F0502020204030204" pitchFamily="34" charset="0"/>
                <a:cs typeface="Arial" panose="020B0604020202020204" pitchFamily="34" charset="0"/>
              </a:rPr>
              <a:t> </a:t>
            </a:r>
            <a:r>
              <a:rPr lang="en-US" sz="2400" err="1">
                <a:solidFill>
                  <a:srgbClr val="0070C0"/>
                </a:solidFill>
                <a:latin typeface="Arial" panose="020B0604020202020204" pitchFamily="34" charset="0"/>
                <a:ea typeface="Calibri" panose="020F0502020204030204" pitchFamily="34" charset="0"/>
                <a:cs typeface="Arial" panose="020B0604020202020204" pitchFamily="34" charset="0"/>
              </a:rPr>
              <a:t>hóa</a:t>
            </a:r>
            <a:r>
              <a:rPr lang="vi-VN" sz="2400">
                <a:solidFill>
                  <a:srgbClr val="0070C0"/>
                </a:solidFill>
                <a:latin typeface="Arial" panose="020B0604020202020204" pitchFamily="34" charset="0"/>
                <a:ea typeface="Calibri" panose="020F0502020204030204" pitchFamily="34" charset="0"/>
                <a:cs typeface="Arial" panose="020B0604020202020204" pitchFamily="34" charset="0"/>
              </a:rPr>
              <a:t>.</a:t>
            </a:r>
            <a:r>
              <a:rPr lang="vi-VN">
                <a:solidFill>
                  <a:srgbClr val="0070C0"/>
                </a:solidFill>
                <a:latin typeface="Arial" panose="020B0604020202020204" pitchFamily="34" charset="0"/>
                <a:cs typeface="Arial" panose="020B0604020202020204" pitchFamily="34" charset="0"/>
              </a:rPr>
              <a:t> </a:t>
            </a:r>
            <a:endParaRPr lang="en-US">
              <a:solidFill>
                <a:srgbClr val="0070C0"/>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
            </a:pPr>
            <a:endParaRPr lang="en-US">
              <a:solidFill>
                <a:srgbClr val="0070C0"/>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Ø"/>
            </a:pPr>
            <a:r>
              <a:rPr lang="en-US">
                <a:solidFill>
                  <a:srgbClr val="0070C0"/>
                </a:solidFill>
                <a:latin typeface="Arial" panose="020B0604020202020204" pitchFamily="34" charset="0"/>
                <a:cs typeface="Arial" panose="020B0604020202020204" pitchFamily="34" charset="0"/>
              </a:rPr>
              <a:t> T</a:t>
            </a:r>
            <a:r>
              <a:rPr lang="vi-VN">
                <a:solidFill>
                  <a:srgbClr val="0070C0"/>
                </a:solidFill>
                <a:latin typeface="Arial" panose="020B0604020202020204" pitchFamily="34" charset="0"/>
                <a:cs typeface="Arial" panose="020B0604020202020204" pitchFamily="34" charset="0"/>
              </a:rPr>
              <a:t>huật toán</a:t>
            </a:r>
            <a:r>
              <a:rPr lang="en-US">
                <a:solidFill>
                  <a:srgbClr val="0070C0"/>
                </a:solidFill>
                <a:latin typeface="Arial" panose="020B0604020202020204" pitchFamily="34" charset="0"/>
                <a:cs typeface="Arial" panose="020B0604020202020204" pitchFamily="34" charset="0"/>
              </a:rPr>
              <a:t> </a:t>
            </a:r>
            <a:r>
              <a:rPr lang="vi-VN">
                <a:solidFill>
                  <a:srgbClr val="0070C0"/>
                </a:solidFill>
                <a:latin typeface="Arial" panose="020B0604020202020204" pitchFamily="34" charset="0"/>
                <a:cs typeface="Arial" panose="020B0604020202020204" pitchFamily="34" charset="0"/>
              </a:rPr>
              <a:t>khuyến nghị </a:t>
            </a:r>
            <a:r>
              <a:rPr lang="en-US">
                <a:solidFill>
                  <a:srgbClr val="0070C0"/>
                </a:solidFill>
                <a:latin typeface="Arial" panose="020B0604020202020204" pitchFamily="34" charset="0"/>
                <a:cs typeface="Arial" panose="020B0604020202020204" pitchFamily="34" charset="0"/>
              </a:rPr>
              <a:t>đã</a:t>
            </a:r>
            <a:r>
              <a:rPr lang="vi-VN">
                <a:solidFill>
                  <a:srgbClr val="0070C0"/>
                </a:solidFill>
                <a:latin typeface="Arial" panose="020B0604020202020204" pitchFamily="34" charset="0"/>
                <a:cs typeface="Arial" panose="020B0604020202020204" pitchFamily="34" charset="0"/>
              </a:rPr>
              <a:t> cải thiện ở khía cạnh </a:t>
            </a:r>
            <a:r>
              <a:rPr lang="vi-VN">
                <a:solidFill>
                  <a:srgbClr val="FF0000"/>
                </a:solidFill>
                <a:latin typeface="Arial" panose="020B0604020202020204" pitchFamily="34" charset="0"/>
                <a:cs typeface="Arial" panose="020B0604020202020204" pitchFamily="34" charset="0"/>
              </a:rPr>
              <a:t>cold</a:t>
            </a:r>
            <a:r>
              <a:rPr lang="en-US">
                <a:solidFill>
                  <a:srgbClr val="FF0000"/>
                </a:solidFill>
                <a:latin typeface="Arial" panose="020B0604020202020204" pitchFamily="34" charset="0"/>
                <a:cs typeface="Arial" panose="020B0604020202020204" pitchFamily="34" charset="0"/>
              </a:rPr>
              <a:t> </a:t>
            </a:r>
            <a:r>
              <a:rPr lang="vi-VN">
                <a:solidFill>
                  <a:srgbClr val="FF0000"/>
                </a:solidFill>
                <a:latin typeface="Arial" panose="020B0604020202020204" pitchFamily="34" charset="0"/>
                <a:cs typeface="Arial" panose="020B0604020202020204" pitchFamily="34" charset="0"/>
              </a:rPr>
              <a:t>start</a:t>
            </a:r>
            <a:r>
              <a:rPr lang="en-US">
                <a:solidFill>
                  <a:srgbClr val="FF0000"/>
                </a:solidFill>
                <a:latin typeface="Arial" panose="020B0604020202020204" pitchFamily="34" charset="0"/>
                <a:cs typeface="Arial" panose="020B0604020202020204" pitchFamily="34" charset="0"/>
              </a:rPr>
              <a:t>.</a:t>
            </a:r>
          </a:p>
          <a:p>
            <a:pPr marL="342900" indent="-342900" algn="just">
              <a:buFont typeface="Wingdings" panose="05000000000000000000" pitchFamily="2" charset="2"/>
              <a:buChar char="§"/>
            </a:pPr>
            <a:endParaRPr lang="vi-VN">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436185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D5AD5A4B-C030-FE9B-33F4-FFEE813C4F06}"/>
              </a:ext>
            </a:extLst>
          </p:cNvPr>
          <p:cNvSpPr>
            <a:spLocks noGrp="1"/>
          </p:cNvSpPr>
          <p:nvPr>
            <p:ph type="ftr" sz="quarter" idx="11"/>
          </p:nvPr>
        </p:nvSpPr>
        <p:spPr>
          <a:xfrm>
            <a:off x="4038600" y="6378575"/>
            <a:ext cx="4114800" cy="365125"/>
          </a:xfrm>
        </p:spPr>
        <p:txBody>
          <a:bodyPr/>
          <a:lstStyle/>
          <a:p>
            <a:r>
              <a:rPr lang="en-US" sz="1600">
                <a:solidFill>
                  <a:schemeClr val="tx1"/>
                </a:solidFill>
                <a:latin typeface="Arial" panose="020B0604020202020204" pitchFamily="34" charset="0"/>
                <a:cs typeface="Arial" panose="020B0604020202020204" pitchFamily="34" charset="0"/>
              </a:rPr>
              <a:t>DS300 – HỆ KHUYẾN NGHỊ</a:t>
            </a:r>
          </a:p>
        </p:txBody>
      </p:sp>
      <p:sp>
        <p:nvSpPr>
          <p:cNvPr id="8" name="Slide Number Placeholder 7">
            <a:extLst>
              <a:ext uri="{FF2B5EF4-FFF2-40B4-BE49-F238E27FC236}">
                <a16:creationId xmlns:a16="http://schemas.microsoft.com/office/drawing/2014/main" id="{14E44644-30AF-C98C-940C-238E1D0D8166}"/>
              </a:ext>
            </a:extLst>
          </p:cNvPr>
          <p:cNvSpPr>
            <a:spLocks noGrp="1"/>
          </p:cNvSpPr>
          <p:nvPr>
            <p:ph type="sldNum" sz="quarter" idx="12"/>
          </p:nvPr>
        </p:nvSpPr>
        <p:spPr>
          <a:xfrm>
            <a:off x="11372849" y="6356350"/>
            <a:ext cx="542925" cy="365125"/>
          </a:xfrm>
        </p:spPr>
        <p:txBody>
          <a:body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t>29</a:t>
            </a:fld>
            <a:endParaRPr lang="en-US" sz="1600">
              <a:solidFill>
                <a:schemeClr val="tx1"/>
              </a:solidFill>
              <a:latin typeface="Arial" panose="020B0604020202020204" pitchFamily="34" charset="0"/>
              <a:cs typeface="Arial" panose="020B0604020202020204" pitchFamily="34" charset="0"/>
            </a:endParaRPr>
          </a:p>
        </p:txBody>
      </p:sp>
      <p:sp>
        <p:nvSpPr>
          <p:cNvPr id="10" name="Google Shape;115;p1">
            <a:extLst>
              <a:ext uri="{FF2B5EF4-FFF2-40B4-BE49-F238E27FC236}">
                <a16:creationId xmlns:a16="http://schemas.microsoft.com/office/drawing/2014/main" id="{7E452CFA-6A2D-1329-92B7-E8C184F5BFD5}"/>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16" name="TextBox 15">
            <a:extLst>
              <a:ext uri="{FF2B5EF4-FFF2-40B4-BE49-F238E27FC236}">
                <a16:creationId xmlns:a16="http://schemas.microsoft.com/office/drawing/2014/main" id="{DD022FB8-AB14-F4C9-176F-C63806A64008}"/>
              </a:ext>
            </a:extLst>
          </p:cNvPr>
          <p:cNvSpPr txBox="1"/>
          <p:nvPr/>
        </p:nvSpPr>
        <p:spPr>
          <a:xfrm>
            <a:off x="1733549" y="114300"/>
            <a:ext cx="8610601" cy="584775"/>
          </a:xfrm>
          <a:prstGeom prst="rect">
            <a:avLst/>
          </a:prstGeom>
          <a:noFill/>
        </p:spPr>
        <p:txBody>
          <a:bodyPr wrap="square" rtlCol="0">
            <a:spAutoFit/>
          </a:bodyPr>
          <a:lstStyle/>
          <a:p>
            <a:pPr algn="ctr"/>
            <a:r>
              <a:rPr lang="en-US" sz="1600">
                <a:solidFill>
                  <a:schemeClr val="tx1">
                    <a:lumMod val="50000"/>
                    <a:lumOff val="50000"/>
                  </a:schemeClr>
                </a:solidFill>
                <a:effectLst/>
                <a:latin typeface="Arial" panose="020B0604020202020204" pitchFamily="34" charset="0"/>
                <a:cs typeface="Arial" panose="020B0604020202020204" pitchFamily="34" charset="0"/>
              </a:rPr>
              <a:t>Intelligent Learning System based on Personalized Recommendation Technology</a:t>
            </a:r>
            <a:br>
              <a:rPr lang="en-US" sz="1600">
                <a:solidFill>
                  <a:schemeClr val="tx1">
                    <a:lumMod val="50000"/>
                    <a:lumOff val="50000"/>
                  </a:schemeClr>
                </a:solidFill>
                <a:latin typeface="Arial" panose="020B0604020202020204" pitchFamily="34" charset="0"/>
                <a:cs typeface="Arial" panose="020B0604020202020204" pitchFamily="34" charset="0"/>
              </a:rPr>
            </a:br>
            <a:endParaRPr lang="en-US" sz="1600">
              <a:solidFill>
                <a:schemeClr val="tx1">
                  <a:lumMod val="50000"/>
                  <a:lumOff val="50000"/>
                </a:schemeClr>
              </a:solidFill>
            </a:endParaRPr>
          </a:p>
        </p:txBody>
      </p:sp>
      <p:grpSp>
        <p:nvGrpSpPr>
          <p:cNvPr id="31" name="Group 30">
            <a:extLst>
              <a:ext uri="{FF2B5EF4-FFF2-40B4-BE49-F238E27FC236}">
                <a16:creationId xmlns:a16="http://schemas.microsoft.com/office/drawing/2014/main" id="{7DA9AB0A-5944-BB9F-BE06-E583B221A89F}"/>
              </a:ext>
            </a:extLst>
          </p:cNvPr>
          <p:cNvGrpSpPr/>
          <p:nvPr/>
        </p:nvGrpSpPr>
        <p:grpSpPr>
          <a:xfrm>
            <a:off x="276226" y="1090232"/>
            <a:ext cx="11449049" cy="106739"/>
            <a:chOff x="276226" y="1309307"/>
            <a:chExt cx="11449049" cy="106739"/>
          </a:xfrm>
        </p:grpSpPr>
        <p:cxnSp>
          <p:nvCxnSpPr>
            <p:cNvPr id="4" name="Straight Connector 3">
              <a:extLst>
                <a:ext uri="{FF2B5EF4-FFF2-40B4-BE49-F238E27FC236}">
                  <a16:creationId xmlns:a16="http://schemas.microsoft.com/office/drawing/2014/main" id="{14395E4C-080E-EF88-EE96-ACBB7EF4A6BC}"/>
                </a:ext>
              </a:extLst>
            </p:cNvPr>
            <p:cNvCxnSpPr>
              <a:cxnSpLocks/>
            </p:cNvCxnSpPr>
            <p:nvPr/>
          </p:nvCxnSpPr>
          <p:spPr>
            <a:xfrm>
              <a:off x="276226" y="130930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306128A1-6221-21A6-33A8-A61FEB89C24F}"/>
                </a:ext>
              </a:extLst>
            </p:cNvPr>
            <p:cNvSpPr/>
            <p:nvPr/>
          </p:nvSpPr>
          <p:spPr>
            <a:xfrm>
              <a:off x="276226" y="1309307"/>
              <a:ext cx="5819774" cy="1067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9" name="Straight Connector 28">
            <a:extLst>
              <a:ext uri="{FF2B5EF4-FFF2-40B4-BE49-F238E27FC236}">
                <a16:creationId xmlns:a16="http://schemas.microsoft.com/office/drawing/2014/main" id="{76734B8C-24EB-4B46-0771-C4DD37657E0F}"/>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nvGrpSpPr>
          <p:cNvPr id="39" name="!!ND">
            <a:extLst>
              <a:ext uri="{FF2B5EF4-FFF2-40B4-BE49-F238E27FC236}">
                <a16:creationId xmlns:a16="http://schemas.microsoft.com/office/drawing/2014/main" id="{FD0610EC-26C5-EED7-5A1F-BA8CE40A9F2D}"/>
              </a:ext>
            </a:extLst>
          </p:cNvPr>
          <p:cNvGrpSpPr/>
          <p:nvPr/>
        </p:nvGrpSpPr>
        <p:grpSpPr>
          <a:xfrm>
            <a:off x="276226" y="426010"/>
            <a:ext cx="2923173" cy="664221"/>
            <a:chOff x="934715" y="1851732"/>
            <a:chExt cx="2923173" cy="664221"/>
          </a:xfrm>
        </p:grpSpPr>
        <p:sp>
          <p:nvSpPr>
            <p:cNvPr id="35" name="TextBox 34">
              <a:extLst>
                <a:ext uri="{FF2B5EF4-FFF2-40B4-BE49-F238E27FC236}">
                  <a16:creationId xmlns:a16="http://schemas.microsoft.com/office/drawing/2014/main" id="{32FAB47D-EBB1-DB65-A043-9E7353CAAC02}"/>
                </a:ext>
              </a:extLst>
            </p:cNvPr>
            <p:cNvSpPr txBox="1"/>
            <p:nvPr/>
          </p:nvSpPr>
          <p:spPr>
            <a:xfrm>
              <a:off x="1598936" y="1891454"/>
              <a:ext cx="2258952" cy="584775"/>
            </a:xfrm>
            <a:prstGeom prst="rect">
              <a:avLst/>
            </a:prstGeom>
            <a:noFill/>
          </p:spPr>
          <p:txBody>
            <a:bodyPr wrap="none" rtlCol="0">
              <a:spAutoFit/>
            </a:bodyPr>
            <a:lstStyle/>
            <a:p>
              <a:r>
                <a:rPr lang="en-US" sz="3200" b="1">
                  <a:solidFill>
                    <a:schemeClr val="dk1"/>
                  </a:solidFill>
                  <a:latin typeface="Arial" panose="020B0604020202020204" pitchFamily="34" charset="0"/>
                  <a:ea typeface="Times New Roman"/>
                  <a:cs typeface="Arial" panose="020B0604020202020204" pitchFamily="34" charset="0"/>
                  <a:sym typeface="Times New Roman"/>
                </a:rPr>
                <a:t>KẾT LUẬN</a:t>
              </a:r>
              <a:endParaRPr lang="vi-VN" sz="3200" b="1">
                <a:solidFill>
                  <a:schemeClr val="dk1"/>
                </a:solidFill>
                <a:latin typeface="Arial" panose="020B0604020202020204" pitchFamily="34" charset="0"/>
                <a:ea typeface="Times New Roman"/>
                <a:cs typeface="Arial" panose="020B0604020202020204" pitchFamily="34" charset="0"/>
                <a:sym typeface="Times New Roman"/>
              </a:endParaRPr>
            </a:p>
          </p:txBody>
        </p:sp>
        <p:sp>
          <p:nvSpPr>
            <p:cNvPr id="38" name="Diamond 37">
              <a:extLst>
                <a:ext uri="{FF2B5EF4-FFF2-40B4-BE49-F238E27FC236}">
                  <a16:creationId xmlns:a16="http://schemas.microsoft.com/office/drawing/2014/main" id="{F9F206B7-A218-709C-7FB2-CD8E891C9403}"/>
                </a:ext>
              </a:extLst>
            </p:cNvPr>
            <p:cNvSpPr/>
            <p:nvPr/>
          </p:nvSpPr>
          <p:spPr>
            <a:xfrm>
              <a:off x="934715" y="1851732"/>
              <a:ext cx="664221" cy="664221"/>
            </a:xfrm>
            <a:prstGeom prst="diamond">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bg1">
                      <a:lumMod val="95000"/>
                    </a:schemeClr>
                  </a:solidFill>
                  <a:latin typeface="Arial" panose="020B0604020202020204" pitchFamily="34" charset="0"/>
                  <a:cs typeface="Arial" panose="020B0604020202020204" pitchFamily="34" charset="0"/>
                </a:rPr>
                <a:t>6</a:t>
              </a:r>
            </a:p>
          </p:txBody>
        </p:sp>
      </p:grpSp>
      <p:sp>
        <p:nvSpPr>
          <p:cNvPr id="6" name="!!Text5">
            <a:extLst>
              <a:ext uri="{FF2B5EF4-FFF2-40B4-BE49-F238E27FC236}">
                <a16:creationId xmlns:a16="http://schemas.microsoft.com/office/drawing/2014/main" id="{096DFAEE-5D73-7A4F-E962-73CE5542CEC6}"/>
              </a:ext>
            </a:extLst>
          </p:cNvPr>
          <p:cNvSpPr txBox="1"/>
          <p:nvPr/>
        </p:nvSpPr>
        <p:spPr>
          <a:xfrm>
            <a:off x="608335" y="1353115"/>
            <a:ext cx="11116939" cy="523220"/>
          </a:xfrm>
          <a:prstGeom prst="rect">
            <a:avLst/>
          </a:prstGeom>
          <a:noFill/>
        </p:spPr>
        <p:txBody>
          <a:bodyPr wrap="square" rtlCol="0">
            <a:spAutoFit/>
          </a:bodyPr>
          <a:lstStyle/>
          <a:p>
            <a:pPr marL="457200" indent="-457200" algn="just">
              <a:buFont typeface="Wingdings" panose="05000000000000000000" pitchFamily="2" charset="2"/>
              <a:buChar char="v"/>
            </a:pPr>
            <a:r>
              <a:rPr lang="en-US" sz="2800" b="1" err="1">
                <a:solidFill>
                  <a:srgbClr val="0070C0"/>
                </a:solidFill>
                <a:latin typeface="Arial" panose="020B0604020202020204" pitchFamily="34" charset="0"/>
                <a:cs typeface="Arial" panose="020B0604020202020204" pitchFamily="34" charset="0"/>
              </a:rPr>
              <a:t>Khó</a:t>
            </a:r>
            <a:r>
              <a:rPr lang="en-US" sz="2800" b="1">
                <a:solidFill>
                  <a:srgbClr val="0070C0"/>
                </a:solidFill>
                <a:latin typeface="Arial" panose="020B0604020202020204" pitchFamily="34" charset="0"/>
                <a:cs typeface="Arial" panose="020B0604020202020204" pitchFamily="34" charset="0"/>
              </a:rPr>
              <a:t> </a:t>
            </a:r>
            <a:r>
              <a:rPr lang="en-US" sz="2800" b="1" err="1">
                <a:solidFill>
                  <a:srgbClr val="0070C0"/>
                </a:solidFill>
                <a:latin typeface="Arial" panose="020B0604020202020204" pitchFamily="34" charset="0"/>
                <a:cs typeface="Arial" panose="020B0604020202020204" pitchFamily="34" charset="0"/>
              </a:rPr>
              <a:t>khăn</a:t>
            </a:r>
            <a:endParaRPr lang="en-US" sz="2800" b="1">
              <a:solidFill>
                <a:srgbClr val="0070C0"/>
              </a:solidFill>
              <a:latin typeface="Arial" panose="020B0604020202020204" pitchFamily="34" charset="0"/>
              <a:cs typeface="Arial" panose="020B0604020202020204" pitchFamily="34" charset="0"/>
            </a:endParaRPr>
          </a:p>
        </p:txBody>
      </p:sp>
      <p:sp>
        <p:nvSpPr>
          <p:cNvPr id="9" name="Chỗ dành sẵn cho Nội dung 2">
            <a:extLst>
              <a:ext uri="{FF2B5EF4-FFF2-40B4-BE49-F238E27FC236}">
                <a16:creationId xmlns:a16="http://schemas.microsoft.com/office/drawing/2014/main" id="{48EB3DFE-1460-6FF7-DEFE-31C6C30EB8E7}"/>
              </a:ext>
            </a:extLst>
          </p:cNvPr>
          <p:cNvSpPr txBox="1">
            <a:spLocks/>
          </p:cNvSpPr>
          <p:nvPr/>
        </p:nvSpPr>
        <p:spPr>
          <a:xfrm>
            <a:off x="1228725" y="2139216"/>
            <a:ext cx="10144124" cy="274930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Wingdings" panose="05000000000000000000" pitchFamily="2" charset="2"/>
              <a:buChar char="§"/>
            </a:pPr>
            <a:r>
              <a:rPr lang="en-US">
                <a:solidFill>
                  <a:srgbClr val="0070C0"/>
                </a:solidFill>
                <a:latin typeface="Arial" panose="020B0604020202020204" pitchFamily="34" charset="0"/>
                <a:cs typeface="Arial" panose="020B0604020202020204" pitchFamily="34" charset="0"/>
              </a:rPr>
              <a:t>C</a:t>
            </a:r>
            <a:r>
              <a:rPr lang="vi-VN">
                <a:solidFill>
                  <a:srgbClr val="0070C0"/>
                </a:solidFill>
                <a:latin typeface="Arial" panose="020B0604020202020204" pitchFamily="34" charset="0"/>
                <a:cs typeface="Arial" panose="020B0604020202020204" pitchFamily="34" charset="0"/>
              </a:rPr>
              <a:t>ác vấn đề mới của dự án vẫn chưa được giải quyết</a:t>
            </a:r>
            <a:endParaRPr lang="en-US">
              <a:solidFill>
                <a:srgbClr val="0070C0"/>
              </a:solidFill>
              <a:latin typeface="Arial" panose="020B0604020202020204" pitchFamily="34" charset="0"/>
              <a:cs typeface="Arial" panose="020B0604020202020204" pitchFamily="34" charset="0"/>
            </a:endParaRPr>
          </a:p>
          <a:p>
            <a:pPr marL="800100" lvl="1" indent="-342900" algn="just">
              <a:buFont typeface="Arial" panose="020B0604020202020204" pitchFamily="34" charset="0"/>
              <a:buChar char="•"/>
            </a:pPr>
            <a:r>
              <a:rPr lang="en-US" sz="2400" err="1">
                <a:solidFill>
                  <a:srgbClr val="0070C0"/>
                </a:solidFill>
                <a:latin typeface="Arial" panose="020B0604020202020204" pitchFamily="34" charset="0"/>
                <a:cs typeface="Arial" panose="020B0604020202020204" pitchFamily="34" charset="0"/>
              </a:rPr>
              <a:t>Hạn</a:t>
            </a:r>
            <a:r>
              <a:rPr lang="en-US" sz="2400">
                <a:solidFill>
                  <a:srgbClr val="0070C0"/>
                </a:solidFill>
                <a:latin typeface="Arial" panose="020B0604020202020204" pitchFamily="34" charset="0"/>
                <a:cs typeface="Arial" panose="020B0604020202020204" pitchFamily="34" charset="0"/>
              </a:rPr>
              <a:t> </a:t>
            </a:r>
            <a:r>
              <a:rPr lang="en-US" sz="2400" err="1">
                <a:solidFill>
                  <a:srgbClr val="0070C0"/>
                </a:solidFill>
                <a:latin typeface="Arial" panose="020B0604020202020204" pitchFamily="34" charset="0"/>
                <a:cs typeface="Arial" panose="020B0604020202020204" pitchFamily="34" charset="0"/>
              </a:rPr>
              <a:t>chế</a:t>
            </a:r>
            <a:r>
              <a:rPr lang="en-US" sz="2400">
                <a:solidFill>
                  <a:srgbClr val="0070C0"/>
                </a:solidFill>
                <a:latin typeface="Arial" panose="020B0604020202020204" pitchFamily="34" charset="0"/>
                <a:cs typeface="Arial" panose="020B0604020202020204" pitchFamily="34" charset="0"/>
              </a:rPr>
              <a:t> </a:t>
            </a:r>
            <a:r>
              <a:rPr lang="en-US" sz="2400" err="1">
                <a:solidFill>
                  <a:srgbClr val="0070C0"/>
                </a:solidFill>
                <a:latin typeface="Arial" panose="020B0604020202020204" pitchFamily="34" charset="0"/>
                <a:cs typeface="Arial" panose="020B0604020202020204" pitchFamily="34" charset="0"/>
              </a:rPr>
              <a:t>về</a:t>
            </a:r>
            <a:r>
              <a:rPr lang="en-US" sz="2400">
                <a:solidFill>
                  <a:srgbClr val="0070C0"/>
                </a:solidFill>
                <a:latin typeface="Arial" panose="020B0604020202020204" pitchFamily="34" charset="0"/>
                <a:cs typeface="Arial" panose="020B0604020202020204" pitchFamily="34" charset="0"/>
              </a:rPr>
              <a:t> </a:t>
            </a:r>
            <a:r>
              <a:rPr lang="en-US" sz="2400" err="1">
                <a:solidFill>
                  <a:srgbClr val="0070C0"/>
                </a:solidFill>
                <a:latin typeface="Arial" panose="020B0604020202020204" pitchFamily="34" charset="0"/>
                <a:cs typeface="Arial" panose="020B0604020202020204" pitchFamily="34" charset="0"/>
              </a:rPr>
              <a:t>thời</a:t>
            </a:r>
            <a:r>
              <a:rPr lang="en-US" sz="2400">
                <a:solidFill>
                  <a:srgbClr val="0070C0"/>
                </a:solidFill>
                <a:latin typeface="Arial" panose="020B0604020202020204" pitchFamily="34" charset="0"/>
                <a:cs typeface="Arial" panose="020B0604020202020204" pitchFamily="34" charset="0"/>
              </a:rPr>
              <a:t> </a:t>
            </a:r>
            <a:r>
              <a:rPr lang="en-US" sz="2400" err="1">
                <a:solidFill>
                  <a:srgbClr val="0070C0"/>
                </a:solidFill>
                <a:latin typeface="Arial" panose="020B0604020202020204" pitchFamily="34" charset="0"/>
                <a:cs typeface="Arial" panose="020B0604020202020204" pitchFamily="34" charset="0"/>
              </a:rPr>
              <a:t>gian</a:t>
            </a:r>
            <a:r>
              <a:rPr lang="en-US" sz="2400">
                <a:solidFill>
                  <a:srgbClr val="0070C0"/>
                </a:solidFill>
                <a:latin typeface="Arial" panose="020B0604020202020204" pitchFamily="34" charset="0"/>
                <a:cs typeface="Arial" panose="020B0604020202020204" pitchFamily="34" charset="0"/>
              </a:rPr>
              <a:t>, </a:t>
            </a:r>
            <a:r>
              <a:rPr lang="en-US" sz="2400" err="1">
                <a:solidFill>
                  <a:srgbClr val="0070C0"/>
                </a:solidFill>
                <a:latin typeface="Arial" panose="020B0604020202020204" pitchFamily="34" charset="0"/>
                <a:cs typeface="Arial" panose="020B0604020202020204" pitchFamily="34" charset="0"/>
              </a:rPr>
              <a:t>điều</a:t>
            </a:r>
            <a:r>
              <a:rPr lang="en-US" sz="2400">
                <a:solidFill>
                  <a:srgbClr val="0070C0"/>
                </a:solidFill>
                <a:latin typeface="Arial" panose="020B0604020202020204" pitchFamily="34" charset="0"/>
                <a:cs typeface="Arial" panose="020B0604020202020204" pitchFamily="34" charset="0"/>
              </a:rPr>
              <a:t> </a:t>
            </a:r>
            <a:r>
              <a:rPr lang="en-US" sz="2400" err="1">
                <a:solidFill>
                  <a:srgbClr val="0070C0"/>
                </a:solidFill>
                <a:latin typeface="Arial" panose="020B0604020202020204" pitchFamily="34" charset="0"/>
                <a:cs typeface="Arial" panose="020B0604020202020204" pitchFamily="34" charset="0"/>
              </a:rPr>
              <a:t>kiện</a:t>
            </a:r>
            <a:r>
              <a:rPr lang="en-US" sz="2400">
                <a:solidFill>
                  <a:srgbClr val="0070C0"/>
                </a:solidFill>
                <a:latin typeface="Arial" panose="020B0604020202020204" pitchFamily="34" charset="0"/>
                <a:cs typeface="Arial" panose="020B0604020202020204" pitchFamily="34" charset="0"/>
              </a:rPr>
              <a:t>.</a:t>
            </a:r>
          </a:p>
          <a:p>
            <a:pPr marL="800100" lvl="1" indent="-342900" algn="just">
              <a:buFont typeface="Arial" panose="020B0604020202020204" pitchFamily="34" charset="0"/>
              <a:buChar char="•"/>
            </a:pPr>
            <a:r>
              <a:rPr lang="en-US" sz="2400" err="1">
                <a:solidFill>
                  <a:srgbClr val="0070C0"/>
                </a:solidFill>
                <a:latin typeface="Arial" panose="020B0604020202020204" pitchFamily="34" charset="0"/>
                <a:cs typeface="Arial" panose="020B0604020202020204" pitchFamily="34" charset="0"/>
              </a:rPr>
              <a:t>Chỉ</a:t>
            </a:r>
            <a:r>
              <a:rPr lang="vi-VN" sz="2400">
                <a:solidFill>
                  <a:srgbClr val="0070C0"/>
                </a:solidFill>
                <a:latin typeface="Arial" panose="020B0604020202020204" pitchFamily="34" charset="0"/>
                <a:cs typeface="Arial" panose="020B0604020202020204" pitchFamily="34" charset="0"/>
              </a:rPr>
              <a:t> có thể được khuyến nghị cho user thông qua</a:t>
            </a:r>
            <a:r>
              <a:rPr lang="en-US" sz="2400">
                <a:solidFill>
                  <a:srgbClr val="0070C0"/>
                </a:solidFill>
                <a:latin typeface="Arial" panose="020B0604020202020204" pitchFamily="34" charset="0"/>
                <a:cs typeface="Arial" panose="020B0604020202020204" pitchFamily="34" charset="0"/>
              </a:rPr>
              <a:t> </a:t>
            </a:r>
            <a:r>
              <a:rPr lang="vi-VN" sz="2400">
                <a:solidFill>
                  <a:srgbClr val="0070C0"/>
                </a:solidFill>
                <a:latin typeface="Arial" panose="020B0604020202020204" pitchFamily="34" charset="0"/>
                <a:cs typeface="Arial" panose="020B0604020202020204" pitchFamily="34" charset="0"/>
              </a:rPr>
              <a:t>các tài nguyên mới nhất</a:t>
            </a:r>
            <a:r>
              <a:rPr lang="en-US" sz="2400">
                <a:solidFill>
                  <a:srgbClr val="0070C0"/>
                </a:solidFill>
                <a:latin typeface="Arial" panose="020B0604020202020204" pitchFamily="34" charset="0"/>
                <a:cs typeface="Arial" panose="020B0604020202020204" pitchFamily="34" charset="0"/>
              </a:rPr>
              <a:t> </a:t>
            </a:r>
            <a:r>
              <a:rPr lang="vi-VN" sz="2400">
                <a:solidFill>
                  <a:srgbClr val="0070C0"/>
                </a:solidFill>
                <a:latin typeface="Arial" panose="020B0604020202020204" pitchFamily="34" charset="0"/>
                <a:cs typeface="Arial" panose="020B0604020202020204" pitchFamily="34" charset="0"/>
              </a:rPr>
              <a:t>với mức độ cá nhân hóa thấp</a:t>
            </a:r>
            <a:r>
              <a:rPr lang="en-US" sz="2400">
                <a:solidFill>
                  <a:srgbClr val="0070C0"/>
                </a:solidFill>
                <a:latin typeface="Arial" panose="020B0604020202020204" pitchFamily="34" charset="0"/>
                <a:cs typeface="Arial" panose="020B0604020202020204" pitchFamily="34" charset="0"/>
              </a:rPr>
              <a:t>.</a:t>
            </a:r>
          </a:p>
          <a:p>
            <a:pPr lvl="1" algn="just"/>
            <a:endParaRPr lang="en-US" sz="2400">
              <a:solidFill>
                <a:srgbClr val="0070C0"/>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Ø"/>
            </a:pPr>
            <a:r>
              <a:rPr lang="en-US">
                <a:solidFill>
                  <a:srgbClr val="0070C0"/>
                </a:solidFill>
                <a:latin typeface="Arial" panose="020B0604020202020204" pitchFamily="34" charset="0"/>
                <a:cs typeface="Arial" panose="020B0604020202020204" pitchFamily="34" charset="0"/>
              </a:rPr>
              <a:t> </a:t>
            </a:r>
            <a:r>
              <a:rPr lang="vi-VN">
                <a:solidFill>
                  <a:srgbClr val="0070C0"/>
                </a:solidFill>
                <a:latin typeface="Arial" panose="020B0604020202020204" pitchFamily="34" charset="0"/>
                <a:cs typeface="Arial" panose="020B0604020202020204" pitchFamily="34" charset="0"/>
              </a:rPr>
              <a:t>Cần</a:t>
            </a:r>
            <a:r>
              <a:rPr lang="en-US">
                <a:solidFill>
                  <a:srgbClr val="0070C0"/>
                </a:solidFill>
                <a:latin typeface="Arial" panose="020B0604020202020204" pitchFamily="34" charset="0"/>
                <a:cs typeface="Arial" panose="020B0604020202020204" pitchFamily="34" charset="0"/>
              </a:rPr>
              <a:t> </a:t>
            </a:r>
            <a:r>
              <a:rPr lang="vi-VN">
                <a:solidFill>
                  <a:srgbClr val="0070C0"/>
                </a:solidFill>
                <a:latin typeface="Arial" panose="020B0604020202020204" pitchFamily="34" charset="0"/>
                <a:cs typeface="Arial" panose="020B0604020202020204" pitchFamily="34" charset="0"/>
              </a:rPr>
              <a:t>nghiên cứu thêm trong tương lai.</a:t>
            </a:r>
          </a:p>
        </p:txBody>
      </p:sp>
    </p:spTree>
    <p:extLst>
      <p:ext uri="{BB962C8B-B14F-4D97-AF65-F5344CB8AC3E}">
        <p14:creationId xmlns:p14="http://schemas.microsoft.com/office/powerpoint/2010/main" val="36878992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D5AD5A4B-C030-FE9B-33F4-FFEE813C4F06}"/>
              </a:ext>
            </a:extLst>
          </p:cNvPr>
          <p:cNvSpPr>
            <a:spLocks noGrp="1"/>
          </p:cNvSpPr>
          <p:nvPr>
            <p:ph type="ftr" sz="quarter" idx="11"/>
          </p:nvPr>
        </p:nvSpPr>
        <p:spPr>
          <a:xfrm>
            <a:off x="4038600" y="6378575"/>
            <a:ext cx="4114800" cy="365125"/>
          </a:xfrm>
        </p:spPr>
        <p:txBody>
          <a:bodyPr/>
          <a:lstStyle/>
          <a:p>
            <a:r>
              <a:rPr lang="en-US" sz="1600">
                <a:solidFill>
                  <a:schemeClr val="tx1"/>
                </a:solidFill>
                <a:latin typeface="Arial" panose="020B0604020202020204" pitchFamily="34" charset="0"/>
                <a:cs typeface="Arial" panose="020B0604020202020204" pitchFamily="34" charset="0"/>
              </a:rPr>
              <a:t>DS300 – HỆ KHUYẾN NGHỊ</a:t>
            </a:r>
          </a:p>
        </p:txBody>
      </p:sp>
      <p:sp>
        <p:nvSpPr>
          <p:cNvPr id="8" name="Slide Number Placeholder 7">
            <a:extLst>
              <a:ext uri="{FF2B5EF4-FFF2-40B4-BE49-F238E27FC236}">
                <a16:creationId xmlns:a16="http://schemas.microsoft.com/office/drawing/2014/main" id="{14E44644-30AF-C98C-940C-238E1D0D8166}"/>
              </a:ext>
            </a:extLst>
          </p:cNvPr>
          <p:cNvSpPr>
            <a:spLocks noGrp="1"/>
          </p:cNvSpPr>
          <p:nvPr>
            <p:ph type="sldNum" sz="quarter" idx="12"/>
          </p:nvPr>
        </p:nvSpPr>
        <p:spPr>
          <a:xfrm>
            <a:off x="11372849" y="6356350"/>
            <a:ext cx="542925" cy="365125"/>
          </a:xfrm>
        </p:spPr>
        <p:txBody>
          <a:body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t>3</a:t>
            </a:fld>
            <a:endParaRPr lang="en-US" sz="1600">
              <a:solidFill>
                <a:schemeClr val="tx1"/>
              </a:solidFill>
              <a:latin typeface="Arial" panose="020B0604020202020204" pitchFamily="34" charset="0"/>
              <a:cs typeface="Arial" panose="020B0604020202020204" pitchFamily="34" charset="0"/>
            </a:endParaRPr>
          </a:p>
        </p:txBody>
      </p:sp>
      <p:sp>
        <p:nvSpPr>
          <p:cNvPr id="10" name="Google Shape;115;p1">
            <a:extLst>
              <a:ext uri="{FF2B5EF4-FFF2-40B4-BE49-F238E27FC236}">
                <a16:creationId xmlns:a16="http://schemas.microsoft.com/office/drawing/2014/main" id="{7E452CFA-6A2D-1329-92B7-E8C184F5BFD5}"/>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16" name="TextBox 15">
            <a:extLst>
              <a:ext uri="{FF2B5EF4-FFF2-40B4-BE49-F238E27FC236}">
                <a16:creationId xmlns:a16="http://schemas.microsoft.com/office/drawing/2014/main" id="{DD022FB8-AB14-F4C9-176F-C63806A64008}"/>
              </a:ext>
            </a:extLst>
          </p:cNvPr>
          <p:cNvSpPr txBox="1"/>
          <p:nvPr/>
        </p:nvSpPr>
        <p:spPr>
          <a:xfrm>
            <a:off x="1733549" y="114300"/>
            <a:ext cx="8610601" cy="584775"/>
          </a:xfrm>
          <a:prstGeom prst="rect">
            <a:avLst/>
          </a:prstGeom>
          <a:noFill/>
        </p:spPr>
        <p:txBody>
          <a:bodyPr wrap="square" rtlCol="0">
            <a:spAutoFit/>
          </a:bodyPr>
          <a:lstStyle/>
          <a:p>
            <a:pPr algn="ctr"/>
            <a:r>
              <a:rPr lang="en-US" sz="1600">
                <a:solidFill>
                  <a:schemeClr val="tx1">
                    <a:lumMod val="50000"/>
                    <a:lumOff val="50000"/>
                  </a:schemeClr>
                </a:solidFill>
                <a:effectLst/>
                <a:latin typeface="Arial" panose="020B0604020202020204" pitchFamily="34" charset="0"/>
                <a:cs typeface="Arial" panose="020B0604020202020204" pitchFamily="34" charset="0"/>
              </a:rPr>
              <a:t>Intelligent Learning System based on Personalized Recommendation Technology</a:t>
            </a:r>
            <a:br>
              <a:rPr lang="en-US" sz="1600">
                <a:solidFill>
                  <a:schemeClr val="tx1">
                    <a:lumMod val="50000"/>
                    <a:lumOff val="50000"/>
                  </a:schemeClr>
                </a:solidFill>
                <a:latin typeface="Arial" panose="020B0604020202020204" pitchFamily="34" charset="0"/>
                <a:cs typeface="Arial" panose="020B0604020202020204" pitchFamily="34" charset="0"/>
              </a:rPr>
            </a:br>
            <a:endParaRPr lang="en-US" sz="1600">
              <a:solidFill>
                <a:schemeClr val="tx1">
                  <a:lumMod val="50000"/>
                  <a:lumOff val="50000"/>
                </a:schemeClr>
              </a:solidFill>
            </a:endParaRPr>
          </a:p>
        </p:txBody>
      </p:sp>
      <p:grpSp>
        <p:nvGrpSpPr>
          <p:cNvPr id="31" name="Group 30">
            <a:extLst>
              <a:ext uri="{FF2B5EF4-FFF2-40B4-BE49-F238E27FC236}">
                <a16:creationId xmlns:a16="http://schemas.microsoft.com/office/drawing/2014/main" id="{7DA9AB0A-5944-BB9F-BE06-E583B221A89F}"/>
              </a:ext>
            </a:extLst>
          </p:cNvPr>
          <p:cNvGrpSpPr/>
          <p:nvPr/>
        </p:nvGrpSpPr>
        <p:grpSpPr>
          <a:xfrm>
            <a:off x="276226" y="1090232"/>
            <a:ext cx="11449049" cy="106739"/>
            <a:chOff x="276226" y="1309307"/>
            <a:chExt cx="11449049" cy="106739"/>
          </a:xfrm>
        </p:grpSpPr>
        <p:cxnSp>
          <p:nvCxnSpPr>
            <p:cNvPr id="4" name="Straight Connector 3">
              <a:extLst>
                <a:ext uri="{FF2B5EF4-FFF2-40B4-BE49-F238E27FC236}">
                  <a16:creationId xmlns:a16="http://schemas.microsoft.com/office/drawing/2014/main" id="{14395E4C-080E-EF88-EE96-ACBB7EF4A6BC}"/>
                </a:ext>
              </a:extLst>
            </p:cNvPr>
            <p:cNvCxnSpPr>
              <a:cxnSpLocks/>
            </p:cNvCxnSpPr>
            <p:nvPr/>
          </p:nvCxnSpPr>
          <p:spPr>
            <a:xfrm>
              <a:off x="276226" y="130930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306128A1-6221-21A6-33A8-A61FEB89C24F}"/>
                </a:ext>
              </a:extLst>
            </p:cNvPr>
            <p:cNvSpPr/>
            <p:nvPr/>
          </p:nvSpPr>
          <p:spPr>
            <a:xfrm>
              <a:off x="276226" y="1309307"/>
              <a:ext cx="5819774" cy="1067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9" name="Straight Connector 28">
            <a:extLst>
              <a:ext uri="{FF2B5EF4-FFF2-40B4-BE49-F238E27FC236}">
                <a16:creationId xmlns:a16="http://schemas.microsoft.com/office/drawing/2014/main" id="{76734B8C-24EB-4B46-0771-C4DD37657E0F}"/>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nvGrpSpPr>
          <p:cNvPr id="39" name="!!ND">
            <a:extLst>
              <a:ext uri="{FF2B5EF4-FFF2-40B4-BE49-F238E27FC236}">
                <a16:creationId xmlns:a16="http://schemas.microsoft.com/office/drawing/2014/main" id="{FD0610EC-26C5-EED7-5A1F-BA8CE40A9F2D}"/>
              </a:ext>
            </a:extLst>
          </p:cNvPr>
          <p:cNvGrpSpPr/>
          <p:nvPr/>
        </p:nvGrpSpPr>
        <p:grpSpPr>
          <a:xfrm>
            <a:off x="276226" y="426010"/>
            <a:ext cx="3089885" cy="664221"/>
            <a:chOff x="934715" y="1851732"/>
            <a:chExt cx="3089885" cy="664221"/>
          </a:xfrm>
        </p:grpSpPr>
        <p:sp>
          <p:nvSpPr>
            <p:cNvPr id="35" name="TextBox 34">
              <a:extLst>
                <a:ext uri="{FF2B5EF4-FFF2-40B4-BE49-F238E27FC236}">
                  <a16:creationId xmlns:a16="http://schemas.microsoft.com/office/drawing/2014/main" id="{32FAB47D-EBB1-DB65-A043-9E7353CAAC02}"/>
                </a:ext>
              </a:extLst>
            </p:cNvPr>
            <p:cNvSpPr txBox="1"/>
            <p:nvPr/>
          </p:nvSpPr>
          <p:spPr>
            <a:xfrm>
              <a:off x="1598936" y="1891454"/>
              <a:ext cx="2425664" cy="584775"/>
            </a:xfrm>
            <a:prstGeom prst="rect">
              <a:avLst/>
            </a:prstGeom>
            <a:noFill/>
          </p:spPr>
          <p:txBody>
            <a:bodyPr wrap="none" rtlCol="0">
              <a:spAutoFit/>
            </a:bodyPr>
            <a:lstStyle/>
            <a:p>
              <a:r>
                <a:rPr lang="en-US" sz="3200" b="1">
                  <a:solidFill>
                    <a:schemeClr val="dk1"/>
                  </a:solidFill>
                  <a:latin typeface="Arial" panose="020B0604020202020204" pitchFamily="34" charset="0"/>
                  <a:ea typeface="Times New Roman"/>
                  <a:cs typeface="Arial" panose="020B0604020202020204" pitchFamily="34" charset="0"/>
                  <a:sym typeface="Times New Roman"/>
                </a:rPr>
                <a:t>GIỚI THIỆU</a:t>
              </a:r>
              <a:endParaRPr lang="vi-VN" sz="3200" b="1">
                <a:solidFill>
                  <a:schemeClr val="dk1"/>
                </a:solidFill>
                <a:latin typeface="Arial" panose="020B0604020202020204" pitchFamily="34" charset="0"/>
                <a:ea typeface="Times New Roman"/>
                <a:cs typeface="Arial" panose="020B0604020202020204" pitchFamily="34" charset="0"/>
                <a:sym typeface="Times New Roman"/>
              </a:endParaRPr>
            </a:p>
          </p:txBody>
        </p:sp>
        <p:sp>
          <p:nvSpPr>
            <p:cNvPr id="38" name="Diamond 37">
              <a:extLst>
                <a:ext uri="{FF2B5EF4-FFF2-40B4-BE49-F238E27FC236}">
                  <a16:creationId xmlns:a16="http://schemas.microsoft.com/office/drawing/2014/main" id="{F9F206B7-A218-709C-7FB2-CD8E891C9403}"/>
                </a:ext>
              </a:extLst>
            </p:cNvPr>
            <p:cNvSpPr/>
            <p:nvPr/>
          </p:nvSpPr>
          <p:spPr>
            <a:xfrm>
              <a:off x="934715" y="1851732"/>
              <a:ext cx="664221" cy="664221"/>
            </a:xfrm>
            <a:prstGeom prst="diamond">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bg1">
                      <a:lumMod val="95000"/>
                    </a:schemeClr>
                  </a:solidFill>
                  <a:latin typeface="Arial" panose="020B0604020202020204" pitchFamily="34" charset="0"/>
                  <a:cs typeface="Arial" panose="020B0604020202020204" pitchFamily="34" charset="0"/>
                </a:rPr>
                <a:t>1</a:t>
              </a:r>
            </a:p>
          </p:txBody>
        </p:sp>
      </p:grpSp>
      <p:sp>
        <p:nvSpPr>
          <p:cNvPr id="2" name="TextBox 1">
            <a:extLst>
              <a:ext uri="{FF2B5EF4-FFF2-40B4-BE49-F238E27FC236}">
                <a16:creationId xmlns:a16="http://schemas.microsoft.com/office/drawing/2014/main" id="{F6972EE6-8A2E-C72F-B9B7-33B5053E9295}"/>
              </a:ext>
            </a:extLst>
          </p:cNvPr>
          <p:cNvSpPr txBox="1"/>
          <p:nvPr/>
        </p:nvSpPr>
        <p:spPr>
          <a:xfrm>
            <a:off x="4609696" y="1351506"/>
            <a:ext cx="7210828" cy="4302159"/>
          </a:xfrm>
          <a:prstGeom prst="rect">
            <a:avLst/>
          </a:prstGeom>
          <a:noFill/>
        </p:spPr>
        <p:txBody>
          <a:bodyPr wrap="square" rtlCol="0">
            <a:spAutoFit/>
          </a:bodyPr>
          <a:lstStyle/>
          <a:p>
            <a:pPr marL="285750" indent="-285750" algn="just">
              <a:buFont typeface="Wingdings" panose="05000000000000000000" pitchFamily="2" charset="2"/>
              <a:buChar char="v"/>
            </a:pPr>
            <a:r>
              <a:rPr lang="en-US" sz="2400">
                <a:solidFill>
                  <a:srgbClr val="0070C0"/>
                </a:solidFill>
                <a:effectLst/>
                <a:latin typeface="Arial" panose="020B0604020202020204" pitchFamily="34" charset="0"/>
              </a:rPr>
              <a:t>  </a:t>
            </a:r>
            <a:r>
              <a:rPr lang="vi-VN" sz="2400">
                <a:solidFill>
                  <a:srgbClr val="0070C0"/>
                </a:solidFill>
                <a:effectLst/>
                <a:latin typeface="Arial" panose="020B0604020202020204" pitchFamily="34" charset="0"/>
              </a:rPr>
              <a:t>Trong môi trường e-learning,</a:t>
            </a:r>
            <a:r>
              <a:rPr lang="en-US" sz="2400">
                <a:solidFill>
                  <a:srgbClr val="FF0000"/>
                </a:solidFill>
                <a:effectLst/>
                <a:latin typeface="Arial" panose="020B0604020202020204" pitchFamily="34" charset="0"/>
              </a:rPr>
              <a:t> </a:t>
            </a:r>
            <a:r>
              <a:rPr lang="en-US" sz="2400" err="1">
                <a:solidFill>
                  <a:srgbClr val="FF0000"/>
                </a:solidFill>
                <a:effectLst/>
                <a:latin typeface="Arial" panose="020B0604020202020204" pitchFamily="34" charset="0"/>
              </a:rPr>
              <a:t>tài</a:t>
            </a:r>
            <a:r>
              <a:rPr lang="en-US" sz="2400">
                <a:solidFill>
                  <a:srgbClr val="FF0000"/>
                </a:solidFill>
                <a:effectLst/>
                <a:latin typeface="Arial" panose="020B0604020202020204" pitchFamily="34" charset="0"/>
              </a:rPr>
              <a:t> </a:t>
            </a:r>
            <a:r>
              <a:rPr lang="en-US" sz="2400" err="1">
                <a:solidFill>
                  <a:srgbClr val="FF0000"/>
                </a:solidFill>
                <a:effectLst/>
                <a:latin typeface="Arial" panose="020B0604020202020204" pitchFamily="34" charset="0"/>
              </a:rPr>
              <a:t>nguyên</a:t>
            </a:r>
            <a:r>
              <a:rPr lang="en-US" sz="2400">
                <a:solidFill>
                  <a:srgbClr val="FF0000"/>
                </a:solidFill>
                <a:effectLst/>
                <a:latin typeface="Arial" panose="020B0604020202020204" pitchFamily="34" charset="0"/>
              </a:rPr>
              <a:t> </a:t>
            </a:r>
            <a:r>
              <a:rPr lang="en-US" sz="2400" err="1">
                <a:solidFill>
                  <a:srgbClr val="FF0000"/>
                </a:solidFill>
                <a:effectLst/>
                <a:latin typeface="Arial" panose="020B0604020202020204" pitchFamily="34" charset="0"/>
              </a:rPr>
              <a:t>giảng</a:t>
            </a:r>
            <a:r>
              <a:rPr lang="en-US" sz="2400">
                <a:solidFill>
                  <a:srgbClr val="FF0000"/>
                </a:solidFill>
                <a:effectLst/>
                <a:latin typeface="Arial" panose="020B0604020202020204" pitchFamily="34" charset="0"/>
              </a:rPr>
              <a:t> </a:t>
            </a:r>
            <a:r>
              <a:rPr lang="en-US" sz="2400" err="1">
                <a:solidFill>
                  <a:srgbClr val="FF0000"/>
                </a:solidFill>
                <a:effectLst/>
                <a:latin typeface="Arial" panose="020B0604020202020204" pitchFamily="34" charset="0"/>
              </a:rPr>
              <a:t>dạy</a:t>
            </a:r>
            <a:r>
              <a:rPr lang="en-US" sz="2400">
                <a:solidFill>
                  <a:srgbClr val="FF0000"/>
                </a:solidFill>
                <a:effectLst/>
                <a:latin typeface="Arial" panose="020B0604020202020204" pitchFamily="34" charset="0"/>
              </a:rPr>
              <a:t> </a:t>
            </a:r>
            <a:r>
              <a:rPr lang="en-US" sz="2400" err="1">
                <a:solidFill>
                  <a:srgbClr val="0070C0"/>
                </a:solidFill>
                <a:effectLst/>
                <a:latin typeface="Arial" panose="020B0604020202020204" pitchFamily="34" charset="0"/>
              </a:rPr>
              <a:t>đóng</a:t>
            </a:r>
            <a:r>
              <a:rPr lang="en-US" sz="2400">
                <a:solidFill>
                  <a:srgbClr val="0070C0"/>
                </a:solidFill>
                <a:effectLst/>
                <a:latin typeface="Arial" panose="020B0604020202020204" pitchFamily="34" charset="0"/>
              </a:rPr>
              <a:t> </a:t>
            </a:r>
            <a:r>
              <a:rPr lang="en-US" sz="2400" err="1">
                <a:solidFill>
                  <a:srgbClr val="0070C0"/>
                </a:solidFill>
                <a:effectLst/>
                <a:latin typeface="Arial" panose="020B0604020202020204" pitchFamily="34" charset="0"/>
              </a:rPr>
              <a:t>một</a:t>
            </a:r>
            <a:r>
              <a:rPr lang="en-US" sz="2400">
                <a:solidFill>
                  <a:srgbClr val="0070C0"/>
                </a:solidFill>
                <a:effectLst/>
                <a:latin typeface="Arial" panose="020B0604020202020204" pitchFamily="34" charset="0"/>
              </a:rPr>
              <a:t> </a:t>
            </a:r>
            <a:r>
              <a:rPr lang="en-US" sz="2400" err="1">
                <a:solidFill>
                  <a:srgbClr val="0070C0"/>
                </a:solidFill>
                <a:effectLst/>
                <a:latin typeface="Arial" panose="020B0604020202020204" pitchFamily="34" charset="0"/>
              </a:rPr>
              <a:t>vai</a:t>
            </a:r>
            <a:r>
              <a:rPr lang="en-US" sz="2400">
                <a:solidFill>
                  <a:srgbClr val="0070C0"/>
                </a:solidFill>
                <a:effectLst/>
                <a:latin typeface="Arial" panose="020B0604020202020204" pitchFamily="34" charset="0"/>
              </a:rPr>
              <a:t> </a:t>
            </a:r>
            <a:r>
              <a:rPr lang="en-US" sz="2400" err="1">
                <a:solidFill>
                  <a:srgbClr val="0070C0"/>
                </a:solidFill>
                <a:effectLst/>
                <a:latin typeface="Arial" panose="020B0604020202020204" pitchFamily="34" charset="0"/>
              </a:rPr>
              <a:t>trò</a:t>
            </a:r>
            <a:r>
              <a:rPr lang="en-US" sz="2400">
                <a:solidFill>
                  <a:srgbClr val="0070C0"/>
                </a:solidFill>
                <a:effectLst/>
                <a:latin typeface="Arial" panose="020B0604020202020204" pitchFamily="34" charset="0"/>
              </a:rPr>
              <a:t> </a:t>
            </a:r>
            <a:r>
              <a:rPr lang="en-US" sz="2400" err="1">
                <a:solidFill>
                  <a:srgbClr val="0070C0"/>
                </a:solidFill>
                <a:effectLst/>
                <a:latin typeface="Arial" panose="020B0604020202020204" pitchFamily="34" charset="0"/>
              </a:rPr>
              <a:t>quan</a:t>
            </a:r>
            <a:r>
              <a:rPr lang="en-US" sz="2400">
                <a:solidFill>
                  <a:srgbClr val="0070C0"/>
                </a:solidFill>
                <a:effectLst/>
                <a:latin typeface="Arial" panose="020B0604020202020204" pitchFamily="34" charset="0"/>
              </a:rPr>
              <a:t> </a:t>
            </a:r>
            <a:r>
              <a:rPr lang="en-US" sz="2400" err="1">
                <a:solidFill>
                  <a:srgbClr val="0070C0"/>
                </a:solidFill>
                <a:effectLst/>
                <a:latin typeface="Arial" panose="020B0604020202020204" pitchFamily="34" charset="0"/>
              </a:rPr>
              <a:t>trọng</a:t>
            </a:r>
            <a:r>
              <a:rPr lang="en-US" sz="2400">
                <a:solidFill>
                  <a:srgbClr val="0070C0"/>
                </a:solidFill>
                <a:effectLst/>
                <a:latin typeface="Arial" panose="020B0604020202020204" pitchFamily="34" charset="0"/>
              </a:rPr>
              <a:t> </a:t>
            </a:r>
            <a:r>
              <a:rPr lang="en-US" sz="2400" err="1">
                <a:solidFill>
                  <a:srgbClr val="0070C0"/>
                </a:solidFill>
                <a:effectLst/>
                <a:latin typeface="Arial" panose="020B0604020202020204" pitchFamily="34" charset="0"/>
              </a:rPr>
              <a:t>trong</a:t>
            </a:r>
            <a:r>
              <a:rPr lang="en-US" sz="2400">
                <a:solidFill>
                  <a:srgbClr val="0070C0"/>
                </a:solidFill>
                <a:effectLst/>
                <a:latin typeface="Arial" panose="020B0604020202020204" pitchFamily="34" charset="0"/>
              </a:rPr>
              <a:t> </a:t>
            </a:r>
            <a:r>
              <a:rPr lang="en-US" sz="2400" err="1">
                <a:solidFill>
                  <a:srgbClr val="0070C0"/>
                </a:solidFill>
                <a:effectLst/>
                <a:latin typeface="Arial" panose="020B0604020202020204" pitchFamily="34" charset="0"/>
              </a:rPr>
              <a:t>giáo</a:t>
            </a:r>
            <a:r>
              <a:rPr lang="en-US" sz="2400">
                <a:solidFill>
                  <a:srgbClr val="0070C0"/>
                </a:solidFill>
                <a:effectLst/>
                <a:latin typeface="Arial" panose="020B0604020202020204" pitchFamily="34" charset="0"/>
              </a:rPr>
              <a:t> </a:t>
            </a:r>
            <a:r>
              <a:rPr lang="en-US" sz="2400" err="1">
                <a:solidFill>
                  <a:srgbClr val="0070C0"/>
                </a:solidFill>
                <a:effectLst/>
                <a:latin typeface="Arial" panose="020B0604020202020204" pitchFamily="34" charset="0"/>
              </a:rPr>
              <a:t>dục</a:t>
            </a:r>
            <a:r>
              <a:rPr lang="en-US" sz="2400">
                <a:solidFill>
                  <a:srgbClr val="0070C0"/>
                </a:solidFill>
                <a:effectLst/>
                <a:latin typeface="Arial" panose="020B0604020202020204" pitchFamily="34" charset="0"/>
              </a:rPr>
              <a:t>. </a:t>
            </a:r>
            <a:r>
              <a:rPr lang="en-US" sz="2400">
                <a:solidFill>
                  <a:srgbClr val="0070C0"/>
                </a:solidFill>
                <a:latin typeface="Arial" panose="020B0604020202020204" pitchFamily="34" charset="0"/>
              </a:rPr>
              <a:t>V</a:t>
            </a:r>
            <a:r>
              <a:rPr lang="vi-VN" sz="2400">
                <a:solidFill>
                  <a:srgbClr val="0070C0"/>
                </a:solidFill>
                <a:effectLst/>
                <a:latin typeface="Arial" panose="020B0604020202020204" pitchFamily="34" charset="0"/>
              </a:rPr>
              <a:t>ới sự mở rộng nhanh chóng</a:t>
            </a:r>
            <a:r>
              <a:rPr lang="en-US" sz="2400">
                <a:solidFill>
                  <a:srgbClr val="0070C0"/>
                </a:solidFill>
                <a:effectLst/>
                <a:latin typeface="Arial" panose="020B0604020202020204" pitchFamily="34" charset="0"/>
              </a:rPr>
              <a:t> </a:t>
            </a:r>
            <a:r>
              <a:rPr lang="vi-VN" sz="2400">
                <a:solidFill>
                  <a:srgbClr val="0070C0"/>
                </a:solidFill>
                <a:effectLst/>
                <a:latin typeface="Arial" panose="020B0604020202020204" pitchFamily="34" charset="0"/>
              </a:rPr>
              <a:t>của các nguồn thông tin và tài nguyên giảng dạy</a:t>
            </a:r>
            <a:r>
              <a:rPr lang="en-US" sz="2400">
                <a:solidFill>
                  <a:srgbClr val="0070C0"/>
                </a:solidFill>
                <a:effectLst/>
                <a:latin typeface="Arial" panose="020B0604020202020204" pitchFamily="34" charset="0"/>
              </a:rPr>
              <a:t> </a:t>
            </a:r>
            <a:r>
              <a:rPr lang="en-US" sz="2400" err="1">
                <a:solidFill>
                  <a:srgbClr val="0070C0"/>
                </a:solidFill>
                <a:effectLst/>
                <a:latin typeface="Arial" panose="020B0604020202020204" pitchFamily="34" charset="0"/>
              </a:rPr>
              <a:t>dẫn</a:t>
            </a:r>
            <a:r>
              <a:rPr lang="en-US" sz="2400">
                <a:solidFill>
                  <a:srgbClr val="0070C0"/>
                </a:solidFill>
                <a:effectLst/>
                <a:latin typeface="Arial" panose="020B0604020202020204" pitchFamily="34" charset="0"/>
              </a:rPr>
              <a:t> </a:t>
            </a:r>
            <a:r>
              <a:rPr lang="en-US" sz="2400" err="1">
                <a:solidFill>
                  <a:srgbClr val="0070C0"/>
                </a:solidFill>
                <a:effectLst/>
                <a:latin typeface="Arial" panose="020B0604020202020204" pitchFamily="34" charset="0"/>
              </a:rPr>
              <a:t>đến</a:t>
            </a:r>
            <a:r>
              <a:rPr lang="en-US" sz="2400">
                <a:solidFill>
                  <a:srgbClr val="0070C0"/>
                </a:solidFill>
                <a:effectLst/>
                <a:latin typeface="Arial" panose="020B0604020202020204" pitchFamily="34" charset="0"/>
              </a:rPr>
              <a:t>:</a:t>
            </a:r>
            <a:endParaRPr lang="en-US" sz="2400">
              <a:solidFill>
                <a:srgbClr val="0070C0"/>
              </a:solidFill>
              <a:latin typeface="Arial" panose="020B0604020202020204" pitchFamily="34" charset="0"/>
            </a:endParaRPr>
          </a:p>
          <a:p>
            <a:pPr marL="800100" lvl="1" indent="-342900" algn="just">
              <a:buFont typeface="Wingdings" panose="05000000000000000000" pitchFamily="2" charset="2"/>
              <a:buChar char="§"/>
            </a:pPr>
            <a:r>
              <a:rPr lang="vi-VN" sz="2400">
                <a:solidFill>
                  <a:schemeClr val="accent1"/>
                </a:solidFill>
                <a:effectLst/>
                <a:latin typeface="Arial" panose="020B0604020202020204" pitchFamily="34" charset="0"/>
              </a:rPr>
              <a:t>Quá tải thông tin</a:t>
            </a:r>
            <a:r>
              <a:rPr lang="en-US" sz="2400">
                <a:solidFill>
                  <a:schemeClr val="accent1"/>
                </a:solidFill>
                <a:effectLst/>
                <a:latin typeface="Arial" panose="020B0604020202020204" pitchFamily="34" charset="0"/>
              </a:rPr>
              <a:t> </a:t>
            </a:r>
          </a:p>
          <a:p>
            <a:pPr marL="800100" lvl="1" indent="-342900" algn="just">
              <a:buFont typeface="Wingdings" panose="05000000000000000000" pitchFamily="2" charset="2"/>
              <a:buChar char="§"/>
            </a:pPr>
            <a:r>
              <a:rPr lang="vi-VN" sz="2400">
                <a:solidFill>
                  <a:schemeClr val="accent1"/>
                </a:solidFill>
                <a:effectLst/>
                <a:latin typeface="Arial" panose="020B0604020202020204" pitchFamily="34" charset="0"/>
              </a:rPr>
              <a:t>Mất tài nguyên </a:t>
            </a:r>
            <a:endParaRPr lang="en-US" sz="2400">
              <a:solidFill>
                <a:schemeClr val="accent1"/>
              </a:solidFill>
              <a:effectLst/>
              <a:latin typeface="Arial" panose="020B0604020202020204" pitchFamily="34" charset="0"/>
            </a:endParaRPr>
          </a:p>
          <a:p>
            <a:pPr marL="800100" lvl="1" indent="-342900" algn="just">
              <a:buFont typeface="Wingdings" panose="05000000000000000000" pitchFamily="2" charset="2"/>
              <a:buChar char="§"/>
            </a:pPr>
            <a:r>
              <a:rPr lang="vi-VN" sz="2400">
                <a:solidFill>
                  <a:srgbClr val="0070C0"/>
                </a:solidFill>
                <a:effectLst/>
                <a:latin typeface="Arial" panose="020B0604020202020204" pitchFamily="34" charset="0"/>
              </a:rPr>
              <a:t>Các vấn đề khác lần lượt xuất hiện.</a:t>
            </a:r>
            <a:endParaRPr lang="en-US" sz="2400">
              <a:solidFill>
                <a:srgbClr val="0070C0"/>
              </a:solidFill>
              <a:effectLst/>
              <a:latin typeface="Arial" panose="020B0604020202020204" pitchFamily="34" charset="0"/>
            </a:endParaRPr>
          </a:p>
          <a:p>
            <a:pPr marL="342900" indent="-342900" algn="just">
              <a:buFont typeface="Wingdings" panose="05000000000000000000" pitchFamily="2" charset="2"/>
              <a:buChar char="Ø"/>
            </a:pPr>
            <a:r>
              <a:rPr lang="en-US" sz="2400">
                <a:solidFill>
                  <a:srgbClr val="0070C0"/>
                </a:solidFill>
                <a:effectLst/>
                <a:latin typeface="Arial" panose="020B0604020202020204" pitchFamily="34" charset="0"/>
              </a:rPr>
              <a:t> </a:t>
            </a:r>
            <a:r>
              <a:rPr lang="en-US" sz="2400" err="1">
                <a:solidFill>
                  <a:srgbClr val="FF0000"/>
                </a:solidFill>
                <a:effectLst/>
                <a:latin typeface="Arial" panose="020B0604020202020204" pitchFamily="34" charset="0"/>
              </a:rPr>
              <a:t>Hệ</a:t>
            </a:r>
            <a:r>
              <a:rPr lang="en-US" sz="2400">
                <a:solidFill>
                  <a:srgbClr val="FF0000"/>
                </a:solidFill>
                <a:effectLst/>
                <a:latin typeface="Arial" panose="020B0604020202020204" pitchFamily="34" charset="0"/>
              </a:rPr>
              <a:t> </a:t>
            </a:r>
            <a:r>
              <a:rPr lang="en-US" sz="2400" err="1">
                <a:solidFill>
                  <a:srgbClr val="FF0000"/>
                </a:solidFill>
                <a:effectLst/>
                <a:latin typeface="Arial" panose="020B0604020202020204" pitchFamily="34" charset="0"/>
              </a:rPr>
              <a:t>thống</a:t>
            </a:r>
            <a:r>
              <a:rPr lang="en-US" sz="2400">
                <a:solidFill>
                  <a:srgbClr val="FF0000"/>
                </a:solidFill>
                <a:effectLst/>
                <a:latin typeface="Arial" panose="020B0604020202020204" pitchFamily="34" charset="0"/>
              </a:rPr>
              <a:t> </a:t>
            </a:r>
            <a:r>
              <a:rPr lang="en-US" sz="2400" err="1">
                <a:solidFill>
                  <a:srgbClr val="FF0000"/>
                </a:solidFill>
                <a:effectLst/>
                <a:latin typeface="Arial" panose="020B0604020202020204" pitchFamily="34" charset="0"/>
              </a:rPr>
              <a:t>tài</a:t>
            </a:r>
            <a:r>
              <a:rPr lang="en-US" sz="2400">
                <a:solidFill>
                  <a:srgbClr val="FF0000"/>
                </a:solidFill>
                <a:effectLst/>
                <a:latin typeface="Arial" panose="020B0604020202020204" pitchFamily="34" charset="0"/>
              </a:rPr>
              <a:t> </a:t>
            </a:r>
            <a:r>
              <a:rPr lang="en-US" sz="2400" err="1">
                <a:solidFill>
                  <a:srgbClr val="FF0000"/>
                </a:solidFill>
                <a:effectLst/>
                <a:latin typeface="Arial" panose="020B0604020202020204" pitchFamily="34" charset="0"/>
              </a:rPr>
              <a:t>nguyên</a:t>
            </a:r>
            <a:r>
              <a:rPr lang="en-US" sz="2400">
                <a:solidFill>
                  <a:srgbClr val="FF0000"/>
                </a:solidFill>
                <a:effectLst/>
                <a:latin typeface="Arial" panose="020B0604020202020204" pitchFamily="34" charset="0"/>
              </a:rPr>
              <a:t> </a:t>
            </a:r>
            <a:r>
              <a:rPr lang="en-US" sz="2400" err="1">
                <a:solidFill>
                  <a:srgbClr val="FF0000"/>
                </a:solidFill>
                <a:effectLst/>
                <a:latin typeface="Arial" panose="020B0604020202020204" pitchFamily="34" charset="0"/>
              </a:rPr>
              <a:t>giảng</a:t>
            </a:r>
            <a:r>
              <a:rPr lang="en-US" sz="2400">
                <a:solidFill>
                  <a:srgbClr val="FF0000"/>
                </a:solidFill>
                <a:effectLst/>
                <a:latin typeface="Arial" panose="020B0604020202020204" pitchFamily="34" charset="0"/>
              </a:rPr>
              <a:t> </a:t>
            </a:r>
            <a:r>
              <a:rPr lang="en-US" sz="2400" err="1">
                <a:solidFill>
                  <a:srgbClr val="FF0000"/>
                </a:solidFill>
                <a:effectLst/>
                <a:latin typeface="Arial" panose="020B0604020202020204" pitchFamily="34" charset="0"/>
              </a:rPr>
              <a:t>dạy</a:t>
            </a:r>
            <a:r>
              <a:rPr lang="en-US" sz="2400">
                <a:solidFill>
                  <a:srgbClr val="FF0000"/>
                </a:solidFill>
                <a:effectLst/>
                <a:latin typeface="Arial" panose="020B0604020202020204" pitchFamily="34" charset="0"/>
              </a:rPr>
              <a:t> </a:t>
            </a:r>
            <a:r>
              <a:rPr lang="en-US" sz="2400" err="1">
                <a:solidFill>
                  <a:srgbClr val="FF0000"/>
                </a:solidFill>
                <a:effectLst/>
                <a:latin typeface="Arial" panose="020B0604020202020204" pitchFamily="34" charset="0"/>
              </a:rPr>
              <a:t>trực</a:t>
            </a:r>
            <a:r>
              <a:rPr lang="en-US" sz="2400">
                <a:solidFill>
                  <a:srgbClr val="FF0000"/>
                </a:solidFill>
                <a:effectLst/>
                <a:latin typeface="Arial" panose="020B0604020202020204" pitchFamily="34" charset="0"/>
              </a:rPr>
              <a:t> </a:t>
            </a:r>
            <a:r>
              <a:rPr lang="en-US" sz="2400" err="1">
                <a:solidFill>
                  <a:srgbClr val="FF0000"/>
                </a:solidFill>
                <a:effectLst/>
                <a:latin typeface="Arial" panose="020B0604020202020204" pitchFamily="34" charset="0"/>
              </a:rPr>
              <a:t>tuyến</a:t>
            </a:r>
            <a:r>
              <a:rPr lang="en-US" sz="2400">
                <a:solidFill>
                  <a:srgbClr val="FF0000"/>
                </a:solidFill>
                <a:effectLst/>
                <a:latin typeface="Arial" panose="020B0604020202020204" pitchFamily="34" charset="0"/>
              </a:rPr>
              <a:t> (network teaching resources system) </a:t>
            </a:r>
            <a:r>
              <a:rPr lang="en-US" sz="2400" err="1">
                <a:solidFill>
                  <a:srgbClr val="0070C0"/>
                </a:solidFill>
                <a:effectLst/>
                <a:latin typeface="Arial" panose="020B0604020202020204" pitchFamily="34" charset="0"/>
              </a:rPr>
              <a:t>hiện</a:t>
            </a:r>
            <a:r>
              <a:rPr lang="en-US" sz="2400">
                <a:solidFill>
                  <a:srgbClr val="0070C0"/>
                </a:solidFill>
                <a:effectLst/>
                <a:latin typeface="Arial" panose="020B0604020202020204" pitchFamily="34" charset="0"/>
              </a:rPr>
              <a:t> thời </a:t>
            </a:r>
            <a:r>
              <a:rPr lang="en-US" sz="2400" err="1">
                <a:solidFill>
                  <a:srgbClr val="0070C0"/>
                </a:solidFill>
                <a:effectLst/>
                <a:latin typeface="Arial" panose="020B0604020202020204" pitchFamily="34" charset="0"/>
              </a:rPr>
              <a:t>không</a:t>
            </a:r>
            <a:r>
              <a:rPr lang="en-US" sz="2400">
                <a:solidFill>
                  <a:srgbClr val="0070C0"/>
                </a:solidFill>
                <a:effectLst/>
                <a:latin typeface="Arial" panose="020B0604020202020204" pitchFamily="34" charset="0"/>
              </a:rPr>
              <a:t> </a:t>
            </a:r>
            <a:r>
              <a:rPr lang="en-US" sz="2400" err="1">
                <a:solidFill>
                  <a:srgbClr val="0070C0"/>
                </a:solidFill>
                <a:effectLst/>
                <a:latin typeface="Arial" panose="020B0604020202020204" pitchFamily="34" charset="0"/>
              </a:rPr>
              <a:t>thể</a:t>
            </a:r>
            <a:r>
              <a:rPr lang="en-US" sz="2400">
                <a:solidFill>
                  <a:srgbClr val="0070C0"/>
                </a:solidFill>
                <a:effectLst/>
                <a:latin typeface="Arial" panose="020B0604020202020204" pitchFamily="34" charset="0"/>
              </a:rPr>
              <a:t> </a:t>
            </a:r>
            <a:r>
              <a:rPr lang="en-US" sz="2400" err="1">
                <a:solidFill>
                  <a:srgbClr val="0070C0"/>
                </a:solidFill>
                <a:effectLst/>
                <a:latin typeface="Arial" panose="020B0604020202020204" pitchFamily="34" charset="0"/>
              </a:rPr>
              <a:t>đáp</a:t>
            </a:r>
            <a:r>
              <a:rPr lang="en-US" sz="2400">
                <a:solidFill>
                  <a:srgbClr val="0070C0"/>
                </a:solidFill>
                <a:effectLst/>
                <a:latin typeface="Arial" panose="020B0604020202020204" pitchFamily="34" charset="0"/>
              </a:rPr>
              <a:t> </a:t>
            </a:r>
            <a:r>
              <a:rPr lang="en-US" sz="2400" err="1">
                <a:solidFill>
                  <a:srgbClr val="0070C0"/>
                </a:solidFill>
                <a:effectLst/>
                <a:latin typeface="Arial" panose="020B0604020202020204" pitchFamily="34" charset="0"/>
              </a:rPr>
              <a:t>ứng</a:t>
            </a:r>
            <a:r>
              <a:rPr lang="en-US" sz="2400">
                <a:solidFill>
                  <a:srgbClr val="0070C0"/>
                </a:solidFill>
                <a:effectLst/>
                <a:latin typeface="Arial" panose="020B0604020202020204" pitchFamily="34" charset="0"/>
              </a:rPr>
              <a:t> </a:t>
            </a:r>
            <a:r>
              <a:rPr lang="en-US" sz="2400" err="1">
                <a:solidFill>
                  <a:srgbClr val="0070C0"/>
                </a:solidFill>
                <a:effectLst/>
                <a:latin typeface="Arial" panose="020B0604020202020204" pitchFamily="34" charset="0"/>
              </a:rPr>
              <a:t>nhu</a:t>
            </a:r>
            <a:r>
              <a:rPr lang="en-US" sz="2400">
                <a:solidFill>
                  <a:srgbClr val="0070C0"/>
                </a:solidFill>
                <a:effectLst/>
                <a:latin typeface="Arial" panose="020B0604020202020204" pitchFamily="34" charset="0"/>
              </a:rPr>
              <a:t> </a:t>
            </a:r>
            <a:r>
              <a:rPr lang="en-US" sz="2400" err="1">
                <a:solidFill>
                  <a:srgbClr val="0070C0"/>
                </a:solidFill>
                <a:effectLst/>
                <a:latin typeface="Arial" panose="020B0604020202020204" pitchFamily="34" charset="0"/>
              </a:rPr>
              <a:t>cầu</a:t>
            </a:r>
            <a:r>
              <a:rPr lang="en-US" sz="2400">
                <a:solidFill>
                  <a:srgbClr val="0070C0"/>
                </a:solidFill>
                <a:effectLst/>
                <a:latin typeface="Arial" panose="020B0604020202020204" pitchFamily="34" charset="0"/>
              </a:rPr>
              <a:t> </a:t>
            </a:r>
            <a:r>
              <a:rPr lang="en-US" sz="2400" err="1">
                <a:solidFill>
                  <a:srgbClr val="0070C0"/>
                </a:solidFill>
                <a:effectLst/>
                <a:latin typeface="Arial" panose="020B0604020202020204" pitchFamily="34" charset="0"/>
              </a:rPr>
              <a:t>cá</a:t>
            </a:r>
            <a:r>
              <a:rPr lang="en-US" sz="2400">
                <a:solidFill>
                  <a:srgbClr val="0070C0"/>
                </a:solidFill>
                <a:effectLst/>
                <a:latin typeface="Arial" panose="020B0604020202020204" pitchFamily="34" charset="0"/>
              </a:rPr>
              <a:t> </a:t>
            </a:r>
            <a:r>
              <a:rPr lang="en-US" sz="2400" err="1">
                <a:solidFill>
                  <a:srgbClr val="0070C0"/>
                </a:solidFill>
                <a:effectLst/>
                <a:latin typeface="Arial" panose="020B0604020202020204" pitchFamily="34" charset="0"/>
              </a:rPr>
              <a:t>nhân</a:t>
            </a:r>
            <a:r>
              <a:rPr lang="en-US" sz="2400">
                <a:solidFill>
                  <a:srgbClr val="0070C0"/>
                </a:solidFill>
                <a:effectLst/>
                <a:latin typeface="Arial" panose="020B0604020202020204" pitchFamily="34" charset="0"/>
              </a:rPr>
              <a:t> </a:t>
            </a:r>
            <a:r>
              <a:rPr lang="en-US" sz="2400" err="1">
                <a:solidFill>
                  <a:srgbClr val="0070C0"/>
                </a:solidFill>
                <a:effectLst/>
                <a:latin typeface="Arial" panose="020B0604020202020204" pitchFamily="34" charset="0"/>
              </a:rPr>
              <a:t>hóa</a:t>
            </a:r>
            <a:r>
              <a:rPr lang="en-US" sz="2400">
                <a:solidFill>
                  <a:srgbClr val="0070C0"/>
                </a:solidFill>
                <a:effectLst/>
                <a:latin typeface="Arial" panose="020B0604020202020204" pitchFamily="34" charset="0"/>
              </a:rPr>
              <a:t> </a:t>
            </a:r>
            <a:r>
              <a:rPr lang="en-US" sz="2400" err="1">
                <a:solidFill>
                  <a:srgbClr val="0070C0"/>
                </a:solidFill>
                <a:effectLst/>
                <a:latin typeface="Arial" panose="020B0604020202020204" pitchFamily="34" charset="0"/>
              </a:rPr>
              <a:t>của</a:t>
            </a:r>
            <a:r>
              <a:rPr lang="en-US" sz="2400">
                <a:solidFill>
                  <a:srgbClr val="0070C0"/>
                </a:solidFill>
                <a:effectLst/>
                <a:latin typeface="Arial" panose="020B0604020202020204" pitchFamily="34" charset="0"/>
              </a:rPr>
              <a:t> user.</a:t>
            </a:r>
          </a:p>
        </p:txBody>
      </p:sp>
      <p:pic>
        <p:nvPicPr>
          <p:cNvPr id="6" name="!!P">
            <a:extLst>
              <a:ext uri="{FF2B5EF4-FFF2-40B4-BE49-F238E27FC236}">
                <a16:creationId xmlns:a16="http://schemas.microsoft.com/office/drawing/2014/main" id="{7B0EA97E-8E3B-B48E-D989-05FE99372D8D}"/>
              </a:ext>
            </a:extLst>
          </p:cNvPr>
          <p:cNvPicPr>
            <a:picLocks noChangeAspect="1"/>
          </p:cNvPicPr>
          <p:nvPr/>
        </p:nvPicPr>
        <p:blipFill>
          <a:blip r:embed="rId3"/>
          <a:stretch>
            <a:fillRect/>
          </a:stretch>
        </p:blipFill>
        <p:spPr>
          <a:xfrm>
            <a:off x="0" y="1196971"/>
            <a:ext cx="4609696" cy="5135184"/>
          </a:xfrm>
          <a:prstGeom prst="rect">
            <a:avLst/>
          </a:prstGeom>
        </p:spPr>
      </p:pic>
    </p:spTree>
    <p:extLst>
      <p:ext uri="{BB962C8B-B14F-4D97-AF65-F5344CB8AC3E}">
        <p14:creationId xmlns:p14="http://schemas.microsoft.com/office/powerpoint/2010/main" val="36228664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pattFill prst="pct5">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D5AD5A4B-C030-FE9B-33F4-FFEE813C4F06}"/>
              </a:ext>
            </a:extLst>
          </p:cNvPr>
          <p:cNvSpPr>
            <a:spLocks noGrp="1"/>
          </p:cNvSpPr>
          <p:nvPr>
            <p:ph type="ftr" sz="quarter" idx="11"/>
          </p:nvPr>
        </p:nvSpPr>
        <p:spPr>
          <a:xfrm>
            <a:off x="4038600" y="6378575"/>
            <a:ext cx="4114800" cy="365125"/>
          </a:xfrm>
        </p:spPr>
        <p:txBody>
          <a:bodyPr/>
          <a:lstStyle/>
          <a:p>
            <a:r>
              <a:rPr lang="en-US" sz="1600">
                <a:solidFill>
                  <a:schemeClr val="tx1"/>
                </a:solidFill>
                <a:latin typeface="Arial" panose="020B0604020202020204" pitchFamily="34" charset="0"/>
                <a:cs typeface="Arial" panose="020B0604020202020204" pitchFamily="34" charset="0"/>
              </a:rPr>
              <a:t>DS300 – HỆ KHUYẾN NGHỊ</a:t>
            </a:r>
          </a:p>
        </p:txBody>
      </p:sp>
      <p:sp>
        <p:nvSpPr>
          <p:cNvPr id="8" name="Slide Number Placeholder 7">
            <a:extLst>
              <a:ext uri="{FF2B5EF4-FFF2-40B4-BE49-F238E27FC236}">
                <a16:creationId xmlns:a16="http://schemas.microsoft.com/office/drawing/2014/main" id="{14E44644-30AF-C98C-940C-238E1D0D8166}"/>
              </a:ext>
            </a:extLst>
          </p:cNvPr>
          <p:cNvSpPr>
            <a:spLocks noGrp="1"/>
          </p:cNvSpPr>
          <p:nvPr>
            <p:ph type="sldNum" sz="quarter" idx="12"/>
          </p:nvPr>
        </p:nvSpPr>
        <p:spPr>
          <a:xfrm>
            <a:off x="11372849" y="6356350"/>
            <a:ext cx="542925" cy="365125"/>
          </a:xfrm>
        </p:spPr>
        <p:txBody>
          <a:body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t>30</a:t>
            </a:fld>
            <a:endParaRPr lang="en-US" sz="1600">
              <a:solidFill>
                <a:schemeClr val="tx1"/>
              </a:solidFill>
              <a:latin typeface="Arial" panose="020B0604020202020204" pitchFamily="34" charset="0"/>
              <a:cs typeface="Arial" panose="020B0604020202020204" pitchFamily="34" charset="0"/>
            </a:endParaRPr>
          </a:p>
        </p:txBody>
      </p:sp>
      <p:sp>
        <p:nvSpPr>
          <p:cNvPr id="10" name="Google Shape;115;p1">
            <a:extLst>
              <a:ext uri="{FF2B5EF4-FFF2-40B4-BE49-F238E27FC236}">
                <a16:creationId xmlns:a16="http://schemas.microsoft.com/office/drawing/2014/main" id="{7E452CFA-6A2D-1329-92B7-E8C184F5BFD5}"/>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grpSp>
        <p:nvGrpSpPr>
          <p:cNvPr id="31" name="Group 30">
            <a:extLst>
              <a:ext uri="{FF2B5EF4-FFF2-40B4-BE49-F238E27FC236}">
                <a16:creationId xmlns:a16="http://schemas.microsoft.com/office/drawing/2014/main" id="{7DA9AB0A-5944-BB9F-BE06-E583B221A89F}"/>
              </a:ext>
            </a:extLst>
          </p:cNvPr>
          <p:cNvGrpSpPr/>
          <p:nvPr/>
        </p:nvGrpSpPr>
        <p:grpSpPr>
          <a:xfrm>
            <a:off x="276226" y="1090232"/>
            <a:ext cx="11449049" cy="106739"/>
            <a:chOff x="276226" y="1309307"/>
            <a:chExt cx="11449049" cy="106739"/>
          </a:xfrm>
        </p:grpSpPr>
        <p:cxnSp>
          <p:nvCxnSpPr>
            <p:cNvPr id="4" name="Straight Connector 3">
              <a:extLst>
                <a:ext uri="{FF2B5EF4-FFF2-40B4-BE49-F238E27FC236}">
                  <a16:creationId xmlns:a16="http://schemas.microsoft.com/office/drawing/2014/main" id="{14395E4C-080E-EF88-EE96-ACBB7EF4A6BC}"/>
                </a:ext>
              </a:extLst>
            </p:cNvPr>
            <p:cNvCxnSpPr>
              <a:cxnSpLocks/>
            </p:cNvCxnSpPr>
            <p:nvPr/>
          </p:nvCxnSpPr>
          <p:spPr>
            <a:xfrm>
              <a:off x="276226" y="130930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306128A1-6221-21A6-33A8-A61FEB89C24F}"/>
                </a:ext>
              </a:extLst>
            </p:cNvPr>
            <p:cNvSpPr/>
            <p:nvPr/>
          </p:nvSpPr>
          <p:spPr>
            <a:xfrm>
              <a:off x="276226" y="1309307"/>
              <a:ext cx="5819774" cy="1067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9" name="Straight Connector 28">
            <a:extLst>
              <a:ext uri="{FF2B5EF4-FFF2-40B4-BE49-F238E27FC236}">
                <a16:creationId xmlns:a16="http://schemas.microsoft.com/office/drawing/2014/main" id="{76734B8C-24EB-4B46-0771-C4DD37657E0F}"/>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C4DEAF3-8F99-AA67-FCF3-7BAD6CFDA3FD}"/>
              </a:ext>
            </a:extLst>
          </p:cNvPr>
          <p:cNvSpPr txBox="1"/>
          <p:nvPr/>
        </p:nvSpPr>
        <p:spPr>
          <a:xfrm>
            <a:off x="1733549" y="114300"/>
            <a:ext cx="8610601" cy="584775"/>
          </a:xfrm>
          <a:prstGeom prst="rect">
            <a:avLst/>
          </a:prstGeom>
          <a:noFill/>
        </p:spPr>
        <p:txBody>
          <a:bodyPr wrap="square" rtlCol="0">
            <a:spAutoFit/>
          </a:bodyPr>
          <a:lstStyle/>
          <a:p>
            <a:pPr algn="ctr"/>
            <a:r>
              <a:rPr lang="en-US" sz="1600">
                <a:solidFill>
                  <a:schemeClr val="tx1">
                    <a:lumMod val="50000"/>
                    <a:lumOff val="50000"/>
                  </a:schemeClr>
                </a:solidFill>
                <a:effectLst/>
                <a:latin typeface="Arial" panose="020B0604020202020204" pitchFamily="34" charset="0"/>
                <a:cs typeface="Arial" panose="020B0604020202020204" pitchFamily="34" charset="0"/>
              </a:rPr>
              <a:t>Intelligent Learning System based on Personalized Recommendation Technology</a:t>
            </a:r>
            <a:br>
              <a:rPr lang="en-US" sz="1600">
                <a:solidFill>
                  <a:schemeClr val="tx1">
                    <a:lumMod val="50000"/>
                    <a:lumOff val="50000"/>
                  </a:schemeClr>
                </a:solidFill>
                <a:latin typeface="Arial" panose="020B0604020202020204" pitchFamily="34" charset="0"/>
                <a:cs typeface="Arial" panose="020B0604020202020204" pitchFamily="34" charset="0"/>
              </a:rPr>
            </a:br>
            <a:endParaRPr lang="en-US" sz="1600">
              <a:solidFill>
                <a:schemeClr val="tx1">
                  <a:lumMod val="50000"/>
                  <a:lumOff val="50000"/>
                </a:schemeClr>
              </a:solidFill>
            </a:endParaRPr>
          </a:p>
        </p:txBody>
      </p:sp>
      <p:pic>
        <p:nvPicPr>
          <p:cNvPr id="6" name="Picture 10" descr="7 lợi ích của Internet mang lại cho con người trong đời sống xã hội -  Thegioididong.com">
            <a:extLst>
              <a:ext uri="{FF2B5EF4-FFF2-40B4-BE49-F238E27FC236}">
                <a16:creationId xmlns:a16="http://schemas.microsoft.com/office/drawing/2014/main" id="{E4924F75-B20B-5954-E638-EBF167FE14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9366" y="1196971"/>
            <a:ext cx="9445084" cy="513229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33446D5-7965-048E-EBF3-DF798F26046A}"/>
              </a:ext>
            </a:extLst>
          </p:cNvPr>
          <p:cNvSpPr txBox="1"/>
          <p:nvPr/>
        </p:nvSpPr>
        <p:spPr>
          <a:xfrm>
            <a:off x="2257426" y="1229649"/>
            <a:ext cx="6935840" cy="646331"/>
          </a:xfrm>
          <a:prstGeom prst="rect">
            <a:avLst/>
          </a:prstGeom>
          <a:noFill/>
        </p:spPr>
        <p:txBody>
          <a:bodyPr wrap="square" rtlCol="0">
            <a:spAutoFit/>
          </a:bodyPr>
          <a:lstStyle/>
          <a:p>
            <a:pPr algn="ctr"/>
            <a:r>
              <a:rPr lang="en-US" sz="3600" b="1">
                <a:solidFill>
                  <a:srgbClr val="FFFF00"/>
                </a:solidFill>
                <a:latin typeface="Bahnschrift SemiBold" panose="020B0502040204020203" pitchFamily="34" charset="0"/>
                <a:cs typeface="Arial" panose="020B0604020202020204" pitchFamily="34" charset="0"/>
              </a:rPr>
              <a:t>THANKS FOR YOUR ATTENTION!</a:t>
            </a:r>
          </a:p>
        </p:txBody>
      </p:sp>
    </p:spTree>
    <p:extLst>
      <p:ext uri="{BB962C8B-B14F-4D97-AF65-F5344CB8AC3E}">
        <p14:creationId xmlns:p14="http://schemas.microsoft.com/office/powerpoint/2010/main" val="28911768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pattFill prst="pct5">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D5AD5A4B-C030-FE9B-33F4-FFEE813C4F06}"/>
              </a:ext>
            </a:extLst>
          </p:cNvPr>
          <p:cNvSpPr>
            <a:spLocks noGrp="1"/>
          </p:cNvSpPr>
          <p:nvPr>
            <p:ph type="ftr" sz="quarter" idx="11"/>
          </p:nvPr>
        </p:nvSpPr>
        <p:spPr>
          <a:xfrm>
            <a:off x="4038600" y="6378575"/>
            <a:ext cx="4114800" cy="365125"/>
          </a:xfrm>
        </p:spPr>
        <p:txBody>
          <a:bodyPr/>
          <a:lstStyle/>
          <a:p>
            <a:r>
              <a:rPr lang="en-US" sz="1600">
                <a:solidFill>
                  <a:schemeClr val="tx1"/>
                </a:solidFill>
                <a:latin typeface="Arial" panose="020B0604020202020204" pitchFamily="34" charset="0"/>
                <a:cs typeface="Arial" panose="020B0604020202020204" pitchFamily="34" charset="0"/>
              </a:rPr>
              <a:t>DS300 – HỆ KHUYẾN NGHỊ</a:t>
            </a:r>
          </a:p>
        </p:txBody>
      </p:sp>
      <p:sp>
        <p:nvSpPr>
          <p:cNvPr id="8" name="Slide Number Placeholder 7">
            <a:extLst>
              <a:ext uri="{FF2B5EF4-FFF2-40B4-BE49-F238E27FC236}">
                <a16:creationId xmlns:a16="http://schemas.microsoft.com/office/drawing/2014/main" id="{14E44644-30AF-C98C-940C-238E1D0D8166}"/>
              </a:ext>
            </a:extLst>
          </p:cNvPr>
          <p:cNvSpPr>
            <a:spLocks noGrp="1"/>
          </p:cNvSpPr>
          <p:nvPr>
            <p:ph type="sldNum" sz="quarter" idx="12"/>
          </p:nvPr>
        </p:nvSpPr>
        <p:spPr>
          <a:xfrm>
            <a:off x="11372849" y="6356350"/>
            <a:ext cx="542925" cy="365125"/>
          </a:xfrm>
        </p:spPr>
        <p:txBody>
          <a:body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t>31</a:t>
            </a:fld>
            <a:endParaRPr lang="en-US" sz="1600">
              <a:solidFill>
                <a:schemeClr val="tx1"/>
              </a:solidFill>
              <a:latin typeface="Arial" panose="020B0604020202020204" pitchFamily="34" charset="0"/>
              <a:cs typeface="Arial" panose="020B0604020202020204" pitchFamily="34" charset="0"/>
            </a:endParaRPr>
          </a:p>
        </p:txBody>
      </p:sp>
      <p:sp>
        <p:nvSpPr>
          <p:cNvPr id="10" name="Google Shape;115;p1">
            <a:extLst>
              <a:ext uri="{FF2B5EF4-FFF2-40B4-BE49-F238E27FC236}">
                <a16:creationId xmlns:a16="http://schemas.microsoft.com/office/drawing/2014/main" id="{7E452CFA-6A2D-1329-92B7-E8C184F5BFD5}"/>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grpSp>
        <p:nvGrpSpPr>
          <p:cNvPr id="31" name="Group 30">
            <a:extLst>
              <a:ext uri="{FF2B5EF4-FFF2-40B4-BE49-F238E27FC236}">
                <a16:creationId xmlns:a16="http://schemas.microsoft.com/office/drawing/2014/main" id="{7DA9AB0A-5944-BB9F-BE06-E583B221A89F}"/>
              </a:ext>
            </a:extLst>
          </p:cNvPr>
          <p:cNvGrpSpPr/>
          <p:nvPr/>
        </p:nvGrpSpPr>
        <p:grpSpPr>
          <a:xfrm>
            <a:off x="276226" y="1090232"/>
            <a:ext cx="11449049" cy="106739"/>
            <a:chOff x="276226" y="1309307"/>
            <a:chExt cx="11449049" cy="106739"/>
          </a:xfrm>
        </p:grpSpPr>
        <p:cxnSp>
          <p:nvCxnSpPr>
            <p:cNvPr id="4" name="Straight Connector 3">
              <a:extLst>
                <a:ext uri="{FF2B5EF4-FFF2-40B4-BE49-F238E27FC236}">
                  <a16:creationId xmlns:a16="http://schemas.microsoft.com/office/drawing/2014/main" id="{14395E4C-080E-EF88-EE96-ACBB7EF4A6BC}"/>
                </a:ext>
              </a:extLst>
            </p:cNvPr>
            <p:cNvCxnSpPr>
              <a:cxnSpLocks/>
            </p:cNvCxnSpPr>
            <p:nvPr/>
          </p:nvCxnSpPr>
          <p:spPr>
            <a:xfrm>
              <a:off x="276226" y="130930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306128A1-6221-21A6-33A8-A61FEB89C24F}"/>
                </a:ext>
              </a:extLst>
            </p:cNvPr>
            <p:cNvSpPr/>
            <p:nvPr/>
          </p:nvSpPr>
          <p:spPr>
            <a:xfrm>
              <a:off x="276226" y="1309307"/>
              <a:ext cx="5819774" cy="1067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9" name="Straight Connector 28">
            <a:extLst>
              <a:ext uri="{FF2B5EF4-FFF2-40B4-BE49-F238E27FC236}">
                <a16:creationId xmlns:a16="http://schemas.microsoft.com/office/drawing/2014/main" id="{76734B8C-24EB-4B46-0771-C4DD37657E0F}"/>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P" descr="Ảnh có chứa văn bản, mẫu họa&#10;&#10;Mô tả được tạo tự động">
            <a:extLst>
              <a:ext uri="{FF2B5EF4-FFF2-40B4-BE49-F238E27FC236}">
                <a16:creationId xmlns:a16="http://schemas.microsoft.com/office/drawing/2014/main" id="{D885E84C-86FF-0180-AAAC-022A0C83C9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0020" y="1196970"/>
            <a:ext cx="9010185" cy="5135188"/>
          </a:xfrm>
          <a:prstGeom prst="rect">
            <a:avLst/>
          </a:prstGeom>
        </p:spPr>
      </p:pic>
      <p:sp>
        <p:nvSpPr>
          <p:cNvPr id="3" name="TextBox 2">
            <a:extLst>
              <a:ext uri="{FF2B5EF4-FFF2-40B4-BE49-F238E27FC236}">
                <a16:creationId xmlns:a16="http://schemas.microsoft.com/office/drawing/2014/main" id="{9B61E353-4AE1-C181-4DBF-38D14541A943}"/>
              </a:ext>
            </a:extLst>
          </p:cNvPr>
          <p:cNvSpPr txBox="1"/>
          <p:nvPr/>
        </p:nvSpPr>
        <p:spPr>
          <a:xfrm>
            <a:off x="276226" y="489971"/>
            <a:ext cx="4662623" cy="584775"/>
          </a:xfrm>
          <a:prstGeom prst="rect">
            <a:avLst/>
          </a:prstGeom>
          <a:noFill/>
        </p:spPr>
        <p:txBody>
          <a:bodyPr wrap="none" rtlCol="0">
            <a:spAutoFit/>
          </a:bodyPr>
          <a:lstStyle/>
          <a:p>
            <a:r>
              <a:rPr lang="en-US" sz="3200" b="1">
                <a:solidFill>
                  <a:schemeClr val="dk1"/>
                </a:solidFill>
                <a:latin typeface="Arial" panose="020B0604020202020204" pitchFamily="34" charset="0"/>
                <a:ea typeface="Times New Roman"/>
                <a:cs typeface="Arial" panose="020B0604020202020204" pitchFamily="34" charset="0"/>
                <a:sym typeface="Times New Roman"/>
              </a:rPr>
              <a:t>QUESTION &amp; ANSWER</a:t>
            </a:r>
            <a:endParaRPr lang="vi-VN" sz="3200" b="1">
              <a:solidFill>
                <a:schemeClr val="dk1"/>
              </a:solidFill>
              <a:latin typeface="Arial" panose="020B0604020202020204" pitchFamily="34" charset="0"/>
              <a:ea typeface="Times New Roman"/>
              <a:cs typeface="Arial" panose="020B0604020202020204" pitchFamily="34" charset="0"/>
              <a:sym typeface="Times New Roman"/>
            </a:endParaRPr>
          </a:p>
        </p:txBody>
      </p:sp>
      <p:sp>
        <p:nvSpPr>
          <p:cNvPr id="2" name="TextBox 1">
            <a:extLst>
              <a:ext uri="{FF2B5EF4-FFF2-40B4-BE49-F238E27FC236}">
                <a16:creationId xmlns:a16="http://schemas.microsoft.com/office/drawing/2014/main" id="{360EE93D-52C0-B38C-BB77-DA9802206EC9}"/>
              </a:ext>
            </a:extLst>
          </p:cNvPr>
          <p:cNvSpPr txBox="1"/>
          <p:nvPr/>
        </p:nvSpPr>
        <p:spPr>
          <a:xfrm>
            <a:off x="1733549" y="114300"/>
            <a:ext cx="8610601" cy="584775"/>
          </a:xfrm>
          <a:prstGeom prst="rect">
            <a:avLst/>
          </a:prstGeom>
          <a:noFill/>
        </p:spPr>
        <p:txBody>
          <a:bodyPr wrap="square" rtlCol="0">
            <a:spAutoFit/>
          </a:bodyPr>
          <a:lstStyle/>
          <a:p>
            <a:pPr algn="ctr"/>
            <a:r>
              <a:rPr lang="en-US" sz="1600">
                <a:solidFill>
                  <a:schemeClr val="tx1">
                    <a:lumMod val="50000"/>
                    <a:lumOff val="50000"/>
                  </a:schemeClr>
                </a:solidFill>
                <a:effectLst/>
                <a:latin typeface="Arial" panose="020B0604020202020204" pitchFamily="34" charset="0"/>
                <a:cs typeface="Arial" panose="020B0604020202020204" pitchFamily="34" charset="0"/>
              </a:rPr>
              <a:t>Intelligent Learning System based on Personalized Recommendation Technology</a:t>
            </a:r>
            <a:br>
              <a:rPr lang="en-US" sz="1600">
                <a:solidFill>
                  <a:schemeClr val="tx1">
                    <a:lumMod val="50000"/>
                    <a:lumOff val="50000"/>
                  </a:schemeClr>
                </a:solidFill>
                <a:latin typeface="Arial" panose="020B0604020202020204" pitchFamily="34" charset="0"/>
                <a:cs typeface="Arial" panose="020B0604020202020204" pitchFamily="34" charset="0"/>
              </a:rPr>
            </a:br>
            <a:endParaRPr lang="en-US" sz="1600">
              <a:solidFill>
                <a:schemeClr val="tx1">
                  <a:lumMod val="50000"/>
                  <a:lumOff val="50000"/>
                </a:schemeClr>
              </a:solidFill>
            </a:endParaRPr>
          </a:p>
        </p:txBody>
      </p:sp>
    </p:spTree>
    <p:extLst>
      <p:ext uri="{BB962C8B-B14F-4D97-AF65-F5344CB8AC3E}">
        <p14:creationId xmlns:p14="http://schemas.microsoft.com/office/powerpoint/2010/main" val="13594151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D5AD5A4B-C030-FE9B-33F4-FFEE813C4F06}"/>
              </a:ext>
            </a:extLst>
          </p:cNvPr>
          <p:cNvSpPr>
            <a:spLocks noGrp="1"/>
          </p:cNvSpPr>
          <p:nvPr>
            <p:ph type="ftr" sz="quarter" idx="11"/>
          </p:nvPr>
        </p:nvSpPr>
        <p:spPr>
          <a:xfrm>
            <a:off x="4038600" y="6378575"/>
            <a:ext cx="4114800" cy="365125"/>
          </a:xfrm>
        </p:spPr>
        <p:txBody>
          <a:bodyPr/>
          <a:lstStyle/>
          <a:p>
            <a:r>
              <a:rPr lang="en-US" sz="1600">
                <a:solidFill>
                  <a:schemeClr val="tx1"/>
                </a:solidFill>
                <a:latin typeface="Arial" panose="020B0604020202020204" pitchFamily="34" charset="0"/>
                <a:cs typeface="Arial" panose="020B0604020202020204" pitchFamily="34" charset="0"/>
              </a:rPr>
              <a:t>DS300 – HỆ KHUYẾN NGHỊ</a:t>
            </a:r>
          </a:p>
        </p:txBody>
      </p:sp>
      <p:sp>
        <p:nvSpPr>
          <p:cNvPr id="8" name="Slide Number Placeholder 7">
            <a:extLst>
              <a:ext uri="{FF2B5EF4-FFF2-40B4-BE49-F238E27FC236}">
                <a16:creationId xmlns:a16="http://schemas.microsoft.com/office/drawing/2014/main" id="{14E44644-30AF-C98C-940C-238E1D0D8166}"/>
              </a:ext>
            </a:extLst>
          </p:cNvPr>
          <p:cNvSpPr>
            <a:spLocks noGrp="1"/>
          </p:cNvSpPr>
          <p:nvPr>
            <p:ph type="sldNum" sz="quarter" idx="12"/>
          </p:nvPr>
        </p:nvSpPr>
        <p:spPr>
          <a:xfrm>
            <a:off x="11372849" y="6356350"/>
            <a:ext cx="542925" cy="365125"/>
          </a:xfrm>
        </p:spPr>
        <p:txBody>
          <a:body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t>4</a:t>
            </a:fld>
            <a:endParaRPr lang="en-US" sz="1600">
              <a:solidFill>
                <a:schemeClr val="tx1"/>
              </a:solidFill>
              <a:latin typeface="Arial" panose="020B0604020202020204" pitchFamily="34" charset="0"/>
              <a:cs typeface="Arial" panose="020B0604020202020204" pitchFamily="34" charset="0"/>
            </a:endParaRPr>
          </a:p>
        </p:txBody>
      </p:sp>
      <p:sp>
        <p:nvSpPr>
          <p:cNvPr id="10" name="Google Shape;115;p1">
            <a:extLst>
              <a:ext uri="{FF2B5EF4-FFF2-40B4-BE49-F238E27FC236}">
                <a16:creationId xmlns:a16="http://schemas.microsoft.com/office/drawing/2014/main" id="{7E452CFA-6A2D-1329-92B7-E8C184F5BFD5}"/>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16" name="TextBox 15">
            <a:extLst>
              <a:ext uri="{FF2B5EF4-FFF2-40B4-BE49-F238E27FC236}">
                <a16:creationId xmlns:a16="http://schemas.microsoft.com/office/drawing/2014/main" id="{DD022FB8-AB14-F4C9-176F-C63806A64008}"/>
              </a:ext>
            </a:extLst>
          </p:cNvPr>
          <p:cNvSpPr txBox="1"/>
          <p:nvPr/>
        </p:nvSpPr>
        <p:spPr>
          <a:xfrm>
            <a:off x="1733549" y="114300"/>
            <a:ext cx="8610601" cy="584775"/>
          </a:xfrm>
          <a:prstGeom prst="rect">
            <a:avLst/>
          </a:prstGeom>
          <a:noFill/>
        </p:spPr>
        <p:txBody>
          <a:bodyPr wrap="square" rtlCol="0">
            <a:spAutoFit/>
          </a:bodyPr>
          <a:lstStyle/>
          <a:p>
            <a:pPr algn="ctr"/>
            <a:r>
              <a:rPr lang="en-US" sz="1600">
                <a:solidFill>
                  <a:schemeClr val="tx1">
                    <a:lumMod val="50000"/>
                    <a:lumOff val="50000"/>
                  </a:schemeClr>
                </a:solidFill>
                <a:effectLst/>
                <a:latin typeface="Arial" panose="020B0604020202020204" pitchFamily="34" charset="0"/>
                <a:cs typeface="Arial" panose="020B0604020202020204" pitchFamily="34" charset="0"/>
              </a:rPr>
              <a:t>Intelligent Learning System based on Personalized Recommendation Technology</a:t>
            </a:r>
            <a:br>
              <a:rPr lang="en-US" sz="1600">
                <a:solidFill>
                  <a:schemeClr val="tx1">
                    <a:lumMod val="50000"/>
                    <a:lumOff val="50000"/>
                  </a:schemeClr>
                </a:solidFill>
                <a:latin typeface="Arial" panose="020B0604020202020204" pitchFamily="34" charset="0"/>
                <a:cs typeface="Arial" panose="020B0604020202020204" pitchFamily="34" charset="0"/>
              </a:rPr>
            </a:br>
            <a:endParaRPr lang="en-US" sz="1600">
              <a:solidFill>
                <a:schemeClr val="tx1">
                  <a:lumMod val="50000"/>
                  <a:lumOff val="50000"/>
                </a:schemeClr>
              </a:solidFill>
            </a:endParaRPr>
          </a:p>
        </p:txBody>
      </p:sp>
      <p:grpSp>
        <p:nvGrpSpPr>
          <p:cNvPr id="31" name="Group 30">
            <a:extLst>
              <a:ext uri="{FF2B5EF4-FFF2-40B4-BE49-F238E27FC236}">
                <a16:creationId xmlns:a16="http://schemas.microsoft.com/office/drawing/2014/main" id="{7DA9AB0A-5944-BB9F-BE06-E583B221A89F}"/>
              </a:ext>
            </a:extLst>
          </p:cNvPr>
          <p:cNvGrpSpPr/>
          <p:nvPr/>
        </p:nvGrpSpPr>
        <p:grpSpPr>
          <a:xfrm>
            <a:off x="276226" y="1090232"/>
            <a:ext cx="11449049" cy="106739"/>
            <a:chOff x="276226" y="1309307"/>
            <a:chExt cx="11449049" cy="106739"/>
          </a:xfrm>
        </p:grpSpPr>
        <p:cxnSp>
          <p:nvCxnSpPr>
            <p:cNvPr id="4" name="Straight Connector 3">
              <a:extLst>
                <a:ext uri="{FF2B5EF4-FFF2-40B4-BE49-F238E27FC236}">
                  <a16:creationId xmlns:a16="http://schemas.microsoft.com/office/drawing/2014/main" id="{14395E4C-080E-EF88-EE96-ACBB7EF4A6BC}"/>
                </a:ext>
              </a:extLst>
            </p:cNvPr>
            <p:cNvCxnSpPr>
              <a:cxnSpLocks/>
            </p:cNvCxnSpPr>
            <p:nvPr/>
          </p:nvCxnSpPr>
          <p:spPr>
            <a:xfrm>
              <a:off x="276226" y="130930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306128A1-6221-21A6-33A8-A61FEB89C24F}"/>
                </a:ext>
              </a:extLst>
            </p:cNvPr>
            <p:cNvSpPr/>
            <p:nvPr/>
          </p:nvSpPr>
          <p:spPr>
            <a:xfrm>
              <a:off x="276226" y="1309307"/>
              <a:ext cx="5819774" cy="1067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9" name="Straight Connector 28">
            <a:extLst>
              <a:ext uri="{FF2B5EF4-FFF2-40B4-BE49-F238E27FC236}">
                <a16:creationId xmlns:a16="http://schemas.microsoft.com/office/drawing/2014/main" id="{76734B8C-24EB-4B46-0771-C4DD37657E0F}"/>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nvGrpSpPr>
          <p:cNvPr id="39" name="!!ND">
            <a:extLst>
              <a:ext uri="{FF2B5EF4-FFF2-40B4-BE49-F238E27FC236}">
                <a16:creationId xmlns:a16="http://schemas.microsoft.com/office/drawing/2014/main" id="{FD0610EC-26C5-EED7-5A1F-BA8CE40A9F2D}"/>
              </a:ext>
            </a:extLst>
          </p:cNvPr>
          <p:cNvGrpSpPr/>
          <p:nvPr/>
        </p:nvGrpSpPr>
        <p:grpSpPr>
          <a:xfrm>
            <a:off x="276226" y="426010"/>
            <a:ext cx="3089885" cy="664221"/>
            <a:chOff x="934715" y="1851732"/>
            <a:chExt cx="3089885" cy="664221"/>
          </a:xfrm>
        </p:grpSpPr>
        <p:sp>
          <p:nvSpPr>
            <p:cNvPr id="35" name="TextBox 34">
              <a:extLst>
                <a:ext uri="{FF2B5EF4-FFF2-40B4-BE49-F238E27FC236}">
                  <a16:creationId xmlns:a16="http://schemas.microsoft.com/office/drawing/2014/main" id="{32FAB47D-EBB1-DB65-A043-9E7353CAAC02}"/>
                </a:ext>
              </a:extLst>
            </p:cNvPr>
            <p:cNvSpPr txBox="1"/>
            <p:nvPr/>
          </p:nvSpPr>
          <p:spPr>
            <a:xfrm>
              <a:off x="1598936" y="1891454"/>
              <a:ext cx="2425664" cy="584775"/>
            </a:xfrm>
            <a:prstGeom prst="rect">
              <a:avLst/>
            </a:prstGeom>
            <a:noFill/>
          </p:spPr>
          <p:txBody>
            <a:bodyPr wrap="none" rtlCol="0">
              <a:spAutoFit/>
            </a:bodyPr>
            <a:lstStyle/>
            <a:p>
              <a:r>
                <a:rPr lang="en-US" sz="3200" b="1">
                  <a:solidFill>
                    <a:schemeClr val="dk1"/>
                  </a:solidFill>
                  <a:latin typeface="Arial" panose="020B0604020202020204" pitchFamily="34" charset="0"/>
                  <a:ea typeface="Times New Roman"/>
                  <a:cs typeface="Arial" panose="020B0604020202020204" pitchFamily="34" charset="0"/>
                  <a:sym typeface="Times New Roman"/>
                </a:rPr>
                <a:t>GIỚI THIỆU</a:t>
              </a:r>
              <a:endParaRPr lang="vi-VN" sz="3200" b="1">
                <a:solidFill>
                  <a:schemeClr val="dk1"/>
                </a:solidFill>
                <a:latin typeface="Arial" panose="020B0604020202020204" pitchFamily="34" charset="0"/>
                <a:ea typeface="Times New Roman"/>
                <a:cs typeface="Arial" panose="020B0604020202020204" pitchFamily="34" charset="0"/>
                <a:sym typeface="Times New Roman"/>
              </a:endParaRPr>
            </a:p>
          </p:txBody>
        </p:sp>
        <p:sp>
          <p:nvSpPr>
            <p:cNvPr id="38" name="Diamond 37">
              <a:extLst>
                <a:ext uri="{FF2B5EF4-FFF2-40B4-BE49-F238E27FC236}">
                  <a16:creationId xmlns:a16="http://schemas.microsoft.com/office/drawing/2014/main" id="{F9F206B7-A218-709C-7FB2-CD8E891C9403}"/>
                </a:ext>
              </a:extLst>
            </p:cNvPr>
            <p:cNvSpPr/>
            <p:nvPr/>
          </p:nvSpPr>
          <p:spPr>
            <a:xfrm>
              <a:off x="934715" y="1851732"/>
              <a:ext cx="664221" cy="664221"/>
            </a:xfrm>
            <a:prstGeom prst="diamond">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bg1">
                      <a:lumMod val="95000"/>
                    </a:schemeClr>
                  </a:solidFill>
                  <a:latin typeface="Arial" panose="020B0604020202020204" pitchFamily="34" charset="0"/>
                  <a:cs typeface="Arial" panose="020B0604020202020204" pitchFamily="34" charset="0"/>
                </a:rPr>
                <a:t>1</a:t>
              </a:r>
            </a:p>
          </p:txBody>
        </p:sp>
      </p:grpSp>
      <p:sp>
        <p:nvSpPr>
          <p:cNvPr id="2" name="TextBox 1">
            <a:extLst>
              <a:ext uri="{FF2B5EF4-FFF2-40B4-BE49-F238E27FC236}">
                <a16:creationId xmlns:a16="http://schemas.microsoft.com/office/drawing/2014/main" id="{F6972EE6-8A2E-C72F-B9B7-33B5053E9295}"/>
              </a:ext>
            </a:extLst>
          </p:cNvPr>
          <p:cNvSpPr txBox="1"/>
          <p:nvPr/>
        </p:nvSpPr>
        <p:spPr>
          <a:xfrm>
            <a:off x="4609696" y="1580332"/>
            <a:ext cx="7115579" cy="4524315"/>
          </a:xfrm>
          <a:prstGeom prst="rect">
            <a:avLst/>
          </a:prstGeom>
          <a:noFill/>
        </p:spPr>
        <p:txBody>
          <a:bodyPr wrap="square" rtlCol="0">
            <a:spAutoFit/>
          </a:bodyPr>
          <a:lstStyle/>
          <a:p>
            <a:pPr marL="342900" indent="-342900" algn="just">
              <a:buFont typeface="Wingdings" panose="05000000000000000000" pitchFamily="2" charset="2"/>
              <a:buChar char="Ø"/>
            </a:pPr>
            <a:r>
              <a:rPr lang="vi-VN" sz="2400">
                <a:solidFill>
                  <a:srgbClr val="FF0000"/>
                </a:solidFill>
                <a:effectLst/>
                <a:latin typeface="Arial" panose="020B0604020202020204" pitchFamily="34" charset="0"/>
              </a:rPr>
              <a:t>Mô hình sở thích của user (A user interest model)</a:t>
            </a:r>
            <a:r>
              <a:rPr lang="en-US" sz="2400">
                <a:solidFill>
                  <a:srgbClr val="FF0000"/>
                </a:solidFill>
                <a:effectLst/>
                <a:latin typeface="Arial" panose="020B0604020202020204" pitchFamily="34" charset="0"/>
              </a:rPr>
              <a:t> </a:t>
            </a:r>
            <a:r>
              <a:rPr lang="vi-VN" sz="2400">
                <a:solidFill>
                  <a:srgbClr val="0070C0"/>
                </a:solidFill>
                <a:effectLst/>
                <a:latin typeface="Arial" panose="020B0604020202020204" pitchFamily="34" charset="0"/>
              </a:rPr>
              <a:t>được đề xuất bằng cách kết hợp theo dõi user</a:t>
            </a:r>
            <a:r>
              <a:rPr lang="en-US" sz="2400">
                <a:solidFill>
                  <a:srgbClr val="0070C0"/>
                </a:solidFill>
                <a:effectLst/>
                <a:latin typeface="Arial" panose="020B0604020202020204" pitchFamily="34" charset="0"/>
              </a:rPr>
              <a:t> </a:t>
            </a:r>
            <a:r>
              <a:rPr lang="en-US" sz="2400" err="1">
                <a:solidFill>
                  <a:srgbClr val="0070C0"/>
                </a:solidFill>
                <a:effectLst/>
                <a:latin typeface="Arial" panose="020B0604020202020204" pitchFamily="34" charset="0"/>
              </a:rPr>
              <a:t>công</a:t>
            </a:r>
            <a:r>
              <a:rPr lang="en-US" sz="2400">
                <a:solidFill>
                  <a:srgbClr val="0070C0"/>
                </a:solidFill>
                <a:effectLst/>
                <a:latin typeface="Arial" panose="020B0604020202020204" pitchFamily="34" charset="0"/>
              </a:rPr>
              <a:t> </a:t>
            </a:r>
            <a:r>
              <a:rPr lang="en-US" sz="2400" err="1">
                <a:solidFill>
                  <a:srgbClr val="0070C0"/>
                </a:solidFill>
                <a:effectLst/>
                <a:latin typeface="Arial" panose="020B0604020202020204" pitchFamily="34" charset="0"/>
              </a:rPr>
              <a:t>khai</a:t>
            </a:r>
            <a:r>
              <a:rPr lang="en-US" sz="2400">
                <a:solidFill>
                  <a:srgbClr val="0070C0"/>
                </a:solidFill>
                <a:effectLst/>
                <a:latin typeface="Arial" panose="020B0604020202020204" pitchFamily="34" charset="0"/>
              </a:rPr>
              <a:t> </a:t>
            </a:r>
            <a:r>
              <a:rPr lang="vi-VN" sz="2400">
                <a:solidFill>
                  <a:srgbClr val="0070C0"/>
                </a:solidFill>
                <a:effectLst/>
                <a:latin typeface="Arial" panose="020B0604020202020204" pitchFamily="34" charset="0"/>
              </a:rPr>
              <a:t>và ngầm định.</a:t>
            </a:r>
            <a:endParaRPr lang="en-US" sz="2400">
              <a:solidFill>
                <a:srgbClr val="0070C0"/>
              </a:solidFill>
              <a:latin typeface="Arial" panose="020B0604020202020204" pitchFamily="34" charset="0"/>
            </a:endParaRPr>
          </a:p>
          <a:p>
            <a:pPr algn="just"/>
            <a:endParaRPr lang="en-US" sz="2400">
              <a:solidFill>
                <a:srgbClr val="0070C0"/>
              </a:solidFill>
              <a:latin typeface="Arial" panose="020B0604020202020204" pitchFamily="34" charset="0"/>
              <a:ea typeface="Calibri" panose="020F0502020204030204" pitchFamily="34" charset="0"/>
              <a:cs typeface="Arial" panose="020B0604020202020204" pitchFamily="34" charset="0"/>
            </a:endParaRPr>
          </a:p>
          <a:p>
            <a:pPr marL="342900" indent="-342900" algn="just">
              <a:buFont typeface="Wingdings" panose="05000000000000000000" pitchFamily="2" charset="2"/>
              <a:buChar char="Ø"/>
            </a:pPr>
            <a:r>
              <a:rPr lang="en-US" sz="2400">
                <a:solidFill>
                  <a:srgbClr val="0070C0"/>
                </a:solidFill>
                <a:latin typeface="Arial" panose="020B0604020202020204" pitchFamily="34" charset="0"/>
                <a:ea typeface="Calibri" panose="020F0502020204030204" pitchFamily="34" charset="0"/>
                <a:cs typeface="Arial" panose="020B0604020202020204" pitchFamily="34" charset="0"/>
              </a:rPr>
              <a:t> M</a:t>
            </a:r>
            <a:r>
              <a:rPr lang="vi-VN" sz="2400">
                <a:solidFill>
                  <a:srgbClr val="0070C0"/>
                </a:solidFill>
                <a:latin typeface="Arial" panose="020B0604020202020204" pitchFamily="34" charset="0"/>
                <a:ea typeface="Calibri" panose="020F0502020204030204" pitchFamily="34" charset="0"/>
                <a:cs typeface="Arial" panose="020B0604020202020204" pitchFamily="34" charset="0"/>
              </a:rPr>
              <a:t>ột thuật toán mới kết hợp các phương</a:t>
            </a:r>
            <a:r>
              <a:rPr lang="en-US" sz="2400">
                <a:solidFill>
                  <a:srgbClr val="0070C0"/>
                </a:solidFill>
                <a:latin typeface="Arial" panose="020B0604020202020204" pitchFamily="34" charset="0"/>
                <a:ea typeface="Calibri" panose="020F0502020204030204" pitchFamily="34" charset="0"/>
                <a:cs typeface="Arial" panose="020B0604020202020204" pitchFamily="34" charset="0"/>
              </a:rPr>
              <a:t> </a:t>
            </a:r>
            <a:r>
              <a:rPr lang="vi-VN" sz="2400">
                <a:solidFill>
                  <a:srgbClr val="0070C0"/>
                </a:solidFill>
                <a:latin typeface="Arial" panose="020B0604020202020204" pitchFamily="34" charset="0"/>
                <a:ea typeface="Calibri" panose="020F0502020204030204" pitchFamily="34" charset="0"/>
                <a:cs typeface="Arial" panose="020B0604020202020204" pitchFamily="34" charset="0"/>
              </a:rPr>
              <a:t>pháp khuyến nghị </a:t>
            </a:r>
            <a:r>
              <a:rPr lang="vi-VN" sz="2400">
                <a:solidFill>
                  <a:srgbClr val="FF0000"/>
                </a:solidFill>
                <a:latin typeface="Arial" panose="020B0604020202020204" pitchFamily="34" charset="0"/>
                <a:ea typeface="Calibri" panose="020F0502020204030204" pitchFamily="34" charset="0"/>
                <a:cs typeface="Arial" panose="020B0604020202020204" pitchFamily="34" charset="0"/>
              </a:rPr>
              <a:t>dựa trên nội dung (content-based)</a:t>
            </a:r>
            <a:r>
              <a:rPr lang="en-US" sz="2400">
                <a:solidFill>
                  <a:srgbClr val="0070C0"/>
                </a:solidFill>
                <a:latin typeface="Arial" panose="020B0604020202020204" pitchFamily="34" charset="0"/>
                <a:ea typeface="Calibri" panose="020F0502020204030204" pitchFamily="34" charset="0"/>
                <a:cs typeface="Arial" panose="020B0604020202020204" pitchFamily="34" charset="0"/>
              </a:rPr>
              <a:t> </a:t>
            </a:r>
            <a:r>
              <a:rPr lang="vi-VN" sz="2400">
                <a:solidFill>
                  <a:srgbClr val="0070C0"/>
                </a:solidFill>
                <a:latin typeface="Arial" panose="020B0604020202020204" pitchFamily="34" charset="0"/>
                <a:ea typeface="Calibri" panose="020F0502020204030204" pitchFamily="34" charset="0"/>
                <a:cs typeface="Arial" panose="020B0604020202020204" pitchFamily="34" charset="0"/>
              </a:rPr>
              <a:t>và </a:t>
            </a:r>
            <a:r>
              <a:rPr lang="vi-VN" sz="2400">
                <a:solidFill>
                  <a:srgbClr val="FF0000"/>
                </a:solidFill>
                <a:latin typeface="Arial" panose="020B0604020202020204" pitchFamily="34" charset="0"/>
                <a:ea typeface="Calibri" panose="020F0502020204030204" pitchFamily="34" charset="0"/>
                <a:cs typeface="Arial" panose="020B0604020202020204" pitchFamily="34" charset="0"/>
              </a:rPr>
              <a:t>dựa trên lọc cộng tác (collaborative filtering-based)</a:t>
            </a:r>
            <a:r>
              <a:rPr lang="en-US" sz="2400">
                <a:solidFill>
                  <a:srgbClr val="0070C0"/>
                </a:solidFill>
                <a:latin typeface="Arial" panose="020B0604020202020204" pitchFamily="34" charset="0"/>
                <a:ea typeface="Calibri" panose="020F0502020204030204" pitchFamily="34" charset="0"/>
                <a:cs typeface="Arial" panose="020B0604020202020204" pitchFamily="34" charset="0"/>
              </a:rPr>
              <a:t> </a:t>
            </a:r>
            <a:r>
              <a:rPr lang="vi-VN" sz="2400">
                <a:solidFill>
                  <a:srgbClr val="0070C0"/>
                </a:solidFill>
                <a:latin typeface="Arial" panose="020B0604020202020204" pitchFamily="34" charset="0"/>
                <a:ea typeface="Calibri" panose="020F0502020204030204" pitchFamily="34" charset="0"/>
                <a:cs typeface="Arial" panose="020B0604020202020204" pitchFamily="34" charset="0"/>
              </a:rPr>
              <a:t>được đề xuất để khuyến nghị tài nguyên cho user</a:t>
            </a:r>
            <a:r>
              <a:rPr lang="en-US" sz="2400">
                <a:solidFill>
                  <a:srgbClr val="0070C0"/>
                </a:solidFill>
                <a:latin typeface="Arial" panose="020B0604020202020204" pitchFamily="34" charset="0"/>
                <a:ea typeface="Calibri" panose="020F0502020204030204" pitchFamily="34" charset="0"/>
                <a:cs typeface="Arial" panose="020B0604020202020204" pitchFamily="34" charset="0"/>
              </a:rPr>
              <a:t> </a:t>
            </a:r>
            <a:r>
              <a:rPr lang="en-US" sz="2400" err="1">
                <a:solidFill>
                  <a:srgbClr val="0070C0"/>
                </a:solidFill>
                <a:latin typeface="Arial" panose="020B0604020202020204" pitchFamily="34" charset="0"/>
                <a:ea typeface="Calibri" panose="020F0502020204030204" pitchFamily="34" charset="0"/>
                <a:cs typeface="Arial" panose="020B0604020202020204" pitchFamily="34" charset="0"/>
              </a:rPr>
              <a:t>một</a:t>
            </a:r>
            <a:r>
              <a:rPr lang="en-US" sz="2400">
                <a:solidFill>
                  <a:srgbClr val="0070C0"/>
                </a:solidFill>
                <a:latin typeface="Arial" panose="020B0604020202020204" pitchFamily="34" charset="0"/>
                <a:ea typeface="Calibri" panose="020F0502020204030204" pitchFamily="34" charset="0"/>
                <a:cs typeface="Arial" panose="020B0604020202020204" pitchFamily="34" charset="0"/>
              </a:rPr>
              <a:t> </a:t>
            </a:r>
            <a:r>
              <a:rPr lang="en-US" sz="2400" err="1">
                <a:solidFill>
                  <a:srgbClr val="0070C0"/>
                </a:solidFill>
                <a:latin typeface="Arial" panose="020B0604020202020204" pitchFamily="34" charset="0"/>
                <a:ea typeface="Calibri" panose="020F0502020204030204" pitchFamily="34" charset="0"/>
                <a:cs typeface="Arial" panose="020B0604020202020204" pitchFamily="34" charset="0"/>
              </a:rPr>
              <a:t>cách</a:t>
            </a:r>
            <a:r>
              <a:rPr lang="en-US" sz="2400">
                <a:solidFill>
                  <a:srgbClr val="0070C0"/>
                </a:solidFill>
                <a:latin typeface="Arial" panose="020B0604020202020204" pitchFamily="34" charset="0"/>
                <a:ea typeface="Calibri" panose="020F0502020204030204" pitchFamily="34" charset="0"/>
                <a:cs typeface="Arial" panose="020B0604020202020204" pitchFamily="34" charset="0"/>
              </a:rPr>
              <a:t> </a:t>
            </a:r>
            <a:r>
              <a:rPr lang="en-US" sz="2400" err="1">
                <a:solidFill>
                  <a:srgbClr val="0070C0"/>
                </a:solidFill>
                <a:latin typeface="Arial" panose="020B0604020202020204" pitchFamily="34" charset="0"/>
                <a:ea typeface="Calibri" panose="020F0502020204030204" pitchFamily="34" charset="0"/>
                <a:cs typeface="Arial" panose="020B0604020202020204" pitchFamily="34" charset="0"/>
              </a:rPr>
              <a:t>các</a:t>
            </a:r>
            <a:r>
              <a:rPr lang="en-US" sz="2400">
                <a:solidFill>
                  <a:srgbClr val="0070C0"/>
                </a:solidFill>
                <a:latin typeface="Arial" panose="020B0604020202020204" pitchFamily="34" charset="0"/>
                <a:ea typeface="Calibri" panose="020F0502020204030204" pitchFamily="34" charset="0"/>
                <a:cs typeface="Arial" panose="020B0604020202020204" pitchFamily="34" charset="0"/>
              </a:rPr>
              <a:t> </a:t>
            </a:r>
            <a:r>
              <a:rPr lang="en-US" sz="2400" err="1">
                <a:solidFill>
                  <a:srgbClr val="0070C0"/>
                </a:solidFill>
                <a:latin typeface="Arial" panose="020B0604020202020204" pitchFamily="34" charset="0"/>
                <a:ea typeface="Calibri" panose="020F0502020204030204" pitchFamily="34" charset="0"/>
                <a:cs typeface="Arial" panose="020B0604020202020204" pitchFamily="34" charset="0"/>
              </a:rPr>
              <a:t>nhân</a:t>
            </a:r>
            <a:r>
              <a:rPr lang="en-US" sz="2400">
                <a:solidFill>
                  <a:srgbClr val="0070C0"/>
                </a:solidFill>
                <a:latin typeface="Arial" panose="020B0604020202020204" pitchFamily="34" charset="0"/>
                <a:ea typeface="Calibri" panose="020F0502020204030204" pitchFamily="34" charset="0"/>
                <a:cs typeface="Arial" panose="020B0604020202020204" pitchFamily="34" charset="0"/>
              </a:rPr>
              <a:t> </a:t>
            </a:r>
            <a:r>
              <a:rPr lang="en-US" sz="2400" err="1">
                <a:solidFill>
                  <a:srgbClr val="0070C0"/>
                </a:solidFill>
                <a:latin typeface="Arial" panose="020B0604020202020204" pitchFamily="34" charset="0"/>
                <a:ea typeface="Calibri" panose="020F0502020204030204" pitchFamily="34" charset="0"/>
                <a:cs typeface="Arial" panose="020B0604020202020204" pitchFamily="34" charset="0"/>
              </a:rPr>
              <a:t>hóa</a:t>
            </a:r>
            <a:r>
              <a:rPr lang="vi-VN" sz="2400">
                <a:solidFill>
                  <a:srgbClr val="0070C0"/>
                </a:solidFill>
                <a:latin typeface="Arial" panose="020B0604020202020204" pitchFamily="34" charset="0"/>
                <a:ea typeface="Calibri" panose="020F0502020204030204" pitchFamily="34" charset="0"/>
                <a:cs typeface="Arial" panose="020B0604020202020204" pitchFamily="34" charset="0"/>
              </a:rPr>
              <a:t>.</a:t>
            </a:r>
            <a:endParaRPr lang="en-US" sz="2400">
              <a:solidFill>
                <a:srgbClr val="0070C0"/>
              </a:solidFill>
            </a:endParaRPr>
          </a:p>
          <a:p>
            <a:pPr algn="just"/>
            <a:endParaRPr lang="en-US" sz="2400">
              <a:solidFill>
                <a:srgbClr val="0070C0"/>
              </a:solidFill>
              <a:effectLst/>
              <a:latin typeface="Arial" panose="020B0604020202020204" pitchFamily="34" charset="0"/>
            </a:endParaRPr>
          </a:p>
          <a:p>
            <a:pPr algn="just"/>
            <a:endParaRPr lang="en-US" sz="2400">
              <a:solidFill>
                <a:srgbClr val="FF0000"/>
              </a:solidFill>
              <a:effectLst/>
              <a:latin typeface="Arial" panose="020B0604020202020204" pitchFamily="34" charset="0"/>
            </a:endParaRPr>
          </a:p>
          <a:p>
            <a:pPr algn="just"/>
            <a:endParaRPr lang="en-US" sz="2400">
              <a:solidFill>
                <a:srgbClr val="0070C0"/>
              </a:solidFill>
              <a:effectLst/>
              <a:latin typeface="Arial" panose="020B0604020202020204" pitchFamily="34" charset="0"/>
            </a:endParaRPr>
          </a:p>
        </p:txBody>
      </p:sp>
      <p:pic>
        <p:nvPicPr>
          <p:cNvPr id="3" name="!!P">
            <a:extLst>
              <a:ext uri="{FF2B5EF4-FFF2-40B4-BE49-F238E27FC236}">
                <a16:creationId xmlns:a16="http://schemas.microsoft.com/office/drawing/2014/main" id="{6293D6A1-E43D-5E75-F553-0A1EE541A612}"/>
              </a:ext>
            </a:extLst>
          </p:cNvPr>
          <p:cNvPicPr>
            <a:picLocks noChangeAspect="1"/>
          </p:cNvPicPr>
          <p:nvPr/>
        </p:nvPicPr>
        <p:blipFill>
          <a:blip r:embed="rId3"/>
          <a:stretch>
            <a:fillRect/>
          </a:stretch>
        </p:blipFill>
        <p:spPr>
          <a:xfrm>
            <a:off x="0" y="1196971"/>
            <a:ext cx="4609696" cy="5135184"/>
          </a:xfrm>
          <a:prstGeom prst="rect">
            <a:avLst/>
          </a:prstGeom>
        </p:spPr>
      </p:pic>
    </p:spTree>
    <p:extLst>
      <p:ext uri="{BB962C8B-B14F-4D97-AF65-F5344CB8AC3E}">
        <p14:creationId xmlns:p14="http://schemas.microsoft.com/office/powerpoint/2010/main" val="41995240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D5AD5A4B-C030-FE9B-33F4-FFEE813C4F06}"/>
              </a:ext>
            </a:extLst>
          </p:cNvPr>
          <p:cNvSpPr>
            <a:spLocks noGrp="1"/>
          </p:cNvSpPr>
          <p:nvPr>
            <p:ph type="ftr" sz="quarter" idx="11"/>
          </p:nvPr>
        </p:nvSpPr>
        <p:spPr>
          <a:xfrm>
            <a:off x="4038600" y="6378575"/>
            <a:ext cx="4114800" cy="365125"/>
          </a:xfrm>
        </p:spPr>
        <p:txBody>
          <a:bodyPr/>
          <a:lstStyle/>
          <a:p>
            <a:r>
              <a:rPr lang="en-US" sz="1600">
                <a:solidFill>
                  <a:schemeClr val="tx1"/>
                </a:solidFill>
                <a:latin typeface="Arial" panose="020B0604020202020204" pitchFamily="34" charset="0"/>
                <a:cs typeface="Arial" panose="020B0604020202020204" pitchFamily="34" charset="0"/>
              </a:rPr>
              <a:t>DS300 – HỆ KHUYẾN NGHỊ</a:t>
            </a:r>
          </a:p>
        </p:txBody>
      </p:sp>
      <p:sp>
        <p:nvSpPr>
          <p:cNvPr id="8" name="Slide Number Placeholder 7">
            <a:extLst>
              <a:ext uri="{FF2B5EF4-FFF2-40B4-BE49-F238E27FC236}">
                <a16:creationId xmlns:a16="http://schemas.microsoft.com/office/drawing/2014/main" id="{14E44644-30AF-C98C-940C-238E1D0D8166}"/>
              </a:ext>
            </a:extLst>
          </p:cNvPr>
          <p:cNvSpPr>
            <a:spLocks noGrp="1"/>
          </p:cNvSpPr>
          <p:nvPr>
            <p:ph type="sldNum" sz="quarter" idx="12"/>
          </p:nvPr>
        </p:nvSpPr>
        <p:spPr>
          <a:xfrm>
            <a:off x="11372849" y="6356350"/>
            <a:ext cx="542925" cy="365125"/>
          </a:xfrm>
        </p:spPr>
        <p:txBody>
          <a:body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t>5</a:t>
            </a:fld>
            <a:endParaRPr lang="en-US" sz="1600">
              <a:solidFill>
                <a:schemeClr val="tx1"/>
              </a:solidFill>
              <a:latin typeface="Arial" panose="020B0604020202020204" pitchFamily="34" charset="0"/>
              <a:cs typeface="Arial" panose="020B0604020202020204" pitchFamily="34" charset="0"/>
            </a:endParaRPr>
          </a:p>
        </p:txBody>
      </p:sp>
      <p:sp>
        <p:nvSpPr>
          <p:cNvPr id="10" name="Google Shape;115;p1">
            <a:extLst>
              <a:ext uri="{FF2B5EF4-FFF2-40B4-BE49-F238E27FC236}">
                <a16:creationId xmlns:a16="http://schemas.microsoft.com/office/drawing/2014/main" id="{7E452CFA-6A2D-1329-92B7-E8C184F5BFD5}"/>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16" name="TextBox 15">
            <a:extLst>
              <a:ext uri="{FF2B5EF4-FFF2-40B4-BE49-F238E27FC236}">
                <a16:creationId xmlns:a16="http://schemas.microsoft.com/office/drawing/2014/main" id="{DD022FB8-AB14-F4C9-176F-C63806A64008}"/>
              </a:ext>
            </a:extLst>
          </p:cNvPr>
          <p:cNvSpPr txBox="1"/>
          <p:nvPr/>
        </p:nvSpPr>
        <p:spPr>
          <a:xfrm>
            <a:off x="1733549" y="114300"/>
            <a:ext cx="8610601" cy="584775"/>
          </a:xfrm>
          <a:prstGeom prst="rect">
            <a:avLst/>
          </a:prstGeom>
          <a:noFill/>
        </p:spPr>
        <p:txBody>
          <a:bodyPr wrap="square" rtlCol="0">
            <a:spAutoFit/>
          </a:bodyPr>
          <a:lstStyle/>
          <a:p>
            <a:pPr algn="ctr"/>
            <a:r>
              <a:rPr lang="en-US" sz="1600">
                <a:solidFill>
                  <a:schemeClr val="tx1">
                    <a:lumMod val="50000"/>
                    <a:lumOff val="50000"/>
                  </a:schemeClr>
                </a:solidFill>
                <a:effectLst/>
                <a:latin typeface="Arial" panose="020B0604020202020204" pitchFamily="34" charset="0"/>
                <a:cs typeface="Arial" panose="020B0604020202020204" pitchFamily="34" charset="0"/>
              </a:rPr>
              <a:t>Intelligent Learning System based on Personalized Recommendation Technology</a:t>
            </a:r>
            <a:br>
              <a:rPr lang="en-US" sz="1600">
                <a:solidFill>
                  <a:schemeClr val="tx1">
                    <a:lumMod val="50000"/>
                    <a:lumOff val="50000"/>
                  </a:schemeClr>
                </a:solidFill>
                <a:latin typeface="Arial" panose="020B0604020202020204" pitchFamily="34" charset="0"/>
                <a:cs typeface="Arial" panose="020B0604020202020204" pitchFamily="34" charset="0"/>
              </a:rPr>
            </a:br>
            <a:endParaRPr lang="en-US" sz="1600">
              <a:solidFill>
                <a:schemeClr val="tx1">
                  <a:lumMod val="50000"/>
                  <a:lumOff val="50000"/>
                </a:schemeClr>
              </a:solidFill>
            </a:endParaRPr>
          </a:p>
        </p:txBody>
      </p:sp>
      <p:grpSp>
        <p:nvGrpSpPr>
          <p:cNvPr id="31" name="Group 30">
            <a:extLst>
              <a:ext uri="{FF2B5EF4-FFF2-40B4-BE49-F238E27FC236}">
                <a16:creationId xmlns:a16="http://schemas.microsoft.com/office/drawing/2014/main" id="{7DA9AB0A-5944-BB9F-BE06-E583B221A89F}"/>
              </a:ext>
            </a:extLst>
          </p:cNvPr>
          <p:cNvGrpSpPr/>
          <p:nvPr/>
        </p:nvGrpSpPr>
        <p:grpSpPr>
          <a:xfrm>
            <a:off x="276226" y="1090232"/>
            <a:ext cx="11449049" cy="106739"/>
            <a:chOff x="276226" y="1309307"/>
            <a:chExt cx="11449049" cy="106739"/>
          </a:xfrm>
        </p:grpSpPr>
        <p:cxnSp>
          <p:nvCxnSpPr>
            <p:cNvPr id="4" name="Straight Connector 3">
              <a:extLst>
                <a:ext uri="{FF2B5EF4-FFF2-40B4-BE49-F238E27FC236}">
                  <a16:creationId xmlns:a16="http://schemas.microsoft.com/office/drawing/2014/main" id="{14395E4C-080E-EF88-EE96-ACBB7EF4A6BC}"/>
                </a:ext>
              </a:extLst>
            </p:cNvPr>
            <p:cNvCxnSpPr>
              <a:cxnSpLocks/>
            </p:cNvCxnSpPr>
            <p:nvPr/>
          </p:nvCxnSpPr>
          <p:spPr>
            <a:xfrm>
              <a:off x="276226" y="130930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306128A1-6221-21A6-33A8-A61FEB89C24F}"/>
                </a:ext>
              </a:extLst>
            </p:cNvPr>
            <p:cNvSpPr/>
            <p:nvPr/>
          </p:nvSpPr>
          <p:spPr>
            <a:xfrm>
              <a:off x="276226" y="1309307"/>
              <a:ext cx="5819774" cy="1067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9" name="Straight Connector 28">
            <a:extLst>
              <a:ext uri="{FF2B5EF4-FFF2-40B4-BE49-F238E27FC236}">
                <a16:creationId xmlns:a16="http://schemas.microsoft.com/office/drawing/2014/main" id="{76734B8C-24EB-4B46-0771-C4DD37657E0F}"/>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nvGrpSpPr>
          <p:cNvPr id="39" name="!!ND">
            <a:extLst>
              <a:ext uri="{FF2B5EF4-FFF2-40B4-BE49-F238E27FC236}">
                <a16:creationId xmlns:a16="http://schemas.microsoft.com/office/drawing/2014/main" id="{FD0610EC-26C5-EED7-5A1F-BA8CE40A9F2D}"/>
              </a:ext>
            </a:extLst>
          </p:cNvPr>
          <p:cNvGrpSpPr/>
          <p:nvPr/>
        </p:nvGrpSpPr>
        <p:grpSpPr>
          <a:xfrm>
            <a:off x="276226" y="426010"/>
            <a:ext cx="4625562" cy="664221"/>
            <a:chOff x="934715" y="1851732"/>
            <a:chExt cx="4625562" cy="664221"/>
          </a:xfrm>
        </p:grpSpPr>
        <p:sp>
          <p:nvSpPr>
            <p:cNvPr id="35" name="TextBox 34">
              <a:extLst>
                <a:ext uri="{FF2B5EF4-FFF2-40B4-BE49-F238E27FC236}">
                  <a16:creationId xmlns:a16="http://schemas.microsoft.com/office/drawing/2014/main" id="{32FAB47D-EBB1-DB65-A043-9E7353CAAC02}"/>
                </a:ext>
              </a:extLst>
            </p:cNvPr>
            <p:cNvSpPr txBox="1"/>
            <p:nvPr/>
          </p:nvSpPr>
          <p:spPr>
            <a:xfrm>
              <a:off x="1598936" y="1891454"/>
              <a:ext cx="3961341" cy="584775"/>
            </a:xfrm>
            <a:prstGeom prst="rect">
              <a:avLst/>
            </a:prstGeom>
            <a:noFill/>
          </p:spPr>
          <p:txBody>
            <a:bodyPr wrap="none" rtlCol="0">
              <a:spAutoFit/>
            </a:bodyPr>
            <a:lstStyle/>
            <a:p>
              <a:r>
                <a:rPr lang="en-US" sz="3200" b="1">
                  <a:solidFill>
                    <a:schemeClr val="dk1"/>
                  </a:solidFill>
                  <a:latin typeface="Arial" panose="020B0604020202020204" pitchFamily="34" charset="0"/>
                  <a:ea typeface="Times New Roman"/>
                  <a:cs typeface="Arial" panose="020B0604020202020204" pitchFamily="34" charset="0"/>
                  <a:sym typeface="Times New Roman"/>
                </a:rPr>
                <a:t>CƠ SỞ LÝ THUYẾT</a:t>
              </a:r>
              <a:endParaRPr lang="vi-VN" sz="3200" b="1">
                <a:solidFill>
                  <a:schemeClr val="dk1"/>
                </a:solidFill>
                <a:latin typeface="Arial" panose="020B0604020202020204" pitchFamily="34" charset="0"/>
                <a:ea typeface="Times New Roman"/>
                <a:cs typeface="Arial" panose="020B0604020202020204" pitchFamily="34" charset="0"/>
                <a:sym typeface="Times New Roman"/>
              </a:endParaRPr>
            </a:p>
          </p:txBody>
        </p:sp>
        <p:sp>
          <p:nvSpPr>
            <p:cNvPr id="38" name="Diamond 37">
              <a:extLst>
                <a:ext uri="{FF2B5EF4-FFF2-40B4-BE49-F238E27FC236}">
                  <a16:creationId xmlns:a16="http://schemas.microsoft.com/office/drawing/2014/main" id="{F9F206B7-A218-709C-7FB2-CD8E891C9403}"/>
                </a:ext>
              </a:extLst>
            </p:cNvPr>
            <p:cNvSpPr/>
            <p:nvPr/>
          </p:nvSpPr>
          <p:spPr>
            <a:xfrm>
              <a:off x="934715" y="1851732"/>
              <a:ext cx="664221" cy="664221"/>
            </a:xfrm>
            <a:prstGeom prst="diamond">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bg1">
                      <a:lumMod val="95000"/>
                    </a:schemeClr>
                  </a:solidFill>
                  <a:latin typeface="Arial" panose="020B0604020202020204" pitchFamily="34" charset="0"/>
                  <a:cs typeface="Arial" panose="020B0604020202020204" pitchFamily="34" charset="0"/>
                </a:rPr>
                <a:t>2</a:t>
              </a:r>
            </a:p>
          </p:txBody>
        </p:sp>
      </p:grpSp>
      <p:sp>
        <p:nvSpPr>
          <p:cNvPr id="5" name="!!Text">
            <a:extLst>
              <a:ext uri="{FF2B5EF4-FFF2-40B4-BE49-F238E27FC236}">
                <a16:creationId xmlns:a16="http://schemas.microsoft.com/office/drawing/2014/main" id="{D978D5B3-13DC-6EA9-3126-FFC7FDF3D20B}"/>
              </a:ext>
            </a:extLst>
          </p:cNvPr>
          <p:cNvSpPr txBox="1"/>
          <p:nvPr/>
        </p:nvSpPr>
        <p:spPr>
          <a:xfrm>
            <a:off x="608335" y="1588129"/>
            <a:ext cx="10764513" cy="3477875"/>
          </a:xfrm>
          <a:prstGeom prst="rect">
            <a:avLst/>
          </a:prstGeom>
          <a:noFill/>
        </p:spPr>
        <p:txBody>
          <a:bodyPr wrap="square">
            <a:spAutoFit/>
          </a:bodyPr>
          <a:lstStyle/>
          <a:p>
            <a:pPr marL="342900" indent="-342900" algn="just">
              <a:buFont typeface="Wingdings" panose="05000000000000000000" pitchFamily="2" charset="2"/>
              <a:buChar char="v"/>
            </a:pPr>
            <a:r>
              <a:rPr lang="en-US" sz="2800" b="1">
                <a:solidFill>
                  <a:srgbClr val="0070C0"/>
                </a:solidFill>
                <a:effectLst/>
                <a:latin typeface="Arial" panose="020B0604020202020204" pitchFamily="34" charset="0"/>
              </a:rPr>
              <a:t> </a:t>
            </a:r>
            <a:r>
              <a:rPr lang="en-US" sz="2800" b="1" err="1">
                <a:solidFill>
                  <a:srgbClr val="0070C0"/>
                </a:solidFill>
                <a:latin typeface="Arial" panose="020B0604020202020204" pitchFamily="34" charset="0"/>
              </a:rPr>
              <a:t>Khuyến</a:t>
            </a:r>
            <a:r>
              <a:rPr lang="en-US" sz="2800" b="1">
                <a:solidFill>
                  <a:srgbClr val="0070C0"/>
                </a:solidFill>
                <a:latin typeface="Arial" panose="020B0604020202020204" pitchFamily="34" charset="0"/>
              </a:rPr>
              <a:t> </a:t>
            </a:r>
            <a:r>
              <a:rPr lang="en-US" sz="2800" b="1" err="1">
                <a:solidFill>
                  <a:srgbClr val="0070C0"/>
                </a:solidFill>
                <a:latin typeface="Arial" panose="020B0604020202020204" pitchFamily="34" charset="0"/>
              </a:rPr>
              <a:t>nghị</a:t>
            </a:r>
            <a:r>
              <a:rPr lang="en-US" sz="2800" b="1">
                <a:solidFill>
                  <a:srgbClr val="0070C0"/>
                </a:solidFill>
                <a:latin typeface="Arial" panose="020B0604020202020204" pitchFamily="34" charset="0"/>
              </a:rPr>
              <a:t> </a:t>
            </a:r>
            <a:r>
              <a:rPr lang="vi-VN" sz="2800" b="1">
                <a:solidFill>
                  <a:srgbClr val="0070C0"/>
                </a:solidFill>
                <a:effectLst/>
                <a:latin typeface="Arial" panose="020B0604020202020204" pitchFamily="34" charset="0"/>
              </a:rPr>
              <a:t>về tài nguyên giảng dạy</a:t>
            </a:r>
            <a:r>
              <a:rPr lang="en-US" sz="2800" b="1">
                <a:solidFill>
                  <a:srgbClr val="0070C0"/>
                </a:solidFill>
                <a:effectLst/>
                <a:latin typeface="Arial" panose="020B0604020202020204" pitchFamily="34" charset="0"/>
              </a:rPr>
              <a:t> </a:t>
            </a:r>
            <a:r>
              <a:rPr lang="vi-VN" sz="2800" b="1">
                <a:solidFill>
                  <a:srgbClr val="0070C0"/>
                </a:solidFill>
                <a:effectLst/>
                <a:latin typeface="Arial" panose="020B0604020202020204" pitchFamily="34" charset="0"/>
              </a:rPr>
              <a:t>được cá nhân hóa </a:t>
            </a:r>
            <a:endParaRPr lang="en-US" sz="2800" b="1">
              <a:solidFill>
                <a:srgbClr val="0070C0"/>
              </a:solidFill>
              <a:effectLst/>
              <a:latin typeface="Arial" panose="020B0604020202020204" pitchFamily="34" charset="0"/>
            </a:endParaRPr>
          </a:p>
          <a:p>
            <a:pPr marL="342900" indent="-342900" algn="just">
              <a:buFont typeface="Wingdings" panose="05000000000000000000" pitchFamily="2" charset="2"/>
              <a:buChar char="v"/>
            </a:pPr>
            <a:endParaRPr lang="en-US" sz="2400">
              <a:solidFill>
                <a:srgbClr val="0070C0"/>
              </a:solidFill>
              <a:latin typeface="Arial" panose="020B0604020202020204" pitchFamily="34" charset="0"/>
              <a:cs typeface="Times New Roman" panose="02020603050405020304" pitchFamily="18" charset="0"/>
            </a:endParaRPr>
          </a:p>
          <a:p>
            <a:pPr marL="800100" lvl="1" indent="-342900" algn="just">
              <a:buFont typeface="Wingdings" panose="05000000000000000000" pitchFamily="2" charset="2"/>
              <a:buChar char="§"/>
            </a:pPr>
            <a:r>
              <a:rPr lang="en-US" sz="2400">
                <a:solidFill>
                  <a:srgbClr val="0070C0"/>
                </a:solidFill>
                <a:latin typeface="Arial" panose="020B0604020202020204" pitchFamily="34" charset="0"/>
                <a:cs typeface="Times New Roman" panose="02020603050405020304" pitchFamily="18" charset="0"/>
              </a:rPr>
              <a:t> </a:t>
            </a:r>
            <a:r>
              <a:rPr lang="en-US" sz="2400" err="1">
                <a:solidFill>
                  <a:srgbClr val="FF0000"/>
                </a:solidFill>
                <a:latin typeface="Arial" panose="020B0604020202020204" pitchFamily="34" charset="0"/>
                <a:cs typeface="Times New Roman" panose="02020603050405020304" pitchFamily="18" charset="0"/>
              </a:rPr>
              <a:t>Cá</a:t>
            </a:r>
            <a:r>
              <a:rPr lang="en-US" sz="2400">
                <a:solidFill>
                  <a:srgbClr val="FF0000"/>
                </a:solidFill>
                <a:latin typeface="Arial" panose="020B0604020202020204" pitchFamily="34" charset="0"/>
                <a:cs typeface="Times New Roman" panose="02020603050405020304" pitchFamily="18" charset="0"/>
              </a:rPr>
              <a:t> </a:t>
            </a:r>
            <a:r>
              <a:rPr lang="en-US" sz="2400" err="1">
                <a:solidFill>
                  <a:srgbClr val="FF0000"/>
                </a:solidFill>
                <a:latin typeface="Arial" panose="020B0604020202020204" pitchFamily="34" charset="0"/>
                <a:cs typeface="Times New Roman" panose="02020603050405020304" pitchFamily="18" charset="0"/>
              </a:rPr>
              <a:t>nhân</a:t>
            </a:r>
            <a:r>
              <a:rPr lang="en-US" sz="2400">
                <a:solidFill>
                  <a:srgbClr val="FF0000"/>
                </a:solidFill>
                <a:latin typeface="Arial" panose="020B0604020202020204" pitchFamily="34" charset="0"/>
                <a:cs typeface="Times New Roman" panose="02020603050405020304" pitchFamily="18" charset="0"/>
              </a:rPr>
              <a:t> </a:t>
            </a:r>
            <a:r>
              <a:rPr lang="en-US" sz="2400" err="1">
                <a:solidFill>
                  <a:srgbClr val="FF0000"/>
                </a:solidFill>
                <a:latin typeface="Arial" panose="020B0604020202020204" pitchFamily="34" charset="0"/>
                <a:cs typeface="Times New Roman" panose="02020603050405020304" pitchFamily="18" charset="0"/>
              </a:rPr>
              <a:t>hoá</a:t>
            </a:r>
            <a:r>
              <a:rPr lang="en-US" sz="2400">
                <a:solidFill>
                  <a:srgbClr val="FF0000"/>
                </a:solidFill>
                <a:latin typeface="Arial" panose="020B0604020202020204" pitchFamily="34" charset="0"/>
                <a:cs typeface="Times New Roman" panose="02020603050405020304" pitchFamily="18" charset="0"/>
              </a:rPr>
              <a:t> </a:t>
            </a:r>
            <a:r>
              <a:rPr lang="en-US" sz="2400" err="1">
                <a:solidFill>
                  <a:srgbClr val="FF0000"/>
                </a:solidFill>
                <a:latin typeface="Arial" panose="020B0604020202020204" pitchFamily="34" charset="0"/>
                <a:cs typeface="Times New Roman" panose="02020603050405020304" pitchFamily="18" charset="0"/>
              </a:rPr>
              <a:t>việc</a:t>
            </a:r>
            <a:r>
              <a:rPr lang="en-US" sz="2400">
                <a:solidFill>
                  <a:srgbClr val="FF0000"/>
                </a:solidFill>
                <a:latin typeface="Arial" panose="020B0604020202020204" pitchFamily="34" charset="0"/>
                <a:cs typeface="Times New Roman" panose="02020603050405020304" pitchFamily="18" charset="0"/>
              </a:rPr>
              <a:t> </a:t>
            </a:r>
            <a:r>
              <a:rPr lang="en-US" sz="2400" err="1">
                <a:solidFill>
                  <a:srgbClr val="FF0000"/>
                </a:solidFill>
                <a:latin typeface="Arial" panose="020B0604020202020204" pitchFamily="34" charset="0"/>
                <a:cs typeface="Times New Roman" panose="02020603050405020304" pitchFamily="18" charset="0"/>
              </a:rPr>
              <a:t>học</a:t>
            </a:r>
            <a:r>
              <a:rPr lang="en-US" sz="2400">
                <a:solidFill>
                  <a:srgbClr val="FF0000"/>
                </a:solidFill>
                <a:latin typeface="Arial" panose="020B0604020202020204" pitchFamily="34" charset="0"/>
                <a:cs typeface="Times New Roman" panose="02020603050405020304" pitchFamily="18" charset="0"/>
              </a:rPr>
              <a:t> </a:t>
            </a:r>
            <a:r>
              <a:rPr lang="en-US" sz="2400" err="1">
                <a:solidFill>
                  <a:srgbClr val="FF0000"/>
                </a:solidFill>
                <a:latin typeface="Arial" panose="020B0604020202020204" pitchFamily="34" charset="0"/>
                <a:cs typeface="Times New Roman" panose="02020603050405020304" pitchFamily="18" charset="0"/>
              </a:rPr>
              <a:t>tập</a:t>
            </a:r>
            <a:r>
              <a:rPr lang="en-US" sz="2400">
                <a:solidFill>
                  <a:srgbClr val="FF0000"/>
                </a:solidFill>
                <a:latin typeface="Arial" panose="020B0604020202020204" pitchFamily="34" charset="0"/>
                <a:cs typeface="Times New Roman" panose="02020603050405020304" pitchFamily="18" charset="0"/>
              </a:rPr>
              <a:t> (personalized learning) </a:t>
            </a:r>
            <a:r>
              <a:rPr lang="en-US" sz="2400" err="1">
                <a:solidFill>
                  <a:srgbClr val="0070C0"/>
                </a:solidFill>
                <a:latin typeface="Arial" panose="020B0604020202020204" pitchFamily="34" charset="0"/>
                <a:cs typeface="Times New Roman" panose="02020603050405020304" pitchFamily="18" charset="0"/>
              </a:rPr>
              <a:t>là</a:t>
            </a:r>
            <a:r>
              <a:rPr lang="en-US" sz="2400">
                <a:solidFill>
                  <a:srgbClr val="0070C0"/>
                </a:solidFill>
                <a:latin typeface="Arial" panose="020B0604020202020204" pitchFamily="34" charset="0"/>
                <a:cs typeface="Times New Roman" panose="02020603050405020304" pitchFamily="18" charset="0"/>
              </a:rPr>
              <a:t> </a:t>
            </a:r>
            <a:r>
              <a:rPr lang="en-US" sz="2400" err="1">
                <a:solidFill>
                  <a:srgbClr val="0070C0"/>
                </a:solidFill>
                <a:latin typeface="Arial" panose="020B0604020202020204" pitchFamily="34" charset="0"/>
                <a:cs typeface="Times New Roman" panose="02020603050405020304" pitchFamily="18" charset="0"/>
              </a:rPr>
              <a:t>việc</a:t>
            </a:r>
            <a:r>
              <a:rPr lang="en-US" sz="2400">
                <a:solidFill>
                  <a:srgbClr val="0070C0"/>
                </a:solidFill>
                <a:latin typeface="Arial" panose="020B0604020202020204" pitchFamily="34" charset="0"/>
                <a:cs typeface="Times New Roman" panose="02020603050405020304" pitchFamily="18" charset="0"/>
              </a:rPr>
              <a:t> </a:t>
            </a:r>
            <a:r>
              <a:rPr lang="en-US" sz="2400" err="1">
                <a:solidFill>
                  <a:srgbClr val="0070C0"/>
                </a:solidFill>
                <a:latin typeface="Arial" panose="020B0604020202020204" pitchFamily="34" charset="0"/>
                <a:cs typeface="Times New Roman" panose="02020603050405020304" pitchFamily="18" charset="0"/>
              </a:rPr>
              <a:t>thực</a:t>
            </a:r>
            <a:r>
              <a:rPr lang="en-US" sz="2400">
                <a:solidFill>
                  <a:srgbClr val="0070C0"/>
                </a:solidFill>
                <a:latin typeface="Arial" panose="020B0604020202020204" pitchFamily="34" charset="0"/>
                <a:cs typeface="Times New Roman" panose="02020603050405020304" pitchFamily="18" charset="0"/>
              </a:rPr>
              <a:t> </a:t>
            </a:r>
            <a:r>
              <a:rPr lang="en-US" sz="2400" err="1">
                <a:solidFill>
                  <a:srgbClr val="0070C0"/>
                </a:solidFill>
                <a:latin typeface="Arial" panose="020B0604020202020204" pitchFamily="34" charset="0"/>
                <a:cs typeface="Times New Roman" panose="02020603050405020304" pitchFamily="18" charset="0"/>
              </a:rPr>
              <a:t>hiện</a:t>
            </a:r>
            <a:r>
              <a:rPr lang="en-US" sz="2400">
                <a:solidFill>
                  <a:srgbClr val="0070C0"/>
                </a:solidFill>
                <a:latin typeface="Arial" panose="020B0604020202020204" pitchFamily="34" charset="0"/>
                <a:cs typeface="Times New Roman" panose="02020603050405020304" pitchFamily="18" charset="0"/>
              </a:rPr>
              <a:t> </a:t>
            </a:r>
            <a:r>
              <a:rPr lang="en-US" sz="2400" err="1">
                <a:solidFill>
                  <a:srgbClr val="0070C0"/>
                </a:solidFill>
                <a:latin typeface="Arial" panose="020B0604020202020204" pitchFamily="34" charset="0"/>
                <a:cs typeface="Times New Roman" panose="02020603050405020304" pitchFamily="18" charset="0"/>
              </a:rPr>
              <a:t>các</a:t>
            </a:r>
            <a:r>
              <a:rPr lang="en-US" sz="2400">
                <a:solidFill>
                  <a:srgbClr val="0070C0"/>
                </a:solidFill>
                <a:latin typeface="Arial" panose="020B0604020202020204" pitchFamily="34" charset="0"/>
                <a:cs typeface="Times New Roman" panose="02020603050405020304" pitchFamily="18" charset="0"/>
              </a:rPr>
              <a:t> </a:t>
            </a:r>
            <a:r>
              <a:rPr lang="en-US" sz="2400" err="1">
                <a:solidFill>
                  <a:srgbClr val="0070C0"/>
                </a:solidFill>
                <a:latin typeface="Arial" panose="020B0604020202020204" pitchFamily="34" charset="0"/>
                <a:cs typeface="Times New Roman" panose="02020603050405020304" pitchFamily="18" charset="0"/>
              </a:rPr>
              <a:t>hoạt</a:t>
            </a:r>
            <a:r>
              <a:rPr lang="en-US" sz="2400">
                <a:solidFill>
                  <a:srgbClr val="0070C0"/>
                </a:solidFill>
                <a:latin typeface="Arial" panose="020B0604020202020204" pitchFamily="34" charset="0"/>
                <a:cs typeface="Times New Roman" panose="02020603050405020304" pitchFamily="18" charset="0"/>
              </a:rPr>
              <a:t> </a:t>
            </a:r>
            <a:r>
              <a:rPr lang="en-US" sz="2400" err="1">
                <a:solidFill>
                  <a:srgbClr val="0070C0"/>
                </a:solidFill>
                <a:latin typeface="Arial" panose="020B0604020202020204" pitchFamily="34" charset="0"/>
                <a:cs typeface="Times New Roman" panose="02020603050405020304" pitchFamily="18" charset="0"/>
              </a:rPr>
              <a:t>động</a:t>
            </a:r>
            <a:r>
              <a:rPr lang="en-US" sz="2400">
                <a:solidFill>
                  <a:srgbClr val="0070C0"/>
                </a:solidFill>
                <a:latin typeface="Arial" panose="020B0604020202020204" pitchFamily="34" charset="0"/>
                <a:cs typeface="Times New Roman" panose="02020603050405020304" pitchFamily="18" charset="0"/>
              </a:rPr>
              <a:t> </a:t>
            </a:r>
            <a:r>
              <a:rPr lang="en-US" sz="2400" err="1">
                <a:solidFill>
                  <a:srgbClr val="0070C0"/>
                </a:solidFill>
                <a:latin typeface="Arial" panose="020B0604020202020204" pitchFamily="34" charset="0"/>
                <a:cs typeface="Times New Roman" panose="02020603050405020304" pitchFamily="18" charset="0"/>
              </a:rPr>
              <a:t>giáo</a:t>
            </a:r>
            <a:r>
              <a:rPr lang="en-US" sz="2400">
                <a:solidFill>
                  <a:srgbClr val="0070C0"/>
                </a:solidFill>
                <a:latin typeface="Arial" panose="020B0604020202020204" pitchFamily="34" charset="0"/>
                <a:cs typeface="Times New Roman" panose="02020603050405020304" pitchFamily="18" charset="0"/>
              </a:rPr>
              <a:t> </a:t>
            </a:r>
            <a:r>
              <a:rPr lang="en-US" sz="2400" err="1">
                <a:solidFill>
                  <a:srgbClr val="0070C0"/>
                </a:solidFill>
                <a:latin typeface="Arial" panose="020B0604020202020204" pitchFamily="34" charset="0"/>
                <a:cs typeface="Times New Roman" panose="02020603050405020304" pitchFamily="18" charset="0"/>
              </a:rPr>
              <a:t>dục</a:t>
            </a:r>
            <a:r>
              <a:rPr lang="en-US" sz="2400">
                <a:solidFill>
                  <a:srgbClr val="0070C0"/>
                </a:solidFill>
                <a:latin typeface="Arial" panose="020B0604020202020204" pitchFamily="34" charset="0"/>
                <a:cs typeface="Times New Roman" panose="02020603050405020304" pitchFamily="18" charset="0"/>
              </a:rPr>
              <a:t> </a:t>
            </a:r>
            <a:r>
              <a:rPr lang="en-US" sz="2400" err="1">
                <a:solidFill>
                  <a:srgbClr val="0070C0"/>
                </a:solidFill>
                <a:latin typeface="Arial" panose="020B0604020202020204" pitchFamily="34" charset="0"/>
                <a:cs typeface="Times New Roman" panose="02020603050405020304" pitchFamily="18" charset="0"/>
              </a:rPr>
              <a:t>theo</a:t>
            </a:r>
            <a:r>
              <a:rPr lang="en-US" sz="2400">
                <a:solidFill>
                  <a:srgbClr val="0070C0"/>
                </a:solidFill>
                <a:latin typeface="Arial" panose="020B0604020202020204" pitchFamily="34" charset="0"/>
                <a:cs typeface="Times New Roman" panose="02020603050405020304" pitchFamily="18" charset="0"/>
              </a:rPr>
              <a:t> </a:t>
            </a:r>
            <a:r>
              <a:rPr lang="en-US" sz="2400" err="1">
                <a:solidFill>
                  <a:srgbClr val="0070C0"/>
                </a:solidFill>
                <a:latin typeface="Arial" panose="020B0604020202020204" pitchFamily="34" charset="0"/>
                <a:cs typeface="Times New Roman" panose="02020603050405020304" pitchFamily="18" charset="0"/>
              </a:rPr>
              <a:t>những</a:t>
            </a:r>
            <a:r>
              <a:rPr lang="en-US" sz="2400">
                <a:solidFill>
                  <a:srgbClr val="0070C0"/>
                </a:solidFill>
                <a:latin typeface="Arial" panose="020B0604020202020204" pitchFamily="34" charset="0"/>
                <a:cs typeface="Times New Roman" panose="02020603050405020304" pitchFamily="18" charset="0"/>
              </a:rPr>
              <a:t> </a:t>
            </a:r>
            <a:r>
              <a:rPr lang="en-US" sz="2400" err="1">
                <a:solidFill>
                  <a:srgbClr val="0070C0"/>
                </a:solidFill>
                <a:latin typeface="Arial" panose="020B0604020202020204" pitchFamily="34" charset="0"/>
                <a:cs typeface="Times New Roman" panose="02020603050405020304" pitchFamily="18" charset="0"/>
              </a:rPr>
              <a:t>đặc</a:t>
            </a:r>
            <a:r>
              <a:rPr lang="en-US" sz="2400">
                <a:solidFill>
                  <a:srgbClr val="0070C0"/>
                </a:solidFill>
                <a:latin typeface="Arial" panose="020B0604020202020204" pitchFamily="34" charset="0"/>
                <a:cs typeface="Times New Roman" panose="02020603050405020304" pitchFamily="18" charset="0"/>
              </a:rPr>
              <a:t> </a:t>
            </a:r>
            <a:r>
              <a:rPr lang="en-US" sz="2400" err="1">
                <a:solidFill>
                  <a:srgbClr val="0070C0"/>
                </a:solidFill>
                <a:latin typeface="Arial" panose="020B0604020202020204" pitchFamily="34" charset="0"/>
                <a:cs typeface="Times New Roman" panose="02020603050405020304" pitchFamily="18" charset="0"/>
              </a:rPr>
              <a:t>điểm</a:t>
            </a:r>
            <a:r>
              <a:rPr lang="en-US" sz="2400">
                <a:solidFill>
                  <a:srgbClr val="0070C0"/>
                </a:solidFill>
                <a:latin typeface="Arial" panose="020B0604020202020204" pitchFamily="34" charset="0"/>
                <a:cs typeface="Times New Roman" panose="02020603050405020304" pitchFamily="18" charset="0"/>
              </a:rPr>
              <a:t> </a:t>
            </a:r>
            <a:r>
              <a:rPr lang="en-US" sz="2400" err="1">
                <a:solidFill>
                  <a:srgbClr val="0070C0"/>
                </a:solidFill>
                <a:latin typeface="Arial" panose="020B0604020202020204" pitchFamily="34" charset="0"/>
                <a:cs typeface="Times New Roman" panose="02020603050405020304" pitchFamily="18" charset="0"/>
              </a:rPr>
              <a:t>cá</a:t>
            </a:r>
            <a:r>
              <a:rPr lang="en-US" sz="2400">
                <a:solidFill>
                  <a:srgbClr val="0070C0"/>
                </a:solidFill>
                <a:latin typeface="Arial" panose="020B0604020202020204" pitchFamily="34" charset="0"/>
                <a:cs typeface="Times New Roman" panose="02020603050405020304" pitchFamily="18" charset="0"/>
              </a:rPr>
              <a:t> </a:t>
            </a:r>
            <a:r>
              <a:rPr lang="en-US" sz="2400" err="1">
                <a:solidFill>
                  <a:srgbClr val="0070C0"/>
                </a:solidFill>
                <a:latin typeface="Arial" panose="020B0604020202020204" pitchFamily="34" charset="0"/>
                <a:cs typeface="Times New Roman" panose="02020603050405020304" pitchFamily="18" charset="0"/>
              </a:rPr>
              <a:t>nhân</a:t>
            </a:r>
            <a:r>
              <a:rPr lang="en-US" sz="2400">
                <a:solidFill>
                  <a:srgbClr val="0070C0"/>
                </a:solidFill>
                <a:latin typeface="Arial" panose="020B0604020202020204" pitchFamily="34" charset="0"/>
                <a:cs typeface="Times New Roman" panose="02020603050405020304" pitchFamily="18" charset="0"/>
              </a:rPr>
              <a:t> </a:t>
            </a:r>
            <a:r>
              <a:rPr lang="en-US" sz="2400" err="1">
                <a:solidFill>
                  <a:srgbClr val="0070C0"/>
                </a:solidFill>
                <a:latin typeface="Arial" panose="020B0604020202020204" pitchFamily="34" charset="0"/>
                <a:cs typeface="Times New Roman" panose="02020603050405020304" pitchFamily="18" charset="0"/>
              </a:rPr>
              <a:t>của</a:t>
            </a:r>
            <a:r>
              <a:rPr lang="en-US" sz="2400">
                <a:solidFill>
                  <a:srgbClr val="0070C0"/>
                </a:solidFill>
                <a:latin typeface="Arial" panose="020B0604020202020204" pitchFamily="34" charset="0"/>
                <a:cs typeface="Times New Roman" panose="02020603050405020304" pitchFamily="18" charset="0"/>
              </a:rPr>
              <a:t> </a:t>
            </a:r>
            <a:r>
              <a:rPr lang="en-US" sz="2400" err="1">
                <a:solidFill>
                  <a:srgbClr val="0070C0"/>
                </a:solidFill>
                <a:latin typeface="Arial" panose="020B0604020202020204" pitchFamily="34" charset="0"/>
                <a:cs typeface="Times New Roman" panose="02020603050405020304" pitchFamily="18" charset="0"/>
              </a:rPr>
              <a:t>học</a:t>
            </a:r>
            <a:r>
              <a:rPr lang="en-US" sz="2400">
                <a:solidFill>
                  <a:srgbClr val="0070C0"/>
                </a:solidFill>
                <a:latin typeface="Arial" panose="020B0604020202020204" pitchFamily="34" charset="0"/>
                <a:cs typeface="Times New Roman" panose="02020603050405020304" pitchFamily="18" charset="0"/>
              </a:rPr>
              <a:t> </a:t>
            </a:r>
            <a:r>
              <a:rPr lang="en-US" sz="2400" err="1">
                <a:solidFill>
                  <a:srgbClr val="0070C0"/>
                </a:solidFill>
                <a:latin typeface="Arial" panose="020B0604020202020204" pitchFamily="34" charset="0"/>
                <a:cs typeface="Times New Roman" panose="02020603050405020304" pitchFamily="18" charset="0"/>
              </a:rPr>
              <a:t>sinh</a:t>
            </a:r>
            <a:r>
              <a:rPr lang="en-US" sz="2400">
                <a:solidFill>
                  <a:srgbClr val="0070C0"/>
                </a:solidFill>
                <a:latin typeface="Arial" panose="020B0604020202020204" pitchFamily="34" charset="0"/>
                <a:cs typeface="Times New Roman" panose="02020603050405020304" pitchFamily="18" charset="0"/>
              </a:rPr>
              <a:t>.</a:t>
            </a:r>
          </a:p>
          <a:p>
            <a:pPr lvl="1" algn="just"/>
            <a:endParaRPr lang="en-US" sz="2400">
              <a:solidFill>
                <a:srgbClr val="0070C0"/>
              </a:solidFill>
              <a:latin typeface="Arial" panose="020B0604020202020204" pitchFamily="34" charset="0"/>
              <a:cs typeface="Times New Roman" panose="02020603050405020304" pitchFamily="18" charset="0"/>
            </a:endParaRPr>
          </a:p>
          <a:p>
            <a:pPr marL="800100" lvl="1" indent="-342900" algn="just">
              <a:buFont typeface="Wingdings" panose="05000000000000000000" pitchFamily="2" charset="2"/>
              <a:buChar char="§"/>
            </a:pPr>
            <a:r>
              <a:rPr lang="en-US" sz="2400">
                <a:solidFill>
                  <a:srgbClr val="0070C0"/>
                </a:solidFill>
                <a:latin typeface="Arial" panose="020B0604020202020204" pitchFamily="34" charset="0"/>
                <a:cs typeface="Times New Roman" panose="02020603050405020304" pitchFamily="18" charset="0"/>
              </a:rPr>
              <a:t> </a:t>
            </a:r>
            <a:r>
              <a:rPr lang="vi-VN" sz="2400">
                <a:solidFill>
                  <a:srgbClr val="0070C0"/>
                </a:solidFill>
                <a:latin typeface="Arial" panose="020B0604020202020204" pitchFamily="34" charset="0"/>
                <a:cs typeface="Times New Roman" panose="02020603050405020304" pitchFamily="18" charset="0"/>
              </a:rPr>
              <a:t>Đơn giản hóa việc truy xuất thông tin mong muốn</a:t>
            </a:r>
            <a:r>
              <a:rPr lang="en-US" sz="2400">
                <a:solidFill>
                  <a:srgbClr val="0070C0"/>
                </a:solidFill>
                <a:latin typeface="Arial" panose="020B0604020202020204" pitchFamily="34" charset="0"/>
                <a:cs typeface="Times New Roman" panose="02020603050405020304" pitchFamily="18" charset="0"/>
              </a:rPr>
              <a:t>.</a:t>
            </a:r>
          </a:p>
          <a:p>
            <a:pPr marL="800100" lvl="1" indent="-342900" algn="just">
              <a:buFont typeface="Wingdings" panose="05000000000000000000" pitchFamily="2" charset="2"/>
              <a:buChar char="§"/>
            </a:pPr>
            <a:endParaRPr lang="vi-VN" sz="2400">
              <a:solidFill>
                <a:srgbClr val="0070C0"/>
              </a:solidFill>
              <a:latin typeface="Arial" panose="020B0604020202020204" pitchFamily="34" charset="0"/>
              <a:cs typeface="Times New Roman" panose="02020603050405020304" pitchFamily="18" charset="0"/>
            </a:endParaRPr>
          </a:p>
          <a:p>
            <a:pPr marL="800100" lvl="1" indent="-342900" algn="just">
              <a:buFont typeface="Wingdings" panose="05000000000000000000" pitchFamily="2" charset="2"/>
              <a:buChar char="§"/>
            </a:pPr>
            <a:r>
              <a:rPr lang="en-US" sz="2400">
                <a:solidFill>
                  <a:srgbClr val="0070C0"/>
                </a:solidFill>
                <a:latin typeface="Arial" panose="020B0604020202020204" pitchFamily="34" charset="0"/>
                <a:cs typeface="Times New Roman" panose="02020603050405020304" pitchFamily="18" charset="0"/>
              </a:rPr>
              <a:t> </a:t>
            </a:r>
            <a:r>
              <a:rPr lang="vi-VN" sz="2400">
                <a:solidFill>
                  <a:srgbClr val="0070C0"/>
                </a:solidFill>
                <a:latin typeface="Arial" panose="020B0604020202020204" pitchFamily="34" charset="0"/>
                <a:cs typeface="Times New Roman" panose="02020603050405020304" pitchFamily="18" charset="0"/>
              </a:rPr>
              <a:t>Thúc đẩy </a:t>
            </a:r>
            <a:r>
              <a:rPr lang="en-US" sz="2400">
                <a:solidFill>
                  <a:srgbClr val="0070C0"/>
                </a:solidFill>
                <a:latin typeface="Arial" panose="020B0604020202020204" pitchFamily="34" charset="0"/>
                <a:cs typeface="Times New Roman" panose="02020603050405020304" pitchFamily="18" charset="0"/>
              </a:rPr>
              <a:t>user </a:t>
            </a:r>
            <a:r>
              <a:rPr lang="vi-VN" sz="2400">
                <a:solidFill>
                  <a:srgbClr val="0070C0"/>
                </a:solidFill>
                <a:latin typeface="Arial" panose="020B0604020202020204" pitchFamily="34" charset="0"/>
                <a:cs typeface="Times New Roman" panose="02020603050405020304" pitchFamily="18" charset="0"/>
              </a:rPr>
              <a:t>truy xuất thông tin</a:t>
            </a:r>
            <a:r>
              <a:rPr lang="en-US" sz="2400">
                <a:solidFill>
                  <a:srgbClr val="0070C0"/>
                </a:solidFill>
                <a:latin typeface="Arial" panose="020B0604020202020204" pitchFamily="34" charset="0"/>
                <a:cs typeface="Times New Roman" panose="02020603050405020304" pitchFamily="18" charset="0"/>
              </a:rPr>
              <a:t>.</a:t>
            </a:r>
            <a:endParaRPr lang="vi-VN" sz="2400">
              <a:solidFill>
                <a:srgbClr val="0070C0"/>
              </a:solidFill>
              <a:latin typeface="Arial" panose="020B0604020202020204" pitchFamily="34" charset="0"/>
              <a:cs typeface="Times New Roman" panose="02020603050405020304" pitchFamily="18" charset="0"/>
            </a:endParaRPr>
          </a:p>
          <a:p>
            <a:pPr marL="800100" lvl="1" indent="-342900" algn="just">
              <a:buFont typeface="Wingdings" panose="05000000000000000000" pitchFamily="2" charset="2"/>
              <a:buChar char="§"/>
            </a:pPr>
            <a:endParaRPr lang="en-US" sz="2400">
              <a:solidFill>
                <a:srgbClr val="0070C0"/>
              </a:solidFill>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415751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D5AD5A4B-C030-FE9B-33F4-FFEE813C4F06}"/>
              </a:ext>
            </a:extLst>
          </p:cNvPr>
          <p:cNvSpPr>
            <a:spLocks noGrp="1"/>
          </p:cNvSpPr>
          <p:nvPr>
            <p:ph type="ftr" sz="quarter" idx="11"/>
          </p:nvPr>
        </p:nvSpPr>
        <p:spPr>
          <a:xfrm>
            <a:off x="4038600" y="6378575"/>
            <a:ext cx="4114800" cy="365125"/>
          </a:xfrm>
        </p:spPr>
        <p:txBody>
          <a:bodyPr/>
          <a:lstStyle/>
          <a:p>
            <a:r>
              <a:rPr lang="en-US" sz="1600">
                <a:solidFill>
                  <a:schemeClr val="tx1"/>
                </a:solidFill>
                <a:latin typeface="Arial" panose="020B0604020202020204" pitchFamily="34" charset="0"/>
                <a:cs typeface="Arial" panose="020B0604020202020204" pitchFamily="34" charset="0"/>
              </a:rPr>
              <a:t>DS300 – HỆ KHUYẾN NGHỊ</a:t>
            </a:r>
          </a:p>
        </p:txBody>
      </p:sp>
      <p:sp>
        <p:nvSpPr>
          <p:cNvPr id="8" name="Slide Number Placeholder 7">
            <a:extLst>
              <a:ext uri="{FF2B5EF4-FFF2-40B4-BE49-F238E27FC236}">
                <a16:creationId xmlns:a16="http://schemas.microsoft.com/office/drawing/2014/main" id="{14E44644-30AF-C98C-940C-238E1D0D8166}"/>
              </a:ext>
            </a:extLst>
          </p:cNvPr>
          <p:cNvSpPr>
            <a:spLocks noGrp="1"/>
          </p:cNvSpPr>
          <p:nvPr>
            <p:ph type="sldNum" sz="quarter" idx="12"/>
          </p:nvPr>
        </p:nvSpPr>
        <p:spPr>
          <a:xfrm>
            <a:off x="11372849" y="6356350"/>
            <a:ext cx="542925" cy="365125"/>
          </a:xfrm>
        </p:spPr>
        <p:txBody>
          <a:body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t>6</a:t>
            </a:fld>
            <a:endParaRPr lang="en-US" sz="1600">
              <a:solidFill>
                <a:schemeClr val="tx1"/>
              </a:solidFill>
              <a:latin typeface="Arial" panose="020B0604020202020204" pitchFamily="34" charset="0"/>
              <a:cs typeface="Arial" panose="020B0604020202020204" pitchFamily="34" charset="0"/>
            </a:endParaRPr>
          </a:p>
        </p:txBody>
      </p:sp>
      <p:sp>
        <p:nvSpPr>
          <p:cNvPr id="10" name="Google Shape;115;p1">
            <a:extLst>
              <a:ext uri="{FF2B5EF4-FFF2-40B4-BE49-F238E27FC236}">
                <a16:creationId xmlns:a16="http://schemas.microsoft.com/office/drawing/2014/main" id="{7E452CFA-6A2D-1329-92B7-E8C184F5BFD5}"/>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16" name="TextBox 15">
            <a:extLst>
              <a:ext uri="{FF2B5EF4-FFF2-40B4-BE49-F238E27FC236}">
                <a16:creationId xmlns:a16="http://schemas.microsoft.com/office/drawing/2014/main" id="{DD022FB8-AB14-F4C9-176F-C63806A64008}"/>
              </a:ext>
            </a:extLst>
          </p:cNvPr>
          <p:cNvSpPr txBox="1"/>
          <p:nvPr/>
        </p:nvSpPr>
        <p:spPr>
          <a:xfrm>
            <a:off x="1733549" y="114300"/>
            <a:ext cx="8610601" cy="584775"/>
          </a:xfrm>
          <a:prstGeom prst="rect">
            <a:avLst/>
          </a:prstGeom>
          <a:noFill/>
        </p:spPr>
        <p:txBody>
          <a:bodyPr wrap="square" rtlCol="0">
            <a:spAutoFit/>
          </a:bodyPr>
          <a:lstStyle/>
          <a:p>
            <a:pPr algn="ctr"/>
            <a:r>
              <a:rPr lang="en-US" sz="1600">
                <a:solidFill>
                  <a:schemeClr val="tx1">
                    <a:lumMod val="50000"/>
                    <a:lumOff val="50000"/>
                  </a:schemeClr>
                </a:solidFill>
                <a:effectLst/>
                <a:latin typeface="Arial" panose="020B0604020202020204" pitchFamily="34" charset="0"/>
                <a:cs typeface="Arial" panose="020B0604020202020204" pitchFamily="34" charset="0"/>
              </a:rPr>
              <a:t>Intelligent Learning System based on Personalized Recommendation Technology</a:t>
            </a:r>
            <a:br>
              <a:rPr lang="en-US" sz="1600">
                <a:solidFill>
                  <a:schemeClr val="tx1">
                    <a:lumMod val="50000"/>
                    <a:lumOff val="50000"/>
                  </a:schemeClr>
                </a:solidFill>
                <a:latin typeface="Arial" panose="020B0604020202020204" pitchFamily="34" charset="0"/>
                <a:cs typeface="Arial" panose="020B0604020202020204" pitchFamily="34" charset="0"/>
              </a:rPr>
            </a:br>
            <a:endParaRPr lang="en-US" sz="1600">
              <a:solidFill>
                <a:schemeClr val="tx1">
                  <a:lumMod val="50000"/>
                  <a:lumOff val="50000"/>
                </a:schemeClr>
              </a:solidFill>
            </a:endParaRPr>
          </a:p>
        </p:txBody>
      </p:sp>
      <p:grpSp>
        <p:nvGrpSpPr>
          <p:cNvPr id="31" name="Group 30">
            <a:extLst>
              <a:ext uri="{FF2B5EF4-FFF2-40B4-BE49-F238E27FC236}">
                <a16:creationId xmlns:a16="http://schemas.microsoft.com/office/drawing/2014/main" id="{7DA9AB0A-5944-BB9F-BE06-E583B221A89F}"/>
              </a:ext>
            </a:extLst>
          </p:cNvPr>
          <p:cNvGrpSpPr/>
          <p:nvPr/>
        </p:nvGrpSpPr>
        <p:grpSpPr>
          <a:xfrm>
            <a:off x="276226" y="1090232"/>
            <a:ext cx="11449049" cy="106739"/>
            <a:chOff x="276226" y="1309307"/>
            <a:chExt cx="11449049" cy="106739"/>
          </a:xfrm>
        </p:grpSpPr>
        <p:cxnSp>
          <p:nvCxnSpPr>
            <p:cNvPr id="4" name="Straight Connector 3">
              <a:extLst>
                <a:ext uri="{FF2B5EF4-FFF2-40B4-BE49-F238E27FC236}">
                  <a16:creationId xmlns:a16="http://schemas.microsoft.com/office/drawing/2014/main" id="{14395E4C-080E-EF88-EE96-ACBB7EF4A6BC}"/>
                </a:ext>
              </a:extLst>
            </p:cNvPr>
            <p:cNvCxnSpPr>
              <a:cxnSpLocks/>
            </p:cNvCxnSpPr>
            <p:nvPr/>
          </p:nvCxnSpPr>
          <p:spPr>
            <a:xfrm>
              <a:off x="276226" y="130930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306128A1-6221-21A6-33A8-A61FEB89C24F}"/>
                </a:ext>
              </a:extLst>
            </p:cNvPr>
            <p:cNvSpPr/>
            <p:nvPr/>
          </p:nvSpPr>
          <p:spPr>
            <a:xfrm>
              <a:off x="276226" y="1309307"/>
              <a:ext cx="5819774" cy="1067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9" name="Straight Connector 28">
            <a:extLst>
              <a:ext uri="{FF2B5EF4-FFF2-40B4-BE49-F238E27FC236}">
                <a16:creationId xmlns:a16="http://schemas.microsoft.com/office/drawing/2014/main" id="{76734B8C-24EB-4B46-0771-C4DD37657E0F}"/>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nvGrpSpPr>
          <p:cNvPr id="39" name="!!ND">
            <a:extLst>
              <a:ext uri="{FF2B5EF4-FFF2-40B4-BE49-F238E27FC236}">
                <a16:creationId xmlns:a16="http://schemas.microsoft.com/office/drawing/2014/main" id="{FD0610EC-26C5-EED7-5A1F-BA8CE40A9F2D}"/>
              </a:ext>
            </a:extLst>
          </p:cNvPr>
          <p:cNvGrpSpPr/>
          <p:nvPr/>
        </p:nvGrpSpPr>
        <p:grpSpPr>
          <a:xfrm>
            <a:off x="276226" y="426010"/>
            <a:ext cx="4625562" cy="664221"/>
            <a:chOff x="934715" y="1851732"/>
            <a:chExt cx="4625562" cy="664221"/>
          </a:xfrm>
        </p:grpSpPr>
        <p:sp>
          <p:nvSpPr>
            <p:cNvPr id="35" name="TextBox 34">
              <a:extLst>
                <a:ext uri="{FF2B5EF4-FFF2-40B4-BE49-F238E27FC236}">
                  <a16:creationId xmlns:a16="http://schemas.microsoft.com/office/drawing/2014/main" id="{32FAB47D-EBB1-DB65-A043-9E7353CAAC02}"/>
                </a:ext>
              </a:extLst>
            </p:cNvPr>
            <p:cNvSpPr txBox="1"/>
            <p:nvPr/>
          </p:nvSpPr>
          <p:spPr>
            <a:xfrm>
              <a:off x="1598936" y="1891454"/>
              <a:ext cx="3961341" cy="584775"/>
            </a:xfrm>
            <a:prstGeom prst="rect">
              <a:avLst/>
            </a:prstGeom>
            <a:noFill/>
          </p:spPr>
          <p:txBody>
            <a:bodyPr wrap="none" rtlCol="0">
              <a:spAutoFit/>
            </a:bodyPr>
            <a:lstStyle/>
            <a:p>
              <a:r>
                <a:rPr lang="en-US" sz="3200" b="1">
                  <a:solidFill>
                    <a:schemeClr val="dk1"/>
                  </a:solidFill>
                  <a:latin typeface="Arial" panose="020B0604020202020204" pitchFamily="34" charset="0"/>
                  <a:ea typeface="Times New Roman"/>
                  <a:cs typeface="Arial" panose="020B0604020202020204" pitchFamily="34" charset="0"/>
                  <a:sym typeface="Times New Roman"/>
                </a:rPr>
                <a:t>CƠ SỞ LÝ THUYẾT</a:t>
              </a:r>
              <a:endParaRPr lang="vi-VN" sz="3200" b="1">
                <a:solidFill>
                  <a:schemeClr val="dk1"/>
                </a:solidFill>
                <a:latin typeface="Arial" panose="020B0604020202020204" pitchFamily="34" charset="0"/>
                <a:ea typeface="Times New Roman"/>
                <a:cs typeface="Arial" panose="020B0604020202020204" pitchFamily="34" charset="0"/>
                <a:sym typeface="Times New Roman"/>
              </a:endParaRPr>
            </a:p>
          </p:txBody>
        </p:sp>
        <p:sp>
          <p:nvSpPr>
            <p:cNvPr id="38" name="Diamond 37">
              <a:extLst>
                <a:ext uri="{FF2B5EF4-FFF2-40B4-BE49-F238E27FC236}">
                  <a16:creationId xmlns:a16="http://schemas.microsoft.com/office/drawing/2014/main" id="{F9F206B7-A218-709C-7FB2-CD8E891C9403}"/>
                </a:ext>
              </a:extLst>
            </p:cNvPr>
            <p:cNvSpPr/>
            <p:nvPr/>
          </p:nvSpPr>
          <p:spPr>
            <a:xfrm>
              <a:off x="934715" y="1851732"/>
              <a:ext cx="664221" cy="664221"/>
            </a:xfrm>
            <a:prstGeom prst="diamond">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bg1">
                      <a:lumMod val="95000"/>
                    </a:schemeClr>
                  </a:solidFill>
                  <a:latin typeface="Arial" panose="020B0604020202020204" pitchFamily="34" charset="0"/>
                  <a:cs typeface="Arial" panose="020B0604020202020204" pitchFamily="34" charset="0"/>
                </a:rPr>
                <a:t>2</a:t>
              </a:r>
            </a:p>
          </p:txBody>
        </p:sp>
      </p:grpSp>
      <p:sp>
        <p:nvSpPr>
          <p:cNvPr id="5" name="!!Text">
            <a:extLst>
              <a:ext uri="{FF2B5EF4-FFF2-40B4-BE49-F238E27FC236}">
                <a16:creationId xmlns:a16="http://schemas.microsoft.com/office/drawing/2014/main" id="{D978D5B3-13DC-6EA9-3126-FFC7FDF3D20B}"/>
              </a:ext>
            </a:extLst>
          </p:cNvPr>
          <p:cNvSpPr txBox="1"/>
          <p:nvPr/>
        </p:nvSpPr>
        <p:spPr>
          <a:xfrm>
            <a:off x="608335" y="1588129"/>
            <a:ext cx="10764513" cy="523220"/>
          </a:xfrm>
          <a:prstGeom prst="rect">
            <a:avLst/>
          </a:prstGeom>
          <a:noFill/>
        </p:spPr>
        <p:txBody>
          <a:bodyPr wrap="square">
            <a:spAutoFit/>
          </a:bodyPr>
          <a:lstStyle/>
          <a:p>
            <a:pPr marL="342900" indent="-342900" algn="just">
              <a:buFont typeface="Wingdings" panose="05000000000000000000" pitchFamily="2" charset="2"/>
              <a:buChar char="v"/>
            </a:pPr>
            <a:r>
              <a:rPr lang="en-US" sz="2800" b="1">
                <a:solidFill>
                  <a:srgbClr val="0070C0"/>
                </a:solidFill>
                <a:effectLst/>
                <a:latin typeface="Arial" panose="020B0604020202020204" pitchFamily="34" charset="0"/>
              </a:rPr>
              <a:t> </a:t>
            </a:r>
            <a:r>
              <a:rPr lang="vi-VN" sz="2800" b="1">
                <a:solidFill>
                  <a:srgbClr val="0070C0"/>
                </a:solidFill>
                <a:effectLst/>
                <a:latin typeface="Arial" panose="020B0604020202020204" pitchFamily="34" charset="0"/>
              </a:rPr>
              <a:t>Hồ sơ sở thích của </a:t>
            </a:r>
            <a:r>
              <a:rPr lang="en-US" sz="2800" b="1">
                <a:solidFill>
                  <a:srgbClr val="0070C0"/>
                </a:solidFill>
                <a:latin typeface="Arial" panose="020B0604020202020204" pitchFamily="34" charset="0"/>
              </a:rPr>
              <a:t>user (User interest profile)</a:t>
            </a:r>
            <a:r>
              <a:rPr lang="en-US" sz="2800" b="1">
                <a:solidFill>
                  <a:srgbClr val="0070C0"/>
                </a:solidFill>
                <a:effectLst/>
                <a:latin typeface="Arial" panose="020B0604020202020204" pitchFamily="34" charset="0"/>
              </a:rPr>
              <a:t> </a:t>
            </a:r>
          </a:p>
        </p:txBody>
      </p:sp>
      <p:sp>
        <p:nvSpPr>
          <p:cNvPr id="6" name="TextBox 5">
            <a:extLst>
              <a:ext uri="{FF2B5EF4-FFF2-40B4-BE49-F238E27FC236}">
                <a16:creationId xmlns:a16="http://schemas.microsoft.com/office/drawing/2014/main" id="{A0C95947-CA6D-3F80-314A-3515B2A5AA04}"/>
              </a:ext>
            </a:extLst>
          </p:cNvPr>
          <p:cNvSpPr txBox="1"/>
          <p:nvPr/>
        </p:nvSpPr>
        <p:spPr>
          <a:xfrm>
            <a:off x="608335" y="2233866"/>
            <a:ext cx="10764512" cy="3323987"/>
          </a:xfrm>
          <a:prstGeom prst="rect">
            <a:avLst/>
          </a:prstGeom>
          <a:noFill/>
        </p:spPr>
        <p:txBody>
          <a:bodyPr wrap="square" rtlCol="0">
            <a:spAutoFit/>
          </a:bodyPr>
          <a:lstStyle/>
          <a:p>
            <a:pPr marL="800100" lvl="1" indent="-342900" algn="just">
              <a:buFont typeface="Wingdings" panose="05000000000000000000" pitchFamily="2" charset="2"/>
              <a:buChar char="§"/>
            </a:pPr>
            <a:r>
              <a:rPr lang="en-US" sz="2400">
                <a:solidFill>
                  <a:srgbClr val="0070C0"/>
                </a:solidFill>
                <a:effectLst/>
                <a:latin typeface="Arial" panose="020B0604020202020204" pitchFamily="34" charset="0"/>
              </a:rPr>
              <a:t>Thu </a:t>
            </a:r>
            <a:r>
              <a:rPr lang="en-US" sz="2400" err="1">
                <a:solidFill>
                  <a:srgbClr val="0070C0"/>
                </a:solidFill>
                <a:effectLst/>
                <a:latin typeface="Arial" panose="020B0604020202020204" pitchFamily="34" charset="0"/>
              </a:rPr>
              <a:t>hút</a:t>
            </a:r>
            <a:r>
              <a:rPr lang="en-US" sz="2400">
                <a:solidFill>
                  <a:srgbClr val="0070C0"/>
                </a:solidFill>
                <a:effectLst/>
                <a:latin typeface="Arial" panose="020B0604020202020204" pitchFamily="34" charset="0"/>
              </a:rPr>
              <a:t> </a:t>
            </a:r>
            <a:r>
              <a:rPr lang="en-US" sz="2400" err="1">
                <a:solidFill>
                  <a:srgbClr val="0070C0"/>
                </a:solidFill>
                <a:effectLst/>
                <a:latin typeface="Arial" panose="020B0604020202020204" pitchFamily="34" charset="0"/>
              </a:rPr>
              <a:t>sự</a:t>
            </a:r>
            <a:r>
              <a:rPr lang="en-US" sz="2400">
                <a:solidFill>
                  <a:srgbClr val="0070C0"/>
                </a:solidFill>
                <a:effectLst/>
                <a:latin typeface="Arial" panose="020B0604020202020204" pitchFamily="34" charset="0"/>
              </a:rPr>
              <a:t> </a:t>
            </a:r>
            <a:r>
              <a:rPr lang="en-US" sz="2400" err="1">
                <a:solidFill>
                  <a:srgbClr val="0070C0"/>
                </a:solidFill>
                <a:effectLst/>
                <a:latin typeface="Arial" panose="020B0604020202020204" pitchFamily="34" charset="0"/>
              </a:rPr>
              <a:t>quan</a:t>
            </a:r>
            <a:r>
              <a:rPr lang="en-US" sz="2400">
                <a:solidFill>
                  <a:srgbClr val="0070C0"/>
                </a:solidFill>
                <a:effectLst/>
                <a:latin typeface="Arial" panose="020B0604020202020204" pitchFamily="34" charset="0"/>
              </a:rPr>
              <a:t> </a:t>
            </a:r>
            <a:r>
              <a:rPr lang="en-US" sz="2400" err="1">
                <a:solidFill>
                  <a:srgbClr val="0070C0"/>
                </a:solidFill>
                <a:effectLst/>
                <a:latin typeface="Arial" panose="020B0604020202020204" pitchFamily="34" charset="0"/>
              </a:rPr>
              <a:t>tâm</a:t>
            </a:r>
            <a:r>
              <a:rPr lang="en-US" sz="2400">
                <a:solidFill>
                  <a:srgbClr val="0070C0"/>
                </a:solidFill>
                <a:effectLst/>
                <a:latin typeface="Arial" panose="020B0604020202020204" pitchFamily="34" charset="0"/>
              </a:rPr>
              <a:t> </a:t>
            </a:r>
            <a:r>
              <a:rPr lang="en-US" sz="2400" err="1">
                <a:solidFill>
                  <a:srgbClr val="0070C0"/>
                </a:solidFill>
                <a:effectLst/>
                <a:latin typeface="Arial" panose="020B0604020202020204" pitchFamily="34" charset="0"/>
              </a:rPr>
              <a:t>của</a:t>
            </a:r>
            <a:r>
              <a:rPr lang="en-US" sz="2400">
                <a:solidFill>
                  <a:srgbClr val="0070C0"/>
                </a:solidFill>
                <a:effectLst/>
                <a:latin typeface="Arial" panose="020B0604020202020204" pitchFamily="34" charset="0"/>
              </a:rPr>
              <a:t> user (Obtaining user’s interest)</a:t>
            </a:r>
          </a:p>
          <a:p>
            <a:pPr marL="800100" lvl="1" indent="-342900" algn="just">
              <a:buFont typeface="Wingdings" panose="05000000000000000000" pitchFamily="2" charset="2"/>
              <a:buChar char="§"/>
            </a:pPr>
            <a:endParaRPr lang="en-US" sz="2400">
              <a:solidFill>
                <a:srgbClr val="0070C0"/>
              </a:solidFill>
              <a:effectLst/>
              <a:latin typeface="Arial" panose="020B0604020202020204" pitchFamily="34" charset="0"/>
            </a:endParaRPr>
          </a:p>
          <a:p>
            <a:pPr marL="1257300" lvl="2" indent="-342900" algn="just">
              <a:buFont typeface="Arial" panose="020B0604020202020204" pitchFamily="34" charset="0"/>
              <a:buChar char="•"/>
            </a:pPr>
            <a:r>
              <a:rPr lang="en-US" sz="2400">
                <a:solidFill>
                  <a:srgbClr val="0070C0"/>
                </a:solidFill>
                <a:effectLst/>
                <a:latin typeface="Arial" panose="020B0604020202020204" pitchFamily="34" charset="0"/>
              </a:rPr>
              <a:t> </a:t>
            </a:r>
            <a:r>
              <a:rPr lang="vi-VN" sz="2400">
                <a:solidFill>
                  <a:srgbClr val="0070C0"/>
                </a:solidFill>
              </a:rPr>
              <a:t>Theo dõi </a:t>
            </a:r>
            <a:r>
              <a:rPr lang="en-US" sz="2400" err="1">
                <a:solidFill>
                  <a:srgbClr val="0070C0"/>
                </a:solidFill>
                <a:latin typeface="Arial" panose="020B0604020202020204" pitchFamily="34" charset="0"/>
              </a:rPr>
              <a:t>công</a:t>
            </a:r>
            <a:r>
              <a:rPr lang="en-US" sz="2400">
                <a:solidFill>
                  <a:srgbClr val="0070C0"/>
                </a:solidFill>
                <a:latin typeface="Arial" panose="020B0604020202020204" pitchFamily="34" charset="0"/>
              </a:rPr>
              <a:t> </a:t>
            </a:r>
            <a:r>
              <a:rPr lang="en-US" sz="2400" err="1">
                <a:solidFill>
                  <a:srgbClr val="0070C0"/>
                </a:solidFill>
                <a:latin typeface="Arial" panose="020B0604020202020204" pitchFamily="34" charset="0"/>
              </a:rPr>
              <a:t>khai</a:t>
            </a:r>
            <a:r>
              <a:rPr lang="vi-VN" sz="2400">
                <a:solidFill>
                  <a:srgbClr val="0070C0"/>
                </a:solidFill>
              </a:rPr>
              <a:t> đề cập đến việc user</a:t>
            </a:r>
            <a:r>
              <a:rPr lang="en-US" sz="2400">
                <a:solidFill>
                  <a:srgbClr val="0070C0"/>
                </a:solidFill>
                <a:effectLst/>
                <a:latin typeface="Arial" panose="020B0604020202020204" pitchFamily="34" charset="0"/>
              </a:rPr>
              <a:t> </a:t>
            </a:r>
            <a:r>
              <a:rPr lang="vi-VN" sz="2400">
                <a:solidFill>
                  <a:srgbClr val="0070C0"/>
                </a:solidFill>
              </a:rPr>
              <a:t>điền vào biểu mẫu bằng cách nhập thông tin cá nhân hoặc trả</a:t>
            </a:r>
            <a:r>
              <a:rPr lang="en-US" sz="2400">
                <a:solidFill>
                  <a:srgbClr val="0070C0"/>
                </a:solidFill>
                <a:effectLst/>
                <a:latin typeface="Arial" panose="020B0604020202020204" pitchFamily="34" charset="0"/>
              </a:rPr>
              <a:t> </a:t>
            </a:r>
            <a:r>
              <a:rPr lang="vi-VN" sz="2400">
                <a:solidFill>
                  <a:srgbClr val="0070C0"/>
                </a:solidFill>
              </a:rPr>
              <a:t>lời các câu hỏi do hệ thống đưa ra</a:t>
            </a:r>
            <a:r>
              <a:rPr lang="en-US" sz="2400">
                <a:solidFill>
                  <a:srgbClr val="0070C0"/>
                </a:solidFill>
              </a:rPr>
              <a:t>.</a:t>
            </a:r>
          </a:p>
          <a:p>
            <a:pPr marL="1257300" lvl="2" indent="-342900" algn="just">
              <a:buFont typeface="Arial" panose="020B0604020202020204" pitchFamily="34" charset="0"/>
              <a:buChar char="•"/>
            </a:pPr>
            <a:endParaRPr lang="en-US" sz="2400">
              <a:solidFill>
                <a:srgbClr val="0070C0"/>
              </a:solidFill>
              <a:effectLst/>
              <a:latin typeface="Arial" panose="020B0604020202020204" pitchFamily="34" charset="0"/>
            </a:endParaRPr>
          </a:p>
          <a:p>
            <a:pPr marL="1257300" lvl="2" indent="-342900" algn="just">
              <a:buFont typeface="Arial" panose="020B0604020202020204" pitchFamily="34" charset="0"/>
              <a:buChar char="•"/>
            </a:pPr>
            <a:r>
              <a:rPr lang="en-US" sz="2400">
                <a:solidFill>
                  <a:srgbClr val="0070C0"/>
                </a:solidFill>
                <a:effectLst/>
                <a:latin typeface="Arial" panose="020B0604020202020204" pitchFamily="34" charset="0"/>
              </a:rPr>
              <a:t> </a:t>
            </a:r>
            <a:r>
              <a:rPr lang="vi-VN" sz="2400">
                <a:solidFill>
                  <a:srgbClr val="0070C0"/>
                </a:solidFill>
              </a:rPr>
              <a:t>Theo dõi ngầm không yêu cầu user cung</a:t>
            </a:r>
            <a:r>
              <a:rPr lang="en-US" sz="2400">
                <a:solidFill>
                  <a:srgbClr val="0070C0"/>
                </a:solidFill>
                <a:effectLst/>
                <a:latin typeface="Arial" panose="020B0604020202020204" pitchFamily="34" charset="0"/>
              </a:rPr>
              <a:t> </a:t>
            </a:r>
            <a:r>
              <a:rPr lang="vi-VN" sz="2400">
                <a:solidFill>
                  <a:srgbClr val="0070C0"/>
                </a:solidFill>
              </a:rPr>
              <a:t>cấp thông tin. Tất cả việc theo dõi được thực hiện tự động bởi</a:t>
            </a:r>
            <a:r>
              <a:rPr lang="en-US" sz="2400">
                <a:solidFill>
                  <a:srgbClr val="0070C0"/>
                </a:solidFill>
                <a:effectLst/>
                <a:latin typeface="Arial" panose="020B0604020202020204" pitchFamily="34" charset="0"/>
              </a:rPr>
              <a:t> </a:t>
            </a:r>
            <a:r>
              <a:rPr lang="vi-VN" sz="2400">
                <a:solidFill>
                  <a:srgbClr val="0070C0"/>
                </a:solidFill>
              </a:rPr>
              <a:t>hệ thống.</a:t>
            </a:r>
            <a:endParaRPr lang="en-US" sz="2400">
              <a:solidFill>
                <a:srgbClr val="0070C0"/>
              </a:solidFill>
              <a:effectLst/>
              <a:latin typeface="Arial" panose="020B0604020202020204" pitchFamily="34" charset="0"/>
            </a:endParaRPr>
          </a:p>
          <a:p>
            <a:endParaRPr lang="en-US"/>
          </a:p>
        </p:txBody>
      </p:sp>
    </p:spTree>
    <p:extLst>
      <p:ext uri="{BB962C8B-B14F-4D97-AF65-F5344CB8AC3E}">
        <p14:creationId xmlns:p14="http://schemas.microsoft.com/office/powerpoint/2010/main" val="39998425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D5AD5A4B-C030-FE9B-33F4-FFEE813C4F06}"/>
              </a:ext>
            </a:extLst>
          </p:cNvPr>
          <p:cNvSpPr>
            <a:spLocks noGrp="1"/>
          </p:cNvSpPr>
          <p:nvPr>
            <p:ph type="ftr" sz="quarter" idx="11"/>
          </p:nvPr>
        </p:nvSpPr>
        <p:spPr>
          <a:xfrm>
            <a:off x="4038600" y="6378575"/>
            <a:ext cx="4114800" cy="365125"/>
          </a:xfrm>
        </p:spPr>
        <p:txBody>
          <a:bodyPr/>
          <a:lstStyle/>
          <a:p>
            <a:r>
              <a:rPr lang="en-US" sz="1600">
                <a:solidFill>
                  <a:schemeClr val="tx1"/>
                </a:solidFill>
                <a:latin typeface="Arial" panose="020B0604020202020204" pitchFamily="34" charset="0"/>
                <a:cs typeface="Arial" panose="020B0604020202020204" pitchFamily="34" charset="0"/>
              </a:rPr>
              <a:t>DS300 – HỆ KHUYẾN NGHỊ</a:t>
            </a:r>
          </a:p>
        </p:txBody>
      </p:sp>
      <p:sp>
        <p:nvSpPr>
          <p:cNvPr id="8" name="Slide Number Placeholder 7">
            <a:extLst>
              <a:ext uri="{FF2B5EF4-FFF2-40B4-BE49-F238E27FC236}">
                <a16:creationId xmlns:a16="http://schemas.microsoft.com/office/drawing/2014/main" id="{14E44644-30AF-C98C-940C-238E1D0D8166}"/>
              </a:ext>
            </a:extLst>
          </p:cNvPr>
          <p:cNvSpPr>
            <a:spLocks noGrp="1"/>
          </p:cNvSpPr>
          <p:nvPr>
            <p:ph type="sldNum" sz="quarter" idx="12"/>
          </p:nvPr>
        </p:nvSpPr>
        <p:spPr>
          <a:xfrm>
            <a:off x="11372849" y="6356350"/>
            <a:ext cx="542925" cy="365125"/>
          </a:xfrm>
        </p:spPr>
        <p:txBody>
          <a:body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t>7</a:t>
            </a:fld>
            <a:endParaRPr lang="en-US" sz="1600">
              <a:solidFill>
                <a:schemeClr val="tx1"/>
              </a:solidFill>
              <a:latin typeface="Arial" panose="020B0604020202020204" pitchFamily="34" charset="0"/>
              <a:cs typeface="Arial" panose="020B0604020202020204" pitchFamily="34" charset="0"/>
            </a:endParaRPr>
          </a:p>
        </p:txBody>
      </p:sp>
      <p:sp>
        <p:nvSpPr>
          <p:cNvPr id="10" name="Google Shape;115;p1">
            <a:extLst>
              <a:ext uri="{FF2B5EF4-FFF2-40B4-BE49-F238E27FC236}">
                <a16:creationId xmlns:a16="http://schemas.microsoft.com/office/drawing/2014/main" id="{7E452CFA-6A2D-1329-92B7-E8C184F5BFD5}"/>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16" name="TextBox 15">
            <a:extLst>
              <a:ext uri="{FF2B5EF4-FFF2-40B4-BE49-F238E27FC236}">
                <a16:creationId xmlns:a16="http://schemas.microsoft.com/office/drawing/2014/main" id="{DD022FB8-AB14-F4C9-176F-C63806A64008}"/>
              </a:ext>
            </a:extLst>
          </p:cNvPr>
          <p:cNvSpPr txBox="1"/>
          <p:nvPr/>
        </p:nvSpPr>
        <p:spPr>
          <a:xfrm>
            <a:off x="1733549" y="114300"/>
            <a:ext cx="8610601" cy="584775"/>
          </a:xfrm>
          <a:prstGeom prst="rect">
            <a:avLst/>
          </a:prstGeom>
          <a:noFill/>
        </p:spPr>
        <p:txBody>
          <a:bodyPr wrap="square" rtlCol="0">
            <a:spAutoFit/>
          </a:bodyPr>
          <a:lstStyle/>
          <a:p>
            <a:pPr algn="ctr"/>
            <a:r>
              <a:rPr lang="en-US" sz="1600">
                <a:solidFill>
                  <a:schemeClr val="tx1">
                    <a:lumMod val="50000"/>
                    <a:lumOff val="50000"/>
                  </a:schemeClr>
                </a:solidFill>
                <a:effectLst/>
                <a:latin typeface="Arial" panose="020B0604020202020204" pitchFamily="34" charset="0"/>
                <a:cs typeface="Arial" panose="020B0604020202020204" pitchFamily="34" charset="0"/>
              </a:rPr>
              <a:t>Intelligent Learning System based on Personalized Recommendation Technology</a:t>
            </a:r>
            <a:br>
              <a:rPr lang="en-US" sz="1600">
                <a:solidFill>
                  <a:schemeClr val="tx1">
                    <a:lumMod val="50000"/>
                    <a:lumOff val="50000"/>
                  </a:schemeClr>
                </a:solidFill>
                <a:latin typeface="Arial" panose="020B0604020202020204" pitchFamily="34" charset="0"/>
                <a:cs typeface="Arial" panose="020B0604020202020204" pitchFamily="34" charset="0"/>
              </a:rPr>
            </a:br>
            <a:endParaRPr lang="en-US" sz="1600">
              <a:solidFill>
                <a:schemeClr val="tx1">
                  <a:lumMod val="50000"/>
                  <a:lumOff val="50000"/>
                </a:schemeClr>
              </a:solidFill>
            </a:endParaRPr>
          </a:p>
        </p:txBody>
      </p:sp>
      <p:grpSp>
        <p:nvGrpSpPr>
          <p:cNvPr id="31" name="Group 30">
            <a:extLst>
              <a:ext uri="{FF2B5EF4-FFF2-40B4-BE49-F238E27FC236}">
                <a16:creationId xmlns:a16="http://schemas.microsoft.com/office/drawing/2014/main" id="{7DA9AB0A-5944-BB9F-BE06-E583B221A89F}"/>
              </a:ext>
            </a:extLst>
          </p:cNvPr>
          <p:cNvGrpSpPr/>
          <p:nvPr/>
        </p:nvGrpSpPr>
        <p:grpSpPr>
          <a:xfrm>
            <a:off x="276226" y="1090232"/>
            <a:ext cx="11449049" cy="106739"/>
            <a:chOff x="276226" y="1309307"/>
            <a:chExt cx="11449049" cy="106739"/>
          </a:xfrm>
        </p:grpSpPr>
        <p:cxnSp>
          <p:nvCxnSpPr>
            <p:cNvPr id="4" name="Straight Connector 3">
              <a:extLst>
                <a:ext uri="{FF2B5EF4-FFF2-40B4-BE49-F238E27FC236}">
                  <a16:creationId xmlns:a16="http://schemas.microsoft.com/office/drawing/2014/main" id="{14395E4C-080E-EF88-EE96-ACBB7EF4A6BC}"/>
                </a:ext>
              </a:extLst>
            </p:cNvPr>
            <p:cNvCxnSpPr>
              <a:cxnSpLocks/>
            </p:cNvCxnSpPr>
            <p:nvPr/>
          </p:nvCxnSpPr>
          <p:spPr>
            <a:xfrm>
              <a:off x="276226" y="130930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306128A1-6221-21A6-33A8-A61FEB89C24F}"/>
                </a:ext>
              </a:extLst>
            </p:cNvPr>
            <p:cNvSpPr/>
            <p:nvPr/>
          </p:nvSpPr>
          <p:spPr>
            <a:xfrm>
              <a:off x="276226" y="1309307"/>
              <a:ext cx="5819774" cy="1067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9" name="Straight Connector 28">
            <a:extLst>
              <a:ext uri="{FF2B5EF4-FFF2-40B4-BE49-F238E27FC236}">
                <a16:creationId xmlns:a16="http://schemas.microsoft.com/office/drawing/2014/main" id="{76734B8C-24EB-4B46-0771-C4DD37657E0F}"/>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nvGrpSpPr>
          <p:cNvPr id="39" name="!!ND">
            <a:extLst>
              <a:ext uri="{FF2B5EF4-FFF2-40B4-BE49-F238E27FC236}">
                <a16:creationId xmlns:a16="http://schemas.microsoft.com/office/drawing/2014/main" id="{FD0610EC-26C5-EED7-5A1F-BA8CE40A9F2D}"/>
              </a:ext>
            </a:extLst>
          </p:cNvPr>
          <p:cNvGrpSpPr/>
          <p:nvPr/>
        </p:nvGrpSpPr>
        <p:grpSpPr>
          <a:xfrm>
            <a:off x="276226" y="426010"/>
            <a:ext cx="4625562" cy="664221"/>
            <a:chOff x="934715" y="1851732"/>
            <a:chExt cx="4625562" cy="664221"/>
          </a:xfrm>
        </p:grpSpPr>
        <p:sp>
          <p:nvSpPr>
            <p:cNvPr id="35" name="TextBox 34">
              <a:extLst>
                <a:ext uri="{FF2B5EF4-FFF2-40B4-BE49-F238E27FC236}">
                  <a16:creationId xmlns:a16="http://schemas.microsoft.com/office/drawing/2014/main" id="{32FAB47D-EBB1-DB65-A043-9E7353CAAC02}"/>
                </a:ext>
              </a:extLst>
            </p:cNvPr>
            <p:cNvSpPr txBox="1"/>
            <p:nvPr/>
          </p:nvSpPr>
          <p:spPr>
            <a:xfrm>
              <a:off x="1598936" y="1891454"/>
              <a:ext cx="3961341" cy="584775"/>
            </a:xfrm>
            <a:prstGeom prst="rect">
              <a:avLst/>
            </a:prstGeom>
            <a:noFill/>
          </p:spPr>
          <p:txBody>
            <a:bodyPr wrap="none" rtlCol="0">
              <a:spAutoFit/>
            </a:bodyPr>
            <a:lstStyle/>
            <a:p>
              <a:r>
                <a:rPr lang="en-US" sz="3200" b="1">
                  <a:solidFill>
                    <a:schemeClr val="dk1"/>
                  </a:solidFill>
                  <a:latin typeface="Arial" panose="020B0604020202020204" pitchFamily="34" charset="0"/>
                  <a:ea typeface="Times New Roman"/>
                  <a:cs typeface="Arial" panose="020B0604020202020204" pitchFamily="34" charset="0"/>
                  <a:sym typeface="Times New Roman"/>
                </a:rPr>
                <a:t>CƠ SỞ LÝ THUYẾT</a:t>
              </a:r>
              <a:endParaRPr lang="vi-VN" sz="3200" b="1">
                <a:solidFill>
                  <a:schemeClr val="dk1"/>
                </a:solidFill>
                <a:latin typeface="Arial" panose="020B0604020202020204" pitchFamily="34" charset="0"/>
                <a:ea typeface="Times New Roman"/>
                <a:cs typeface="Arial" panose="020B0604020202020204" pitchFamily="34" charset="0"/>
                <a:sym typeface="Times New Roman"/>
              </a:endParaRPr>
            </a:p>
          </p:txBody>
        </p:sp>
        <p:sp>
          <p:nvSpPr>
            <p:cNvPr id="38" name="Diamond 37">
              <a:extLst>
                <a:ext uri="{FF2B5EF4-FFF2-40B4-BE49-F238E27FC236}">
                  <a16:creationId xmlns:a16="http://schemas.microsoft.com/office/drawing/2014/main" id="{F9F206B7-A218-709C-7FB2-CD8E891C9403}"/>
                </a:ext>
              </a:extLst>
            </p:cNvPr>
            <p:cNvSpPr/>
            <p:nvPr/>
          </p:nvSpPr>
          <p:spPr>
            <a:xfrm>
              <a:off x="934715" y="1851732"/>
              <a:ext cx="664221" cy="664221"/>
            </a:xfrm>
            <a:prstGeom prst="diamond">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bg1">
                      <a:lumMod val="95000"/>
                    </a:schemeClr>
                  </a:solidFill>
                  <a:latin typeface="Arial" panose="020B0604020202020204" pitchFamily="34" charset="0"/>
                  <a:cs typeface="Arial" panose="020B0604020202020204" pitchFamily="34" charset="0"/>
                </a:rPr>
                <a:t>2</a:t>
              </a:r>
            </a:p>
          </p:txBody>
        </p:sp>
      </p:grpSp>
      <p:sp>
        <p:nvSpPr>
          <p:cNvPr id="5" name="!!Text">
            <a:extLst>
              <a:ext uri="{FF2B5EF4-FFF2-40B4-BE49-F238E27FC236}">
                <a16:creationId xmlns:a16="http://schemas.microsoft.com/office/drawing/2014/main" id="{D978D5B3-13DC-6EA9-3126-FFC7FDF3D20B}"/>
              </a:ext>
            </a:extLst>
          </p:cNvPr>
          <p:cNvSpPr txBox="1"/>
          <p:nvPr/>
        </p:nvSpPr>
        <p:spPr>
          <a:xfrm>
            <a:off x="608335" y="1588129"/>
            <a:ext cx="10764513" cy="523220"/>
          </a:xfrm>
          <a:prstGeom prst="rect">
            <a:avLst/>
          </a:prstGeom>
          <a:noFill/>
        </p:spPr>
        <p:txBody>
          <a:bodyPr wrap="square">
            <a:spAutoFit/>
          </a:bodyPr>
          <a:lstStyle/>
          <a:p>
            <a:pPr marL="342900" indent="-342900" algn="just">
              <a:buFont typeface="Wingdings" panose="05000000000000000000" pitchFamily="2" charset="2"/>
              <a:buChar char="v"/>
            </a:pPr>
            <a:r>
              <a:rPr lang="en-US" sz="2800" b="1">
                <a:solidFill>
                  <a:srgbClr val="0070C0"/>
                </a:solidFill>
                <a:effectLst/>
                <a:latin typeface="Arial" panose="020B0604020202020204" pitchFamily="34" charset="0"/>
              </a:rPr>
              <a:t> </a:t>
            </a:r>
            <a:r>
              <a:rPr lang="vi-VN" sz="2800" b="1">
                <a:solidFill>
                  <a:srgbClr val="0070C0"/>
                </a:solidFill>
                <a:effectLst/>
                <a:latin typeface="Arial" panose="020B0604020202020204" pitchFamily="34" charset="0"/>
              </a:rPr>
              <a:t>Hồ sơ sở thích của </a:t>
            </a:r>
            <a:r>
              <a:rPr lang="en-US" sz="2800" b="1">
                <a:solidFill>
                  <a:srgbClr val="0070C0"/>
                </a:solidFill>
                <a:latin typeface="Arial" panose="020B0604020202020204" pitchFamily="34" charset="0"/>
              </a:rPr>
              <a:t>user (User interest profile)</a:t>
            </a:r>
            <a:r>
              <a:rPr lang="en-US" sz="2800" b="1">
                <a:solidFill>
                  <a:srgbClr val="0070C0"/>
                </a:solidFill>
                <a:effectLst/>
                <a:latin typeface="Arial" panose="020B0604020202020204" pitchFamily="34" charset="0"/>
              </a:rPr>
              <a:t> </a:t>
            </a:r>
          </a:p>
        </p:txBody>
      </p:sp>
      <p:sp>
        <p:nvSpPr>
          <p:cNvPr id="6" name="TextBox 5">
            <a:extLst>
              <a:ext uri="{FF2B5EF4-FFF2-40B4-BE49-F238E27FC236}">
                <a16:creationId xmlns:a16="http://schemas.microsoft.com/office/drawing/2014/main" id="{A0C95947-CA6D-3F80-314A-3515B2A5AA04}"/>
              </a:ext>
            </a:extLst>
          </p:cNvPr>
          <p:cNvSpPr txBox="1"/>
          <p:nvPr/>
        </p:nvSpPr>
        <p:spPr>
          <a:xfrm>
            <a:off x="608335" y="2233866"/>
            <a:ext cx="11116940" cy="3785652"/>
          </a:xfrm>
          <a:prstGeom prst="rect">
            <a:avLst/>
          </a:prstGeom>
          <a:noFill/>
        </p:spPr>
        <p:txBody>
          <a:bodyPr wrap="square" rtlCol="0">
            <a:spAutoFit/>
          </a:bodyPr>
          <a:lstStyle/>
          <a:p>
            <a:pPr marL="800100" lvl="1" indent="-342900" algn="just">
              <a:buFont typeface="Wingdings" panose="05000000000000000000" pitchFamily="2" charset="2"/>
              <a:buChar char="§"/>
            </a:pPr>
            <a:r>
              <a:rPr lang="en-US" sz="2400">
                <a:solidFill>
                  <a:srgbClr val="0070C0"/>
                </a:solidFill>
                <a:effectLst/>
                <a:latin typeface="Arial" panose="020B0604020202020204" pitchFamily="34" charset="0"/>
              </a:rPr>
              <a:t> </a:t>
            </a:r>
            <a:r>
              <a:rPr lang="vi-VN" sz="2400">
                <a:solidFill>
                  <a:srgbClr val="0070C0"/>
                </a:solidFill>
                <a:effectLst/>
                <a:latin typeface="Arial" panose="020B0604020202020204" pitchFamily="34" charset="0"/>
              </a:rPr>
              <a:t>Trình bày hồ sơ sở thích của user (Representation of</a:t>
            </a:r>
            <a:r>
              <a:rPr lang="en-US" sz="2400">
                <a:solidFill>
                  <a:srgbClr val="0070C0"/>
                </a:solidFill>
                <a:effectLst/>
                <a:latin typeface="Arial" panose="020B0604020202020204" pitchFamily="34" charset="0"/>
              </a:rPr>
              <a:t> </a:t>
            </a:r>
            <a:r>
              <a:rPr lang="vi-VN" sz="2400">
                <a:solidFill>
                  <a:srgbClr val="0070C0"/>
                </a:solidFill>
                <a:effectLst/>
                <a:latin typeface="Arial" panose="020B0604020202020204" pitchFamily="34" charset="0"/>
              </a:rPr>
              <a:t>user interest profile):</a:t>
            </a:r>
            <a:endParaRPr lang="en-US" sz="2400">
              <a:solidFill>
                <a:srgbClr val="0070C0"/>
              </a:solidFill>
              <a:effectLst/>
              <a:latin typeface="Arial" panose="020B0604020202020204" pitchFamily="34" charset="0"/>
            </a:endParaRPr>
          </a:p>
          <a:p>
            <a:pPr marL="800100" lvl="1" indent="-342900" algn="just">
              <a:buFont typeface="Wingdings" panose="05000000000000000000" pitchFamily="2" charset="2"/>
              <a:buChar char="§"/>
            </a:pPr>
            <a:endParaRPr lang="en-US" sz="2400">
              <a:solidFill>
                <a:srgbClr val="0070C0"/>
              </a:solidFill>
              <a:effectLst/>
              <a:latin typeface="Arial" panose="020B0604020202020204" pitchFamily="34" charset="0"/>
            </a:endParaRPr>
          </a:p>
          <a:p>
            <a:pPr marL="1257300" lvl="2" indent="-342900" algn="just">
              <a:buFont typeface="Arial" panose="020B0604020202020204" pitchFamily="34" charset="0"/>
              <a:buChar char="•"/>
            </a:pPr>
            <a:r>
              <a:rPr lang="en-US" sz="2400">
                <a:solidFill>
                  <a:srgbClr val="0070C0"/>
                </a:solidFill>
                <a:effectLst/>
                <a:latin typeface="Arial" panose="020B0604020202020204" pitchFamily="34" charset="0"/>
              </a:rPr>
              <a:t> </a:t>
            </a:r>
            <a:r>
              <a:rPr lang="vi-VN" sz="2400">
                <a:solidFill>
                  <a:srgbClr val="0070C0"/>
                </a:solidFill>
                <a:effectLst/>
                <a:latin typeface="Arial" panose="020B0604020202020204" pitchFamily="34" charset="0"/>
              </a:rPr>
              <a:t>Biểu diễn dựa trên mô hình không gian vectơ</a:t>
            </a:r>
            <a:r>
              <a:rPr lang="en-US" sz="2400">
                <a:solidFill>
                  <a:srgbClr val="0070C0"/>
                </a:solidFill>
                <a:latin typeface="Arial" panose="020B0604020202020204" pitchFamily="34" charset="0"/>
              </a:rPr>
              <a:t> </a:t>
            </a:r>
          </a:p>
          <a:p>
            <a:pPr lvl="2" algn="just"/>
            <a:r>
              <a:rPr lang="en-US" sz="2400">
                <a:solidFill>
                  <a:srgbClr val="0070C0"/>
                </a:solidFill>
                <a:effectLst/>
                <a:latin typeface="Arial" panose="020B0604020202020204" pitchFamily="34" charset="0"/>
              </a:rPr>
              <a:t>(Representation based on vector space model).</a:t>
            </a:r>
          </a:p>
          <a:p>
            <a:pPr lvl="2" algn="just"/>
            <a:endParaRPr lang="en-US" sz="2400">
              <a:solidFill>
                <a:srgbClr val="0070C0"/>
              </a:solidFill>
              <a:effectLst/>
              <a:latin typeface="Arial" panose="020B0604020202020204" pitchFamily="34" charset="0"/>
            </a:endParaRPr>
          </a:p>
          <a:p>
            <a:pPr lvl="2" algn="just"/>
            <a:endParaRPr lang="en-US" sz="2400">
              <a:solidFill>
                <a:srgbClr val="0070C0"/>
              </a:solidFill>
              <a:effectLst/>
              <a:latin typeface="Arial" panose="020B0604020202020204" pitchFamily="34" charset="0"/>
            </a:endParaRPr>
          </a:p>
          <a:p>
            <a:pPr marL="1257300" lvl="2" indent="-342900" algn="just">
              <a:buFont typeface="Arial" panose="020B0604020202020204" pitchFamily="34" charset="0"/>
              <a:buChar char="•"/>
            </a:pPr>
            <a:r>
              <a:rPr lang="en-US" sz="2400">
                <a:solidFill>
                  <a:srgbClr val="0070C0"/>
                </a:solidFill>
                <a:effectLst/>
                <a:latin typeface="Arial" panose="020B0604020202020204" pitchFamily="34" charset="0"/>
              </a:rPr>
              <a:t> </a:t>
            </a:r>
            <a:r>
              <a:rPr lang="en-US" sz="2400" err="1">
                <a:solidFill>
                  <a:srgbClr val="0070C0"/>
                </a:solidFill>
                <a:effectLst/>
                <a:latin typeface="Arial" panose="020B0604020202020204" pitchFamily="34" charset="0"/>
              </a:rPr>
              <a:t>Biểu</a:t>
            </a:r>
            <a:r>
              <a:rPr lang="en-US" sz="2400">
                <a:solidFill>
                  <a:srgbClr val="0070C0"/>
                </a:solidFill>
                <a:effectLst/>
                <a:latin typeface="Arial" panose="020B0604020202020204" pitchFamily="34" charset="0"/>
              </a:rPr>
              <a:t> </a:t>
            </a:r>
            <a:r>
              <a:rPr lang="en-US" sz="2400" err="1">
                <a:solidFill>
                  <a:srgbClr val="0070C0"/>
                </a:solidFill>
                <a:effectLst/>
                <a:latin typeface="Arial" panose="020B0604020202020204" pitchFamily="34" charset="0"/>
              </a:rPr>
              <a:t>diễn</a:t>
            </a:r>
            <a:r>
              <a:rPr lang="en-US" sz="2400">
                <a:solidFill>
                  <a:srgbClr val="0070C0"/>
                </a:solidFill>
                <a:effectLst/>
                <a:latin typeface="Arial" panose="020B0604020202020204" pitchFamily="34" charset="0"/>
              </a:rPr>
              <a:t> </a:t>
            </a:r>
            <a:r>
              <a:rPr lang="en-US" sz="2400" err="1">
                <a:solidFill>
                  <a:srgbClr val="0070C0"/>
                </a:solidFill>
                <a:effectLst/>
                <a:latin typeface="Arial" panose="020B0604020202020204" pitchFamily="34" charset="0"/>
              </a:rPr>
              <a:t>dựa</a:t>
            </a:r>
            <a:r>
              <a:rPr lang="en-US" sz="2400">
                <a:solidFill>
                  <a:srgbClr val="0070C0"/>
                </a:solidFill>
                <a:effectLst/>
                <a:latin typeface="Arial" panose="020B0604020202020204" pitchFamily="34" charset="0"/>
              </a:rPr>
              <a:t> </a:t>
            </a:r>
            <a:r>
              <a:rPr lang="en-US" sz="2400" err="1">
                <a:solidFill>
                  <a:srgbClr val="0070C0"/>
                </a:solidFill>
                <a:effectLst/>
                <a:latin typeface="Arial" panose="020B0604020202020204" pitchFamily="34" charset="0"/>
              </a:rPr>
              <a:t>trên</a:t>
            </a:r>
            <a:r>
              <a:rPr lang="en-US" sz="2400">
                <a:solidFill>
                  <a:srgbClr val="0070C0"/>
                </a:solidFill>
                <a:effectLst/>
                <a:latin typeface="Arial" panose="020B0604020202020204" pitchFamily="34" charset="0"/>
              </a:rPr>
              <a:t> ma </a:t>
            </a:r>
            <a:r>
              <a:rPr lang="en-US" sz="2400" err="1">
                <a:solidFill>
                  <a:srgbClr val="0070C0"/>
                </a:solidFill>
                <a:effectLst/>
                <a:latin typeface="Arial" panose="020B0604020202020204" pitchFamily="34" charset="0"/>
              </a:rPr>
              <a:t>trận</a:t>
            </a:r>
            <a:r>
              <a:rPr lang="en-US" sz="2400">
                <a:solidFill>
                  <a:srgbClr val="0070C0"/>
                </a:solidFill>
                <a:effectLst/>
                <a:latin typeface="Arial" panose="020B0604020202020204" pitchFamily="34" charset="0"/>
              </a:rPr>
              <a:t> </a:t>
            </a:r>
            <a:r>
              <a:rPr lang="en-US" sz="2400" err="1">
                <a:solidFill>
                  <a:srgbClr val="0070C0"/>
                </a:solidFill>
                <a:effectLst/>
                <a:latin typeface="Arial" panose="020B0604020202020204" pitchFamily="34" charset="0"/>
              </a:rPr>
              <a:t>đánh</a:t>
            </a:r>
            <a:r>
              <a:rPr lang="en-US" sz="2400">
                <a:solidFill>
                  <a:srgbClr val="0070C0"/>
                </a:solidFill>
                <a:effectLst/>
                <a:latin typeface="Arial" panose="020B0604020202020204" pitchFamily="34" charset="0"/>
              </a:rPr>
              <a:t> </a:t>
            </a:r>
            <a:r>
              <a:rPr lang="en-US" sz="2400" err="1">
                <a:solidFill>
                  <a:srgbClr val="0070C0"/>
                </a:solidFill>
                <a:effectLst/>
                <a:latin typeface="Arial" panose="020B0604020202020204" pitchFamily="34" charset="0"/>
              </a:rPr>
              <a:t>giá</a:t>
            </a:r>
            <a:r>
              <a:rPr lang="en-US" sz="2400">
                <a:solidFill>
                  <a:srgbClr val="0070C0"/>
                </a:solidFill>
                <a:effectLst/>
                <a:latin typeface="Arial" panose="020B0604020202020204" pitchFamily="34" charset="0"/>
              </a:rPr>
              <a:t> </a:t>
            </a:r>
          </a:p>
          <a:p>
            <a:pPr lvl="2" algn="just"/>
            <a:r>
              <a:rPr lang="en-US" sz="2400">
                <a:solidFill>
                  <a:srgbClr val="0070C0"/>
                </a:solidFill>
                <a:effectLst/>
                <a:latin typeface="Arial" panose="020B0604020202020204" pitchFamily="34" charset="0"/>
              </a:rPr>
              <a:t>(Representation based on evaluation matrix)</a:t>
            </a:r>
          </a:p>
          <a:p>
            <a:pPr marL="1257300" lvl="2" indent="-342900" algn="just">
              <a:buFont typeface="Arial" panose="020B0604020202020204" pitchFamily="34" charset="0"/>
              <a:buChar char="•"/>
            </a:pPr>
            <a:endParaRPr lang="en-US" sz="2400">
              <a:solidFill>
                <a:srgbClr val="0070C0"/>
              </a:solidFill>
              <a:latin typeface="Arial" panose="020B0604020202020204" pitchFamily="34" charset="0"/>
            </a:endParaRPr>
          </a:p>
          <a:p>
            <a:pPr marL="1257300" lvl="2" indent="-342900" algn="just">
              <a:buFont typeface="Arial" panose="020B0604020202020204" pitchFamily="34" charset="0"/>
              <a:buChar char="•"/>
            </a:pPr>
            <a:endParaRPr lang="en-US" sz="2400">
              <a:solidFill>
                <a:srgbClr val="0070C0"/>
              </a:solidFill>
              <a:effectLst/>
              <a:latin typeface="Arial" panose="020B0604020202020204" pitchFamily="34" charset="0"/>
            </a:endParaRPr>
          </a:p>
        </p:txBody>
      </p:sp>
      <p:pic>
        <p:nvPicPr>
          <p:cNvPr id="3" name="Hình ảnh 2">
            <a:extLst>
              <a:ext uri="{FF2B5EF4-FFF2-40B4-BE49-F238E27FC236}">
                <a16:creationId xmlns:a16="http://schemas.microsoft.com/office/drawing/2014/main" id="{4C6832DB-C8DD-1471-4330-615277606E11}"/>
              </a:ext>
            </a:extLst>
          </p:cNvPr>
          <p:cNvPicPr>
            <a:picLocks noChangeAspect="1"/>
          </p:cNvPicPr>
          <p:nvPr/>
        </p:nvPicPr>
        <p:blipFill>
          <a:blip r:embed="rId3"/>
          <a:stretch>
            <a:fillRect/>
          </a:stretch>
        </p:blipFill>
        <p:spPr>
          <a:xfrm>
            <a:off x="1733549" y="3894262"/>
            <a:ext cx="4000847" cy="464860"/>
          </a:xfrm>
          <a:prstGeom prst="rect">
            <a:avLst/>
          </a:prstGeom>
        </p:spPr>
      </p:pic>
      <p:pic>
        <p:nvPicPr>
          <p:cNvPr id="11" name="Hình ảnh 10">
            <a:extLst>
              <a:ext uri="{FF2B5EF4-FFF2-40B4-BE49-F238E27FC236}">
                <a16:creationId xmlns:a16="http://schemas.microsoft.com/office/drawing/2014/main" id="{C905BE6E-93E6-7670-7F31-783C20F851A9}"/>
              </a:ext>
            </a:extLst>
          </p:cNvPr>
          <p:cNvPicPr>
            <a:picLocks noChangeAspect="1"/>
          </p:cNvPicPr>
          <p:nvPr/>
        </p:nvPicPr>
        <p:blipFill>
          <a:blip r:embed="rId4"/>
          <a:stretch>
            <a:fillRect/>
          </a:stretch>
        </p:blipFill>
        <p:spPr>
          <a:xfrm>
            <a:off x="7659365" y="4126692"/>
            <a:ext cx="4256409" cy="1744340"/>
          </a:xfrm>
          <a:prstGeom prst="rect">
            <a:avLst/>
          </a:prstGeom>
        </p:spPr>
      </p:pic>
    </p:spTree>
    <p:extLst>
      <p:ext uri="{BB962C8B-B14F-4D97-AF65-F5344CB8AC3E}">
        <p14:creationId xmlns:p14="http://schemas.microsoft.com/office/powerpoint/2010/main" val="31959587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D5AD5A4B-C030-FE9B-33F4-FFEE813C4F06}"/>
              </a:ext>
            </a:extLst>
          </p:cNvPr>
          <p:cNvSpPr>
            <a:spLocks noGrp="1"/>
          </p:cNvSpPr>
          <p:nvPr>
            <p:ph type="ftr" sz="quarter" idx="11"/>
          </p:nvPr>
        </p:nvSpPr>
        <p:spPr>
          <a:xfrm>
            <a:off x="4038600" y="6378575"/>
            <a:ext cx="4114800" cy="365125"/>
          </a:xfrm>
        </p:spPr>
        <p:txBody>
          <a:bodyPr/>
          <a:lstStyle/>
          <a:p>
            <a:r>
              <a:rPr lang="en-US" sz="1600">
                <a:solidFill>
                  <a:schemeClr val="tx1"/>
                </a:solidFill>
                <a:latin typeface="Arial" panose="020B0604020202020204" pitchFamily="34" charset="0"/>
                <a:cs typeface="Arial" panose="020B0604020202020204" pitchFamily="34" charset="0"/>
              </a:rPr>
              <a:t>DS300 – HỆ KHUYẾN NGHỊ</a:t>
            </a:r>
          </a:p>
        </p:txBody>
      </p:sp>
      <p:sp>
        <p:nvSpPr>
          <p:cNvPr id="8" name="Slide Number Placeholder 7">
            <a:extLst>
              <a:ext uri="{FF2B5EF4-FFF2-40B4-BE49-F238E27FC236}">
                <a16:creationId xmlns:a16="http://schemas.microsoft.com/office/drawing/2014/main" id="{14E44644-30AF-C98C-940C-238E1D0D8166}"/>
              </a:ext>
            </a:extLst>
          </p:cNvPr>
          <p:cNvSpPr>
            <a:spLocks noGrp="1"/>
          </p:cNvSpPr>
          <p:nvPr>
            <p:ph type="sldNum" sz="quarter" idx="12"/>
          </p:nvPr>
        </p:nvSpPr>
        <p:spPr>
          <a:xfrm>
            <a:off x="11372849" y="6356350"/>
            <a:ext cx="542925" cy="365125"/>
          </a:xfrm>
        </p:spPr>
        <p:txBody>
          <a:body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t>8</a:t>
            </a:fld>
            <a:endParaRPr lang="en-US" sz="1600">
              <a:solidFill>
                <a:schemeClr val="tx1"/>
              </a:solidFill>
              <a:latin typeface="Arial" panose="020B0604020202020204" pitchFamily="34" charset="0"/>
              <a:cs typeface="Arial" panose="020B0604020202020204" pitchFamily="34" charset="0"/>
            </a:endParaRPr>
          </a:p>
        </p:txBody>
      </p:sp>
      <p:sp>
        <p:nvSpPr>
          <p:cNvPr id="10" name="Google Shape;115;p1">
            <a:extLst>
              <a:ext uri="{FF2B5EF4-FFF2-40B4-BE49-F238E27FC236}">
                <a16:creationId xmlns:a16="http://schemas.microsoft.com/office/drawing/2014/main" id="{7E452CFA-6A2D-1329-92B7-E8C184F5BFD5}"/>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16" name="TextBox 15">
            <a:extLst>
              <a:ext uri="{FF2B5EF4-FFF2-40B4-BE49-F238E27FC236}">
                <a16:creationId xmlns:a16="http://schemas.microsoft.com/office/drawing/2014/main" id="{DD022FB8-AB14-F4C9-176F-C63806A64008}"/>
              </a:ext>
            </a:extLst>
          </p:cNvPr>
          <p:cNvSpPr txBox="1"/>
          <p:nvPr/>
        </p:nvSpPr>
        <p:spPr>
          <a:xfrm>
            <a:off x="1733549" y="114300"/>
            <a:ext cx="8610601" cy="584775"/>
          </a:xfrm>
          <a:prstGeom prst="rect">
            <a:avLst/>
          </a:prstGeom>
          <a:noFill/>
        </p:spPr>
        <p:txBody>
          <a:bodyPr wrap="square" rtlCol="0">
            <a:spAutoFit/>
          </a:bodyPr>
          <a:lstStyle/>
          <a:p>
            <a:pPr algn="ctr"/>
            <a:r>
              <a:rPr lang="en-US" sz="1600">
                <a:solidFill>
                  <a:schemeClr val="tx1">
                    <a:lumMod val="50000"/>
                    <a:lumOff val="50000"/>
                  </a:schemeClr>
                </a:solidFill>
                <a:effectLst/>
                <a:latin typeface="Arial" panose="020B0604020202020204" pitchFamily="34" charset="0"/>
                <a:cs typeface="Arial" panose="020B0604020202020204" pitchFamily="34" charset="0"/>
              </a:rPr>
              <a:t>Intelligent Learning System based on Personalized Recommendation Technology</a:t>
            </a:r>
            <a:br>
              <a:rPr lang="en-US" sz="1600">
                <a:solidFill>
                  <a:schemeClr val="tx1">
                    <a:lumMod val="50000"/>
                    <a:lumOff val="50000"/>
                  </a:schemeClr>
                </a:solidFill>
                <a:latin typeface="Arial" panose="020B0604020202020204" pitchFamily="34" charset="0"/>
                <a:cs typeface="Arial" panose="020B0604020202020204" pitchFamily="34" charset="0"/>
              </a:rPr>
            </a:br>
            <a:endParaRPr lang="en-US" sz="1600">
              <a:solidFill>
                <a:schemeClr val="tx1">
                  <a:lumMod val="50000"/>
                  <a:lumOff val="50000"/>
                </a:schemeClr>
              </a:solidFill>
            </a:endParaRPr>
          </a:p>
        </p:txBody>
      </p:sp>
      <p:grpSp>
        <p:nvGrpSpPr>
          <p:cNvPr id="31" name="Group 30">
            <a:extLst>
              <a:ext uri="{FF2B5EF4-FFF2-40B4-BE49-F238E27FC236}">
                <a16:creationId xmlns:a16="http://schemas.microsoft.com/office/drawing/2014/main" id="{7DA9AB0A-5944-BB9F-BE06-E583B221A89F}"/>
              </a:ext>
            </a:extLst>
          </p:cNvPr>
          <p:cNvGrpSpPr/>
          <p:nvPr/>
        </p:nvGrpSpPr>
        <p:grpSpPr>
          <a:xfrm>
            <a:off x="276226" y="1090232"/>
            <a:ext cx="11449049" cy="106739"/>
            <a:chOff x="276226" y="1309307"/>
            <a:chExt cx="11449049" cy="106739"/>
          </a:xfrm>
        </p:grpSpPr>
        <p:cxnSp>
          <p:nvCxnSpPr>
            <p:cNvPr id="4" name="Straight Connector 3">
              <a:extLst>
                <a:ext uri="{FF2B5EF4-FFF2-40B4-BE49-F238E27FC236}">
                  <a16:creationId xmlns:a16="http://schemas.microsoft.com/office/drawing/2014/main" id="{14395E4C-080E-EF88-EE96-ACBB7EF4A6BC}"/>
                </a:ext>
              </a:extLst>
            </p:cNvPr>
            <p:cNvCxnSpPr>
              <a:cxnSpLocks/>
            </p:cNvCxnSpPr>
            <p:nvPr/>
          </p:nvCxnSpPr>
          <p:spPr>
            <a:xfrm>
              <a:off x="276226" y="130930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306128A1-6221-21A6-33A8-A61FEB89C24F}"/>
                </a:ext>
              </a:extLst>
            </p:cNvPr>
            <p:cNvSpPr/>
            <p:nvPr/>
          </p:nvSpPr>
          <p:spPr>
            <a:xfrm>
              <a:off x="276226" y="1309307"/>
              <a:ext cx="5819774" cy="1067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9" name="Straight Connector 28">
            <a:extLst>
              <a:ext uri="{FF2B5EF4-FFF2-40B4-BE49-F238E27FC236}">
                <a16:creationId xmlns:a16="http://schemas.microsoft.com/office/drawing/2014/main" id="{76734B8C-24EB-4B46-0771-C4DD37657E0F}"/>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nvGrpSpPr>
          <p:cNvPr id="39" name="!!ND">
            <a:extLst>
              <a:ext uri="{FF2B5EF4-FFF2-40B4-BE49-F238E27FC236}">
                <a16:creationId xmlns:a16="http://schemas.microsoft.com/office/drawing/2014/main" id="{FD0610EC-26C5-EED7-5A1F-BA8CE40A9F2D}"/>
              </a:ext>
            </a:extLst>
          </p:cNvPr>
          <p:cNvGrpSpPr/>
          <p:nvPr/>
        </p:nvGrpSpPr>
        <p:grpSpPr>
          <a:xfrm>
            <a:off x="276226" y="426010"/>
            <a:ext cx="4997459" cy="664221"/>
            <a:chOff x="934715" y="1851732"/>
            <a:chExt cx="4997459" cy="664221"/>
          </a:xfrm>
        </p:grpSpPr>
        <p:sp>
          <p:nvSpPr>
            <p:cNvPr id="35" name="TextBox 34">
              <a:extLst>
                <a:ext uri="{FF2B5EF4-FFF2-40B4-BE49-F238E27FC236}">
                  <a16:creationId xmlns:a16="http://schemas.microsoft.com/office/drawing/2014/main" id="{32FAB47D-EBB1-DB65-A043-9E7353CAAC02}"/>
                </a:ext>
              </a:extLst>
            </p:cNvPr>
            <p:cNvSpPr txBox="1"/>
            <p:nvPr/>
          </p:nvSpPr>
          <p:spPr>
            <a:xfrm>
              <a:off x="1598936" y="1891454"/>
              <a:ext cx="4333238" cy="584775"/>
            </a:xfrm>
            <a:prstGeom prst="rect">
              <a:avLst/>
            </a:prstGeom>
            <a:noFill/>
          </p:spPr>
          <p:txBody>
            <a:bodyPr wrap="none" rtlCol="0">
              <a:spAutoFit/>
            </a:bodyPr>
            <a:lstStyle/>
            <a:p>
              <a:r>
                <a:rPr lang="en-US" sz="3200" b="1">
                  <a:solidFill>
                    <a:schemeClr val="dk1"/>
                  </a:solidFill>
                  <a:latin typeface="Arial" panose="020B0604020202020204" pitchFamily="34" charset="0"/>
                  <a:ea typeface="Times New Roman"/>
                  <a:cs typeface="Arial" panose="020B0604020202020204" pitchFamily="34" charset="0"/>
                  <a:sym typeface="Times New Roman"/>
                </a:rPr>
                <a:t>THIẾT KẾ HỆ THỐNG</a:t>
              </a:r>
              <a:endParaRPr lang="vi-VN" sz="3200" b="1">
                <a:solidFill>
                  <a:schemeClr val="dk1"/>
                </a:solidFill>
                <a:latin typeface="Arial" panose="020B0604020202020204" pitchFamily="34" charset="0"/>
                <a:ea typeface="Times New Roman"/>
                <a:cs typeface="Arial" panose="020B0604020202020204" pitchFamily="34" charset="0"/>
                <a:sym typeface="Times New Roman"/>
              </a:endParaRPr>
            </a:p>
          </p:txBody>
        </p:sp>
        <p:sp>
          <p:nvSpPr>
            <p:cNvPr id="38" name="Diamond 37">
              <a:extLst>
                <a:ext uri="{FF2B5EF4-FFF2-40B4-BE49-F238E27FC236}">
                  <a16:creationId xmlns:a16="http://schemas.microsoft.com/office/drawing/2014/main" id="{F9F206B7-A218-709C-7FB2-CD8E891C9403}"/>
                </a:ext>
              </a:extLst>
            </p:cNvPr>
            <p:cNvSpPr/>
            <p:nvPr/>
          </p:nvSpPr>
          <p:spPr>
            <a:xfrm>
              <a:off x="934715" y="1851732"/>
              <a:ext cx="664221" cy="664221"/>
            </a:xfrm>
            <a:prstGeom prst="diamond">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bg1">
                      <a:lumMod val="95000"/>
                    </a:schemeClr>
                  </a:solidFill>
                  <a:latin typeface="Arial" panose="020B0604020202020204" pitchFamily="34" charset="0"/>
                  <a:cs typeface="Arial" panose="020B0604020202020204" pitchFamily="34" charset="0"/>
                </a:rPr>
                <a:t>3</a:t>
              </a:r>
            </a:p>
          </p:txBody>
        </p:sp>
      </p:grpSp>
      <p:sp>
        <p:nvSpPr>
          <p:cNvPr id="2" name="!!Text">
            <a:extLst>
              <a:ext uri="{FF2B5EF4-FFF2-40B4-BE49-F238E27FC236}">
                <a16:creationId xmlns:a16="http://schemas.microsoft.com/office/drawing/2014/main" id="{36898255-0BA6-74AB-31FC-E05A0419C35D}"/>
              </a:ext>
            </a:extLst>
          </p:cNvPr>
          <p:cNvSpPr txBox="1"/>
          <p:nvPr/>
        </p:nvSpPr>
        <p:spPr>
          <a:xfrm>
            <a:off x="608336" y="1409497"/>
            <a:ext cx="10764513" cy="523220"/>
          </a:xfrm>
          <a:prstGeom prst="rect">
            <a:avLst/>
          </a:prstGeom>
          <a:noFill/>
        </p:spPr>
        <p:txBody>
          <a:bodyPr wrap="square">
            <a:spAutoFit/>
          </a:bodyPr>
          <a:lstStyle/>
          <a:p>
            <a:pPr marL="342900" indent="-342900" algn="just">
              <a:buFont typeface="Wingdings" panose="05000000000000000000" pitchFamily="2" charset="2"/>
              <a:buChar char="v"/>
            </a:pPr>
            <a:r>
              <a:rPr lang="en-US" sz="2800" b="1">
                <a:solidFill>
                  <a:srgbClr val="0070C0"/>
                </a:solidFill>
                <a:latin typeface="Arial" panose="020B0604020202020204" pitchFamily="34" charset="0"/>
              </a:rPr>
              <a:t> X</a:t>
            </a:r>
            <a:r>
              <a:rPr lang="vi-VN" sz="2800" b="1">
                <a:solidFill>
                  <a:srgbClr val="0070C0"/>
                </a:solidFill>
                <a:effectLst/>
                <a:latin typeface="Arial" panose="020B0604020202020204" pitchFamily="34" charset="0"/>
              </a:rPr>
              <a:t>ây dựng mô hình sở thích của </a:t>
            </a:r>
            <a:r>
              <a:rPr lang="en-US" sz="2800" b="1">
                <a:solidFill>
                  <a:srgbClr val="0070C0"/>
                </a:solidFill>
                <a:latin typeface="Arial" panose="020B0604020202020204" pitchFamily="34" charset="0"/>
              </a:rPr>
              <a:t>user</a:t>
            </a:r>
            <a:endParaRPr lang="en-US" sz="2800" b="1">
              <a:solidFill>
                <a:srgbClr val="0070C0"/>
              </a:solidFill>
              <a:effectLst/>
              <a:latin typeface="Arial" panose="020B0604020202020204" pitchFamily="34" charset="0"/>
            </a:endParaRPr>
          </a:p>
        </p:txBody>
      </p:sp>
      <p:pic>
        <p:nvPicPr>
          <p:cNvPr id="6" name="Picture 5" descr="Diagram&#10;&#10;Description automatically generated">
            <a:extLst>
              <a:ext uri="{FF2B5EF4-FFF2-40B4-BE49-F238E27FC236}">
                <a16:creationId xmlns:a16="http://schemas.microsoft.com/office/drawing/2014/main" id="{54CEA875-D6AF-6326-6204-ECC2283616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0036" y="1917579"/>
            <a:ext cx="4201111" cy="4307842"/>
          </a:xfrm>
          <a:prstGeom prst="rect">
            <a:avLst/>
          </a:prstGeom>
        </p:spPr>
      </p:pic>
    </p:spTree>
    <p:extLst>
      <p:ext uri="{BB962C8B-B14F-4D97-AF65-F5344CB8AC3E}">
        <p14:creationId xmlns:p14="http://schemas.microsoft.com/office/powerpoint/2010/main" val="1981685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D5AD5A4B-C030-FE9B-33F4-FFEE813C4F06}"/>
              </a:ext>
            </a:extLst>
          </p:cNvPr>
          <p:cNvSpPr>
            <a:spLocks noGrp="1"/>
          </p:cNvSpPr>
          <p:nvPr>
            <p:ph type="ftr" sz="quarter" idx="11"/>
          </p:nvPr>
        </p:nvSpPr>
        <p:spPr>
          <a:xfrm>
            <a:off x="4038600" y="6378575"/>
            <a:ext cx="4114800" cy="365125"/>
          </a:xfrm>
        </p:spPr>
        <p:txBody>
          <a:bodyPr/>
          <a:lstStyle/>
          <a:p>
            <a:r>
              <a:rPr lang="en-US" sz="1600">
                <a:solidFill>
                  <a:schemeClr val="tx1"/>
                </a:solidFill>
                <a:latin typeface="Arial" panose="020B0604020202020204" pitchFamily="34" charset="0"/>
                <a:cs typeface="Arial" panose="020B0604020202020204" pitchFamily="34" charset="0"/>
              </a:rPr>
              <a:t>DS300 – HỆ KHUYẾN NGHỊ</a:t>
            </a:r>
          </a:p>
        </p:txBody>
      </p:sp>
      <p:sp>
        <p:nvSpPr>
          <p:cNvPr id="8" name="Slide Number Placeholder 7">
            <a:extLst>
              <a:ext uri="{FF2B5EF4-FFF2-40B4-BE49-F238E27FC236}">
                <a16:creationId xmlns:a16="http://schemas.microsoft.com/office/drawing/2014/main" id="{14E44644-30AF-C98C-940C-238E1D0D8166}"/>
              </a:ext>
            </a:extLst>
          </p:cNvPr>
          <p:cNvSpPr>
            <a:spLocks noGrp="1"/>
          </p:cNvSpPr>
          <p:nvPr>
            <p:ph type="sldNum" sz="quarter" idx="12"/>
          </p:nvPr>
        </p:nvSpPr>
        <p:spPr>
          <a:xfrm>
            <a:off x="11372849" y="6356350"/>
            <a:ext cx="542925" cy="365125"/>
          </a:xfrm>
        </p:spPr>
        <p:txBody>
          <a:bodyPr/>
          <a:lstStyle/>
          <a:p>
            <a:fld id="{1FC01F7F-4AB7-4CC1-AC4D-00BBA4BC90A5}" type="slidenum">
              <a:rPr lang="en-US" sz="1600" smtClean="0">
                <a:solidFill>
                  <a:schemeClr val="tx1"/>
                </a:solidFill>
                <a:latin typeface="Arial" panose="020B0604020202020204" pitchFamily="34" charset="0"/>
                <a:cs typeface="Arial" panose="020B0604020202020204" pitchFamily="34" charset="0"/>
              </a:rPr>
              <a:t>9</a:t>
            </a:fld>
            <a:endParaRPr lang="en-US" sz="1600">
              <a:solidFill>
                <a:schemeClr val="tx1"/>
              </a:solidFill>
              <a:latin typeface="Arial" panose="020B0604020202020204" pitchFamily="34" charset="0"/>
              <a:cs typeface="Arial" panose="020B0604020202020204" pitchFamily="34" charset="0"/>
            </a:endParaRPr>
          </a:p>
        </p:txBody>
      </p:sp>
      <p:sp>
        <p:nvSpPr>
          <p:cNvPr id="10" name="Google Shape;115;p1">
            <a:extLst>
              <a:ext uri="{FF2B5EF4-FFF2-40B4-BE49-F238E27FC236}">
                <a16:creationId xmlns:a16="http://schemas.microsoft.com/office/drawing/2014/main" id="{7E452CFA-6A2D-1329-92B7-E8C184F5BFD5}"/>
              </a:ext>
            </a:extLst>
          </p:cNvPr>
          <p:cNvSpPr txBox="1"/>
          <p:nvPr/>
        </p:nvSpPr>
        <p:spPr>
          <a:xfrm>
            <a:off x="276226" y="6381750"/>
            <a:ext cx="1981200" cy="36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panose="020B0604020202020204" pitchFamily="34" charset="0"/>
                <a:ea typeface="Times New Roman"/>
                <a:cs typeface="Arial" panose="020B0604020202020204" pitchFamily="34" charset="0"/>
                <a:sym typeface="Times New Roman"/>
              </a:rPr>
              <a:t>UIT, VNU-HCM</a:t>
            </a:r>
            <a:endParaRPr sz="1600" b="0" i="0" u="none" strike="noStrike" cap="none">
              <a:solidFill>
                <a:srgbClr val="000000"/>
              </a:solidFill>
              <a:latin typeface="Arial" panose="020B0604020202020204" pitchFamily="34" charset="0"/>
              <a:ea typeface="Arial"/>
              <a:cs typeface="Arial" panose="020B0604020202020204" pitchFamily="34" charset="0"/>
              <a:sym typeface="Arial"/>
            </a:endParaRPr>
          </a:p>
        </p:txBody>
      </p:sp>
      <p:sp>
        <p:nvSpPr>
          <p:cNvPr id="16" name="TextBox 15">
            <a:extLst>
              <a:ext uri="{FF2B5EF4-FFF2-40B4-BE49-F238E27FC236}">
                <a16:creationId xmlns:a16="http://schemas.microsoft.com/office/drawing/2014/main" id="{DD022FB8-AB14-F4C9-176F-C63806A64008}"/>
              </a:ext>
            </a:extLst>
          </p:cNvPr>
          <p:cNvSpPr txBox="1"/>
          <p:nvPr/>
        </p:nvSpPr>
        <p:spPr>
          <a:xfrm>
            <a:off x="1733549" y="114300"/>
            <a:ext cx="8610601" cy="584775"/>
          </a:xfrm>
          <a:prstGeom prst="rect">
            <a:avLst/>
          </a:prstGeom>
          <a:noFill/>
        </p:spPr>
        <p:txBody>
          <a:bodyPr wrap="square" rtlCol="0">
            <a:spAutoFit/>
          </a:bodyPr>
          <a:lstStyle/>
          <a:p>
            <a:pPr algn="ctr"/>
            <a:r>
              <a:rPr lang="en-US" sz="1600">
                <a:solidFill>
                  <a:schemeClr val="tx1">
                    <a:lumMod val="50000"/>
                    <a:lumOff val="50000"/>
                  </a:schemeClr>
                </a:solidFill>
                <a:effectLst/>
                <a:latin typeface="Arial" panose="020B0604020202020204" pitchFamily="34" charset="0"/>
                <a:cs typeface="Arial" panose="020B0604020202020204" pitchFamily="34" charset="0"/>
              </a:rPr>
              <a:t>Intelligent Learning System based on Personalized Recommendation Technology</a:t>
            </a:r>
            <a:br>
              <a:rPr lang="en-US" sz="1600">
                <a:solidFill>
                  <a:schemeClr val="tx1">
                    <a:lumMod val="50000"/>
                    <a:lumOff val="50000"/>
                  </a:schemeClr>
                </a:solidFill>
                <a:latin typeface="Arial" panose="020B0604020202020204" pitchFamily="34" charset="0"/>
                <a:cs typeface="Arial" panose="020B0604020202020204" pitchFamily="34" charset="0"/>
              </a:rPr>
            </a:br>
            <a:endParaRPr lang="en-US" sz="1600">
              <a:solidFill>
                <a:schemeClr val="tx1">
                  <a:lumMod val="50000"/>
                  <a:lumOff val="50000"/>
                </a:schemeClr>
              </a:solidFill>
            </a:endParaRPr>
          </a:p>
        </p:txBody>
      </p:sp>
      <p:grpSp>
        <p:nvGrpSpPr>
          <p:cNvPr id="31" name="Group 30">
            <a:extLst>
              <a:ext uri="{FF2B5EF4-FFF2-40B4-BE49-F238E27FC236}">
                <a16:creationId xmlns:a16="http://schemas.microsoft.com/office/drawing/2014/main" id="{7DA9AB0A-5944-BB9F-BE06-E583B221A89F}"/>
              </a:ext>
            </a:extLst>
          </p:cNvPr>
          <p:cNvGrpSpPr/>
          <p:nvPr/>
        </p:nvGrpSpPr>
        <p:grpSpPr>
          <a:xfrm>
            <a:off x="276226" y="1090232"/>
            <a:ext cx="11449049" cy="106739"/>
            <a:chOff x="276226" y="1309307"/>
            <a:chExt cx="11449049" cy="106739"/>
          </a:xfrm>
        </p:grpSpPr>
        <p:cxnSp>
          <p:nvCxnSpPr>
            <p:cNvPr id="4" name="Straight Connector 3">
              <a:extLst>
                <a:ext uri="{FF2B5EF4-FFF2-40B4-BE49-F238E27FC236}">
                  <a16:creationId xmlns:a16="http://schemas.microsoft.com/office/drawing/2014/main" id="{14395E4C-080E-EF88-EE96-ACBB7EF4A6BC}"/>
                </a:ext>
              </a:extLst>
            </p:cNvPr>
            <p:cNvCxnSpPr>
              <a:cxnSpLocks/>
            </p:cNvCxnSpPr>
            <p:nvPr/>
          </p:nvCxnSpPr>
          <p:spPr>
            <a:xfrm>
              <a:off x="276226" y="130930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306128A1-6221-21A6-33A8-A61FEB89C24F}"/>
                </a:ext>
              </a:extLst>
            </p:cNvPr>
            <p:cNvSpPr/>
            <p:nvPr/>
          </p:nvSpPr>
          <p:spPr>
            <a:xfrm>
              <a:off x="276226" y="1309307"/>
              <a:ext cx="5819774" cy="10673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9" name="Straight Connector 28">
            <a:extLst>
              <a:ext uri="{FF2B5EF4-FFF2-40B4-BE49-F238E27FC236}">
                <a16:creationId xmlns:a16="http://schemas.microsoft.com/office/drawing/2014/main" id="{76734B8C-24EB-4B46-0771-C4DD37657E0F}"/>
              </a:ext>
            </a:extLst>
          </p:cNvPr>
          <p:cNvCxnSpPr>
            <a:cxnSpLocks/>
          </p:cNvCxnSpPr>
          <p:nvPr/>
        </p:nvCxnSpPr>
        <p:spPr>
          <a:xfrm>
            <a:off x="371475" y="6332158"/>
            <a:ext cx="11449049" cy="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nvGrpSpPr>
          <p:cNvPr id="39" name="!!ND">
            <a:extLst>
              <a:ext uri="{FF2B5EF4-FFF2-40B4-BE49-F238E27FC236}">
                <a16:creationId xmlns:a16="http://schemas.microsoft.com/office/drawing/2014/main" id="{FD0610EC-26C5-EED7-5A1F-BA8CE40A9F2D}"/>
              </a:ext>
            </a:extLst>
          </p:cNvPr>
          <p:cNvGrpSpPr/>
          <p:nvPr/>
        </p:nvGrpSpPr>
        <p:grpSpPr>
          <a:xfrm>
            <a:off x="276226" y="426010"/>
            <a:ext cx="4997459" cy="664221"/>
            <a:chOff x="934715" y="1851732"/>
            <a:chExt cx="4997459" cy="664221"/>
          </a:xfrm>
        </p:grpSpPr>
        <p:sp>
          <p:nvSpPr>
            <p:cNvPr id="35" name="TextBox 34">
              <a:extLst>
                <a:ext uri="{FF2B5EF4-FFF2-40B4-BE49-F238E27FC236}">
                  <a16:creationId xmlns:a16="http://schemas.microsoft.com/office/drawing/2014/main" id="{32FAB47D-EBB1-DB65-A043-9E7353CAAC02}"/>
                </a:ext>
              </a:extLst>
            </p:cNvPr>
            <p:cNvSpPr txBox="1"/>
            <p:nvPr/>
          </p:nvSpPr>
          <p:spPr>
            <a:xfrm>
              <a:off x="1598936" y="1891454"/>
              <a:ext cx="4333238" cy="584775"/>
            </a:xfrm>
            <a:prstGeom prst="rect">
              <a:avLst/>
            </a:prstGeom>
            <a:noFill/>
          </p:spPr>
          <p:txBody>
            <a:bodyPr wrap="none" rtlCol="0">
              <a:spAutoFit/>
            </a:bodyPr>
            <a:lstStyle/>
            <a:p>
              <a:r>
                <a:rPr lang="en-US" sz="3200" b="1">
                  <a:solidFill>
                    <a:schemeClr val="dk1"/>
                  </a:solidFill>
                  <a:latin typeface="Arial" panose="020B0604020202020204" pitchFamily="34" charset="0"/>
                  <a:ea typeface="Times New Roman"/>
                  <a:cs typeface="Arial" panose="020B0604020202020204" pitchFamily="34" charset="0"/>
                  <a:sym typeface="Times New Roman"/>
                </a:rPr>
                <a:t>THIẾT KẾ HỆ THỐNG</a:t>
              </a:r>
              <a:endParaRPr lang="vi-VN" sz="3200" b="1">
                <a:solidFill>
                  <a:schemeClr val="dk1"/>
                </a:solidFill>
                <a:latin typeface="Arial" panose="020B0604020202020204" pitchFamily="34" charset="0"/>
                <a:ea typeface="Times New Roman"/>
                <a:cs typeface="Arial" panose="020B0604020202020204" pitchFamily="34" charset="0"/>
                <a:sym typeface="Times New Roman"/>
              </a:endParaRPr>
            </a:p>
          </p:txBody>
        </p:sp>
        <p:sp>
          <p:nvSpPr>
            <p:cNvPr id="38" name="Diamond 37">
              <a:extLst>
                <a:ext uri="{FF2B5EF4-FFF2-40B4-BE49-F238E27FC236}">
                  <a16:creationId xmlns:a16="http://schemas.microsoft.com/office/drawing/2014/main" id="{F9F206B7-A218-709C-7FB2-CD8E891C9403}"/>
                </a:ext>
              </a:extLst>
            </p:cNvPr>
            <p:cNvSpPr/>
            <p:nvPr/>
          </p:nvSpPr>
          <p:spPr>
            <a:xfrm>
              <a:off x="934715" y="1851732"/>
              <a:ext cx="664221" cy="664221"/>
            </a:xfrm>
            <a:prstGeom prst="diamond">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bg1">
                      <a:lumMod val="95000"/>
                    </a:schemeClr>
                  </a:solidFill>
                  <a:latin typeface="Arial" panose="020B0604020202020204" pitchFamily="34" charset="0"/>
                  <a:cs typeface="Arial" panose="020B0604020202020204" pitchFamily="34" charset="0"/>
                </a:rPr>
                <a:t>3</a:t>
              </a:r>
            </a:p>
          </p:txBody>
        </p:sp>
      </p:grpSp>
      <p:sp>
        <p:nvSpPr>
          <p:cNvPr id="2" name="!!Text">
            <a:extLst>
              <a:ext uri="{FF2B5EF4-FFF2-40B4-BE49-F238E27FC236}">
                <a16:creationId xmlns:a16="http://schemas.microsoft.com/office/drawing/2014/main" id="{36898255-0BA6-74AB-31FC-E05A0419C35D}"/>
              </a:ext>
            </a:extLst>
          </p:cNvPr>
          <p:cNvSpPr txBox="1"/>
          <p:nvPr/>
        </p:nvSpPr>
        <p:spPr>
          <a:xfrm>
            <a:off x="608335" y="1588129"/>
            <a:ext cx="8017049" cy="523220"/>
          </a:xfrm>
          <a:prstGeom prst="rect">
            <a:avLst/>
          </a:prstGeom>
          <a:noFill/>
        </p:spPr>
        <p:txBody>
          <a:bodyPr wrap="square">
            <a:spAutoFit/>
          </a:bodyPr>
          <a:lstStyle/>
          <a:p>
            <a:pPr marL="342900" indent="-342900" algn="just">
              <a:buFont typeface="Wingdings" panose="05000000000000000000" pitchFamily="2" charset="2"/>
              <a:buChar char="v"/>
            </a:pPr>
            <a:r>
              <a:rPr lang="vi-VN" sz="2800" b="1">
                <a:solidFill>
                  <a:srgbClr val="0070C0"/>
                </a:solidFill>
                <a:latin typeface="Arial" panose="020B0604020202020204" pitchFamily="34" charset="0"/>
              </a:rPr>
              <a:t>Thuật toán </a:t>
            </a:r>
            <a:r>
              <a:rPr lang="en-US" sz="2800" b="1">
                <a:solidFill>
                  <a:srgbClr val="0070C0"/>
                </a:solidFill>
                <a:latin typeface="Arial" panose="020B0604020202020204" pitchFamily="34" charset="0"/>
              </a:rPr>
              <a:t>khuyến nghị </a:t>
            </a:r>
            <a:r>
              <a:rPr lang="vi-VN" sz="2800" b="1">
                <a:solidFill>
                  <a:srgbClr val="0070C0"/>
                </a:solidFill>
                <a:latin typeface="Arial" panose="020B0604020202020204" pitchFamily="34" charset="0"/>
              </a:rPr>
              <a:t>được cá nhân hóa </a:t>
            </a:r>
            <a:endParaRPr lang="en-US" sz="2800" b="1">
              <a:solidFill>
                <a:srgbClr val="0070C0"/>
              </a:solidFill>
              <a:effectLst/>
              <a:latin typeface="Arial" panose="020B0604020202020204" pitchFamily="34" charset="0"/>
            </a:endParaRPr>
          </a:p>
        </p:txBody>
      </p:sp>
      <p:sp>
        <p:nvSpPr>
          <p:cNvPr id="3" name="Hộp Văn bản 2">
            <a:extLst>
              <a:ext uri="{FF2B5EF4-FFF2-40B4-BE49-F238E27FC236}">
                <a16:creationId xmlns:a16="http://schemas.microsoft.com/office/drawing/2014/main" id="{77BDC657-71CF-2654-14AB-DDA74CC627A6}"/>
              </a:ext>
            </a:extLst>
          </p:cNvPr>
          <p:cNvSpPr txBox="1"/>
          <p:nvPr/>
        </p:nvSpPr>
        <p:spPr>
          <a:xfrm>
            <a:off x="608335" y="2183944"/>
            <a:ext cx="8764385" cy="461665"/>
          </a:xfrm>
          <a:prstGeom prst="rect">
            <a:avLst/>
          </a:prstGeom>
          <a:noFill/>
        </p:spPr>
        <p:txBody>
          <a:bodyPr wrap="square" rtlCol="0">
            <a:spAutoFit/>
          </a:bodyPr>
          <a:lstStyle/>
          <a:p>
            <a:pPr marL="800100" lvl="1" indent="-342900">
              <a:buFont typeface="Wingdings" panose="05000000000000000000" pitchFamily="2" charset="2"/>
              <a:buChar char="§"/>
            </a:pPr>
            <a:r>
              <a:rPr lang="en-US" sz="2400" err="1">
                <a:solidFill>
                  <a:schemeClr val="accent1"/>
                </a:solidFill>
                <a:effectLst/>
                <a:latin typeface="Arial" panose="020B0604020202020204" pitchFamily="34" charset="0"/>
                <a:ea typeface="Calibri" panose="020F0502020204030204" pitchFamily="34" charset="0"/>
                <a:cs typeface="Arial" panose="020B0604020202020204" pitchFamily="34" charset="0"/>
              </a:rPr>
              <a:t>Đầu</a:t>
            </a:r>
            <a:r>
              <a:rPr lang="en-US" sz="2400">
                <a:solidFill>
                  <a:schemeClr val="accent1"/>
                </a:solidFill>
                <a:effectLst/>
                <a:latin typeface="Arial" panose="020B0604020202020204" pitchFamily="34" charset="0"/>
                <a:ea typeface="Calibri" panose="020F0502020204030204" pitchFamily="34" charset="0"/>
                <a:cs typeface="Arial" panose="020B0604020202020204" pitchFamily="34" charset="0"/>
              </a:rPr>
              <a:t> </a:t>
            </a:r>
            <a:r>
              <a:rPr lang="en-US" sz="2400" err="1">
                <a:solidFill>
                  <a:schemeClr val="accent1"/>
                </a:solidFill>
                <a:effectLst/>
                <a:latin typeface="Arial" panose="020B0604020202020204" pitchFamily="34" charset="0"/>
                <a:ea typeface="Calibri" panose="020F0502020204030204" pitchFamily="34" charset="0"/>
                <a:cs typeface="Arial" panose="020B0604020202020204" pitchFamily="34" charset="0"/>
              </a:rPr>
              <a:t>vào</a:t>
            </a:r>
            <a:r>
              <a:rPr lang="en-US" sz="2400">
                <a:solidFill>
                  <a:schemeClr val="accent1"/>
                </a:solidFill>
                <a:effectLst/>
                <a:latin typeface="Arial" panose="020B0604020202020204" pitchFamily="34" charset="0"/>
                <a:ea typeface="Calibri" panose="020F0502020204030204" pitchFamily="34" charset="0"/>
                <a:cs typeface="Arial" panose="020B0604020202020204" pitchFamily="34" charset="0"/>
              </a:rPr>
              <a:t> ma </a:t>
            </a:r>
            <a:r>
              <a:rPr lang="en-US" sz="2400" err="1">
                <a:solidFill>
                  <a:schemeClr val="accent1"/>
                </a:solidFill>
                <a:effectLst/>
                <a:latin typeface="Arial" panose="020B0604020202020204" pitchFamily="34" charset="0"/>
                <a:ea typeface="Calibri" panose="020F0502020204030204" pitchFamily="34" charset="0"/>
                <a:cs typeface="Arial" panose="020B0604020202020204" pitchFamily="34" charset="0"/>
              </a:rPr>
              <a:t>trận</a:t>
            </a:r>
            <a:r>
              <a:rPr lang="en-US" sz="2400">
                <a:solidFill>
                  <a:schemeClr val="accent1"/>
                </a:solidFill>
                <a:effectLst/>
                <a:latin typeface="Arial" panose="020B0604020202020204" pitchFamily="34" charset="0"/>
                <a:ea typeface="Calibri" panose="020F0502020204030204" pitchFamily="34" charset="0"/>
                <a:cs typeface="Arial" panose="020B0604020202020204" pitchFamily="34" charset="0"/>
              </a:rPr>
              <a:t> </a:t>
            </a:r>
            <a:r>
              <a:rPr lang="en-US" sz="2400" err="1">
                <a:solidFill>
                  <a:schemeClr val="accent1"/>
                </a:solidFill>
                <a:effectLst/>
                <a:latin typeface="Arial" panose="020B0604020202020204" pitchFamily="34" charset="0"/>
                <a:ea typeface="Calibri" panose="020F0502020204030204" pitchFamily="34" charset="0"/>
                <a:cs typeface="Arial" panose="020B0604020202020204" pitchFamily="34" charset="0"/>
              </a:rPr>
              <a:t>đánh</a:t>
            </a:r>
            <a:r>
              <a:rPr lang="en-US" sz="2400">
                <a:solidFill>
                  <a:schemeClr val="accent1"/>
                </a:solidFill>
                <a:effectLst/>
                <a:latin typeface="Arial" panose="020B0604020202020204" pitchFamily="34" charset="0"/>
                <a:ea typeface="Calibri" panose="020F0502020204030204" pitchFamily="34" charset="0"/>
                <a:cs typeface="Arial" panose="020B0604020202020204" pitchFamily="34" charset="0"/>
              </a:rPr>
              <a:t> </a:t>
            </a:r>
            <a:r>
              <a:rPr lang="en-US" sz="2400" err="1">
                <a:solidFill>
                  <a:schemeClr val="accent1"/>
                </a:solidFill>
                <a:effectLst/>
                <a:latin typeface="Arial" panose="020B0604020202020204" pitchFamily="34" charset="0"/>
                <a:ea typeface="Calibri" panose="020F0502020204030204" pitchFamily="34" charset="0"/>
                <a:cs typeface="Arial" panose="020B0604020202020204" pitchFamily="34" charset="0"/>
              </a:rPr>
              <a:t>giá</a:t>
            </a:r>
            <a:r>
              <a:rPr lang="en-US" sz="2400">
                <a:solidFill>
                  <a:schemeClr val="accent1"/>
                </a:solidFill>
                <a:effectLst/>
                <a:latin typeface="Arial" panose="020B0604020202020204" pitchFamily="34" charset="0"/>
                <a:ea typeface="Calibri" panose="020F0502020204030204" pitchFamily="34" charset="0"/>
                <a:cs typeface="Arial" panose="020B0604020202020204" pitchFamily="34" charset="0"/>
              </a:rPr>
              <a:t> user–resource</a:t>
            </a:r>
          </a:p>
        </p:txBody>
      </p:sp>
      <p:sp>
        <p:nvSpPr>
          <p:cNvPr id="9" name="Hộp Văn bản 8">
            <a:extLst>
              <a:ext uri="{FF2B5EF4-FFF2-40B4-BE49-F238E27FC236}">
                <a16:creationId xmlns:a16="http://schemas.microsoft.com/office/drawing/2014/main" id="{13F1CB01-4DA3-3A44-0727-110F72FEB7BD}"/>
              </a:ext>
            </a:extLst>
          </p:cNvPr>
          <p:cNvSpPr txBox="1"/>
          <p:nvPr/>
        </p:nvSpPr>
        <p:spPr>
          <a:xfrm>
            <a:off x="608334" y="4443222"/>
            <a:ext cx="8764385" cy="461665"/>
          </a:xfrm>
          <a:prstGeom prst="rect">
            <a:avLst/>
          </a:prstGeom>
          <a:noFill/>
        </p:spPr>
        <p:txBody>
          <a:bodyPr wrap="square" rtlCol="0">
            <a:spAutoFit/>
          </a:bodyPr>
          <a:lstStyle/>
          <a:p>
            <a:pPr marL="800100" lvl="1" indent="-342900">
              <a:buFont typeface="Wingdings" panose="05000000000000000000" pitchFamily="2" charset="2"/>
              <a:buChar char="§"/>
            </a:pPr>
            <a:r>
              <a:rPr lang="vi-VN" sz="2400">
                <a:solidFill>
                  <a:schemeClr val="accent1"/>
                </a:solidFill>
                <a:effectLst/>
                <a:latin typeface="Arial" panose="020B0604020202020204" pitchFamily="34" charset="0"/>
                <a:ea typeface="Calibri" panose="020F0502020204030204" pitchFamily="34" charset="0"/>
                <a:cs typeface="Arial" panose="020B0604020202020204" pitchFamily="34" charset="0"/>
              </a:rPr>
              <a:t>Tính toán </a:t>
            </a:r>
            <a:r>
              <a:rPr lang="en-US" sz="2400">
                <a:solidFill>
                  <a:schemeClr val="accent1"/>
                </a:solidFill>
                <a:effectLst/>
                <a:latin typeface="Arial" panose="020B0604020202020204" pitchFamily="34" charset="0"/>
                <a:ea typeface="Calibri" panose="020F0502020204030204" pitchFamily="34" charset="0"/>
                <a:cs typeface="Arial" panose="020B0604020202020204" pitchFamily="34" charset="0"/>
              </a:rPr>
              <a:t>các lân cận </a:t>
            </a:r>
            <a:r>
              <a:rPr lang="vi-VN" sz="2400">
                <a:solidFill>
                  <a:schemeClr val="accent1"/>
                </a:solidFill>
                <a:effectLst/>
                <a:latin typeface="Arial" panose="020B0604020202020204" pitchFamily="34" charset="0"/>
                <a:ea typeface="Calibri" panose="020F0502020204030204" pitchFamily="34" charset="0"/>
                <a:cs typeface="Arial" panose="020B0604020202020204" pitchFamily="34" charset="0"/>
              </a:rPr>
              <a:t>gần nhất</a:t>
            </a:r>
            <a:endParaRPr lang="en-US" sz="2400">
              <a:solidFill>
                <a:schemeClr val="accent1"/>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12" name="Hộp Văn bản 11">
            <a:extLst>
              <a:ext uri="{FF2B5EF4-FFF2-40B4-BE49-F238E27FC236}">
                <a16:creationId xmlns:a16="http://schemas.microsoft.com/office/drawing/2014/main" id="{6F68EC24-1CCB-D57D-902C-37DE73BF8DE4}"/>
              </a:ext>
            </a:extLst>
          </p:cNvPr>
          <p:cNvSpPr txBox="1"/>
          <p:nvPr/>
        </p:nvSpPr>
        <p:spPr>
          <a:xfrm>
            <a:off x="6951839" y="3234264"/>
            <a:ext cx="5953815" cy="461665"/>
          </a:xfrm>
          <a:prstGeom prst="rect">
            <a:avLst/>
          </a:prstGeom>
          <a:noFill/>
        </p:spPr>
        <p:txBody>
          <a:bodyPr wrap="square" rtlCol="0">
            <a:spAutoFit/>
          </a:bodyPr>
          <a:lstStyle/>
          <a:p>
            <a:pPr marL="800100" lvl="1" indent="-342900">
              <a:buFont typeface="Wingdings" panose="05000000000000000000" pitchFamily="2" charset="2"/>
              <a:buChar char="§"/>
            </a:pPr>
            <a:r>
              <a:rPr lang="vi-VN" sz="2400">
                <a:solidFill>
                  <a:schemeClr val="accent1"/>
                </a:solidFill>
                <a:effectLst/>
                <a:latin typeface="Arial" panose="020B0604020202020204" pitchFamily="34" charset="0"/>
                <a:ea typeface="Calibri" panose="020F0502020204030204" pitchFamily="34" charset="0"/>
                <a:cs typeface="Arial" panose="020B0604020202020204" pitchFamily="34" charset="0"/>
              </a:rPr>
              <a:t>Đưa ra khuyến nghị</a:t>
            </a:r>
            <a:endParaRPr lang="en-US" sz="2400">
              <a:solidFill>
                <a:schemeClr val="accent1"/>
              </a:solidFill>
              <a:effectLst/>
              <a:latin typeface="Arial" panose="020B0604020202020204" pitchFamily="34" charset="0"/>
              <a:ea typeface="Calibri" panose="020F0502020204030204" pitchFamily="34" charset="0"/>
              <a:cs typeface="Arial" panose="020B0604020202020204" pitchFamily="34" charset="0"/>
            </a:endParaRPr>
          </a:p>
        </p:txBody>
      </p:sp>
      <p:pic>
        <p:nvPicPr>
          <p:cNvPr id="17" name="Picture 15">
            <a:extLst>
              <a:ext uri="{FF2B5EF4-FFF2-40B4-BE49-F238E27FC236}">
                <a16:creationId xmlns:a16="http://schemas.microsoft.com/office/drawing/2014/main" id="{26A442A3-3C93-380C-4FC4-9C1EB1C1AD95}"/>
              </a:ext>
            </a:extLst>
          </p:cNvPr>
          <p:cNvPicPr>
            <a:picLocks noChangeAspect="1"/>
          </p:cNvPicPr>
          <p:nvPr/>
        </p:nvPicPr>
        <p:blipFill>
          <a:blip r:embed="rId3"/>
          <a:stretch>
            <a:fillRect/>
          </a:stretch>
        </p:blipFill>
        <p:spPr>
          <a:xfrm>
            <a:off x="7582499" y="3654966"/>
            <a:ext cx="4061812" cy="1259534"/>
          </a:xfrm>
          <a:prstGeom prst="rect">
            <a:avLst/>
          </a:prstGeom>
        </p:spPr>
      </p:pic>
      <p:pic>
        <p:nvPicPr>
          <p:cNvPr id="5" name="Picture 4">
            <a:extLst>
              <a:ext uri="{FF2B5EF4-FFF2-40B4-BE49-F238E27FC236}">
                <a16:creationId xmlns:a16="http://schemas.microsoft.com/office/drawing/2014/main" id="{80AADE17-7B35-8DED-2C98-88D993DCB489}"/>
              </a:ext>
            </a:extLst>
          </p:cNvPr>
          <p:cNvPicPr>
            <a:picLocks noChangeAspect="1"/>
          </p:cNvPicPr>
          <p:nvPr/>
        </p:nvPicPr>
        <p:blipFill>
          <a:blip r:embed="rId4"/>
          <a:stretch>
            <a:fillRect/>
          </a:stretch>
        </p:blipFill>
        <p:spPr>
          <a:xfrm>
            <a:off x="1487898" y="2653888"/>
            <a:ext cx="4833258" cy="1789334"/>
          </a:xfrm>
          <a:prstGeom prst="rect">
            <a:avLst/>
          </a:prstGeom>
        </p:spPr>
      </p:pic>
      <p:pic>
        <p:nvPicPr>
          <p:cNvPr id="13" name="Picture 12">
            <a:extLst>
              <a:ext uri="{FF2B5EF4-FFF2-40B4-BE49-F238E27FC236}">
                <a16:creationId xmlns:a16="http://schemas.microsoft.com/office/drawing/2014/main" id="{05258ADD-B354-AE58-8AEE-80328337621B}"/>
              </a:ext>
            </a:extLst>
          </p:cNvPr>
          <p:cNvPicPr>
            <a:picLocks noChangeAspect="1"/>
          </p:cNvPicPr>
          <p:nvPr/>
        </p:nvPicPr>
        <p:blipFill>
          <a:blip r:embed="rId5"/>
          <a:stretch>
            <a:fillRect/>
          </a:stretch>
        </p:blipFill>
        <p:spPr>
          <a:xfrm>
            <a:off x="988072" y="5039037"/>
            <a:ext cx="6323702" cy="1074963"/>
          </a:xfrm>
          <a:prstGeom prst="rect">
            <a:avLst/>
          </a:prstGeom>
        </p:spPr>
      </p:pic>
    </p:spTree>
    <p:extLst>
      <p:ext uri="{BB962C8B-B14F-4D97-AF65-F5344CB8AC3E}">
        <p14:creationId xmlns:p14="http://schemas.microsoft.com/office/powerpoint/2010/main" val="29919581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2270AFD8898FE84B8C0DEF4AF569EE5F" ma:contentTypeVersion="11" ma:contentTypeDescription="Tạo tài liệu mới." ma:contentTypeScope="" ma:versionID="9c2a8cdc23056365b6dc92e8dbbf672a">
  <xsd:schema xmlns:xsd="http://www.w3.org/2001/XMLSchema" xmlns:xs="http://www.w3.org/2001/XMLSchema" xmlns:p="http://schemas.microsoft.com/office/2006/metadata/properties" xmlns:ns3="32a3f031-5e38-462b-b0c0-9200614458f0" xmlns:ns4="a069508f-c851-4346-9bc8-e3754af750ae" targetNamespace="http://schemas.microsoft.com/office/2006/metadata/properties" ma:root="true" ma:fieldsID="f8ecfac3bb01f21fb85fe3204cbc3b27" ns3:_="" ns4:_="">
    <xsd:import namespace="32a3f031-5e38-462b-b0c0-9200614458f0"/>
    <xsd:import namespace="a069508f-c851-4346-9bc8-e3754af750ae"/>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OCR"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2a3f031-5e38-462b-b0c0-9200614458f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069508f-c851-4346-9bc8-e3754af750ae" elementFormDefault="qualified">
    <xsd:import namespace="http://schemas.microsoft.com/office/2006/documentManagement/types"/>
    <xsd:import namespace="http://schemas.microsoft.com/office/infopath/2007/PartnerControls"/>
    <xsd:element name="SharedWithUsers" ma:index="16" nillable="true" ma:displayName="Chia sẻ Với"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Chia sẻ Có Chi tiết" ma:internalName="SharedWithDetails" ma:readOnly="true">
      <xsd:simpleType>
        <xsd:restriction base="dms:Note">
          <xsd:maxLength value="255"/>
        </xsd:restriction>
      </xsd:simpleType>
    </xsd:element>
    <xsd:element name="SharingHintHash" ma:index="18" nillable="true" ma:displayName="Hàm băm Gợi ý Chia sẻ"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89D03F8-6FD7-4880-ADA2-9EC56EB7C1DF}">
  <ds:schemaRefs>
    <ds:schemaRef ds:uri="32a3f031-5e38-462b-b0c0-9200614458f0"/>
    <ds:schemaRef ds:uri="a069508f-c851-4346-9bc8-e3754af750a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6F1E0C3-5630-44C4-B23F-50D5BF991D39}">
  <ds:schemaRefs>
    <ds:schemaRef ds:uri="http://purl.org/dc/dcmitype/"/>
    <ds:schemaRef ds:uri="http://schemas.openxmlformats.org/package/2006/metadata/core-properties"/>
    <ds:schemaRef ds:uri="http://schemas.microsoft.com/office/infopath/2007/PartnerControls"/>
    <ds:schemaRef ds:uri="http://purl.org/dc/elements/1.1/"/>
    <ds:schemaRef ds:uri="http://schemas.microsoft.com/office/2006/documentManagement/types"/>
    <ds:schemaRef ds:uri="32a3f031-5e38-462b-b0c0-9200614458f0"/>
    <ds:schemaRef ds:uri="a069508f-c851-4346-9bc8-e3754af750ae"/>
    <ds:schemaRef ds:uri="http://schemas.microsoft.com/office/2006/metadata/properties"/>
    <ds:schemaRef ds:uri="http://www.w3.org/XML/1998/namespace"/>
    <ds:schemaRef ds:uri="http://purl.org/dc/terms/"/>
  </ds:schemaRefs>
</ds:datastoreItem>
</file>

<file path=customXml/itemProps3.xml><?xml version="1.0" encoding="utf-8"?>
<ds:datastoreItem xmlns:ds="http://schemas.openxmlformats.org/officeDocument/2006/customXml" ds:itemID="{F8677F72-A3D0-4A5A-8611-643602DA3C1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3967</Words>
  <Application>Microsoft Office PowerPoint</Application>
  <PresentationFormat>Widescreen</PresentationFormat>
  <Paragraphs>407</Paragraphs>
  <Slides>31</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Bahnschrift SemiBold</vt:lpstr>
      <vt:lpstr>Calibri</vt:lpstr>
      <vt:lpstr>Calibri Light</vt:lpstr>
      <vt:lpstr>Cambria Math</vt:lpstr>
      <vt:lpstr>Poppins</vt:lpstr>
      <vt:lpstr>Times New Roman</vt:lpstr>
      <vt:lpstr>Wingdings</vt:lpstr>
      <vt:lpstr>Office Theme</vt:lpstr>
      <vt:lpstr>­­­­­­ĐẠI HỌC QUỐC GIA THÀNH PHỐ HỒ CHÍ MINH TRƯỜNG ĐẠI HỌC CÔNG NGHỆ THÔNG TIN KHOA KHOA HỌC &amp; KỸ THUẬT THÔNG TIN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­­­­­­ĐẠI HỌC QUỐC GIA THÀNH PHỐ HỒ CHÍ MINH TRƯỜNG ĐẠI HỌC CÔNG NGHỆ THÔNG TIN KHOA KHOA HỌC &amp; KỸ THUẬT THÔNG TIN</dc:title>
  <dc:creator>Phạm Đức Thể</dc:creator>
  <cp:lastModifiedBy>Phạm Đức Thể</cp:lastModifiedBy>
  <cp:revision>1</cp:revision>
  <dcterms:created xsi:type="dcterms:W3CDTF">2022-10-24T02:00:22Z</dcterms:created>
  <dcterms:modified xsi:type="dcterms:W3CDTF">2022-11-01T06:28:57Z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0x0101002270AFD8898FE84B8C0DEF4AF569EE5F</vt:lpwstr>
  </property>
</Properties>
</file>