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7" r:id="rId2"/>
    <p:sldId id="256" r:id="rId3"/>
    <p:sldId id="266" r:id="rId4"/>
    <p:sldId id="265" r:id="rId5"/>
    <p:sldId id="258" r:id="rId6"/>
    <p:sldId id="264" r:id="rId7"/>
    <p:sldId id="268" r:id="rId8"/>
    <p:sldId id="260" r:id="rId9"/>
    <p:sldId id="269" r:id="rId10"/>
    <p:sldId id="270" r:id="rId11"/>
    <p:sldId id="271" r:id="rId12"/>
    <p:sldId id="272" r:id="rId13"/>
    <p:sldId id="275" r:id="rId14"/>
    <p:sldId id="274" r:id="rId15"/>
    <p:sldId id="276" r:id="rId16"/>
    <p:sldId id="277" r:id="rId17"/>
    <p:sldId id="281" r:id="rId18"/>
    <p:sldId id="280" r:id="rId19"/>
    <p:sldId id="278" r:id="rId20"/>
    <p:sldId id="279" r:id="rId21"/>
    <p:sldId id="282" r:id="rId22"/>
    <p:sldId id="283" r:id="rId23"/>
    <p:sldId id="284" r:id="rId24"/>
    <p:sldId id="286" r:id="rId25"/>
    <p:sldId id="287" r:id="rId26"/>
    <p:sldId id="288" r:id="rId27"/>
    <p:sldId id="289" r:id="rId28"/>
    <p:sldId id="291" r:id="rId29"/>
    <p:sldId id="290" r:id="rId30"/>
    <p:sldId id="292" r:id="rId31"/>
    <p:sldId id="294" r:id="rId32"/>
    <p:sldId id="295" r:id="rId33"/>
    <p:sldId id="296" r:id="rId34"/>
    <p:sldId id="262" r:id="rId35"/>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13B1"/>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0" autoAdjust="0"/>
    <p:restoredTop sz="94660"/>
  </p:normalViewPr>
  <p:slideViewPr>
    <p:cSldViewPr snapToGrid="0" showGuides="1">
      <p:cViewPr varScale="1">
        <p:scale>
          <a:sx n="98" d="100"/>
          <a:sy n="98" d="100"/>
        </p:scale>
        <p:origin x="102" y="42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634C5F-94B2-4344-8AF6-8C7F3C1AE980}" type="datetimeFigureOut">
              <a:rPr lang="vi-VN" smtClean="0"/>
              <a:t>13/07/2022</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D7C828-244A-4542-AE73-8FDC15093567}" type="slidenum">
              <a:rPr lang="vi-VN" smtClean="0"/>
              <a:t>‹#›</a:t>
            </a:fld>
            <a:endParaRPr lang="vi-VN"/>
          </a:p>
        </p:txBody>
      </p:sp>
    </p:spTree>
    <p:extLst>
      <p:ext uri="{BB962C8B-B14F-4D97-AF65-F5344CB8AC3E}">
        <p14:creationId xmlns:p14="http://schemas.microsoft.com/office/powerpoint/2010/main" val="2362040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6D7C828-244A-4542-AE73-8FDC15093567}" type="slidenum">
              <a:rPr lang="vi-VN" smtClean="0"/>
              <a:t>2</a:t>
            </a:fld>
            <a:endParaRPr lang="vi-VN"/>
          </a:p>
        </p:txBody>
      </p:sp>
    </p:spTree>
    <p:extLst>
      <p:ext uri="{BB962C8B-B14F-4D97-AF65-F5344CB8AC3E}">
        <p14:creationId xmlns:p14="http://schemas.microsoft.com/office/powerpoint/2010/main" val="2269022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6D7C828-244A-4542-AE73-8FDC15093567}" type="slidenum">
              <a:rPr lang="vi-VN" smtClean="0"/>
              <a:t>11</a:t>
            </a:fld>
            <a:endParaRPr lang="vi-VN"/>
          </a:p>
        </p:txBody>
      </p:sp>
    </p:spTree>
    <p:extLst>
      <p:ext uri="{BB962C8B-B14F-4D97-AF65-F5344CB8AC3E}">
        <p14:creationId xmlns:p14="http://schemas.microsoft.com/office/powerpoint/2010/main" val="2618966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6D7C828-244A-4542-AE73-8FDC15093567}" type="slidenum">
              <a:rPr lang="vi-VN" smtClean="0"/>
              <a:t>12</a:t>
            </a:fld>
            <a:endParaRPr lang="vi-VN"/>
          </a:p>
        </p:txBody>
      </p:sp>
    </p:spTree>
    <p:extLst>
      <p:ext uri="{BB962C8B-B14F-4D97-AF65-F5344CB8AC3E}">
        <p14:creationId xmlns:p14="http://schemas.microsoft.com/office/powerpoint/2010/main" val="3885035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6D7C828-244A-4542-AE73-8FDC15093567}" type="slidenum">
              <a:rPr lang="vi-VN" smtClean="0"/>
              <a:t>13</a:t>
            </a:fld>
            <a:endParaRPr lang="vi-VN"/>
          </a:p>
        </p:txBody>
      </p:sp>
    </p:spTree>
    <p:extLst>
      <p:ext uri="{BB962C8B-B14F-4D97-AF65-F5344CB8AC3E}">
        <p14:creationId xmlns:p14="http://schemas.microsoft.com/office/powerpoint/2010/main" val="269834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6D7C828-244A-4542-AE73-8FDC15093567}" type="slidenum">
              <a:rPr lang="vi-VN" smtClean="0"/>
              <a:t>14</a:t>
            </a:fld>
            <a:endParaRPr lang="vi-VN"/>
          </a:p>
        </p:txBody>
      </p:sp>
    </p:spTree>
    <p:extLst>
      <p:ext uri="{BB962C8B-B14F-4D97-AF65-F5344CB8AC3E}">
        <p14:creationId xmlns:p14="http://schemas.microsoft.com/office/powerpoint/2010/main" val="3331601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6D7C828-244A-4542-AE73-8FDC15093567}" type="slidenum">
              <a:rPr lang="vi-VN" smtClean="0"/>
              <a:t>15</a:t>
            </a:fld>
            <a:endParaRPr lang="vi-VN"/>
          </a:p>
        </p:txBody>
      </p:sp>
    </p:spTree>
    <p:extLst>
      <p:ext uri="{BB962C8B-B14F-4D97-AF65-F5344CB8AC3E}">
        <p14:creationId xmlns:p14="http://schemas.microsoft.com/office/powerpoint/2010/main" val="3091382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6D7C828-244A-4542-AE73-8FDC15093567}" type="slidenum">
              <a:rPr lang="vi-VN" smtClean="0"/>
              <a:t>16</a:t>
            </a:fld>
            <a:endParaRPr lang="vi-VN"/>
          </a:p>
        </p:txBody>
      </p:sp>
    </p:spTree>
    <p:extLst>
      <p:ext uri="{BB962C8B-B14F-4D97-AF65-F5344CB8AC3E}">
        <p14:creationId xmlns:p14="http://schemas.microsoft.com/office/powerpoint/2010/main" val="1219291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6D7C828-244A-4542-AE73-8FDC15093567}" type="slidenum">
              <a:rPr lang="vi-VN" smtClean="0"/>
              <a:t>17</a:t>
            </a:fld>
            <a:endParaRPr lang="vi-VN"/>
          </a:p>
        </p:txBody>
      </p:sp>
    </p:spTree>
    <p:extLst>
      <p:ext uri="{BB962C8B-B14F-4D97-AF65-F5344CB8AC3E}">
        <p14:creationId xmlns:p14="http://schemas.microsoft.com/office/powerpoint/2010/main" val="27798066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6D7C828-244A-4542-AE73-8FDC15093567}" type="slidenum">
              <a:rPr lang="vi-VN" smtClean="0"/>
              <a:t>18</a:t>
            </a:fld>
            <a:endParaRPr lang="vi-VN"/>
          </a:p>
        </p:txBody>
      </p:sp>
    </p:spTree>
    <p:extLst>
      <p:ext uri="{BB962C8B-B14F-4D97-AF65-F5344CB8AC3E}">
        <p14:creationId xmlns:p14="http://schemas.microsoft.com/office/powerpoint/2010/main" val="2111480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6D7C828-244A-4542-AE73-8FDC15093567}" type="slidenum">
              <a:rPr lang="vi-VN" smtClean="0"/>
              <a:t>19</a:t>
            </a:fld>
            <a:endParaRPr lang="vi-VN"/>
          </a:p>
        </p:txBody>
      </p:sp>
    </p:spTree>
    <p:extLst>
      <p:ext uri="{BB962C8B-B14F-4D97-AF65-F5344CB8AC3E}">
        <p14:creationId xmlns:p14="http://schemas.microsoft.com/office/powerpoint/2010/main" val="38010208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6D7C828-244A-4542-AE73-8FDC15093567}" type="slidenum">
              <a:rPr lang="vi-VN" smtClean="0"/>
              <a:t>20</a:t>
            </a:fld>
            <a:endParaRPr lang="vi-VN"/>
          </a:p>
        </p:txBody>
      </p:sp>
    </p:spTree>
    <p:extLst>
      <p:ext uri="{BB962C8B-B14F-4D97-AF65-F5344CB8AC3E}">
        <p14:creationId xmlns:p14="http://schemas.microsoft.com/office/powerpoint/2010/main" val="1689064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6D7C828-244A-4542-AE73-8FDC15093567}" type="slidenum">
              <a:rPr lang="vi-VN" smtClean="0"/>
              <a:t>3</a:t>
            </a:fld>
            <a:endParaRPr lang="vi-VN"/>
          </a:p>
        </p:txBody>
      </p:sp>
    </p:spTree>
    <p:extLst>
      <p:ext uri="{BB962C8B-B14F-4D97-AF65-F5344CB8AC3E}">
        <p14:creationId xmlns:p14="http://schemas.microsoft.com/office/powerpoint/2010/main" val="28359629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6D7C828-244A-4542-AE73-8FDC15093567}" type="slidenum">
              <a:rPr lang="vi-VN" smtClean="0"/>
              <a:t>21</a:t>
            </a:fld>
            <a:endParaRPr lang="vi-VN"/>
          </a:p>
        </p:txBody>
      </p:sp>
    </p:spTree>
    <p:extLst>
      <p:ext uri="{BB962C8B-B14F-4D97-AF65-F5344CB8AC3E}">
        <p14:creationId xmlns:p14="http://schemas.microsoft.com/office/powerpoint/2010/main" val="1295713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6D7C828-244A-4542-AE73-8FDC15093567}" type="slidenum">
              <a:rPr lang="vi-VN" smtClean="0"/>
              <a:t>22</a:t>
            </a:fld>
            <a:endParaRPr lang="vi-VN"/>
          </a:p>
        </p:txBody>
      </p:sp>
    </p:spTree>
    <p:extLst>
      <p:ext uri="{BB962C8B-B14F-4D97-AF65-F5344CB8AC3E}">
        <p14:creationId xmlns:p14="http://schemas.microsoft.com/office/powerpoint/2010/main" val="12498700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6D7C828-244A-4542-AE73-8FDC15093567}" type="slidenum">
              <a:rPr lang="vi-VN" smtClean="0"/>
              <a:t>23</a:t>
            </a:fld>
            <a:endParaRPr lang="vi-VN"/>
          </a:p>
        </p:txBody>
      </p:sp>
    </p:spTree>
    <p:extLst>
      <p:ext uri="{BB962C8B-B14F-4D97-AF65-F5344CB8AC3E}">
        <p14:creationId xmlns:p14="http://schemas.microsoft.com/office/powerpoint/2010/main" val="3523415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6D7C828-244A-4542-AE73-8FDC15093567}" type="slidenum">
              <a:rPr lang="vi-VN" smtClean="0"/>
              <a:t>24</a:t>
            </a:fld>
            <a:endParaRPr lang="vi-VN"/>
          </a:p>
        </p:txBody>
      </p:sp>
    </p:spTree>
    <p:extLst>
      <p:ext uri="{BB962C8B-B14F-4D97-AF65-F5344CB8AC3E}">
        <p14:creationId xmlns:p14="http://schemas.microsoft.com/office/powerpoint/2010/main" val="34887191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6D7C828-244A-4542-AE73-8FDC15093567}" type="slidenum">
              <a:rPr lang="vi-VN" smtClean="0"/>
              <a:t>25</a:t>
            </a:fld>
            <a:endParaRPr lang="vi-VN"/>
          </a:p>
        </p:txBody>
      </p:sp>
    </p:spTree>
    <p:extLst>
      <p:ext uri="{BB962C8B-B14F-4D97-AF65-F5344CB8AC3E}">
        <p14:creationId xmlns:p14="http://schemas.microsoft.com/office/powerpoint/2010/main" val="41809588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6D7C828-244A-4542-AE73-8FDC15093567}" type="slidenum">
              <a:rPr lang="vi-VN" smtClean="0"/>
              <a:t>26</a:t>
            </a:fld>
            <a:endParaRPr lang="vi-VN"/>
          </a:p>
        </p:txBody>
      </p:sp>
    </p:spTree>
    <p:extLst>
      <p:ext uri="{BB962C8B-B14F-4D97-AF65-F5344CB8AC3E}">
        <p14:creationId xmlns:p14="http://schemas.microsoft.com/office/powerpoint/2010/main" val="8817326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6D7C828-244A-4542-AE73-8FDC15093567}" type="slidenum">
              <a:rPr lang="vi-VN" smtClean="0"/>
              <a:t>27</a:t>
            </a:fld>
            <a:endParaRPr lang="vi-VN"/>
          </a:p>
        </p:txBody>
      </p:sp>
    </p:spTree>
    <p:extLst>
      <p:ext uri="{BB962C8B-B14F-4D97-AF65-F5344CB8AC3E}">
        <p14:creationId xmlns:p14="http://schemas.microsoft.com/office/powerpoint/2010/main" val="36035844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6D7C828-244A-4542-AE73-8FDC15093567}" type="slidenum">
              <a:rPr lang="vi-VN" smtClean="0"/>
              <a:t>28</a:t>
            </a:fld>
            <a:endParaRPr lang="vi-VN"/>
          </a:p>
        </p:txBody>
      </p:sp>
    </p:spTree>
    <p:extLst>
      <p:ext uri="{BB962C8B-B14F-4D97-AF65-F5344CB8AC3E}">
        <p14:creationId xmlns:p14="http://schemas.microsoft.com/office/powerpoint/2010/main" val="568982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6D7C828-244A-4542-AE73-8FDC15093567}" type="slidenum">
              <a:rPr lang="vi-VN" smtClean="0"/>
              <a:t>29</a:t>
            </a:fld>
            <a:endParaRPr lang="vi-VN"/>
          </a:p>
        </p:txBody>
      </p:sp>
    </p:spTree>
    <p:extLst>
      <p:ext uri="{BB962C8B-B14F-4D97-AF65-F5344CB8AC3E}">
        <p14:creationId xmlns:p14="http://schemas.microsoft.com/office/powerpoint/2010/main" val="6526486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6D7C828-244A-4542-AE73-8FDC15093567}" type="slidenum">
              <a:rPr lang="vi-VN" smtClean="0"/>
              <a:t>30</a:t>
            </a:fld>
            <a:endParaRPr lang="vi-VN"/>
          </a:p>
        </p:txBody>
      </p:sp>
    </p:spTree>
    <p:extLst>
      <p:ext uri="{BB962C8B-B14F-4D97-AF65-F5344CB8AC3E}">
        <p14:creationId xmlns:p14="http://schemas.microsoft.com/office/powerpoint/2010/main" val="2548477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6D7C828-244A-4542-AE73-8FDC15093567}" type="slidenum">
              <a:rPr lang="vi-VN" smtClean="0"/>
              <a:t>4</a:t>
            </a:fld>
            <a:endParaRPr lang="vi-VN"/>
          </a:p>
        </p:txBody>
      </p:sp>
    </p:spTree>
    <p:extLst>
      <p:ext uri="{BB962C8B-B14F-4D97-AF65-F5344CB8AC3E}">
        <p14:creationId xmlns:p14="http://schemas.microsoft.com/office/powerpoint/2010/main" val="22249307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6D7C828-244A-4542-AE73-8FDC15093567}" type="slidenum">
              <a:rPr lang="vi-VN" smtClean="0"/>
              <a:t>31</a:t>
            </a:fld>
            <a:endParaRPr lang="vi-VN"/>
          </a:p>
        </p:txBody>
      </p:sp>
    </p:spTree>
    <p:extLst>
      <p:ext uri="{BB962C8B-B14F-4D97-AF65-F5344CB8AC3E}">
        <p14:creationId xmlns:p14="http://schemas.microsoft.com/office/powerpoint/2010/main" val="1363944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6D7C828-244A-4542-AE73-8FDC15093567}" type="slidenum">
              <a:rPr lang="vi-VN" smtClean="0"/>
              <a:t>32</a:t>
            </a:fld>
            <a:endParaRPr lang="vi-VN"/>
          </a:p>
        </p:txBody>
      </p:sp>
    </p:spTree>
    <p:extLst>
      <p:ext uri="{BB962C8B-B14F-4D97-AF65-F5344CB8AC3E}">
        <p14:creationId xmlns:p14="http://schemas.microsoft.com/office/powerpoint/2010/main" val="23137415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6D7C828-244A-4542-AE73-8FDC15093567}" type="slidenum">
              <a:rPr lang="vi-VN" smtClean="0"/>
              <a:t>33</a:t>
            </a:fld>
            <a:endParaRPr lang="vi-VN"/>
          </a:p>
        </p:txBody>
      </p:sp>
    </p:spTree>
    <p:extLst>
      <p:ext uri="{BB962C8B-B14F-4D97-AF65-F5344CB8AC3E}">
        <p14:creationId xmlns:p14="http://schemas.microsoft.com/office/powerpoint/2010/main" val="26248553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6D7C828-244A-4542-AE73-8FDC15093567}" type="slidenum">
              <a:rPr lang="vi-VN" smtClean="0"/>
              <a:t>34</a:t>
            </a:fld>
            <a:endParaRPr lang="vi-VN"/>
          </a:p>
        </p:txBody>
      </p:sp>
    </p:spTree>
    <p:extLst>
      <p:ext uri="{BB962C8B-B14F-4D97-AF65-F5344CB8AC3E}">
        <p14:creationId xmlns:p14="http://schemas.microsoft.com/office/powerpoint/2010/main" val="3453992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6D7C828-244A-4542-AE73-8FDC15093567}" type="slidenum">
              <a:rPr lang="vi-VN" smtClean="0"/>
              <a:t>5</a:t>
            </a:fld>
            <a:endParaRPr lang="vi-VN"/>
          </a:p>
        </p:txBody>
      </p:sp>
    </p:spTree>
    <p:extLst>
      <p:ext uri="{BB962C8B-B14F-4D97-AF65-F5344CB8AC3E}">
        <p14:creationId xmlns:p14="http://schemas.microsoft.com/office/powerpoint/2010/main" val="1122991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6D7C828-244A-4542-AE73-8FDC15093567}" type="slidenum">
              <a:rPr lang="vi-VN" smtClean="0"/>
              <a:t>6</a:t>
            </a:fld>
            <a:endParaRPr lang="vi-VN"/>
          </a:p>
        </p:txBody>
      </p:sp>
    </p:spTree>
    <p:extLst>
      <p:ext uri="{BB962C8B-B14F-4D97-AF65-F5344CB8AC3E}">
        <p14:creationId xmlns:p14="http://schemas.microsoft.com/office/powerpoint/2010/main" val="1823138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6D7C828-244A-4542-AE73-8FDC15093567}" type="slidenum">
              <a:rPr lang="vi-VN" smtClean="0"/>
              <a:t>7</a:t>
            </a:fld>
            <a:endParaRPr lang="vi-VN"/>
          </a:p>
        </p:txBody>
      </p:sp>
    </p:spTree>
    <p:extLst>
      <p:ext uri="{BB962C8B-B14F-4D97-AF65-F5344CB8AC3E}">
        <p14:creationId xmlns:p14="http://schemas.microsoft.com/office/powerpoint/2010/main" val="2977643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6D7C828-244A-4542-AE73-8FDC15093567}" type="slidenum">
              <a:rPr lang="vi-VN" smtClean="0"/>
              <a:t>8</a:t>
            </a:fld>
            <a:endParaRPr lang="vi-VN"/>
          </a:p>
        </p:txBody>
      </p:sp>
    </p:spTree>
    <p:extLst>
      <p:ext uri="{BB962C8B-B14F-4D97-AF65-F5344CB8AC3E}">
        <p14:creationId xmlns:p14="http://schemas.microsoft.com/office/powerpoint/2010/main" val="4103569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6D7C828-244A-4542-AE73-8FDC15093567}" type="slidenum">
              <a:rPr lang="vi-VN" smtClean="0"/>
              <a:t>9</a:t>
            </a:fld>
            <a:endParaRPr lang="vi-VN"/>
          </a:p>
        </p:txBody>
      </p:sp>
    </p:spTree>
    <p:extLst>
      <p:ext uri="{BB962C8B-B14F-4D97-AF65-F5344CB8AC3E}">
        <p14:creationId xmlns:p14="http://schemas.microsoft.com/office/powerpoint/2010/main" val="1113498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6D7C828-244A-4542-AE73-8FDC15093567}" type="slidenum">
              <a:rPr lang="vi-VN" smtClean="0"/>
              <a:t>10</a:t>
            </a:fld>
            <a:endParaRPr lang="vi-VN"/>
          </a:p>
        </p:txBody>
      </p:sp>
    </p:spTree>
    <p:extLst>
      <p:ext uri="{BB962C8B-B14F-4D97-AF65-F5344CB8AC3E}">
        <p14:creationId xmlns:p14="http://schemas.microsoft.com/office/powerpoint/2010/main" val="94320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BC8C4-EB9F-228D-E18B-A9073EDAC0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4C3980D9-ACD1-7D73-7677-D3E1A7136F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2202118B-81BC-028F-A56E-671892893161}"/>
              </a:ext>
            </a:extLst>
          </p:cNvPr>
          <p:cNvSpPr>
            <a:spLocks noGrp="1"/>
          </p:cNvSpPr>
          <p:nvPr>
            <p:ph type="dt" sz="half" idx="10"/>
          </p:nvPr>
        </p:nvSpPr>
        <p:spPr/>
        <p:txBody>
          <a:bodyPr/>
          <a:lstStyle/>
          <a:p>
            <a:fld id="{E78D9FEB-D8B8-44CE-96F4-8AC48DF17E22}" type="datetime1">
              <a:rPr lang="vi-VN" smtClean="0"/>
              <a:t>13/07/2022</a:t>
            </a:fld>
            <a:endParaRPr lang="vi-VN"/>
          </a:p>
        </p:txBody>
      </p:sp>
      <p:sp>
        <p:nvSpPr>
          <p:cNvPr id="5" name="Footer Placeholder 4">
            <a:extLst>
              <a:ext uri="{FF2B5EF4-FFF2-40B4-BE49-F238E27FC236}">
                <a16:creationId xmlns:a16="http://schemas.microsoft.com/office/drawing/2014/main" id="{932FDFA2-F0B7-B127-FE08-52E242FA0169}"/>
              </a:ext>
            </a:extLst>
          </p:cNvPr>
          <p:cNvSpPr>
            <a:spLocks noGrp="1"/>
          </p:cNvSpPr>
          <p:nvPr>
            <p:ph type="ftr" sz="quarter" idx="11"/>
          </p:nvPr>
        </p:nvSpPr>
        <p:spPr/>
        <p:txBody>
          <a:bodyPr/>
          <a:lstStyle/>
          <a:p>
            <a:r>
              <a:rPr lang="vi-VN"/>
              <a:t>Phân Tích &amp; Xây Dựng Mô Hình Dự Đoán Nồng Độ CO Trong Không Khí</a:t>
            </a:r>
          </a:p>
        </p:txBody>
      </p:sp>
      <p:sp>
        <p:nvSpPr>
          <p:cNvPr id="6" name="Slide Number Placeholder 5">
            <a:extLst>
              <a:ext uri="{FF2B5EF4-FFF2-40B4-BE49-F238E27FC236}">
                <a16:creationId xmlns:a16="http://schemas.microsoft.com/office/drawing/2014/main" id="{F7B5153D-7840-2F68-4A53-25D0F14ABCD6}"/>
              </a:ext>
            </a:extLst>
          </p:cNvPr>
          <p:cNvSpPr>
            <a:spLocks noGrp="1"/>
          </p:cNvSpPr>
          <p:nvPr>
            <p:ph type="sldNum" sz="quarter" idx="12"/>
          </p:nvPr>
        </p:nvSpPr>
        <p:spPr/>
        <p:txBody>
          <a:bodyPr/>
          <a:lstStyle/>
          <a:p>
            <a:fld id="{979C1D6E-BC7D-4390-8B49-138F374AB680}" type="slidenum">
              <a:rPr lang="vi-VN" smtClean="0"/>
              <a:t>‹#›</a:t>
            </a:fld>
            <a:endParaRPr lang="vi-VN"/>
          </a:p>
        </p:txBody>
      </p:sp>
    </p:spTree>
    <p:extLst>
      <p:ext uri="{BB962C8B-B14F-4D97-AF65-F5344CB8AC3E}">
        <p14:creationId xmlns:p14="http://schemas.microsoft.com/office/powerpoint/2010/main" val="347841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32E20-BC6E-F257-72E6-BE78AACADA1F}"/>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C4554506-A168-44C4-7DD0-BFAEA2DFA6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E59BBD45-1406-DA11-4287-DB3B03B2D4E3}"/>
              </a:ext>
            </a:extLst>
          </p:cNvPr>
          <p:cNvSpPr>
            <a:spLocks noGrp="1"/>
          </p:cNvSpPr>
          <p:nvPr>
            <p:ph type="dt" sz="half" idx="10"/>
          </p:nvPr>
        </p:nvSpPr>
        <p:spPr/>
        <p:txBody>
          <a:bodyPr/>
          <a:lstStyle/>
          <a:p>
            <a:fld id="{D18665A9-FC38-48AF-B8C7-14B6906F132A}" type="datetime1">
              <a:rPr lang="vi-VN" smtClean="0"/>
              <a:t>13/07/2022</a:t>
            </a:fld>
            <a:endParaRPr lang="vi-VN"/>
          </a:p>
        </p:txBody>
      </p:sp>
      <p:sp>
        <p:nvSpPr>
          <p:cNvPr id="5" name="Footer Placeholder 4">
            <a:extLst>
              <a:ext uri="{FF2B5EF4-FFF2-40B4-BE49-F238E27FC236}">
                <a16:creationId xmlns:a16="http://schemas.microsoft.com/office/drawing/2014/main" id="{BA6D8CDE-F304-08AD-8BB4-A5860459E712}"/>
              </a:ext>
            </a:extLst>
          </p:cNvPr>
          <p:cNvSpPr>
            <a:spLocks noGrp="1"/>
          </p:cNvSpPr>
          <p:nvPr>
            <p:ph type="ftr" sz="quarter" idx="11"/>
          </p:nvPr>
        </p:nvSpPr>
        <p:spPr/>
        <p:txBody>
          <a:bodyPr/>
          <a:lstStyle/>
          <a:p>
            <a:r>
              <a:rPr lang="vi-VN"/>
              <a:t>Phân Tích &amp; Xây Dựng Mô Hình Dự Đoán Nồng Độ CO Trong Không Khí</a:t>
            </a:r>
          </a:p>
        </p:txBody>
      </p:sp>
      <p:sp>
        <p:nvSpPr>
          <p:cNvPr id="6" name="Slide Number Placeholder 5">
            <a:extLst>
              <a:ext uri="{FF2B5EF4-FFF2-40B4-BE49-F238E27FC236}">
                <a16:creationId xmlns:a16="http://schemas.microsoft.com/office/drawing/2014/main" id="{01712E99-0779-5A44-52F6-AFA793873DCC}"/>
              </a:ext>
            </a:extLst>
          </p:cNvPr>
          <p:cNvSpPr>
            <a:spLocks noGrp="1"/>
          </p:cNvSpPr>
          <p:nvPr>
            <p:ph type="sldNum" sz="quarter" idx="12"/>
          </p:nvPr>
        </p:nvSpPr>
        <p:spPr/>
        <p:txBody>
          <a:bodyPr/>
          <a:lstStyle/>
          <a:p>
            <a:fld id="{979C1D6E-BC7D-4390-8B49-138F374AB680}" type="slidenum">
              <a:rPr lang="vi-VN" smtClean="0"/>
              <a:t>‹#›</a:t>
            </a:fld>
            <a:endParaRPr lang="vi-VN"/>
          </a:p>
        </p:txBody>
      </p:sp>
    </p:spTree>
    <p:extLst>
      <p:ext uri="{BB962C8B-B14F-4D97-AF65-F5344CB8AC3E}">
        <p14:creationId xmlns:p14="http://schemas.microsoft.com/office/powerpoint/2010/main" val="3759399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CC1929-9558-98A8-DE21-3F499ABD11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7A089A0C-D268-6369-FE0B-B6CCAA0FC6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3F352754-A795-FBF3-C4C1-D3D6F0D69B7B}"/>
              </a:ext>
            </a:extLst>
          </p:cNvPr>
          <p:cNvSpPr>
            <a:spLocks noGrp="1"/>
          </p:cNvSpPr>
          <p:nvPr>
            <p:ph type="dt" sz="half" idx="10"/>
          </p:nvPr>
        </p:nvSpPr>
        <p:spPr/>
        <p:txBody>
          <a:bodyPr/>
          <a:lstStyle/>
          <a:p>
            <a:fld id="{E678DF0D-2CBB-4317-B19F-30EBDA64A717}" type="datetime1">
              <a:rPr lang="vi-VN" smtClean="0"/>
              <a:t>13/07/2022</a:t>
            </a:fld>
            <a:endParaRPr lang="vi-VN"/>
          </a:p>
        </p:txBody>
      </p:sp>
      <p:sp>
        <p:nvSpPr>
          <p:cNvPr id="5" name="Footer Placeholder 4">
            <a:extLst>
              <a:ext uri="{FF2B5EF4-FFF2-40B4-BE49-F238E27FC236}">
                <a16:creationId xmlns:a16="http://schemas.microsoft.com/office/drawing/2014/main" id="{29611CDD-B67E-CA6C-957F-7408AC2D2560}"/>
              </a:ext>
            </a:extLst>
          </p:cNvPr>
          <p:cNvSpPr>
            <a:spLocks noGrp="1"/>
          </p:cNvSpPr>
          <p:nvPr>
            <p:ph type="ftr" sz="quarter" idx="11"/>
          </p:nvPr>
        </p:nvSpPr>
        <p:spPr/>
        <p:txBody>
          <a:bodyPr/>
          <a:lstStyle/>
          <a:p>
            <a:r>
              <a:rPr lang="vi-VN"/>
              <a:t>Phân Tích &amp; Xây Dựng Mô Hình Dự Đoán Nồng Độ CO Trong Không Khí</a:t>
            </a:r>
          </a:p>
        </p:txBody>
      </p:sp>
      <p:sp>
        <p:nvSpPr>
          <p:cNvPr id="6" name="Slide Number Placeholder 5">
            <a:extLst>
              <a:ext uri="{FF2B5EF4-FFF2-40B4-BE49-F238E27FC236}">
                <a16:creationId xmlns:a16="http://schemas.microsoft.com/office/drawing/2014/main" id="{D750822B-CDFA-AB9B-98E4-AEE234CDAFC5}"/>
              </a:ext>
            </a:extLst>
          </p:cNvPr>
          <p:cNvSpPr>
            <a:spLocks noGrp="1"/>
          </p:cNvSpPr>
          <p:nvPr>
            <p:ph type="sldNum" sz="quarter" idx="12"/>
          </p:nvPr>
        </p:nvSpPr>
        <p:spPr/>
        <p:txBody>
          <a:bodyPr/>
          <a:lstStyle/>
          <a:p>
            <a:fld id="{979C1D6E-BC7D-4390-8B49-138F374AB680}" type="slidenum">
              <a:rPr lang="vi-VN" smtClean="0"/>
              <a:t>‹#›</a:t>
            </a:fld>
            <a:endParaRPr lang="vi-VN"/>
          </a:p>
        </p:txBody>
      </p:sp>
    </p:spTree>
    <p:extLst>
      <p:ext uri="{BB962C8B-B14F-4D97-AF65-F5344CB8AC3E}">
        <p14:creationId xmlns:p14="http://schemas.microsoft.com/office/powerpoint/2010/main" val="1169151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3F24A-A9D3-1EDC-3D4F-07D3D9B19F54}"/>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5542B35D-B40F-1614-A13D-4E68C5EDA4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7AEB29BA-36D5-62AD-1083-4991BB20DEF9}"/>
              </a:ext>
            </a:extLst>
          </p:cNvPr>
          <p:cNvSpPr>
            <a:spLocks noGrp="1"/>
          </p:cNvSpPr>
          <p:nvPr>
            <p:ph type="dt" sz="half" idx="10"/>
          </p:nvPr>
        </p:nvSpPr>
        <p:spPr/>
        <p:txBody>
          <a:bodyPr/>
          <a:lstStyle/>
          <a:p>
            <a:fld id="{95E12BAD-69AE-4F01-AD8A-8B7E09EE68D7}" type="datetime1">
              <a:rPr lang="vi-VN" smtClean="0"/>
              <a:t>13/07/2022</a:t>
            </a:fld>
            <a:endParaRPr lang="vi-VN"/>
          </a:p>
        </p:txBody>
      </p:sp>
      <p:sp>
        <p:nvSpPr>
          <p:cNvPr id="5" name="Footer Placeholder 4">
            <a:extLst>
              <a:ext uri="{FF2B5EF4-FFF2-40B4-BE49-F238E27FC236}">
                <a16:creationId xmlns:a16="http://schemas.microsoft.com/office/drawing/2014/main" id="{88144BB5-A3F8-EE33-1C1C-9CFB8940B96F}"/>
              </a:ext>
            </a:extLst>
          </p:cNvPr>
          <p:cNvSpPr>
            <a:spLocks noGrp="1"/>
          </p:cNvSpPr>
          <p:nvPr>
            <p:ph type="ftr" sz="quarter" idx="11"/>
          </p:nvPr>
        </p:nvSpPr>
        <p:spPr/>
        <p:txBody>
          <a:bodyPr/>
          <a:lstStyle/>
          <a:p>
            <a:r>
              <a:rPr lang="vi-VN"/>
              <a:t>Phân Tích &amp; Xây Dựng Mô Hình Dự Đoán Nồng Độ CO Trong Không Khí</a:t>
            </a:r>
          </a:p>
        </p:txBody>
      </p:sp>
      <p:sp>
        <p:nvSpPr>
          <p:cNvPr id="6" name="Slide Number Placeholder 5">
            <a:extLst>
              <a:ext uri="{FF2B5EF4-FFF2-40B4-BE49-F238E27FC236}">
                <a16:creationId xmlns:a16="http://schemas.microsoft.com/office/drawing/2014/main" id="{BA7D0289-3D4F-7D4F-A03D-4016B12CD980}"/>
              </a:ext>
            </a:extLst>
          </p:cNvPr>
          <p:cNvSpPr>
            <a:spLocks noGrp="1"/>
          </p:cNvSpPr>
          <p:nvPr>
            <p:ph type="sldNum" sz="quarter" idx="12"/>
          </p:nvPr>
        </p:nvSpPr>
        <p:spPr/>
        <p:txBody>
          <a:bodyPr/>
          <a:lstStyle/>
          <a:p>
            <a:fld id="{979C1D6E-BC7D-4390-8B49-138F374AB680}" type="slidenum">
              <a:rPr lang="vi-VN" smtClean="0"/>
              <a:t>‹#›</a:t>
            </a:fld>
            <a:endParaRPr lang="vi-VN"/>
          </a:p>
        </p:txBody>
      </p:sp>
    </p:spTree>
    <p:extLst>
      <p:ext uri="{BB962C8B-B14F-4D97-AF65-F5344CB8AC3E}">
        <p14:creationId xmlns:p14="http://schemas.microsoft.com/office/powerpoint/2010/main" val="1781130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962D8-88E0-FBB6-D0A9-22D72B746F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75C23457-325F-1B50-F3A3-983082A871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399391-BCE2-E5CC-4733-FE5730BF757D}"/>
              </a:ext>
            </a:extLst>
          </p:cNvPr>
          <p:cNvSpPr>
            <a:spLocks noGrp="1"/>
          </p:cNvSpPr>
          <p:nvPr>
            <p:ph type="dt" sz="half" idx="10"/>
          </p:nvPr>
        </p:nvSpPr>
        <p:spPr/>
        <p:txBody>
          <a:bodyPr/>
          <a:lstStyle/>
          <a:p>
            <a:fld id="{7C63D1B3-8D33-4471-A964-883AB8FF80E6}" type="datetime1">
              <a:rPr lang="vi-VN" smtClean="0"/>
              <a:t>13/07/2022</a:t>
            </a:fld>
            <a:endParaRPr lang="vi-VN"/>
          </a:p>
        </p:txBody>
      </p:sp>
      <p:sp>
        <p:nvSpPr>
          <p:cNvPr id="5" name="Footer Placeholder 4">
            <a:extLst>
              <a:ext uri="{FF2B5EF4-FFF2-40B4-BE49-F238E27FC236}">
                <a16:creationId xmlns:a16="http://schemas.microsoft.com/office/drawing/2014/main" id="{91D02915-EC53-36CA-F9E8-30E25D83A7C3}"/>
              </a:ext>
            </a:extLst>
          </p:cNvPr>
          <p:cNvSpPr>
            <a:spLocks noGrp="1"/>
          </p:cNvSpPr>
          <p:nvPr>
            <p:ph type="ftr" sz="quarter" idx="11"/>
          </p:nvPr>
        </p:nvSpPr>
        <p:spPr/>
        <p:txBody>
          <a:bodyPr/>
          <a:lstStyle/>
          <a:p>
            <a:r>
              <a:rPr lang="vi-VN"/>
              <a:t>Phân Tích &amp; Xây Dựng Mô Hình Dự Đoán Nồng Độ CO Trong Không Khí</a:t>
            </a:r>
          </a:p>
        </p:txBody>
      </p:sp>
      <p:sp>
        <p:nvSpPr>
          <p:cNvPr id="6" name="Slide Number Placeholder 5">
            <a:extLst>
              <a:ext uri="{FF2B5EF4-FFF2-40B4-BE49-F238E27FC236}">
                <a16:creationId xmlns:a16="http://schemas.microsoft.com/office/drawing/2014/main" id="{4B2133F5-7247-99ED-EBEE-5B8F15FCE0D5}"/>
              </a:ext>
            </a:extLst>
          </p:cNvPr>
          <p:cNvSpPr>
            <a:spLocks noGrp="1"/>
          </p:cNvSpPr>
          <p:nvPr>
            <p:ph type="sldNum" sz="quarter" idx="12"/>
          </p:nvPr>
        </p:nvSpPr>
        <p:spPr/>
        <p:txBody>
          <a:bodyPr/>
          <a:lstStyle/>
          <a:p>
            <a:fld id="{979C1D6E-BC7D-4390-8B49-138F374AB680}" type="slidenum">
              <a:rPr lang="vi-VN" smtClean="0"/>
              <a:t>‹#›</a:t>
            </a:fld>
            <a:endParaRPr lang="vi-VN"/>
          </a:p>
        </p:txBody>
      </p:sp>
    </p:spTree>
    <p:extLst>
      <p:ext uri="{BB962C8B-B14F-4D97-AF65-F5344CB8AC3E}">
        <p14:creationId xmlns:p14="http://schemas.microsoft.com/office/powerpoint/2010/main" val="2743836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E9219-1693-5D11-5C69-1D8DE092123B}"/>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2CF0E55A-422C-93FF-7ADD-C67013D9B1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6EA75321-1FCB-8D7B-BE4A-A588C6BC2C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8EA425DC-83DA-6800-D6BC-03755C1B3B50}"/>
              </a:ext>
            </a:extLst>
          </p:cNvPr>
          <p:cNvSpPr>
            <a:spLocks noGrp="1"/>
          </p:cNvSpPr>
          <p:nvPr>
            <p:ph type="dt" sz="half" idx="10"/>
          </p:nvPr>
        </p:nvSpPr>
        <p:spPr/>
        <p:txBody>
          <a:bodyPr/>
          <a:lstStyle/>
          <a:p>
            <a:fld id="{E3DF5A3D-E3AD-4441-A563-8DA38D12D09A}" type="datetime1">
              <a:rPr lang="vi-VN" smtClean="0"/>
              <a:t>13/07/2022</a:t>
            </a:fld>
            <a:endParaRPr lang="vi-VN"/>
          </a:p>
        </p:txBody>
      </p:sp>
      <p:sp>
        <p:nvSpPr>
          <p:cNvPr id="6" name="Footer Placeholder 5">
            <a:extLst>
              <a:ext uri="{FF2B5EF4-FFF2-40B4-BE49-F238E27FC236}">
                <a16:creationId xmlns:a16="http://schemas.microsoft.com/office/drawing/2014/main" id="{4E49E58A-E895-B6FB-C104-4FDE41B581C7}"/>
              </a:ext>
            </a:extLst>
          </p:cNvPr>
          <p:cNvSpPr>
            <a:spLocks noGrp="1"/>
          </p:cNvSpPr>
          <p:nvPr>
            <p:ph type="ftr" sz="quarter" idx="11"/>
          </p:nvPr>
        </p:nvSpPr>
        <p:spPr/>
        <p:txBody>
          <a:bodyPr/>
          <a:lstStyle/>
          <a:p>
            <a:r>
              <a:rPr lang="vi-VN"/>
              <a:t>Phân Tích &amp; Xây Dựng Mô Hình Dự Đoán Nồng Độ CO Trong Không Khí</a:t>
            </a:r>
          </a:p>
        </p:txBody>
      </p:sp>
      <p:sp>
        <p:nvSpPr>
          <p:cNvPr id="7" name="Slide Number Placeholder 6">
            <a:extLst>
              <a:ext uri="{FF2B5EF4-FFF2-40B4-BE49-F238E27FC236}">
                <a16:creationId xmlns:a16="http://schemas.microsoft.com/office/drawing/2014/main" id="{628A5D18-4591-166A-95B8-FCF9486FDC79}"/>
              </a:ext>
            </a:extLst>
          </p:cNvPr>
          <p:cNvSpPr>
            <a:spLocks noGrp="1"/>
          </p:cNvSpPr>
          <p:nvPr>
            <p:ph type="sldNum" sz="quarter" idx="12"/>
          </p:nvPr>
        </p:nvSpPr>
        <p:spPr/>
        <p:txBody>
          <a:bodyPr/>
          <a:lstStyle/>
          <a:p>
            <a:fld id="{979C1D6E-BC7D-4390-8B49-138F374AB680}" type="slidenum">
              <a:rPr lang="vi-VN" smtClean="0"/>
              <a:t>‹#›</a:t>
            </a:fld>
            <a:endParaRPr lang="vi-VN"/>
          </a:p>
        </p:txBody>
      </p:sp>
    </p:spTree>
    <p:extLst>
      <p:ext uri="{BB962C8B-B14F-4D97-AF65-F5344CB8AC3E}">
        <p14:creationId xmlns:p14="http://schemas.microsoft.com/office/powerpoint/2010/main" val="2842631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7EB9E-9355-677D-EFBF-75D43B139CFD}"/>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EFA86FA9-6128-49A7-98E0-DA12121BE1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1667A1-1BD4-B9EB-922D-6A631A4271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2F2C549C-7CA4-234F-CC28-AA0138EBBA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7176D4-7C0E-F980-25FC-E627128F1B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58E3205E-0BA3-5500-24EA-54AC558943E7}"/>
              </a:ext>
            </a:extLst>
          </p:cNvPr>
          <p:cNvSpPr>
            <a:spLocks noGrp="1"/>
          </p:cNvSpPr>
          <p:nvPr>
            <p:ph type="dt" sz="half" idx="10"/>
          </p:nvPr>
        </p:nvSpPr>
        <p:spPr/>
        <p:txBody>
          <a:bodyPr/>
          <a:lstStyle/>
          <a:p>
            <a:fld id="{3E9219EF-C4BC-4886-80DA-65B554E201FA}" type="datetime1">
              <a:rPr lang="vi-VN" smtClean="0"/>
              <a:t>13/07/2022</a:t>
            </a:fld>
            <a:endParaRPr lang="vi-VN"/>
          </a:p>
        </p:txBody>
      </p:sp>
      <p:sp>
        <p:nvSpPr>
          <p:cNvPr id="8" name="Footer Placeholder 7">
            <a:extLst>
              <a:ext uri="{FF2B5EF4-FFF2-40B4-BE49-F238E27FC236}">
                <a16:creationId xmlns:a16="http://schemas.microsoft.com/office/drawing/2014/main" id="{1291F575-4D06-8AAB-5C91-771715EA59BC}"/>
              </a:ext>
            </a:extLst>
          </p:cNvPr>
          <p:cNvSpPr>
            <a:spLocks noGrp="1"/>
          </p:cNvSpPr>
          <p:nvPr>
            <p:ph type="ftr" sz="quarter" idx="11"/>
          </p:nvPr>
        </p:nvSpPr>
        <p:spPr/>
        <p:txBody>
          <a:bodyPr/>
          <a:lstStyle/>
          <a:p>
            <a:r>
              <a:rPr lang="vi-VN"/>
              <a:t>Phân Tích &amp; Xây Dựng Mô Hình Dự Đoán Nồng Độ CO Trong Không Khí</a:t>
            </a:r>
          </a:p>
        </p:txBody>
      </p:sp>
      <p:sp>
        <p:nvSpPr>
          <p:cNvPr id="9" name="Slide Number Placeholder 8">
            <a:extLst>
              <a:ext uri="{FF2B5EF4-FFF2-40B4-BE49-F238E27FC236}">
                <a16:creationId xmlns:a16="http://schemas.microsoft.com/office/drawing/2014/main" id="{6D49A56C-9D32-E400-0E0A-3605940815BE}"/>
              </a:ext>
            </a:extLst>
          </p:cNvPr>
          <p:cNvSpPr>
            <a:spLocks noGrp="1"/>
          </p:cNvSpPr>
          <p:nvPr>
            <p:ph type="sldNum" sz="quarter" idx="12"/>
          </p:nvPr>
        </p:nvSpPr>
        <p:spPr/>
        <p:txBody>
          <a:bodyPr/>
          <a:lstStyle/>
          <a:p>
            <a:fld id="{979C1D6E-BC7D-4390-8B49-138F374AB680}" type="slidenum">
              <a:rPr lang="vi-VN" smtClean="0"/>
              <a:t>‹#›</a:t>
            </a:fld>
            <a:endParaRPr lang="vi-VN"/>
          </a:p>
        </p:txBody>
      </p:sp>
    </p:spTree>
    <p:extLst>
      <p:ext uri="{BB962C8B-B14F-4D97-AF65-F5344CB8AC3E}">
        <p14:creationId xmlns:p14="http://schemas.microsoft.com/office/powerpoint/2010/main" val="2797860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6D9BF-219A-CEE7-9402-FFD7F048A096}"/>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C3CFCB8E-655B-347D-E56C-1F06685984BE}"/>
              </a:ext>
            </a:extLst>
          </p:cNvPr>
          <p:cNvSpPr>
            <a:spLocks noGrp="1"/>
          </p:cNvSpPr>
          <p:nvPr>
            <p:ph type="dt" sz="half" idx="10"/>
          </p:nvPr>
        </p:nvSpPr>
        <p:spPr/>
        <p:txBody>
          <a:bodyPr/>
          <a:lstStyle/>
          <a:p>
            <a:fld id="{AC87935F-BB2E-456D-A42D-71567DFD9CA0}" type="datetime1">
              <a:rPr lang="vi-VN" smtClean="0"/>
              <a:t>13/07/2022</a:t>
            </a:fld>
            <a:endParaRPr lang="vi-VN"/>
          </a:p>
        </p:txBody>
      </p:sp>
      <p:sp>
        <p:nvSpPr>
          <p:cNvPr id="4" name="Footer Placeholder 3">
            <a:extLst>
              <a:ext uri="{FF2B5EF4-FFF2-40B4-BE49-F238E27FC236}">
                <a16:creationId xmlns:a16="http://schemas.microsoft.com/office/drawing/2014/main" id="{DC89EF06-D8FA-2312-F79C-DD7790B695FC}"/>
              </a:ext>
            </a:extLst>
          </p:cNvPr>
          <p:cNvSpPr>
            <a:spLocks noGrp="1"/>
          </p:cNvSpPr>
          <p:nvPr>
            <p:ph type="ftr" sz="quarter" idx="11"/>
          </p:nvPr>
        </p:nvSpPr>
        <p:spPr/>
        <p:txBody>
          <a:bodyPr/>
          <a:lstStyle/>
          <a:p>
            <a:r>
              <a:rPr lang="vi-VN"/>
              <a:t>Phân Tích &amp; Xây Dựng Mô Hình Dự Đoán Nồng Độ CO Trong Không Khí</a:t>
            </a:r>
          </a:p>
        </p:txBody>
      </p:sp>
      <p:sp>
        <p:nvSpPr>
          <p:cNvPr id="5" name="Slide Number Placeholder 4">
            <a:extLst>
              <a:ext uri="{FF2B5EF4-FFF2-40B4-BE49-F238E27FC236}">
                <a16:creationId xmlns:a16="http://schemas.microsoft.com/office/drawing/2014/main" id="{A9D46570-E7D0-C32C-C5AA-D5E5904F5047}"/>
              </a:ext>
            </a:extLst>
          </p:cNvPr>
          <p:cNvSpPr>
            <a:spLocks noGrp="1"/>
          </p:cNvSpPr>
          <p:nvPr>
            <p:ph type="sldNum" sz="quarter" idx="12"/>
          </p:nvPr>
        </p:nvSpPr>
        <p:spPr/>
        <p:txBody>
          <a:bodyPr/>
          <a:lstStyle/>
          <a:p>
            <a:fld id="{979C1D6E-BC7D-4390-8B49-138F374AB680}" type="slidenum">
              <a:rPr lang="vi-VN" smtClean="0"/>
              <a:t>‹#›</a:t>
            </a:fld>
            <a:endParaRPr lang="vi-VN"/>
          </a:p>
        </p:txBody>
      </p:sp>
    </p:spTree>
    <p:extLst>
      <p:ext uri="{BB962C8B-B14F-4D97-AF65-F5344CB8AC3E}">
        <p14:creationId xmlns:p14="http://schemas.microsoft.com/office/powerpoint/2010/main" val="3499151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3A2651-F0FA-16DD-D92C-BE6CF6F28A6C}"/>
              </a:ext>
            </a:extLst>
          </p:cNvPr>
          <p:cNvSpPr>
            <a:spLocks noGrp="1"/>
          </p:cNvSpPr>
          <p:nvPr>
            <p:ph type="dt" sz="half" idx="10"/>
          </p:nvPr>
        </p:nvSpPr>
        <p:spPr/>
        <p:txBody>
          <a:bodyPr/>
          <a:lstStyle/>
          <a:p>
            <a:fld id="{9BA467E6-F410-48C8-9062-1FA27E57E172}" type="datetime1">
              <a:rPr lang="vi-VN" smtClean="0"/>
              <a:t>13/07/2022</a:t>
            </a:fld>
            <a:endParaRPr lang="vi-VN"/>
          </a:p>
        </p:txBody>
      </p:sp>
      <p:sp>
        <p:nvSpPr>
          <p:cNvPr id="3" name="Footer Placeholder 2">
            <a:extLst>
              <a:ext uri="{FF2B5EF4-FFF2-40B4-BE49-F238E27FC236}">
                <a16:creationId xmlns:a16="http://schemas.microsoft.com/office/drawing/2014/main" id="{C1F94165-3FB1-8A2B-31CE-BA18F3363A1E}"/>
              </a:ext>
            </a:extLst>
          </p:cNvPr>
          <p:cNvSpPr>
            <a:spLocks noGrp="1"/>
          </p:cNvSpPr>
          <p:nvPr>
            <p:ph type="ftr" sz="quarter" idx="11"/>
          </p:nvPr>
        </p:nvSpPr>
        <p:spPr/>
        <p:txBody>
          <a:bodyPr/>
          <a:lstStyle/>
          <a:p>
            <a:r>
              <a:rPr lang="vi-VN"/>
              <a:t>Phân Tích &amp; Xây Dựng Mô Hình Dự Đoán Nồng Độ CO Trong Không Khí</a:t>
            </a:r>
          </a:p>
        </p:txBody>
      </p:sp>
      <p:sp>
        <p:nvSpPr>
          <p:cNvPr id="4" name="Slide Number Placeholder 3">
            <a:extLst>
              <a:ext uri="{FF2B5EF4-FFF2-40B4-BE49-F238E27FC236}">
                <a16:creationId xmlns:a16="http://schemas.microsoft.com/office/drawing/2014/main" id="{3F834B68-DE20-7770-AF14-DDC244B24873}"/>
              </a:ext>
            </a:extLst>
          </p:cNvPr>
          <p:cNvSpPr>
            <a:spLocks noGrp="1"/>
          </p:cNvSpPr>
          <p:nvPr>
            <p:ph type="sldNum" sz="quarter" idx="12"/>
          </p:nvPr>
        </p:nvSpPr>
        <p:spPr/>
        <p:txBody>
          <a:bodyPr/>
          <a:lstStyle/>
          <a:p>
            <a:fld id="{979C1D6E-BC7D-4390-8B49-138F374AB680}" type="slidenum">
              <a:rPr lang="vi-VN" smtClean="0"/>
              <a:t>‹#›</a:t>
            </a:fld>
            <a:endParaRPr lang="vi-VN"/>
          </a:p>
        </p:txBody>
      </p:sp>
    </p:spTree>
    <p:extLst>
      <p:ext uri="{BB962C8B-B14F-4D97-AF65-F5344CB8AC3E}">
        <p14:creationId xmlns:p14="http://schemas.microsoft.com/office/powerpoint/2010/main" val="420984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0C509-1AF6-0ACB-8A52-D765718D24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AA1D7FE3-D5A2-261F-A3B3-1B2D3D2070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CBFA9225-C191-36A9-740C-2DEEA5905D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A27D20-BF8E-9E35-265D-37164FED2F8F}"/>
              </a:ext>
            </a:extLst>
          </p:cNvPr>
          <p:cNvSpPr>
            <a:spLocks noGrp="1"/>
          </p:cNvSpPr>
          <p:nvPr>
            <p:ph type="dt" sz="half" idx="10"/>
          </p:nvPr>
        </p:nvSpPr>
        <p:spPr/>
        <p:txBody>
          <a:bodyPr/>
          <a:lstStyle/>
          <a:p>
            <a:fld id="{5C4456F2-5B6C-48E5-810A-25576D5CC6F8}" type="datetime1">
              <a:rPr lang="vi-VN" smtClean="0"/>
              <a:t>13/07/2022</a:t>
            </a:fld>
            <a:endParaRPr lang="vi-VN"/>
          </a:p>
        </p:txBody>
      </p:sp>
      <p:sp>
        <p:nvSpPr>
          <p:cNvPr id="6" name="Footer Placeholder 5">
            <a:extLst>
              <a:ext uri="{FF2B5EF4-FFF2-40B4-BE49-F238E27FC236}">
                <a16:creationId xmlns:a16="http://schemas.microsoft.com/office/drawing/2014/main" id="{FC7891E0-F53E-DDB4-0AD3-704D6F18AAC0}"/>
              </a:ext>
            </a:extLst>
          </p:cNvPr>
          <p:cNvSpPr>
            <a:spLocks noGrp="1"/>
          </p:cNvSpPr>
          <p:nvPr>
            <p:ph type="ftr" sz="quarter" idx="11"/>
          </p:nvPr>
        </p:nvSpPr>
        <p:spPr/>
        <p:txBody>
          <a:bodyPr/>
          <a:lstStyle/>
          <a:p>
            <a:r>
              <a:rPr lang="vi-VN"/>
              <a:t>Phân Tích &amp; Xây Dựng Mô Hình Dự Đoán Nồng Độ CO Trong Không Khí</a:t>
            </a:r>
          </a:p>
        </p:txBody>
      </p:sp>
      <p:sp>
        <p:nvSpPr>
          <p:cNvPr id="7" name="Slide Number Placeholder 6">
            <a:extLst>
              <a:ext uri="{FF2B5EF4-FFF2-40B4-BE49-F238E27FC236}">
                <a16:creationId xmlns:a16="http://schemas.microsoft.com/office/drawing/2014/main" id="{FACE23AE-7B8A-A03F-5EBF-7CA2F27F791F}"/>
              </a:ext>
            </a:extLst>
          </p:cNvPr>
          <p:cNvSpPr>
            <a:spLocks noGrp="1"/>
          </p:cNvSpPr>
          <p:nvPr>
            <p:ph type="sldNum" sz="quarter" idx="12"/>
          </p:nvPr>
        </p:nvSpPr>
        <p:spPr/>
        <p:txBody>
          <a:bodyPr/>
          <a:lstStyle/>
          <a:p>
            <a:fld id="{979C1D6E-BC7D-4390-8B49-138F374AB680}" type="slidenum">
              <a:rPr lang="vi-VN" smtClean="0"/>
              <a:t>‹#›</a:t>
            </a:fld>
            <a:endParaRPr lang="vi-VN"/>
          </a:p>
        </p:txBody>
      </p:sp>
    </p:spTree>
    <p:extLst>
      <p:ext uri="{BB962C8B-B14F-4D97-AF65-F5344CB8AC3E}">
        <p14:creationId xmlns:p14="http://schemas.microsoft.com/office/powerpoint/2010/main" val="2496714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C2F3E-F873-B5C2-24CC-89D235B7B7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BF1378BB-30B4-7D97-1799-01BCCDC276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956CB987-19AC-7E2E-6D9F-35F87FFBC6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F93C63-4CAA-91FF-21D4-7E67E53FA47B}"/>
              </a:ext>
            </a:extLst>
          </p:cNvPr>
          <p:cNvSpPr>
            <a:spLocks noGrp="1"/>
          </p:cNvSpPr>
          <p:nvPr>
            <p:ph type="dt" sz="half" idx="10"/>
          </p:nvPr>
        </p:nvSpPr>
        <p:spPr/>
        <p:txBody>
          <a:bodyPr/>
          <a:lstStyle/>
          <a:p>
            <a:fld id="{C78B78D7-8E5A-439E-A928-6C01BB5D83C7}" type="datetime1">
              <a:rPr lang="vi-VN" smtClean="0"/>
              <a:t>13/07/2022</a:t>
            </a:fld>
            <a:endParaRPr lang="vi-VN"/>
          </a:p>
        </p:txBody>
      </p:sp>
      <p:sp>
        <p:nvSpPr>
          <p:cNvPr id="6" name="Footer Placeholder 5">
            <a:extLst>
              <a:ext uri="{FF2B5EF4-FFF2-40B4-BE49-F238E27FC236}">
                <a16:creationId xmlns:a16="http://schemas.microsoft.com/office/drawing/2014/main" id="{2C30225E-FA5A-26D1-BE55-BB5BE2841808}"/>
              </a:ext>
            </a:extLst>
          </p:cNvPr>
          <p:cNvSpPr>
            <a:spLocks noGrp="1"/>
          </p:cNvSpPr>
          <p:nvPr>
            <p:ph type="ftr" sz="quarter" idx="11"/>
          </p:nvPr>
        </p:nvSpPr>
        <p:spPr/>
        <p:txBody>
          <a:bodyPr/>
          <a:lstStyle/>
          <a:p>
            <a:r>
              <a:rPr lang="vi-VN"/>
              <a:t>Phân Tích &amp; Xây Dựng Mô Hình Dự Đoán Nồng Độ CO Trong Không Khí</a:t>
            </a:r>
          </a:p>
        </p:txBody>
      </p:sp>
      <p:sp>
        <p:nvSpPr>
          <p:cNvPr id="7" name="Slide Number Placeholder 6">
            <a:extLst>
              <a:ext uri="{FF2B5EF4-FFF2-40B4-BE49-F238E27FC236}">
                <a16:creationId xmlns:a16="http://schemas.microsoft.com/office/drawing/2014/main" id="{E36E74C7-AA91-82C8-AAEE-3ABA396A0C17}"/>
              </a:ext>
            </a:extLst>
          </p:cNvPr>
          <p:cNvSpPr>
            <a:spLocks noGrp="1"/>
          </p:cNvSpPr>
          <p:nvPr>
            <p:ph type="sldNum" sz="quarter" idx="12"/>
          </p:nvPr>
        </p:nvSpPr>
        <p:spPr/>
        <p:txBody>
          <a:bodyPr/>
          <a:lstStyle/>
          <a:p>
            <a:fld id="{979C1D6E-BC7D-4390-8B49-138F374AB680}" type="slidenum">
              <a:rPr lang="vi-VN" smtClean="0"/>
              <a:t>‹#›</a:t>
            </a:fld>
            <a:endParaRPr lang="vi-VN"/>
          </a:p>
        </p:txBody>
      </p:sp>
    </p:spTree>
    <p:extLst>
      <p:ext uri="{BB962C8B-B14F-4D97-AF65-F5344CB8AC3E}">
        <p14:creationId xmlns:p14="http://schemas.microsoft.com/office/powerpoint/2010/main" val="800539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411E10-5785-D290-7EE2-FADC22E17F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DFAF55EF-3C44-889D-CE1E-D93AF1F1D7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4C2259E8-262B-474C-C543-8CFAC4E0EB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C3A567-ECA9-4F4E-B64F-9704A0060FA8}" type="datetime1">
              <a:rPr lang="vi-VN" smtClean="0"/>
              <a:t>13/07/2022</a:t>
            </a:fld>
            <a:endParaRPr lang="vi-VN"/>
          </a:p>
        </p:txBody>
      </p:sp>
      <p:sp>
        <p:nvSpPr>
          <p:cNvPr id="5" name="Footer Placeholder 4">
            <a:extLst>
              <a:ext uri="{FF2B5EF4-FFF2-40B4-BE49-F238E27FC236}">
                <a16:creationId xmlns:a16="http://schemas.microsoft.com/office/drawing/2014/main" id="{72F726E6-CD97-36E1-5E41-C60CF4C93F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Phân Tích &amp; Xây Dựng Mô Hình Dự Đoán Nồng Độ CO Trong Không Khí</a:t>
            </a:r>
          </a:p>
        </p:txBody>
      </p:sp>
      <p:sp>
        <p:nvSpPr>
          <p:cNvPr id="6" name="Slide Number Placeholder 5">
            <a:extLst>
              <a:ext uri="{FF2B5EF4-FFF2-40B4-BE49-F238E27FC236}">
                <a16:creationId xmlns:a16="http://schemas.microsoft.com/office/drawing/2014/main" id="{510D732E-C243-811B-76AE-2825999B3F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9C1D6E-BC7D-4390-8B49-138F374AB680}" type="slidenum">
              <a:rPr lang="vi-VN" smtClean="0"/>
              <a:t>‹#›</a:t>
            </a:fld>
            <a:endParaRPr lang="vi-VN"/>
          </a:p>
        </p:txBody>
      </p:sp>
    </p:spTree>
    <p:extLst>
      <p:ext uri="{BB962C8B-B14F-4D97-AF65-F5344CB8AC3E}">
        <p14:creationId xmlns:p14="http://schemas.microsoft.com/office/powerpoint/2010/main" val="267792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archive.ics.uci.edu/ml/datasets/Air+quality"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vi.wikipedia.org/wiki/Ppb" TargetMode="External"/><Relationship Id="rId5" Type="http://schemas.openxmlformats.org/officeDocument/2006/relationships/image" Target="../media/image3.png"/><Relationship Id="rId4" Type="http://schemas.openxmlformats.org/officeDocument/2006/relationships/hyperlink" Target="https://vi.wikipedia.org/wiki/Ppb"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graphical user interface&#10;&#10;Description automatically generated">
            <a:extLst>
              <a:ext uri="{FF2B5EF4-FFF2-40B4-BE49-F238E27FC236}">
                <a16:creationId xmlns:a16="http://schemas.microsoft.com/office/drawing/2014/main" id="{151780F6-7E0E-F420-8C27-945F79F036D9}"/>
              </a:ext>
            </a:extLst>
          </p:cNvPr>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b="19"/>
          <a:stretch/>
        </p:blipFill>
        <p:spPr>
          <a:xfrm>
            <a:off x="0" y="0"/>
            <a:ext cx="12191999" cy="6858000"/>
          </a:xfrm>
          <a:prstGeom prst="rect">
            <a:avLst/>
          </a:prstGeom>
        </p:spPr>
      </p:pic>
      <p:sp>
        <p:nvSpPr>
          <p:cNvPr id="6" name="Footer Placeholder 5">
            <a:extLst>
              <a:ext uri="{FF2B5EF4-FFF2-40B4-BE49-F238E27FC236}">
                <a16:creationId xmlns:a16="http://schemas.microsoft.com/office/drawing/2014/main" id="{6085564A-E19D-44C6-A153-9748FC0496AA}"/>
              </a:ext>
            </a:extLst>
          </p:cNvPr>
          <p:cNvSpPr>
            <a:spLocks noGrp="1"/>
          </p:cNvSpPr>
          <p:nvPr>
            <p:ph type="ftr" sz="quarter" idx="11"/>
          </p:nvPr>
        </p:nvSpPr>
        <p:spPr>
          <a:xfrm>
            <a:off x="3039917" y="6348845"/>
            <a:ext cx="6112164" cy="365125"/>
          </a:xfrm>
        </p:spPr>
        <p:txBody>
          <a:bodyPr/>
          <a:lstStyle/>
          <a:p>
            <a:r>
              <a:rPr lang="vi-VN" sz="1400">
                <a:solidFill>
                  <a:schemeClr val="tx1"/>
                </a:solidFill>
              </a:rPr>
              <a:t>Phân Tích &amp; Xây Dựng Mô Hình Dự Đoán Nồng Độ CO Trong Không Khí</a:t>
            </a:r>
          </a:p>
        </p:txBody>
      </p:sp>
      <p:sp>
        <p:nvSpPr>
          <p:cNvPr id="7" name="Slide Number Placeholder 6">
            <a:extLst>
              <a:ext uri="{FF2B5EF4-FFF2-40B4-BE49-F238E27FC236}">
                <a16:creationId xmlns:a16="http://schemas.microsoft.com/office/drawing/2014/main" id="{70E646B9-6F09-9215-C56E-D5AF007C6A4E}"/>
              </a:ext>
            </a:extLst>
          </p:cNvPr>
          <p:cNvSpPr>
            <a:spLocks noGrp="1"/>
          </p:cNvSpPr>
          <p:nvPr>
            <p:ph type="sldNum" sz="quarter" idx="12"/>
          </p:nvPr>
        </p:nvSpPr>
        <p:spPr>
          <a:xfrm>
            <a:off x="10704944" y="6356350"/>
            <a:ext cx="648855" cy="365125"/>
          </a:xfrm>
        </p:spPr>
        <p:txBody>
          <a:bodyPr/>
          <a:lstStyle/>
          <a:p>
            <a:fld id="{979C1D6E-BC7D-4390-8B49-138F374AB680}" type="slidenum">
              <a:rPr lang="vi-VN" sz="1400" smtClean="0">
                <a:solidFill>
                  <a:schemeClr val="tx1"/>
                </a:solidFill>
              </a:rPr>
              <a:t>1</a:t>
            </a:fld>
            <a:endParaRPr lang="vi-VN" sz="1400">
              <a:solidFill>
                <a:schemeClr val="tx1"/>
              </a:solidFill>
            </a:endParaRPr>
          </a:p>
        </p:txBody>
      </p:sp>
      <p:sp>
        <p:nvSpPr>
          <p:cNvPr id="2" name="Date Placeholder 1">
            <a:extLst>
              <a:ext uri="{FF2B5EF4-FFF2-40B4-BE49-F238E27FC236}">
                <a16:creationId xmlns:a16="http://schemas.microsoft.com/office/drawing/2014/main" id="{1EF6EC4C-8FC6-B123-0C3F-4EF7CCE4FEAC}"/>
              </a:ext>
            </a:extLst>
          </p:cNvPr>
          <p:cNvSpPr>
            <a:spLocks noGrp="1"/>
          </p:cNvSpPr>
          <p:nvPr>
            <p:ph type="dt" sz="half" idx="10"/>
          </p:nvPr>
        </p:nvSpPr>
        <p:spPr/>
        <p:txBody>
          <a:bodyPr/>
          <a:lstStyle/>
          <a:p>
            <a:fld id="{D6A82A65-49FF-4DC5-9EB3-C2435D4E28CB}" type="datetime1">
              <a:rPr lang="vi-VN" sz="1400" smtClean="0">
                <a:solidFill>
                  <a:schemeClr val="tx1"/>
                </a:solidFill>
              </a:rPr>
              <a:t>13/07/2022</a:t>
            </a:fld>
            <a:endParaRPr lang="vi-VN" sz="1400">
              <a:solidFill>
                <a:schemeClr val="tx1"/>
              </a:solidFill>
            </a:endParaRPr>
          </a:p>
        </p:txBody>
      </p:sp>
      <p:sp>
        <p:nvSpPr>
          <p:cNvPr id="8" name="TextBox 7">
            <a:extLst>
              <a:ext uri="{FF2B5EF4-FFF2-40B4-BE49-F238E27FC236}">
                <a16:creationId xmlns:a16="http://schemas.microsoft.com/office/drawing/2014/main" id="{D3678E9E-B3F0-52AD-B82B-5D4016DF126E}"/>
              </a:ext>
            </a:extLst>
          </p:cNvPr>
          <p:cNvSpPr txBox="1"/>
          <p:nvPr/>
        </p:nvSpPr>
        <p:spPr>
          <a:xfrm>
            <a:off x="1761064" y="266892"/>
            <a:ext cx="8669868" cy="1706108"/>
          </a:xfrm>
          <a:prstGeom prst="rect">
            <a:avLst/>
          </a:prstGeom>
          <a:noFill/>
        </p:spPr>
        <p:txBody>
          <a:bodyPr wrap="square" rtlCol="0">
            <a:spAutoFit/>
          </a:bodyPr>
          <a:lstStyle/>
          <a:p>
            <a:pPr algn="ctr">
              <a:spcAft>
                <a:spcPts val="1000"/>
              </a:spcAft>
            </a:pPr>
            <a:r>
              <a:rPr lang="vi-VN" sz="2800" b="1">
                <a:solidFill>
                  <a:schemeClr val="accent5">
                    <a:lumMod val="75000"/>
                  </a:schemeClr>
                </a:solidFill>
                <a:effectLst/>
                <a:latin typeface="Arial (Body)"/>
                <a:ea typeface="Yu Mincho" panose="02020400000000000000" pitchFamily="18" charset="-128"/>
                <a:cs typeface="Arial" panose="020B0604020202020204" pitchFamily="34" charset="0"/>
              </a:rPr>
              <a:t>­­­­­­ĐẠI HỌC QUỐC GIA THÀNH PHỐ HỒ CHÍ MINH</a:t>
            </a:r>
          </a:p>
          <a:p>
            <a:pPr algn="ctr">
              <a:spcAft>
                <a:spcPts val="1000"/>
              </a:spcAft>
            </a:pPr>
            <a:r>
              <a:rPr lang="vi-VN" sz="2800" b="1">
                <a:solidFill>
                  <a:schemeClr val="accent5">
                    <a:lumMod val="75000"/>
                  </a:schemeClr>
                </a:solidFill>
                <a:effectLst/>
                <a:latin typeface="Arial (Body)"/>
                <a:ea typeface="Yu Mincho" panose="02020400000000000000" pitchFamily="18" charset="-128"/>
                <a:cs typeface="Arial" panose="020B0604020202020204" pitchFamily="34" charset="0"/>
              </a:rPr>
              <a:t>TRƯỜNG ĐẠI HỌC CÔNG NGHỆ THÔNG TI</a:t>
            </a:r>
            <a:r>
              <a:rPr lang="en-US" sz="2800" b="1">
                <a:solidFill>
                  <a:schemeClr val="accent5">
                    <a:lumMod val="75000"/>
                  </a:schemeClr>
                </a:solidFill>
                <a:effectLst/>
                <a:latin typeface="Arial (Body)"/>
                <a:ea typeface="Yu Mincho" panose="02020400000000000000" pitchFamily="18" charset="-128"/>
                <a:cs typeface="Arial" panose="020B0604020202020204" pitchFamily="34" charset="0"/>
              </a:rPr>
              <a:t>N</a:t>
            </a:r>
          </a:p>
          <a:p>
            <a:pPr algn="ctr">
              <a:spcAft>
                <a:spcPts val="1000"/>
              </a:spcAft>
            </a:pPr>
            <a:r>
              <a:rPr lang="en-US" sz="2800" b="1">
                <a:solidFill>
                  <a:schemeClr val="accent5">
                    <a:lumMod val="75000"/>
                  </a:schemeClr>
                </a:solidFill>
                <a:latin typeface="Arial (Body)"/>
                <a:ea typeface="Yu Mincho" panose="02020400000000000000" pitchFamily="18" charset="-128"/>
                <a:cs typeface="Arial" panose="020B0604020202020204" pitchFamily="34" charset="0"/>
              </a:rPr>
              <a:t>KHOA KHOA HỌC &amp; KỸ THUẬT THÔNG TIN</a:t>
            </a:r>
            <a:endParaRPr lang="en-US" sz="2800" b="1">
              <a:solidFill>
                <a:schemeClr val="accent5">
                  <a:lumMod val="75000"/>
                </a:schemeClr>
              </a:solidFill>
              <a:effectLst/>
              <a:latin typeface="Arial (Body)"/>
              <a:ea typeface="Yu Mincho" panose="02020400000000000000" pitchFamily="18" charset="-128"/>
              <a:cs typeface="Arial" panose="020B0604020202020204" pitchFamily="34" charset="0"/>
            </a:endParaRPr>
          </a:p>
        </p:txBody>
      </p:sp>
      <p:pic>
        <p:nvPicPr>
          <p:cNvPr id="9" name="Picture 8">
            <a:extLst>
              <a:ext uri="{FF2B5EF4-FFF2-40B4-BE49-F238E27FC236}">
                <a16:creationId xmlns:a16="http://schemas.microsoft.com/office/drawing/2014/main" id="{CC0E48C9-A564-0F01-597B-278DF9A5A14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1730" y="266892"/>
            <a:ext cx="1317740" cy="1092095"/>
          </a:xfrm>
          <a:prstGeom prst="rect">
            <a:avLst/>
          </a:prstGeom>
          <a:noFill/>
          <a:ln>
            <a:noFill/>
          </a:ln>
        </p:spPr>
      </p:pic>
      <p:sp>
        <p:nvSpPr>
          <p:cNvPr id="10" name="TextBox 9">
            <a:extLst>
              <a:ext uri="{FF2B5EF4-FFF2-40B4-BE49-F238E27FC236}">
                <a16:creationId xmlns:a16="http://schemas.microsoft.com/office/drawing/2014/main" id="{6BB9D90D-2BB1-BD29-C5BD-8679DC229749}"/>
              </a:ext>
            </a:extLst>
          </p:cNvPr>
          <p:cNvSpPr txBox="1"/>
          <p:nvPr/>
        </p:nvSpPr>
        <p:spPr>
          <a:xfrm>
            <a:off x="990600" y="4944449"/>
            <a:ext cx="3442996" cy="461665"/>
          </a:xfrm>
          <a:prstGeom prst="rect">
            <a:avLst/>
          </a:prstGeom>
          <a:noFill/>
        </p:spPr>
        <p:txBody>
          <a:bodyPr wrap="square" rtlCol="0">
            <a:spAutoFit/>
          </a:bodyPr>
          <a:lstStyle/>
          <a:p>
            <a:r>
              <a:rPr lang="vi-VN" sz="2400" b="1"/>
              <a:t>GVHD</a:t>
            </a:r>
            <a:r>
              <a:rPr lang="vi-VN" sz="2400"/>
              <a:t>: Đỗ Trọng Hợp</a:t>
            </a:r>
          </a:p>
        </p:txBody>
      </p:sp>
      <p:sp>
        <p:nvSpPr>
          <p:cNvPr id="11" name="TextBox 10">
            <a:extLst>
              <a:ext uri="{FF2B5EF4-FFF2-40B4-BE49-F238E27FC236}">
                <a16:creationId xmlns:a16="http://schemas.microsoft.com/office/drawing/2014/main" id="{5A489471-6868-01F2-FC11-22A3A97AEC87}"/>
              </a:ext>
            </a:extLst>
          </p:cNvPr>
          <p:cNvSpPr txBox="1"/>
          <p:nvPr/>
        </p:nvSpPr>
        <p:spPr>
          <a:xfrm>
            <a:off x="6691639" y="4944449"/>
            <a:ext cx="4662160" cy="461665"/>
          </a:xfrm>
          <a:prstGeom prst="rect">
            <a:avLst/>
          </a:prstGeom>
          <a:noFill/>
        </p:spPr>
        <p:txBody>
          <a:bodyPr wrap="square" rtlCol="0">
            <a:spAutoFit/>
          </a:bodyPr>
          <a:lstStyle/>
          <a:p>
            <a:r>
              <a:rPr lang="vi-VN" sz="2400" b="1"/>
              <a:t>SVTH</a:t>
            </a:r>
            <a:r>
              <a:rPr lang="vi-VN" sz="2400"/>
              <a:t>: Team 21 - Phạm Đức Thể</a:t>
            </a:r>
          </a:p>
        </p:txBody>
      </p:sp>
      <p:sp>
        <p:nvSpPr>
          <p:cNvPr id="12" name="TextBox 11">
            <a:extLst>
              <a:ext uri="{FF2B5EF4-FFF2-40B4-BE49-F238E27FC236}">
                <a16:creationId xmlns:a16="http://schemas.microsoft.com/office/drawing/2014/main" id="{3F4128E4-BF7F-CC56-734B-73D1B271EBBA}"/>
              </a:ext>
            </a:extLst>
          </p:cNvPr>
          <p:cNvSpPr txBox="1"/>
          <p:nvPr/>
        </p:nvSpPr>
        <p:spPr>
          <a:xfrm>
            <a:off x="1342350" y="2780450"/>
            <a:ext cx="9507299" cy="1077218"/>
          </a:xfrm>
          <a:prstGeom prst="rect">
            <a:avLst/>
          </a:prstGeom>
          <a:noFill/>
        </p:spPr>
        <p:txBody>
          <a:bodyPr wrap="square" rtlCol="0">
            <a:spAutoFit/>
          </a:bodyPr>
          <a:lstStyle/>
          <a:p>
            <a:pPr algn="ctr"/>
            <a:r>
              <a:rPr lang="vi-VN" sz="3200" b="1">
                <a:solidFill>
                  <a:srgbClr val="FF0000"/>
                </a:solidFill>
              </a:rPr>
              <a:t>PHÂN TÍCH &amp; XÂY DỰNG MÔ HÌNH DỰ ĐOÁN NỒNG ĐỘ CO TRONG KHÔNG KHÍ</a:t>
            </a:r>
          </a:p>
        </p:txBody>
      </p:sp>
    </p:spTree>
    <p:extLst>
      <p:ext uri="{BB962C8B-B14F-4D97-AF65-F5344CB8AC3E}">
        <p14:creationId xmlns:p14="http://schemas.microsoft.com/office/powerpoint/2010/main" val="2171620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A picture containing graphical user interface&#10;&#10;Description automatically generated">
            <a:extLst>
              <a:ext uri="{FF2B5EF4-FFF2-40B4-BE49-F238E27FC236}">
                <a16:creationId xmlns:a16="http://schemas.microsoft.com/office/drawing/2014/main" id="{A332579A-D522-E1E9-F937-CE23DCADB105}"/>
              </a:ext>
            </a:extLst>
          </p:cNvPr>
          <p:cNvPicPr>
            <a:picLocks noGrp="1" noRo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b="19"/>
          <a:stretch/>
        </p:blipFill>
        <p:spPr>
          <a:xfrm>
            <a:off x="0" y="0"/>
            <a:ext cx="12191999" cy="6858000"/>
          </a:xfrm>
          <a:prstGeom prst="rect">
            <a:avLst/>
          </a:prstGeom>
        </p:spPr>
      </p:pic>
      <p:sp>
        <p:nvSpPr>
          <p:cNvPr id="6" name="Footer Placeholder 5">
            <a:extLst>
              <a:ext uri="{FF2B5EF4-FFF2-40B4-BE49-F238E27FC236}">
                <a16:creationId xmlns:a16="http://schemas.microsoft.com/office/drawing/2014/main" id="{6085564A-E19D-44C6-A153-9748FC0496AA}"/>
              </a:ext>
            </a:extLst>
          </p:cNvPr>
          <p:cNvSpPr>
            <a:spLocks noGrp="1"/>
          </p:cNvSpPr>
          <p:nvPr>
            <p:ph type="ftr" sz="quarter" idx="11"/>
          </p:nvPr>
        </p:nvSpPr>
        <p:spPr>
          <a:xfrm>
            <a:off x="3039917" y="6348845"/>
            <a:ext cx="6112164" cy="365125"/>
          </a:xfrm>
        </p:spPr>
        <p:txBody>
          <a:bodyPr/>
          <a:lstStyle/>
          <a:p>
            <a:r>
              <a:rPr lang="vi-VN" sz="1400">
                <a:solidFill>
                  <a:schemeClr val="tx1"/>
                </a:solidFill>
              </a:rPr>
              <a:t>Phân Tích &amp; Xây Dựng Mô Hình Dự Đoán Nồng Độ CO Trong Không Khí</a:t>
            </a:r>
          </a:p>
        </p:txBody>
      </p:sp>
      <p:sp>
        <p:nvSpPr>
          <p:cNvPr id="7" name="Slide Number Placeholder 6">
            <a:extLst>
              <a:ext uri="{FF2B5EF4-FFF2-40B4-BE49-F238E27FC236}">
                <a16:creationId xmlns:a16="http://schemas.microsoft.com/office/drawing/2014/main" id="{70E646B9-6F09-9215-C56E-D5AF007C6A4E}"/>
              </a:ext>
            </a:extLst>
          </p:cNvPr>
          <p:cNvSpPr>
            <a:spLocks noGrp="1"/>
          </p:cNvSpPr>
          <p:nvPr>
            <p:ph type="sldNum" sz="quarter" idx="12"/>
          </p:nvPr>
        </p:nvSpPr>
        <p:spPr>
          <a:xfrm>
            <a:off x="10668000" y="6356350"/>
            <a:ext cx="685800" cy="365125"/>
          </a:xfrm>
        </p:spPr>
        <p:txBody>
          <a:bodyPr/>
          <a:lstStyle/>
          <a:p>
            <a:fld id="{979C1D6E-BC7D-4390-8B49-138F374AB680}" type="slidenum">
              <a:rPr lang="vi-VN" sz="1400" smtClean="0">
                <a:solidFill>
                  <a:schemeClr val="tx1"/>
                </a:solidFill>
              </a:rPr>
              <a:t>10</a:t>
            </a:fld>
            <a:endParaRPr lang="vi-VN" sz="1400">
              <a:solidFill>
                <a:schemeClr val="tx1"/>
              </a:solidFill>
            </a:endParaRPr>
          </a:p>
        </p:txBody>
      </p:sp>
      <p:sp>
        <p:nvSpPr>
          <p:cNvPr id="2" name="Date Placeholder 1">
            <a:extLst>
              <a:ext uri="{FF2B5EF4-FFF2-40B4-BE49-F238E27FC236}">
                <a16:creationId xmlns:a16="http://schemas.microsoft.com/office/drawing/2014/main" id="{86415166-E50B-F1C1-E6D2-4D8FA24B1FA5}"/>
              </a:ext>
            </a:extLst>
          </p:cNvPr>
          <p:cNvSpPr>
            <a:spLocks noGrp="1"/>
          </p:cNvSpPr>
          <p:nvPr>
            <p:ph type="dt" sz="half" idx="10"/>
          </p:nvPr>
        </p:nvSpPr>
        <p:spPr/>
        <p:txBody>
          <a:bodyPr/>
          <a:lstStyle/>
          <a:p>
            <a:fld id="{720D5A55-4B68-477A-9CCE-0200AA51C15C}" type="datetime1">
              <a:rPr lang="vi-VN" sz="1400" smtClean="0">
                <a:solidFill>
                  <a:schemeClr val="tx1"/>
                </a:solidFill>
              </a:rPr>
              <a:t>14/07/2022</a:t>
            </a:fld>
            <a:endParaRPr lang="vi-VN" sz="1400">
              <a:solidFill>
                <a:schemeClr val="tx1"/>
              </a:solidFill>
            </a:endParaRPr>
          </a:p>
        </p:txBody>
      </p:sp>
      <p:sp>
        <p:nvSpPr>
          <p:cNvPr id="14" name="TextBox 13">
            <a:extLst>
              <a:ext uri="{FF2B5EF4-FFF2-40B4-BE49-F238E27FC236}">
                <a16:creationId xmlns:a16="http://schemas.microsoft.com/office/drawing/2014/main" id="{2BDB6216-EFA3-01EC-5FD3-14DB26A1581E}"/>
              </a:ext>
            </a:extLst>
          </p:cNvPr>
          <p:cNvSpPr txBox="1"/>
          <p:nvPr/>
        </p:nvSpPr>
        <p:spPr>
          <a:xfrm>
            <a:off x="2439890" y="474937"/>
            <a:ext cx="7322173" cy="769441"/>
          </a:xfrm>
          <a:prstGeom prst="rect">
            <a:avLst/>
          </a:prstGeom>
          <a:noFill/>
        </p:spPr>
        <p:txBody>
          <a:bodyPr wrap="square" rtlCol="0">
            <a:spAutoFit/>
          </a:bodyPr>
          <a:lstStyle/>
          <a:p>
            <a:pPr algn="ctr"/>
            <a:r>
              <a:rPr lang="vi-VN" sz="4400" b="1">
                <a:solidFill>
                  <a:srgbClr val="FF0000"/>
                </a:solidFill>
                <a:effectLst/>
                <a:latin typeface="Arial" panose="020B0604020202020204" pitchFamily="34" charset="0"/>
              </a:rPr>
              <a:t>Exploratory Data Analysis</a:t>
            </a:r>
            <a:endParaRPr lang="vi-VN" sz="4400" b="1">
              <a:solidFill>
                <a:srgbClr val="FF0000"/>
              </a:solidFill>
            </a:endParaRPr>
          </a:p>
        </p:txBody>
      </p:sp>
      <p:sp>
        <p:nvSpPr>
          <p:cNvPr id="3" name="TextBox 2">
            <a:extLst>
              <a:ext uri="{FF2B5EF4-FFF2-40B4-BE49-F238E27FC236}">
                <a16:creationId xmlns:a16="http://schemas.microsoft.com/office/drawing/2014/main" id="{B9DD422D-98D8-3CF3-6F29-2928D6D72D78}"/>
              </a:ext>
            </a:extLst>
          </p:cNvPr>
          <p:cNvSpPr txBox="1"/>
          <p:nvPr/>
        </p:nvSpPr>
        <p:spPr>
          <a:xfrm>
            <a:off x="778930" y="1363134"/>
            <a:ext cx="3335869" cy="584775"/>
          </a:xfrm>
          <a:prstGeom prst="rect">
            <a:avLst/>
          </a:prstGeom>
          <a:noFill/>
        </p:spPr>
        <p:txBody>
          <a:bodyPr wrap="square" rtlCol="0">
            <a:spAutoFit/>
          </a:bodyPr>
          <a:lstStyle/>
          <a:p>
            <a:pPr algn="ctr"/>
            <a:r>
              <a:rPr lang="vi-VN" sz="3200" b="1" u="sng">
                <a:solidFill>
                  <a:srgbClr val="FF0000"/>
                </a:solidFill>
                <a:latin typeface="Arial" panose="020B0604020202020204" pitchFamily="34" charset="0"/>
              </a:rPr>
              <a:t>Thống kê mô tả</a:t>
            </a:r>
            <a:endParaRPr lang="vi-VN" sz="3200" b="1" u="sng">
              <a:solidFill>
                <a:srgbClr val="FF0000"/>
              </a:solidFill>
            </a:endParaRPr>
          </a:p>
        </p:txBody>
      </p:sp>
      <p:pic>
        <p:nvPicPr>
          <p:cNvPr id="5" name="!!Picture 1">
            <a:extLst>
              <a:ext uri="{FF2B5EF4-FFF2-40B4-BE49-F238E27FC236}">
                <a16:creationId xmlns:a16="http://schemas.microsoft.com/office/drawing/2014/main" id="{249F64A1-82BD-62AE-3E41-89A5F13BE7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481" y="2015436"/>
            <a:ext cx="8737894" cy="2002875"/>
          </a:xfrm>
          <a:prstGeom prst="rect">
            <a:avLst/>
          </a:prstGeom>
        </p:spPr>
      </p:pic>
      <p:pic>
        <p:nvPicPr>
          <p:cNvPr id="11" name="!!Picture 2">
            <a:extLst>
              <a:ext uri="{FF2B5EF4-FFF2-40B4-BE49-F238E27FC236}">
                <a16:creationId xmlns:a16="http://schemas.microsoft.com/office/drawing/2014/main" id="{E6E6A7FB-943E-A555-7F7E-47AECC3F77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482" y="4156533"/>
            <a:ext cx="8737894" cy="2052242"/>
          </a:xfrm>
          <a:prstGeom prst="rect">
            <a:avLst/>
          </a:prstGeom>
        </p:spPr>
      </p:pic>
      <p:sp>
        <p:nvSpPr>
          <p:cNvPr id="12" name="TextBox 11">
            <a:extLst>
              <a:ext uri="{FF2B5EF4-FFF2-40B4-BE49-F238E27FC236}">
                <a16:creationId xmlns:a16="http://schemas.microsoft.com/office/drawing/2014/main" id="{3B825F18-DFD6-9BDE-EE6A-7EE8DD75A3A8}"/>
              </a:ext>
            </a:extLst>
          </p:cNvPr>
          <p:cNvSpPr txBox="1"/>
          <p:nvPr/>
        </p:nvSpPr>
        <p:spPr>
          <a:xfrm>
            <a:off x="9115245" y="2786040"/>
            <a:ext cx="3105509" cy="461665"/>
          </a:xfrm>
          <a:prstGeom prst="rect">
            <a:avLst/>
          </a:prstGeom>
          <a:noFill/>
        </p:spPr>
        <p:txBody>
          <a:bodyPr wrap="square" rtlCol="0">
            <a:spAutoFit/>
          </a:bodyPr>
          <a:lstStyle/>
          <a:p>
            <a:r>
              <a:rPr lang="vi-VN" sz="2400">
                <a:solidFill>
                  <a:srgbClr val="0F13B1"/>
                </a:solidFill>
                <a:effectLst/>
                <a:latin typeface="Arial" panose="020B0604020202020204" pitchFamily="34" charset="0"/>
              </a:rPr>
              <a:t>Air Quality–REMOVE</a:t>
            </a:r>
            <a:endParaRPr lang="vi-VN" sz="2400">
              <a:solidFill>
                <a:srgbClr val="0F13B1"/>
              </a:solidFill>
            </a:endParaRPr>
          </a:p>
        </p:txBody>
      </p:sp>
      <p:sp>
        <p:nvSpPr>
          <p:cNvPr id="15" name="TextBox 14">
            <a:extLst>
              <a:ext uri="{FF2B5EF4-FFF2-40B4-BE49-F238E27FC236}">
                <a16:creationId xmlns:a16="http://schemas.microsoft.com/office/drawing/2014/main" id="{4279C9A9-BB12-C09E-FB77-423F1E9CED63}"/>
              </a:ext>
            </a:extLst>
          </p:cNvPr>
          <p:cNvSpPr txBox="1"/>
          <p:nvPr/>
        </p:nvSpPr>
        <p:spPr>
          <a:xfrm>
            <a:off x="9103917" y="4952746"/>
            <a:ext cx="3105509" cy="461665"/>
          </a:xfrm>
          <a:prstGeom prst="rect">
            <a:avLst/>
          </a:prstGeom>
          <a:noFill/>
        </p:spPr>
        <p:txBody>
          <a:bodyPr wrap="square" rtlCol="0">
            <a:spAutoFit/>
          </a:bodyPr>
          <a:lstStyle/>
          <a:p>
            <a:r>
              <a:rPr lang="vi-VN" sz="2400">
                <a:solidFill>
                  <a:srgbClr val="0F13B1"/>
                </a:solidFill>
                <a:effectLst/>
                <a:latin typeface="Arial" panose="020B0604020202020204" pitchFamily="34" charset="0"/>
              </a:rPr>
              <a:t>Air Quality–MEAN</a:t>
            </a:r>
            <a:endParaRPr lang="vi-VN" sz="2400">
              <a:solidFill>
                <a:srgbClr val="0F13B1"/>
              </a:solidFill>
            </a:endParaRPr>
          </a:p>
        </p:txBody>
      </p:sp>
    </p:spTree>
    <p:extLst>
      <p:ext uri="{BB962C8B-B14F-4D97-AF65-F5344CB8AC3E}">
        <p14:creationId xmlns:p14="http://schemas.microsoft.com/office/powerpoint/2010/main" val="30911239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A picture containing graphical user interface&#10;&#10;Description automatically generated">
            <a:extLst>
              <a:ext uri="{FF2B5EF4-FFF2-40B4-BE49-F238E27FC236}">
                <a16:creationId xmlns:a16="http://schemas.microsoft.com/office/drawing/2014/main" id="{781C2164-C93E-6EE7-703B-625AB1A3BBF2}"/>
              </a:ext>
            </a:extLst>
          </p:cNvPr>
          <p:cNvPicPr>
            <a:picLocks noGrp="1" noRo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b="19"/>
          <a:stretch/>
        </p:blipFill>
        <p:spPr>
          <a:xfrm>
            <a:off x="0" y="0"/>
            <a:ext cx="12191999" cy="6858000"/>
          </a:xfrm>
          <a:prstGeom prst="rect">
            <a:avLst/>
          </a:prstGeom>
        </p:spPr>
      </p:pic>
      <p:sp>
        <p:nvSpPr>
          <p:cNvPr id="6" name="Footer Placeholder 5">
            <a:extLst>
              <a:ext uri="{FF2B5EF4-FFF2-40B4-BE49-F238E27FC236}">
                <a16:creationId xmlns:a16="http://schemas.microsoft.com/office/drawing/2014/main" id="{6085564A-E19D-44C6-A153-9748FC0496AA}"/>
              </a:ext>
            </a:extLst>
          </p:cNvPr>
          <p:cNvSpPr>
            <a:spLocks noGrp="1"/>
          </p:cNvSpPr>
          <p:nvPr>
            <p:ph type="ftr" sz="quarter" idx="11"/>
          </p:nvPr>
        </p:nvSpPr>
        <p:spPr>
          <a:xfrm>
            <a:off x="3039917" y="6348845"/>
            <a:ext cx="6112164" cy="365125"/>
          </a:xfrm>
        </p:spPr>
        <p:txBody>
          <a:bodyPr/>
          <a:lstStyle/>
          <a:p>
            <a:r>
              <a:rPr lang="vi-VN" sz="1400">
                <a:solidFill>
                  <a:schemeClr val="tx1"/>
                </a:solidFill>
              </a:rPr>
              <a:t>Phân Tích &amp; Xây Dựng Mô Hình Dự Đoán Nồng Độ CO Trong Không Khí</a:t>
            </a:r>
          </a:p>
        </p:txBody>
      </p:sp>
      <p:sp>
        <p:nvSpPr>
          <p:cNvPr id="7" name="Slide Number Placeholder 6">
            <a:extLst>
              <a:ext uri="{FF2B5EF4-FFF2-40B4-BE49-F238E27FC236}">
                <a16:creationId xmlns:a16="http://schemas.microsoft.com/office/drawing/2014/main" id="{70E646B9-6F09-9215-C56E-D5AF007C6A4E}"/>
              </a:ext>
            </a:extLst>
          </p:cNvPr>
          <p:cNvSpPr>
            <a:spLocks noGrp="1"/>
          </p:cNvSpPr>
          <p:nvPr>
            <p:ph type="sldNum" sz="quarter" idx="12"/>
          </p:nvPr>
        </p:nvSpPr>
        <p:spPr>
          <a:xfrm>
            <a:off x="10668000" y="6356350"/>
            <a:ext cx="685800" cy="365125"/>
          </a:xfrm>
        </p:spPr>
        <p:txBody>
          <a:bodyPr/>
          <a:lstStyle/>
          <a:p>
            <a:fld id="{979C1D6E-BC7D-4390-8B49-138F374AB680}" type="slidenum">
              <a:rPr lang="vi-VN" sz="1400" smtClean="0">
                <a:solidFill>
                  <a:schemeClr val="tx1"/>
                </a:solidFill>
              </a:rPr>
              <a:t>11</a:t>
            </a:fld>
            <a:endParaRPr lang="vi-VN" sz="1400">
              <a:solidFill>
                <a:schemeClr val="tx1"/>
              </a:solidFill>
            </a:endParaRPr>
          </a:p>
        </p:txBody>
      </p:sp>
      <p:sp>
        <p:nvSpPr>
          <p:cNvPr id="2" name="Date Placeholder 1">
            <a:extLst>
              <a:ext uri="{FF2B5EF4-FFF2-40B4-BE49-F238E27FC236}">
                <a16:creationId xmlns:a16="http://schemas.microsoft.com/office/drawing/2014/main" id="{86415166-E50B-F1C1-E6D2-4D8FA24B1FA5}"/>
              </a:ext>
            </a:extLst>
          </p:cNvPr>
          <p:cNvSpPr>
            <a:spLocks noGrp="1"/>
          </p:cNvSpPr>
          <p:nvPr>
            <p:ph type="dt" sz="half" idx="10"/>
          </p:nvPr>
        </p:nvSpPr>
        <p:spPr/>
        <p:txBody>
          <a:bodyPr/>
          <a:lstStyle/>
          <a:p>
            <a:fld id="{720D5A55-4B68-477A-9CCE-0200AA51C15C}" type="datetime1">
              <a:rPr lang="vi-VN" sz="1400" smtClean="0">
                <a:solidFill>
                  <a:schemeClr val="tx1"/>
                </a:solidFill>
              </a:rPr>
              <a:t>14/07/2022</a:t>
            </a:fld>
            <a:endParaRPr lang="vi-VN" sz="1400">
              <a:solidFill>
                <a:schemeClr val="tx1"/>
              </a:solidFill>
            </a:endParaRPr>
          </a:p>
        </p:txBody>
      </p:sp>
      <p:sp>
        <p:nvSpPr>
          <p:cNvPr id="14" name="TextBox 13">
            <a:extLst>
              <a:ext uri="{FF2B5EF4-FFF2-40B4-BE49-F238E27FC236}">
                <a16:creationId xmlns:a16="http://schemas.microsoft.com/office/drawing/2014/main" id="{2BDB6216-EFA3-01EC-5FD3-14DB26A1581E}"/>
              </a:ext>
            </a:extLst>
          </p:cNvPr>
          <p:cNvSpPr txBox="1"/>
          <p:nvPr/>
        </p:nvSpPr>
        <p:spPr>
          <a:xfrm>
            <a:off x="2439890" y="474937"/>
            <a:ext cx="7322173" cy="769441"/>
          </a:xfrm>
          <a:prstGeom prst="rect">
            <a:avLst/>
          </a:prstGeom>
          <a:noFill/>
        </p:spPr>
        <p:txBody>
          <a:bodyPr wrap="square" rtlCol="0">
            <a:spAutoFit/>
          </a:bodyPr>
          <a:lstStyle/>
          <a:p>
            <a:pPr algn="ctr"/>
            <a:r>
              <a:rPr lang="vi-VN" sz="4400" b="1">
                <a:solidFill>
                  <a:srgbClr val="FF0000"/>
                </a:solidFill>
                <a:effectLst/>
                <a:latin typeface="Arial" panose="020B0604020202020204" pitchFamily="34" charset="0"/>
              </a:rPr>
              <a:t>Exploratory Data Analysis</a:t>
            </a:r>
            <a:endParaRPr lang="vi-VN" sz="4400" b="1">
              <a:solidFill>
                <a:srgbClr val="FF0000"/>
              </a:solidFill>
            </a:endParaRPr>
          </a:p>
        </p:txBody>
      </p:sp>
      <p:sp>
        <p:nvSpPr>
          <p:cNvPr id="3" name="TextBox 2">
            <a:extLst>
              <a:ext uri="{FF2B5EF4-FFF2-40B4-BE49-F238E27FC236}">
                <a16:creationId xmlns:a16="http://schemas.microsoft.com/office/drawing/2014/main" id="{B9DD422D-98D8-3CF3-6F29-2928D6D72D78}"/>
              </a:ext>
            </a:extLst>
          </p:cNvPr>
          <p:cNvSpPr txBox="1"/>
          <p:nvPr/>
        </p:nvSpPr>
        <p:spPr>
          <a:xfrm>
            <a:off x="778930" y="1363134"/>
            <a:ext cx="4106337" cy="584775"/>
          </a:xfrm>
          <a:prstGeom prst="rect">
            <a:avLst/>
          </a:prstGeom>
          <a:noFill/>
        </p:spPr>
        <p:txBody>
          <a:bodyPr wrap="square" rtlCol="0">
            <a:spAutoFit/>
          </a:bodyPr>
          <a:lstStyle/>
          <a:p>
            <a:pPr algn="ctr"/>
            <a:r>
              <a:rPr lang="vi-VN" sz="3200" b="1" u="sng">
                <a:solidFill>
                  <a:srgbClr val="FF0000"/>
                </a:solidFill>
                <a:latin typeface="Arial" panose="020B0604020202020204" pitchFamily="34" charset="0"/>
              </a:rPr>
              <a:t>Ma trận tương quan</a:t>
            </a:r>
            <a:endParaRPr lang="vi-VN" sz="3200" b="1" u="sng">
              <a:solidFill>
                <a:srgbClr val="FF0000"/>
              </a:solidFill>
            </a:endParaRPr>
          </a:p>
        </p:txBody>
      </p:sp>
      <p:sp>
        <p:nvSpPr>
          <p:cNvPr id="12" name="TextBox 11">
            <a:extLst>
              <a:ext uri="{FF2B5EF4-FFF2-40B4-BE49-F238E27FC236}">
                <a16:creationId xmlns:a16="http://schemas.microsoft.com/office/drawing/2014/main" id="{3B825F18-DFD6-9BDE-EE6A-7EE8DD75A3A8}"/>
              </a:ext>
            </a:extLst>
          </p:cNvPr>
          <p:cNvSpPr txBox="1"/>
          <p:nvPr/>
        </p:nvSpPr>
        <p:spPr>
          <a:xfrm>
            <a:off x="1718568" y="5606660"/>
            <a:ext cx="3105509" cy="461665"/>
          </a:xfrm>
          <a:prstGeom prst="rect">
            <a:avLst/>
          </a:prstGeom>
          <a:noFill/>
        </p:spPr>
        <p:txBody>
          <a:bodyPr wrap="square" rtlCol="0">
            <a:spAutoFit/>
          </a:bodyPr>
          <a:lstStyle/>
          <a:p>
            <a:pPr algn="ctr"/>
            <a:r>
              <a:rPr lang="vi-VN" sz="2400">
                <a:solidFill>
                  <a:srgbClr val="0F13B1"/>
                </a:solidFill>
                <a:effectLst/>
                <a:latin typeface="Arial" panose="020B0604020202020204" pitchFamily="34" charset="0"/>
              </a:rPr>
              <a:t>Air Quality–REMOVE</a:t>
            </a:r>
            <a:endParaRPr lang="vi-VN" sz="2400">
              <a:solidFill>
                <a:srgbClr val="0F13B1"/>
              </a:solidFill>
            </a:endParaRPr>
          </a:p>
        </p:txBody>
      </p:sp>
      <p:sp>
        <p:nvSpPr>
          <p:cNvPr id="15" name="TextBox 14">
            <a:extLst>
              <a:ext uri="{FF2B5EF4-FFF2-40B4-BE49-F238E27FC236}">
                <a16:creationId xmlns:a16="http://schemas.microsoft.com/office/drawing/2014/main" id="{4279C9A9-BB12-C09E-FB77-423F1E9CED63}"/>
              </a:ext>
            </a:extLst>
          </p:cNvPr>
          <p:cNvSpPr txBox="1"/>
          <p:nvPr/>
        </p:nvSpPr>
        <p:spPr>
          <a:xfrm>
            <a:off x="7367923" y="5606660"/>
            <a:ext cx="3105509" cy="461665"/>
          </a:xfrm>
          <a:prstGeom prst="rect">
            <a:avLst/>
          </a:prstGeom>
          <a:noFill/>
        </p:spPr>
        <p:txBody>
          <a:bodyPr wrap="square" rtlCol="0">
            <a:spAutoFit/>
          </a:bodyPr>
          <a:lstStyle/>
          <a:p>
            <a:pPr algn="ctr"/>
            <a:r>
              <a:rPr lang="vi-VN" sz="2400">
                <a:solidFill>
                  <a:srgbClr val="0F13B1"/>
                </a:solidFill>
                <a:effectLst/>
                <a:latin typeface="Arial" panose="020B0604020202020204" pitchFamily="34" charset="0"/>
              </a:rPr>
              <a:t>Air Quality–MEAN</a:t>
            </a:r>
            <a:endParaRPr lang="vi-VN" sz="2400">
              <a:solidFill>
                <a:srgbClr val="0F13B1"/>
              </a:solidFill>
            </a:endParaRPr>
          </a:p>
        </p:txBody>
      </p:sp>
      <p:pic>
        <p:nvPicPr>
          <p:cNvPr id="8" name="!!Picture 2">
            <a:extLst>
              <a:ext uri="{FF2B5EF4-FFF2-40B4-BE49-F238E27FC236}">
                <a16:creationId xmlns:a16="http://schemas.microsoft.com/office/drawing/2014/main" id="{C98DDC14-4FB7-0030-DA65-1C7AA64BCE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6760" y="2070417"/>
            <a:ext cx="4967836" cy="3530600"/>
          </a:xfrm>
          <a:prstGeom prst="rect">
            <a:avLst/>
          </a:prstGeom>
        </p:spPr>
      </p:pic>
      <p:pic>
        <p:nvPicPr>
          <p:cNvPr id="10" name="!!Picture 1">
            <a:extLst>
              <a:ext uri="{FF2B5EF4-FFF2-40B4-BE49-F238E27FC236}">
                <a16:creationId xmlns:a16="http://schemas.microsoft.com/office/drawing/2014/main" id="{117CA27D-7491-BF5A-F2AE-BA230A70AE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8930" y="2066665"/>
            <a:ext cx="4973115" cy="3534352"/>
          </a:xfrm>
          <a:prstGeom prst="rect">
            <a:avLst/>
          </a:prstGeom>
        </p:spPr>
      </p:pic>
    </p:spTree>
    <p:extLst>
      <p:ext uri="{BB962C8B-B14F-4D97-AF65-F5344CB8AC3E}">
        <p14:creationId xmlns:p14="http://schemas.microsoft.com/office/powerpoint/2010/main" val="3954514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A picture containing graphical user interface&#10;&#10;Description automatically generated">
            <a:extLst>
              <a:ext uri="{FF2B5EF4-FFF2-40B4-BE49-F238E27FC236}">
                <a16:creationId xmlns:a16="http://schemas.microsoft.com/office/drawing/2014/main" id="{A80E26BA-6764-C4E7-DC21-06B92AD319A6}"/>
              </a:ext>
            </a:extLst>
          </p:cNvPr>
          <p:cNvPicPr>
            <a:picLocks noGrp="1" noRo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b="19"/>
          <a:stretch/>
        </p:blipFill>
        <p:spPr>
          <a:xfrm>
            <a:off x="0" y="0"/>
            <a:ext cx="12191999" cy="6858000"/>
          </a:xfrm>
          <a:prstGeom prst="rect">
            <a:avLst/>
          </a:prstGeom>
        </p:spPr>
      </p:pic>
      <p:sp>
        <p:nvSpPr>
          <p:cNvPr id="6" name="Footer Placeholder 5">
            <a:extLst>
              <a:ext uri="{FF2B5EF4-FFF2-40B4-BE49-F238E27FC236}">
                <a16:creationId xmlns:a16="http://schemas.microsoft.com/office/drawing/2014/main" id="{6085564A-E19D-44C6-A153-9748FC0496AA}"/>
              </a:ext>
            </a:extLst>
          </p:cNvPr>
          <p:cNvSpPr>
            <a:spLocks noGrp="1"/>
          </p:cNvSpPr>
          <p:nvPr>
            <p:ph type="ftr" sz="quarter" idx="11"/>
          </p:nvPr>
        </p:nvSpPr>
        <p:spPr>
          <a:xfrm>
            <a:off x="3039917" y="6348845"/>
            <a:ext cx="6112164" cy="365125"/>
          </a:xfrm>
        </p:spPr>
        <p:txBody>
          <a:bodyPr/>
          <a:lstStyle/>
          <a:p>
            <a:r>
              <a:rPr lang="vi-VN" sz="1400">
                <a:solidFill>
                  <a:schemeClr val="tx1"/>
                </a:solidFill>
              </a:rPr>
              <a:t>Phân Tích &amp; Xây Dựng Mô Hình Dự Đoán Nồng Độ CO Trong Không Khí</a:t>
            </a:r>
          </a:p>
        </p:txBody>
      </p:sp>
      <p:sp>
        <p:nvSpPr>
          <p:cNvPr id="7" name="Slide Number Placeholder 6">
            <a:extLst>
              <a:ext uri="{FF2B5EF4-FFF2-40B4-BE49-F238E27FC236}">
                <a16:creationId xmlns:a16="http://schemas.microsoft.com/office/drawing/2014/main" id="{70E646B9-6F09-9215-C56E-D5AF007C6A4E}"/>
              </a:ext>
            </a:extLst>
          </p:cNvPr>
          <p:cNvSpPr>
            <a:spLocks noGrp="1"/>
          </p:cNvSpPr>
          <p:nvPr>
            <p:ph type="sldNum" sz="quarter" idx="12"/>
          </p:nvPr>
        </p:nvSpPr>
        <p:spPr>
          <a:xfrm>
            <a:off x="10668000" y="6356350"/>
            <a:ext cx="685800" cy="365125"/>
          </a:xfrm>
        </p:spPr>
        <p:txBody>
          <a:bodyPr/>
          <a:lstStyle/>
          <a:p>
            <a:fld id="{979C1D6E-BC7D-4390-8B49-138F374AB680}" type="slidenum">
              <a:rPr lang="vi-VN" sz="1400" smtClean="0">
                <a:solidFill>
                  <a:schemeClr val="tx1"/>
                </a:solidFill>
              </a:rPr>
              <a:t>12</a:t>
            </a:fld>
            <a:endParaRPr lang="vi-VN" sz="1400">
              <a:solidFill>
                <a:schemeClr val="tx1"/>
              </a:solidFill>
            </a:endParaRPr>
          </a:p>
        </p:txBody>
      </p:sp>
      <p:sp>
        <p:nvSpPr>
          <p:cNvPr id="2" name="Date Placeholder 1">
            <a:extLst>
              <a:ext uri="{FF2B5EF4-FFF2-40B4-BE49-F238E27FC236}">
                <a16:creationId xmlns:a16="http://schemas.microsoft.com/office/drawing/2014/main" id="{86415166-E50B-F1C1-E6D2-4D8FA24B1FA5}"/>
              </a:ext>
            </a:extLst>
          </p:cNvPr>
          <p:cNvSpPr>
            <a:spLocks noGrp="1"/>
          </p:cNvSpPr>
          <p:nvPr>
            <p:ph type="dt" sz="half" idx="10"/>
          </p:nvPr>
        </p:nvSpPr>
        <p:spPr/>
        <p:txBody>
          <a:bodyPr/>
          <a:lstStyle/>
          <a:p>
            <a:fld id="{720D5A55-4B68-477A-9CCE-0200AA51C15C}" type="datetime1">
              <a:rPr lang="vi-VN" sz="1400" smtClean="0">
                <a:solidFill>
                  <a:schemeClr val="tx1"/>
                </a:solidFill>
              </a:rPr>
              <a:t>14/07/2022</a:t>
            </a:fld>
            <a:endParaRPr lang="vi-VN" sz="1400">
              <a:solidFill>
                <a:schemeClr val="tx1"/>
              </a:solidFill>
            </a:endParaRPr>
          </a:p>
        </p:txBody>
      </p:sp>
      <p:sp>
        <p:nvSpPr>
          <p:cNvPr id="14" name="TextBox 13">
            <a:extLst>
              <a:ext uri="{FF2B5EF4-FFF2-40B4-BE49-F238E27FC236}">
                <a16:creationId xmlns:a16="http://schemas.microsoft.com/office/drawing/2014/main" id="{2BDB6216-EFA3-01EC-5FD3-14DB26A1581E}"/>
              </a:ext>
            </a:extLst>
          </p:cNvPr>
          <p:cNvSpPr txBox="1"/>
          <p:nvPr/>
        </p:nvSpPr>
        <p:spPr>
          <a:xfrm>
            <a:off x="2439890" y="474937"/>
            <a:ext cx="7322173" cy="769441"/>
          </a:xfrm>
          <a:prstGeom prst="rect">
            <a:avLst/>
          </a:prstGeom>
          <a:noFill/>
        </p:spPr>
        <p:txBody>
          <a:bodyPr wrap="square" rtlCol="0">
            <a:spAutoFit/>
          </a:bodyPr>
          <a:lstStyle/>
          <a:p>
            <a:pPr algn="ctr"/>
            <a:r>
              <a:rPr lang="vi-VN" sz="4400" b="1">
                <a:solidFill>
                  <a:srgbClr val="FF0000"/>
                </a:solidFill>
                <a:effectLst/>
                <a:latin typeface="Arial" panose="020B0604020202020204" pitchFamily="34" charset="0"/>
              </a:rPr>
              <a:t>Exploratory Data Analysis</a:t>
            </a:r>
            <a:endParaRPr lang="vi-VN" sz="4400" b="1">
              <a:solidFill>
                <a:srgbClr val="FF0000"/>
              </a:solidFill>
            </a:endParaRPr>
          </a:p>
        </p:txBody>
      </p:sp>
      <p:sp>
        <p:nvSpPr>
          <p:cNvPr id="3" name="TextBox 2">
            <a:extLst>
              <a:ext uri="{FF2B5EF4-FFF2-40B4-BE49-F238E27FC236}">
                <a16:creationId xmlns:a16="http://schemas.microsoft.com/office/drawing/2014/main" id="{B9DD422D-98D8-3CF3-6F29-2928D6D72D78}"/>
              </a:ext>
            </a:extLst>
          </p:cNvPr>
          <p:cNvSpPr txBox="1"/>
          <p:nvPr/>
        </p:nvSpPr>
        <p:spPr>
          <a:xfrm>
            <a:off x="778931" y="1363134"/>
            <a:ext cx="3335870" cy="584775"/>
          </a:xfrm>
          <a:prstGeom prst="rect">
            <a:avLst/>
          </a:prstGeom>
          <a:noFill/>
        </p:spPr>
        <p:txBody>
          <a:bodyPr wrap="square" rtlCol="0">
            <a:spAutoFit/>
          </a:bodyPr>
          <a:lstStyle/>
          <a:p>
            <a:pPr algn="ctr"/>
            <a:r>
              <a:rPr lang="vi-VN" sz="3200" b="1" u="sng">
                <a:solidFill>
                  <a:srgbClr val="FF0000"/>
                </a:solidFill>
                <a:latin typeface="Arial" panose="020B0604020202020204" pitchFamily="34" charset="0"/>
              </a:rPr>
              <a:t>Regression plot</a:t>
            </a:r>
            <a:endParaRPr lang="vi-VN" sz="3200" b="1" u="sng">
              <a:solidFill>
                <a:srgbClr val="FF0000"/>
              </a:solidFill>
            </a:endParaRPr>
          </a:p>
        </p:txBody>
      </p:sp>
      <p:sp>
        <p:nvSpPr>
          <p:cNvPr id="12" name="TextBox 11">
            <a:extLst>
              <a:ext uri="{FF2B5EF4-FFF2-40B4-BE49-F238E27FC236}">
                <a16:creationId xmlns:a16="http://schemas.microsoft.com/office/drawing/2014/main" id="{3B825F18-DFD6-9BDE-EE6A-7EE8DD75A3A8}"/>
              </a:ext>
            </a:extLst>
          </p:cNvPr>
          <p:cNvSpPr txBox="1"/>
          <p:nvPr/>
        </p:nvSpPr>
        <p:spPr>
          <a:xfrm>
            <a:off x="1487162" y="5606660"/>
            <a:ext cx="3105509" cy="461665"/>
          </a:xfrm>
          <a:prstGeom prst="rect">
            <a:avLst/>
          </a:prstGeom>
          <a:noFill/>
        </p:spPr>
        <p:txBody>
          <a:bodyPr wrap="square" rtlCol="0">
            <a:spAutoFit/>
          </a:bodyPr>
          <a:lstStyle/>
          <a:p>
            <a:pPr algn="ctr"/>
            <a:r>
              <a:rPr lang="vi-VN" sz="2400">
                <a:solidFill>
                  <a:srgbClr val="0F13B1"/>
                </a:solidFill>
                <a:effectLst/>
                <a:latin typeface="Arial" panose="020B0604020202020204" pitchFamily="34" charset="0"/>
              </a:rPr>
              <a:t>Air Quality–REMOVE</a:t>
            </a:r>
            <a:endParaRPr lang="vi-VN" sz="2400">
              <a:solidFill>
                <a:srgbClr val="0F13B1"/>
              </a:solidFill>
            </a:endParaRPr>
          </a:p>
        </p:txBody>
      </p:sp>
      <p:sp>
        <p:nvSpPr>
          <p:cNvPr id="15" name="TextBox 14">
            <a:extLst>
              <a:ext uri="{FF2B5EF4-FFF2-40B4-BE49-F238E27FC236}">
                <a16:creationId xmlns:a16="http://schemas.microsoft.com/office/drawing/2014/main" id="{4279C9A9-BB12-C09E-FB77-423F1E9CED63}"/>
              </a:ext>
            </a:extLst>
          </p:cNvPr>
          <p:cNvSpPr txBox="1"/>
          <p:nvPr/>
        </p:nvSpPr>
        <p:spPr>
          <a:xfrm>
            <a:off x="7589967" y="5606659"/>
            <a:ext cx="3105509" cy="461665"/>
          </a:xfrm>
          <a:prstGeom prst="rect">
            <a:avLst/>
          </a:prstGeom>
          <a:noFill/>
        </p:spPr>
        <p:txBody>
          <a:bodyPr wrap="square" rtlCol="0">
            <a:spAutoFit/>
          </a:bodyPr>
          <a:lstStyle/>
          <a:p>
            <a:pPr algn="ctr"/>
            <a:r>
              <a:rPr lang="vi-VN" sz="2400">
                <a:solidFill>
                  <a:srgbClr val="0F13B1"/>
                </a:solidFill>
                <a:effectLst/>
                <a:latin typeface="Arial" panose="020B0604020202020204" pitchFamily="34" charset="0"/>
              </a:rPr>
              <a:t>Air Quality–MEAN</a:t>
            </a:r>
            <a:endParaRPr lang="vi-VN" sz="2400">
              <a:solidFill>
                <a:srgbClr val="0F13B1"/>
              </a:solidFill>
            </a:endParaRPr>
          </a:p>
        </p:txBody>
      </p:sp>
      <p:pic>
        <p:nvPicPr>
          <p:cNvPr id="5" name="!!Picture 2">
            <a:extLst>
              <a:ext uri="{FF2B5EF4-FFF2-40B4-BE49-F238E27FC236}">
                <a16:creationId xmlns:a16="http://schemas.microsoft.com/office/drawing/2014/main" id="{8DF8BEEC-E2D5-8E8F-DDFA-69627B1925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0070" y="2273806"/>
            <a:ext cx="5752915" cy="3332853"/>
          </a:xfrm>
          <a:prstGeom prst="rect">
            <a:avLst/>
          </a:prstGeom>
        </p:spPr>
      </p:pic>
      <p:pic>
        <p:nvPicPr>
          <p:cNvPr id="11" name="!!Picture 1">
            <a:extLst>
              <a:ext uri="{FF2B5EF4-FFF2-40B4-BE49-F238E27FC236}">
                <a16:creationId xmlns:a16="http://schemas.microsoft.com/office/drawing/2014/main" id="{8B6778D4-D7D0-B1FA-21DA-D10002D777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8378" y="2266302"/>
            <a:ext cx="5743554" cy="3332853"/>
          </a:xfrm>
          <a:prstGeom prst="rect">
            <a:avLst/>
          </a:prstGeom>
        </p:spPr>
      </p:pic>
    </p:spTree>
    <p:extLst>
      <p:ext uri="{BB962C8B-B14F-4D97-AF65-F5344CB8AC3E}">
        <p14:creationId xmlns:p14="http://schemas.microsoft.com/office/powerpoint/2010/main" val="40252954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A picture containing graphical user interface&#10;&#10;Description automatically generated">
            <a:extLst>
              <a:ext uri="{FF2B5EF4-FFF2-40B4-BE49-F238E27FC236}">
                <a16:creationId xmlns:a16="http://schemas.microsoft.com/office/drawing/2014/main" id="{A80E26BA-6764-C4E7-DC21-06B92AD319A6}"/>
              </a:ext>
            </a:extLst>
          </p:cNvPr>
          <p:cNvPicPr>
            <a:picLocks noGrp="1" noRo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b="19"/>
          <a:stretch/>
        </p:blipFill>
        <p:spPr>
          <a:xfrm>
            <a:off x="0" y="0"/>
            <a:ext cx="12191999" cy="6858000"/>
          </a:xfrm>
          <a:prstGeom prst="rect">
            <a:avLst/>
          </a:prstGeom>
        </p:spPr>
      </p:pic>
      <p:sp>
        <p:nvSpPr>
          <p:cNvPr id="6" name="Footer Placeholder 5">
            <a:extLst>
              <a:ext uri="{FF2B5EF4-FFF2-40B4-BE49-F238E27FC236}">
                <a16:creationId xmlns:a16="http://schemas.microsoft.com/office/drawing/2014/main" id="{6085564A-E19D-44C6-A153-9748FC0496AA}"/>
              </a:ext>
            </a:extLst>
          </p:cNvPr>
          <p:cNvSpPr>
            <a:spLocks noGrp="1"/>
          </p:cNvSpPr>
          <p:nvPr>
            <p:ph type="ftr" sz="quarter" idx="11"/>
          </p:nvPr>
        </p:nvSpPr>
        <p:spPr>
          <a:xfrm>
            <a:off x="3039917" y="6348845"/>
            <a:ext cx="6112164" cy="365125"/>
          </a:xfrm>
        </p:spPr>
        <p:txBody>
          <a:bodyPr/>
          <a:lstStyle/>
          <a:p>
            <a:r>
              <a:rPr lang="vi-VN" sz="1400">
                <a:solidFill>
                  <a:schemeClr val="tx1"/>
                </a:solidFill>
              </a:rPr>
              <a:t>Phân Tích &amp; Xây Dựng Mô Hình Dự Đoán Nồng Độ CO Trong Không Khí</a:t>
            </a:r>
          </a:p>
        </p:txBody>
      </p:sp>
      <p:sp>
        <p:nvSpPr>
          <p:cNvPr id="7" name="Slide Number Placeholder 6">
            <a:extLst>
              <a:ext uri="{FF2B5EF4-FFF2-40B4-BE49-F238E27FC236}">
                <a16:creationId xmlns:a16="http://schemas.microsoft.com/office/drawing/2014/main" id="{70E646B9-6F09-9215-C56E-D5AF007C6A4E}"/>
              </a:ext>
            </a:extLst>
          </p:cNvPr>
          <p:cNvSpPr>
            <a:spLocks noGrp="1"/>
          </p:cNvSpPr>
          <p:nvPr>
            <p:ph type="sldNum" sz="quarter" idx="12"/>
          </p:nvPr>
        </p:nvSpPr>
        <p:spPr>
          <a:xfrm>
            <a:off x="10668000" y="6356350"/>
            <a:ext cx="685800" cy="365125"/>
          </a:xfrm>
        </p:spPr>
        <p:txBody>
          <a:bodyPr/>
          <a:lstStyle/>
          <a:p>
            <a:fld id="{979C1D6E-BC7D-4390-8B49-138F374AB680}" type="slidenum">
              <a:rPr lang="vi-VN" sz="1400" smtClean="0">
                <a:solidFill>
                  <a:schemeClr val="tx1"/>
                </a:solidFill>
              </a:rPr>
              <a:t>13</a:t>
            </a:fld>
            <a:endParaRPr lang="vi-VN" sz="1400">
              <a:solidFill>
                <a:schemeClr val="tx1"/>
              </a:solidFill>
            </a:endParaRPr>
          </a:p>
        </p:txBody>
      </p:sp>
      <p:sp>
        <p:nvSpPr>
          <p:cNvPr id="2" name="Date Placeholder 1">
            <a:extLst>
              <a:ext uri="{FF2B5EF4-FFF2-40B4-BE49-F238E27FC236}">
                <a16:creationId xmlns:a16="http://schemas.microsoft.com/office/drawing/2014/main" id="{86415166-E50B-F1C1-E6D2-4D8FA24B1FA5}"/>
              </a:ext>
            </a:extLst>
          </p:cNvPr>
          <p:cNvSpPr>
            <a:spLocks noGrp="1"/>
          </p:cNvSpPr>
          <p:nvPr>
            <p:ph type="dt" sz="half" idx="10"/>
          </p:nvPr>
        </p:nvSpPr>
        <p:spPr/>
        <p:txBody>
          <a:bodyPr/>
          <a:lstStyle/>
          <a:p>
            <a:fld id="{720D5A55-4B68-477A-9CCE-0200AA51C15C}" type="datetime1">
              <a:rPr lang="vi-VN" sz="1400" smtClean="0">
                <a:solidFill>
                  <a:schemeClr val="tx1"/>
                </a:solidFill>
              </a:rPr>
              <a:t>14/07/2022</a:t>
            </a:fld>
            <a:endParaRPr lang="vi-VN" sz="1400">
              <a:solidFill>
                <a:schemeClr val="tx1"/>
              </a:solidFill>
            </a:endParaRPr>
          </a:p>
        </p:txBody>
      </p:sp>
      <p:sp>
        <p:nvSpPr>
          <p:cNvPr id="14" name="TextBox 13">
            <a:extLst>
              <a:ext uri="{FF2B5EF4-FFF2-40B4-BE49-F238E27FC236}">
                <a16:creationId xmlns:a16="http://schemas.microsoft.com/office/drawing/2014/main" id="{2BDB6216-EFA3-01EC-5FD3-14DB26A1581E}"/>
              </a:ext>
            </a:extLst>
          </p:cNvPr>
          <p:cNvSpPr txBox="1"/>
          <p:nvPr/>
        </p:nvSpPr>
        <p:spPr>
          <a:xfrm>
            <a:off x="2439890" y="474937"/>
            <a:ext cx="7322173" cy="769441"/>
          </a:xfrm>
          <a:prstGeom prst="rect">
            <a:avLst/>
          </a:prstGeom>
          <a:noFill/>
        </p:spPr>
        <p:txBody>
          <a:bodyPr wrap="square" rtlCol="0">
            <a:spAutoFit/>
          </a:bodyPr>
          <a:lstStyle/>
          <a:p>
            <a:pPr algn="ctr"/>
            <a:r>
              <a:rPr lang="vi-VN" sz="4400" b="1">
                <a:solidFill>
                  <a:srgbClr val="FF0000"/>
                </a:solidFill>
                <a:effectLst/>
                <a:latin typeface="Arial" panose="020B0604020202020204" pitchFamily="34" charset="0"/>
              </a:rPr>
              <a:t>Exploratory Data Analysis</a:t>
            </a:r>
            <a:endParaRPr lang="vi-VN" sz="4400" b="1">
              <a:solidFill>
                <a:srgbClr val="FF0000"/>
              </a:solidFill>
            </a:endParaRPr>
          </a:p>
        </p:txBody>
      </p:sp>
      <p:sp>
        <p:nvSpPr>
          <p:cNvPr id="3" name="TextBox 2">
            <a:extLst>
              <a:ext uri="{FF2B5EF4-FFF2-40B4-BE49-F238E27FC236}">
                <a16:creationId xmlns:a16="http://schemas.microsoft.com/office/drawing/2014/main" id="{B9DD422D-98D8-3CF3-6F29-2928D6D72D78}"/>
              </a:ext>
            </a:extLst>
          </p:cNvPr>
          <p:cNvSpPr txBox="1"/>
          <p:nvPr/>
        </p:nvSpPr>
        <p:spPr>
          <a:xfrm>
            <a:off x="778931" y="1363134"/>
            <a:ext cx="2802469" cy="584775"/>
          </a:xfrm>
          <a:prstGeom prst="rect">
            <a:avLst/>
          </a:prstGeom>
          <a:noFill/>
        </p:spPr>
        <p:txBody>
          <a:bodyPr wrap="square" rtlCol="0">
            <a:spAutoFit/>
          </a:bodyPr>
          <a:lstStyle/>
          <a:p>
            <a:pPr algn="ctr"/>
            <a:r>
              <a:rPr lang="vi-VN" sz="3200" b="1" u="sng">
                <a:solidFill>
                  <a:srgbClr val="FF0000"/>
                </a:solidFill>
                <a:latin typeface="Arial" panose="020B0604020202020204" pitchFamily="34" charset="0"/>
              </a:rPr>
              <a:t>Residual plot</a:t>
            </a:r>
            <a:endParaRPr lang="vi-VN" sz="3200" b="1" u="sng">
              <a:solidFill>
                <a:srgbClr val="FF0000"/>
              </a:solidFill>
            </a:endParaRPr>
          </a:p>
        </p:txBody>
      </p:sp>
      <p:sp>
        <p:nvSpPr>
          <p:cNvPr id="12" name="TextBox 11">
            <a:extLst>
              <a:ext uri="{FF2B5EF4-FFF2-40B4-BE49-F238E27FC236}">
                <a16:creationId xmlns:a16="http://schemas.microsoft.com/office/drawing/2014/main" id="{3B825F18-DFD6-9BDE-EE6A-7EE8DD75A3A8}"/>
              </a:ext>
            </a:extLst>
          </p:cNvPr>
          <p:cNvSpPr txBox="1"/>
          <p:nvPr/>
        </p:nvSpPr>
        <p:spPr>
          <a:xfrm>
            <a:off x="1487162" y="5606660"/>
            <a:ext cx="3105509" cy="461665"/>
          </a:xfrm>
          <a:prstGeom prst="rect">
            <a:avLst/>
          </a:prstGeom>
          <a:noFill/>
        </p:spPr>
        <p:txBody>
          <a:bodyPr wrap="square" rtlCol="0">
            <a:spAutoFit/>
          </a:bodyPr>
          <a:lstStyle/>
          <a:p>
            <a:pPr algn="ctr"/>
            <a:r>
              <a:rPr lang="vi-VN" sz="2400">
                <a:solidFill>
                  <a:srgbClr val="0F13B1"/>
                </a:solidFill>
                <a:effectLst/>
                <a:latin typeface="Arial" panose="020B0604020202020204" pitchFamily="34" charset="0"/>
              </a:rPr>
              <a:t>Air Quality–REMOVE</a:t>
            </a:r>
            <a:endParaRPr lang="vi-VN" sz="2400">
              <a:solidFill>
                <a:srgbClr val="0F13B1"/>
              </a:solidFill>
            </a:endParaRPr>
          </a:p>
        </p:txBody>
      </p:sp>
      <p:sp>
        <p:nvSpPr>
          <p:cNvPr id="15" name="TextBox 14">
            <a:extLst>
              <a:ext uri="{FF2B5EF4-FFF2-40B4-BE49-F238E27FC236}">
                <a16:creationId xmlns:a16="http://schemas.microsoft.com/office/drawing/2014/main" id="{4279C9A9-BB12-C09E-FB77-423F1E9CED63}"/>
              </a:ext>
            </a:extLst>
          </p:cNvPr>
          <p:cNvSpPr txBox="1"/>
          <p:nvPr/>
        </p:nvSpPr>
        <p:spPr>
          <a:xfrm>
            <a:off x="7589967" y="5606659"/>
            <a:ext cx="3105509" cy="461665"/>
          </a:xfrm>
          <a:prstGeom prst="rect">
            <a:avLst/>
          </a:prstGeom>
          <a:noFill/>
        </p:spPr>
        <p:txBody>
          <a:bodyPr wrap="square" rtlCol="0">
            <a:spAutoFit/>
          </a:bodyPr>
          <a:lstStyle/>
          <a:p>
            <a:pPr algn="ctr"/>
            <a:r>
              <a:rPr lang="vi-VN" sz="2400">
                <a:solidFill>
                  <a:srgbClr val="0F13B1"/>
                </a:solidFill>
                <a:effectLst/>
                <a:latin typeface="Arial" panose="020B0604020202020204" pitchFamily="34" charset="0"/>
              </a:rPr>
              <a:t>Air Quality–MEAN</a:t>
            </a:r>
            <a:endParaRPr lang="vi-VN" sz="2400">
              <a:solidFill>
                <a:srgbClr val="0F13B1"/>
              </a:solidFill>
            </a:endParaRPr>
          </a:p>
        </p:txBody>
      </p:sp>
      <p:pic>
        <p:nvPicPr>
          <p:cNvPr id="8" name="!!Picture 1">
            <a:extLst>
              <a:ext uri="{FF2B5EF4-FFF2-40B4-BE49-F238E27FC236}">
                <a16:creationId xmlns:a16="http://schemas.microsoft.com/office/drawing/2014/main" id="{4DC508B9-EB3B-32F3-F23B-2D9F5677D1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034" y="2264079"/>
            <a:ext cx="5679247" cy="3325348"/>
          </a:xfrm>
          <a:prstGeom prst="rect">
            <a:avLst/>
          </a:prstGeom>
        </p:spPr>
      </p:pic>
      <p:pic>
        <p:nvPicPr>
          <p:cNvPr id="10" name="!!Picture 2">
            <a:extLst>
              <a:ext uri="{FF2B5EF4-FFF2-40B4-BE49-F238E27FC236}">
                <a16:creationId xmlns:a16="http://schemas.microsoft.com/office/drawing/2014/main" id="{C9063A39-7198-E5D7-75C1-EC88041650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5969" y="2275336"/>
            <a:ext cx="5679246" cy="3325348"/>
          </a:xfrm>
          <a:prstGeom prst="rect">
            <a:avLst/>
          </a:prstGeom>
        </p:spPr>
      </p:pic>
    </p:spTree>
    <p:extLst>
      <p:ext uri="{BB962C8B-B14F-4D97-AF65-F5344CB8AC3E}">
        <p14:creationId xmlns:p14="http://schemas.microsoft.com/office/powerpoint/2010/main" val="4574970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A picture containing graphical user interface&#10;&#10;Description automatically generated">
            <a:extLst>
              <a:ext uri="{FF2B5EF4-FFF2-40B4-BE49-F238E27FC236}">
                <a16:creationId xmlns:a16="http://schemas.microsoft.com/office/drawing/2014/main" id="{A80E26BA-6764-C4E7-DC21-06B92AD319A6}"/>
              </a:ext>
            </a:extLst>
          </p:cNvPr>
          <p:cNvPicPr>
            <a:picLocks noGrp="1" noRo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b="19"/>
          <a:stretch/>
        </p:blipFill>
        <p:spPr>
          <a:xfrm>
            <a:off x="0" y="0"/>
            <a:ext cx="12191999" cy="6858000"/>
          </a:xfrm>
          <a:prstGeom prst="rect">
            <a:avLst/>
          </a:prstGeom>
        </p:spPr>
      </p:pic>
      <p:sp>
        <p:nvSpPr>
          <p:cNvPr id="6" name="Footer Placeholder 5">
            <a:extLst>
              <a:ext uri="{FF2B5EF4-FFF2-40B4-BE49-F238E27FC236}">
                <a16:creationId xmlns:a16="http://schemas.microsoft.com/office/drawing/2014/main" id="{6085564A-E19D-44C6-A153-9748FC0496AA}"/>
              </a:ext>
            </a:extLst>
          </p:cNvPr>
          <p:cNvSpPr>
            <a:spLocks noGrp="1"/>
          </p:cNvSpPr>
          <p:nvPr>
            <p:ph type="ftr" sz="quarter" idx="11"/>
          </p:nvPr>
        </p:nvSpPr>
        <p:spPr>
          <a:xfrm>
            <a:off x="3039917" y="6348845"/>
            <a:ext cx="6112164" cy="365125"/>
          </a:xfrm>
        </p:spPr>
        <p:txBody>
          <a:bodyPr/>
          <a:lstStyle/>
          <a:p>
            <a:r>
              <a:rPr lang="vi-VN" sz="1400">
                <a:solidFill>
                  <a:schemeClr val="tx1"/>
                </a:solidFill>
              </a:rPr>
              <a:t>Phân Tích &amp; Xây Dựng Mô Hình Dự Đoán Nồng Độ CO Trong Không Khí</a:t>
            </a:r>
          </a:p>
        </p:txBody>
      </p:sp>
      <p:sp>
        <p:nvSpPr>
          <p:cNvPr id="7" name="Slide Number Placeholder 6">
            <a:extLst>
              <a:ext uri="{FF2B5EF4-FFF2-40B4-BE49-F238E27FC236}">
                <a16:creationId xmlns:a16="http://schemas.microsoft.com/office/drawing/2014/main" id="{70E646B9-6F09-9215-C56E-D5AF007C6A4E}"/>
              </a:ext>
            </a:extLst>
          </p:cNvPr>
          <p:cNvSpPr>
            <a:spLocks noGrp="1"/>
          </p:cNvSpPr>
          <p:nvPr>
            <p:ph type="sldNum" sz="quarter" idx="12"/>
          </p:nvPr>
        </p:nvSpPr>
        <p:spPr>
          <a:xfrm>
            <a:off x="10668000" y="6356350"/>
            <a:ext cx="685800" cy="365125"/>
          </a:xfrm>
        </p:spPr>
        <p:txBody>
          <a:bodyPr/>
          <a:lstStyle/>
          <a:p>
            <a:fld id="{979C1D6E-BC7D-4390-8B49-138F374AB680}" type="slidenum">
              <a:rPr lang="vi-VN" sz="1400" smtClean="0">
                <a:solidFill>
                  <a:schemeClr val="tx1"/>
                </a:solidFill>
              </a:rPr>
              <a:t>14</a:t>
            </a:fld>
            <a:endParaRPr lang="vi-VN" sz="1400">
              <a:solidFill>
                <a:schemeClr val="tx1"/>
              </a:solidFill>
            </a:endParaRPr>
          </a:p>
        </p:txBody>
      </p:sp>
      <p:sp>
        <p:nvSpPr>
          <p:cNvPr id="2" name="Date Placeholder 1">
            <a:extLst>
              <a:ext uri="{FF2B5EF4-FFF2-40B4-BE49-F238E27FC236}">
                <a16:creationId xmlns:a16="http://schemas.microsoft.com/office/drawing/2014/main" id="{86415166-E50B-F1C1-E6D2-4D8FA24B1FA5}"/>
              </a:ext>
            </a:extLst>
          </p:cNvPr>
          <p:cNvSpPr>
            <a:spLocks noGrp="1"/>
          </p:cNvSpPr>
          <p:nvPr>
            <p:ph type="dt" sz="half" idx="10"/>
          </p:nvPr>
        </p:nvSpPr>
        <p:spPr/>
        <p:txBody>
          <a:bodyPr/>
          <a:lstStyle/>
          <a:p>
            <a:fld id="{720D5A55-4B68-477A-9CCE-0200AA51C15C}" type="datetime1">
              <a:rPr lang="vi-VN" sz="1400" smtClean="0">
                <a:solidFill>
                  <a:schemeClr val="tx1"/>
                </a:solidFill>
              </a:rPr>
              <a:t>14/07/2022</a:t>
            </a:fld>
            <a:endParaRPr lang="vi-VN" sz="1400">
              <a:solidFill>
                <a:schemeClr val="tx1"/>
              </a:solidFill>
            </a:endParaRPr>
          </a:p>
        </p:txBody>
      </p:sp>
      <p:sp>
        <p:nvSpPr>
          <p:cNvPr id="14" name="TextBox 13">
            <a:extLst>
              <a:ext uri="{FF2B5EF4-FFF2-40B4-BE49-F238E27FC236}">
                <a16:creationId xmlns:a16="http://schemas.microsoft.com/office/drawing/2014/main" id="{2BDB6216-EFA3-01EC-5FD3-14DB26A1581E}"/>
              </a:ext>
            </a:extLst>
          </p:cNvPr>
          <p:cNvSpPr txBox="1"/>
          <p:nvPr/>
        </p:nvSpPr>
        <p:spPr>
          <a:xfrm>
            <a:off x="2439890" y="474937"/>
            <a:ext cx="7322173" cy="769441"/>
          </a:xfrm>
          <a:prstGeom prst="rect">
            <a:avLst/>
          </a:prstGeom>
          <a:noFill/>
        </p:spPr>
        <p:txBody>
          <a:bodyPr wrap="square" rtlCol="0">
            <a:spAutoFit/>
          </a:bodyPr>
          <a:lstStyle/>
          <a:p>
            <a:pPr algn="ctr"/>
            <a:r>
              <a:rPr lang="vi-VN" sz="4400" b="1">
                <a:solidFill>
                  <a:srgbClr val="FF0000"/>
                </a:solidFill>
                <a:effectLst/>
                <a:latin typeface="Arial" panose="020B0604020202020204" pitchFamily="34" charset="0"/>
              </a:rPr>
              <a:t>Exploratory Data Analysis</a:t>
            </a:r>
            <a:endParaRPr lang="vi-VN" sz="4400" b="1">
              <a:solidFill>
                <a:srgbClr val="FF0000"/>
              </a:solidFill>
            </a:endParaRPr>
          </a:p>
        </p:txBody>
      </p:sp>
      <p:sp>
        <p:nvSpPr>
          <p:cNvPr id="3" name="TextBox 2">
            <a:extLst>
              <a:ext uri="{FF2B5EF4-FFF2-40B4-BE49-F238E27FC236}">
                <a16:creationId xmlns:a16="http://schemas.microsoft.com/office/drawing/2014/main" id="{B9DD422D-98D8-3CF3-6F29-2928D6D72D78}"/>
              </a:ext>
            </a:extLst>
          </p:cNvPr>
          <p:cNvSpPr txBox="1"/>
          <p:nvPr/>
        </p:nvSpPr>
        <p:spPr>
          <a:xfrm>
            <a:off x="778931" y="1363134"/>
            <a:ext cx="3335870" cy="584775"/>
          </a:xfrm>
          <a:prstGeom prst="rect">
            <a:avLst/>
          </a:prstGeom>
          <a:noFill/>
        </p:spPr>
        <p:txBody>
          <a:bodyPr wrap="square" rtlCol="0">
            <a:spAutoFit/>
          </a:bodyPr>
          <a:lstStyle/>
          <a:p>
            <a:pPr algn="ctr"/>
            <a:r>
              <a:rPr lang="vi-VN" sz="3200" b="1" u="sng">
                <a:solidFill>
                  <a:srgbClr val="FF0000"/>
                </a:solidFill>
                <a:latin typeface="Arial" panose="020B0604020202020204" pitchFamily="34" charset="0"/>
              </a:rPr>
              <a:t>Histogram plot</a:t>
            </a:r>
            <a:endParaRPr lang="vi-VN" sz="3200" b="1" u="sng">
              <a:solidFill>
                <a:srgbClr val="FF0000"/>
              </a:solidFill>
            </a:endParaRPr>
          </a:p>
        </p:txBody>
      </p:sp>
      <p:sp>
        <p:nvSpPr>
          <p:cNvPr id="12" name="TextBox 11">
            <a:extLst>
              <a:ext uri="{FF2B5EF4-FFF2-40B4-BE49-F238E27FC236}">
                <a16:creationId xmlns:a16="http://schemas.microsoft.com/office/drawing/2014/main" id="{3B825F18-DFD6-9BDE-EE6A-7EE8DD75A3A8}"/>
              </a:ext>
            </a:extLst>
          </p:cNvPr>
          <p:cNvSpPr txBox="1"/>
          <p:nvPr/>
        </p:nvSpPr>
        <p:spPr>
          <a:xfrm>
            <a:off x="1487162" y="5606660"/>
            <a:ext cx="3105509" cy="461665"/>
          </a:xfrm>
          <a:prstGeom prst="rect">
            <a:avLst/>
          </a:prstGeom>
          <a:noFill/>
        </p:spPr>
        <p:txBody>
          <a:bodyPr wrap="square" rtlCol="0">
            <a:spAutoFit/>
          </a:bodyPr>
          <a:lstStyle/>
          <a:p>
            <a:pPr algn="ctr"/>
            <a:r>
              <a:rPr lang="vi-VN" sz="2400">
                <a:solidFill>
                  <a:srgbClr val="0F13B1"/>
                </a:solidFill>
                <a:effectLst/>
                <a:latin typeface="Arial" panose="020B0604020202020204" pitchFamily="34" charset="0"/>
              </a:rPr>
              <a:t>Air Quality–REMOVE</a:t>
            </a:r>
            <a:endParaRPr lang="vi-VN" sz="2400">
              <a:solidFill>
                <a:srgbClr val="0F13B1"/>
              </a:solidFill>
            </a:endParaRPr>
          </a:p>
        </p:txBody>
      </p:sp>
      <p:sp>
        <p:nvSpPr>
          <p:cNvPr id="15" name="TextBox 14">
            <a:extLst>
              <a:ext uri="{FF2B5EF4-FFF2-40B4-BE49-F238E27FC236}">
                <a16:creationId xmlns:a16="http://schemas.microsoft.com/office/drawing/2014/main" id="{4279C9A9-BB12-C09E-FB77-423F1E9CED63}"/>
              </a:ext>
            </a:extLst>
          </p:cNvPr>
          <p:cNvSpPr txBox="1"/>
          <p:nvPr/>
        </p:nvSpPr>
        <p:spPr>
          <a:xfrm>
            <a:off x="7589967" y="5606659"/>
            <a:ext cx="3105509" cy="461665"/>
          </a:xfrm>
          <a:prstGeom prst="rect">
            <a:avLst/>
          </a:prstGeom>
          <a:noFill/>
        </p:spPr>
        <p:txBody>
          <a:bodyPr wrap="square" rtlCol="0">
            <a:spAutoFit/>
          </a:bodyPr>
          <a:lstStyle/>
          <a:p>
            <a:pPr algn="ctr"/>
            <a:r>
              <a:rPr lang="vi-VN" sz="2400">
                <a:solidFill>
                  <a:srgbClr val="0F13B1"/>
                </a:solidFill>
                <a:effectLst/>
                <a:latin typeface="Arial" panose="020B0604020202020204" pitchFamily="34" charset="0"/>
              </a:rPr>
              <a:t>Air Quality–MEAN</a:t>
            </a:r>
            <a:endParaRPr lang="vi-VN" sz="2400">
              <a:solidFill>
                <a:srgbClr val="0F13B1"/>
              </a:solidFill>
            </a:endParaRPr>
          </a:p>
        </p:txBody>
      </p:sp>
      <p:pic>
        <p:nvPicPr>
          <p:cNvPr id="8" name="!!Picture 1">
            <a:extLst>
              <a:ext uri="{FF2B5EF4-FFF2-40B4-BE49-F238E27FC236}">
                <a16:creationId xmlns:a16="http://schemas.microsoft.com/office/drawing/2014/main" id="{C78C3ADB-3434-3CE3-9C3C-D0431DC256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942" y="2273805"/>
            <a:ext cx="5692063" cy="3332853"/>
          </a:xfrm>
          <a:prstGeom prst="rect">
            <a:avLst/>
          </a:prstGeom>
        </p:spPr>
      </p:pic>
      <p:pic>
        <p:nvPicPr>
          <p:cNvPr id="10" name="!!Picture 2">
            <a:extLst>
              <a:ext uri="{FF2B5EF4-FFF2-40B4-BE49-F238E27FC236}">
                <a16:creationId xmlns:a16="http://schemas.microsoft.com/office/drawing/2014/main" id="{0298A8BD-6F2F-5B41-7ED3-2BA00FEDE4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01752" y="2273802"/>
            <a:ext cx="5692063" cy="3332853"/>
          </a:xfrm>
          <a:prstGeom prst="rect">
            <a:avLst/>
          </a:prstGeom>
        </p:spPr>
      </p:pic>
    </p:spTree>
    <p:extLst>
      <p:ext uri="{BB962C8B-B14F-4D97-AF65-F5344CB8AC3E}">
        <p14:creationId xmlns:p14="http://schemas.microsoft.com/office/powerpoint/2010/main" val="21606645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A picture containing graphical user interface&#10;&#10;Description automatically generated">
            <a:extLst>
              <a:ext uri="{FF2B5EF4-FFF2-40B4-BE49-F238E27FC236}">
                <a16:creationId xmlns:a16="http://schemas.microsoft.com/office/drawing/2014/main" id="{A80E26BA-6764-C4E7-DC21-06B92AD319A6}"/>
              </a:ext>
            </a:extLst>
          </p:cNvPr>
          <p:cNvPicPr>
            <a:picLocks noGrp="1" noRo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b="19"/>
          <a:stretch/>
        </p:blipFill>
        <p:spPr>
          <a:xfrm>
            <a:off x="0" y="0"/>
            <a:ext cx="12191999" cy="6858000"/>
          </a:xfrm>
          <a:prstGeom prst="rect">
            <a:avLst/>
          </a:prstGeom>
        </p:spPr>
      </p:pic>
      <p:sp>
        <p:nvSpPr>
          <p:cNvPr id="6" name="Footer Placeholder 5">
            <a:extLst>
              <a:ext uri="{FF2B5EF4-FFF2-40B4-BE49-F238E27FC236}">
                <a16:creationId xmlns:a16="http://schemas.microsoft.com/office/drawing/2014/main" id="{6085564A-E19D-44C6-A153-9748FC0496AA}"/>
              </a:ext>
            </a:extLst>
          </p:cNvPr>
          <p:cNvSpPr>
            <a:spLocks noGrp="1"/>
          </p:cNvSpPr>
          <p:nvPr>
            <p:ph type="ftr" sz="quarter" idx="11"/>
          </p:nvPr>
        </p:nvSpPr>
        <p:spPr>
          <a:xfrm>
            <a:off x="3039917" y="6348845"/>
            <a:ext cx="6112164" cy="365125"/>
          </a:xfrm>
        </p:spPr>
        <p:txBody>
          <a:bodyPr/>
          <a:lstStyle/>
          <a:p>
            <a:r>
              <a:rPr lang="vi-VN" sz="1400">
                <a:solidFill>
                  <a:schemeClr val="tx1"/>
                </a:solidFill>
              </a:rPr>
              <a:t>Phân Tích &amp; Xây Dựng Mô Hình Dự Đoán Nồng Độ CO Trong Không Khí</a:t>
            </a:r>
          </a:p>
        </p:txBody>
      </p:sp>
      <p:sp>
        <p:nvSpPr>
          <p:cNvPr id="7" name="Slide Number Placeholder 6">
            <a:extLst>
              <a:ext uri="{FF2B5EF4-FFF2-40B4-BE49-F238E27FC236}">
                <a16:creationId xmlns:a16="http://schemas.microsoft.com/office/drawing/2014/main" id="{70E646B9-6F09-9215-C56E-D5AF007C6A4E}"/>
              </a:ext>
            </a:extLst>
          </p:cNvPr>
          <p:cNvSpPr>
            <a:spLocks noGrp="1"/>
          </p:cNvSpPr>
          <p:nvPr>
            <p:ph type="sldNum" sz="quarter" idx="12"/>
          </p:nvPr>
        </p:nvSpPr>
        <p:spPr>
          <a:xfrm>
            <a:off x="10668000" y="6356350"/>
            <a:ext cx="685800" cy="365125"/>
          </a:xfrm>
        </p:spPr>
        <p:txBody>
          <a:bodyPr/>
          <a:lstStyle/>
          <a:p>
            <a:fld id="{979C1D6E-BC7D-4390-8B49-138F374AB680}" type="slidenum">
              <a:rPr lang="vi-VN" sz="1400" smtClean="0">
                <a:solidFill>
                  <a:schemeClr val="tx1"/>
                </a:solidFill>
              </a:rPr>
              <a:t>15</a:t>
            </a:fld>
            <a:endParaRPr lang="vi-VN" sz="1400">
              <a:solidFill>
                <a:schemeClr val="tx1"/>
              </a:solidFill>
            </a:endParaRPr>
          </a:p>
        </p:txBody>
      </p:sp>
      <p:sp>
        <p:nvSpPr>
          <p:cNvPr id="2" name="Date Placeholder 1">
            <a:extLst>
              <a:ext uri="{FF2B5EF4-FFF2-40B4-BE49-F238E27FC236}">
                <a16:creationId xmlns:a16="http://schemas.microsoft.com/office/drawing/2014/main" id="{86415166-E50B-F1C1-E6D2-4D8FA24B1FA5}"/>
              </a:ext>
            </a:extLst>
          </p:cNvPr>
          <p:cNvSpPr>
            <a:spLocks noGrp="1"/>
          </p:cNvSpPr>
          <p:nvPr>
            <p:ph type="dt" sz="half" idx="10"/>
          </p:nvPr>
        </p:nvSpPr>
        <p:spPr/>
        <p:txBody>
          <a:bodyPr/>
          <a:lstStyle/>
          <a:p>
            <a:fld id="{720D5A55-4B68-477A-9CCE-0200AA51C15C}" type="datetime1">
              <a:rPr lang="vi-VN" sz="1400" smtClean="0">
                <a:solidFill>
                  <a:schemeClr val="tx1"/>
                </a:solidFill>
              </a:rPr>
              <a:t>14/07/2022</a:t>
            </a:fld>
            <a:endParaRPr lang="vi-VN" sz="1400">
              <a:solidFill>
                <a:schemeClr val="tx1"/>
              </a:solidFill>
            </a:endParaRPr>
          </a:p>
        </p:txBody>
      </p:sp>
      <p:sp>
        <p:nvSpPr>
          <p:cNvPr id="14" name="TextBox 13">
            <a:extLst>
              <a:ext uri="{FF2B5EF4-FFF2-40B4-BE49-F238E27FC236}">
                <a16:creationId xmlns:a16="http://schemas.microsoft.com/office/drawing/2014/main" id="{2BDB6216-EFA3-01EC-5FD3-14DB26A1581E}"/>
              </a:ext>
            </a:extLst>
          </p:cNvPr>
          <p:cNvSpPr txBox="1"/>
          <p:nvPr/>
        </p:nvSpPr>
        <p:spPr>
          <a:xfrm>
            <a:off x="2439890" y="474937"/>
            <a:ext cx="7322173" cy="769441"/>
          </a:xfrm>
          <a:prstGeom prst="rect">
            <a:avLst/>
          </a:prstGeom>
          <a:noFill/>
        </p:spPr>
        <p:txBody>
          <a:bodyPr wrap="square" rtlCol="0">
            <a:spAutoFit/>
          </a:bodyPr>
          <a:lstStyle/>
          <a:p>
            <a:pPr algn="ctr"/>
            <a:r>
              <a:rPr lang="vi-VN" sz="4400" b="1">
                <a:solidFill>
                  <a:srgbClr val="FF0000"/>
                </a:solidFill>
                <a:effectLst/>
                <a:latin typeface="Arial" panose="020B0604020202020204" pitchFamily="34" charset="0"/>
              </a:rPr>
              <a:t>Exploratory Data Analysis</a:t>
            </a:r>
            <a:endParaRPr lang="vi-VN" sz="4400" b="1">
              <a:solidFill>
                <a:srgbClr val="FF0000"/>
              </a:solidFill>
            </a:endParaRPr>
          </a:p>
        </p:txBody>
      </p:sp>
      <p:sp>
        <p:nvSpPr>
          <p:cNvPr id="3" name="TextBox 2">
            <a:extLst>
              <a:ext uri="{FF2B5EF4-FFF2-40B4-BE49-F238E27FC236}">
                <a16:creationId xmlns:a16="http://schemas.microsoft.com/office/drawing/2014/main" id="{B9DD422D-98D8-3CF3-6F29-2928D6D72D78}"/>
              </a:ext>
            </a:extLst>
          </p:cNvPr>
          <p:cNvSpPr txBox="1"/>
          <p:nvPr/>
        </p:nvSpPr>
        <p:spPr>
          <a:xfrm>
            <a:off x="778931" y="1363134"/>
            <a:ext cx="1886448" cy="584775"/>
          </a:xfrm>
          <a:prstGeom prst="rect">
            <a:avLst/>
          </a:prstGeom>
          <a:noFill/>
        </p:spPr>
        <p:txBody>
          <a:bodyPr wrap="square" rtlCol="0">
            <a:spAutoFit/>
          </a:bodyPr>
          <a:lstStyle/>
          <a:p>
            <a:pPr algn="ctr"/>
            <a:r>
              <a:rPr lang="vi-VN" sz="3200" b="1" u="sng">
                <a:solidFill>
                  <a:srgbClr val="FF0000"/>
                </a:solidFill>
                <a:latin typeface="Arial" panose="020B0604020202020204" pitchFamily="34" charset="0"/>
              </a:rPr>
              <a:t>Box plot</a:t>
            </a:r>
            <a:endParaRPr lang="vi-VN" sz="3200" b="1" u="sng">
              <a:solidFill>
                <a:srgbClr val="FF0000"/>
              </a:solidFill>
            </a:endParaRPr>
          </a:p>
        </p:txBody>
      </p:sp>
      <p:sp>
        <p:nvSpPr>
          <p:cNvPr id="12" name="TextBox 11">
            <a:extLst>
              <a:ext uri="{FF2B5EF4-FFF2-40B4-BE49-F238E27FC236}">
                <a16:creationId xmlns:a16="http://schemas.microsoft.com/office/drawing/2014/main" id="{3B825F18-DFD6-9BDE-EE6A-7EE8DD75A3A8}"/>
              </a:ext>
            </a:extLst>
          </p:cNvPr>
          <p:cNvSpPr txBox="1"/>
          <p:nvPr/>
        </p:nvSpPr>
        <p:spPr>
          <a:xfrm>
            <a:off x="1487162" y="5606660"/>
            <a:ext cx="3105509" cy="461665"/>
          </a:xfrm>
          <a:prstGeom prst="rect">
            <a:avLst/>
          </a:prstGeom>
          <a:noFill/>
        </p:spPr>
        <p:txBody>
          <a:bodyPr wrap="square" rtlCol="0">
            <a:spAutoFit/>
          </a:bodyPr>
          <a:lstStyle/>
          <a:p>
            <a:pPr algn="ctr"/>
            <a:r>
              <a:rPr lang="vi-VN" sz="2400">
                <a:solidFill>
                  <a:srgbClr val="0F13B1"/>
                </a:solidFill>
                <a:effectLst/>
                <a:latin typeface="Arial" panose="020B0604020202020204" pitchFamily="34" charset="0"/>
              </a:rPr>
              <a:t>Air Quality–REMOVE</a:t>
            </a:r>
            <a:endParaRPr lang="vi-VN" sz="2400">
              <a:solidFill>
                <a:srgbClr val="0F13B1"/>
              </a:solidFill>
            </a:endParaRPr>
          </a:p>
        </p:txBody>
      </p:sp>
      <p:sp>
        <p:nvSpPr>
          <p:cNvPr id="15" name="TextBox 14">
            <a:extLst>
              <a:ext uri="{FF2B5EF4-FFF2-40B4-BE49-F238E27FC236}">
                <a16:creationId xmlns:a16="http://schemas.microsoft.com/office/drawing/2014/main" id="{4279C9A9-BB12-C09E-FB77-423F1E9CED63}"/>
              </a:ext>
            </a:extLst>
          </p:cNvPr>
          <p:cNvSpPr txBox="1"/>
          <p:nvPr/>
        </p:nvSpPr>
        <p:spPr>
          <a:xfrm>
            <a:off x="7589967" y="5606659"/>
            <a:ext cx="3105509" cy="461665"/>
          </a:xfrm>
          <a:prstGeom prst="rect">
            <a:avLst/>
          </a:prstGeom>
          <a:noFill/>
        </p:spPr>
        <p:txBody>
          <a:bodyPr wrap="square" rtlCol="0">
            <a:spAutoFit/>
          </a:bodyPr>
          <a:lstStyle/>
          <a:p>
            <a:pPr algn="ctr"/>
            <a:r>
              <a:rPr lang="vi-VN" sz="2400">
                <a:solidFill>
                  <a:srgbClr val="0F13B1"/>
                </a:solidFill>
                <a:effectLst/>
                <a:latin typeface="Arial" panose="020B0604020202020204" pitchFamily="34" charset="0"/>
              </a:rPr>
              <a:t>Air Quality–MEAN</a:t>
            </a:r>
            <a:endParaRPr lang="vi-VN" sz="2400">
              <a:solidFill>
                <a:srgbClr val="0F13B1"/>
              </a:solidFill>
            </a:endParaRPr>
          </a:p>
        </p:txBody>
      </p:sp>
      <p:pic>
        <p:nvPicPr>
          <p:cNvPr id="5" name="!!Picture 1">
            <a:extLst>
              <a:ext uri="{FF2B5EF4-FFF2-40B4-BE49-F238E27FC236}">
                <a16:creationId xmlns:a16="http://schemas.microsoft.com/office/drawing/2014/main" id="{BEF58399-A3D7-2B05-08F3-4C72A12690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067" y="2422949"/>
            <a:ext cx="5726853" cy="3029035"/>
          </a:xfrm>
          <a:prstGeom prst="rect">
            <a:avLst/>
          </a:prstGeom>
        </p:spPr>
      </p:pic>
      <p:pic>
        <p:nvPicPr>
          <p:cNvPr id="11" name="!!Picture 2">
            <a:extLst>
              <a:ext uri="{FF2B5EF4-FFF2-40B4-BE49-F238E27FC236}">
                <a16:creationId xmlns:a16="http://schemas.microsoft.com/office/drawing/2014/main" id="{F1747F4A-E66C-BE50-0AE2-BEDCFA2880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0647" y="2432036"/>
            <a:ext cx="5692063" cy="3010634"/>
          </a:xfrm>
          <a:prstGeom prst="rect">
            <a:avLst/>
          </a:prstGeom>
        </p:spPr>
      </p:pic>
    </p:spTree>
    <p:extLst>
      <p:ext uri="{BB962C8B-B14F-4D97-AF65-F5344CB8AC3E}">
        <p14:creationId xmlns:p14="http://schemas.microsoft.com/office/powerpoint/2010/main" val="6758644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A picture containing graphical user interface&#10;&#10;Description automatically generated">
            <a:extLst>
              <a:ext uri="{FF2B5EF4-FFF2-40B4-BE49-F238E27FC236}">
                <a16:creationId xmlns:a16="http://schemas.microsoft.com/office/drawing/2014/main" id="{A80E26BA-6764-C4E7-DC21-06B92AD319A6}"/>
              </a:ext>
            </a:extLst>
          </p:cNvPr>
          <p:cNvPicPr>
            <a:picLocks noGrp="1" noRo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b="19"/>
          <a:stretch/>
        </p:blipFill>
        <p:spPr>
          <a:xfrm>
            <a:off x="0" y="0"/>
            <a:ext cx="12191999" cy="6858000"/>
          </a:xfrm>
          <a:prstGeom prst="rect">
            <a:avLst/>
          </a:prstGeom>
        </p:spPr>
      </p:pic>
      <p:sp>
        <p:nvSpPr>
          <p:cNvPr id="6" name="Footer Placeholder 5">
            <a:extLst>
              <a:ext uri="{FF2B5EF4-FFF2-40B4-BE49-F238E27FC236}">
                <a16:creationId xmlns:a16="http://schemas.microsoft.com/office/drawing/2014/main" id="{6085564A-E19D-44C6-A153-9748FC0496AA}"/>
              </a:ext>
            </a:extLst>
          </p:cNvPr>
          <p:cNvSpPr>
            <a:spLocks noGrp="1"/>
          </p:cNvSpPr>
          <p:nvPr>
            <p:ph type="ftr" sz="quarter" idx="11"/>
          </p:nvPr>
        </p:nvSpPr>
        <p:spPr>
          <a:xfrm>
            <a:off x="3039917" y="6348845"/>
            <a:ext cx="6112164" cy="365125"/>
          </a:xfrm>
        </p:spPr>
        <p:txBody>
          <a:bodyPr/>
          <a:lstStyle/>
          <a:p>
            <a:r>
              <a:rPr lang="vi-VN" sz="1400">
                <a:solidFill>
                  <a:schemeClr val="tx1"/>
                </a:solidFill>
              </a:rPr>
              <a:t>Phân Tích &amp; Xây Dựng Mô Hình Dự Đoán Nồng Độ CO Trong Không Khí</a:t>
            </a:r>
          </a:p>
        </p:txBody>
      </p:sp>
      <p:sp>
        <p:nvSpPr>
          <p:cNvPr id="7" name="Slide Number Placeholder 6">
            <a:extLst>
              <a:ext uri="{FF2B5EF4-FFF2-40B4-BE49-F238E27FC236}">
                <a16:creationId xmlns:a16="http://schemas.microsoft.com/office/drawing/2014/main" id="{70E646B9-6F09-9215-C56E-D5AF007C6A4E}"/>
              </a:ext>
            </a:extLst>
          </p:cNvPr>
          <p:cNvSpPr>
            <a:spLocks noGrp="1"/>
          </p:cNvSpPr>
          <p:nvPr>
            <p:ph type="sldNum" sz="quarter" idx="12"/>
          </p:nvPr>
        </p:nvSpPr>
        <p:spPr>
          <a:xfrm>
            <a:off x="10668000" y="6356350"/>
            <a:ext cx="685800" cy="365125"/>
          </a:xfrm>
        </p:spPr>
        <p:txBody>
          <a:bodyPr/>
          <a:lstStyle/>
          <a:p>
            <a:fld id="{979C1D6E-BC7D-4390-8B49-138F374AB680}" type="slidenum">
              <a:rPr lang="vi-VN" sz="1400" smtClean="0">
                <a:solidFill>
                  <a:schemeClr val="tx1"/>
                </a:solidFill>
              </a:rPr>
              <a:t>16</a:t>
            </a:fld>
            <a:endParaRPr lang="vi-VN" sz="1400">
              <a:solidFill>
                <a:schemeClr val="tx1"/>
              </a:solidFill>
            </a:endParaRPr>
          </a:p>
        </p:txBody>
      </p:sp>
      <p:sp>
        <p:nvSpPr>
          <p:cNvPr id="2" name="Date Placeholder 1">
            <a:extLst>
              <a:ext uri="{FF2B5EF4-FFF2-40B4-BE49-F238E27FC236}">
                <a16:creationId xmlns:a16="http://schemas.microsoft.com/office/drawing/2014/main" id="{86415166-E50B-F1C1-E6D2-4D8FA24B1FA5}"/>
              </a:ext>
            </a:extLst>
          </p:cNvPr>
          <p:cNvSpPr>
            <a:spLocks noGrp="1"/>
          </p:cNvSpPr>
          <p:nvPr>
            <p:ph type="dt" sz="half" idx="10"/>
          </p:nvPr>
        </p:nvSpPr>
        <p:spPr/>
        <p:txBody>
          <a:bodyPr/>
          <a:lstStyle/>
          <a:p>
            <a:fld id="{720D5A55-4B68-477A-9CCE-0200AA51C15C}" type="datetime1">
              <a:rPr lang="vi-VN" sz="1400" smtClean="0">
                <a:solidFill>
                  <a:schemeClr val="tx1"/>
                </a:solidFill>
              </a:rPr>
              <a:t>14/07/2022</a:t>
            </a:fld>
            <a:endParaRPr lang="vi-VN" sz="1400">
              <a:solidFill>
                <a:schemeClr val="tx1"/>
              </a:solidFill>
            </a:endParaRPr>
          </a:p>
        </p:txBody>
      </p:sp>
      <p:sp>
        <p:nvSpPr>
          <p:cNvPr id="14" name="TextBox 13">
            <a:extLst>
              <a:ext uri="{FF2B5EF4-FFF2-40B4-BE49-F238E27FC236}">
                <a16:creationId xmlns:a16="http://schemas.microsoft.com/office/drawing/2014/main" id="{2BDB6216-EFA3-01EC-5FD3-14DB26A1581E}"/>
              </a:ext>
            </a:extLst>
          </p:cNvPr>
          <p:cNvSpPr txBox="1"/>
          <p:nvPr/>
        </p:nvSpPr>
        <p:spPr>
          <a:xfrm>
            <a:off x="2439890" y="474937"/>
            <a:ext cx="7322173" cy="769441"/>
          </a:xfrm>
          <a:prstGeom prst="rect">
            <a:avLst/>
          </a:prstGeom>
          <a:noFill/>
        </p:spPr>
        <p:txBody>
          <a:bodyPr wrap="square" rtlCol="0">
            <a:spAutoFit/>
          </a:bodyPr>
          <a:lstStyle/>
          <a:p>
            <a:pPr algn="ctr"/>
            <a:r>
              <a:rPr lang="vi-VN" sz="4400" b="1">
                <a:solidFill>
                  <a:srgbClr val="FF0000"/>
                </a:solidFill>
                <a:latin typeface="Arial" panose="020B0604020202020204" pitchFamily="34" charset="0"/>
              </a:rPr>
              <a:t>Phân Tích ANOVA</a:t>
            </a:r>
            <a:endParaRPr lang="vi-VN" sz="4400" b="1">
              <a:solidFill>
                <a:srgbClr val="FF0000"/>
              </a:solidFill>
            </a:endParaRPr>
          </a:p>
        </p:txBody>
      </p:sp>
      <p:sp>
        <p:nvSpPr>
          <p:cNvPr id="3" name="TextBox 2">
            <a:extLst>
              <a:ext uri="{FF2B5EF4-FFF2-40B4-BE49-F238E27FC236}">
                <a16:creationId xmlns:a16="http://schemas.microsoft.com/office/drawing/2014/main" id="{B9DD422D-98D8-3CF3-6F29-2928D6D72D78}"/>
              </a:ext>
            </a:extLst>
          </p:cNvPr>
          <p:cNvSpPr txBox="1"/>
          <p:nvPr/>
        </p:nvSpPr>
        <p:spPr>
          <a:xfrm>
            <a:off x="778931" y="1363134"/>
            <a:ext cx="5545770" cy="584775"/>
          </a:xfrm>
          <a:prstGeom prst="rect">
            <a:avLst/>
          </a:prstGeom>
          <a:noFill/>
        </p:spPr>
        <p:txBody>
          <a:bodyPr wrap="square" rtlCol="0">
            <a:spAutoFit/>
          </a:bodyPr>
          <a:lstStyle/>
          <a:p>
            <a:pPr algn="ctr"/>
            <a:r>
              <a:rPr lang="vi-VN" sz="3200" b="1" u="sng">
                <a:solidFill>
                  <a:srgbClr val="FF0000"/>
                </a:solidFill>
                <a:latin typeface="Arial" panose="020B0604020202020204" pitchFamily="34" charset="0"/>
              </a:rPr>
              <a:t>Quy trình phân tích ANOVA</a:t>
            </a:r>
          </a:p>
        </p:txBody>
      </p:sp>
      <p:pic>
        <p:nvPicPr>
          <p:cNvPr id="10" name="!!Picture 1">
            <a:extLst>
              <a:ext uri="{FF2B5EF4-FFF2-40B4-BE49-F238E27FC236}">
                <a16:creationId xmlns:a16="http://schemas.microsoft.com/office/drawing/2014/main" id="{843DF1E3-EE22-CD21-E9AD-140113C824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0539" y="1244378"/>
            <a:ext cx="3646329" cy="5010860"/>
          </a:xfrm>
          <a:prstGeom prst="rect">
            <a:avLst/>
          </a:prstGeom>
        </p:spPr>
      </p:pic>
    </p:spTree>
    <p:extLst>
      <p:ext uri="{BB962C8B-B14F-4D97-AF65-F5344CB8AC3E}">
        <p14:creationId xmlns:p14="http://schemas.microsoft.com/office/powerpoint/2010/main" val="29354833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A picture containing graphical user interface&#10;&#10;Description automatically generated">
            <a:extLst>
              <a:ext uri="{FF2B5EF4-FFF2-40B4-BE49-F238E27FC236}">
                <a16:creationId xmlns:a16="http://schemas.microsoft.com/office/drawing/2014/main" id="{A80E26BA-6764-C4E7-DC21-06B92AD319A6}"/>
              </a:ext>
            </a:extLst>
          </p:cNvPr>
          <p:cNvPicPr>
            <a:picLocks noGrp="1" noRo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b="19"/>
          <a:stretch/>
        </p:blipFill>
        <p:spPr>
          <a:xfrm>
            <a:off x="0" y="0"/>
            <a:ext cx="12191999" cy="6858000"/>
          </a:xfrm>
          <a:prstGeom prst="rect">
            <a:avLst/>
          </a:prstGeom>
        </p:spPr>
      </p:pic>
      <p:sp>
        <p:nvSpPr>
          <p:cNvPr id="6" name="Footer Placeholder 5">
            <a:extLst>
              <a:ext uri="{FF2B5EF4-FFF2-40B4-BE49-F238E27FC236}">
                <a16:creationId xmlns:a16="http://schemas.microsoft.com/office/drawing/2014/main" id="{6085564A-E19D-44C6-A153-9748FC0496AA}"/>
              </a:ext>
            </a:extLst>
          </p:cNvPr>
          <p:cNvSpPr>
            <a:spLocks noGrp="1"/>
          </p:cNvSpPr>
          <p:nvPr>
            <p:ph type="ftr" sz="quarter" idx="11"/>
          </p:nvPr>
        </p:nvSpPr>
        <p:spPr>
          <a:xfrm>
            <a:off x="3039917" y="6348845"/>
            <a:ext cx="6112164" cy="365125"/>
          </a:xfrm>
        </p:spPr>
        <p:txBody>
          <a:bodyPr/>
          <a:lstStyle/>
          <a:p>
            <a:r>
              <a:rPr lang="vi-VN" sz="1400">
                <a:solidFill>
                  <a:schemeClr val="tx1"/>
                </a:solidFill>
              </a:rPr>
              <a:t>Phân Tích &amp; Xây Dựng Mô Hình Dự Đoán Nồng Độ CO Trong Không Khí</a:t>
            </a:r>
          </a:p>
        </p:txBody>
      </p:sp>
      <p:sp>
        <p:nvSpPr>
          <p:cNvPr id="7" name="Slide Number Placeholder 6">
            <a:extLst>
              <a:ext uri="{FF2B5EF4-FFF2-40B4-BE49-F238E27FC236}">
                <a16:creationId xmlns:a16="http://schemas.microsoft.com/office/drawing/2014/main" id="{70E646B9-6F09-9215-C56E-D5AF007C6A4E}"/>
              </a:ext>
            </a:extLst>
          </p:cNvPr>
          <p:cNvSpPr>
            <a:spLocks noGrp="1"/>
          </p:cNvSpPr>
          <p:nvPr>
            <p:ph type="sldNum" sz="quarter" idx="12"/>
          </p:nvPr>
        </p:nvSpPr>
        <p:spPr>
          <a:xfrm>
            <a:off x="10668000" y="6356350"/>
            <a:ext cx="685800" cy="365125"/>
          </a:xfrm>
        </p:spPr>
        <p:txBody>
          <a:bodyPr/>
          <a:lstStyle/>
          <a:p>
            <a:fld id="{979C1D6E-BC7D-4390-8B49-138F374AB680}" type="slidenum">
              <a:rPr lang="vi-VN" sz="1400" smtClean="0">
                <a:solidFill>
                  <a:schemeClr val="tx1"/>
                </a:solidFill>
              </a:rPr>
              <a:t>17</a:t>
            </a:fld>
            <a:endParaRPr lang="vi-VN" sz="1400">
              <a:solidFill>
                <a:schemeClr val="tx1"/>
              </a:solidFill>
            </a:endParaRPr>
          </a:p>
        </p:txBody>
      </p:sp>
      <p:sp>
        <p:nvSpPr>
          <p:cNvPr id="2" name="Date Placeholder 1">
            <a:extLst>
              <a:ext uri="{FF2B5EF4-FFF2-40B4-BE49-F238E27FC236}">
                <a16:creationId xmlns:a16="http://schemas.microsoft.com/office/drawing/2014/main" id="{86415166-E50B-F1C1-E6D2-4D8FA24B1FA5}"/>
              </a:ext>
            </a:extLst>
          </p:cNvPr>
          <p:cNvSpPr>
            <a:spLocks noGrp="1"/>
          </p:cNvSpPr>
          <p:nvPr>
            <p:ph type="dt" sz="half" idx="10"/>
          </p:nvPr>
        </p:nvSpPr>
        <p:spPr/>
        <p:txBody>
          <a:bodyPr/>
          <a:lstStyle/>
          <a:p>
            <a:fld id="{720D5A55-4B68-477A-9CCE-0200AA51C15C}" type="datetime1">
              <a:rPr lang="vi-VN" sz="1400" smtClean="0">
                <a:solidFill>
                  <a:schemeClr val="tx1"/>
                </a:solidFill>
              </a:rPr>
              <a:t>14/07/2022</a:t>
            </a:fld>
            <a:endParaRPr lang="vi-VN" sz="1400">
              <a:solidFill>
                <a:schemeClr val="tx1"/>
              </a:solidFill>
            </a:endParaRPr>
          </a:p>
        </p:txBody>
      </p:sp>
      <p:sp>
        <p:nvSpPr>
          <p:cNvPr id="14" name="TextBox 13">
            <a:extLst>
              <a:ext uri="{FF2B5EF4-FFF2-40B4-BE49-F238E27FC236}">
                <a16:creationId xmlns:a16="http://schemas.microsoft.com/office/drawing/2014/main" id="{2BDB6216-EFA3-01EC-5FD3-14DB26A1581E}"/>
              </a:ext>
            </a:extLst>
          </p:cNvPr>
          <p:cNvSpPr txBox="1"/>
          <p:nvPr/>
        </p:nvSpPr>
        <p:spPr>
          <a:xfrm>
            <a:off x="2439890" y="474937"/>
            <a:ext cx="7322173" cy="769441"/>
          </a:xfrm>
          <a:prstGeom prst="rect">
            <a:avLst/>
          </a:prstGeom>
          <a:noFill/>
        </p:spPr>
        <p:txBody>
          <a:bodyPr wrap="square" rtlCol="0">
            <a:spAutoFit/>
          </a:bodyPr>
          <a:lstStyle/>
          <a:p>
            <a:pPr algn="ctr"/>
            <a:r>
              <a:rPr lang="vi-VN" sz="4400" b="1">
                <a:solidFill>
                  <a:srgbClr val="FF0000"/>
                </a:solidFill>
                <a:latin typeface="Arial" panose="020B0604020202020204" pitchFamily="34" charset="0"/>
              </a:rPr>
              <a:t>Phân Tích ANOVA</a:t>
            </a:r>
            <a:endParaRPr lang="vi-VN" sz="4400" b="1">
              <a:solidFill>
                <a:srgbClr val="FF0000"/>
              </a:solidFill>
            </a:endParaRPr>
          </a:p>
        </p:txBody>
      </p:sp>
      <p:sp>
        <p:nvSpPr>
          <p:cNvPr id="3" name="TextBox 2">
            <a:extLst>
              <a:ext uri="{FF2B5EF4-FFF2-40B4-BE49-F238E27FC236}">
                <a16:creationId xmlns:a16="http://schemas.microsoft.com/office/drawing/2014/main" id="{B9DD422D-98D8-3CF3-6F29-2928D6D72D78}"/>
              </a:ext>
            </a:extLst>
          </p:cNvPr>
          <p:cNvSpPr txBox="1"/>
          <p:nvPr/>
        </p:nvSpPr>
        <p:spPr>
          <a:xfrm>
            <a:off x="778931" y="1363134"/>
            <a:ext cx="4279452" cy="584775"/>
          </a:xfrm>
          <a:prstGeom prst="rect">
            <a:avLst/>
          </a:prstGeom>
          <a:noFill/>
        </p:spPr>
        <p:txBody>
          <a:bodyPr wrap="square" rtlCol="0">
            <a:spAutoFit/>
          </a:bodyPr>
          <a:lstStyle/>
          <a:p>
            <a:pPr algn="ctr"/>
            <a:r>
              <a:rPr lang="vi-VN" sz="3200" b="1" u="sng">
                <a:solidFill>
                  <a:srgbClr val="FF0000"/>
                </a:solidFill>
                <a:latin typeface="Arial" panose="020B0604020202020204" pitchFamily="34" charset="0"/>
              </a:rPr>
              <a:t>Air Quality–REMOVE</a:t>
            </a:r>
          </a:p>
        </p:txBody>
      </p:sp>
      <p:pic>
        <p:nvPicPr>
          <p:cNvPr id="8" name="!!Picture 1">
            <a:extLst>
              <a:ext uri="{FF2B5EF4-FFF2-40B4-BE49-F238E27FC236}">
                <a16:creationId xmlns:a16="http://schemas.microsoft.com/office/drawing/2014/main" id="{38A4E282-157B-DA8D-19C9-F95FDF7165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517432"/>
            <a:ext cx="4839375" cy="2600688"/>
          </a:xfrm>
          <a:prstGeom prst="rect">
            <a:avLst/>
          </a:prstGeom>
        </p:spPr>
      </p:pic>
      <p:pic>
        <p:nvPicPr>
          <p:cNvPr id="5" name="!!Picture 2">
            <a:extLst>
              <a:ext uri="{FF2B5EF4-FFF2-40B4-BE49-F238E27FC236}">
                <a16:creationId xmlns:a16="http://schemas.microsoft.com/office/drawing/2014/main" id="{9B9E3A72-F43A-3F52-30EF-997EF7F30D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4427" y="2631748"/>
            <a:ext cx="4810796" cy="2372056"/>
          </a:xfrm>
          <a:prstGeom prst="rect">
            <a:avLst/>
          </a:prstGeom>
        </p:spPr>
      </p:pic>
      <p:sp>
        <p:nvSpPr>
          <p:cNvPr id="9" name="TextBox 8">
            <a:extLst>
              <a:ext uri="{FF2B5EF4-FFF2-40B4-BE49-F238E27FC236}">
                <a16:creationId xmlns:a16="http://schemas.microsoft.com/office/drawing/2014/main" id="{5436200D-569D-24FA-9D3F-A4AC5B4DCD78}"/>
              </a:ext>
            </a:extLst>
          </p:cNvPr>
          <p:cNvSpPr txBox="1"/>
          <p:nvPr/>
        </p:nvSpPr>
        <p:spPr>
          <a:xfrm>
            <a:off x="1799976" y="5311300"/>
            <a:ext cx="2237362" cy="461665"/>
          </a:xfrm>
          <a:prstGeom prst="rect">
            <a:avLst/>
          </a:prstGeom>
          <a:noFill/>
        </p:spPr>
        <p:txBody>
          <a:bodyPr wrap="square" rtlCol="0">
            <a:spAutoFit/>
          </a:bodyPr>
          <a:lstStyle/>
          <a:p>
            <a:pPr algn="ctr"/>
            <a:r>
              <a:rPr lang="vi-VN" sz="2400">
                <a:solidFill>
                  <a:srgbClr val="0F13B1"/>
                </a:solidFill>
              </a:rPr>
              <a:t>ANOVA lần 1</a:t>
            </a:r>
          </a:p>
        </p:txBody>
      </p:sp>
      <p:sp>
        <p:nvSpPr>
          <p:cNvPr id="12" name="TextBox 11">
            <a:extLst>
              <a:ext uri="{FF2B5EF4-FFF2-40B4-BE49-F238E27FC236}">
                <a16:creationId xmlns:a16="http://schemas.microsoft.com/office/drawing/2014/main" id="{8F6360F0-A091-503E-6319-9DB34FCF9E41}"/>
              </a:ext>
            </a:extLst>
          </p:cNvPr>
          <p:cNvSpPr txBox="1"/>
          <p:nvPr/>
        </p:nvSpPr>
        <p:spPr>
          <a:xfrm>
            <a:off x="7801144" y="5311299"/>
            <a:ext cx="2237362" cy="461665"/>
          </a:xfrm>
          <a:prstGeom prst="rect">
            <a:avLst/>
          </a:prstGeom>
          <a:noFill/>
        </p:spPr>
        <p:txBody>
          <a:bodyPr wrap="square" rtlCol="0">
            <a:spAutoFit/>
          </a:bodyPr>
          <a:lstStyle/>
          <a:p>
            <a:pPr algn="ctr"/>
            <a:r>
              <a:rPr lang="vi-VN" sz="2400">
                <a:solidFill>
                  <a:srgbClr val="0F13B1"/>
                </a:solidFill>
              </a:rPr>
              <a:t>ANOVA lần 2</a:t>
            </a:r>
          </a:p>
        </p:txBody>
      </p:sp>
      <p:sp>
        <p:nvSpPr>
          <p:cNvPr id="10" name="TextBox 9">
            <a:extLst>
              <a:ext uri="{FF2B5EF4-FFF2-40B4-BE49-F238E27FC236}">
                <a16:creationId xmlns:a16="http://schemas.microsoft.com/office/drawing/2014/main" id="{431A37F0-08AE-FC7C-66FD-FD095E943F19}"/>
              </a:ext>
            </a:extLst>
          </p:cNvPr>
          <p:cNvSpPr txBox="1"/>
          <p:nvPr/>
        </p:nvSpPr>
        <p:spPr>
          <a:xfrm>
            <a:off x="6852681" y="1424689"/>
            <a:ext cx="4105073" cy="523220"/>
          </a:xfrm>
          <a:prstGeom prst="rect">
            <a:avLst/>
          </a:prstGeom>
          <a:noFill/>
        </p:spPr>
        <p:txBody>
          <a:bodyPr wrap="square" rtlCol="0">
            <a:spAutoFit/>
          </a:bodyPr>
          <a:lstStyle/>
          <a:p>
            <a:r>
              <a:rPr lang="vi-VN" sz="2800" b="1">
                <a:solidFill>
                  <a:srgbClr val="0F13B1"/>
                </a:solidFill>
              </a:rPr>
              <a:t>ANOVA đơn thuộc tính</a:t>
            </a:r>
          </a:p>
        </p:txBody>
      </p:sp>
    </p:spTree>
    <p:extLst>
      <p:ext uri="{BB962C8B-B14F-4D97-AF65-F5344CB8AC3E}">
        <p14:creationId xmlns:p14="http://schemas.microsoft.com/office/powerpoint/2010/main" val="11363137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A picture containing graphical user interface&#10;&#10;Description automatically generated">
            <a:extLst>
              <a:ext uri="{FF2B5EF4-FFF2-40B4-BE49-F238E27FC236}">
                <a16:creationId xmlns:a16="http://schemas.microsoft.com/office/drawing/2014/main" id="{A80E26BA-6764-C4E7-DC21-06B92AD319A6}"/>
              </a:ext>
            </a:extLst>
          </p:cNvPr>
          <p:cNvPicPr>
            <a:picLocks noGrp="1" noRo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b="19"/>
          <a:stretch/>
        </p:blipFill>
        <p:spPr>
          <a:xfrm>
            <a:off x="0" y="0"/>
            <a:ext cx="12191999" cy="6858000"/>
          </a:xfrm>
          <a:prstGeom prst="rect">
            <a:avLst/>
          </a:prstGeom>
        </p:spPr>
      </p:pic>
      <p:sp>
        <p:nvSpPr>
          <p:cNvPr id="6" name="Footer Placeholder 5">
            <a:extLst>
              <a:ext uri="{FF2B5EF4-FFF2-40B4-BE49-F238E27FC236}">
                <a16:creationId xmlns:a16="http://schemas.microsoft.com/office/drawing/2014/main" id="{6085564A-E19D-44C6-A153-9748FC0496AA}"/>
              </a:ext>
            </a:extLst>
          </p:cNvPr>
          <p:cNvSpPr>
            <a:spLocks noGrp="1"/>
          </p:cNvSpPr>
          <p:nvPr>
            <p:ph type="ftr" sz="quarter" idx="11"/>
          </p:nvPr>
        </p:nvSpPr>
        <p:spPr>
          <a:xfrm>
            <a:off x="3039917" y="6348845"/>
            <a:ext cx="6112164" cy="365125"/>
          </a:xfrm>
        </p:spPr>
        <p:txBody>
          <a:bodyPr/>
          <a:lstStyle/>
          <a:p>
            <a:r>
              <a:rPr lang="vi-VN" sz="1400">
                <a:solidFill>
                  <a:schemeClr val="tx1"/>
                </a:solidFill>
              </a:rPr>
              <a:t>Phân Tích &amp; Xây Dựng Mô Hình Dự Đoán Nồng Độ CO Trong Không Khí</a:t>
            </a:r>
          </a:p>
        </p:txBody>
      </p:sp>
      <p:sp>
        <p:nvSpPr>
          <p:cNvPr id="7" name="Slide Number Placeholder 6">
            <a:extLst>
              <a:ext uri="{FF2B5EF4-FFF2-40B4-BE49-F238E27FC236}">
                <a16:creationId xmlns:a16="http://schemas.microsoft.com/office/drawing/2014/main" id="{70E646B9-6F09-9215-C56E-D5AF007C6A4E}"/>
              </a:ext>
            </a:extLst>
          </p:cNvPr>
          <p:cNvSpPr>
            <a:spLocks noGrp="1"/>
          </p:cNvSpPr>
          <p:nvPr>
            <p:ph type="sldNum" sz="quarter" idx="12"/>
          </p:nvPr>
        </p:nvSpPr>
        <p:spPr>
          <a:xfrm>
            <a:off x="10668000" y="6356350"/>
            <a:ext cx="685800" cy="365125"/>
          </a:xfrm>
        </p:spPr>
        <p:txBody>
          <a:bodyPr/>
          <a:lstStyle/>
          <a:p>
            <a:fld id="{979C1D6E-BC7D-4390-8B49-138F374AB680}" type="slidenum">
              <a:rPr lang="vi-VN" sz="1400" smtClean="0">
                <a:solidFill>
                  <a:schemeClr val="tx1"/>
                </a:solidFill>
              </a:rPr>
              <a:t>18</a:t>
            </a:fld>
            <a:endParaRPr lang="vi-VN" sz="1400">
              <a:solidFill>
                <a:schemeClr val="tx1"/>
              </a:solidFill>
            </a:endParaRPr>
          </a:p>
        </p:txBody>
      </p:sp>
      <p:sp>
        <p:nvSpPr>
          <p:cNvPr id="2" name="Date Placeholder 1">
            <a:extLst>
              <a:ext uri="{FF2B5EF4-FFF2-40B4-BE49-F238E27FC236}">
                <a16:creationId xmlns:a16="http://schemas.microsoft.com/office/drawing/2014/main" id="{86415166-E50B-F1C1-E6D2-4D8FA24B1FA5}"/>
              </a:ext>
            </a:extLst>
          </p:cNvPr>
          <p:cNvSpPr>
            <a:spLocks noGrp="1"/>
          </p:cNvSpPr>
          <p:nvPr>
            <p:ph type="dt" sz="half" idx="10"/>
          </p:nvPr>
        </p:nvSpPr>
        <p:spPr/>
        <p:txBody>
          <a:bodyPr/>
          <a:lstStyle/>
          <a:p>
            <a:fld id="{720D5A55-4B68-477A-9CCE-0200AA51C15C}" type="datetime1">
              <a:rPr lang="vi-VN" sz="1400" smtClean="0">
                <a:solidFill>
                  <a:schemeClr val="tx1"/>
                </a:solidFill>
              </a:rPr>
              <a:t>14/07/2022</a:t>
            </a:fld>
            <a:endParaRPr lang="vi-VN" sz="1400">
              <a:solidFill>
                <a:schemeClr val="tx1"/>
              </a:solidFill>
            </a:endParaRPr>
          </a:p>
        </p:txBody>
      </p:sp>
      <p:sp>
        <p:nvSpPr>
          <p:cNvPr id="14" name="TextBox 13">
            <a:extLst>
              <a:ext uri="{FF2B5EF4-FFF2-40B4-BE49-F238E27FC236}">
                <a16:creationId xmlns:a16="http://schemas.microsoft.com/office/drawing/2014/main" id="{2BDB6216-EFA3-01EC-5FD3-14DB26A1581E}"/>
              </a:ext>
            </a:extLst>
          </p:cNvPr>
          <p:cNvSpPr txBox="1"/>
          <p:nvPr/>
        </p:nvSpPr>
        <p:spPr>
          <a:xfrm>
            <a:off x="2439890" y="474937"/>
            <a:ext cx="7322173" cy="769441"/>
          </a:xfrm>
          <a:prstGeom prst="rect">
            <a:avLst/>
          </a:prstGeom>
          <a:noFill/>
        </p:spPr>
        <p:txBody>
          <a:bodyPr wrap="square" rtlCol="0">
            <a:spAutoFit/>
          </a:bodyPr>
          <a:lstStyle/>
          <a:p>
            <a:pPr algn="ctr"/>
            <a:r>
              <a:rPr lang="vi-VN" sz="4400" b="1">
                <a:solidFill>
                  <a:srgbClr val="FF0000"/>
                </a:solidFill>
                <a:latin typeface="Arial" panose="020B0604020202020204" pitchFamily="34" charset="0"/>
              </a:rPr>
              <a:t>Phân Tích ANOVA</a:t>
            </a:r>
            <a:endParaRPr lang="vi-VN" sz="4400" b="1">
              <a:solidFill>
                <a:srgbClr val="FF0000"/>
              </a:solidFill>
            </a:endParaRPr>
          </a:p>
        </p:txBody>
      </p:sp>
      <p:sp>
        <p:nvSpPr>
          <p:cNvPr id="3" name="TextBox 2">
            <a:extLst>
              <a:ext uri="{FF2B5EF4-FFF2-40B4-BE49-F238E27FC236}">
                <a16:creationId xmlns:a16="http://schemas.microsoft.com/office/drawing/2014/main" id="{B9DD422D-98D8-3CF3-6F29-2928D6D72D78}"/>
              </a:ext>
            </a:extLst>
          </p:cNvPr>
          <p:cNvSpPr txBox="1"/>
          <p:nvPr/>
        </p:nvSpPr>
        <p:spPr>
          <a:xfrm>
            <a:off x="778931" y="1363134"/>
            <a:ext cx="4279452" cy="584775"/>
          </a:xfrm>
          <a:prstGeom prst="rect">
            <a:avLst/>
          </a:prstGeom>
          <a:noFill/>
        </p:spPr>
        <p:txBody>
          <a:bodyPr wrap="square" rtlCol="0">
            <a:spAutoFit/>
          </a:bodyPr>
          <a:lstStyle/>
          <a:p>
            <a:pPr algn="ctr"/>
            <a:r>
              <a:rPr lang="vi-VN" sz="3200" b="1" u="sng">
                <a:solidFill>
                  <a:srgbClr val="FF0000"/>
                </a:solidFill>
                <a:latin typeface="Arial" panose="020B0604020202020204" pitchFamily="34" charset="0"/>
              </a:rPr>
              <a:t>Air Quality–REMOVE</a:t>
            </a:r>
          </a:p>
        </p:txBody>
      </p:sp>
      <p:pic>
        <p:nvPicPr>
          <p:cNvPr id="5" name="!!Picture 1">
            <a:extLst>
              <a:ext uri="{FF2B5EF4-FFF2-40B4-BE49-F238E27FC236}">
                <a16:creationId xmlns:a16="http://schemas.microsoft.com/office/drawing/2014/main" id="{29E502DC-6CB5-A589-A54F-589A038017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9705" y="2066665"/>
            <a:ext cx="3918677" cy="3513297"/>
          </a:xfrm>
          <a:prstGeom prst="rect">
            <a:avLst/>
          </a:prstGeom>
        </p:spPr>
      </p:pic>
      <p:pic>
        <p:nvPicPr>
          <p:cNvPr id="9" name="!!Picture 2">
            <a:extLst>
              <a:ext uri="{FF2B5EF4-FFF2-40B4-BE49-F238E27FC236}">
                <a16:creationId xmlns:a16="http://schemas.microsoft.com/office/drawing/2014/main" id="{0487D315-6B1C-EE40-3D1D-2E0E81D13C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5029" y="2737311"/>
            <a:ext cx="4820323" cy="2172003"/>
          </a:xfrm>
          <a:prstGeom prst="rect">
            <a:avLst/>
          </a:prstGeom>
        </p:spPr>
      </p:pic>
      <p:sp>
        <p:nvSpPr>
          <p:cNvPr id="12" name="TextBox 11">
            <a:extLst>
              <a:ext uri="{FF2B5EF4-FFF2-40B4-BE49-F238E27FC236}">
                <a16:creationId xmlns:a16="http://schemas.microsoft.com/office/drawing/2014/main" id="{679CF01F-8D1E-D2FF-19E8-DC58A3F8D96A}"/>
              </a:ext>
            </a:extLst>
          </p:cNvPr>
          <p:cNvSpPr txBox="1"/>
          <p:nvPr/>
        </p:nvSpPr>
        <p:spPr>
          <a:xfrm>
            <a:off x="850434" y="5698718"/>
            <a:ext cx="4497218" cy="461665"/>
          </a:xfrm>
          <a:prstGeom prst="rect">
            <a:avLst/>
          </a:prstGeom>
          <a:noFill/>
        </p:spPr>
        <p:txBody>
          <a:bodyPr wrap="square" rtlCol="0">
            <a:spAutoFit/>
          </a:bodyPr>
          <a:lstStyle/>
          <a:p>
            <a:pPr algn="ctr"/>
            <a:r>
              <a:rPr lang="vi-VN" sz="2400">
                <a:solidFill>
                  <a:srgbClr val="0F13B1"/>
                </a:solidFill>
              </a:rPr>
              <a:t>Summary mô hình hồi quy lần 1</a:t>
            </a:r>
          </a:p>
        </p:txBody>
      </p:sp>
      <p:sp>
        <p:nvSpPr>
          <p:cNvPr id="13" name="TextBox 12">
            <a:extLst>
              <a:ext uri="{FF2B5EF4-FFF2-40B4-BE49-F238E27FC236}">
                <a16:creationId xmlns:a16="http://schemas.microsoft.com/office/drawing/2014/main" id="{AB4D39E6-F444-7A3F-90D0-ACDDFF2B15DB}"/>
              </a:ext>
            </a:extLst>
          </p:cNvPr>
          <p:cNvSpPr txBox="1"/>
          <p:nvPr/>
        </p:nvSpPr>
        <p:spPr>
          <a:xfrm>
            <a:off x="7506509" y="5098839"/>
            <a:ext cx="2237362" cy="461665"/>
          </a:xfrm>
          <a:prstGeom prst="rect">
            <a:avLst/>
          </a:prstGeom>
          <a:noFill/>
        </p:spPr>
        <p:txBody>
          <a:bodyPr wrap="square" rtlCol="0">
            <a:spAutoFit/>
          </a:bodyPr>
          <a:lstStyle/>
          <a:p>
            <a:pPr algn="ctr"/>
            <a:r>
              <a:rPr lang="vi-VN" sz="2400">
                <a:solidFill>
                  <a:srgbClr val="0F13B1"/>
                </a:solidFill>
              </a:rPr>
              <a:t>ANOVA lần 3</a:t>
            </a:r>
          </a:p>
        </p:txBody>
      </p:sp>
      <p:sp>
        <p:nvSpPr>
          <p:cNvPr id="17" name="TextBox 16">
            <a:extLst>
              <a:ext uri="{FF2B5EF4-FFF2-40B4-BE49-F238E27FC236}">
                <a16:creationId xmlns:a16="http://schemas.microsoft.com/office/drawing/2014/main" id="{38C1B3D0-3A1F-6654-E2C3-8CD199626F0A}"/>
              </a:ext>
            </a:extLst>
          </p:cNvPr>
          <p:cNvSpPr txBox="1"/>
          <p:nvPr/>
        </p:nvSpPr>
        <p:spPr>
          <a:xfrm>
            <a:off x="6852681" y="1424689"/>
            <a:ext cx="4105073" cy="523220"/>
          </a:xfrm>
          <a:prstGeom prst="rect">
            <a:avLst/>
          </a:prstGeom>
          <a:noFill/>
        </p:spPr>
        <p:txBody>
          <a:bodyPr wrap="square" rtlCol="0">
            <a:spAutoFit/>
          </a:bodyPr>
          <a:lstStyle/>
          <a:p>
            <a:r>
              <a:rPr lang="vi-VN" sz="2800" b="1">
                <a:solidFill>
                  <a:srgbClr val="0F13B1"/>
                </a:solidFill>
              </a:rPr>
              <a:t>ANOVA đơn thuộc tính</a:t>
            </a:r>
          </a:p>
        </p:txBody>
      </p:sp>
    </p:spTree>
    <p:extLst>
      <p:ext uri="{BB962C8B-B14F-4D97-AF65-F5344CB8AC3E}">
        <p14:creationId xmlns:p14="http://schemas.microsoft.com/office/powerpoint/2010/main" val="24278494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A picture containing graphical user interface&#10;&#10;Description automatically generated">
            <a:extLst>
              <a:ext uri="{FF2B5EF4-FFF2-40B4-BE49-F238E27FC236}">
                <a16:creationId xmlns:a16="http://schemas.microsoft.com/office/drawing/2014/main" id="{A80E26BA-6764-C4E7-DC21-06B92AD319A6}"/>
              </a:ext>
            </a:extLst>
          </p:cNvPr>
          <p:cNvPicPr>
            <a:picLocks noGrp="1" noRo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b="19"/>
          <a:stretch/>
        </p:blipFill>
        <p:spPr>
          <a:xfrm>
            <a:off x="0" y="0"/>
            <a:ext cx="12191999" cy="6858000"/>
          </a:xfrm>
          <a:prstGeom prst="rect">
            <a:avLst/>
          </a:prstGeom>
        </p:spPr>
      </p:pic>
      <p:sp>
        <p:nvSpPr>
          <p:cNvPr id="6" name="Footer Placeholder 5">
            <a:extLst>
              <a:ext uri="{FF2B5EF4-FFF2-40B4-BE49-F238E27FC236}">
                <a16:creationId xmlns:a16="http://schemas.microsoft.com/office/drawing/2014/main" id="{6085564A-E19D-44C6-A153-9748FC0496AA}"/>
              </a:ext>
            </a:extLst>
          </p:cNvPr>
          <p:cNvSpPr>
            <a:spLocks noGrp="1"/>
          </p:cNvSpPr>
          <p:nvPr>
            <p:ph type="ftr" sz="quarter" idx="11"/>
          </p:nvPr>
        </p:nvSpPr>
        <p:spPr>
          <a:xfrm>
            <a:off x="3039917" y="6348845"/>
            <a:ext cx="6112164" cy="365125"/>
          </a:xfrm>
        </p:spPr>
        <p:txBody>
          <a:bodyPr/>
          <a:lstStyle/>
          <a:p>
            <a:r>
              <a:rPr lang="vi-VN" sz="1400">
                <a:solidFill>
                  <a:schemeClr val="tx1"/>
                </a:solidFill>
              </a:rPr>
              <a:t>Phân Tích &amp; Xây Dựng Mô Hình Dự Đoán Nồng Độ CO Trong Không Khí</a:t>
            </a:r>
          </a:p>
        </p:txBody>
      </p:sp>
      <p:sp>
        <p:nvSpPr>
          <p:cNvPr id="7" name="Slide Number Placeholder 6">
            <a:extLst>
              <a:ext uri="{FF2B5EF4-FFF2-40B4-BE49-F238E27FC236}">
                <a16:creationId xmlns:a16="http://schemas.microsoft.com/office/drawing/2014/main" id="{70E646B9-6F09-9215-C56E-D5AF007C6A4E}"/>
              </a:ext>
            </a:extLst>
          </p:cNvPr>
          <p:cNvSpPr>
            <a:spLocks noGrp="1"/>
          </p:cNvSpPr>
          <p:nvPr>
            <p:ph type="sldNum" sz="quarter" idx="12"/>
          </p:nvPr>
        </p:nvSpPr>
        <p:spPr>
          <a:xfrm>
            <a:off x="10668000" y="6356350"/>
            <a:ext cx="685800" cy="365125"/>
          </a:xfrm>
        </p:spPr>
        <p:txBody>
          <a:bodyPr/>
          <a:lstStyle/>
          <a:p>
            <a:fld id="{979C1D6E-BC7D-4390-8B49-138F374AB680}" type="slidenum">
              <a:rPr lang="vi-VN" sz="1400" smtClean="0">
                <a:solidFill>
                  <a:schemeClr val="tx1"/>
                </a:solidFill>
              </a:rPr>
              <a:t>19</a:t>
            </a:fld>
            <a:endParaRPr lang="vi-VN" sz="1400">
              <a:solidFill>
                <a:schemeClr val="tx1"/>
              </a:solidFill>
            </a:endParaRPr>
          </a:p>
        </p:txBody>
      </p:sp>
      <p:sp>
        <p:nvSpPr>
          <p:cNvPr id="2" name="Date Placeholder 1">
            <a:extLst>
              <a:ext uri="{FF2B5EF4-FFF2-40B4-BE49-F238E27FC236}">
                <a16:creationId xmlns:a16="http://schemas.microsoft.com/office/drawing/2014/main" id="{86415166-E50B-F1C1-E6D2-4D8FA24B1FA5}"/>
              </a:ext>
            </a:extLst>
          </p:cNvPr>
          <p:cNvSpPr>
            <a:spLocks noGrp="1"/>
          </p:cNvSpPr>
          <p:nvPr>
            <p:ph type="dt" sz="half" idx="10"/>
          </p:nvPr>
        </p:nvSpPr>
        <p:spPr/>
        <p:txBody>
          <a:bodyPr/>
          <a:lstStyle/>
          <a:p>
            <a:fld id="{720D5A55-4B68-477A-9CCE-0200AA51C15C}" type="datetime1">
              <a:rPr lang="vi-VN" sz="1400" smtClean="0">
                <a:solidFill>
                  <a:schemeClr val="tx1"/>
                </a:solidFill>
              </a:rPr>
              <a:t>14/07/2022</a:t>
            </a:fld>
            <a:endParaRPr lang="vi-VN" sz="1400">
              <a:solidFill>
                <a:schemeClr val="tx1"/>
              </a:solidFill>
            </a:endParaRPr>
          </a:p>
        </p:txBody>
      </p:sp>
      <p:sp>
        <p:nvSpPr>
          <p:cNvPr id="14" name="TextBox 13">
            <a:extLst>
              <a:ext uri="{FF2B5EF4-FFF2-40B4-BE49-F238E27FC236}">
                <a16:creationId xmlns:a16="http://schemas.microsoft.com/office/drawing/2014/main" id="{2BDB6216-EFA3-01EC-5FD3-14DB26A1581E}"/>
              </a:ext>
            </a:extLst>
          </p:cNvPr>
          <p:cNvSpPr txBox="1"/>
          <p:nvPr/>
        </p:nvSpPr>
        <p:spPr>
          <a:xfrm>
            <a:off x="2439890" y="474937"/>
            <a:ext cx="7322173" cy="769441"/>
          </a:xfrm>
          <a:prstGeom prst="rect">
            <a:avLst/>
          </a:prstGeom>
          <a:noFill/>
        </p:spPr>
        <p:txBody>
          <a:bodyPr wrap="square" rtlCol="0">
            <a:spAutoFit/>
          </a:bodyPr>
          <a:lstStyle/>
          <a:p>
            <a:pPr algn="ctr"/>
            <a:r>
              <a:rPr lang="vi-VN" sz="4400" b="1">
                <a:solidFill>
                  <a:srgbClr val="FF0000"/>
                </a:solidFill>
                <a:latin typeface="Arial" panose="020B0604020202020204" pitchFamily="34" charset="0"/>
              </a:rPr>
              <a:t>Phân Tích ANOVA</a:t>
            </a:r>
            <a:endParaRPr lang="vi-VN" sz="4400" b="1">
              <a:solidFill>
                <a:srgbClr val="FF0000"/>
              </a:solidFill>
            </a:endParaRPr>
          </a:p>
        </p:txBody>
      </p:sp>
      <p:sp>
        <p:nvSpPr>
          <p:cNvPr id="3" name="TextBox 2">
            <a:extLst>
              <a:ext uri="{FF2B5EF4-FFF2-40B4-BE49-F238E27FC236}">
                <a16:creationId xmlns:a16="http://schemas.microsoft.com/office/drawing/2014/main" id="{B9DD422D-98D8-3CF3-6F29-2928D6D72D78}"/>
              </a:ext>
            </a:extLst>
          </p:cNvPr>
          <p:cNvSpPr txBox="1"/>
          <p:nvPr/>
        </p:nvSpPr>
        <p:spPr>
          <a:xfrm>
            <a:off x="778931" y="1363134"/>
            <a:ext cx="4279452" cy="584775"/>
          </a:xfrm>
          <a:prstGeom prst="rect">
            <a:avLst/>
          </a:prstGeom>
          <a:noFill/>
        </p:spPr>
        <p:txBody>
          <a:bodyPr wrap="square" rtlCol="0">
            <a:spAutoFit/>
          </a:bodyPr>
          <a:lstStyle/>
          <a:p>
            <a:pPr algn="ctr"/>
            <a:r>
              <a:rPr lang="vi-VN" sz="3200" b="1" u="sng">
                <a:solidFill>
                  <a:srgbClr val="FF0000"/>
                </a:solidFill>
                <a:latin typeface="Arial" panose="020B0604020202020204" pitchFamily="34" charset="0"/>
              </a:rPr>
              <a:t>Air Quality–REMOVE</a:t>
            </a:r>
          </a:p>
        </p:txBody>
      </p:sp>
      <p:pic>
        <p:nvPicPr>
          <p:cNvPr id="5" name="Picture 4">
            <a:extLst>
              <a:ext uri="{FF2B5EF4-FFF2-40B4-BE49-F238E27FC236}">
                <a16:creationId xmlns:a16="http://schemas.microsoft.com/office/drawing/2014/main" id="{143E7194-650D-A7C4-1E79-87D4D98742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6940" y="2128220"/>
            <a:ext cx="4338120" cy="3655268"/>
          </a:xfrm>
          <a:prstGeom prst="rect">
            <a:avLst/>
          </a:prstGeom>
        </p:spPr>
      </p:pic>
      <p:sp>
        <p:nvSpPr>
          <p:cNvPr id="10" name="TextBox 9">
            <a:extLst>
              <a:ext uri="{FF2B5EF4-FFF2-40B4-BE49-F238E27FC236}">
                <a16:creationId xmlns:a16="http://schemas.microsoft.com/office/drawing/2014/main" id="{FF7A9291-7AD7-93AE-62BE-49C4CD8D326C}"/>
              </a:ext>
            </a:extLst>
          </p:cNvPr>
          <p:cNvSpPr txBox="1"/>
          <p:nvPr/>
        </p:nvSpPr>
        <p:spPr>
          <a:xfrm>
            <a:off x="6852681" y="1424689"/>
            <a:ext cx="4105073" cy="523220"/>
          </a:xfrm>
          <a:prstGeom prst="rect">
            <a:avLst/>
          </a:prstGeom>
          <a:noFill/>
        </p:spPr>
        <p:txBody>
          <a:bodyPr wrap="square" rtlCol="0">
            <a:spAutoFit/>
          </a:bodyPr>
          <a:lstStyle/>
          <a:p>
            <a:r>
              <a:rPr lang="vi-VN" sz="2800" b="1">
                <a:solidFill>
                  <a:srgbClr val="0F13B1"/>
                </a:solidFill>
              </a:rPr>
              <a:t>ANOVA đơn thuộc tính</a:t>
            </a:r>
          </a:p>
        </p:txBody>
      </p:sp>
      <p:sp>
        <p:nvSpPr>
          <p:cNvPr id="11" name="TextBox 10">
            <a:extLst>
              <a:ext uri="{FF2B5EF4-FFF2-40B4-BE49-F238E27FC236}">
                <a16:creationId xmlns:a16="http://schemas.microsoft.com/office/drawing/2014/main" id="{2D9848C4-7247-8DD3-5FD3-FD64B791B4C6}"/>
              </a:ext>
            </a:extLst>
          </p:cNvPr>
          <p:cNvSpPr txBox="1"/>
          <p:nvPr/>
        </p:nvSpPr>
        <p:spPr>
          <a:xfrm>
            <a:off x="3767842" y="5835334"/>
            <a:ext cx="4497218" cy="461665"/>
          </a:xfrm>
          <a:prstGeom prst="rect">
            <a:avLst/>
          </a:prstGeom>
          <a:noFill/>
        </p:spPr>
        <p:txBody>
          <a:bodyPr wrap="square" rtlCol="0">
            <a:spAutoFit/>
          </a:bodyPr>
          <a:lstStyle/>
          <a:p>
            <a:pPr algn="ctr"/>
            <a:r>
              <a:rPr lang="vi-VN" sz="2400">
                <a:solidFill>
                  <a:srgbClr val="0F13B1"/>
                </a:solidFill>
              </a:rPr>
              <a:t>Summary mô hình hồi quy lần 2</a:t>
            </a:r>
          </a:p>
        </p:txBody>
      </p:sp>
    </p:spTree>
    <p:extLst>
      <p:ext uri="{BB962C8B-B14F-4D97-AF65-F5344CB8AC3E}">
        <p14:creationId xmlns:p14="http://schemas.microsoft.com/office/powerpoint/2010/main" val="6402026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graphical user interface&#10;&#10;Description automatically generated">
            <a:extLst>
              <a:ext uri="{FF2B5EF4-FFF2-40B4-BE49-F238E27FC236}">
                <a16:creationId xmlns:a16="http://schemas.microsoft.com/office/drawing/2014/main" id="{151780F6-7E0E-F420-8C27-945F79F036D9}"/>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b="19"/>
          <a:stretch/>
        </p:blipFill>
        <p:spPr>
          <a:xfrm>
            <a:off x="0" y="0"/>
            <a:ext cx="12191999" cy="6858000"/>
          </a:xfrm>
          <a:prstGeom prst="rect">
            <a:avLst/>
          </a:prstGeom>
        </p:spPr>
      </p:pic>
      <p:sp>
        <p:nvSpPr>
          <p:cNvPr id="6" name="Footer Placeholder 5">
            <a:extLst>
              <a:ext uri="{FF2B5EF4-FFF2-40B4-BE49-F238E27FC236}">
                <a16:creationId xmlns:a16="http://schemas.microsoft.com/office/drawing/2014/main" id="{6085564A-E19D-44C6-A153-9748FC0496AA}"/>
              </a:ext>
            </a:extLst>
          </p:cNvPr>
          <p:cNvSpPr>
            <a:spLocks noGrp="1"/>
          </p:cNvSpPr>
          <p:nvPr>
            <p:ph type="ftr" sz="quarter" idx="11"/>
          </p:nvPr>
        </p:nvSpPr>
        <p:spPr>
          <a:xfrm>
            <a:off x="3039917" y="6348845"/>
            <a:ext cx="6112164" cy="365125"/>
          </a:xfrm>
        </p:spPr>
        <p:txBody>
          <a:bodyPr/>
          <a:lstStyle/>
          <a:p>
            <a:r>
              <a:rPr lang="vi-VN" sz="1400">
                <a:solidFill>
                  <a:schemeClr val="tx1"/>
                </a:solidFill>
              </a:rPr>
              <a:t>Phân Tích &amp; Xây Dựng Mô Hình Dự Đoán Nồng Độ CO Trong Không Khí</a:t>
            </a:r>
          </a:p>
        </p:txBody>
      </p:sp>
      <p:sp>
        <p:nvSpPr>
          <p:cNvPr id="7" name="Slide Number Placeholder 6">
            <a:extLst>
              <a:ext uri="{FF2B5EF4-FFF2-40B4-BE49-F238E27FC236}">
                <a16:creationId xmlns:a16="http://schemas.microsoft.com/office/drawing/2014/main" id="{70E646B9-6F09-9215-C56E-D5AF007C6A4E}"/>
              </a:ext>
            </a:extLst>
          </p:cNvPr>
          <p:cNvSpPr>
            <a:spLocks noGrp="1"/>
          </p:cNvSpPr>
          <p:nvPr>
            <p:ph type="sldNum" sz="quarter" idx="12"/>
          </p:nvPr>
        </p:nvSpPr>
        <p:spPr>
          <a:xfrm>
            <a:off x="10668000" y="6356350"/>
            <a:ext cx="685800" cy="365125"/>
          </a:xfrm>
        </p:spPr>
        <p:txBody>
          <a:bodyPr/>
          <a:lstStyle/>
          <a:p>
            <a:fld id="{979C1D6E-BC7D-4390-8B49-138F374AB680}" type="slidenum">
              <a:rPr lang="vi-VN" sz="1400" smtClean="0">
                <a:solidFill>
                  <a:schemeClr val="tx1"/>
                </a:solidFill>
              </a:rPr>
              <a:t>2</a:t>
            </a:fld>
            <a:endParaRPr lang="vi-VN" sz="1400">
              <a:solidFill>
                <a:schemeClr val="tx1"/>
              </a:solidFill>
            </a:endParaRPr>
          </a:p>
        </p:txBody>
      </p:sp>
      <p:sp>
        <p:nvSpPr>
          <p:cNvPr id="2" name="Date Placeholder 1">
            <a:extLst>
              <a:ext uri="{FF2B5EF4-FFF2-40B4-BE49-F238E27FC236}">
                <a16:creationId xmlns:a16="http://schemas.microsoft.com/office/drawing/2014/main" id="{86415166-E50B-F1C1-E6D2-4D8FA24B1FA5}"/>
              </a:ext>
            </a:extLst>
          </p:cNvPr>
          <p:cNvSpPr>
            <a:spLocks noGrp="1"/>
          </p:cNvSpPr>
          <p:nvPr>
            <p:ph type="dt" sz="half" idx="10"/>
          </p:nvPr>
        </p:nvSpPr>
        <p:spPr/>
        <p:txBody>
          <a:bodyPr/>
          <a:lstStyle/>
          <a:p>
            <a:fld id="{035B93C9-2117-4470-9FAE-93BA6F87DF0C}" type="datetime1">
              <a:rPr lang="vi-VN" sz="1400" smtClean="0">
                <a:solidFill>
                  <a:schemeClr val="tx1"/>
                </a:solidFill>
              </a:rPr>
              <a:t>13/07/2022</a:t>
            </a:fld>
            <a:endParaRPr lang="vi-VN" sz="1400">
              <a:solidFill>
                <a:schemeClr val="tx1"/>
              </a:solidFill>
            </a:endParaRPr>
          </a:p>
        </p:txBody>
      </p:sp>
      <p:sp>
        <p:nvSpPr>
          <p:cNvPr id="14" name="TextBox 13">
            <a:extLst>
              <a:ext uri="{FF2B5EF4-FFF2-40B4-BE49-F238E27FC236}">
                <a16:creationId xmlns:a16="http://schemas.microsoft.com/office/drawing/2014/main" id="{2BDB6216-EFA3-01EC-5FD3-14DB26A1581E}"/>
              </a:ext>
            </a:extLst>
          </p:cNvPr>
          <p:cNvSpPr txBox="1"/>
          <p:nvPr/>
        </p:nvSpPr>
        <p:spPr>
          <a:xfrm>
            <a:off x="4749051" y="465973"/>
            <a:ext cx="2693895" cy="769441"/>
          </a:xfrm>
          <a:prstGeom prst="rect">
            <a:avLst/>
          </a:prstGeom>
          <a:noFill/>
        </p:spPr>
        <p:txBody>
          <a:bodyPr wrap="square" rtlCol="0">
            <a:spAutoFit/>
          </a:bodyPr>
          <a:lstStyle/>
          <a:p>
            <a:pPr algn="ctr"/>
            <a:r>
              <a:rPr lang="vi-VN" sz="4400" b="1">
                <a:solidFill>
                  <a:srgbClr val="FF0000"/>
                </a:solidFill>
              </a:rPr>
              <a:t>Nội Dung</a:t>
            </a:r>
          </a:p>
        </p:txBody>
      </p:sp>
      <p:grpSp>
        <p:nvGrpSpPr>
          <p:cNvPr id="10" name="Group 9">
            <a:extLst>
              <a:ext uri="{FF2B5EF4-FFF2-40B4-BE49-F238E27FC236}">
                <a16:creationId xmlns:a16="http://schemas.microsoft.com/office/drawing/2014/main" id="{68ED95B7-9834-4A36-1F42-EC3F616A44D1}"/>
              </a:ext>
            </a:extLst>
          </p:cNvPr>
          <p:cNvGrpSpPr/>
          <p:nvPr/>
        </p:nvGrpSpPr>
        <p:grpSpPr>
          <a:xfrm>
            <a:off x="1960029" y="1973205"/>
            <a:ext cx="1720227" cy="769441"/>
            <a:chOff x="7128932" y="3243758"/>
            <a:chExt cx="1720227" cy="769441"/>
          </a:xfrm>
        </p:grpSpPr>
        <p:sp>
          <p:nvSpPr>
            <p:cNvPr id="4" name="Diamond 3">
              <a:extLst>
                <a:ext uri="{FF2B5EF4-FFF2-40B4-BE49-F238E27FC236}">
                  <a16:creationId xmlns:a16="http://schemas.microsoft.com/office/drawing/2014/main" id="{F11B6521-B3B9-29FD-D1DD-CADBDFCD21DD}"/>
                </a:ext>
              </a:extLst>
            </p:cNvPr>
            <p:cNvSpPr/>
            <p:nvPr/>
          </p:nvSpPr>
          <p:spPr>
            <a:xfrm>
              <a:off x="7128932" y="3243758"/>
              <a:ext cx="668867" cy="769441"/>
            </a:xfrm>
            <a:prstGeom prst="diamon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vi-VN" sz="2800"/>
                <a:t>1</a:t>
              </a:r>
            </a:p>
          </p:txBody>
        </p:sp>
        <p:sp>
          <p:nvSpPr>
            <p:cNvPr id="8" name="TextBox 7">
              <a:extLst>
                <a:ext uri="{FF2B5EF4-FFF2-40B4-BE49-F238E27FC236}">
                  <a16:creationId xmlns:a16="http://schemas.microsoft.com/office/drawing/2014/main" id="{496B38CC-A845-F67F-4066-FCCF71F549B4}"/>
                </a:ext>
              </a:extLst>
            </p:cNvPr>
            <p:cNvSpPr txBox="1"/>
            <p:nvPr/>
          </p:nvSpPr>
          <p:spPr>
            <a:xfrm>
              <a:off x="7797799" y="3443812"/>
              <a:ext cx="1051360" cy="369332"/>
            </a:xfrm>
            <a:prstGeom prst="rect">
              <a:avLst/>
            </a:prstGeom>
            <a:noFill/>
          </p:spPr>
          <p:txBody>
            <a:bodyPr wrap="square" rtlCol="0">
              <a:spAutoFit/>
            </a:bodyPr>
            <a:lstStyle/>
            <a:p>
              <a:r>
                <a:rPr lang="vi-VN">
                  <a:solidFill>
                    <a:srgbClr val="0070C0"/>
                  </a:solidFill>
                </a:rPr>
                <a:t>Bài toán</a:t>
              </a:r>
            </a:p>
          </p:txBody>
        </p:sp>
      </p:grpSp>
      <p:grpSp>
        <p:nvGrpSpPr>
          <p:cNvPr id="12" name="Group 11">
            <a:extLst>
              <a:ext uri="{FF2B5EF4-FFF2-40B4-BE49-F238E27FC236}">
                <a16:creationId xmlns:a16="http://schemas.microsoft.com/office/drawing/2014/main" id="{79C3FB5E-CC05-862C-DAF0-9EC048EA00EA}"/>
              </a:ext>
            </a:extLst>
          </p:cNvPr>
          <p:cNvGrpSpPr/>
          <p:nvPr/>
        </p:nvGrpSpPr>
        <p:grpSpPr>
          <a:xfrm>
            <a:off x="5109634" y="1973206"/>
            <a:ext cx="1972733" cy="769441"/>
            <a:chOff x="7128932" y="3243758"/>
            <a:chExt cx="1972733" cy="769441"/>
          </a:xfrm>
        </p:grpSpPr>
        <p:sp>
          <p:nvSpPr>
            <p:cNvPr id="13" name="Diamond 12">
              <a:extLst>
                <a:ext uri="{FF2B5EF4-FFF2-40B4-BE49-F238E27FC236}">
                  <a16:creationId xmlns:a16="http://schemas.microsoft.com/office/drawing/2014/main" id="{9FD52407-B530-C026-13A4-B3B14EF9F374}"/>
                </a:ext>
              </a:extLst>
            </p:cNvPr>
            <p:cNvSpPr/>
            <p:nvPr/>
          </p:nvSpPr>
          <p:spPr>
            <a:xfrm>
              <a:off x="7128932" y="3243758"/>
              <a:ext cx="668867" cy="769441"/>
            </a:xfrm>
            <a:prstGeom prst="diamon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vi-VN" sz="2800"/>
                <a:t>2</a:t>
              </a:r>
            </a:p>
          </p:txBody>
        </p:sp>
        <p:sp>
          <p:nvSpPr>
            <p:cNvPr id="15" name="TextBox 14">
              <a:extLst>
                <a:ext uri="{FF2B5EF4-FFF2-40B4-BE49-F238E27FC236}">
                  <a16:creationId xmlns:a16="http://schemas.microsoft.com/office/drawing/2014/main" id="{99355213-34A4-FD30-8DA6-3434BF70A845}"/>
                </a:ext>
              </a:extLst>
            </p:cNvPr>
            <p:cNvSpPr txBox="1"/>
            <p:nvPr/>
          </p:nvSpPr>
          <p:spPr>
            <a:xfrm>
              <a:off x="7797799" y="3443812"/>
              <a:ext cx="1303866" cy="369332"/>
            </a:xfrm>
            <a:prstGeom prst="rect">
              <a:avLst/>
            </a:prstGeom>
            <a:noFill/>
          </p:spPr>
          <p:txBody>
            <a:bodyPr wrap="square" rtlCol="0">
              <a:spAutoFit/>
            </a:bodyPr>
            <a:lstStyle/>
            <a:p>
              <a:r>
                <a:rPr lang="vi-VN">
                  <a:solidFill>
                    <a:srgbClr val="0070C0"/>
                  </a:solidFill>
                </a:rPr>
                <a:t>Bộ dữ liệu</a:t>
              </a:r>
            </a:p>
          </p:txBody>
        </p:sp>
      </p:grpSp>
      <p:grpSp>
        <p:nvGrpSpPr>
          <p:cNvPr id="16" name="Group 15">
            <a:extLst>
              <a:ext uri="{FF2B5EF4-FFF2-40B4-BE49-F238E27FC236}">
                <a16:creationId xmlns:a16="http://schemas.microsoft.com/office/drawing/2014/main" id="{93915F35-CFE1-9A0F-21F4-DCB1F6E19408}"/>
              </a:ext>
            </a:extLst>
          </p:cNvPr>
          <p:cNvGrpSpPr/>
          <p:nvPr/>
        </p:nvGrpSpPr>
        <p:grpSpPr>
          <a:xfrm>
            <a:off x="8388499" y="1973204"/>
            <a:ext cx="2157507" cy="769441"/>
            <a:chOff x="7128932" y="3243758"/>
            <a:chExt cx="2157507" cy="769441"/>
          </a:xfrm>
        </p:grpSpPr>
        <p:sp>
          <p:nvSpPr>
            <p:cNvPr id="17" name="Diamond 16">
              <a:extLst>
                <a:ext uri="{FF2B5EF4-FFF2-40B4-BE49-F238E27FC236}">
                  <a16:creationId xmlns:a16="http://schemas.microsoft.com/office/drawing/2014/main" id="{97B8CB77-5DD9-FBBB-3F16-2BBBC43F120E}"/>
                </a:ext>
              </a:extLst>
            </p:cNvPr>
            <p:cNvSpPr/>
            <p:nvPr/>
          </p:nvSpPr>
          <p:spPr>
            <a:xfrm>
              <a:off x="7128932" y="3243758"/>
              <a:ext cx="668867" cy="769441"/>
            </a:xfrm>
            <a:prstGeom prst="diamon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vi-VN" sz="2800"/>
                <a:t>3</a:t>
              </a:r>
            </a:p>
          </p:txBody>
        </p:sp>
        <p:sp>
          <p:nvSpPr>
            <p:cNvPr id="18" name="TextBox 17">
              <a:extLst>
                <a:ext uri="{FF2B5EF4-FFF2-40B4-BE49-F238E27FC236}">
                  <a16:creationId xmlns:a16="http://schemas.microsoft.com/office/drawing/2014/main" id="{9DDBA171-D84D-1333-BCDF-28AC5B62B2B4}"/>
                </a:ext>
              </a:extLst>
            </p:cNvPr>
            <p:cNvSpPr txBox="1"/>
            <p:nvPr/>
          </p:nvSpPr>
          <p:spPr>
            <a:xfrm>
              <a:off x="7797799" y="3443812"/>
              <a:ext cx="1488640" cy="369332"/>
            </a:xfrm>
            <a:prstGeom prst="rect">
              <a:avLst/>
            </a:prstGeom>
            <a:noFill/>
          </p:spPr>
          <p:txBody>
            <a:bodyPr wrap="square" rtlCol="0">
              <a:spAutoFit/>
            </a:bodyPr>
            <a:lstStyle/>
            <a:p>
              <a:r>
                <a:rPr lang="vi-VN">
                  <a:solidFill>
                    <a:srgbClr val="0070C0"/>
                  </a:solidFill>
                </a:rPr>
                <a:t>Xử lý dữ liệu</a:t>
              </a:r>
            </a:p>
          </p:txBody>
        </p:sp>
      </p:grpSp>
      <p:grpSp>
        <p:nvGrpSpPr>
          <p:cNvPr id="19" name="Group 18">
            <a:extLst>
              <a:ext uri="{FF2B5EF4-FFF2-40B4-BE49-F238E27FC236}">
                <a16:creationId xmlns:a16="http://schemas.microsoft.com/office/drawing/2014/main" id="{EAE89B40-1B2B-0DCE-53D7-837E299AC5BC}"/>
              </a:ext>
            </a:extLst>
          </p:cNvPr>
          <p:cNvGrpSpPr/>
          <p:nvPr/>
        </p:nvGrpSpPr>
        <p:grpSpPr>
          <a:xfrm>
            <a:off x="8394751" y="3511951"/>
            <a:ext cx="2263438" cy="769441"/>
            <a:chOff x="7128932" y="3243758"/>
            <a:chExt cx="2263438" cy="769441"/>
          </a:xfrm>
        </p:grpSpPr>
        <p:sp>
          <p:nvSpPr>
            <p:cNvPr id="20" name="Diamond 19">
              <a:extLst>
                <a:ext uri="{FF2B5EF4-FFF2-40B4-BE49-F238E27FC236}">
                  <a16:creationId xmlns:a16="http://schemas.microsoft.com/office/drawing/2014/main" id="{EE3172C2-2D9D-0B42-FFC2-B0C4451E7BB7}"/>
                </a:ext>
              </a:extLst>
            </p:cNvPr>
            <p:cNvSpPr/>
            <p:nvPr/>
          </p:nvSpPr>
          <p:spPr>
            <a:xfrm>
              <a:off x="7128932" y="3243758"/>
              <a:ext cx="668867" cy="769441"/>
            </a:xfrm>
            <a:prstGeom prst="diamon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vi-VN" sz="2800"/>
                <a:t>4</a:t>
              </a:r>
            </a:p>
          </p:txBody>
        </p:sp>
        <p:sp>
          <p:nvSpPr>
            <p:cNvPr id="21" name="TextBox 20">
              <a:extLst>
                <a:ext uri="{FF2B5EF4-FFF2-40B4-BE49-F238E27FC236}">
                  <a16:creationId xmlns:a16="http://schemas.microsoft.com/office/drawing/2014/main" id="{50D82521-92A4-DBF7-9920-5548FD8B13B1}"/>
                </a:ext>
              </a:extLst>
            </p:cNvPr>
            <p:cNvSpPr txBox="1"/>
            <p:nvPr/>
          </p:nvSpPr>
          <p:spPr>
            <a:xfrm>
              <a:off x="7805723" y="3300503"/>
              <a:ext cx="1586647" cy="646331"/>
            </a:xfrm>
            <a:prstGeom prst="rect">
              <a:avLst/>
            </a:prstGeom>
            <a:noFill/>
          </p:spPr>
          <p:txBody>
            <a:bodyPr wrap="square" rtlCol="0">
              <a:spAutoFit/>
            </a:bodyPr>
            <a:lstStyle/>
            <a:p>
              <a:r>
                <a:rPr lang="vi-VN">
                  <a:solidFill>
                    <a:srgbClr val="0070C0"/>
                  </a:solidFill>
                </a:rPr>
                <a:t>Exploratory </a:t>
              </a:r>
            </a:p>
            <a:p>
              <a:r>
                <a:rPr lang="vi-VN">
                  <a:solidFill>
                    <a:srgbClr val="0070C0"/>
                  </a:solidFill>
                </a:rPr>
                <a:t>Data Analysis</a:t>
              </a:r>
            </a:p>
          </p:txBody>
        </p:sp>
      </p:grpSp>
      <p:grpSp>
        <p:nvGrpSpPr>
          <p:cNvPr id="22" name="Group 21">
            <a:extLst>
              <a:ext uri="{FF2B5EF4-FFF2-40B4-BE49-F238E27FC236}">
                <a16:creationId xmlns:a16="http://schemas.microsoft.com/office/drawing/2014/main" id="{EAF78903-D345-FBA6-29FE-575A12FB1453}"/>
              </a:ext>
            </a:extLst>
          </p:cNvPr>
          <p:cNvGrpSpPr/>
          <p:nvPr/>
        </p:nvGrpSpPr>
        <p:grpSpPr>
          <a:xfrm>
            <a:off x="1960029" y="3507741"/>
            <a:ext cx="2684706" cy="769441"/>
            <a:chOff x="7128932" y="3243758"/>
            <a:chExt cx="2684706" cy="769441"/>
          </a:xfrm>
        </p:grpSpPr>
        <p:sp>
          <p:nvSpPr>
            <p:cNvPr id="23" name="Diamond 22">
              <a:extLst>
                <a:ext uri="{FF2B5EF4-FFF2-40B4-BE49-F238E27FC236}">
                  <a16:creationId xmlns:a16="http://schemas.microsoft.com/office/drawing/2014/main" id="{3A05BBB9-92BD-2D7A-1800-A01494241D92}"/>
                </a:ext>
              </a:extLst>
            </p:cNvPr>
            <p:cNvSpPr/>
            <p:nvPr/>
          </p:nvSpPr>
          <p:spPr>
            <a:xfrm>
              <a:off x="7128932" y="3243758"/>
              <a:ext cx="668867" cy="769441"/>
            </a:xfrm>
            <a:prstGeom prst="diamon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vi-VN" sz="2800"/>
                <a:t>5</a:t>
              </a:r>
            </a:p>
          </p:txBody>
        </p:sp>
        <p:sp>
          <p:nvSpPr>
            <p:cNvPr id="24" name="TextBox 23">
              <a:extLst>
                <a:ext uri="{FF2B5EF4-FFF2-40B4-BE49-F238E27FC236}">
                  <a16:creationId xmlns:a16="http://schemas.microsoft.com/office/drawing/2014/main" id="{E7D46673-5159-C230-4050-D0A403DE569D}"/>
                </a:ext>
              </a:extLst>
            </p:cNvPr>
            <p:cNvSpPr txBox="1"/>
            <p:nvPr/>
          </p:nvSpPr>
          <p:spPr>
            <a:xfrm>
              <a:off x="7797799" y="3443812"/>
              <a:ext cx="2015839" cy="369332"/>
            </a:xfrm>
            <a:prstGeom prst="rect">
              <a:avLst/>
            </a:prstGeom>
            <a:noFill/>
          </p:spPr>
          <p:txBody>
            <a:bodyPr wrap="square" rtlCol="0">
              <a:spAutoFit/>
            </a:bodyPr>
            <a:lstStyle/>
            <a:p>
              <a:r>
                <a:rPr lang="vi-VN">
                  <a:solidFill>
                    <a:srgbClr val="0070C0"/>
                  </a:solidFill>
                </a:rPr>
                <a:t>Phân tích ANOVA</a:t>
              </a:r>
            </a:p>
          </p:txBody>
        </p:sp>
      </p:grpSp>
      <p:grpSp>
        <p:nvGrpSpPr>
          <p:cNvPr id="25" name="Group 24">
            <a:extLst>
              <a:ext uri="{FF2B5EF4-FFF2-40B4-BE49-F238E27FC236}">
                <a16:creationId xmlns:a16="http://schemas.microsoft.com/office/drawing/2014/main" id="{11D4691E-F06C-20AC-E54E-9B1AC03870B3}"/>
              </a:ext>
            </a:extLst>
          </p:cNvPr>
          <p:cNvGrpSpPr/>
          <p:nvPr/>
        </p:nvGrpSpPr>
        <p:grpSpPr>
          <a:xfrm>
            <a:off x="1960029" y="5046030"/>
            <a:ext cx="2247900" cy="769441"/>
            <a:chOff x="7128932" y="3243758"/>
            <a:chExt cx="2247900" cy="769441"/>
          </a:xfrm>
        </p:grpSpPr>
        <p:sp>
          <p:nvSpPr>
            <p:cNvPr id="26" name="Diamond 25">
              <a:extLst>
                <a:ext uri="{FF2B5EF4-FFF2-40B4-BE49-F238E27FC236}">
                  <a16:creationId xmlns:a16="http://schemas.microsoft.com/office/drawing/2014/main" id="{DEE6FC8B-C8B0-1AC4-A798-BBA9CA6BEA21}"/>
                </a:ext>
              </a:extLst>
            </p:cNvPr>
            <p:cNvSpPr/>
            <p:nvPr/>
          </p:nvSpPr>
          <p:spPr>
            <a:xfrm>
              <a:off x="7128932" y="3243758"/>
              <a:ext cx="668867" cy="769441"/>
            </a:xfrm>
            <a:prstGeom prst="diamon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vi-VN" sz="2800"/>
                <a:t>6</a:t>
              </a:r>
            </a:p>
          </p:txBody>
        </p:sp>
        <p:sp>
          <p:nvSpPr>
            <p:cNvPr id="27" name="TextBox 26">
              <a:extLst>
                <a:ext uri="{FF2B5EF4-FFF2-40B4-BE49-F238E27FC236}">
                  <a16:creationId xmlns:a16="http://schemas.microsoft.com/office/drawing/2014/main" id="{85B9D9C3-DDD9-289D-5D15-05FD7D560636}"/>
                </a:ext>
              </a:extLst>
            </p:cNvPr>
            <p:cNvSpPr txBox="1"/>
            <p:nvPr/>
          </p:nvSpPr>
          <p:spPr>
            <a:xfrm>
              <a:off x="7797799" y="3443812"/>
              <a:ext cx="1579033" cy="369332"/>
            </a:xfrm>
            <a:prstGeom prst="rect">
              <a:avLst/>
            </a:prstGeom>
            <a:noFill/>
          </p:spPr>
          <p:txBody>
            <a:bodyPr wrap="square" rtlCol="0">
              <a:spAutoFit/>
            </a:bodyPr>
            <a:lstStyle/>
            <a:p>
              <a:r>
                <a:rPr lang="vi-VN">
                  <a:solidFill>
                    <a:srgbClr val="0070C0"/>
                  </a:solidFill>
                </a:rPr>
                <a:t>Thực nghiệm</a:t>
              </a:r>
            </a:p>
          </p:txBody>
        </p:sp>
      </p:grpSp>
      <p:grpSp>
        <p:nvGrpSpPr>
          <p:cNvPr id="28" name="Group 27">
            <a:extLst>
              <a:ext uri="{FF2B5EF4-FFF2-40B4-BE49-F238E27FC236}">
                <a16:creationId xmlns:a16="http://schemas.microsoft.com/office/drawing/2014/main" id="{384ECF5D-6B74-595A-E08D-43DDE5E251B5}"/>
              </a:ext>
            </a:extLst>
          </p:cNvPr>
          <p:cNvGrpSpPr/>
          <p:nvPr/>
        </p:nvGrpSpPr>
        <p:grpSpPr>
          <a:xfrm>
            <a:off x="5105405" y="5042278"/>
            <a:ext cx="1668704" cy="769441"/>
            <a:chOff x="7128932" y="3243758"/>
            <a:chExt cx="1668704" cy="769441"/>
          </a:xfrm>
        </p:grpSpPr>
        <p:sp>
          <p:nvSpPr>
            <p:cNvPr id="29" name="Diamond 28">
              <a:extLst>
                <a:ext uri="{FF2B5EF4-FFF2-40B4-BE49-F238E27FC236}">
                  <a16:creationId xmlns:a16="http://schemas.microsoft.com/office/drawing/2014/main" id="{C23E7040-1DB9-3DB7-939B-B7F620B7EF9B}"/>
                </a:ext>
              </a:extLst>
            </p:cNvPr>
            <p:cNvSpPr/>
            <p:nvPr/>
          </p:nvSpPr>
          <p:spPr>
            <a:xfrm>
              <a:off x="7128932" y="3243758"/>
              <a:ext cx="668867" cy="769441"/>
            </a:xfrm>
            <a:prstGeom prst="diamon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vi-VN" sz="2800"/>
                <a:t>7</a:t>
              </a:r>
            </a:p>
          </p:txBody>
        </p:sp>
        <p:sp>
          <p:nvSpPr>
            <p:cNvPr id="30" name="TextBox 29">
              <a:extLst>
                <a:ext uri="{FF2B5EF4-FFF2-40B4-BE49-F238E27FC236}">
                  <a16:creationId xmlns:a16="http://schemas.microsoft.com/office/drawing/2014/main" id="{14BF535A-0885-840D-DE25-6D123896DFC1}"/>
                </a:ext>
              </a:extLst>
            </p:cNvPr>
            <p:cNvSpPr txBox="1"/>
            <p:nvPr/>
          </p:nvSpPr>
          <p:spPr>
            <a:xfrm>
              <a:off x="7797799" y="3443812"/>
              <a:ext cx="999837" cy="369332"/>
            </a:xfrm>
            <a:prstGeom prst="rect">
              <a:avLst/>
            </a:prstGeom>
            <a:noFill/>
          </p:spPr>
          <p:txBody>
            <a:bodyPr wrap="square" rtlCol="0">
              <a:spAutoFit/>
            </a:bodyPr>
            <a:lstStyle/>
            <a:p>
              <a:r>
                <a:rPr lang="vi-VN">
                  <a:solidFill>
                    <a:srgbClr val="0070C0"/>
                  </a:solidFill>
                </a:rPr>
                <a:t>Kết quả</a:t>
              </a:r>
            </a:p>
          </p:txBody>
        </p:sp>
      </p:grpSp>
      <p:grpSp>
        <p:nvGrpSpPr>
          <p:cNvPr id="31" name="Group 30">
            <a:extLst>
              <a:ext uri="{FF2B5EF4-FFF2-40B4-BE49-F238E27FC236}">
                <a16:creationId xmlns:a16="http://schemas.microsoft.com/office/drawing/2014/main" id="{66F6EDB6-75C5-539D-73E8-6DE0B9730571}"/>
              </a:ext>
            </a:extLst>
          </p:cNvPr>
          <p:cNvGrpSpPr/>
          <p:nvPr/>
        </p:nvGrpSpPr>
        <p:grpSpPr>
          <a:xfrm>
            <a:off x="8388499" y="5042277"/>
            <a:ext cx="1717940" cy="769441"/>
            <a:chOff x="7128932" y="3243758"/>
            <a:chExt cx="1717940" cy="769441"/>
          </a:xfrm>
        </p:grpSpPr>
        <p:sp>
          <p:nvSpPr>
            <p:cNvPr id="32" name="Diamond 31">
              <a:extLst>
                <a:ext uri="{FF2B5EF4-FFF2-40B4-BE49-F238E27FC236}">
                  <a16:creationId xmlns:a16="http://schemas.microsoft.com/office/drawing/2014/main" id="{D10010F4-C2FD-9B0A-79B4-7A254EFAFBAD}"/>
                </a:ext>
              </a:extLst>
            </p:cNvPr>
            <p:cNvSpPr/>
            <p:nvPr/>
          </p:nvSpPr>
          <p:spPr>
            <a:xfrm>
              <a:off x="7128932" y="3243758"/>
              <a:ext cx="668867" cy="769441"/>
            </a:xfrm>
            <a:prstGeom prst="diamon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vi-VN" sz="2800"/>
                <a:t>8</a:t>
              </a:r>
            </a:p>
          </p:txBody>
        </p:sp>
        <p:sp>
          <p:nvSpPr>
            <p:cNvPr id="33" name="TextBox 32">
              <a:extLst>
                <a:ext uri="{FF2B5EF4-FFF2-40B4-BE49-F238E27FC236}">
                  <a16:creationId xmlns:a16="http://schemas.microsoft.com/office/drawing/2014/main" id="{85D28E4C-A206-4324-F48D-414E9629C349}"/>
                </a:ext>
              </a:extLst>
            </p:cNvPr>
            <p:cNvSpPr txBox="1"/>
            <p:nvPr/>
          </p:nvSpPr>
          <p:spPr>
            <a:xfrm>
              <a:off x="7797799" y="3443812"/>
              <a:ext cx="1049073" cy="369332"/>
            </a:xfrm>
            <a:prstGeom prst="rect">
              <a:avLst/>
            </a:prstGeom>
            <a:noFill/>
          </p:spPr>
          <p:txBody>
            <a:bodyPr wrap="square" rtlCol="0">
              <a:spAutoFit/>
            </a:bodyPr>
            <a:lstStyle/>
            <a:p>
              <a:r>
                <a:rPr lang="vi-VN">
                  <a:solidFill>
                    <a:srgbClr val="0070C0"/>
                  </a:solidFill>
                </a:rPr>
                <a:t>Kết luận</a:t>
              </a:r>
            </a:p>
          </p:txBody>
        </p:sp>
      </p:grpSp>
      <p:cxnSp>
        <p:nvCxnSpPr>
          <p:cNvPr id="34" name="Straight Arrow Connector 33">
            <a:extLst>
              <a:ext uri="{FF2B5EF4-FFF2-40B4-BE49-F238E27FC236}">
                <a16:creationId xmlns:a16="http://schemas.microsoft.com/office/drawing/2014/main" id="{1235B2A9-1BB7-A0A3-8FE4-3077F2325943}"/>
              </a:ext>
            </a:extLst>
          </p:cNvPr>
          <p:cNvCxnSpPr>
            <a:cxnSpLocks/>
            <a:stCxn id="8" idx="3"/>
            <a:endCxn id="13" idx="1"/>
          </p:cNvCxnSpPr>
          <p:nvPr/>
        </p:nvCxnSpPr>
        <p:spPr>
          <a:xfrm>
            <a:off x="3680256" y="2357925"/>
            <a:ext cx="1429378" cy="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3C4F5DB-F926-313D-2541-AB105A43C56F}"/>
              </a:ext>
            </a:extLst>
          </p:cNvPr>
          <p:cNvCxnSpPr>
            <a:cxnSpLocks/>
            <a:stCxn id="15" idx="3"/>
            <a:endCxn id="17" idx="1"/>
          </p:cNvCxnSpPr>
          <p:nvPr/>
        </p:nvCxnSpPr>
        <p:spPr>
          <a:xfrm flipV="1">
            <a:off x="7082367" y="2357925"/>
            <a:ext cx="1306132"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D725E41-3A8A-E248-CE16-AEF3DA38042D}"/>
              </a:ext>
            </a:extLst>
          </p:cNvPr>
          <p:cNvCxnSpPr>
            <a:cxnSpLocks/>
            <a:stCxn id="17" idx="2"/>
            <a:endCxn id="20" idx="0"/>
          </p:cNvCxnSpPr>
          <p:nvPr/>
        </p:nvCxnSpPr>
        <p:spPr>
          <a:xfrm>
            <a:off x="8722933" y="2742645"/>
            <a:ext cx="6252" cy="76930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DA7E661-E15C-82DC-434E-4F598BA7835B}"/>
              </a:ext>
            </a:extLst>
          </p:cNvPr>
          <p:cNvCxnSpPr>
            <a:cxnSpLocks/>
            <a:stCxn id="20" idx="1"/>
            <a:endCxn id="24" idx="3"/>
          </p:cNvCxnSpPr>
          <p:nvPr/>
        </p:nvCxnSpPr>
        <p:spPr>
          <a:xfrm flipH="1" flipV="1">
            <a:off x="4644735" y="3892461"/>
            <a:ext cx="3750016" cy="42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8E4C1059-B655-F2DB-8E37-2932C6FC5D17}"/>
              </a:ext>
            </a:extLst>
          </p:cNvPr>
          <p:cNvCxnSpPr>
            <a:cxnSpLocks/>
            <a:endCxn id="26" idx="0"/>
          </p:cNvCxnSpPr>
          <p:nvPr/>
        </p:nvCxnSpPr>
        <p:spPr>
          <a:xfrm>
            <a:off x="2293665" y="4255368"/>
            <a:ext cx="798" cy="79066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53CF767-0278-C466-92CD-4B495102BA41}"/>
              </a:ext>
            </a:extLst>
          </p:cNvPr>
          <p:cNvCxnSpPr>
            <a:cxnSpLocks/>
            <a:stCxn id="27" idx="3"/>
            <a:endCxn id="29" idx="1"/>
          </p:cNvCxnSpPr>
          <p:nvPr/>
        </p:nvCxnSpPr>
        <p:spPr>
          <a:xfrm flipV="1">
            <a:off x="4207929" y="5426999"/>
            <a:ext cx="897476" cy="375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EFC4993-D956-6BAA-03FD-624B669041A3}"/>
              </a:ext>
            </a:extLst>
          </p:cNvPr>
          <p:cNvCxnSpPr>
            <a:cxnSpLocks/>
            <a:stCxn id="30" idx="3"/>
            <a:endCxn id="32" idx="1"/>
          </p:cNvCxnSpPr>
          <p:nvPr/>
        </p:nvCxnSpPr>
        <p:spPr>
          <a:xfrm>
            <a:off x="6774109" y="5426998"/>
            <a:ext cx="161439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824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anim calcmode="lin" valueType="num">
                                      <p:cBhvr additive="base">
                                        <p:cTn id="13" dur="500" fill="hold"/>
                                        <p:tgtEl>
                                          <p:spTgt spid="34"/>
                                        </p:tgtEl>
                                        <p:attrNameLst>
                                          <p:attrName>ppt_x</p:attrName>
                                        </p:attrNameLst>
                                      </p:cBhvr>
                                      <p:tavLst>
                                        <p:tav tm="0">
                                          <p:val>
                                            <p:strVal val="#ppt_x"/>
                                          </p:val>
                                        </p:tav>
                                        <p:tav tm="100000">
                                          <p:val>
                                            <p:strVal val="#ppt_x"/>
                                          </p:val>
                                        </p:tav>
                                      </p:tavLst>
                                    </p:anim>
                                    <p:anim calcmode="lin" valueType="num">
                                      <p:cBhvr additive="base">
                                        <p:cTn id="14" dur="500" fill="hold"/>
                                        <p:tgtEl>
                                          <p:spTgt spid="3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additive="base">
                                        <p:cTn id="23" dur="500" fill="hold"/>
                                        <p:tgtEl>
                                          <p:spTgt spid="38"/>
                                        </p:tgtEl>
                                        <p:attrNameLst>
                                          <p:attrName>ppt_x</p:attrName>
                                        </p:attrNameLst>
                                      </p:cBhvr>
                                      <p:tavLst>
                                        <p:tav tm="0">
                                          <p:val>
                                            <p:strVal val="#ppt_x"/>
                                          </p:val>
                                        </p:tav>
                                        <p:tav tm="100000">
                                          <p:val>
                                            <p:strVal val="#ppt_x"/>
                                          </p:val>
                                        </p:tav>
                                      </p:tavLst>
                                    </p:anim>
                                    <p:anim calcmode="lin" valueType="num">
                                      <p:cBhvr additive="base">
                                        <p:cTn id="24" dur="500" fill="hold"/>
                                        <p:tgtEl>
                                          <p:spTgt spid="3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500" fill="hold"/>
                                        <p:tgtEl>
                                          <p:spTgt spid="42"/>
                                        </p:tgtEl>
                                        <p:attrNameLst>
                                          <p:attrName>ppt_x</p:attrName>
                                        </p:attrNameLst>
                                      </p:cBhvr>
                                      <p:tavLst>
                                        <p:tav tm="0">
                                          <p:val>
                                            <p:strVal val="#ppt_x"/>
                                          </p:val>
                                        </p:tav>
                                        <p:tav tm="100000">
                                          <p:val>
                                            <p:strVal val="#ppt_x"/>
                                          </p:val>
                                        </p:tav>
                                      </p:tavLst>
                                    </p:anim>
                                    <p:anim calcmode="lin" valueType="num">
                                      <p:cBhvr additive="base">
                                        <p:cTn id="34" dur="500" fill="hold"/>
                                        <p:tgtEl>
                                          <p:spTgt spid="42"/>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additive="base">
                                        <p:cTn id="47" dur="500" fill="hold"/>
                                        <p:tgtEl>
                                          <p:spTgt spid="45"/>
                                        </p:tgtEl>
                                        <p:attrNameLst>
                                          <p:attrName>ppt_x</p:attrName>
                                        </p:attrNameLst>
                                      </p:cBhvr>
                                      <p:tavLst>
                                        <p:tav tm="0">
                                          <p:val>
                                            <p:strVal val="#ppt_x"/>
                                          </p:val>
                                        </p:tav>
                                        <p:tav tm="100000">
                                          <p:val>
                                            <p:strVal val="#ppt_x"/>
                                          </p:val>
                                        </p:tav>
                                      </p:tavLst>
                                    </p:anim>
                                    <p:anim calcmode="lin" valueType="num">
                                      <p:cBhvr additive="base">
                                        <p:cTn id="4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48"/>
                                        </p:tgtEl>
                                        <p:attrNameLst>
                                          <p:attrName>style.visibility</p:attrName>
                                        </p:attrNameLst>
                                      </p:cBhvr>
                                      <p:to>
                                        <p:strVal val="visible"/>
                                      </p:to>
                                    </p:set>
                                    <p:anim calcmode="lin" valueType="num">
                                      <p:cBhvr additive="base">
                                        <p:cTn id="53" dur="500" fill="hold"/>
                                        <p:tgtEl>
                                          <p:spTgt spid="48"/>
                                        </p:tgtEl>
                                        <p:attrNameLst>
                                          <p:attrName>ppt_x</p:attrName>
                                        </p:attrNameLst>
                                      </p:cBhvr>
                                      <p:tavLst>
                                        <p:tav tm="0">
                                          <p:val>
                                            <p:strVal val="#ppt_x"/>
                                          </p:val>
                                        </p:tav>
                                        <p:tav tm="100000">
                                          <p:val>
                                            <p:strVal val="#ppt_x"/>
                                          </p:val>
                                        </p:tav>
                                      </p:tavLst>
                                    </p:anim>
                                    <p:anim calcmode="lin" valueType="num">
                                      <p:cBhvr additive="base">
                                        <p:cTn id="54" dur="500" fill="hold"/>
                                        <p:tgtEl>
                                          <p:spTgt spid="48"/>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5"/>
                                        </p:tgtEl>
                                        <p:attrNameLst>
                                          <p:attrName>style.visibility</p:attrName>
                                        </p:attrNameLst>
                                      </p:cBhvr>
                                      <p:to>
                                        <p:strVal val="visible"/>
                                      </p:to>
                                    </p:set>
                                    <p:anim calcmode="lin" valueType="num">
                                      <p:cBhvr additive="base">
                                        <p:cTn id="57" dur="500" fill="hold"/>
                                        <p:tgtEl>
                                          <p:spTgt spid="25"/>
                                        </p:tgtEl>
                                        <p:attrNameLst>
                                          <p:attrName>ppt_x</p:attrName>
                                        </p:attrNameLst>
                                      </p:cBhvr>
                                      <p:tavLst>
                                        <p:tav tm="0">
                                          <p:val>
                                            <p:strVal val="#ppt_x"/>
                                          </p:val>
                                        </p:tav>
                                        <p:tav tm="100000">
                                          <p:val>
                                            <p:strVal val="#ppt_x"/>
                                          </p:val>
                                        </p:tav>
                                      </p:tavLst>
                                    </p:anim>
                                    <p:anim calcmode="lin" valueType="num">
                                      <p:cBhvr additive="base">
                                        <p:cTn id="5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50"/>
                                        </p:tgtEl>
                                        <p:attrNameLst>
                                          <p:attrName>style.visibility</p:attrName>
                                        </p:attrNameLst>
                                      </p:cBhvr>
                                      <p:to>
                                        <p:strVal val="visible"/>
                                      </p:to>
                                    </p:set>
                                    <p:anim calcmode="lin" valueType="num">
                                      <p:cBhvr additive="base">
                                        <p:cTn id="63" dur="500" fill="hold"/>
                                        <p:tgtEl>
                                          <p:spTgt spid="50"/>
                                        </p:tgtEl>
                                        <p:attrNameLst>
                                          <p:attrName>ppt_x</p:attrName>
                                        </p:attrNameLst>
                                      </p:cBhvr>
                                      <p:tavLst>
                                        <p:tav tm="0">
                                          <p:val>
                                            <p:strVal val="#ppt_x"/>
                                          </p:val>
                                        </p:tav>
                                        <p:tav tm="100000">
                                          <p:val>
                                            <p:strVal val="#ppt_x"/>
                                          </p:val>
                                        </p:tav>
                                      </p:tavLst>
                                    </p:anim>
                                    <p:anim calcmode="lin" valueType="num">
                                      <p:cBhvr additive="base">
                                        <p:cTn id="64" dur="500" fill="hold"/>
                                        <p:tgtEl>
                                          <p:spTgt spid="50"/>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anim calcmode="lin" valueType="num">
                                      <p:cBhvr additive="base">
                                        <p:cTn id="67" dur="500" fill="hold"/>
                                        <p:tgtEl>
                                          <p:spTgt spid="28"/>
                                        </p:tgtEl>
                                        <p:attrNameLst>
                                          <p:attrName>ppt_x</p:attrName>
                                        </p:attrNameLst>
                                      </p:cBhvr>
                                      <p:tavLst>
                                        <p:tav tm="0">
                                          <p:val>
                                            <p:strVal val="#ppt_x"/>
                                          </p:val>
                                        </p:tav>
                                        <p:tav tm="100000">
                                          <p:val>
                                            <p:strVal val="#ppt_x"/>
                                          </p:val>
                                        </p:tav>
                                      </p:tavLst>
                                    </p:anim>
                                    <p:anim calcmode="lin" valueType="num">
                                      <p:cBhvr additive="base">
                                        <p:cTn id="6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500" fill="hold"/>
                                        <p:tgtEl>
                                          <p:spTgt spid="54"/>
                                        </p:tgtEl>
                                        <p:attrNameLst>
                                          <p:attrName>ppt_x</p:attrName>
                                        </p:attrNameLst>
                                      </p:cBhvr>
                                      <p:tavLst>
                                        <p:tav tm="0">
                                          <p:val>
                                            <p:strVal val="#ppt_x"/>
                                          </p:val>
                                        </p:tav>
                                        <p:tav tm="100000">
                                          <p:val>
                                            <p:strVal val="#ppt_x"/>
                                          </p:val>
                                        </p:tav>
                                      </p:tavLst>
                                    </p:anim>
                                    <p:anim calcmode="lin" valueType="num">
                                      <p:cBhvr additive="base">
                                        <p:cTn id="74" dur="500" fill="hold"/>
                                        <p:tgtEl>
                                          <p:spTgt spid="54"/>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31"/>
                                        </p:tgtEl>
                                        <p:attrNameLst>
                                          <p:attrName>style.visibility</p:attrName>
                                        </p:attrNameLst>
                                      </p:cBhvr>
                                      <p:to>
                                        <p:strVal val="visible"/>
                                      </p:to>
                                    </p:set>
                                    <p:anim calcmode="lin" valueType="num">
                                      <p:cBhvr additive="base">
                                        <p:cTn id="77" dur="500" fill="hold"/>
                                        <p:tgtEl>
                                          <p:spTgt spid="31"/>
                                        </p:tgtEl>
                                        <p:attrNameLst>
                                          <p:attrName>ppt_x</p:attrName>
                                        </p:attrNameLst>
                                      </p:cBhvr>
                                      <p:tavLst>
                                        <p:tav tm="0">
                                          <p:val>
                                            <p:strVal val="#ppt_x"/>
                                          </p:val>
                                        </p:tav>
                                        <p:tav tm="100000">
                                          <p:val>
                                            <p:strVal val="#ppt_x"/>
                                          </p:val>
                                        </p:tav>
                                      </p:tavLst>
                                    </p:anim>
                                    <p:anim calcmode="lin" valueType="num">
                                      <p:cBhvr additive="base">
                                        <p:cTn id="7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A picture containing graphical user interface&#10;&#10;Description automatically generated">
            <a:extLst>
              <a:ext uri="{FF2B5EF4-FFF2-40B4-BE49-F238E27FC236}">
                <a16:creationId xmlns:a16="http://schemas.microsoft.com/office/drawing/2014/main" id="{A80E26BA-6764-C4E7-DC21-06B92AD319A6}"/>
              </a:ext>
            </a:extLst>
          </p:cNvPr>
          <p:cNvPicPr>
            <a:picLocks noGrp="1" noRo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b="19"/>
          <a:stretch/>
        </p:blipFill>
        <p:spPr>
          <a:xfrm>
            <a:off x="0" y="0"/>
            <a:ext cx="12191999" cy="6858000"/>
          </a:xfrm>
          <a:prstGeom prst="rect">
            <a:avLst/>
          </a:prstGeom>
        </p:spPr>
      </p:pic>
      <p:sp>
        <p:nvSpPr>
          <p:cNvPr id="6" name="Footer Placeholder 5">
            <a:extLst>
              <a:ext uri="{FF2B5EF4-FFF2-40B4-BE49-F238E27FC236}">
                <a16:creationId xmlns:a16="http://schemas.microsoft.com/office/drawing/2014/main" id="{6085564A-E19D-44C6-A153-9748FC0496AA}"/>
              </a:ext>
            </a:extLst>
          </p:cNvPr>
          <p:cNvSpPr>
            <a:spLocks noGrp="1"/>
          </p:cNvSpPr>
          <p:nvPr>
            <p:ph type="ftr" sz="quarter" idx="11"/>
          </p:nvPr>
        </p:nvSpPr>
        <p:spPr>
          <a:xfrm>
            <a:off x="3039917" y="6348845"/>
            <a:ext cx="6112164" cy="365125"/>
          </a:xfrm>
        </p:spPr>
        <p:txBody>
          <a:bodyPr/>
          <a:lstStyle/>
          <a:p>
            <a:r>
              <a:rPr lang="vi-VN" sz="1400">
                <a:solidFill>
                  <a:schemeClr val="tx1"/>
                </a:solidFill>
              </a:rPr>
              <a:t>Phân Tích &amp; Xây Dựng Mô Hình Dự Đoán Nồng Độ CO Trong Không Khí</a:t>
            </a:r>
          </a:p>
        </p:txBody>
      </p:sp>
      <p:sp>
        <p:nvSpPr>
          <p:cNvPr id="7" name="Slide Number Placeholder 6">
            <a:extLst>
              <a:ext uri="{FF2B5EF4-FFF2-40B4-BE49-F238E27FC236}">
                <a16:creationId xmlns:a16="http://schemas.microsoft.com/office/drawing/2014/main" id="{70E646B9-6F09-9215-C56E-D5AF007C6A4E}"/>
              </a:ext>
            </a:extLst>
          </p:cNvPr>
          <p:cNvSpPr>
            <a:spLocks noGrp="1"/>
          </p:cNvSpPr>
          <p:nvPr>
            <p:ph type="sldNum" sz="quarter" idx="12"/>
          </p:nvPr>
        </p:nvSpPr>
        <p:spPr>
          <a:xfrm>
            <a:off x="10668000" y="6356350"/>
            <a:ext cx="685800" cy="365125"/>
          </a:xfrm>
        </p:spPr>
        <p:txBody>
          <a:bodyPr/>
          <a:lstStyle/>
          <a:p>
            <a:fld id="{979C1D6E-BC7D-4390-8B49-138F374AB680}" type="slidenum">
              <a:rPr lang="vi-VN" sz="1400" smtClean="0">
                <a:solidFill>
                  <a:schemeClr val="tx1"/>
                </a:solidFill>
              </a:rPr>
              <a:t>20</a:t>
            </a:fld>
            <a:endParaRPr lang="vi-VN" sz="1400">
              <a:solidFill>
                <a:schemeClr val="tx1"/>
              </a:solidFill>
            </a:endParaRPr>
          </a:p>
        </p:txBody>
      </p:sp>
      <p:sp>
        <p:nvSpPr>
          <p:cNvPr id="2" name="Date Placeholder 1">
            <a:extLst>
              <a:ext uri="{FF2B5EF4-FFF2-40B4-BE49-F238E27FC236}">
                <a16:creationId xmlns:a16="http://schemas.microsoft.com/office/drawing/2014/main" id="{86415166-E50B-F1C1-E6D2-4D8FA24B1FA5}"/>
              </a:ext>
            </a:extLst>
          </p:cNvPr>
          <p:cNvSpPr>
            <a:spLocks noGrp="1"/>
          </p:cNvSpPr>
          <p:nvPr>
            <p:ph type="dt" sz="half" idx="10"/>
          </p:nvPr>
        </p:nvSpPr>
        <p:spPr/>
        <p:txBody>
          <a:bodyPr/>
          <a:lstStyle/>
          <a:p>
            <a:fld id="{720D5A55-4B68-477A-9CCE-0200AA51C15C}" type="datetime1">
              <a:rPr lang="vi-VN" sz="1400" smtClean="0">
                <a:solidFill>
                  <a:schemeClr val="tx1"/>
                </a:solidFill>
              </a:rPr>
              <a:t>14/07/2022</a:t>
            </a:fld>
            <a:endParaRPr lang="vi-VN" sz="1400">
              <a:solidFill>
                <a:schemeClr val="tx1"/>
              </a:solidFill>
            </a:endParaRPr>
          </a:p>
        </p:txBody>
      </p:sp>
      <p:sp>
        <p:nvSpPr>
          <p:cNvPr id="14" name="TextBox 13">
            <a:extLst>
              <a:ext uri="{FF2B5EF4-FFF2-40B4-BE49-F238E27FC236}">
                <a16:creationId xmlns:a16="http://schemas.microsoft.com/office/drawing/2014/main" id="{2BDB6216-EFA3-01EC-5FD3-14DB26A1581E}"/>
              </a:ext>
            </a:extLst>
          </p:cNvPr>
          <p:cNvSpPr txBox="1"/>
          <p:nvPr/>
        </p:nvSpPr>
        <p:spPr>
          <a:xfrm>
            <a:off x="2439890" y="474937"/>
            <a:ext cx="7322173" cy="769441"/>
          </a:xfrm>
          <a:prstGeom prst="rect">
            <a:avLst/>
          </a:prstGeom>
          <a:noFill/>
        </p:spPr>
        <p:txBody>
          <a:bodyPr wrap="square" rtlCol="0">
            <a:spAutoFit/>
          </a:bodyPr>
          <a:lstStyle/>
          <a:p>
            <a:pPr algn="ctr"/>
            <a:r>
              <a:rPr lang="vi-VN" sz="4400" b="1">
                <a:solidFill>
                  <a:srgbClr val="FF0000"/>
                </a:solidFill>
                <a:latin typeface="Arial" panose="020B0604020202020204" pitchFamily="34" charset="0"/>
              </a:rPr>
              <a:t>Phân Tích ANOVA</a:t>
            </a:r>
            <a:endParaRPr lang="vi-VN" sz="4400" b="1">
              <a:solidFill>
                <a:srgbClr val="FF0000"/>
              </a:solidFill>
            </a:endParaRPr>
          </a:p>
        </p:txBody>
      </p:sp>
      <p:sp>
        <p:nvSpPr>
          <p:cNvPr id="3" name="TextBox 2">
            <a:extLst>
              <a:ext uri="{FF2B5EF4-FFF2-40B4-BE49-F238E27FC236}">
                <a16:creationId xmlns:a16="http://schemas.microsoft.com/office/drawing/2014/main" id="{B9DD422D-98D8-3CF3-6F29-2928D6D72D78}"/>
              </a:ext>
            </a:extLst>
          </p:cNvPr>
          <p:cNvSpPr txBox="1"/>
          <p:nvPr/>
        </p:nvSpPr>
        <p:spPr>
          <a:xfrm>
            <a:off x="778931" y="1363134"/>
            <a:ext cx="4279452" cy="584775"/>
          </a:xfrm>
          <a:prstGeom prst="rect">
            <a:avLst/>
          </a:prstGeom>
          <a:noFill/>
        </p:spPr>
        <p:txBody>
          <a:bodyPr wrap="square" rtlCol="0">
            <a:spAutoFit/>
          </a:bodyPr>
          <a:lstStyle/>
          <a:p>
            <a:pPr algn="ctr"/>
            <a:r>
              <a:rPr lang="vi-VN" sz="3200" b="1" u="sng">
                <a:solidFill>
                  <a:srgbClr val="FF0000"/>
                </a:solidFill>
                <a:latin typeface="Arial" panose="020B0604020202020204" pitchFamily="34" charset="0"/>
              </a:rPr>
              <a:t>Air Quality–REMOVE</a:t>
            </a:r>
          </a:p>
        </p:txBody>
      </p:sp>
      <p:sp>
        <p:nvSpPr>
          <p:cNvPr id="8" name="TextBox 7">
            <a:extLst>
              <a:ext uri="{FF2B5EF4-FFF2-40B4-BE49-F238E27FC236}">
                <a16:creationId xmlns:a16="http://schemas.microsoft.com/office/drawing/2014/main" id="{B0589706-3BA4-181E-6CE7-837661ECDA44}"/>
              </a:ext>
            </a:extLst>
          </p:cNvPr>
          <p:cNvSpPr txBox="1"/>
          <p:nvPr/>
        </p:nvSpPr>
        <p:spPr>
          <a:xfrm>
            <a:off x="6852681" y="1424689"/>
            <a:ext cx="4105073" cy="523220"/>
          </a:xfrm>
          <a:prstGeom prst="rect">
            <a:avLst/>
          </a:prstGeom>
          <a:noFill/>
        </p:spPr>
        <p:txBody>
          <a:bodyPr wrap="square" rtlCol="0">
            <a:spAutoFit/>
          </a:bodyPr>
          <a:lstStyle/>
          <a:p>
            <a:r>
              <a:rPr lang="vi-VN" sz="2800" b="1">
                <a:solidFill>
                  <a:srgbClr val="0F13B1"/>
                </a:solidFill>
              </a:rPr>
              <a:t>ANOVA đơn thuộc tính</a:t>
            </a:r>
          </a:p>
        </p:txBody>
      </p:sp>
      <p:sp>
        <p:nvSpPr>
          <p:cNvPr id="9" name="TextBox 8">
            <a:extLst>
              <a:ext uri="{FF2B5EF4-FFF2-40B4-BE49-F238E27FC236}">
                <a16:creationId xmlns:a16="http://schemas.microsoft.com/office/drawing/2014/main" id="{04522C31-C64A-16E8-E4E4-B31BE3ABC51B}"/>
              </a:ext>
            </a:extLst>
          </p:cNvPr>
          <p:cNvSpPr txBox="1"/>
          <p:nvPr/>
        </p:nvSpPr>
        <p:spPr>
          <a:xfrm>
            <a:off x="1026627" y="2320343"/>
            <a:ext cx="3784059" cy="461665"/>
          </a:xfrm>
          <a:prstGeom prst="rect">
            <a:avLst/>
          </a:prstGeom>
          <a:noFill/>
        </p:spPr>
        <p:txBody>
          <a:bodyPr wrap="square" rtlCol="0">
            <a:spAutoFit/>
          </a:bodyPr>
          <a:lstStyle/>
          <a:p>
            <a:r>
              <a:rPr lang="vi-VN" sz="2400">
                <a:solidFill>
                  <a:srgbClr val="0F13B1"/>
                </a:solidFill>
              </a:rPr>
              <a:t>Mô hình hồi quy có dạng:</a:t>
            </a:r>
          </a:p>
        </p:txBody>
      </p:sp>
      <p:pic>
        <p:nvPicPr>
          <p:cNvPr id="11" name="!!Picture 1">
            <a:extLst>
              <a:ext uri="{FF2B5EF4-FFF2-40B4-BE49-F238E27FC236}">
                <a16:creationId xmlns:a16="http://schemas.microsoft.com/office/drawing/2014/main" id="{B946EB8C-B5C1-23DF-79ED-2ADF28DB8770}"/>
              </a:ext>
            </a:extLst>
          </p:cNvPr>
          <p:cNvPicPr>
            <a:picLocks noChangeAspect="1"/>
          </p:cNvPicPr>
          <p:nvPr/>
        </p:nvPicPr>
        <p:blipFill>
          <a:blip r:embed="rId4"/>
          <a:stretch>
            <a:fillRect/>
          </a:stretch>
        </p:blipFill>
        <p:spPr>
          <a:xfrm>
            <a:off x="1718504" y="2963525"/>
            <a:ext cx="9239250" cy="2362200"/>
          </a:xfrm>
          <a:prstGeom prst="rect">
            <a:avLst/>
          </a:prstGeom>
        </p:spPr>
      </p:pic>
      <p:sp>
        <p:nvSpPr>
          <p:cNvPr id="12" name="TextBox 11">
            <a:extLst>
              <a:ext uri="{FF2B5EF4-FFF2-40B4-BE49-F238E27FC236}">
                <a16:creationId xmlns:a16="http://schemas.microsoft.com/office/drawing/2014/main" id="{3ABBE240-E6D4-4584-DFEB-F8CD00E9C56E}"/>
              </a:ext>
            </a:extLst>
          </p:cNvPr>
          <p:cNvSpPr txBox="1"/>
          <p:nvPr/>
        </p:nvSpPr>
        <p:spPr>
          <a:xfrm>
            <a:off x="1739605" y="5610205"/>
            <a:ext cx="6637556" cy="461665"/>
          </a:xfrm>
          <a:prstGeom prst="rect">
            <a:avLst/>
          </a:prstGeom>
          <a:noFill/>
        </p:spPr>
        <p:txBody>
          <a:bodyPr wrap="square" rtlCol="0">
            <a:spAutoFit/>
          </a:bodyPr>
          <a:lstStyle/>
          <a:p>
            <a:r>
              <a:rPr lang="vi-VN" sz="2400">
                <a:solidFill>
                  <a:srgbClr val="0F13B1"/>
                </a:solidFill>
              </a:rPr>
              <a:t>Bỏ được 2 thuộc tính: </a:t>
            </a:r>
            <a:r>
              <a:rPr lang="en-US" sz="2400">
                <a:solidFill>
                  <a:srgbClr val="FF0000"/>
                </a:solidFill>
                <a:latin typeface="Arial" panose="020B0604020202020204" pitchFamily="34" charset="0"/>
                <a:cs typeface="Arial" panose="020B0604020202020204" pitchFamily="34" charset="0"/>
              </a:rPr>
              <a:t>PT08_S2_NMHC </a:t>
            </a:r>
            <a:r>
              <a:rPr lang="en-US" sz="2400">
                <a:solidFill>
                  <a:srgbClr val="0F13B1"/>
                </a:solidFill>
                <a:latin typeface="Arial" panose="020B0604020202020204" pitchFamily="34" charset="0"/>
                <a:cs typeface="Arial" panose="020B0604020202020204" pitchFamily="34" charset="0"/>
              </a:rPr>
              <a:t>và </a:t>
            </a:r>
            <a:r>
              <a:rPr lang="en-US" sz="2400">
                <a:solidFill>
                  <a:srgbClr val="FF0000"/>
                </a:solidFill>
                <a:latin typeface="Arial" panose="020B0604020202020204" pitchFamily="34" charset="0"/>
                <a:cs typeface="Arial" panose="020B0604020202020204" pitchFamily="34" charset="0"/>
              </a:rPr>
              <a:t>AH</a:t>
            </a:r>
            <a:endParaRPr lang="vi-VN" sz="240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38345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A picture containing graphical user interface&#10;&#10;Description automatically generated">
            <a:extLst>
              <a:ext uri="{FF2B5EF4-FFF2-40B4-BE49-F238E27FC236}">
                <a16:creationId xmlns:a16="http://schemas.microsoft.com/office/drawing/2014/main" id="{A80E26BA-6764-C4E7-DC21-06B92AD319A6}"/>
              </a:ext>
            </a:extLst>
          </p:cNvPr>
          <p:cNvPicPr>
            <a:picLocks noGrp="1" noRo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b="19"/>
          <a:stretch/>
        </p:blipFill>
        <p:spPr>
          <a:xfrm>
            <a:off x="0" y="0"/>
            <a:ext cx="12191999" cy="6858000"/>
          </a:xfrm>
          <a:prstGeom prst="rect">
            <a:avLst/>
          </a:prstGeom>
        </p:spPr>
      </p:pic>
      <p:sp>
        <p:nvSpPr>
          <p:cNvPr id="6" name="Footer Placeholder 5">
            <a:extLst>
              <a:ext uri="{FF2B5EF4-FFF2-40B4-BE49-F238E27FC236}">
                <a16:creationId xmlns:a16="http://schemas.microsoft.com/office/drawing/2014/main" id="{6085564A-E19D-44C6-A153-9748FC0496AA}"/>
              </a:ext>
            </a:extLst>
          </p:cNvPr>
          <p:cNvSpPr>
            <a:spLocks noGrp="1"/>
          </p:cNvSpPr>
          <p:nvPr>
            <p:ph type="ftr" sz="quarter" idx="11"/>
          </p:nvPr>
        </p:nvSpPr>
        <p:spPr>
          <a:xfrm>
            <a:off x="3039917" y="6348845"/>
            <a:ext cx="6112164" cy="365125"/>
          </a:xfrm>
        </p:spPr>
        <p:txBody>
          <a:bodyPr/>
          <a:lstStyle/>
          <a:p>
            <a:r>
              <a:rPr lang="vi-VN" sz="1400">
                <a:solidFill>
                  <a:schemeClr val="tx1"/>
                </a:solidFill>
              </a:rPr>
              <a:t>Phân Tích &amp; Xây Dựng Mô Hình Dự Đoán Nồng Độ CO Trong Không Khí</a:t>
            </a:r>
          </a:p>
        </p:txBody>
      </p:sp>
      <p:sp>
        <p:nvSpPr>
          <p:cNvPr id="7" name="Slide Number Placeholder 6">
            <a:extLst>
              <a:ext uri="{FF2B5EF4-FFF2-40B4-BE49-F238E27FC236}">
                <a16:creationId xmlns:a16="http://schemas.microsoft.com/office/drawing/2014/main" id="{70E646B9-6F09-9215-C56E-D5AF007C6A4E}"/>
              </a:ext>
            </a:extLst>
          </p:cNvPr>
          <p:cNvSpPr>
            <a:spLocks noGrp="1"/>
          </p:cNvSpPr>
          <p:nvPr>
            <p:ph type="sldNum" sz="quarter" idx="12"/>
          </p:nvPr>
        </p:nvSpPr>
        <p:spPr>
          <a:xfrm>
            <a:off x="10668000" y="6356350"/>
            <a:ext cx="685800" cy="365125"/>
          </a:xfrm>
        </p:spPr>
        <p:txBody>
          <a:bodyPr/>
          <a:lstStyle/>
          <a:p>
            <a:fld id="{979C1D6E-BC7D-4390-8B49-138F374AB680}" type="slidenum">
              <a:rPr lang="vi-VN" sz="1400" smtClean="0">
                <a:solidFill>
                  <a:schemeClr val="tx1"/>
                </a:solidFill>
              </a:rPr>
              <a:t>21</a:t>
            </a:fld>
            <a:endParaRPr lang="vi-VN" sz="1400">
              <a:solidFill>
                <a:schemeClr val="tx1"/>
              </a:solidFill>
            </a:endParaRPr>
          </a:p>
        </p:txBody>
      </p:sp>
      <p:sp>
        <p:nvSpPr>
          <p:cNvPr id="2" name="Date Placeholder 1">
            <a:extLst>
              <a:ext uri="{FF2B5EF4-FFF2-40B4-BE49-F238E27FC236}">
                <a16:creationId xmlns:a16="http://schemas.microsoft.com/office/drawing/2014/main" id="{86415166-E50B-F1C1-E6D2-4D8FA24B1FA5}"/>
              </a:ext>
            </a:extLst>
          </p:cNvPr>
          <p:cNvSpPr>
            <a:spLocks noGrp="1"/>
          </p:cNvSpPr>
          <p:nvPr>
            <p:ph type="dt" sz="half" idx="10"/>
          </p:nvPr>
        </p:nvSpPr>
        <p:spPr/>
        <p:txBody>
          <a:bodyPr/>
          <a:lstStyle/>
          <a:p>
            <a:fld id="{720D5A55-4B68-477A-9CCE-0200AA51C15C}" type="datetime1">
              <a:rPr lang="vi-VN" sz="1400" smtClean="0">
                <a:solidFill>
                  <a:schemeClr val="tx1"/>
                </a:solidFill>
              </a:rPr>
              <a:t>14/07/2022</a:t>
            </a:fld>
            <a:endParaRPr lang="vi-VN" sz="1400">
              <a:solidFill>
                <a:schemeClr val="tx1"/>
              </a:solidFill>
            </a:endParaRPr>
          </a:p>
        </p:txBody>
      </p:sp>
      <p:sp>
        <p:nvSpPr>
          <p:cNvPr id="14" name="TextBox 13">
            <a:extLst>
              <a:ext uri="{FF2B5EF4-FFF2-40B4-BE49-F238E27FC236}">
                <a16:creationId xmlns:a16="http://schemas.microsoft.com/office/drawing/2014/main" id="{2BDB6216-EFA3-01EC-5FD3-14DB26A1581E}"/>
              </a:ext>
            </a:extLst>
          </p:cNvPr>
          <p:cNvSpPr txBox="1"/>
          <p:nvPr/>
        </p:nvSpPr>
        <p:spPr>
          <a:xfrm>
            <a:off x="2439890" y="474937"/>
            <a:ext cx="7322173" cy="769441"/>
          </a:xfrm>
          <a:prstGeom prst="rect">
            <a:avLst/>
          </a:prstGeom>
          <a:noFill/>
        </p:spPr>
        <p:txBody>
          <a:bodyPr wrap="square" rtlCol="0">
            <a:spAutoFit/>
          </a:bodyPr>
          <a:lstStyle/>
          <a:p>
            <a:pPr algn="ctr"/>
            <a:r>
              <a:rPr lang="vi-VN" sz="4400" b="1">
                <a:solidFill>
                  <a:srgbClr val="FF0000"/>
                </a:solidFill>
                <a:latin typeface="Arial" panose="020B0604020202020204" pitchFamily="34" charset="0"/>
              </a:rPr>
              <a:t>Phân Tích ANOVA</a:t>
            </a:r>
            <a:endParaRPr lang="vi-VN" sz="4400" b="1">
              <a:solidFill>
                <a:srgbClr val="FF0000"/>
              </a:solidFill>
            </a:endParaRPr>
          </a:p>
        </p:txBody>
      </p:sp>
      <p:sp>
        <p:nvSpPr>
          <p:cNvPr id="3" name="TextBox 2">
            <a:extLst>
              <a:ext uri="{FF2B5EF4-FFF2-40B4-BE49-F238E27FC236}">
                <a16:creationId xmlns:a16="http://schemas.microsoft.com/office/drawing/2014/main" id="{B9DD422D-98D8-3CF3-6F29-2928D6D72D78}"/>
              </a:ext>
            </a:extLst>
          </p:cNvPr>
          <p:cNvSpPr txBox="1"/>
          <p:nvPr/>
        </p:nvSpPr>
        <p:spPr>
          <a:xfrm>
            <a:off x="778931" y="1363134"/>
            <a:ext cx="4279452" cy="584775"/>
          </a:xfrm>
          <a:prstGeom prst="rect">
            <a:avLst/>
          </a:prstGeom>
          <a:noFill/>
        </p:spPr>
        <p:txBody>
          <a:bodyPr wrap="square" rtlCol="0">
            <a:spAutoFit/>
          </a:bodyPr>
          <a:lstStyle/>
          <a:p>
            <a:pPr algn="ctr"/>
            <a:r>
              <a:rPr lang="vi-VN" sz="3200" b="1" u="sng">
                <a:solidFill>
                  <a:srgbClr val="FF0000"/>
                </a:solidFill>
                <a:latin typeface="Arial" panose="020B0604020202020204" pitchFamily="34" charset="0"/>
              </a:rPr>
              <a:t>Air Quality–REMOVE</a:t>
            </a:r>
          </a:p>
        </p:txBody>
      </p:sp>
      <p:sp>
        <p:nvSpPr>
          <p:cNvPr id="8" name="TextBox 7">
            <a:extLst>
              <a:ext uri="{FF2B5EF4-FFF2-40B4-BE49-F238E27FC236}">
                <a16:creationId xmlns:a16="http://schemas.microsoft.com/office/drawing/2014/main" id="{B0589706-3BA4-181E-6CE7-837661ECDA44}"/>
              </a:ext>
            </a:extLst>
          </p:cNvPr>
          <p:cNvSpPr txBox="1"/>
          <p:nvPr/>
        </p:nvSpPr>
        <p:spPr>
          <a:xfrm>
            <a:off x="5957607" y="1424689"/>
            <a:ext cx="5335167" cy="523220"/>
          </a:xfrm>
          <a:prstGeom prst="rect">
            <a:avLst/>
          </a:prstGeom>
          <a:noFill/>
        </p:spPr>
        <p:txBody>
          <a:bodyPr wrap="square" rtlCol="0">
            <a:spAutoFit/>
          </a:bodyPr>
          <a:lstStyle/>
          <a:p>
            <a:r>
              <a:rPr lang="vi-VN" sz="2800" b="1">
                <a:solidFill>
                  <a:srgbClr val="0F13B1"/>
                </a:solidFill>
              </a:rPr>
              <a:t>ANOVA tương tác 2 thuộc tính</a:t>
            </a:r>
          </a:p>
        </p:txBody>
      </p:sp>
      <p:pic>
        <p:nvPicPr>
          <p:cNvPr id="12" name="!!Picture 1">
            <a:extLst>
              <a:ext uri="{FF2B5EF4-FFF2-40B4-BE49-F238E27FC236}">
                <a16:creationId xmlns:a16="http://schemas.microsoft.com/office/drawing/2014/main" id="{16FCABE0-0793-D910-C6DF-75DAB319A63A}"/>
              </a:ext>
            </a:extLst>
          </p:cNvPr>
          <p:cNvPicPr>
            <a:picLocks noChangeAspect="1"/>
          </p:cNvPicPr>
          <p:nvPr/>
        </p:nvPicPr>
        <p:blipFill>
          <a:blip r:embed="rId4"/>
          <a:stretch>
            <a:fillRect/>
          </a:stretch>
        </p:blipFill>
        <p:spPr>
          <a:xfrm>
            <a:off x="1600404" y="1980303"/>
            <a:ext cx="3674026" cy="4224512"/>
          </a:xfrm>
          <a:prstGeom prst="rect">
            <a:avLst/>
          </a:prstGeom>
        </p:spPr>
      </p:pic>
      <p:pic>
        <p:nvPicPr>
          <p:cNvPr id="15" name="!!Picture 2">
            <a:extLst>
              <a:ext uri="{FF2B5EF4-FFF2-40B4-BE49-F238E27FC236}">
                <a16:creationId xmlns:a16="http://schemas.microsoft.com/office/drawing/2014/main" id="{E5808BEE-7585-996C-FBBC-AA1CCBFD0AF7}"/>
              </a:ext>
            </a:extLst>
          </p:cNvPr>
          <p:cNvPicPr>
            <a:picLocks noChangeAspect="1"/>
          </p:cNvPicPr>
          <p:nvPr/>
        </p:nvPicPr>
        <p:blipFill>
          <a:blip r:embed="rId5"/>
          <a:stretch>
            <a:fillRect/>
          </a:stretch>
        </p:blipFill>
        <p:spPr>
          <a:xfrm>
            <a:off x="6917572" y="2079553"/>
            <a:ext cx="4203213" cy="4026012"/>
          </a:xfrm>
          <a:prstGeom prst="rect">
            <a:avLst/>
          </a:prstGeom>
        </p:spPr>
      </p:pic>
    </p:spTree>
    <p:extLst>
      <p:ext uri="{BB962C8B-B14F-4D97-AF65-F5344CB8AC3E}">
        <p14:creationId xmlns:p14="http://schemas.microsoft.com/office/powerpoint/2010/main" val="16688715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A picture containing graphical user interface&#10;&#10;Description automatically generated">
            <a:extLst>
              <a:ext uri="{FF2B5EF4-FFF2-40B4-BE49-F238E27FC236}">
                <a16:creationId xmlns:a16="http://schemas.microsoft.com/office/drawing/2014/main" id="{A80E26BA-6764-C4E7-DC21-06B92AD319A6}"/>
              </a:ext>
            </a:extLst>
          </p:cNvPr>
          <p:cNvPicPr>
            <a:picLocks noGrp="1" noRo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b="19"/>
          <a:stretch/>
        </p:blipFill>
        <p:spPr>
          <a:xfrm>
            <a:off x="0" y="0"/>
            <a:ext cx="12191999" cy="6858000"/>
          </a:xfrm>
          <a:prstGeom prst="rect">
            <a:avLst/>
          </a:prstGeom>
        </p:spPr>
      </p:pic>
      <p:sp>
        <p:nvSpPr>
          <p:cNvPr id="6" name="Footer Placeholder 5">
            <a:extLst>
              <a:ext uri="{FF2B5EF4-FFF2-40B4-BE49-F238E27FC236}">
                <a16:creationId xmlns:a16="http://schemas.microsoft.com/office/drawing/2014/main" id="{6085564A-E19D-44C6-A153-9748FC0496AA}"/>
              </a:ext>
            </a:extLst>
          </p:cNvPr>
          <p:cNvSpPr>
            <a:spLocks noGrp="1"/>
          </p:cNvSpPr>
          <p:nvPr>
            <p:ph type="ftr" sz="quarter" idx="11"/>
          </p:nvPr>
        </p:nvSpPr>
        <p:spPr>
          <a:xfrm>
            <a:off x="3039917" y="6348845"/>
            <a:ext cx="6112164" cy="365125"/>
          </a:xfrm>
        </p:spPr>
        <p:txBody>
          <a:bodyPr/>
          <a:lstStyle/>
          <a:p>
            <a:r>
              <a:rPr lang="vi-VN" sz="1400">
                <a:solidFill>
                  <a:schemeClr val="tx1"/>
                </a:solidFill>
              </a:rPr>
              <a:t>Phân Tích &amp; Xây Dựng Mô Hình Dự Đoán Nồng Độ CO Trong Không Khí</a:t>
            </a:r>
          </a:p>
        </p:txBody>
      </p:sp>
      <p:sp>
        <p:nvSpPr>
          <p:cNvPr id="7" name="Slide Number Placeholder 6">
            <a:extLst>
              <a:ext uri="{FF2B5EF4-FFF2-40B4-BE49-F238E27FC236}">
                <a16:creationId xmlns:a16="http://schemas.microsoft.com/office/drawing/2014/main" id="{70E646B9-6F09-9215-C56E-D5AF007C6A4E}"/>
              </a:ext>
            </a:extLst>
          </p:cNvPr>
          <p:cNvSpPr>
            <a:spLocks noGrp="1"/>
          </p:cNvSpPr>
          <p:nvPr>
            <p:ph type="sldNum" sz="quarter" idx="12"/>
          </p:nvPr>
        </p:nvSpPr>
        <p:spPr>
          <a:xfrm>
            <a:off x="10668000" y="6356350"/>
            <a:ext cx="685800" cy="365125"/>
          </a:xfrm>
        </p:spPr>
        <p:txBody>
          <a:bodyPr/>
          <a:lstStyle/>
          <a:p>
            <a:fld id="{979C1D6E-BC7D-4390-8B49-138F374AB680}" type="slidenum">
              <a:rPr lang="vi-VN" sz="1400" smtClean="0">
                <a:solidFill>
                  <a:schemeClr val="tx1"/>
                </a:solidFill>
              </a:rPr>
              <a:t>22</a:t>
            </a:fld>
            <a:endParaRPr lang="vi-VN" sz="1400">
              <a:solidFill>
                <a:schemeClr val="tx1"/>
              </a:solidFill>
            </a:endParaRPr>
          </a:p>
        </p:txBody>
      </p:sp>
      <p:sp>
        <p:nvSpPr>
          <p:cNvPr id="2" name="Date Placeholder 1">
            <a:extLst>
              <a:ext uri="{FF2B5EF4-FFF2-40B4-BE49-F238E27FC236}">
                <a16:creationId xmlns:a16="http://schemas.microsoft.com/office/drawing/2014/main" id="{86415166-E50B-F1C1-E6D2-4D8FA24B1FA5}"/>
              </a:ext>
            </a:extLst>
          </p:cNvPr>
          <p:cNvSpPr>
            <a:spLocks noGrp="1"/>
          </p:cNvSpPr>
          <p:nvPr>
            <p:ph type="dt" sz="half" idx="10"/>
          </p:nvPr>
        </p:nvSpPr>
        <p:spPr/>
        <p:txBody>
          <a:bodyPr/>
          <a:lstStyle/>
          <a:p>
            <a:fld id="{720D5A55-4B68-477A-9CCE-0200AA51C15C}" type="datetime1">
              <a:rPr lang="vi-VN" sz="1400" smtClean="0">
                <a:solidFill>
                  <a:schemeClr val="tx1"/>
                </a:solidFill>
              </a:rPr>
              <a:t>14/07/2022</a:t>
            </a:fld>
            <a:endParaRPr lang="vi-VN" sz="1400">
              <a:solidFill>
                <a:schemeClr val="tx1"/>
              </a:solidFill>
            </a:endParaRPr>
          </a:p>
        </p:txBody>
      </p:sp>
      <p:sp>
        <p:nvSpPr>
          <p:cNvPr id="14" name="TextBox 13">
            <a:extLst>
              <a:ext uri="{FF2B5EF4-FFF2-40B4-BE49-F238E27FC236}">
                <a16:creationId xmlns:a16="http://schemas.microsoft.com/office/drawing/2014/main" id="{2BDB6216-EFA3-01EC-5FD3-14DB26A1581E}"/>
              </a:ext>
            </a:extLst>
          </p:cNvPr>
          <p:cNvSpPr txBox="1"/>
          <p:nvPr/>
        </p:nvSpPr>
        <p:spPr>
          <a:xfrm>
            <a:off x="2439890" y="474937"/>
            <a:ext cx="7322173" cy="769441"/>
          </a:xfrm>
          <a:prstGeom prst="rect">
            <a:avLst/>
          </a:prstGeom>
          <a:noFill/>
        </p:spPr>
        <p:txBody>
          <a:bodyPr wrap="square" rtlCol="0">
            <a:spAutoFit/>
          </a:bodyPr>
          <a:lstStyle/>
          <a:p>
            <a:pPr algn="ctr"/>
            <a:r>
              <a:rPr lang="vi-VN" sz="4400" b="1">
                <a:solidFill>
                  <a:srgbClr val="FF0000"/>
                </a:solidFill>
                <a:latin typeface="Arial" panose="020B0604020202020204" pitchFamily="34" charset="0"/>
              </a:rPr>
              <a:t>Phân Tích ANOVA</a:t>
            </a:r>
            <a:endParaRPr lang="vi-VN" sz="4400" b="1">
              <a:solidFill>
                <a:srgbClr val="FF0000"/>
              </a:solidFill>
            </a:endParaRPr>
          </a:p>
        </p:txBody>
      </p:sp>
      <p:sp>
        <p:nvSpPr>
          <p:cNvPr id="3" name="TextBox 2">
            <a:extLst>
              <a:ext uri="{FF2B5EF4-FFF2-40B4-BE49-F238E27FC236}">
                <a16:creationId xmlns:a16="http://schemas.microsoft.com/office/drawing/2014/main" id="{B9DD422D-98D8-3CF3-6F29-2928D6D72D78}"/>
              </a:ext>
            </a:extLst>
          </p:cNvPr>
          <p:cNvSpPr txBox="1"/>
          <p:nvPr/>
        </p:nvSpPr>
        <p:spPr>
          <a:xfrm>
            <a:off x="778931" y="1363134"/>
            <a:ext cx="4279452" cy="584775"/>
          </a:xfrm>
          <a:prstGeom prst="rect">
            <a:avLst/>
          </a:prstGeom>
          <a:noFill/>
        </p:spPr>
        <p:txBody>
          <a:bodyPr wrap="square" rtlCol="0">
            <a:spAutoFit/>
          </a:bodyPr>
          <a:lstStyle/>
          <a:p>
            <a:pPr algn="ctr"/>
            <a:r>
              <a:rPr lang="vi-VN" sz="3200" b="1" u="sng">
                <a:solidFill>
                  <a:srgbClr val="FF0000"/>
                </a:solidFill>
                <a:latin typeface="Arial" panose="020B0604020202020204" pitchFamily="34" charset="0"/>
              </a:rPr>
              <a:t>Air Quality–REMOVE</a:t>
            </a:r>
          </a:p>
        </p:txBody>
      </p:sp>
      <p:sp>
        <p:nvSpPr>
          <p:cNvPr id="8" name="TextBox 7">
            <a:extLst>
              <a:ext uri="{FF2B5EF4-FFF2-40B4-BE49-F238E27FC236}">
                <a16:creationId xmlns:a16="http://schemas.microsoft.com/office/drawing/2014/main" id="{B0589706-3BA4-181E-6CE7-837661ECDA44}"/>
              </a:ext>
            </a:extLst>
          </p:cNvPr>
          <p:cNvSpPr txBox="1"/>
          <p:nvPr/>
        </p:nvSpPr>
        <p:spPr>
          <a:xfrm>
            <a:off x="5957607" y="1424689"/>
            <a:ext cx="5335167" cy="523220"/>
          </a:xfrm>
          <a:prstGeom prst="rect">
            <a:avLst/>
          </a:prstGeom>
          <a:noFill/>
        </p:spPr>
        <p:txBody>
          <a:bodyPr wrap="square" rtlCol="0">
            <a:spAutoFit/>
          </a:bodyPr>
          <a:lstStyle/>
          <a:p>
            <a:r>
              <a:rPr lang="vi-VN" sz="2800" b="1">
                <a:solidFill>
                  <a:srgbClr val="0F13B1"/>
                </a:solidFill>
              </a:rPr>
              <a:t>ANOVA tương tác 2 thuộc tính</a:t>
            </a:r>
          </a:p>
        </p:txBody>
      </p:sp>
      <p:pic>
        <p:nvPicPr>
          <p:cNvPr id="10" name="!!Picture 1">
            <a:extLst>
              <a:ext uri="{FF2B5EF4-FFF2-40B4-BE49-F238E27FC236}">
                <a16:creationId xmlns:a16="http://schemas.microsoft.com/office/drawing/2014/main" id="{318D6EBC-4A8E-531A-5757-B2DFF694AACE}"/>
              </a:ext>
            </a:extLst>
          </p:cNvPr>
          <p:cNvPicPr>
            <a:picLocks noChangeAspect="1"/>
          </p:cNvPicPr>
          <p:nvPr/>
        </p:nvPicPr>
        <p:blipFill>
          <a:blip r:embed="rId4"/>
          <a:stretch>
            <a:fillRect/>
          </a:stretch>
        </p:blipFill>
        <p:spPr>
          <a:xfrm>
            <a:off x="6316061" y="2029771"/>
            <a:ext cx="5514975" cy="4200525"/>
          </a:xfrm>
          <a:prstGeom prst="rect">
            <a:avLst/>
          </a:prstGeom>
        </p:spPr>
      </p:pic>
      <p:pic>
        <p:nvPicPr>
          <p:cNvPr id="13" name="!!Picture 2">
            <a:extLst>
              <a:ext uri="{FF2B5EF4-FFF2-40B4-BE49-F238E27FC236}">
                <a16:creationId xmlns:a16="http://schemas.microsoft.com/office/drawing/2014/main" id="{2135BDBC-9F39-B5C4-021B-E25633BE3B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0964" y="2280498"/>
            <a:ext cx="5439534" cy="3372321"/>
          </a:xfrm>
          <a:prstGeom prst="rect">
            <a:avLst/>
          </a:prstGeom>
        </p:spPr>
      </p:pic>
    </p:spTree>
    <p:extLst>
      <p:ext uri="{BB962C8B-B14F-4D97-AF65-F5344CB8AC3E}">
        <p14:creationId xmlns:p14="http://schemas.microsoft.com/office/powerpoint/2010/main" val="34383229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A picture containing graphical user interface&#10;&#10;Description automatically generated">
            <a:extLst>
              <a:ext uri="{FF2B5EF4-FFF2-40B4-BE49-F238E27FC236}">
                <a16:creationId xmlns:a16="http://schemas.microsoft.com/office/drawing/2014/main" id="{A80E26BA-6764-C4E7-DC21-06B92AD319A6}"/>
              </a:ext>
            </a:extLst>
          </p:cNvPr>
          <p:cNvPicPr>
            <a:picLocks noGrp="1" noRo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b="19"/>
          <a:stretch/>
        </p:blipFill>
        <p:spPr>
          <a:xfrm>
            <a:off x="0" y="0"/>
            <a:ext cx="12191999" cy="6858000"/>
          </a:xfrm>
          <a:prstGeom prst="rect">
            <a:avLst/>
          </a:prstGeom>
        </p:spPr>
      </p:pic>
      <p:sp>
        <p:nvSpPr>
          <p:cNvPr id="6" name="Footer Placeholder 5">
            <a:extLst>
              <a:ext uri="{FF2B5EF4-FFF2-40B4-BE49-F238E27FC236}">
                <a16:creationId xmlns:a16="http://schemas.microsoft.com/office/drawing/2014/main" id="{6085564A-E19D-44C6-A153-9748FC0496AA}"/>
              </a:ext>
            </a:extLst>
          </p:cNvPr>
          <p:cNvSpPr>
            <a:spLocks noGrp="1"/>
          </p:cNvSpPr>
          <p:nvPr>
            <p:ph type="ftr" sz="quarter" idx="11"/>
          </p:nvPr>
        </p:nvSpPr>
        <p:spPr>
          <a:xfrm>
            <a:off x="3039917" y="6348845"/>
            <a:ext cx="6112164" cy="365125"/>
          </a:xfrm>
        </p:spPr>
        <p:txBody>
          <a:bodyPr/>
          <a:lstStyle/>
          <a:p>
            <a:r>
              <a:rPr lang="vi-VN" sz="1400">
                <a:solidFill>
                  <a:schemeClr val="tx1"/>
                </a:solidFill>
              </a:rPr>
              <a:t>Phân Tích &amp; Xây Dựng Mô Hình Dự Đoán Nồng Độ CO Trong Không Khí</a:t>
            </a:r>
          </a:p>
        </p:txBody>
      </p:sp>
      <p:sp>
        <p:nvSpPr>
          <p:cNvPr id="7" name="Slide Number Placeholder 6">
            <a:extLst>
              <a:ext uri="{FF2B5EF4-FFF2-40B4-BE49-F238E27FC236}">
                <a16:creationId xmlns:a16="http://schemas.microsoft.com/office/drawing/2014/main" id="{70E646B9-6F09-9215-C56E-D5AF007C6A4E}"/>
              </a:ext>
            </a:extLst>
          </p:cNvPr>
          <p:cNvSpPr>
            <a:spLocks noGrp="1"/>
          </p:cNvSpPr>
          <p:nvPr>
            <p:ph type="sldNum" sz="quarter" idx="12"/>
          </p:nvPr>
        </p:nvSpPr>
        <p:spPr>
          <a:xfrm>
            <a:off x="10668000" y="6356350"/>
            <a:ext cx="685800" cy="365125"/>
          </a:xfrm>
        </p:spPr>
        <p:txBody>
          <a:bodyPr/>
          <a:lstStyle/>
          <a:p>
            <a:fld id="{979C1D6E-BC7D-4390-8B49-138F374AB680}" type="slidenum">
              <a:rPr lang="vi-VN" sz="1400" smtClean="0">
                <a:solidFill>
                  <a:schemeClr val="tx1"/>
                </a:solidFill>
              </a:rPr>
              <a:t>23</a:t>
            </a:fld>
            <a:endParaRPr lang="vi-VN" sz="1400">
              <a:solidFill>
                <a:schemeClr val="tx1"/>
              </a:solidFill>
            </a:endParaRPr>
          </a:p>
        </p:txBody>
      </p:sp>
      <p:sp>
        <p:nvSpPr>
          <p:cNvPr id="2" name="Date Placeholder 1">
            <a:extLst>
              <a:ext uri="{FF2B5EF4-FFF2-40B4-BE49-F238E27FC236}">
                <a16:creationId xmlns:a16="http://schemas.microsoft.com/office/drawing/2014/main" id="{86415166-E50B-F1C1-E6D2-4D8FA24B1FA5}"/>
              </a:ext>
            </a:extLst>
          </p:cNvPr>
          <p:cNvSpPr>
            <a:spLocks noGrp="1"/>
          </p:cNvSpPr>
          <p:nvPr>
            <p:ph type="dt" sz="half" idx="10"/>
          </p:nvPr>
        </p:nvSpPr>
        <p:spPr/>
        <p:txBody>
          <a:bodyPr/>
          <a:lstStyle/>
          <a:p>
            <a:fld id="{720D5A55-4B68-477A-9CCE-0200AA51C15C}" type="datetime1">
              <a:rPr lang="vi-VN" sz="1400" smtClean="0">
                <a:solidFill>
                  <a:schemeClr val="tx1"/>
                </a:solidFill>
              </a:rPr>
              <a:t>14/07/2022</a:t>
            </a:fld>
            <a:endParaRPr lang="vi-VN" sz="1400">
              <a:solidFill>
                <a:schemeClr val="tx1"/>
              </a:solidFill>
            </a:endParaRPr>
          </a:p>
        </p:txBody>
      </p:sp>
      <p:sp>
        <p:nvSpPr>
          <p:cNvPr id="14" name="TextBox 13">
            <a:extLst>
              <a:ext uri="{FF2B5EF4-FFF2-40B4-BE49-F238E27FC236}">
                <a16:creationId xmlns:a16="http://schemas.microsoft.com/office/drawing/2014/main" id="{2BDB6216-EFA3-01EC-5FD3-14DB26A1581E}"/>
              </a:ext>
            </a:extLst>
          </p:cNvPr>
          <p:cNvSpPr txBox="1"/>
          <p:nvPr/>
        </p:nvSpPr>
        <p:spPr>
          <a:xfrm>
            <a:off x="2439890" y="474937"/>
            <a:ext cx="7322173" cy="769441"/>
          </a:xfrm>
          <a:prstGeom prst="rect">
            <a:avLst/>
          </a:prstGeom>
          <a:noFill/>
        </p:spPr>
        <p:txBody>
          <a:bodyPr wrap="square" rtlCol="0">
            <a:spAutoFit/>
          </a:bodyPr>
          <a:lstStyle/>
          <a:p>
            <a:pPr algn="ctr"/>
            <a:r>
              <a:rPr lang="vi-VN" sz="4400" b="1">
                <a:solidFill>
                  <a:srgbClr val="FF0000"/>
                </a:solidFill>
                <a:latin typeface="Arial" panose="020B0604020202020204" pitchFamily="34" charset="0"/>
              </a:rPr>
              <a:t>Phân Tích ANOVA</a:t>
            </a:r>
            <a:endParaRPr lang="vi-VN" sz="4400" b="1">
              <a:solidFill>
                <a:srgbClr val="FF0000"/>
              </a:solidFill>
            </a:endParaRPr>
          </a:p>
        </p:txBody>
      </p:sp>
      <p:sp>
        <p:nvSpPr>
          <p:cNvPr id="3" name="TextBox 2">
            <a:extLst>
              <a:ext uri="{FF2B5EF4-FFF2-40B4-BE49-F238E27FC236}">
                <a16:creationId xmlns:a16="http://schemas.microsoft.com/office/drawing/2014/main" id="{B9DD422D-98D8-3CF3-6F29-2928D6D72D78}"/>
              </a:ext>
            </a:extLst>
          </p:cNvPr>
          <p:cNvSpPr txBox="1"/>
          <p:nvPr/>
        </p:nvSpPr>
        <p:spPr>
          <a:xfrm>
            <a:off x="778931" y="1363134"/>
            <a:ext cx="4279452" cy="584775"/>
          </a:xfrm>
          <a:prstGeom prst="rect">
            <a:avLst/>
          </a:prstGeom>
          <a:noFill/>
        </p:spPr>
        <p:txBody>
          <a:bodyPr wrap="square" rtlCol="0">
            <a:spAutoFit/>
          </a:bodyPr>
          <a:lstStyle/>
          <a:p>
            <a:pPr algn="ctr"/>
            <a:r>
              <a:rPr lang="vi-VN" sz="3200" b="1" u="sng">
                <a:solidFill>
                  <a:srgbClr val="FF0000"/>
                </a:solidFill>
                <a:latin typeface="Arial" panose="020B0604020202020204" pitchFamily="34" charset="0"/>
              </a:rPr>
              <a:t>Air Quality–REMOVE</a:t>
            </a:r>
          </a:p>
        </p:txBody>
      </p:sp>
      <p:sp>
        <p:nvSpPr>
          <p:cNvPr id="8" name="TextBox 7">
            <a:extLst>
              <a:ext uri="{FF2B5EF4-FFF2-40B4-BE49-F238E27FC236}">
                <a16:creationId xmlns:a16="http://schemas.microsoft.com/office/drawing/2014/main" id="{B0589706-3BA4-181E-6CE7-837661ECDA44}"/>
              </a:ext>
            </a:extLst>
          </p:cNvPr>
          <p:cNvSpPr txBox="1"/>
          <p:nvPr/>
        </p:nvSpPr>
        <p:spPr>
          <a:xfrm>
            <a:off x="5957607" y="1424689"/>
            <a:ext cx="5335167" cy="523220"/>
          </a:xfrm>
          <a:prstGeom prst="rect">
            <a:avLst/>
          </a:prstGeom>
          <a:noFill/>
        </p:spPr>
        <p:txBody>
          <a:bodyPr wrap="square" rtlCol="0">
            <a:spAutoFit/>
          </a:bodyPr>
          <a:lstStyle/>
          <a:p>
            <a:r>
              <a:rPr lang="vi-VN" sz="2800" b="1">
                <a:solidFill>
                  <a:srgbClr val="0F13B1"/>
                </a:solidFill>
              </a:rPr>
              <a:t>ANOVA tương tác 2 thuộc tính</a:t>
            </a:r>
          </a:p>
        </p:txBody>
      </p:sp>
      <p:sp>
        <p:nvSpPr>
          <p:cNvPr id="11" name="TextBox 10">
            <a:extLst>
              <a:ext uri="{FF2B5EF4-FFF2-40B4-BE49-F238E27FC236}">
                <a16:creationId xmlns:a16="http://schemas.microsoft.com/office/drawing/2014/main" id="{E396F65D-6722-523C-0E14-F9B6A3EC3CB6}"/>
              </a:ext>
            </a:extLst>
          </p:cNvPr>
          <p:cNvSpPr txBox="1"/>
          <p:nvPr/>
        </p:nvSpPr>
        <p:spPr>
          <a:xfrm>
            <a:off x="1026627" y="2320343"/>
            <a:ext cx="3784059" cy="461665"/>
          </a:xfrm>
          <a:prstGeom prst="rect">
            <a:avLst/>
          </a:prstGeom>
          <a:noFill/>
        </p:spPr>
        <p:txBody>
          <a:bodyPr wrap="square" rtlCol="0">
            <a:spAutoFit/>
          </a:bodyPr>
          <a:lstStyle/>
          <a:p>
            <a:r>
              <a:rPr lang="vi-VN" sz="2400">
                <a:solidFill>
                  <a:srgbClr val="0F13B1"/>
                </a:solidFill>
              </a:rPr>
              <a:t>Mô hình hồi quy có dạng:</a:t>
            </a:r>
          </a:p>
        </p:txBody>
      </p:sp>
      <p:pic>
        <p:nvPicPr>
          <p:cNvPr id="5" name="!!Picture 1">
            <a:extLst>
              <a:ext uri="{FF2B5EF4-FFF2-40B4-BE49-F238E27FC236}">
                <a16:creationId xmlns:a16="http://schemas.microsoft.com/office/drawing/2014/main" id="{7C4E60FB-BD7F-F4C2-9F27-8B869CB8DD48}"/>
              </a:ext>
            </a:extLst>
          </p:cNvPr>
          <p:cNvPicPr>
            <a:picLocks noChangeAspect="1"/>
          </p:cNvPicPr>
          <p:nvPr/>
        </p:nvPicPr>
        <p:blipFill>
          <a:blip r:embed="rId4"/>
          <a:stretch>
            <a:fillRect/>
          </a:stretch>
        </p:blipFill>
        <p:spPr>
          <a:xfrm>
            <a:off x="4659038" y="1901971"/>
            <a:ext cx="5845223" cy="4454379"/>
          </a:xfrm>
          <a:prstGeom prst="rect">
            <a:avLst/>
          </a:prstGeom>
        </p:spPr>
      </p:pic>
    </p:spTree>
    <p:extLst>
      <p:ext uri="{BB962C8B-B14F-4D97-AF65-F5344CB8AC3E}">
        <p14:creationId xmlns:p14="http://schemas.microsoft.com/office/powerpoint/2010/main" val="4698483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A picture containing graphical user interface&#10;&#10;Description automatically generated">
            <a:extLst>
              <a:ext uri="{FF2B5EF4-FFF2-40B4-BE49-F238E27FC236}">
                <a16:creationId xmlns:a16="http://schemas.microsoft.com/office/drawing/2014/main" id="{A80E26BA-6764-C4E7-DC21-06B92AD319A6}"/>
              </a:ext>
            </a:extLst>
          </p:cNvPr>
          <p:cNvPicPr>
            <a:picLocks noGrp="1" noRo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b="19"/>
          <a:stretch/>
        </p:blipFill>
        <p:spPr>
          <a:xfrm>
            <a:off x="0" y="0"/>
            <a:ext cx="12191999" cy="6858000"/>
          </a:xfrm>
          <a:prstGeom prst="rect">
            <a:avLst/>
          </a:prstGeom>
        </p:spPr>
      </p:pic>
      <p:sp>
        <p:nvSpPr>
          <p:cNvPr id="6" name="Footer Placeholder 5">
            <a:extLst>
              <a:ext uri="{FF2B5EF4-FFF2-40B4-BE49-F238E27FC236}">
                <a16:creationId xmlns:a16="http://schemas.microsoft.com/office/drawing/2014/main" id="{6085564A-E19D-44C6-A153-9748FC0496AA}"/>
              </a:ext>
            </a:extLst>
          </p:cNvPr>
          <p:cNvSpPr>
            <a:spLocks noGrp="1"/>
          </p:cNvSpPr>
          <p:nvPr>
            <p:ph type="ftr" sz="quarter" idx="11"/>
          </p:nvPr>
        </p:nvSpPr>
        <p:spPr>
          <a:xfrm>
            <a:off x="3039917" y="6348845"/>
            <a:ext cx="6112164" cy="365125"/>
          </a:xfrm>
        </p:spPr>
        <p:txBody>
          <a:bodyPr/>
          <a:lstStyle/>
          <a:p>
            <a:r>
              <a:rPr lang="vi-VN" sz="1400">
                <a:solidFill>
                  <a:schemeClr val="tx1"/>
                </a:solidFill>
              </a:rPr>
              <a:t>Phân Tích &amp; Xây Dựng Mô Hình Dự Đoán Nồng Độ CO Trong Không Khí</a:t>
            </a:r>
          </a:p>
        </p:txBody>
      </p:sp>
      <p:sp>
        <p:nvSpPr>
          <p:cNvPr id="7" name="Slide Number Placeholder 6">
            <a:extLst>
              <a:ext uri="{FF2B5EF4-FFF2-40B4-BE49-F238E27FC236}">
                <a16:creationId xmlns:a16="http://schemas.microsoft.com/office/drawing/2014/main" id="{70E646B9-6F09-9215-C56E-D5AF007C6A4E}"/>
              </a:ext>
            </a:extLst>
          </p:cNvPr>
          <p:cNvSpPr>
            <a:spLocks noGrp="1"/>
          </p:cNvSpPr>
          <p:nvPr>
            <p:ph type="sldNum" sz="quarter" idx="12"/>
          </p:nvPr>
        </p:nvSpPr>
        <p:spPr>
          <a:xfrm>
            <a:off x="10668000" y="6356350"/>
            <a:ext cx="685800" cy="365125"/>
          </a:xfrm>
        </p:spPr>
        <p:txBody>
          <a:bodyPr/>
          <a:lstStyle/>
          <a:p>
            <a:fld id="{979C1D6E-BC7D-4390-8B49-138F374AB680}" type="slidenum">
              <a:rPr lang="vi-VN" sz="1400" smtClean="0">
                <a:solidFill>
                  <a:schemeClr val="tx1"/>
                </a:solidFill>
              </a:rPr>
              <a:t>24</a:t>
            </a:fld>
            <a:endParaRPr lang="vi-VN" sz="1400">
              <a:solidFill>
                <a:schemeClr val="tx1"/>
              </a:solidFill>
            </a:endParaRPr>
          </a:p>
        </p:txBody>
      </p:sp>
      <p:sp>
        <p:nvSpPr>
          <p:cNvPr id="2" name="Date Placeholder 1">
            <a:extLst>
              <a:ext uri="{FF2B5EF4-FFF2-40B4-BE49-F238E27FC236}">
                <a16:creationId xmlns:a16="http://schemas.microsoft.com/office/drawing/2014/main" id="{86415166-E50B-F1C1-E6D2-4D8FA24B1FA5}"/>
              </a:ext>
            </a:extLst>
          </p:cNvPr>
          <p:cNvSpPr>
            <a:spLocks noGrp="1"/>
          </p:cNvSpPr>
          <p:nvPr>
            <p:ph type="dt" sz="half" idx="10"/>
          </p:nvPr>
        </p:nvSpPr>
        <p:spPr/>
        <p:txBody>
          <a:bodyPr/>
          <a:lstStyle/>
          <a:p>
            <a:fld id="{720D5A55-4B68-477A-9CCE-0200AA51C15C}" type="datetime1">
              <a:rPr lang="vi-VN" sz="1400" smtClean="0">
                <a:solidFill>
                  <a:schemeClr val="tx1"/>
                </a:solidFill>
              </a:rPr>
              <a:t>14/07/2022</a:t>
            </a:fld>
            <a:endParaRPr lang="vi-VN" sz="1400">
              <a:solidFill>
                <a:schemeClr val="tx1"/>
              </a:solidFill>
            </a:endParaRPr>
          </a:p>
        </p:txBody>
      </p:sp>
      <p:sp>
        <p:nvSpPr>
          <p:cNvPr id="14" name="TextBox 13">
            <a:extLst>
              <a:ext uri="{FF2B5EF4-FFF2-40B4-BE49-F238E27FC236}">
                <a16:creationId xmlns:a16="http://schemas.microsoft.com/office/drawing/2014/main" id="{2BDB6216-EFA3-01EC-5FD3-14DB26A1581E}"/>
              </a:ext>
            </a:extLst>
          </p:cNvPr>
          <p:cNvSpPr txBox="1"/>
          <p:nvPr/>
        </p:nvSpPr>
        <p:spPr>
          <a:xfrm>
            <a:off x="2439890" y="474937"/>
            <a:ext cx="7322173" cy="769441"/>
          </a:xfrm>
          <a:prstGeom prst="rect">
            <a:avLst/>
          </a:prstGeom>
          <a:noFill/>
        </p:spPr>
        <p:txBody>
          <a:bodyPr wrap="square" rtlCol="0">
            <a:spAutoFit/>
          </a:bodyPr>
          <a:lstStyle/>
          <a:p>
            <a:pPr algn="ctr"/>
            <a:r>
              <a:rPr lang="vi-VN" sz="4400" b="1">
                <a:solidFill>
                  <a:srgbClr val="FF0000"/>
                </a:solidFill>
                <a:latin typeface="Arial" panose="020B0604020202020204" pitchFamily="34" charset="0"/>
              </a:rPr>
              <a:t>Phân Tích ANOVA</a:t>
            </a:r>
            <a:endParaRPr lang="vi-VN" sz="4400" b="1">
              <a:solidFill>
                <a:srgbClr val="FF0000"/>
              </a:solidFill>
            </a:endParaRPr>
          </a:p>
        </p:txBody>
      </p:sp>
      <p:sp>
        <p:nvSpPr>
          <p:cNvPr id="3" name="TextBox 2">
            <a:extLst>
              <a:ext uri="{FF2B5EF4-FFF2-40B4-BE49-F238E27FC236}">
                <a16:creationId xmlns:a16="http://schemas.microsoft.com/office/drawing/2014/main" id="{B9DD422D-98D8-3CF3-6F29-2928D6D72D78}"/>
              </a:ext>
            </a:extLst>
          </p:cNvPr>
          <p:cNvSpPr txBox="1"/>
          <p:nvPr/>
        </p:nvSpPr>
        <p:spPr>
          <a:xfrm>
            <a:off x="778931" y="1363134"/>
            <a:ext cx="3784059" cy="584775"/>
          </a:xfrm>
          <a:prstGeom prst="rect">
            <a:avLst/>
          </a:prstGeom>
          <a:noFill/>
        </p:spPr>
        <p:txBody>
          <a:bodyPr wrap="square" rtlCol="0">
            <a:spAutoFit/>
          </a:bodyPr>
          <a:lstStyle/>
          <a:p>
            <a:pPr algn="ctr"/>
            <a:r>
              <a:rPr lang="vi-VN" sz="3200" b="1" u="sng">
                <a:solidFill>
                  <a:srgbClr val="FF0000"/>
                </a:solidFill>
                <a:latin typeface="Arial" panose="020B0604020202020204" pitchFamily="34" charset="0"/>
              </a:rPr>
              <a:t>Air Quality–MEAN</a:t>
            </a:r>
          </a:p>
        </p:txBody>
      </p:sp>
      <p:sp>
        <p:nvSpPr>
          <p:cNvPr id="8" name="TextBox 7">
            <a:extLst>
              <a:ext uri="{FF2B5EF4-FFF2-40B4-BE49-F238E27FC236}">
                <a16:creationId xmlns:a16="http://schemas.microsoft.com/office/drawing/2014/main" id="{B0589706-3BA4-181E-6CE7-837661ECDA44}"/>
              </a:ext>
            </a:extLst>
          </p:cNvPr>
          <p:cNvSpPr txBox="1"/>
          <p:nvPr/>
        </p:nvSpPr>
        <p:spPr>
          <a:xfrm>
            <a:off x="5957607" y="1424689"/>
            <a:ext cx="5335167" cy="523220"/>
          </a:xfrm>
          <a:prstGeom prst="rect">
            <a:avLst/>
          </a:prstGeom>
          <a:noFill/>
        </p:spPr>
        <p:txBody>
          <a:bodyPr wrap="square" rtlCol="0">
            <a:spAutoFit/>
          </a:bodyPr>
          <a:lstStyle/>
          <a:p>
            <a:r>
              <a:rPr lang="vi-VN" sz="2800" b="1">
                <a:solidFill>
                  <a:srgbClr val="0F13B1"/>
                </a:solidFill>
              </a:rPr>
              <a:t>ANOVA đơn thuộc tính</a:t>
            </a:r>
          </a:p>
        </p:txBody>
      </p:sp>
      <p:sp>
        <p:nvSpPr>
          <p:cNvPr id="11" name="TextBox 10">
            <a:extLst>
              <a:ext uri="{FF2B5EF4-FFF2-40B4-BE49-F238E27FC236}">
                <a16:creationId xmlns:a16="http://schemas.microsoft.com/office/drawing/2014/main" id="{E396F65D-6722-523C-0E14-F9B6A3EC3CB6}"/>
              </a:ext>
            </a:extLst>
          </p:cNvPr>
          <p:cNvSpPr txBox="1"/>
          <p:nvPr/>
        </p:nvSpPr>
        <p:spPr>
          <a:xfrm>
            <a:off x="1026627" y="2320343"/>
            <a:ext cx="3784059" cy="461665"/>
          </a:xfrm>
          <a:prstGeom prst="rect">
            <a:avLst/>
          </a:prstGeom>
          <a:noFill/>
        </p:spPr>
        <p:txBody>
          <a:bodyPr wrap="square" rtlCol="0">
            <a:spAutoFit/>
          </a:bodyPr>
          <a:lstStyle/>
          <a:p>
            <a:r>
              <a:rPr lang="vi-VN" sz="2400">
                <a:solidFill>
                  <a:srgbClr val="0F13B1"/>
                </a:solidFill>
              </a:rPr>
              <a:t>Mô hình hồi quy có dạng:</a:t>
            </a:r>
          </a:p>
        </p:txBody>
      </p:sp>
      <p:pic>
        <p:nvPicPr>
          <p:cNvPr id="5" name="!!Picture 1">
            <a:extLst>
              <a:ext uri="{FF2B5EF4-FFF2-40B4-BE49-F238E27FC236}">
                <a16:creationId xmlns:a16="http://schemas.microsoft.com/office/drawing/2014/main" id="{3BC197F2-4F57-4B0B-79FF-B065E727F2E0}"/>
              </a:ext>
            </a:extLst>
          </p:cNvPr>
          <p:cNvPicPr>
            <a:picLocks noChangeAspect="1"/>
          </p:cNvPicPr>
          <p:nvPr/>
        </p:nvPicPr>
        <p:blipFill>
          <a:blip r:embed="rId4"/>
          <a:stretch>
            <a:fillRect/>
          </a:stretch>
        </p:blipFill>
        <p:spPr>
          <a:xfrm>
            <a:off x="1652586" y="2998017"/>
            <a:ext cx="8886825" cy="2809875"/>
          </a:xfrm>
          <a:prstGeom prst="rect">
            <a:avLst/>
          </a:prstGeom>
        </p:spPr>
      </p:pic>
      <p:sp>
        <p:nvSpPr>
          <p:cNvPr id="12" name="TextBox 11">
            <a:extLst>
              <a:ext uri="{FF2B5EF4-FFF2-40B4-BE49-F238E27FC236}">
                <a16:creationId xmlns:a16="http://schemas.microsoft.com/office/drawing/2014/main" id="{CA315F0A-E868-961C-187F-BE8D46AACF1D}"/>
              </a:ext>
            </a:extLst>
          </p:cNvPr>
          <p:cNvSpPr txBox="1"/>
          <p:nvPr/>
        </p:nvSpPr>
        <p:spPr>
          <a:xfrm>
            <a:off x="1739605" y="5833944"/>
            <a:ext cx="8090196" cy="461665"/>
          </a:xfrm>
          <a:prstGeom prst="rect">
            <a:avLst/>
          </a:prstGeom>
          <a:noFill/>
        </p:spPr>
        <p:txBody>
          <a:bodyPr wrap="square" rtlCol="0">
            <a:spAutoFit/>
          </a:bodyPr>
          <a:lstStyle/>
          <a:p>
            <a:r>
              <a:rPr lang="vi-VN" sz="2400">
                <a:solidFill>
                  <a:srgbClr val="0F13B1"/>
                </a:solidFill>
                <a:latin typeface="Arial" panose="020B0604020202020204" pitchFamily="34" charset="0"/>
                <a:cs typeface="Arial" panose="020B0604020202020204" pitchFamily="34" charset="0"/>
              </a:rPr>
              <a:t>Không bỏ được thuộc tính nào (giống với bộ dữ liệu gốc).</a:t>
            </a:r>
            <a:endParaRPr lang="vi-VN" sz="240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90654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A picture containing graphical user interface&#10;&#10;Description automatically generated">
            <a:extLst>
              <a:ext uri="{FF2B5EF4-FFF2-40B4-BE49-F238E27FC236}">
                <a16:creationId xmlns:a16="http://schemas.microsoft.com/office/drawing/2014/main" id="{A80E26BA-6764-C4E7-DC21-06B92AD319A6}"/>
              </a:ext>
            </a:extLst>
          </p:cNvPr>
          <p:cNvPicPr>
            <a:picLocks noGrp="1" noRo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b="19"/>
          <a:stretch/>
        </p:blipFill>
        <p:spPr>
          <a:xfrm>
            <a:off x="0" y="0"/>
            <a:ext cx="12191999" cy="6858000"/>
          </a:xfrm>
          <a:prstGeom prst="rect">
            <a:avLst/>
          </a:prstGeom>
        </p:spPr>
      </p:pic>
      <p:sp>
        <p:nvSpPr>
          <p:cNvPr id="6" name="Footer Placeholder 5">
            <a:extLst>
              <a:ext uri="{FF2B5EF4-FFF2-40B4-BE49-F238E27FC236}">
                <a16:creationId xmlns:a16="http://schemas.microsoft.com/office/drawing/2014/main" id="{6085564A-E19D-44C6-A153-9748FC0496AA}"/>
              </a:ext>
            </a:extLst>
          </p:cNvPr>
          <p:cNvSpPr>
            <a:spLocks noGrp="1"/>
          </p:cNvSpPr>
          <p:nvPr>
            <p:ph type="ftr" sz="quarter" idx="11"/>
          </p:nvPr>
        </p:nvSpPr>
        <p:spPr>
          <a:xfrm>
            <a:off x="3039917" y="6348845"/>
            <a:ext cx="6112164" cy="365125"/>
          </a:xfrm>
        </p:spPr>
        <p:txBody>
          <a:bodyPr/>
          <a:lstStyle/>
          <a:p>
            <a:r>
              <a:rPr lang="vi-VN" sz="1400">
                <a:solidFill>
                  <a:schemeClr val="tx1"/>
                </a:solidFill>
              </a:rPr>
              <a:t>Phân Tích &amp; Xây Dựng Mô Hình Dự Đoán Nồng Độ CO Trong Không Khí</a:t>
            </a:r>
          </a:p>
        </p:txBody>
      </p:sp>
      <p:sp>
        <p:nvSpPr>
          <p:cNvPr id="7" name="Slide Number Placeholder 6">
            <a:extLst>
              <a:ext uri="{FF2B5EF4-FFF2-40B4-BE49-F238E27FC236}">
                <a16:creationId xmlns:a16="http://schemas.microsoft.com/office/drawing/2014/main" id="{70E646B9-6F09-9215-C56E-D5AF007C6A4E}"/>
              </a:ext>
            </a:extLst>
          </p:cNvPr>
          <p:cNvSpPr>
            <a:spLocks noGrp="1"/>
          </p:cNvSpPr>
          <p:nvPr>
            <p:ph type="sldNum" sz="quarter" idx="12"/>
          </p:nvPr>
        </p:nvSpPr>
        <p:spPr>
          <a:xfrm>
            <a:off x="10668000" y="6356350"/>
            <a:ext cx="685800" cy="365125"/>
          </a:xfrm>
        </p:spPr>
        <p:txBody>
          <a:bodyPr/>
          <a:lstStyle/>
          <a:p>
            <a:fld id="{979C1D6E-BC7D-4390-8B49-138F374AB680}" type="slidenum">
              <a:rPr lang="vi-VN" sz="1400" smtClean="0">
                <a:solidFill>
                  <a:schemeClr val="tx1"/>
                </a:solidFill>
              </a:rPr>
              <a:t>25</a:t>
            </a:fld>
            <a:endParaRPr lang="vi-VN" sz="1400">
              <a:solidFill>
                <a:schemeClr val="tx1"/>
              </a:solidFill>
            </a:endParaRPr>
          </a:p>
        </p:txBody>
      </p:sp>
      <p:sp>
        <p:nvSpPr>
          <p:cNvPr id="2" name="Date Placeholder 1">
            <a:extLst>
              <a:ext uri="{FF2B5EF4-FFF2-40B4-BE49-F238E27FC236}">
                <a16:creationId xmlns:a16="http://schemas.microsoft.com/office/drawing/2014/main" id="{86415166-E50B-F1C1-E6D2-4D8FA24B1FA5}"/>
              </a:ext>
            </a:extLst>
          </p:cNvPr>
          <p:cNvSpPr>
            <a:spLocks noGrp="1"/>
          </p:cNvSpPr>
          <p:nvPr>
            <p:ph type="dt" sz="half" idx="10"/>
          </p:nvPr>
        </p:nvSpPr>
        <p:spPr/>
        <p:txBody>
          <a:bodyPr/>
          <a:lstStyle/>
          <a:p>
            <a:fld id="{720D5A55-4B68-477A-9CCE-0200AA51C15C}" type="datetime1">
              <a:rPr lang="vi-VN" sz="1400" smtClean="0">
                <a:solidFill>
                  <a:schemeClr val="tx1"/>
                </a:solidFill>
              </a:rPr>
              <a:t>14/07/2022</a:t>
            </a:fld>
            <a:endParaRPr lang="vi-VN" sz="1400">
              <a:solidFill>
                <a:schemeClr val="tx1"/>
              </a:solidFill>
            </a:endParaRPr>
          </a:p>
        </p:txBody>
      </p:sp>
      <p:sp>
        <p:nvSpPr>
          <p:cNvPr id="14" name="TextBox 13">
            <a:extLst>
              <a:ext uri="{FF2B5EF4-FFF2-40B4-BE49-F238E27FC236}">
                <a16:creationId xmlns:a16="http://schemas.microsoft.com/office/drawing/2014/main" id="{2BDB6216-EFA3-01EC-5FD3-14DB26A1581E}"/>
              </a:ext>
            </a:extLst>
          </p:cNvPr>
          <p:cNvSpPr txBox="1"/>
          <p:nvPr/>
        </p:nvSpPr>
        <p:spPr>
          <a:xfrm>
            <a:off x="2439890" y="474937"/>
            <a:ext cx="7322173" cy="769441"/>
          </a:xfrm>
          <a:prstGeom prst="rect">
            <a:avLst/>
          </a:prstGeom>
          <a:noFill/>
        </p:spPr>
        <p:txBody>
          <a:bodyPr wrap="square" rtlCol="0">
            <a:spAutoFit/>
          </a:bodyPr>
          <a:lstStyle/>
          <a:p>
            <a:pPr algn="ctr"/>
            <a:r>
              <a:rPr lang="vi-VN" sz="4400" b="1">
                <a:solidFill>
                  <a:srgbClr val="FF0000"/>
                </a:solidFill>
                <a:latin typeface="Arial" panose="020B0604020202020204" pitchFamily="34" charset="0"/>
              </a:rPr>
              <a:t>Phân Tích ANOVA</a:t>
            </a:r>
            <a:endParaRPr lang="vi-VN" sz="4400" b="1">
              <a:solidFill>
                <a:srgbClr val="FF0000"/>
              </a:solidFill>
            </a:endParaRPr>
          </a:p>
        </p:txBody>
      </p:sp>
      <p:sp>
        <p:nvSpPr>
          <p:cNvPr id="3" name="TextBox 2">
            <a:extLst>
              <a:ext uri="{FF2B5EF4-FFF2-40B4-BE49-F238E27FC236}">
                <a16:creationId xmlns:a16="http://schemas.microsoft.com/office/drawing/2014/main" id="{B9DD422D-98D8-3CF3-6F29-2928D6D72D78}"/>
              </a:ext>
            </a:extLst>
          </p:cNvPr>
          <p:cNvSpPr txBox="1"/>
          <p:nvPr/>
        </p:nvSpPr>
        <p:spPr>
          <a:xfrm>
            <a:off x="778931" y="1363134"/>
            <a:ext cx="3784059" cy="584775"/>
          </a:xfrm>
          <a:prstGeom prst="rect">
            <a:avLst/>
          </a:prstGeom>
          <a:noFill/>
        </p:spPr>
        <p:txBody>
          <a:bodyPr wrap="square" rtlCol="0">
            <a:spAutoFit/>
          </a:bodyPr>
          <a:lstStyle/>
          <a:p>
            <a:pPr algn="ctr"/>
            <a:r>
              <a:rPr lang="vi-VN" sz="3200" b="1" u="sng">
                <a:solidFill>
                  <a:srgbClr val="FF0000"/>
                </a:solidFill>
                <a:latin typeface="Arial" panose="020B0604020202020204" pitchFamily="34" charset="0"/>
              </a:rPr>
              <a:t>Air Quality–MEAN</a:t>
            </a:r>
          </a:p>
        </p:txBody>
      </p:sp>
      <p:sp>
        <p:nvSpPr>
          <p:cNvPr id="8" name="TextBox 7">
            <a:extLst>
              <a:ext uri="{FF2B5EF4-FFF2-40B4-BE49-F238E27FC236}">
                <a16:creationId xmlns:a16="http://schemas.microsoft.com/office/drawing/2014/main" id="{B0589706-3BA4-181E-6CE7-837661ECDA44}"/>
              </a:ext>
            </a:extLst>
          </p:cNvPr>
          <p:cNvSpPr txBox="1"/>
          <p:nvPr/>
        </p:nvSpPr>
        <p:spPr>
          <a:xfrm>
            <a:off x="939266" y="2268263"/>
            <a:ext cx="3267775" cy="954107"/>
          </a:xfrm>
          <a:prstGeom prst="rect">
            <a:avLst/>
          </a:prstGeom>
          <a:noFill/>
        </p:spPr>
        <p:txBody>
          <a:bodyPr wrap="square" rtlCol="0">
            <a:spAutoFit/>
          </a:bodyPr>
          <a:lstStyle/>
          <a:p>
            <a:r>
              <a:rPr lang="vi-VN" sz="2800" b="1">
                <a:solidFill>
                  <a:srgbClr val="0F13B1"/>
                </a:solidFill>
              </a:rPr>
              <a:t>ANOVA tương tác </a:t>
            </a:r>
          </a:p>
          <a:p>
            <a:r>
              <a:rPr lang="vi-VN" sz="2800" b="1">
                <a:solidFill>
                  <a:srgbClr val="0F13B1"/>
                </a:solidFill>
              </a:rPr>
              <a:t>2 thuộc tính</a:t>
            </a:r>
          </a:p>
        </p:txBody>
      </p:sp>
      <p:sp>
        <p:nvSpPr>
          <p:cNvPr id="11" name="TextBox 10">
            <a:extLst>
              <a:ext uri="{FF2B5EF4-FFF2-40B4-BE49-F238E27FC236}">
                <a16:creationId xmlns:a16="http://schemas.microsoft.com/office/drawing/2014/main" id="{E396F65D-6722-523C-0E14-F9B6A3EC3CB6}"/>
              </a:ext>
            </a:extLst>
          </p:cNvPr>
          <p:cNvSpPr txBox="1"/>
          <p:nvPr/>
        </p:nvSpPr>
        <p:spPr>
          <a:xfrm>
            <a:off x="1147887" y="3542724"/>
            <a:ext cx="3784059" cy="461665"/>
          </a:xfrm>
          <a:prstGeom prst="rect">
            <a:avLst/>
          </a:prstGeom>
          <a:noFill/>
        </p:spPr>
        <p:txBody>
          <a:bodyPr wrap="square" rtlCol="0">
            <a:spAutoFit/>
          </a:bodyPr>
          <a:lstStyle/>
          <a:p>
            <a:r>
              <a:rPr lang="vi-VN" sz="2400">
                <a:solidFill>
                  <a:srgbClr val="0F13B1"/>
                </a:solidFill>
              </a:rPr>
              <a:t>Mô hình hồi quy có dạng:</a:t>
            </a:r>
          </a:p>
        </p:txBody>
      </p:sp>
      <p:pic>
        <p:nvPicPr>
          <p:cNvPr id="9" name="!!Picture 1">
            <a:extLst>
              <a:ext uri="{FF2B5EF4-FFF2-40B4-BE49-F238E27FC236}">
                <a16:creationId xmlns:a16="http://schemas.microsoft.com/office/drawing/2014/main" id="{C94700B0-C6FD-56CD-5C1D-A5A419EF1C38}"/>
              </a:ext>
            </a:extLst>
          </p:cNvPr>
          <p:cNvPicPr>
            <a:picLocks noChangeAspect="1"/>
          </p:cNvPicPr>
          <p:nvPr/>
        </p:nvPicPr>
        <p:blipFill>
          <a:blip r:embed="rId4"/>
          <a:stretch>
            <a:fillRect/>
          </a:stretch>
        </p:blipFill>
        <p:spPr>
          <a:xfrm>
            <a:off x="5146307" y="1238801"/>
            <a:ext cx="5223002" cy="5210431"/>
          </a:xfrm>
          <a:prstGeom prst="rect">
            <a:avLst/>
          </a:prstGeom>
        </p:spPr>
      </p:pic>
    </p:spTree>
    <p:extLst>
      <p:ext uri="{BB962C8B-B14F-4D97-AF65-F5344CB8AC3E}">
        <p14:creationId xmlns:p14="http://schemas.microsoft.com/office/powerpoint/2010/main" val="2037250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A picture containing graphical user interface&#10;&#10;Description automatically generated">
            <a:extLst>
              <a:ext uri="{FF2B5EF4-FFF2-40B4-BE49-F238E27FC236}">
                <a16:creationId xmlns:a16="http://schemas.microsoft.com/office/drawing/2014/main" id="{A80E26BA-6764-C4E7-DC21-06B92AD319A6}"/>
              </a:ext>
            </a:extLst>
          </p:cNvPr>
          <p:cNvPicPr>
            <a:picLocks noGrp="1" noRo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b="19"/>
          <a:stretch/>
        </p:blipFill>
        <p:spPr>
          <a:xfrm>
            <a:off x="0" y="0"/>
            <a:ext cx="12191999" cy="6858000"/>
          </a:xfrm>
          <a:prstGeom prst="rect">
            <a:avLst/>
          </a:prstGeom>
        </p:spPr>
      </p:pic>
      <p:sp>
        <p:nvSpPr>
          <p:cNvPr id="6" name="Footer Placeholder 5">
            <a:extLst>
              <a:ext uri="{FF2B5EF4-FFF2-40B4-BE49-F238E27FC236}">
                <a16:creationId xmlns:a16="http://schemas.microsoft.com/office/drawing/2014/main" id="{6085564A-E19D-44C6-A153-9748FC0496AA}"/>
              </a:ext>
            </a:extLst>
          </p:cNvPr>
          <p:cNvSpPr>
            <a:spLocks noGrp="1"/>
          </p:cNvSpPr>
          <p:nvPr>
            <p:ph type="ftr" sz="quarter" idx="11"/>
          </p:nvPr>
        </p:nvSpPr>
        <p:spPr>
          <a:xfrm>
            <a:off x="3039917" y="6348845"/>
            <a:ext cx="6112164" cy="365125"/>
          </a:xfrm>
        </p:spPr>
        <p:txBody>
          <a:bodyPr/>
          <a:lstStyle/>
          <a:p>
            <a:r>
              <a:rPr lang="vi-VN" sz="1400">
                <a:solidFill>
                  <a:schemeClr val="tx1"/>
                </a:solidFill>
              </a:rPr>
              <a:t>Phân Tích &amp; Xây Dựng Mô Hình Dự Đoán Nồng Độ CO Trong Không Khí</a:t>
            </a:r>
          </a:p>
        </p:txBody>
      </p:sp>
      <p:sp>
        <p:nvSpPr>
          <p:cNvPr id="7" name="Slide Number Placeholder 6">
            <a:extLst>
              <a:ext uri="{FF2B5EF4-FFF2-40B4-BE49-F238E27FC236}">
                <a16:creationId xmlns:a16="http://schemas.microsoft.com/office/drawing/2014/main" id="{70E646B9-6F09-9215-C56E-D5AF007C6A4E}"/>
              </a:ext>
            </a:extLst>
          </p:cNvPr>
          <p:cNvSpPr>
            <a:spLocks noGrp="1"/>
          </p:cNvSpPr>
          <p:nvPr>
            <p:ph type="sldNum" sz="quarter" idx="12"/>
          </p:nvPr>
        </p:nvSpPr>
        <p:spPr>
          <a:xfrm>
            <a:off x="10668000" y="6356350"/>
            <a:ext cx="685800" cy="365125"/>
          </a:xfrm>
        </p:spPr>
        <p:txBody>
          <a:bodyPr/>
          <a:lstStyle/>
          <a:p>
            <a:fld id="{979C1D6E-BC7D-4390-8B49-138F374AB680}" type="slidenum">
              <a:rPr lang="vi-VN" sz="1400" smtClean="0">
                <a:solidFill>
                  <a:schemeClr val="tx1"/>
                </a:solidFill>
              </a:rPr>
              <a:t>26</a:t>
            </a:fld>
            <a:endParaRPr lang="vi-VN" sz="1400">
              <a:solidFill>
                <a:schemeClr val="tx1"/>
              </a:solidFill>
            </a:endParaRPr>
          </a:p>
        </p:txBody>
      </p:sp>
      <p:sp>
        <p:nvSpPr>
          <p:cNvPr id="2" name="Date Placeholder 1">
            <a:extLst>
              <a:ext uri="{FF2B5EF4-FFF2-40B4-BE49-F238E27FC236}">
                <a16:creationId xmlns:a16="http://schemas.microsoft.com/office/drawing/2014/main" id="{86415166-E50B-F1C1-E6D2-4D8FA24B1FA5}"/>
              </a:ext>
            </a:extLst>
          </p:cNvPr>
          <p:cNvSpPr>
            <a:spLocks noGrp="1"/>
          </p:cNvSpPr>
          <p:nvPr>
            <p:ph type="dt" sz="half" idx="10"/>
          </p:nvPr>
        </p:nvSpPr>
        <p:spPr/>
        <p:txBody>
          <a:bodyPr/>
          <a:lstStyle/>
          <a:p>
            <a:fld id="{720D5A55-4B68-477A-9CCE-0200AA51C15C}" type="datetime1">
              <a:rPr lang="vi-VN" sz="1400" smtClean="0">
                <a:solidFill>
                  <a:schemeClr val="tx1"/>
                </a:solidFill>
              </a:rPr>
              <a:t>14/07/2022</a:t>
            </a:fld>
            <a:endParaRPr lang="vi-VN" sz="1400">
              <a:solidFill>
                <a:schemeClr val="tx1"/>
              </a:solidFill>
            </a:endParaRPr>
          </a:p>
        </p:txBody>
      </p:sp>
      <p:sp>
        <p:nvSpPr>
          <p:cNvPr id="14" name="TextBox 13">
            <a:extLst>
              <a:ext uri="{FF2B5EF4-FFF2-40B4-BE49-F238E27FC236}">
                <a16:creationId xmlns:a16="http://schemas.microsoft.com/office/drawing/2014/main" id="{2BDB6216-EFA3-01EC-5FD3-14DB26A1581E}"/>
              </a:ext>
            </a:extLst>
          </p:cNvPr>
          <p:cNvSpPr txBox="1"/>
          <p:nvPr/>
        </p:nvSpPr>
        <p:spPr>
          <a:xfrm>
            <a:off x="2439890" y="474937"/>
            <a:ext cx="7322173" cy="769441"/>
          </a:xfrm>
          <a:prstGeom prst="rect">
            <a:avLst/>
          </a:prstGeom>
          <a:noFill/>
        </p:spPr>
        <p:txBody>
          <a:bodyPr wrap="square" rtlCol="0">
            <a:spAutoFit/>
          </a:bodyPr>
          <a:lstStyle/>
          <a:p>
            <a:pPr algn="ctr"/>
            <a:r>
              <a:rPr lang="vi-VN" sz="4400" b="1">
                <a:solidFill>
                  <a:srgbClr val="FF0000"/>
                </a:solidFill>
                <a:latin typeface="Arial" panose="020B0604020202020204" pitchFamily="34" charset="0"/>
              </a:rPr>
              <a:t>Thực Nghiệm</a:t>
            </a:r>
            <a:endParaRPr lang="vi-VN" sz="4400" b="1">
              <a:solidFill>
                <a:srgbClr val="FF0000"/>
              </a:solidFill>
            </a:endParaRPr>
          </a:p>
        </p:txBody>
      </p:sp>
      <p:sp>
        <p:nvSpPr>
          <p:cNvPr id="3" name="TextBox 2">
            <a:extLst>
              <a:ext uri="{FF2B5EF4-FFF2-40B4-BE49-F238E27FC236}">
                <a16:creationId xmlns:a16="http://schemas.microsoft.com/office/drawing/2014/main" id="{B9DD422D-98D8-3CF3-6F29-2928D6D72D78}"/>
              </a:ext>
            </a:extLst>
          </p:cNvPr>
          <p:cNvSpPr txBox="1"/>
          <p:nvPr/>
        </p:nvSpPr>
        <p:spPr>
          <a:xfrm>
            <a:off x="778931" y="1363134"/>
            <a:ext cx="4386456" cy="584775"/>
          </a:xfrm>
          <a:prstGeom prst="rect">
            <a:avLst/>
          </a:prstGeom>
          <a:noFill/>
        </p:spPr>
        <p:txBody>
          <a:bodyPr wrap="square" rtlCol="0">
            <a:spAutoFit/>
          </a:bodyPr>
          <a:lstStyle/>
          <a:p>
            <a:pPr algn="ctr"/>
            <a:r>
              <a:rPr lang="vi-VN" sz="3200" b="1" u="sng">
                <a:solidFill>
                  <a:srgbClr val="FF0000"/>
                </a:solidFill>
                <a:latin typeface="Arial" panose="020B0604020202020204" pitchFamily="34" charset="0"/>
              </a:rPr>
              <a:t>Chia dữ liệu train/test</a:t>
            </a:r>
          </a:p>
        </p:txBody>
      </p:sp>
      <p:sp>
        <p:nvSpPr>
          <p:cNvPr id="8" name="TextBox 7">
            <a:extLst>
              <a:ext uri="{FF2B5EF4-FFF2-40B4-BE49-F238E27FC236}">
                <a16:creationId xmlns:a16="http://schemas.microsoft.com/office/drawing/2014/main" id="{B0589706-3BA4-181E-6CE7-837661ECDA44}"/>
              </a:ext>
            </a:extLst>
          </p:cNvPr>
          <p:cNvSpPr txBox="1"/>
          <p:nvPr/>
        </p:nvSpPr>
        <p:spPr>
          <a:xfrm>
            <a:off x="838200" y="2314428"/>
            <a:ext cx="4924854" cy="1384995"/>
          </a:xfrm>
          <a:prstGeom prst="rect">
            <a:avLst/>
          </a:prstGeom>
          <a:noFill/>
        </p:spPr>
        <p:txBody>
          <a:bodyPr wrap="square" rtlCol="0">
            <a:spAutoFit/>
          </a:bodyPr>
          <a:lstStyle/>
          <a:p>
            <a:pPr algn="just"/>
            <a:r>
              <a:rPr lang="vi-VN" sz="2800">
                <a:solidFill>
                  <a:srgbClr val="0F13B1"/>
                </a:solidFill>
                <a:effectLst/>
                <a:latin typeface="Arial" panose="020B0604020202020204" pitchFamily="34" charset="0"/>
              </a:rPr>
              <a:t>Với từng bộ dữ liệu, chúng tôi chia </a:t>
            </a:r>
            <a:r>
              <a:rPr lang="vi-VN" sz="2800">
                <a:solidFill>
                  <a:srgbClr val="FF0000"/>
                </a:solidFill>
                <a:effectLst/>
                <a:latin typeface="Arial" panose="020B0604020202020204" pitchFamily="34" charset="0"/>
              </a:rPr>
              <a:t>80% </a:t>
            </a:r>
            <a:r>
              <a:rPr lang="vi-VN" sz="2800">
                <a:solidFill>
                  <a:srgbClr val="0F13B1"/>
                </a:solidFill>
                <a:effectLst/>
                <a:latin typeface="Arial" panose="020B0604020202020204" pitchFamily="34" charset="0"/>
              </a:rPr>
              <a:t>cho tập training và </a:t>
            </a:r>
            <a:r>
              <a:rPr lang="vi-VN" sz="2800">
                <a:solidFill>
                  <a:srgbClr val="FF0000"/>
                </a:solidFill>
                <a:effectLst/>
                <a:latin typeface="Arial" panose="020B0604020202020204" pitchFamily="34" charset="0"/>
              </a:rPr>
              <a:t>20% </a:t>
            </a:r>
            <a:r>
              <a:rPr lang="vi-VN" sz="2800">
                <a:solidFill>
                  <a:srgbClr val="0F13B1"/>
                </a:solidFill>
                <a:effectLst/>
                <a:latin typeface="Arial" panose="020B0604020202020204" pitchFamily="34" charset="0"/>
              </a:rPr>
              <a:t>cho tập testing.</a:t>
            </a:r>
            <a:endParaRPr lang="vi-VN" sz="2800" b="1">
              <a:solidFill>
                <a:srgbClr val="0F13B1"/>
              </a:solidFill>
            </a:endParaRPr>
          </a:p>
        </p:txBody>
      </p:sp>
      <p:pic>
        <p:nvPicPr>
          <p:cNvPr id="5" name="!!Picture 1">
            <a:extLst>
              <a:ext uri="{FF2B5EF4-FFF2-40B4-BE49-F238E27FC236}">
                <a16:creationId xmlns:a16="http://schemas.microsoft.com/office/drawing/2014/main" id="{75D8F509-DB95-83F3-E899-26AB9E539326}"/>
              </a:ext>
            </a:extLst>
          </p:cNvPr>
          <p:cNvPicPr>
            <a:picLocks noChangeAspect="1"/>
          </p:cNvPicPr>
          <p:nvPr/>
        </p:nvPicPr>
        <p:blipFill>
          <a:blip r:embed="rId4"/>
          <a:stretch>
            <a:fillRect/>
          </a:stretch>
        </p:blipFill>
        <p:spPr>
          <a:xfrm>
            <a:off x="6197104" y="2110696"/>
            <a:ext cx="5324868" cy="2864055"/>
          </a:xfrm>
          <a:prstGeom prst="rect">
            <a:avLst/>
          </a:prstGeom>
        </p:spPr>
      </p:pic>
    </p:spTree>
    <p:extLst>
      <p:ext uri="{BB962C8B-B14F-4D97-AF65-F5344CB8AC3E}">
        <p14:creationId xmlns:p14="http://schemas.microsoft.com/office/powerpoint/2010/main" val="16779234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A picture containing graphical user interface&#10;&#10;Description automatically generated">
            <a:extLst>
              <a:ext uri="{FF2B5EF4-FFF2-40B4-BE49-F238E27FC236}">
                <a16:creationId xmlns:a16="http://schemas.microsoft.com/office/drawing/2014/main" id="{A80E26BA-6764-C4E7-DC21-06B92AD319A6}"/>
              </a:ext>
            </a:extLst>
          </p:cNvPr>
          <p:cNvPicPr>
            <a:picLocks noGrp="1" noRo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b="19"/>
          <a:stretch/>
        </p:blipFill>
        <p:spPr>
          <a:xfrm>
            <a:off x="0" y="0"/>
            <a:ext cx="12191999" cy="6858000"/>
          </a:xfrm>
          <a:prstGeom prst="rect">
            <a:avLst/>
          </a:prstGeom>
        </p:spPr>
      </p:pic>
      <p:sp>
        <p:nvSpPr>
          <p:cNvPr id="6" name="Footer Placeholder 5">
            <a:extLst>
              <a:ext uri="{FF2B5EF4-FFF2-40B4-BE49-F238E27FC236}">
                <a16:creationId xmlns:a16="http://schemas.microsoft.com/office/drawing/2014/main" id="{6085564A-E19D-44C6-A153-9748FC0496AA}"/>
              </a:ext>
            </a:extLst>
          </p:cNvPr>
          <p:cNvSpPr>
            <a:spLocks noGrp="1"/>
          </p:cNvSpPr>
          <p:nvPr>
            <p:ph type="ftr" sz="quarter" idx="11"/>
          </p:nvPr>
        </p:nvSpPr>
        <p:spPr>
          <a:xfrm>
            <a:off x="3039917" y="6348845"/>
            <a:ext cx="6112164" cy="365125"/>
          </a:xfrm>
        </p:spPr>
        <p:txBody>
          <a:bodyPr/>
          <a:lstStyle/>
          <a:p>
            <a:r>
              <a:rPr lang="vi-VN" sz="1400">
                <a:solidFill>
                  <a:schemeClr val="tx1"/>
                </a:solidFill>
              </a:rPr>
              <a:t>Phân Tích &amp; Xây Dựng Mô Hình Dự Đoán Nồng Độ CO Trong Không Khí</a:t>
            </a:r>
          </a:p>
        </p:txBody>
      </p:sp>
      <p:sp>
        <p:nvSpPr>
          <p:cNvPr id="7" name="Slide Number Placeholder 6">
            <a:extLst>
              <a:ext uri="{FF2B5EF4-FFF2-40B4-BE49-F238E27FC236}">
                <a16:creationId xmlns:a16="http://schemas.microsoft.com/office/drawing/2014/main" id="{70E646B9-6F09-9215-C56E-D5AF007C6A4E}"/>
              </a:ext>
            </a:extLst>
          </p:cNvPr>
          <p:cNvSpPr>
            <a:spLocks noGrp="1"/>
          </p:cNvSpPr>
          <p:nvPr>
            <p:ph type="sldNum" sz="quarter" idx="12"/>
          </p:nvPr>
        </p:nvSpPr>
        <p:spPr>
          <a:xfrm>
            <a:off x="10668000" y="6356350"/>
            <a:ext cx="685800" cy="365125"/>
          </a:xfrm>
        </p:spPr>
        <p:txBody>
          <a:bodyPr/>
          <a:lstStyle/>
          <a:p>
            <a:fld id="{979C1D6E-BC7D-4390-8B49-138F374AB680}" type="slidenum">
              <a:rPr lang="vi-VN" sz="1400" smtClean="0">
                <a:solidFill>
                  <a:schemeClr val="tx1"/>
                </a:solidFill>
              </a:rPr>
              <a:t>27</a:t>
            </a:fld>
            <a:endParaRPr lang="vi-VN" sz="1400">
              <a:solidFill>
                <a:schemeClr val="tx1"/>
              </a:solidFill>
            </a:endParaRPr>
          </a:p>
        </p:txBody>
      </p:sp>
      <p:sp>
        <p:nvSpPr>
          <p:cNvPr id="2" name="Date Placeholder 1">
            <a:extLst>
              <a:ext uri="{FF2B5EF4-FFF2-40B4-BE49-F238E27FC236}">
                <a16:creationId xmlns:a16="http://schemas.microsoft.com/office/drawing/2014/main" id="{86415166-E50B-F1C1-E6D2-4D8FA24B1FA5}"/>
              </a:ext>
            </a:extLst>
          </p:cNvPr>
          <p:cNvSpPr>
            <a:spLocks noGrp="1"/>
          </p:cNvSpPr>
          <p:nvPr>
            <p:ph type="dt" sz="half" idx="10"/>
          </p:nvPr>
        </p:nvSpPr>
        <p:spPr/>
        <p:txBody>
          <a:bodyPr/>
          <a:lstStyle/>
          <a:p>
            <a:fld id="{720D5A55-4B68-477A-9CCE-0200AA51C15C}" type="datetime1">
              <a:rPr lang="vi-VN" sz="1400" smtClean="0">
                <a:solidFill>
                  <a:schemeClr val="tx1"/>
                </a:solidFill>
              </a:rPr>
              <a:t>14/07/2022</a:t>
            </a:fld>
            <a:endParaRPr lang="vi-VN" sz="1400">
              <a:solidFill>
                <a:schemeClr val="tx1"/>
              </a:solidFill>
            </a:endParaRPr>
          </a:p>
        </p:txBody>
      </p:sp>
      <p:sp>
        <p:nvSpPr>
          <p:cNvPr id="14" name="TextBox 13">
            <a:extLst>
              <a:ext uri="{FF2B5EF4-FFF2-40B4-BE49-F238E27FC236}">
                <a16:creationId xmlns:a16="http://schemas.microsoft.com/office/drawing/2014/main" id="{2BDB6216-EFA3-01EC-5FD3-14DB26A1581E}"/>
              </a:ext>
            </a:extLst>
          </p:cNvPr>
          <p:cNvSpPr txBox="1"/>
          <p:nvPr/>
        </p:nvSpPr>
        <p:spPr>
          <a:xfrm>
            <a:off x="2439890" y="474937"/>
            <a:ext cx="7322173" cy="769441"/>
          </a:xfrm>
          <a:prstGeom prst="rect">
            <a:avLst/>
          </a:prstGeom>
          <a:noFill/>
        </p:spPr>
        <p:txBody>
          <a:bodyPr wrap="square" rtlCol="0">
            <a:spAutoFit/>
          </a:bodyPr>
          <a:lstStyle/>
          <a:p>
            <a:pPr algn="ctr"/>
            <a:r>
              <a:rPr lang="vi-VN" sz="4400" b="1">
                <a:solidFill>
                  <a:srgbClr val="FF0000"/>
                </a:solidFill>
                <a:latin typeface="Arial" panose="020B0604020202020204" pitchFamily="34" charset="0"/>
              </a:rPr>
              <a:t>Thực Nghiệm</a:t>
            </a:r>
            <a:endParaRPr lang="vi-VN" sz="4400" b="1">
              <a:solidFill>
                <a:srgbClr val="FF0000"/>
              </a:solidFill>
            </a:endParaRPr>
          </a:p>
        </p:txBody>
      </p:sp>
      <p:sp>
        <p:nvSpPr>
          <p:cNvPr id="3" name="TextBox 2">
            <a:extLst>
              <a:ext uri="{FF2B5EF4-FFF2-40B4-BE49-F238E27FC236}">
                <a16:creationId xmlns:a16="http://schemas.microsoft.com/office/drawing/2014/main" id="{B9DD422D-98D8-3CF3-6F29-2928D6D72D78}"/>
              </a:ext>
            </a:extLst>
          </p:cNvPr>
          <p:cNvSpPr txBox="1"/>
          <p:nvPr/>
        </p:nvSpPr>
        <p:spPr>
          <a:xfrm>
            <a:off x="778931" y="1363134"/>
            <a:ext cx="6857282" cy="584775"/>
          </a:xfrm>
          <a:prstGeom prst="rect">
            <a:avLst/>
          </a:prstGeom>
          <a:noFill/>
        </p:spPr>
        <p:txBody>
          <a:bodyPr wrap="square" rtlCol="0">
            <a:spAutoFit/>
          </a:bodyPr>
          <a:lstStyle/>
          <a:p>
            <a:pPr algn="ctr"/>
            <a:r>
              <a:rPr lang="vi-VN" sz="3200" b="1" u="sng">
                <a:solidFill>
                  <a:srgbClr val="FF0000"/>
                </a:solidFill>
                <a:latin typeface="Arial" panose="020B0604020202020204" pitchFamily="34" charset="0"/>
              </a:rPr>
              <a:t>Áp dụng các thuật toán ML và DL:</a:t>
            </a:r>
          </a:p>
        </p:txBody>
      </p:sp>
      <p:sp>
        <p:nvSpPr>
          <p:cNvPr id="8" name="TextBox 7">
            <a:extLst>
              <a:ext uri="{FF2B5EF4-FFF2-40B4-BE49-F238E27FC236}">
                <a16:creationId xmlns:a16="http://schemas.microsoft.com/office/drawing/2014/main" id="{B0589706-3BA4-181E-6CE7-837661ECDA44}"/>
              </a:ext>
            </a:extLst>
          </p:cNvPr>
          <p:cNvSpPr txBox="1"/>
          <p:nvPr/>
        </p:nvSpPr>
        <p:spPr>
          <a:xfrm>
            <a:off x="838200" y="2314428"/>
            <a:ext cx="3850532" cy="523220"/>
          </a:xfrm>
          <a:prstGeom prst="rect">
            <a:avLst/>
          </a:prstGeom>
          <a:noFill/>
        </p:spPr>
        <p:txBody>
          <a:bodyPr wrap="square" rtlCol="0">
            <a:spAutoFit/>
          </a:bodyPr>
          <a:lstStyle/>
          <a:p>
            <a:pPr marL="457200" indent="-457200" algn="just">
              <a:buFont typeface="Wingdings" panose="05000000000000000000" pitchFamily="2" charset="2"/>
              <a:buChar char="v"/>
            </a:pPr>
            <a:r>
              <a:rPr lang="vi-VN" sz="2800" b="1">
                <a:solidFill>
                  <a:srgbClr val="0F13B1"/>
                </a:solidFill>
                <a:latin typeface="Arial" panose="020B0604020202020204" pitchFamily="34" charset="0"/>
              </a:rPr>
              <a:t>Thuật toán ML</a:t>
            </a:r>
            <a:endParaRPr lang="vi-VN" sz="2800" b="1">
              <a:solidFill>
                <a:srgbClr val="0F13B1"/>
              </a:solidFill>
            </a:endParaRPr>
          </a:p>
        </p:txBody>
      </p:sp>
      <p:sp>
        <p:nvSpPr>
          <p:cNvPr id="12" name="TextBox 11">
            <a:extLst>
              <a:ext uri="{FF2B5EF4-FFF2-40B4-BE49-F238E27FC236}">
                <a16:creationId xmlns:a16="http://schemas.microsoft.com/office/drawing/2014/main" id="{665CD60C-DE33-17E2-777E-CEC00EFFE335}"/>
              </a:ext>
            </a:extLst>
          </p:cNvPr>
          <p:cNvSpPr txBox="1"/>
          <p:nvPr/>
        </p:nvSpPr>
        <p:spPr>
          <a:xfrm>
            <a:off x="6608325" y="2314428"/>
            <a:ext cx="3850532" cy="523220"/>
          </a:xfrm>
          <a:prstGeom prst="rect">
            <a:avLst/>
          </a:prstGeom>
          <a:noFill/>
        </p:spPr>
        <p:txBody>
          <a:bodyPr wrap="square" rtlCol="0">
            <a:spAutoFit/>
          </a:bodyPr>
          <a:lstStyle/>
          <a:p>
            <a:pPr marL="457200" indent="-457200" algn="just">
              <a:buFont typeface="Wingdings" panose="05000000000000000000" pitchFamily="2" charset="2"/>
              <a:buChar char="v"/>
            </a:pPr>
            <a:r>
              <a:rPr lang="vi-VN" sz="2800" b="1">
                <a:solidFill>
                  <a:srgbClr val="0F13B1"/>
                </a:solidFill>
                <a:latin typeface="Arial" panose="020B0604020202020204" pitchFamily="34" charset="0"/>
              </a:rPr>
              <a:t>Thuật toán DL</a:t>
            </a:r>
            <a:endParaRPr lang="vi-VN" sz="2800" b="1">
              <a:solidFill>
                <a:srgbClr val="0F13B1"/>
              </a:solidFill>
            </a:endParaRPr>
          </a:p>
        </p:txBody>
      </p:sp>
      <p:sp>
        <p:nvSpPr>
          <p:cNvPr id="10" name="TextBox 9">
            <a:extLst>
              <a:ext uri="{FF2B5EF4-FFF2-40B4-BE49-F238E27FC236}">
                <a16:creationId xmlns:a16="http://schemas.microsoft.com/office/drawing/2014/main" id="{58710A54-0C29-BA7D-517C-7A88EC3C9CFD}"/>
              </a:ext>
            </a:extLst>
          </p:cNvPr>
          <p:cNvSpPr txBox="1"/>
          <p:nvPr/>
        </p:nvSpPr>
        <p:spPr>
          <a:xfrm>
            <a:off x="1378085" y="2914593"/>
            <a:ext cx="4406630" cy="2239844"/>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vi-VN" sz="2400">
                <a:solidFill>
                  <a:srgbClr val="0F13B1"/>
                </a:solidFill>
                <a:effectLst/>
                <a:latin typeface="Arial" panose="020B0604020202020204" pitchFamily="34" charset="0"/>
              </a:rPr>
              <a:t>Linear Regression</a:t>
            </a:r>
          </a:p>
          <a:p>
            <a:pPr marL="285750" indent="-285750">
              <a:lnSpc>
                <a:spcPct val="150000"/>
              </a:lnSpc>
              <a:buFont typeface="Wingdings" panose="05000000000000000000" pitchFamily="2" charset="2"/>
              <a:buChar char="§"/>
            </a:pPr>
            <a:r>
              <a:rPr lang="vi-VN" sz="2400">
                <a:solidFill>
                  <a:srgbClr val="0F13B1"/>
                </a:solidFill>
                <a:effectLst/>
                <a:latin typeface="Arial" panose="020B0604020202020204" pitchFamily="34" charset="0"/>
              </a:rPr>
              <a:t>Decision Tree Regression</a:t>
            </a:r>
            <a:endParaRPr lang="vi-VN" sz="2400">
              <a:solidFill>
                <a:srgbClr val="0F13B1"/>
              </a:solidFill>
              <a:latin typeface="Arial" panose="020B0604020202020204" pitchFamily="34" charset="0"/>
            </a:endParaRPr>
          </a:p>
          <a:p>
            <a:pPr marL="285750" indent="-285750">
              <a:lnSpc>
                <a:spcPct val="150000"/>
              </a:lnSpc>
              <a:buFont typeface="Wingdings" panose="05000000000000000000" pitchFamily="2" charset="2"/>
              <a:buChar char="§"/>
            </a:pPr>
            <a:r>
              <a:rPr lang="vi-VN" sz="2400">
                <a:solidFill>
                  <a:srgbClr val="0F13B1"/>
                </a:solidFill>
                <a:effectLst/>
                <a:latin typeface="Arial" panose="020B0604020202020204" pitchFamily="34" charset="0"/>
              </a:rPr>
              <a:t>Random Forest Regression</a:t>
            </a:r>
          </a:p>
          <a:p>
            <a:pPr marL="285750" indent="-285750">
              <a:lnSpc>
                <a:spcPct val="150000"/>
              </a:lnSpc>
              <a:buFont typeface="Wingdings" panose="05000000000000000000" pitchFamily="2" charset="2"/>
              <a:buChar char="§"/>
            </a:pPr>
            <a:r>
              <a:rPr lang="vi-VN" sz="2400">
                <a:solidFill>
                  <a:srgbClr val="0F13B1"/>
                </a:solidFill>
                <a:effectLst/>
                <a:latin typeface="Arial" panose="020B0604020202020204" pitchFamily="34" charset="0"/>
              </a:rPr>
              <a:t>Support Vector Regressio</a:t>
            </a:r>
            <a:r>
              <a:rPr lang="vi-VN" sz="2400">
                <a:solidFill>
                  <a:srgbClr val="0F13B1"/>
                </a:solidFill>
                <a:latin typeface="Arial" panose="020B0604020202020204" pitchFamily="34" charset="0"/>
              </a:rPr>
              <a:t>n</a:t>
            </a:r>
            <a:endParaRPr lang="vi-VN" sz="2400">
              <a:solidFill>
                <a:srgbClr val="0F13B1"/>
              </a:solidFill>
            </a:endParaRPr>
          </a:p>
        </p:txBody>
      </p:sp>
      <p:sp>
        <p:nvSpPr>
          <p:cNvPr id="15" name="TextBox 14">
            <a:extLst>
              <a:ext uri="{FF2B5EF4-FFF2-40B4-BE49-F238E27FC236}">
                <a16:creationId xmlns:a16="http://schemas.microsoft.com/office/drawing/2014/main" id="{75FC7603-EA7F-561C-3E1C-9FA831183EBC}"/>
              </a:ext>
            </a:extLst>
          </p:cNvPr>
          <p:cNvSpPr txBox="1"/>
          <p:nvPr/>
        </p:nvSpPr>
        <p:spPr>
          <a:xfrm>
            <a:off x="7162800" y="2914593"/>
            <a:ext cx="3296057" cy="577850"/>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vi-VN" sz="2400">
                <a:solidFill>
                  <a:srgbClr val="0F13B1"/>
                </a:solidFill>
                <a:effectLst/>
                <a:latin typeface="Arial" panose="020B0604020202020204" pitchFamily="34" charset="0"/>
              </a:rPr>
              <a:t>Neural Network</a:t>
            </a:r>
            <a:endParaRPr lang="vi-VN" sz="2400">
              <a:solidFill>
                <a:srgbClr val="0F13B1"/>
              </a:solidFill>
            </a:endParaRPr>
          </a:p>
        </p:txBody>
      </p:sp>
    </p:spTree>
    <p:extLst>
      <p:ext uri="{BB962C8B-B14F-4D97-AF65-F5344CB8AC3E}">
        <p14:creationId xmlns:p14="http://schemas.microsoft.com/office/powerpoint/2010/main" val="10445240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0" grpId="0"/>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A picture containing graphical user interface&#10;&#10;Description automatically generated">
            <a:extLst>
              <a:ext uri="{FF2B5EF4-FFF2-40B4-BE49-F238E27FC236}">
                <a16:creationId xmlns:a16="http://schemas.microsoft.com/office/drawing/2014/main" id="{A80E26BA-6764-C4E7-DC21-06B92AD319A6}"/>
              </a:ext>
            </a:extLst>
          </p:cNvPr>
          <p:cNvPicPr>
            <a:picLocks noGrp="1" noRo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b="19"/>
          <a:stretch/>
        </p:blipFill>
        <p:spPr>
          <a:xfrm>
            <a:off x="0" y="0"/>
            <a:ext cx="12191999" cy="6858000"/>
          </a:xfrm>
          <a:prstGeom prst="rect">
            <a:avLst/>
          </a:prstGeom>
        </p:spPr>
      </p:pic>
      <p:sp>
        <p:nvSpPr>
          <p:cNvPr id="6" name="Footer Placeholder 5">
            <a:extLst>
              <a:ext uri="{FF2B5EF4-FFF2-40B4-BE49-F238E27FC236}">
                <a16:creationId xmlns:a16="http://schemas.microsoft.com/office/drawing/2014/main" id="{6085564A-E19D-44C6-A153-9748FC0496AA}"/>
              </a:ext>
            </a:extLst>
          </p:cNvPr>
          <p:cNvSpPr>
            <a:spLocks noGrp="1"/>
          </p:cNvSpPr>
          <p:nvPr>
            <p:ph type="ftr" sz="quarter" idx="11"/>
          </p:nvPr>
        </p:nvSpPr>
        <p:spPr>
          <a:xfrm>
            <a:off x="3039917" y="6348845"/>
            <a:ext cx="6112164" cy="365125"/>
          </a:xfrm>
        </p:spPr>
        <p:txBody>
          <a:bodyPr/>
          <a:lstStyle/>
          <a:p>
            <a:r>
              <a:rPr lang="vi-VN" sz="1400">
                <a:solidFill>
                  <a:schemeClr val="tx1"/>
                </a:solidFill>
              </a:rPr>
              <a:t>Phân Tích &amp; Xây Dựng Mô Hình Dự Đoán Nồng Độ CO Trong Không Khí</a:t>
            </a:r>
          </a:p>
        </p:txBody>
      </p:sp>
      <p:sp>
        <p:nvSpPr>
          <p:cNvPr id="7" name="Slide Number Placeholder 6">
            <a:extLst>
              <a:ext uri="{FF2B5EF4-FFF2-40B4-BE49-F238E27FC236}">
                <a16:creationId xmlns:a16="http://schemas.microsoft.com/office/drawing/2014/main" id="{70E646B9-6F09-9215-C56E-D5AF007C6A4E}"/>
              </a:ext>
            </a:extLst>
          </p:cNvPr>
          <p:cNvSpPr>
            <a:spLocks noGrp="1"/>
          </p:cNvSpPr>
          <p:nvPr>
            <p:ph type="sldNum" sz="quarter" idx="12"/>
          </p:nvPr>
        </p:nvSpPr>
        <p:spPr>
          <a:xfrm>
            <a:off x="10668000" y="6356350"/>
            <a:ext cx="685800" cy="365125"/>
          </a:xfrm>
        </p:spPr>
        <p:txBody>
          <a:bodyPr/>
          <a:lstStyle/>
          <a:p>
            <a:fld id="{979C1D6E-BC7D-4390-8B49-138F374AB680}" type="slidenum">
              <a:rPr lang="vi-VN" sz="1400" smtClean="0">
                <a:solidFill>
                  <a:schemeClr val="tx1"/>
                </a:solidFill>
              </a:rPr>
              <a:t>28</a:t>
            </a:fld>
            <a:endParaRPr lang="vi-VN" sz="1400">
              <a:solidFill>
                <a:schemeClr val="tx1"/>
              </a:solidFill>
            </a:endParaRPr>
          </a:p>
        </p:txBody>
      </p:sp>
      <p:sp>
        <p:nvSpPr>
          <p:cNvPr id="2" name="Date Placeholder 1">
            <a:extLst>
              <a:ext uri="{FF2B5EF4-FFF2-40B4-BE49-F238E27FC236}">
                <a16:creationId xmlns:a16="http://schemas.microsoft.com/office/drawing/2014/main" id="{86415166-E50B-F1C1-E6D2-4D8FA24B1FA5}"/>
              </a:ext>
            </a:extLst>
          </p:cNvPr>
          <p:cNvSpPr>
            <a:spLocks noGrp="1"/>
          </p:cNvSpPr>
          <p:nvPr>
            <p:ph type="dt" sz="half" idx="10"/>
          </p:nvPr>
        </p:nvSpPr>
        <p:spPr/>
        <p:txBody>
          <a:bodyPr/>
          <a:lstStyle/>
          <a:p>
            <a:fld id="{720D5A55-4B68-477A-9CCE-0200AA51C15C}" type="datetime1">
              <a:rPr lang="vi-VN" sz="1400" smtClean="0">
                <a:solidFill>
                  <a:schemeClr val="tx1"/>
                </a:solidFill>
              </a:rPr>
              <a:t>14/07/2022</a:t>
            </a:fld>
            <a:endParaRPr lang="vi-VN" sz="1400">
              <a:solidFill>
                <a:schemeClr val="tx1"/>
              </a:solidFill>
            </a:endParaRPr>
          </a:p>
        </p:txBody>
      </p:sp>
      <p:sp>
        <p:nvSpPr>
          <p:cNvPr id="14" name="TextBox 13">
            <a:extLst>
              <a:ext uri="{FF2B5EF4-FFF2-40B4-BE49-F238E27FC236}">
                <a16:creationId xmlns:a16="http://schemas.microsoft.com/office/drawing/2014/main" id="{2BDB6216-EFA3-01EC-5FD3-14DB26A1581E}"/>
              </a:ext>
            </a:extLst>
          </p:cNvPr>
          <p:cNvSpPr txBox="1"/>
          <p:nvPr/>
        </p:nvSpPr>
        <p:spPr>
          <a:xfrm>
            <a:off x="2439890" y="474937"/>
            <a:ext cx="7322173" cy="769441"/>
          </a:xfrm>
          <a:prstGeom prst="rect">
            <a:avLst/>
          </a:prstGeom>
          <a:noFill/>
        </p:spPr>
        <p:txBody>
          <a:bodyPr wrap="square" rtlCol="0">
            <a:spAutoFit/>
          </a:bodyPr>
          <a:lstStyle/>
          <a:p>
            <a:pPr algn="ctr"/>
            <a:r>
              <a:rPr lang="vi-VN" sz="4400" b="1">
                <a:solidFill>
                  <a:srgbClr val="FF0000"/>
                </a:solidFill>
                <a:latin typeface="Arial" panose="020B0604020202020204" pitchFamily="34" charset="0"/>
              </a:rPr>
              <a:t>Thực Nghiệm</a:t>
            </a:r>
            <a:endParaRPr lang="vi-VN" sz="4400" b="1">
              <a:solidFill>
                <a:srgbClr val="FF0000"/>
              </a:solidFill>
            </a:endParaRPr>
          </a:p>
        </p:txBody>
      </p:sp>
      <p:sp>
        <p:nvSpPr>
          <p:cNvPr id="3" name="TextBox 2">
            <a:extLst>
              <a:ext uri="{FF2B5EF4-FFF2-40B4-BE49-F238E27FC236}">
                <a16:creationId xmlns:a16="http://schemas.microsoft.com/office/drawing/2014/main" id="{B9DD422D-98D8-3CF3-6F29-2928D6D72D78}"/>
              </a:ext>
            </a:extLst>
          </p:cNvPr>
          <p:cNvSpPr txBox="1"/>
          <p:nvPr/>
        </p:nvSpPr>
        <p:spPr>
          <a:xfrm>
            <a:off x="778931" y="1363134"/>
            <a:ext cx="3413690" cy="584775"/>
          </a:xfrm>
          <a:prstGeom prst="rect">
            <a:avLst/>
          </a:prstGeom>
          <a:noFill/>
        </p:spPr>
        <p:txBody>
          <a:bodyPr wrap="square" rtlCol="0">
            <a:spAutoFit/>
          </a:bodyPr>
          <a:lstStyle/>
          <a:p>
            <a:pPr algn="ctr"/>
            <a:r>
              <a:rPr lang="vi-VN" sz="3200" b="1" u="sng">
                <a:solidFill>
                  <a:srgbClr val="FF0000"/>
                </a:solidFill>
                <a:latin typeface="Arial" panose="020B0604020202020204" pitchFamily="34" charset="0"/>
              </a:rPr>
              <a:t>Độ đo đánh giá:</a:t>
            </a:r>
          </a:p>
        </p:txBody>
      </p:sp>
      <p:sp>
        <p:nvSpPr>
          <p:cNvPr id="8" name="TextBox 7">
            <a:extLst>
              <a:ext uri="{FF2B5EF4-FFF2-40B4-BE49-F238E27FC236}">
                <a16:creationId xmlns:a16="http://schemas.microsoft.com/office/drawing/2014/main" id="{B0589706-3BA4-181E-6CE7-837661ECDA44}"/>
              </a:ext>
            </a:extLst>
          </p:cNvPr>
          <p:cNvSpPr txBox="1"/>
          <p:nvPr/>
        </p:nvSpPr>
        <p:spPr>
          <a:xfrm>
            <a:off x="838200" y="2314428"/>
            <a:ext cx="4946516" cy="523220"/>
          </a:xfrm>
          <a:prstGeom prst="rect">
            <a:avLst/>
          </a:prstGeom>
          <a:noFill/>
        </p:spPr>
        <p:txBody>
          <a:bodyPr wrap="square" rtlCol="0">
            <a:spAutoFit/>
          </a:bodyPr>
          <a:lstStyle/>
          <a:p>
            <a:pPr marL="457200" indent="-457200" algn="just">
              <a:buFont typeface="Wingdings" panose="05000000000000000000" pitchFamily="2" charset="2"/>
              <a:buChar char="v"/>
            </a:pPr>
            <a:r>
              <a:rPr lang="vi-VN" sz="2800" b="1">
                <a:solidFill>
                  <a:srgbClr val="0F13B1"/>
                </a:solidFill>
                <a:latin typeface="Arial" panose="020B0604020202020204" pitchFamily="34" charset="0"/>
              </a:rPr>
              <a:t>Sử dụng các độ đo sau:</a:t>
            </a:r>
            <a:endParaRPr lang="vi-VN" sz="2800" b="1">
              <a:solidFill>
                <a:srgbClr val="0F13B1"/>
              </a:solidFill>
            </a:endParaRP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58710A54-0C29-BA7D-517C-7A88EC3C9CFD}"/>
                  </a:ext>
                </a:extLst>
              </p:cNvPr>
              <p:cNvSpPr txBox="1"/>
              <p:nvPr/>
            </p:nvSpPr>
            <p:spPr>
              <a:xfrm>
                <a:off x="1378085" y="2914593"/>
                <a:ext cx="5230240" cy="2239844"/>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vi-VN" sz="2400">
                    <a:solidFill>
                      <a:srgbClr val="0F13B1"/>
                    </a:solidFill>
                    <a:effectLst/>
                    <a:latin typeface="Arial" panose="020B0604020202020204" pitchFamily="34" charset="0"/>
                  </a:rPr>
                  <a:t>R squared (</a:t>
                </a:r>
                <a14:m>
                  <m:oMath xmlns:m="http://schemas.openxmlformats.org/officeDocument/2006/math">
                    <m:sSup>
                      <m:sSupPr>
                        <m:ctrlPr>
                          <a:rPr lang="vi-VN" sz="2400" i="1" smtClean="0">
                            <a:solidFill>
                              <a:srgbClr val="0F13B1"/>
                            </a:solidFill>
                            <a:effectLst/>
                            <a:latin typeface="Cambria Math" panose="02040503050406030204" pitchFamily="18" charset="0"/>
                          </a:rPr>
                        </m:ctrlPr>
                      </m:sSupPr>
                      <m:e>
                        <m:r>
                          <a:rPr lang="vi-VN" sz="2400" b="0" i="1" smtClean="0">
                            <a:solidFill>
                              <a:srgbClr val="0F13B1"/>
                            </a:solidFill>
                            <a:effectLst/>
                            <a:latin typeface="Cambria Math" panose="02040503050406030204" pitchFamily="18" charset="0"/>
                          </a:rPr>
                          <m:t>𝑅</m:t>
                        </m:r>
                      </m:e>
                      <m:sup>
                        <m:r>
                          <a:rPr lang="vi-VN" sz="2400" i="1" smtClean="0">
                            <a:solidFill>
                              <a:srgbClr val="0F13B1"/>
                            </a:solidFill>
                            <a:effectLst/>
                            <a:latin typeface="Cambria Math" panose="02040503050406030204" pitchFamily="18" charset="0"/>
                          </a:rPr>
                          <m:t>2</m:t>
                        </m:r>
                      </m:sup>
                    </m:sSup>
                  </m:oMath>
                </a14:m>
                <a:r>
                  <a:rPr lang="vi-VN" sz="2400">
                    <a:solidFill>
                      <a:srgbClr val="0F13B1"/>
                    </a:solidFill>
                    <a:effectLst/>
                    <a:latin typeface="Arial" panose="020B0604020202020204" pitchFamily="34" charset="0"/>
                  </a:rPr>
                  <a:t>)</a:t>
                </a:r>
              </a:p>
              <a:p>
                <a:pPr marL="285750" indent="-285750">
                  <a:lnSpc>
                    <a:spcPct val="150000"/>
                  </a:lnSpc>
                  <a:buFont typeface="Wingdings" panose="05000000000000000000" pitchFamily="2" charset="2"/>
                  <a:buChar char="§"/>
                </a:pPr>
                <a:r>
                  <a:rPr lang="vi-VN" sz="2400">
                    <a:solidFill>
                      <a:srgbClr val="0F13B1"/>
                    </a:solidFill>
                    <a:effectLst/>
                    <a:latin typeface="Arial" panose="020B0604020202020204" pitchFamily="34" charset="0"/>
                  </a:rPr>
                  <a:t>Mean Squared Error (MSE) </a:t>
                </a:r>
              </a:p>
              <a:p>
                <a:pPr marL="285750" indent="-285750">
                  <a:lnSpc>
                    <a:spcPct val="150000"/>
                  </a:lnSpc>
                  <a:buFont typeface="Wingdings" panose="05000000000000000000" pitchFamily="2" charset="2"/>
                  <a:buChar char="§"/>
                </a:pPr>
                <a:r>
                  <a:rPr lang="en-US" sz="2400">
                    <a:solidFill>
                      <a:srgbClr val="0F13B1"/>
                    </a:solidFill>
                    <a:effectLst/>
                    <a:latin typeface="Arial" panose="020B0604020202020204" pitchFamily="34" charset="0"/>
                  </a:rPr>
                  <a:t>Root Mean Squared Error (RMSE)</a:t>
                </a:r>
                <a:endParaRPr lang="vi-VN" sz="2400">
                  <a:solidFill>
                    <a:srgbClr val="0F13B1"/>
                  </a:solidFill>
                  <a:effectLst/>
                  <a:latin typeface="Arial" panose="020B0604020202020204" pitchFamily="34" charset="0"/>
                </a:endParaRPr>
              </a:p>
              <a:p>
                <a:pPr marL="285750" indent="-285750">
                  <a:lnSpc>
                    <a:spcPct val="150000"/>
                  </a:lnSpc>
                  <a:buFont typeface="Wingdings" panose="05000000000000000000" pitchFamily="2" charset="2"/>
                  <a:buChar char="§"/>
                </a:pPr>
                <a:r>
                  <a:rPr lang="vi-VN" sz="2400">
                    <a:solidFill>
                      <a:srgbClr val="0F13B1"/>
                    </a:solidFill>
                    <a:effectLst/>
                    <a:latin typeface="Arial" panose="020B0604020202020204" pitchFamily="34" charset="0"/>
                  </a:rPr>
                  <a:t>Mean Absolute Error (MAE)</a:t>
                </a:r>
                <a:endParaRPr lang="vi-VN" sz="2400">
                  <a:solidFill>
                    <a:srgbClr val="0F13B1"/>
                  </a:solidFill>
                </a:endParaRPr>
              </a:p>
            </p:txBody>
          </p:sp>
        </mc:Choice>
        <mc:Fallback>
          <p:sp>
            <p:nvSpPr>
              <p:cNvPr id="10" name="TextBox 9">
                <a:extLst>
                  <a:ext uri="{FF2B5EF4-FFF2-40B4-BE49-F238E27FC236}">
                    <a16:creationId xmlns:a16="http://schemas.microsoft.com/office/drawing/2014/main" id="{58710A54-0C29-BA7D-517C-7A88EC3C9CFD}"/>
                  </a:ext>
                </a:extLst>
              </p:cNvPr>
              <p:cNvSpPr txBox="1">
                <a:spLocks noRot="1" noChangeAspect="1" noMove="1" noResize="1" noEditPoints="1" noAdjustHandles="1" noChangeArrowheads="1" noChangeShapeType="1" noTextEdit="1"/>
              </p:cNvSpPr>
              <p:nvPr/>
            </p:nvSpPr>
            <p:spPr>
              <a:xfrm>
                <a:off x="1378085" y="2914593"/>
                <a:ext cx="5230240" cy="2239844"/>
              </a:xfrm>
              <a:prstGeom prst="rect">
                <a:avLst/>
              </a:prstGeom>
              <a:blipFill>
                <a:blip r:embed="rId4"/>
                <a:stretch>
                  <a:fillRect l="-1515" b="-5435"/>
                </a:stretch>
              </a:blipFill>
            </p:spPr>
            <p:txBody>
              <a:bodyPr/>
              <a:lstStyle/>
              <a:p>
                <a:r>
                  <a:rPr lang="vi-VN">
                    <a:noFill/>
                  </a:rPr>
                  <a:t> </a:t>
                </a:r>
              </a:p>
            </p:txBody>
          </p:sp>
        </mc:Fallback>
      </mc:AlternateContent>
      <p:sp>
        <p:nvSpPr>
          <p:cNvPr id="4" name="TextBox 3">
            <a:extLst>
              <a:ext uri="{FF2B5EF4-FFF2-40B4-BE49-F238E27FC236}">
                <a16:creationId xmlns:a16="http://schemas.microsoft.com/office/drawing/2014/main" id="{6CEE82AB-19F4-7012-3F59-614A59854298}"/>
              </a:ext>
            </a:extLst>
          </p:cNvPr>
          <p:cNvSpPr txBox="1"/>
          <p:nvPr/>
        </p:nvSpPr>
        <p:spPr>
          <a:xfrm>
            <a:off x="6969868" y="2642449"/>
            <a:ext cx="4383932" cy="2308324"/>
          </a:xfrm>
          <a:prstGeom prst="rect">
            <a:avLst/>
          </a:prstGeom>
          <a:noFill/>
        </p:spPr>
        <p:txBody>
          <a:bodyPr wrap="square" rtlCol="0">
            <a:spAutoFit/>
          </a:bodyPr>
          <a:lstStyle/>
          <a:p>
            <a:pPr algn="just"/>
            <a:r>
              <a:rPr lang="vi-VN" sz="2400">
                <a:solidFill>
                  <a:srgbClr val="0F13B1"/>
                </a:solidFill>
                <a:effectLst/>
                <a:latin typeface="Arial" panose="020B0604020202020204" pitchFamily="34" charset="0"/>
              </a:rPr>
              <a:t>Để dễ so sánh hiệu suất của các mô hình với các bộ dữ liệu khác nhau, chúng tôi thống nhất chọn độ đo </a:t>
            </a:r>
            <a:r>
              <a:rPr lang="vi-VN" sz="2400">
                <a:solidFill>
                  <a:srgbClr val="FF0000"/>
                </a:solidFill>
                <a:effectLst/>
                <a:latin typeface="Arial" panose="020B0604020202020204" pitchFamily="34" charset="0"/>
              </a:rPr>
              <a:t>RMSE</a:t>
            </a:r>
            <a:r>
              <a:rPr lang="vi-VN" sz="2400">
                <a:solidFill>
                  <a:srgbClr val="0F13B1"/>
                </a:solidFill>
                <a:effectLst/>
                <a:latin typeface="Arial" panose="020B0604020202020204" pitchFamily="34" charset="0"/>
              </a:rPr>
              <a:t> để so sánh hiệu suất giữa các mô hình và bộ dữ liệu khác nhau.</a:t>
            </a:r>
            <a:endParaRPr lang="vi-VN" sz="2400">
              <a:solidFill>
                <a:srgbClr val="0F13B1"/>
              </a:solidFill>
            </a:endParaRPr>
          </a:p>
        </p:txBody>
      </p:sp>
    </p:spTree>
    <p:extLst>
      <p:ext uri="{BB962C8B-B14F-4D97-AF65-F5344CB8AC3E}">
        <p14:creationId xmlns:p14="http://schemas.microsoft.com/office/powerpoint/2010/main" val="29443937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A picture containing graphical user interface&#10;&#10;Description automatically generated">
            <a:extLst>
              <a:ext uri="{FF2B5EF4-FFF2-40B4-BE49-F238E27FC236}">
                <a16:creationId xmlns:a16="http://schemas.microsoft.com/office/drawing/2014/main" id="{A80E26BA-6764-C4E7-DC21-06B92AD319A6}"/>
              </a:ext>
            </a:extLst>
          </p:cNvPr>
          <p:cNvPicPr>
            <a:picLocks noGrp="1" noRo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b="19"/>
          <a:stretch/>
        </p:blipFill>
        <p:spPr>
          <a:xfrm>
            <a:off x="0" y="0"/>
            <a:ext cx="12191999" cy="6858000"/>
          </a:xfrm>
          <a:prstGeom prst="rect">
            <a:avLst/>
          </a:prstGeom>
        </p:spPr>
      </p:pic>
      <p:sp>
        <p:nvSpPr>
          <p:cNvPr id="6" name="Footer Placeholder 5">
            <a:extLst>
              <a:ext uri="{FF2B5EF4-FFF2-40B4-BE49-F238E27FC236}">
                <a16:creationId xmlns:a16="http://schemas.microsoft.com/office/drawing/2014/main" id="{6085564A-E19D-44C6-A153-9748FC0496AA}"/>
              </a:ext>
            </a:extLst>
          </p:cNvPr>
          <p:cNvSpPr>
            <a:spLocks noGrp="1"/>
          </p:cNvSpPr>
          <p:nvPr>
            <p:ph type="ftr" sz="quarter" idx="11"/>
          </p:nvPr>
        </p:nvSpPr>
        <p:spPr>
          <a:xfrm>
            <a:off x="3039917" y="6348845"/>
            <a:ext cx="6112164" cy="365125"/>
          </a:xfrm>
        </p:spPr>
        <p:txBody>
          <a:bodyPr/>
          <a:lstStyle/>
          <a:p>
            <a:r>
              <a:rPr lang="vi-VN" sz="1400">
                <a:solidFill>
                  <a:schemeClr val="tx1"/>
                </a:solidFill>
              </a:rPr>
              <a:t>Phân Tích &amp; Xây Dựng Mô Hình Dự Đoán Nồng Độ CO Trong Không Khí</a:t>
            </a:r>
          </a:p>
        </p:txBody>
      </p:sp>
      <p:sp>
        <p:nvSpPr>
          <p:cNvPr id="7" name="Slide Number Placeholder 6">
            <a:extLst>
              <a:ext uri="{FF2B5EF4-FFF2-40B4-BE49-F238E27FC236}">
                <a16:creationId xmlns:a16="http://schemas.microsoft.com/office/drawing/2014/main" id="{70E646B9-6F09-9215-C56E-D5AF007C6A4E}"/>
              </a:ext>
            </a:extLst>
          </p:cNvPr>
          <p:cNvSpPr>
            <a:spLocks noGrp="1"/>
          </p:cNvSpPr>
          <p:nvPr>
            <p:ph type="sldNum" sz="quarter" idx="12"/>
          </p:nvPr>
        </p:nvSpPr>
        <p:spPr>
          <a:xfrm>
            <a:off x="10668000" y="6356350"/>
            <a:ext cx="685800" cy="365125"/>
          </a:xfrm>
        </p:spPr>
        <p:txBody>
          <a:bodyPr/>
          <a:lstStyle/>
          <a:p>
            <a:fld id="{979C1D6E-BC7D-4390-8B49-138F374AB680}" type="slidenum">
              <a:rPr lang="vi-VN" sz="1400" smtClean="0">
                <a:solidFill>
                  <a:schemeClr val="tx1"/>
                </a:solidFill>
              </a:rPr>
              <a:t>29</a:t>
            </a:fld>
            <a:endParaRPr lang="vi-VN" sz="1400">
              <a:solidFill>
                <a:schemeClr val="tx1"/>
              </a:solidFill>
            </a:endParaRPr>
          </a:p>
        </p:txBody>
      </p:sp>
      <p:sp>
        <p:nvSpPr>
          <p:cNvPr id="2" name="Date Placeholder 1">
            <a:extLst>
              <a:ext uri="{FF2B5EF4-FFF2-40B4-BE49-F238E27FC236}">
                <a16:creationId xmlns:a16="http://schemas.microsoft.com/office/drawing/2014/main" id="{86415166-E50B-F1C1-E6D2-4D8FA24B1FA5}"/>
              </a:ext>
            </a:extLst>
          </p:cNvPr>
          <p:cNvSpPr>
            <a:spLocks noGrp="1"/>
          </p:cNvSpPr>
          <p:nvPr>
            <p:ph type="dt" sz="half" idx="10"/>
          </p:nvPr>
        </p:nvSpPr>
        <p:spPr/>
        <p:txBody>
          <a:bodyPr/>
          <a:lstStyle/>
          <a:p>
            <a:fld id="{720D5A55-4B68-477A-9CCE-0200AA51C15C}" type="datetime1">
              <a:rPr lang="vi-VN" sz="1400" smtClean="0">
                <a:solidFill>
                  <a:schemeClr val="tx1"/>
                </a:solidFill>
              </a:rPr>
              <a:t>14/07/2022</a:t>
            </a:fld>
            <a:endParaRPr lang="vi-VN" sz="1400">
              <a:solidFill>
                <a:schemeClr val="tx1"/>
              </a:solidFill>
            </a:endParaRPr>
          </a:p>
        </p:txBody>
      </p:sp>
      <p:sp>
        <p:nvSpPr>
          <p:cNvPr id="14" name="TextBox 13">
            <a:extLst>
              <a:ext uri="{FF2B5EF4-FFF2-40B4-BE49-F238E27FC236}">
                <a16:creationId xmlns:a16="http://schemas.microsoft.com/office/drawing/2014/main" id="{2BDB6216-EFA3-01EC-5FD3-14DB26A1581E}"/>
              </a:ext>
            </a:extLst>
          </p:cNvPr>
          <p:cNvSpPr txBox="1"/>
          <p:nvPr/>
        </p:nvSpPr>
        <p:spPr>
          <a:xfrm>
            <a:off x="2439890" y="474937"/>
            <a:ext cx="7322173" cy="769441"/>
          </a:xfrm>
          <a:prstGeom prst="rect">
            <a:avLst/>
          </a:prstGeom>
          <a:noFill/>
        </p:spPr>
        <p:txBody>
          <a:bodyPr wrap="square" rtlCol="0">
            <a:spAutoFit/>
          </a:bodyPr>
          <a:lstStyle/>
          <a:p>
            <a:pPr algn="ctr"/>
            <a:r>
              <a:rPr lang="vi-VN" sz="4400" b="1">
                <a:solidFill>
                  <a:srgbClr val="FF0000"/>
                </a:solidFill>
                <a:latin typeface="Arial" panose="020B0604020202020204" pitchFamily="34" charset="0"/>
              </a:rPr>
              <a:t>Kết quả</a:t>
            </a:r>
            <a:endParaRPr lang="vi-VN" sz="4400" b="1">
              <a:solidFill>
                <a:srgbClr val="FF0000"/>
              </a:solidFill>
            </a:endParaRPr>
          </a:p>
        </p:txBody>
      </p:sp>
      <p:sp>
        <p:nvSpPr>
          <p:cNvPr id="3" name="TextBox 2">
            <a:extLst>
              <a:ext uri="{FF2B5EF4-FFF2-40B4-BE49-F238E27FC236}">
                <a16:creationId xmlns:a16="http://schemas.microsoft.com/office/drawing/2014/main" id="{B9DD422D-98D8-3CF3-6F29-2928D6D72D78}"/>
              </a:ext>
            </a:extLst>
          </p:cNvPr>
          <p:cNvSpPr txBox="1"/>
          <p:nvPr/>
        </p:nvSpPr>
        <p:spPr>
          <a:xfrm>
            <a:off x="778931" y="1363134"/>
            <a:ext cx="3637426" cy="584775"/>
          </a:xfrm>
          <a:prstGeom prst="rect">
            <a:avLst/>
          </a:prstGeom>
          <a:noFill/>
        </p:spPr>
        <p:txBody>
          <a:bodyPr wrap="square" rtlCol="0">
            <a:spAutoFit/>
          </a:bodyPr>
          <a:lstStyle/>
          <a:p>
            <a:pPr algn="ctr"/>
            <a:r>
              <a:rPr lang="vi-VN" sz="3200" b="1" u="sng">
                <a:solidFill>
                  <a:srgbClr val="FF0000"/>
                </a:solidFill>
                <a:latin typeface="Arial" panose="020B0604020202020204" pitchFamily="34" charset="0"/>
              </a:rPr>
              <a:t>Kết quả train/test</a:t>
            </a:r>
          </a:p>
        </p:txBody>
      </p:sp>
      <p:pic>
        <p:nvPicPr>
          <p:cNvPr id="9" name="Picture 8">
            <a:extLst>
              <a:ext uri="{FF2B5EF4-FFF2-40B4-BE49-F238E27FC236}">
                <a16:creationId xmlns:a16="http://schemas.microsoft.com/office/drawing/2014/main" id="{A0AF908A-25FC-8D96-77B8-F894B95C2A49}"/>
              </a:ext>
            </a:extLst>
          </p:cNvPr>
          <p:cNvPicPr>
            <a:picLocks noChangeAspect="1"/>
          </p:cNvPicPr>
          <p:nvPr/>
        </p:nvPicPr>
        <p:blipFill>
          <a:blip r:embed="rId4"/>
          <a:stretch>
            <a:fillRect/>
          </a:stretch>
        </p:blipFill>
        <p:spPr>
          <a:xfrm>
            <a:off x="5388202" y="1242328"/>
            <a:ext cx="6024867" cy="5099012"/>
          </a:xfrm>
          <a:prstGeom prst="rect">
            <a:avLst/>
          </a:prstGeom>
        </p:spPr>
      </p:pic>
    </p:spTree>
    <p:extLst>
      <p:ext uri="{BB962C8B-B14F-4D97-AF65-F5344CB8AC3E}">
        <p14:creationId xmlns:p14="http://schemas.microsoft.com/office/powerpoint/2010/main" val="19901636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graphical user interface&#10;&#10;Description automatically generated">
            <a:extLst>
              <a:ext uri="{FF2B5EF4-FFF2-40B4-BE49-F238E27FC236}">
                <a16:creationId xmlns:a16="http://schemas.microsoft.com/office/drawing/2014/main" id="{151780F6-7E0E-F420-8C27-945F79F036D9}"/>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b="19"/>
          <a:stretch/>
        </p:blipFill>
        <p:spPr>
          <a:xfrm>
            <a:off x="0" y="0"/>
            <a:ext cx="12191999" cy="6858000"/>
          </a:xfrm>
          <a:prstGeom prst="rect">
            <a:avLst/>
          </a:prstGeom>
        </p:spPr>
      </p:pic>
      <p:sp>
        <p:nvSpPr>
          <p:cNvPr id="6" name="Footer Placeholder 5">
            <a:extLst>
              <a:ext uri="{FF2B5EF4-FFF2-40B4-BE49-F238E27FC236}">
                <a16:creationId xmlns:a16="http://schemas.microsoft.com/office/drawing/2014/main" id="{6085564A-E19D-44C6-A153-9748FC0496AA}"/>
              </a:ext>
            </a:extLst>
          </p:cNvPr>
          <p:cNvSpPr>
            <a:spLocks noGrp="1"/>
          </p:cNvSpPr>
          <p:nvPr>
            <p:ph type="ftr" sz="quarter" idx="11"/>
          </p:nvPr>
        </p:nvSpPr>
        <p:spPr>
          <a:xfrm>
            <a:off x="3039917" y="6348845"/>
            <a:ext cx="6112164" cy="365125"/>
          </a:xfrm>
        </p:spPr>
        <p:txBody>
          <a:bodyPr/>
          <a:lstStyle/>
          <a:p>
            <a:r>
              <a:rPr lang="vi-VN" sz="1400">
                <a:solidFill>
                  <a:schemeClr val="tx1"/>
                </a:solidFill>
              </a:rPr>
              <a:t>Phân Tích &amp; Xây Dựng Mô Hình Dự Đoán Nồng Độ CO Trong Không Khí</a:t>
            </a:r>
          </a:p>
        </p:txBody>
      </p:sp>
      <p:sp>
        <p:nvSpPr>
          <p:cNvPr id="7" name="Slide Number Placeholder 6">
            <a:extLst>
              <a:ext uri="{FF2B5EF4-FFF2-40B4-BE49-F238E27FC236}">
                <a16:creationId xmlns:a16="http://schemas.microsoft.com/office/drawing/2014/main" id="{70E646B9-6F09-9215-C56E-D5AF007C6A4E}"/>
              </a:ext>
            </a:extLst>
          </p:cNvPr>
          <p:cNvSpPr>
            <a:spLocks noGrp="1"/>
          </p:cNvSpPr>
          <p:nvPr>
            <p:ph type="sldNum" sz="quarter" idx="12"/>
          </p:nvPr>
        </p:nvSpPr>
        <p:spPr>
          <a:xfrm>
            <a:off x="10668000" y="6356350"/>
            <a:ext cx="685800" cy="365125"/>
          </a:xfrm>
        </p:spPr>
        <p:txBody>
          <a:bodyPr/>
          <a:lstStyle/>
          <a:p>
            <a:fld id="{979C1D6E-BC7D-4390-8B49-138F374AB680}" type="slidenum">
              <a:rPr lang="vi-VN" sz="1400" smtClean="0">
                <a:solidFill>
                  <a:schemeClr val="tx1"/>
                </a:solidFill>
              </a:rPr>
              <a:t>3</a:t>
            </a:fld>
            <a:endParaRPr lang="vi-VN" sz="1400">
              <a:solidFill>
                <a:schemeClr val="tx1"/>
              </a:solidFill>
            </a:endParaRPr>
          </a:p>
        </p:txBody>
      </p:sp>
      <p:sp>
        <p:nvSpPr>
          <p:cNvPr id="2" name="Date Placeholder 1">
            <a:extLst>
              <a:ext uri="{FF2B5EF4-FFF2-40B4-BE49-F238E27FC236}">
                <a16:creationId xmlns:a16="http://schemas.microsoft.com/office/drawing/2014/main" id="{86415166-E50B-F1C1-E6D2-4D8FA24B1FA5}"/>
              </a:ext>
            </a:extLst>
          </p:cNvPr>
          <p:cNvSpPr>
            <a:spLocks noGrp="1"/>
          </p:cNvSpPr>
          <p:nvPr>
            <p:ph type="dt" sz="half" idx="10"/>
          </p:nvPr>
        </p:nvSpPr>
        <p:spPr/>
        <p:txBody>
          <a:bodyPr/>
          <a:lstStyle/>
          <a:p>
            <a:fld id="{035B93C9-2117-4470-9FAE-93BA6F87DF0C}" type="datetime1">
              <a:rPr lang="vi-VN" sz="1400" smtClean="0">
                <a:solidFill>
                  <a:schemeClr val="tx1"/>
                </a:solidFill>
              </a:rPr>
              <a:t>13/07/2022</a:t>
            </a:fld>
            <a:endParaRPr lang="vi-VN" sz="1400">
              <a:solidFill>
                <a:schemeClr val="tx1"/>
              </a:solidFill>
            </a:endParaRPr>
          </a:p>
        </p:txBody>
      </p:sp>
      <p:sp>
        <p:nvSpPr>
          <p:cNvPr id="14" name="TextBox 13">
            <a:extLst>
              <a:ext uri="{FF2B5EF4-FFF2-40B4-BE49-F238E27FC236}">
                <a16:creationId xmlns:a16="http://schemas.microsoft.com/office/drawing/2014/main" id="{2BDB6216-EFA3-01EC-5FD3-14DB26A1581E}"/>
              </a:ext>
            </a:extLst>
          </p:cNvPr>
          <p:cNvSpPr txBox="1"/>
          <p:nvPr/>
        </p:nvSpPr>
        <p:spPr>
          <a:xfrm>
            <a:off x="4749051" y="465973"/>
            <a:ext cx="2693895" cy="769441"/>
          </a:xfrm>
          <a:prstGeom prst="rect">
            <a:avLst/>
          </a:prstGeom>
          <a:noFill/>
        </p:spPr>
        <p:txBody>
          <a:bodyPr wrap="square" rtlCol="0">
            <a:spAutoFit/>
          </a:bodyPr>
          <a:lstStyle/>
          <a:p>
            <a:pPr algn="ctr"/>
            <a:r>
              <a:rPr lang="vi-VN" sz="4400" b="1">
                <a:solidFill>
                  <a:srgbClr val="FF0000"/>
                </a:solidFill>
              </a:rPr>
              <a:t>Bài Toán</a:t>
            </a:r>
          </a:p>
        </p:txBody>
      </p:sp>
      <p:sp>
        <p:nvSpPr>
          <p:cNvPr id="3" name="TextBox 2">
            <a:extLst>
              <a:ext uri="{FF2B5EF4-FFF2-40B4-BE49-F238E27FC236}">
                <a16:creationId xmlns:a16="http://schemas.microsoft.com/office/drawing/2014/main" id="{D4B92F68-91EE-FE15-83C2-F4FEEC73C692}"/>
              </a:ext>
            </a:extLst>
          </p:cNvPr>
          <p:cNvSpPr txBox="1"/>
          <p:nvPr/>
        </p:nvSpPr>
        <p:spPr>
          <a:xfrm>
            <a:off x="838200" y="1837267"/>
            <a:ext cx="10515600" cy="3416320"/>
          </a:xfrm>
          <a:prstGeom prst="rect">
            <a:avLst/>
          </a:prstGeom>
          <a:noFill/>
        </p:spPr>
        <p:txBody>
          <a:bodyPr wrap="square" rtlCol="0">
            <a:spAutoFit/>
          </a:bodyPr>
          <a:lstStyle/>
          <a:p>
            <a:pPr marL="285750" indent="-285750" algn="just">
              <a:buFont typeface="Wingdings" panose="05000000000000000000" pitchFamily="2" charset="2"/>
              <a:buChar char="v"/>
            </a:pPr>
            <a:r>
              <a:rPr lang="vi-VN" sz="2400">
                <a:solidFill>
                  <a:srgbClr val="FF0000"/>
                </a:solidFill>
              </a:rPr>
              <a:t>Chất lượng không khí </a:t>
            </a:r>
            <a:r>
              <a:rPr lang="vi-VN" sz="2400">
                <a:solidFill>
                  <a:srgbClr val="0F13B1"/>
                </a:solidFill>
              </a:rPr>
              <a:t>có ảnh hưởng không nhỏ đến sức khỏe con người. Ô nhiễm không khí dẫn đến một loạt các vấn đề sức khỏe, đặc biệt là ở trẻ em. Một trong những tác nhân ảnh hưởng đến chất lượng không khí là </a:t>
            </a:r>
            <a:r>
              <a:rPr lang="vi-VN" sz="2400">
                <a:solidFill>
                  <a:srgbClr val="FF0000"/>
                </a:solidFill>
              </a:rPr>
              <a:t>Carbon Monoxide (CO).</a:t>
            </a:r>
          </a:p>
          <a:p>
            <a:pPr marL="285750" indent="-285750" algn="just">
              <a:buFont typeface="Wingdings" panose="05000000000000000000" pitchFamily="2" charset="2"/>
              <a:buChar char="v"/>
            </a:pPr>
            <a:r>
              <a:rPr lang="vi-VN" sz="2400">
                <a:solidFill>
                  <a:srgbClr val="FF0000"/>
                </a:solidFill>
              </a:rPr>
              <a:t>Dự đoán nồng độ CO trong không khí </a:t>
            </a:r>
            <a:r>
              <a:rPr lang="vi-VN" sz="2400">
                <a:solidFill>
                  <a:srgbClr val="0F13B1"/>
                </a:solidFill>
              </a:rPr>
              <a:t>nhằm đưa ra các cảnh báo sớm, kịp thời cho phép chính phủ và các tổ chức liên quan khác thực hiện các bước cần thiết để bảo vệ những người dễ bị tổn thương nhất, khỏi tiếp xúc với không khí có chất lượng nguy hiểm.</a:t>
            </a:r>
          </a:p>
          <a:p>
            <a:pPr algn="just"/>
            <a:endParaRPr lang="vi-VN" sz="2400">
              <a:solidFill>
                <a:srgbClr val="0F13B1"/>
              </a:solidFill>
            </a:endParaRPr>
          </a:p>
        </p:txBody>
      </p:sp>
    </p:spTree>
    <p:extLst>
      <p:ext uri="{BB962C8B-B14F-4D97-AF65-F5344CB8AC3E}">
        <p14:creationId xmlns:p14="http://schemas.microsoft.com/office/powerpoint/2010/main" val="942145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A picture containing graphical user interface&#10;&#10;Description automatically generated">
            <a:extLst>
              <a:ext uri="{FF2B5EF4-FFF2-40B4-BE49-F238E27FC236}">
                <a16:creationId xmlns:a16="http://schemas.microsoft.com/office/drawing/2014/main" id="{A80E26BA-6764-C4E7-DC21-06B92AD319A6}"/>
              </a:ext>
            </a:extLst>
          </p:cNvPr>
          <p:cNvPicPr>
            <a:picLocks noGrp="1" noRo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b="19"/>
          <a:stretch/>
        </p:blipFill>
        <p:spPr>
          <a:xfrm>
            <a:off x="0" y="0"/>
            <a:ext cx="12191999" cy="6858000"/>
          </a:xfrm>
          <a:prstGeom prst="rect">
            <a:avLst/>
          </a:prstGeom>
        </p:spPr>
      </p:pic>
      <p:sp>
        <p:nvSpPr>
          <p:cNvPr id="6" name="Footer Placeholder 5">
            <a:extLst>
              <a:ext uri="{FF2B5EF4-FFF2-40B4-BE49-F238E27FC236}">
                <a16:creationId xmlns:a16="http://schemas.microsoft.com/office/drawing/2014/main" id="{6085564A-E19D-44C6-A153-9748FC0496AA}"/>
              </a:ext>
            </a:extLst>
          </p:cNvPr>
          <p:cNvSpPr>
            <a:spLocks noGrp="1"/>
          </p:cNvSpPr>
          <p:nvPr>
            <p:ph type="ftr" sz="quarter" idx="11"/>
          </p:nvPr>
        </p:nvSpPr>
        <p:spPr>
          <a:xfrm>
            <a:off x="3039917" y="6348845"/>
            <a:ext cx="6112164" cy="365125"/>
          </a:xfrm>
        </p:spPr>
        <p:txBody>
          <a:bodyPr/>
          <a:lstStyle/>
          <a:p>
            <a:r>
              <a:rPr lang="vi-VN" sz="1400">
                <a:solidFill>
                  <a:schemeClr val="tx1"/>
                </a:solidFill>
              </a:rPr>
              <a:t>Phân Tích &amp; Xây Dựng Mô Hình Dự Đoán Nồng Độ CO Trong Không Khí</a:t>
            </a:r>
          </a:p>
        </p:txBody>
      </p:sp>
      <p:sp>
        <p:nvSpPr>
          <p:cNvPr id="7" name="Slide Number Placeholder 6">
            <a:extLst>
              <a:ext uri="{FF2B5EF4-FFF2-40B4-BE49-F238E27FC236}">
                <a16:creationId xmlns:a16="http://schemas.microsoft.com/office/drawing/2014/main" id="{70E646B9-6F09-9215-C56E-D5AF007C6A4E}"/>
              </a:ext>
            </a:extLst>
          </p:cNvPr>
          <p:cNvSpPr>
            <a:spLocks noGrp="1"/>
          </p:cNvSpPr>
          <p:nvPr>
            <p:ph type="sldNum" sz="quarter" idx="12"/>
          </p:nvPr>
        </p:nvSpPr>
        <p:spPr>
          <a:xfrm>
            <a:off x="10668000" y="6356350"/>
            <a:ext cx="685800" cy="365125"/>
          </a:xfrm>
        </p:spPr>
        <p:txBody>
          <a:bodyPr/>
          <a:lstStyle/>
          <a:p>
            <a:fld id="{979C1D6E-BC7D-4390-8B49-138F374AB680}" type="slidenum">
              <a:rPr lang="vi-VN" sz="1400" smtClean="0">
                <a:solidFill>
                  <a:schemeClr val="tx1"/>
                </a:solidFill>
              </a:rPr>
              <a:t>30</a:t>
            </a:fld>
            <a:endParaRPr lang="vi-VN" sz="1400">
              <a:solidFill>
                <a:schemeClr val="tx1"/>
              </a:solidFill>
            </a:endParaRPr>
          </a:p>
        </p:txBody>
      </p:sp>
      <p:sp>
        <p:nvSpPr>
          <p:cNvPr id="2" name="Date Placeholder 1">
            <a:extLst>
              <a:ext uri="{FF2B5EF4-FFF2-40B4-BE49-F238E27FC236}">
                <a16:creationId xmlns:a16="http://schemas.microsoft.com/office/drawing/2014/main" id="{86415166-E50B-F1C1-E6D2-4D8FA24B1FA5}"/>
              </a:ext>
            </a:extLst>
          </p:cNvPr>
          <p:cNvSpPr>
            <a:spLocks noGrp="1"/>
          </p:cNvSpPr>
          <p:nvPr>
            <p:ph type="dt" sz="half" idx="10"/>
          </p:nvPr>
        </p:nvSpPr>
        <p:spPr/>
        <p:txBody>
          <a:bodyPr/>
          <a:lstStyle/>
          <a:p>
            <a:fld id="{720D5A55-4B68-477A-9CCE-0200AA51C15C}" type="datetime1">
              <a:rPr lang="vi-VN" sz="1400" smtClean="0">
                <a:solidFill>
                  <a:schemeClr val="tx1"/>
                </a:solidFill>
              </a:rPr>
              <a:t>14/07/2022</a:t>
            </a:fld>
            <a:endParaRPr lang="vi-VN" sz="1400">
              <a:solidFill>
                <a:schemeClr val="tx1"/>
              </a:solidFill>
            </a:endParaRPr>
          </a:p>
        </p:txBody>
      </p:sp>
      <p:sp>
        <p:nvSpPr>
          <p:cNvPr id="14" name="TextBox 13">
            <a:extLst>
              <a:ext uri="{FF2B5EF4-FFF2-40B4-BE49-F238E27FC236}">
                <a16:creationId xmlns:a16="http://schemas.microsoft.com/office/drawing/2014/main" id="{2BDB6216-EFA3-01EC-5FD3-14DB26A1581E}"/>
              </a:ext>
            </a:extLst>
          </p:cNvPr>
          <p:cNvSpPr txBox="1"/>
          <p:nvPr/>
        </p:nvSpPr>
        <p:spPr>
          <a:xfrm>
            <a:off x="2439890" y="474937"/>
            <a:ext cx="7322173" cy="769441"/>
          </a:xfrm>
          <a:prstGeom prst="rect">
            <a:avLst/>
          </a:prstGeom>
          <a:noFill/>
        </p:spPr>
        <p:txBody>
          <a:bodyPr wrap="square" rtlCol="0">
            <a:spAutoFit/>
          </a:bodyPr>
          <a:lstStyle/>
          <a:p>
            <a:pPr algn="ctr"/>
            <a:r>
              <a:rPr lang="vi-VN" sz="4400" b="1">
                <a:solidFill>
                  <a:srgbClr val="FF0000"/>
                </a:solidFill>
                <a:latin typeface="Arial" panose="020B0604020202020204" pitchFamily="34" charset="0"/>
              </a:rPr>
              <a:t>Kết quả</a:t>
            </a:r>
            <a:endParaRPr lang="vi-VN" sz="4400" b="1">
              <a:solidFill>
                <a:srgbClr val="FF0000"/>
              </a:solidFill>
            </a:endParaRPr>
          </a:p>
        </p:txBody>
      </p:sp>
      <p:sp>
        <p:nvSpPr>
          <p:cNvPr id="3" name="TextBox 2">
            <a:extLst>
              <a:ext uri="{FF2B5EF4-FFF2-40B4-BE49-F238E27FC236}">
                <a16:creationId xmlns:a16="http://schemas.microsoft.com/office/drawing/2014/main" id="{B9DD422D-98D8-3CF3-6F29-2928D6D72D78}"/>
              </a:ext>
            </a:extLst>
          </p:cNvPr>
          <p:cNvSpPr txBox="1"/>
          <p:nvPr/>
        </p:nvSpPr>
        <p:spPr>
          <a:xfrm>
            <a:off x="778931" y="1363134"/>
            <a:ext cx="6001248" cy="584775"/>
          </a:xfrm>
          <a:prstGeom prst="rect">
            <a:avLst/>
          </a:prstGeom>
          <a:noFill/>
        </p:spPr>
        <p:txBody>
          <a:bodyPr wrap="square" rtlCol="0">
            <a:spAutoFit/>
          </a:bodyPr>
          <a:lstStyle/>
          <a:p>
            <a:pPr algn="ctr"/>
            <a:r>
              <a:rPr lang="vi-VN" sz="3200" b="1" u="sng">
                <a:solidFill>
                  <a:srgbClr val="FF0000"/>
                </a:solidFill>
                <a:latin typeface="Arial" panose="020B0604020202020204" pitchFamily="34" charset="0"/>
              </a:rPr>
              <a:t>Nhận xét kết quả trên tập test</a:t>
            </a:r>
          </a:p>
        </p:txBody>
      </p:sp>
      <p:sp>
        <p:nvSpPr>
          <p:cNvPr id="8" name="TextBox 7">
            <a:extLst>
              <a:ext uri="{FF2B5EF4-FFF2-40B4-BE49-F238E27FC236}">
                <a16:creationId xmlns:a16="http://schemas.microsoft.com/office/drawing/2014/main" id="{B0589706-3BA4-181E-6CE7-837661ECDA44}"/>
              </a:ext>
            </a:extLst>
          </p:cNvPr>
          <p:cNvSpPr txBox="1"/>
          <p:nvPr/>
        </p:nvSpPr>
        <p:spPr>
          <a:xfrm>
            <a:off x="838200" y="2314428"/>
            <a:ext cx="10815536" cy="3785652"/>
          </a:xfrm>
          <a:prstGeom prst="rect">
            <a:avLst/>
          </a:prstGeom>
          <a:noFill/>
        </p:spPr>
        <p:txBody>
          <a:bodyPr wrap="square" rtlCol="0">
            <a:spAutoFit/>
          </a:bodyPr>
          <a:lstStyle/>
          <a:p>
            <a:pPr marL="342900" indent="-342900" algn="just">
              <a:buFont typeface="Wingdings" panose="05000000000000000000" pitchFamily="2" charset="2"/>
              <a:buChar char="§"/>
            </a:pPr>
            <a:r>
              <a:rPr lang="vi-VN" sz="2400">
                <a:solidFill>
                  <a:srgbClr val="0F13B1"/>
                </a:solidFill>
                <a:effectLst/>
                <a:latin typeface="Arial" panose="020B0604020202020204" pitchFamily="34" charset="0"/>
              </a:rPr>
              <a:t>Dữ liệu xử lý missing values theo </a:t>
            </a:r>
            <a:r>
              <a:rPr lang="vi-VN" sz="2400">
                <a:solidFill>
                  <a:srgbClr val="FF0000"/>
                </a:solidFill>
                <a:effectLst/>
                <a:latin typeface="Arial" panose="020B0604020202020204" pitchFamily="34" charset="0"/>
              </a:rPr>
              <a:t>chiến lược REMOVE </a:t>
            </a:r>
            <a:r>
              <a:rPr lang="vi-VN" sz="2400">
                <a:solidFill>
                  <a:srgbClr val="0F13B1"/>
                </a:solidFill>
                <a:effectLst/>
                <a:latin typeface="Arial" panose="020B0604020202020204" pitchFamily="34" charset="0"/>
              </a:rPr>
              <a:t>cho kết quả cao hơn dữ liệu xử lý missing values bằng </a:t>
            </a:r>
            <a:r>
              <a:rPr lang="vi-VN" sz="2400">
                <a:solidFill>
                  <a:srgbClr val="FF0000"/>
                </a:solidFill>
                <a:effectLst/>
                <a:latin typeface="Arial" panose="020B0604020202020204" pitchFamily="34" charset="0"/>
              </a:rPr>
              <a:t>chiến lược MEAN </a:t>
            </a:r>
            <a:r>
              <a:rPr lang="vi-VN" sz="2400">
                <a:solidFill>
                  <a:srgbClr val="0F13B1"/>
                </a:solidFill>
                <a:effectLst/>
                <a:latin typeface="Arial" panose="020B0604020202020204" pitchFamily="34" charset="0"/>
              </a:rPr>
              <a:t>ở tất cả các mô hình.</a:t>
            </a:r>
          </a:p>
          <a:p>
            <a:pPr marL="342900" indent="-342900" algn="just">
              <a:buFont typeface="Wingdings" panose="05000000000000000000" pitchFamily="2" charset="2"/>
              <a:buChar char="§"/>
            </a:pPr>
            <a:r>
              <a:rPr lang="vi-VN" sz="2400">
                <a:solidFill>
                  <a:srgbClr val="0F13B1"/>
                </a:solidFill>
                <a:effectLst/>
                <a:latin typeface="Arial" panose="020B0604020202020204" pitchFamily="34" charset="0"/>
              </a:rPr>
              <a:t>Bộ dữ liệu ban đầu đã có được hiệu suất rất tốt, nên quá trình thực hiện phân tích ANOVA để loại bỏ các thuộc tính ít ảnh hưởng đến đầu ra hoặc xem xét các tương tác của các thuộc tính nhằm tạo ra các bộ dữ liệu mới không thực sự quá hiệu quả để cải thiện hiệu suất dự đoán của các mô hình.</a:t>
            </a:r>
          </a:p>
          <a:p>
            <a:pPr marL="342900" indent="-342900" algn="just">
              <a:buFont typeface="Wingdings" panose="05000000000000000000" pitchFamily="2" charset="2"/>
              <a:buChar char="§"/>
            </a:pPr>
            <a:r>
              <a:rPr lang="vi-VN" sz="2400">
                <a:solidFill>
                  <a:srgbClr val="0F13B1"/>
                </a:solidFill>
                <a:effectLst/>
                <a:latin typeface="Arial" panose="020B0604020202020204" pitchFamily="34" charset="0"/>
              </a:rPr>
              <a:t>Mô hình cuối cùng tốt nhất mà chúng tôi đạt được là mô hình sử dụng thuật</a:t>
            </a:r>
            <a:br>
              <a:rPr lang="vi-VN" sz="2400">
                <a:solidFill>
                  <a:srgbClr val="0F13B1"/>
                </a:solidFill>
              </a:rPr>
            </a:br>
            <a:r>
              <a:rPr lang="vi-VN" sz="2400">
                <a:solidFill>
                  <a:srgbClr val="0F13B1"/>
                </a:solidFill>
                <a:effectLst/>
                <a:latin typeface="Arial" panose="020B0604020202020204" pitchFamily="34" charset="0"/>
              </a:rPr>
              <a:t>toán </a:t>
            </a:r>
            <a:r>
              <a:rPr lang="vi-VN" sz="2400">
                <a:solidFill>
                  <a:srgbClr val="FF0000"/>
                </a:solidFill>
                <a:effectLst/>
                <a:latin typeface="Arial" panose="020B0604020202020204" pitchFamily="34" charset="0"/>
              </a:rPr>
              <a:t>Support Vector Regression</a:t>
            </a:r>
            <a:r>
              <a:rPr lang="vi-VN" sz="2400">
                <a:solidFill>
                  <a:srgbClr val="0F13B1"/>
                </a:solidFill>
                <a:effectLst/>
                <a:latin typeface="Arial" panose="020B0604020202020204" pitchFamily="34" charset="0"/>
              </a:rPr>
              <a:t> kết hợp với bộ dữ liệu </a:t>
            </a:r>
            <a:r>
              <a:rPr lang="vi-VN" sz="2400">
                <a:solidFill>
                  <a:srgbClr val="FF0000"/>
                </a:solidFill>
                <a:effectLst/>
                <a:latin typeface="Arial" panose="020B0604020202020204" pitchFamily="34" charset="0"/>
              </a:rPr>
              <a:t>REMOVE ANOVA</a:t>
            </a:r>
            <a:br>
              <a:rPr lang="vi-VN" sz="2400">
                <a:solidFill>
                  <a:srgbClr val="FF0000"/>
                </a:solidFill>
              </a:rPr>
            </a:br>
            <a:r>
              <a:rPr lang="vi-VN" sz="2400">
                <a:solidFill>
                  <a:srgbClr val="FF0000"/>
                </a:solidFill>
                <a:effectLst/>
                <a:latin typeface="Arial" panose="020B0604020202020204" pitchFamily="34" charset="0"/>
              </a:rPr>
              <a:t>đơn thuộc tính (RMSE = 0.3789).</a:t>
            </a:r>
            <a:endParaRPr lang="vi-VN" sz="2400" b="1">
              <a:solidFill>
                <a:srgbClr val="FF0000"/>
              </a:solidFill>
            </a:endParaRPr>
          </a:p>
        </p:txBody>
      </p:sp>
    </p:spTree>
    <p:extLst>
      <p:ext uri="{BB962C8B-B14F-4D97-AF65-F5344CB8AC3E}">
        <p14:creationId xmlns:p14="http://schemas.microsoft.com/office/powerpoint/2010/main" val="41753618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A picture containing graphical user interface&#10;&#10;Description automatically generated">
            <a:extLst>
              <a:ext uri="{FF2B5EF4-FFF2-40B4-BE49-F238E27FC236}">
                <a16:creationId xmlns:a16="http://schemas.microsoft.com/office/drawing/2014/main" id="{A80E26BA-6764-C4E7-DC21-06B92AD319A6}"/>
              </a:ext>
            </a:extLst>
          </p:cNvPr>
          <p:cNvPicPr>
            <a:picLocks noGrp="1" noRo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b="19"/>
          <a:stretch/>
        </p:blipFill>
        <p:spPr>
          <a:xfrm>
            <a:off x="0" y="0"/>
            <a:ext cx="12191999" cy="6858000"/>
          </a:xfrm>
          <a:prstGeom prst="rect">
            <a:avLst/>
          </a:prstGeom>
        </p:spPr>
      </p:pic>
      <p:sp>
        <p:nvSpPr>
          <p:cNvPr id="6" name="Footer Placeholder 5">
            <a:extLst>
              <a:ext uri="{FF2B5EF4-FFF2-40B4-BE49-F238E27FC236}">
                <a16:creationId xmlns:a16="http://schemas.microsoft.com/office/drawing/2014/main" id="{6085564A-E19D-44C6-A153-9748FC0496AA}"/>
              </a:ext>
            </a:extLst>
          </p:cNvPr>
          <p:cNvSpPr>
            <a:spLocks noGrp="1"/>
          </p:cNvSpPr>
          <p:nvPr>
            <p:ph type="ftr" sz="quarter" idx="11"/>
          </p:nvPr>
        </p:nvSpPr>
        <p:spPr>
          <a:xfrm>
            <a:off x="3039917" y="6348845"/>
            <a:ext cx="6112164" cy="365125"/>
          </a:xfrm>
        </p:spPr>
        <p:txBody>
          <a:bodyPr/>
          <a:lstStyle/>
          <a:p>
            <a:r>
              <a:rPr lang="vi-VN" sz="1400">
                <a:solidFill>
                  <a:schemeClr val="tx1"/>
                </a:solidFill>
              </a:rPr>
              <a:t>Phân Tích &amp; Xây Dựng Mô Hình Dự Đoán Nồng Độ CO Trong Không Khí</a:t>
            </a:r>
          </a:p>
        </p:txBody>
      </p:sp>
      <p:sp>
        <p:nvSpPr>
          <p:cNvPr id="7" name="Slide Number Placeholder 6">
            <a:extLst>
              <a:ext uri="{FF2B5EF4-FFF2-40B4-BE49-F238E27FC236}">
                <a16:creationId xmlns:a16="http://schemas.microsoft.com/office/drawing/2014/main" id="{70E646B9-6F09-9215-C56E-D5AF007C6A4E}"/>
              </a:ext>
            </a:extLst>
          </p:cNvPr>
          <p:cNvSpPr>
            <a:spLocks noGrp="1"/>
          </p:cNvSpPr>
          <p:nvPr>
            <p:ph type="sldNum" sz="quarter" idx="12"/>
          </p:nvPr>
        </p:nvSpPr>
        <p:spPr>
          <a:xfrm>
            <a:off x="10668000" y="6356350"/>
            <a:ext cx="685800" cy="365125"/>
          </a:xfrm>
        </p:spPr>
        <p:txBody>
          <a:bodyPr/>
          <a:lstStyle/>
          <a:p>
            <a:fld id="{979C1D6E-BC7D-4390-8B49-138F374AB680}" type="slidenum">
              <a:rPr lang="vi-VN" sz="1400" smtClean="0">
                <a:solidFill>
                  <a:schemeClr val="tx1"/>
                </a:solidFill>
              </a:rPr>
              <a:t>31</a:t>
            </a:fld>
            <a:endParaRPr lang="vi-VN" sz="1400">
              <a:solidFill>
                <a:schemeClr val="tx1"/>
              </a:solidFill>
            </a:endParaRPr>
          </a:p>
        </p:txBody>
      </p:sp>
      <p:sp>
        <p:nvSpPr>
          <p:cNvPr id="2" name="Date Placeholder 1">
            <a:extLst>
              <a:ext uri="{FF2B5EF4-FFF2-40B4-BE49-F238E27FC236}">
                <a16:creationId xmlns:a16="http://schemas.microsoft.com/office/drawing/2014/main" id="{86415166-E50B-F1C1-E6D2-4D8FA24B1FA5}"/>
              </a:ext>
            </a:extLst>
          </p:cNvPr>
          <p:cNvSpPr>
            <a:spLocks noGrp="1"/>
          </p:cNvSpPr>
          <p:nvPr>
            <p:ph type="dt" sz="half" idx="10"/>
          </p:nvPr>
        </p:nvSpPr>
        <p:spPr/>
        <p:txBody>
          <a:bodyPr/>
          <a:lstStyle/>
          <a:p>
            <a:fld id="{720D5A55-4B68-477A-9CCE-0200AA51C15C}" type="datetime1">
              <a:rPr lang="vi-VN" sz="1400" smtClean="0">
                <a:solidFill>
                  <a:schemeClr val="tx1"/>
                </a:solidFill>
              </a:rPr>
              <a:t>14/07/2022</a:t>
            </a:fld>
            <a:endParaRPr lang="vi-VN" sz="1400">
              <a:solidFill>
                <a:schemeClr val="tx1"/>
              </a:solidFill>
            </a:endParaRPr>
          </a:p>
        </p:txBody>
      </p:sp>
      <p:sp>
        <p:nvSpPr>
          <p:cNvPr id="14" name="TextBox 13">
            <a:extLst>
              <a:ext uri="{FF2B5EF4-FFF2-40B4-BE49-F238E27FC236}">
                <a16:creationId xmlns:a16="http://schemas.microsoft.com/office/drawing/2014/main" id="{2BDB6216-EFA3-01EC-5FD3-14DB26A1581E}"/>
              </a:ext>
            </a:extLst>
          </p:cNvPr>
          <p:cNvSpPr txBox="1"/>
          <p:nvPr/>
        </p:nvSpPr>
        <p:spPr>
          <a:xfrm>
            <a:off x="2439890" y="474937"/>
            <a:ext cx="7322173" cy="769441"/>
          </a:xfrm>
          <a:prstGeom prst="rect">
            <a:avLst/>
          </a:prstGeom>
          <a:noFill/>
        </p:spPr>
        <p:txBody>
          <a:bodyPr wrap="square" rtlCol="0">
            <a:spAutoFit/>
          </a:bodyPr>
          <a:lstStyle/>
          <a:p>
            <a:pPr algn="ctr"/>
            <a:r>
              <a:rPr lang="vi-VN" sz="4400" b="1">
                <a:solidFill>
                  <a:srgbClr val="FF0000"/>
                </a:solidFill>
                <a:latin typeface="Arial" panose="020B0604020202020204" pitchFamily="34" charset="0"/>
              </a:rPr>
              <a:t>Kết luận</a:t>
            </a:r>
            <a:endParaRPr lang="vi-VN" sz="4400" b="1">
              <a:solidFill>
                <a:srgbClr val="FF0000"/>
              </a:solidFill>
            </a:endParaRPr>
          </a:p>
        </p:txBody>
      </p:sp>
      <p:sp>
        <p:nvSpPr>
          <p:cNvPr id="8" name="TextBox 7">
            <a:extLst>
              <a:ext uri="{FF2B5EF4-FFF2-40B4-BE49-F238E27FC236}">
                <a16:creationId xmlns:a16="http://schemas.microsoft.com/office/drawing/2014/main" id="{B0589706-3BA4-181E-6CE7-837661ECDA44}"/>
              </a:ext>
            </a:extLst>
          </p:cNvPr>
          <p:cNvSpPr txBox="1"/>
          <p:nvPr/>
        </p:nvSpPr>
        <p:spPr>
          <a:xfrm>
            <a:off x="1077338" y="2211751"/>
            <a:ext cx="10364011" cy="3046988"/>
          </a:xfrm>
          <a:prstGeom prst="rect">
            <a:avLst/>
          </a:prstGeom>
          <a:noFill/>
        </p:spPr>
        <p:txBody>
          <a:bodyPr wrap="square" rtlCol="0">
            <a:spAutoFit/>
          </a:bodyPr>
          <a:lstStyle/>
          <a:p>
            <a:pPr marL="342900" indent="-342900" algn="just">
              <a:buFont typeface="Wingdings" panose="05000000000000000000" pitchFamily="2" charset="2"/>
              <a:buChar char="§"/>
            </a:pPr>
            <a:r>
              <a:rPr lang="vi-VN" sz="2400">
                <a:solidFill>
                  <a:srgbClr val="0F13B1"/>
                </a:solidFill>
                <a:latin typeface="Arial" panose="020B0604020202020204" pitchFamily="34" charset="0"/>
              </a:rPr>
              <a:t>P</a:t>
            </a:r>
            <a:r>
              <a:rPr lang="vi-VN" sz="2400">
                <a:solidFill>
                  <a:srgbClr val="0F13B1"/>
                </a:solidFill>
                <a:effectLst/>
                <a:latin typeface="Arial" panose="020B0604020202020204" pitchFamily="34" charset="0"/>
              </a:rPr>
              <a:t>hân tích và xây dựng mô hình dự đoán nồng độ CO trong không khí dựa trên bộ dữ liệu Air Quality.</a:t>
            </a:r>
          </a:p>
          <a:p>
            <a:pPr marL="342900" indent="-342900" algn="just">
              <a:buFont typeface="Wingdings" panose="05000000000000000000" pitchFamily="2" charset="2"/>
              <a:buChar char="§"/>
            </a:pPr>
            <a:r>
              <a:rPr lang="vi-VN" sz="2400">
                <a:solidFill>
                  <a:srgbClr val="0F13B1"/>
                </a:solidFill>
                <a:effectLst/>
                <a:latin typeface="Arial" panose="020B0604020202020204" pitchFamily="34" charset="0"/>
              </a:rPr>
              <a:t>Tiến hành các phương pháp xử lý missing values và cho ra 2 bộ dữ liệu mới là: </a:t>
            </a:r>
            <a:r>
              <a:rPr lang="vi-VN" sz="2400">
                <a:solidFill>
                  <a:srgbClr val="FF0000"/>
                </a:solidFill>
                <a:effectLst/>
                <a:latin typeface="Arial" panose="020B0604020202020204" pitchFamily="34" charset="0"/>
              </a:rPr>
              <a:t>Air Quality-REMOVE </a:t>
            </a:r>
            <a:r>
              <a:rPr lang="vi-VN" sz="2400">
                <a:solidFill>
                  <a:srgbClr val="0F13B1"/>
                </a:solidFill>
                <a:effectLst/>
                <a:latin typeface="Arial" panose="020B0604020202020204" pitchFamily="34" charset="0"/>
              </a:rPr>
              <a:t>và </a:t>
            </a:r>
            <a:r>
              <a:rPr lang="vi-VN" sz="2400">
                <a:solidFill>
                  <a:srgbClr val="FF0000"/>
                </a:solidFill>
                <a:effectLst/>
                <a:latin typeface="Arial" panose="020B0604020202020204" pitchFamily="34" charset="0"/>
              </a:rPr>
              <a:t>Air Quality-MEAN. </a:t>
            </a:r>
          </a:p>
          <a:p>
            <a:pPr marL="342900" indent="-342900" algn="just">
              <a:buFont typeface="Wingdings" panose="05000000000000000000" pitchFamily="2" charset="2"/>
              <a:buChar char="§"/>
            </a:pPr>
            <a:r>
              <a:rPr lang="vi-VN" sz="2400">
                <a:solidFill>
                  <a:srgbClr val="0F13B1"/>
                </a:solidFill>
                <a:effectLst/>
                <a:latin typeface="Arial" panose="020B0604020202020204" pitchFamily="34" charset="0"/>
              </a:rPr>
              <a:t>Thực hiện quá trình </a:t>
            </a:r>
            <a:r>
              <a:rPr lang="vi-VN" sz="2400">
                <a:solidFill>
                  <a:srgbClr val="FF0000"/>
                </a:solidFill>
                <a:effectLst/>
                <a:latin typeface="Arial" panose="020B0604020202020204" pitchFamily="34" charset="0"/>
              </a:rPr>
              <a:t>phân tích ANOVA </a:t>
            </a:r>
            <a:r>
              <a:rPr lang="vi-VN" sz="2400">
                <a:solidFill>
                  <a:srgbClr val="0F13B1"/>
                </a:solidFill>
                <a:effectLst/>
                <a:latin typeface="Arial" panose="020B0604020202020204" pitchFamily="34" charset="0"/>
              </a:rPr>
              <a:t>trên 2 bộ dữ liệu REMOVE và MEAN, chúng tôi thu được các bộ dữ liệu sau: REMOVE gốc, REMOVE ANOVA đơn thuộc tính, REMOVE ANOVA tương tác 2 thuộc tính, MEAN gốc và MEAN ANOVA tương tác 2 thuộc tính.</a:t>
            </a:r>
          </a:p>
        </p:txBody>
      </p:sp>
      <p:sp>
        <p:nvSpPr>
          <p:cNvPr id="9" name="TextBox 8">
            <a:extLst>
              <a:ext uri="{FF2B5EF4-FFF2-40B4-BE49-F238E27FC236}">
                <a16:creationId xmlns:a16="http://schemas.microsoft.com/office/drawing/2014/main" id="{D596253E-6FEA-D31C-A57C-3DF901E33B26}"/>
              </a:ext>
            </a:extLst>
          </p:cNvPr>
          <p:cNvSpPr txBox="1"/>
          <p:nvPr/>
        </p:nvSpPr>
        <p:spPr>
          <a:xfrm>
            <a:off x="778931" y="1363134"/>
            <a:ext cx="2898124" cy="584775"/>
          </a:xfrm>
          <a:prstGeom prst="rect">
            <a:avLst/>
          </a:prstGeom>
          <a:noFill/>
        </p:spPr>
        <p:txBody>
          <a:bodyPr wrap="square" rtlCol="0">
            <a:spAutoFit/>
          </a:bodyPr>
          <a:lstStyle/>
          <a:p>
            <a:pPr algn="ctr"/>
            <a:r>
              <a:rPr lang="vi-VN" sz="3200" b="1" u="sng">
                <a:solidFill>
                  <a:srgbClr val="FF0000"/>
                </a:solidFill>
                <a:latin typeface="Arial" panose="020B0604020202020204" pitchFamily="34" charset="0"/>
              </a:rPr>
              <a:t>Đã làm được:</a:t>
            </a:r>
          </a:p>
        </p:txBody>
      </p:sp>
    </p:spTree>
    <p:extLst>
      <p:ext uri="{BB962C8B-B14F-4D97-AF65-F5344CB8AC3E}">
        <p14:creationId xmlns:p14="http://schemas.microsoft.com/office/powerpoint/2010/main" val="42213046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A picture containing graphical user interface&#10;&#10;Description automatically generated">
            <a:extLst>
              <a:ext uri="{FF2B5EF4-FFF2-40B4-BE49-F238E27FC236}">
                <a16:creationId xmlns:a16="http://schemas.microsoft.com/office/drawing/2014/main" id="{A80E26BA-6764-C4E7-DC21-06B92AD319A6}"/>
              </a:ext>
            </a:extLst>
          </p:cNvPr>
          <p:cNvPicPr>
            <a:picLocks noGrp="1" noRo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b="19"/>
          <a:stretch/>
        </p:blipFill>
        <p:spPr>
          <a:xfrm>
            <a:off x="0" y="0"/>
            <a:ext cx="12191999" cy="6858000"/>
          </a:xfrm>
          <a:prstGeom prst="rect">
            <a:avLst/>
          </a:prstGeom>
        </p:spPr>
      </p:pic>
      <p:sp>
        <p:nvSpPr>
          <p:cNvPr id="6" name="Footer Placeholder 5">
            <a:extLst>
              <a:ext uri="{FF2B5EF4-FFF2-40B4-BE49-F238E27FC236}">
                <a16:creationId xmlns:a16="http://schemas.microsoft.com/office/drawing/2014/main" id="{6085564A-E19D-44C6-A153-9748FC0496AA}"/>
              </a:ext>
            </a:extLst>
          </p:cNvPr>
          <p:cNvSpPr>
            <a:spLocks noGrp="1"/>
          </p:cNvSpPr>
          <p:nvPr>
            <p:ph type="ftr" sz="quarter" idx="11"/>
          </p:nvPr>
        </p:nvSpPr>
        <p:spPr>
          <a:xfrm>
            <a:off x="3039917" y="6348845"/>
            <a:ext cx="6112164" cy="365125"/>
          </a:xfrm>
        </p:spPr>
        <p:txBody>
          <a:bodyPr/>
          <a:lstStyle/>
          <a:p>
            <a:r>
              <a:rPr lang="vi-VN" sz="1400">
                <a:solidFill>
                  <a:schemeClr val="tx1"/>
                </a:solidFill>
              </a:rPr>
              <a:t>Phân Tích &amp; Xây Dựng Mô Hình Dự Đoán Nồng Độ CO Trong Không Khí</a:t>
            </a:r>
          </a:p>
        </p:txBody>
      </p:sp>
      <p:sp>
        <p:nvSpPr>
          <p:cNvPr id="7" name="Slide Number Placeholder 6">
            <a:extLst>
              <a:ext uri="{FF2B5EF4-FFF2-40B4-BE49-F238E27FC236}">
                <a16:creationId xmlns:a16="http://schemas.microsoft.com/office/drawing/2014/main" id="{70E646B9-6F09-9215-C56E-D5AF007C6A4E}"/>
              </a:ext>
            </a:extLst>
          </p:cNvPr>
          <p:cNvSpPr>
            <a:spLocks noGrp="1"/>
          </p:cNvSpPr>
          <p:nvPr>
            <p:ph type="sldNum" sz="quarter" idx="12"/>
          </p:nvPr>
        </p:nvSpPr>
        <p:spPr>
          <a:xfrm>
            <a:off x="10668000" y="6356350"/>
            <a:ext cx="685800" cy="365125"/>
          </a:xfrm>
        </p:spPr>
        <p:txBody>
          <a:bodyPr/>
          <a:lstStyle/>
          <a:p>
            <a:fld id="{979C1D6E-BC7D-4390-8B49-138F374AB680}" type="slidenum">
              <a:rPr lang="vi-VN" sz="1400" smtClean="0">
                <a:solidFill>
                  <a:schemeClr val="tx1"/>
                </a:solidFill>
              </a:rPr>
              <a:t>32</a:t>
            </a:fld>
            <a:endParaRPr lang="vi-VN" sz="1400">
              <a:solidFill>
                <a:schemeClr val="tx1"/>
              </a:solidFill>
            </a:endParaRPr>
          </a:p>
        </p:txBody>
      </p:sp>
      <p:sp>
        <p:nvSpPr>
          <p:cNvPr id="2" name="Date Placeholder 1">
            <a:extLst>
              <a:ext uri="{FF2B5EF4-FFF2-40B4-BE49-F238E27FC236}">
                <a16:creationId xmlns:a16="http://schemas.microsoft.com/office/drawing/2014/main" id="{86415166-E50B-F1C1-E6D2-4D8FA24B1FA5}"/>
              </a:ext>
            </a:extLst>
          </p:cNvPr>
          <p:cNvSpPr>
            <a:spLocks noGrp="1"/>
          </p:cNvSpPr>
          <p:nvPr>
            <p:ph type="dt" sz="half" idx="10"/>
          </p:nvPr>
        </p:nvSpPr>
        <p:spPr/>
        <p:txBody>
          <a:bodyPr/>
          <a:lstStyle/>
          <a:p>
            <a:fld id="{720D5A55-4B68-477A-9CCE-0200AA51C15C}" type="datetime1">
              <a:rPr lang="vi-VN" sz="1400" smtClean="0">
                <a:solidFill>
                  <a:schemeClr val="tx1"/>
                </a:solidFill>
              </a:rPr>
              <a:t>14/07/2022</a:t>
            </a:fld>
            <a:endParaRPr lang="vi-VN" sz="1400">
              <a:solidFill>
                <a:schemeClr val="tx1"/>
              </a:solidFill>
            </a:endParaRPr>
          </a:p>
        </p:txBody>
      </p:sp>
      <p:sp>
        <p:nvSpPr>
          <p:cNvPr id="14" name="TextBox 13">
            <a:extLst>
              <a:ext uri="{FF2B5EF4-FFF2-40B4-BE49-F238E27FC236}">
                <a16:creationId xmlns:a16="http://schemas.microsoft.com/office/drawing/2014/main" id="{2BDB6216-EFA3-01EC-5FD3-14DB26A1581E}"/>
              </a:ext>
            </a:extLst>
          </p:cNvPr>
          <p:cNvSpPr txBox="1"/>
          <p:nvPr/>
        </p:nvSpPr>
        <p:spPr>
          <a:xfrm>
            <a:off x="2439890" y="474937"/>
            <a:ext cx="7322173" cy="769441"/>
          </a:xfrm>
          <a:prstGeom prst="rect">
            <a:avLst/>
          </a:prstGeom>
          <a:noFill/>
        </p:spPr>
        <p:txBody>
          <a:bodyPr wrap="square" rtlCol="0">
            <a:spAutoFit/>
          </a:bodyPr>
          <a:lstStyle/>
          <a:p>
            <a:pPr algn="ctr"/>
            <a:r>
              <a:rPr lang="vi-VN" sz="4400" b="1">
                <a:solidFill>
                  <a:srgbClr val="FF0000"/>
                </a:solidFill>
                <a:latin typeface="Arial" panose="020B0604020202020204" pitchFamily="34" charset="0"/>
              </a:rPr>
              <a:t>Kết luận</a:t>
            </a:r>
            <a:endParaRPr lang="vi-VN" sz="4400" b="1">
              <a:solidFill>
                <a:srgbClr val="FF0000"/>
              </a:solidFill>
            </a:endParaRPr>
          </a:p>
        </p:txBody>
      </p:sp>
      <p:sp>
        <p:nvSpPr>
          <p:cNvPr id="8" name="TextBox 7">
            <a:extLst>
              <a:ext uri="{FF2B5EF4-FFF2-40B4-BE49-F238E27FC236}">
                <a16:creationId xmlns:a16="http://schemas.microsoft.com/office/drawing/2014/main" id="{B0589706-3BA4-181E-6CE7-837661ECDA44}"/>
              </a:ext>
            </a:extLst>
          </p:cNvPr>
          <p:cNvSpPr txBox="1"/>
          <p:nvPr/>
        </p:nvSpPr>
        <p:spPr>
          <a:xfrm>
            <a:off x="1077338" y="2211751"/>
            <a:ext cx="10364011" cy="2308324"/>
          </a:xfrm>
          <a:prstGeom prst="rect">
            <a:avLst/>
          </a:prstGeom>
          <a:noFill/>
        </p:spPr>
        <p:txBody>
          <a:bodyPr wrap="square" rtlCol="0">
            <a:spAutoFit/>
          </a:bodyPr>
          <a:lstStyle/>
          <a:p>
            <a:pPr marL="342900" indent="-342900" algn="just">
              <a:buFont typeface="Wingdings" panose="05000000000000000000" pitchFamily="2" charset="2"/>
              <a:buChar char="§"/>
            </a:pPr>
            <a:r>
              <a:rPr lang="vi-VN" sz="2400">
                <a:solidFill>
                  <a:srgbClr val="0F13B1"/>
                </a:solidFill>
                <a:latin typeface="Arial" panose="020B0604020202020204" pitchFamily="34" charset="0"/>
              </a:rPr>
              <a:t>Áp </a:t>
            </a:r>
            <a:r>
              <a:rPr lang="vi-VN" sz="2400">
                <a:solidFill>
                  <a:srgbClr val="0F13B1"/>
                </a:solidFill>
                <a:effectLst/>
                <a:latin typeface="Arial" panose="020B0604020202020204" pitchFamily="34" charset="0"/>
              </a:rPr>
              <a:t>dụng các thuật toán: Linear Regression, Decision Tree Regression, Random Forest Regression, Support Vector Regression và Neural Network.</a:t>
            </a:r>
          </a:p>
          <a:p>
            <a:pPr marL="342900" indent="-342900" algn="just">
              <a:buFont typeface="Wingdings" panose="05000000000000000000" pitchFamily="2" charset="2"/>
              <a:buChar char="§"/>
            </a:pPr>
            <a:r>
              <a:rPr lang="vi-VN" sz="2400">
                <a:solidFill>
                  <a:srgbClr val="0F13B1"/>
                </a:solidFill>
                <a:effectLst/>
                <a:latin typeface="Arial" panose="020B0604020202020204" pitchFamily="34" charset="0"/>
              </a:rPr>
              <a:t>Kết quả tốt nhất mà chúng tối đạt được là mô hình Support Vector Regression được huấn luyện trên bộ dữ liệu REMOVE ANOVA đơn thuộc tính, với độ đo </a:t>
            </a:r>
            <a:r>
              <a:rPr lang="vi-VN" sz="2400">
                <a:solidFill>
                  <a:srgbClr val="FF0000"/>
                </a:solidFill>
                <a:effectLst/>
                <a:latin typeface="Arial" panose="020B0604020202020204" pitchFamily="34" charset="0"/>
              </a:rPr>
              <a:t>RMSE = 0.3789</a:t>
            </a:r>
            <a:r>
              <a:rPr lang="vi-VN" sz="2400">
                <a:solidFill>
                  <a:srgbClr val="0F13B1"/>
                </a:solidFill>
                <a:effectLst/>
                <a:latin typeface="Arial" panose="020B0604020202020204" pitchFamily="34" charset="0"/>
              </a:rPr>
              <a:t>.</a:t>
            </a:r>
            <a:endParaRPr lang="vi-VN" sz="2400" b="1">
              <a:solidFill>
                <a:srgbClr val="0F13B1"/>
              </a:solidFill>
            </a:endParaRPr>
          </a:p>
        </p:txBody>
      </p:sp>
      <p:sp>
        <p:nvSpPr>
          <p:cNvPr id="9" name="TextBox 8">
            <a:extLst>
              <a:ext uri="{FF2B5EF4-FFF2-40B4-BE49-F238E27FC236}">
                <a16:creationId xmlns:a16="http://schemas.microsoft.com/office/drawing/2014/main" id="{D596253E-6FEA-D31C-A57C-3DF901E33B26}"/>
              </a:ext>
            </a:extLst>
          </p:cNvPr>
          <p:cNvSpPr txBox="1"/>
          <p:nvPr/>
        </p:nvSpPr>
        <p:spPr>
          <a:xfrm>
            <a:off x="778931" y="1363134"/>
            <a:ext cx="2898124" cy="584775"/>
          </a:xfrm>
          <a:prstGeom prst="rect">
            <a:avLst/>
          </a:prstGeom>
          <a:noFill/>
        </p:spPr>
        <p:txBody>
          <a:bodyPr wrap="square" rtlCol="0">
            <a:spAutoFit/>
          </a:bodyPr>
          <a:lstStyle/>
          <a:p>
            <a:pPr algn="ctr"/>
            <a:r>
              <a:rPr lang="vi-VN" sz="3200" b="1" u="sng">
                <a:solidFill>
                  <a:srgbClr val="FF0000"/>
                </a:solidFill>
                <a:latin typeface="Arial" panose="020B0604020202020204" pitchFamily="34" charset="0"/>
              </a:rPr>
              <a:t>Đã làm được:</a:t>
            </a:r>
          </a:p>
        </p:txBody>
      </p:sp>
    </p:spTree>
    <p:extLst>
      <p:ext uri="{BB962C8B-B14F-4D97-AF65-F5344CB8AC3E}">
        <p14:creationId xmlns:p14="http://schemas.microsoft.com/office/powerpoint/2010/main" val="35529792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A picture containing graphical user interface&#10;&#10;Description automatically generated">
            <a:extLst>
              <a:ext uri="{FF2B5EF4-FFF2-40B4-BE49-F238E27FC236}">
                <a16:creationId xmlns:a16="http://schemas.microsoft.com/office/drawing/2014/main" id="{A80E26BA-6764-C4E7-DC21-06B92AD319A6}"/>
              </a:ext>
            </a:extLst>
          </p:cNvPr>
          <p:cNvPicPr>
            <a:picLocks noGrp="1" noRo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b="19"/>
          <a:stretch/>
        </p:blipFill>
        <p:spPr>
          <a:xfrm>
            <a:off x="0" y="0"/>
            <a:ext cx="12191999" cy="6858000"/>
          </a:xfrm>
          <a:prstGeom prst="rect">
            <a:avLst/>
          </a:prstGeom>
        </p:spPr>
      </p:pic>
      <p:sp>
        <p:nvSpPr>
          <p:cNvPr id="6" name="Footer Placeholder 5">
            <a:extLst>
              <a:ext uri="{FF2B5EF4-FFF2-40B4-BE49-F238E27FC236}">
                <a16:creationId xmlns:a16="http://schemas.microsoft.com/office/drawing/2014/main" id="{6085564A-E19D-44C6-A153-9748FC0496AA}"/>
              </a:ext>
            </a:extLst>
          </p:cNvPr>
          <p:cNvSpPr>
            <a:spLocks noGrp="1"/>
          </p:cNvSpPr>
          <p:nvPr>
            <p:ph type="ftr" sz="quarter" idx="11"/>
          </p:nvPr>
        </p:nvSpPr>
        <p:spPr>
          <a:xfrm>
            <a:off x="3039917" y="6348845"/>
            <a:ext cx="6112164" cy="365125"/>
          </a:xfrm>
        </p:spPr>
        <p:txBody>
          <a:bodyPr/>
          <a:lstStyle/>
          <a:p>
            <a:r>
              <a:rPr lang="vi-VN" sz="1400">
                <a:solidFill>
                  <a:schemeClr val="tx1"/>
                </a:solidFill>
              </a:rPr>
              <a:t>Phân Tích &amp; Xây Dựng Mô Hình Dự Đoán Nồng Độ CO Trong Không Khí</a:t>
            </a:r>
          </a:p>
        </p:txBody>
      </p:sp>
      <p:sp>
        <p:nvSpPr>
          <p:cNvPr id="7" name="Slide Number Placeholder 6">
            <a:extLst>
              <a:ext uri="{FF2B5EF4-FFF2-40B4-BE49-F238E27FC236}">
                <a16:creationId xmlns:a16="http://schemas.microsoft.com/office/drawing/2014/main" id="{70E646B9-6F09-9215-C56E-D5AF007C6A4E}"/>
              </a:ext>
            </a:extLst>
          </p:cNvPr>
          <p:cNvSpPr>
            <a:spLocks noGrp="1"/>
          </p:cNvSpPr>
          <p:nvPr>
            <p:ph type="sldNum" sz="quarter" idx="12"/>
          </p:nvPr>
        </p:nvSpPr>
        <p:spPr>
          <a:xfrm>
            <a:off x="10668000" y="6356350"/>
            <a:ext cx="685800" cy="365125"/>
          </a:xfrm>
        </p:spPr>
        <p:txBody>
          <a:bodyPr/>
          <a:lstStyle/>
          <a:p>
            <a:fld id="{979C1D6E-BC7D-4390-8B49-138F374AB680}" type="slidenum">
              <a:rPr lang="vi-VN" sz="1400" smtClean="0">
                <a:solidFill>
                  <a:schemeClr val="tx1"/>
                </a:solidFill>
              </a:rPr>
              <a:t>33</a:t>
            </a:fld>
            <a:endParaRPr lang="vi-VN" sz="1400">
              <a:solidFill>
                <a:schemeClr val="tx1"/>
              </a:solidFill>
            </a:endParaRPr>
          </a:p>
        </p:txBody>
      </p:sp>
      <p:sp>
        <p:nvSpPr>
          <p:cNvPr id="2" name="Date Placeholder 1">
            <a:extLst>
              <a:ext uri="{FF2B5EF4-FFF2-40B4-BE49-F238E27FC236}">
                <a16:creationId xmlns:a16="http://schemas.microsoft.com/office/drawing/2014/main" id="{86415166-E50B-F1C1-E6D2-4D8FA24B1FA5}"/>
              </a:ext>
            </a:extLst>
          </p:cNvPr>
          <p:cNvSpPr>
            <a:spLocks noGrp="1"/>
          </p:cNvSpPr>
          <p:nvPr>
            <p:ph type="dt" sz="half" idx="10"/>
          </p:nvPr>
        </p:nvSpPr>
        <p:spPr/>
        <p:txBody>
          <a:bodyPr/>
          <a:lstStyle/>
          <a:p>
            <a:fld id="{720D5A55-4B68-477A-9CCE-0200AA51C15C}" type="datetime1">
              <a:rPr lang="vi-VN" sz="1400" smtClean="0">
                <a:solidFill>
                  <a:schemeClr val="tx1"/>
                </a:solidFill>
              </a:rPr>
              <a:t>14/07/2022</a:t>
            </a:fld>
            <a:endParaRPr lang="vi-VN" sz="1400">
              <a:solidFill>
                <a:schemeClr val="tx1"/>
              </a:solidFill>
            </a:endParaRPr>
          </a:p>
        </p:txBody>
      </p:sp>
      <p:sp>
        <p:nvSpPr>
          <p:cNvPr id="14" name="TextBox 13">
            <a:extLst>
              <a:ext uri="{FF2B5EF4-FFF2-40B4-BE49-F238E27FC236}">
                <a16:creationId xmlns:a16="http://schemas.microsoft.com/office/drawing/2014/main" id="{2BDB6216-EFA3-01EC-5FD3-14DB26A1581E}"/>
              </a:ext>
            </a:extLst>
          </p:cNvPr>
          <p:cNvSpPr txBox="1"/>
          <p:nvPr/>
        </p:nvSpPr>
        <p:spPr>
          <a:xfrm>
            <a:off x="2439890" y="474937"/>
            <a:ext cx="7322173" cy="769441"/>
          </a:xfrm>
          <a:prstGeom prst="rect">
            <a:avLst/>
          </a:prstGeom>
          <a:noFill/>
        </p:spPr>
        <p:txBody>
          <a:bodyPr wrap="square" rtlCol="0">
            <a:spAutoFit/>
          </a:bodyPr>
          <a:lstStyle/>
          <a:p>
            <a:pPr algn="ctr"/>
            <a:r>
              <a:rPr lang="vi-VN" sz="4400" b="1">
                <a:solidFill>
                  <a:srgbClr val="FF0000"/>
                </a:solidFill>
                <a:latin typeface="Arial" panose="020B0604020202020204" pitchFamily="34" charset="0"/>
              </a:rPr>
              <a:t>Kết luận</a:t>
            </a:r>
            <a:endParaRPr lang="vi-VN" sz="4400" b="1">
              <a:solidFill>
                <a:srgbClr val="FF0000"/>
              </a:solidFill>
            </a:endParaRPr>
          </a:p>
        </p:txBody>
      </p:sp>
      <p:sp>
        <p:nvSpPr>
          <p:cNvPr id="8" name="TextBox 7">
            <a:extLst>
              <a:ext uri="{FF2B5EF4-FFF2-40B4-BE49-F238E27FC236}">
                <a16:creationId xmlns:a16="http://schemas.microsoft.com/office/drawing/2014/main" id="{B0589706-3BA4-181E-6CE7-837661ECDA44}"/>
              </a:ext>
            </a:extLst>
          </p:cNvPr>
          <p:cNvSpPr txBox="1"/>
          <p:nvPr/>
        </p:nvSpPr>
        <p:spPr>
          <a:xfrm>
            <a:off x="1077338" y="2211751"/>
            <a:ext cx="10364011" cy="2677656"/>
          </a:xfrm>
          <a:prstGeom prst="rect">
            <a:avLst/>
          </a:prstGeom>
          <a:noFill/>
        </p:spPr>
        <p:txBody>
          <a:bodyPr wrap="square" rtlCol="0">
            <a:spAutoFit/>
          </a:bodyPr>
          <a:lstStyle/>
          <a:p>
            <a:pPr marL="342900" indent="-342900" algn="just">
              <a:buFont typeface="Wingdings" panose="05000000000000000000" pitchFamily="2" charset="2"/>
              <a:buChar char="§"/>
            </a:pPr>
            <a:r>
              <a:rPr lang="vi-VN" sz="2400">
                <a:solidFill>
                  <a:srgbClr val="FF0000"/>
                </a:solidFill>
                <a:effectLst/>
                <a:latin typeface="Arial" panose="020B0604020202020204" pitchFamily="34" charset="0"/>
              </a:rPr>
              <a:t>Bộ dữ liệu: </a:t>
            </a:r>
            <a:r>
              <a:rPr lang="vi-VN" sz="2400">
                <a:solidFill>
                  <a:srgbClr val="0F13B1"/>
                </a:solidFill>
                <a:effectLst/>
                <a:latin typeface="Arial" panose="020B0604020202020204" pitchFamily="34" charset="0"/>
              </a:rPr>
              <a:t>Xử lý các missing values tốt hơn nữa, ta có thể thử xử lý các missing values bằng cách điền bằng các giá trị mean của từng thuộc tính theo ngày/giờ. Ngoài ra, chúng ta có thể tiến hành thu thập thêm dữ liệu từ thực tế thông qua các cảm biến (sensor).</a:t>
            </a:r>
          </a:p>
          <a:p>
            <a:pPr marL="342900" indent="-342900" algn="just">
              <a:buFont typeface="Wingdings" panose="05000000000000000000" pitchFamily="2" charset="2"/>
              <a:buChar char="§"/>
            </a:pPr>
            <a:r>
              <a:rPr lang="vi-VN" sz="2400">
                <a:solidFill>
                  <a:srgbClr val="FF0000"/>
                </a:solidFill>
                <a:effectLst/>
                <a:latin typeface="Arial" panose="020B0604020202020204" pitchFamily="34" charset="0"/>
              </a:rPr>
              <a:t>Mô hình: </a:t>
            </a:r>
            <a:r>
              <a:rPr lang="vi-VN" sz="2400">
                <a:solidFill>
                  <a:srgbClr val="0F13B1"/>
                </a:solidFill>
                <a:effectLst/>
                <a:latin typeface="Arial" panose="020B0604020202020204" pitchFamily="34" charset="0"/>
              </a:rPr>
              <a:t>Áp dụng các kỹ thuật, mô hình </a:t>
            </a:r>
            <a:r>
              <a:rPr lang="vi-VN" sz="2400">
                <a:solidFill>
                  <a:srgbClr val="FF0000"/>
                </a:solidFill>
                <a:effectLst/>
                <a:latin typeface="Arial" panose="020B0604020202020204" pitchFamily="34" charset="0"/>
              </a:rPr>
              <a:t>Deep Learning </a:t>
            </a:r>
            <a:r>
              <a:rPr lang="vi-VN" sz="2400">
                <a:solidFill>
                  <a:srgbClr val="0F13B1"/>
                </a:solidFill>
                <a:effectLst/>
                <a:latin typeface="Arial" panose="020B0604020202020204" pitchFamily="34" charset="0"/>
              </a:rPr>
              <a:t>như: </a:t>
            </a:r>
            <a:r>
              <a:rPr lang="vi-VN" sz="2400">
                <a:solidFill>
                  <a:srgbClr val="FF0000"/>
                </a:solidFill>
                <a:effectLst/>
                <a:latin typeface="Arial" panose="020B0604020202020204" pitchFamily="34" charset="0"/>
              </a:rPr>
              <a:t>RNN, LSTM, . . . </a:t>
            </a:r>
            <a:r>
              <a:rPr lang="vi-VN" sz="2400">
                <a:solidFill>
                  <a:srgbClr val="0F13B1"/>
                </a:solidFill>
                <a:effectLst/>
                <a:latin typeface="Arial" panose="020B0604020202020204" pitchFamily="34" charset="0"/>
              </a:rPr>
              <a:t>và các mô hình </a:t>
            </a:r>
            <a:r>
              <a:rPr lang="vi-VN" sz="2400">
                <a:solidFill>
                  <a:srgbClr val="FF0000"/>
                </a:solidFill>
                <a:effectLst/>
                <a:latin typeface="Arial" panose="020B0604020202020204" pitchFamily="34" charset="0"/>
              </a:rPr>
              <a:t>Time Series </a:t>
            </a:r>
            <a:r>
              <a:rPr lang="vi-VN" sz="2400">
                <a:solidFill>
                  <a:srgbClr val="0F13B1"/>
                </a:solidFill>
                <a:effectLst/>
                <a:latin typeface="Arial" panose="020B0604020202020204" pitchFamily="34" charset="0"/>
              </a:rPr>
              <a:t>như: </a:t>
            </a:r>
            <a:r>
              <a:rPr lang="vi-VN" sz="2400">
                <a:solidFill>
                  <a:srgbClr val="FF0000"/>
                </a:solidFill>
                <a:effectLst/>
                <a:latin typeface="Arial" panose="020B0604020202020204" pitchFamily="34" charset="0"/>
              </a:rPr>
              <a:t>ARIMA, . . . </a:t>
            </a:r>
            <a:r>
              <a:rPr lang="vi-VN" sz="2400">
                <a:solidFill>
                  <a:srgbClr val="0F13B1"/>
                </a:solidFill>
                <a:effectLst/>
                <a:latin typeface="Arial" panose="020B0604020202020204" pitchFamily="34" charset="0"/>
              </a:rPr>
              <a:t>để cải thiện kết quả dự đoan tốt hơn nữa.</a:t>
            </a:r>
            <a:endParaRPr lang="vi-VN" sz="2400" b="1">
              <a:solidFill>
                <a:srgbClr val="0F13B1"/>
              </a:solidFill>
            </a:endParaRPr>
          </a:p>
        </p:txBody>
      </p:sp>
      <p:sp>
        <p:nvSpPr>
          <p:cNvPr id="9" name="TextBox 8">
            <a:extLst>
              <a:ext uri="{FF2B5EF4-FFF2-40B4-BE49-F238E27FC236}">
                <a16:creationId xmlns:a16="http://schemas.microsoft.com/office/drawing/2014/main" id="{D596253E-6FEA-D31C-A57C-3DF901E33B26}"/>
              </a:ext>
            </a:extLst>
          </p:cNvPr>
          <p:cNvSpPr txBox="1"/>
          <p:nvPr/>
        </p:nvSpPr>
        <p:spPr>
          <a:xfrm>
            <a:off x="778931" y="1363134"/>
            <a:ext cx="3812524" cy="584775"/>
          </a:xfrm>
          <a:prstGeom prst="rect">
            <a:avLst/>
          </a:prstGeom>
          <a:noFill/>
        </p:spPr>
        <p:txBody>
          <a:bodyPr wrap="square" rtlCol="0">
            <a:spAutoFit/>
          </a:bodyPr>
          <a:lstStyle/>
          <a:p>
            <a:pPr algn="ctr"/>
            <a:r>
              <a:rPr lang="vi-VN" sz="3200" b="1" u="sng">
                <a:solidFill>
                  <a:srgbClr val="FF0000"/>
                </a:solidFill>
                <a:latin typeface="Arial" panose="020B0604020202020204" pitchFamily="34" charset="0"/>
              </a:rPr>
              <a:t>Hướng phát triển:</a:t>
            </a:r>
          </a:p>
        </p:txBody>
      </p:sp>
    </p:spTree>
    <p:extLst>
      <p:ext uri="{BB962C8B-B14F-4D97-AF65-F5344CB8AC3E}">
        <p14:creationId xmlns:p14="http://schemas.microsoft.com/office/powerpoint/2010/main" val="13813803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graphical user interface&#10;&#10;Description automatically generated">
            <a:extLst>
              <a:ext uri="{FF2B5EF4-FFF2-40B4-BE49-F238E27FC236}">
                <a16:creationId xmlns:a16="http://schemas.microsoft.com/office/drawing/2014/main" id="{151780F6-7E0E-F420-8C27-945F79F036D9}"/>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b="19"/>
          <a:stretch/>
        </p:blipFill>
        <p:spPr>
          <a:xfrm>
            <a:off x="0" y="0"/>
            <a:ext cx="12191999" cy="6858000"/>
          </a:xfrm>
          <a:prstGeom prst="rect">
            <a:avLst/>
          </a:prstGeom>
        </p:spPr>
      </p:pic>
      <p:sp>
        <p:nvSpPr>
          <p:cNvPr id="8" name="Rectangle 7">
            <a:extLst>
              <a:ext uri="{FF2B5EF4-FFF2-40B4-BE49-F238E27FC236}">
                <a16:creationId xmlns:a16="http://schemas.microsoft.com/office/drawing/2014/main" id="{6399EC53-9B48-194F-272C-D8D849F8FE86}"/>
              </a:ext>
            </a:extLst>
          </p:cNvPr>
          <p:cNvSpPr/>
          <p:nvPr/>
        </p:nvSpPr>
        <p:spPr>
          <a:xfrm>
            <a:off x="307181" y="248479"/>
            <a:ext cx="11610620" cy="635128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Footer Placeholder 5">
            <a:extLst>
              <a:ext uri="{FF2B5EF4-FFF2-40B4-BE49-F238E27FC236}">
                <a16:creationId xmlns:a16="http://schemas.microsoft.com/office/drawing/2014/main" id="{6085564A-E19D-44C6-A153-9748FC0496AA}"/>
              </a:ext>
            </a:extLst>
          </p:cNvPr>
          <p:cNvSpPr>
            <a:spLocks noGrp="1"/>
          </p:cNvSpPr>
          <p:nvPr>
            <p:ph type="ftr" sz="quarter" idx="11"/>
          </p:nvPr>
        </p:nvSpPr>
        <p:spPr>
          <a:xfrm>
            <a:off x="3039917" y="6348845"/>
            <a:ext cx="6112164" cy="365125"/>
          </a:xfrm>
        </p:spPr>
        <p:txBody>
          <a:bodyPr/>
          <a:lstStyle/>
          <a:p>
            <a:r>
              <a:rPr lang="vi-VN" sz="1400">
                <a:solidFill>
                  <a:schemeClr val="tx1"/>
                </a:solidFill>
              </a:rPr>
              <a:t>Phân Tích &amp; Xây Dựng Mô Hình Dự Đoán Nồng Độ CO Trong Không Khí</a:t>
            </a:r>
          </a:p>
        </p:txBody>
      </p:sp>
      <p:sp>
        <p:nvSpPr>
          <p:cNvPr id="7" name="Slide Number Placeholder 6">
            <a:extLst>
              <a:ext uri="{FF2B5EF4-FFF2-40B4-BE49-F238E27FC236}">
                <a16:creationId xmlns:a16="http://schemas.microsoft.com/office/drawing/2014/main" id="{70E646B9-6F09-9215-C56E-D5AF007C6A4E}"/>
              </a:ext>
            </a:extLst>
          </p:cNvPr>
          <p:cNvSpPr>
            <a:spLocks noGrp="1"/>
          </p:cNvSpPr>
          <p:nvPr>
            <p:ph type="sldNum" sz="quarter" idx="12"/>
          </p:nvPr>
        </p:nvSpPr>
        <p:spPr>
          <a:xfrm>
            <a:off x="10668000" y="6356350"/>
            <a:ext cx="685800" cy="365125"/>
          </a:xfrm>
        </p:spPr>
        <p:txBody>
          <a:bodyPr/>
          <a:lstStyle/>
          <a:p>
            <a:fld id="{979C1D6E-BC7D-4390-8B49-138F374AB680}" type="slidenum">
              <a:rPr lang="vi-VN" sz="1400" smtClean="0">
                <a:solidFill>
                  <a:schemeClr val="tx1"/>
                </a:solidFill>
              </a:rPr>
              <a:t>34</a:t>
            </a:fld>
            <a:endParaRPr lang="vi-VN" sz="1400">
              <a:solidFill>
                <a:schemeClr val="tx1"/>
              </a:solidFill>
            </a:endParaRPr>
          </a:p>
        </p:txBody>
      </p:sp>
      <p:sp>
        <p:nvSpPr>
          <p:cNvPr id="2" name="Date Placeholder 1">
            <a:extLst>
              <a:ext uri="{FF2B5EF4-FFF2-40B4-BE49-F238E27FC236}">
                <a16:creationId xmlns:a16="http://schemas.microsoft.com/office/drawing/2014/main" id="{86415166-E50B-F1C1-E6D2-4D8FA24B1FA5}"/>
              </a:ext>
            </a:extLst>
          </p:cNvPr>
          <p:cNvSpPr>
            <a:spLocks noGrp="1"/>
          </p:cNvSpPr>
          <p:nvPr>
            <p:ph type="dt" sz="half" idx="10"/>
          </p:nvPr>
        </p:nvSpPr>
        <p:spPr/>
        <p:txBody>
          <a:bodyPr/>
          <a:lstStyle/>
          <a:p>
            <a:fld id="{385A159B-40C0-4E25-AD4D-2E6E908DECE0}" type="datetime1">
              <a:rPr lang="vi-VN" sz="1400" smtClean="0">
                <a:solidFill>
                  <a:schemeClr val="tx1"/>
                </a:solidFill>
              </a:rPr>
              <a:t>13/07/2022</a:t>
            </a:fld>
            <a:endParaRPr lang="vi-VN" sz="1400">
              <a:solidFill>
                <a:schemeClr val="tx1"/>
              </a:solidFill>
            </a:endParaRPr>
          </a:p>
        </p:txBody>
      </p:sp>
      <p:sp>
        <p:nvSpPr>
          <p:cNvPr id="14" name="TextBox 13">
            <a:extLst>
              <a:ext uri="{FF2B5EF4-FFF2-40B4-BE49-F238E27FC236}">
                <a16:creationId xmlns:a16="http://schemas.microsoft.com/office/drawing/2014/main" id="{2BDB6216-EFA3-01EC-5FD3-14DB26A1581E}"/>
              </a:ext>
            </a:extLst>
          </p:cNvPr>
          <p:cNvSpPr txBox="1"/>
          <p:nvPr/>
        </p:nvSpPr>
        <p:spPr>
          <a:xfrm>
            <a:off x="2306790" y="718522"/>
            <a:ext cx="7575175" cy="769441"/>
          </a:xfrm>
          <a:prstGeom prst="rect">
            <a:avLst/>
          </a:prstGeom>
          <a:noFill/>
        </p:spPr>
        <p:txBody>
          <a:bodyPr wrap="square" rtlCol="0">
            <a:spAutoFit/>
          </a:bodyPr>
          <a:lstStyle/>
          <a:p>
            <a:pPr algn="ctr"/>
            <a:r>
              <a:rPr lang="vi-VN" sz="4400" b="1">
                <a:solidFill>
                  <a:srgbClr val="FF0000"/>
                </a:solidFill>
              </a:rPr>
              <a:t>THANKS FOR WATCHING! </a:t>
            </a:r>
          </a:p>
        </p:txBody>
      </p:sp>
    </p:spTree>
    <p:extLst>
      <p:ext uri="{BB962C8B-B14F-4D97-AF65-F5344CB8AC3E}">
        <p14:creationId xmlns:p14="http://schemas.microsoft.com/office/powerpoint/2010/main" val="26842207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graphical user interface&#10;&#10;Description automatically generated">
            <a:extLst>
              <a:ext uri="{FF2B5EF4-FFF2-40B4-BE49-F238E27FC236}">
                <a16:creationId xmlns:a16="http://schemas.microsoft.com/office/drawing/2014/main" id="{151780F6-7E0E-F420-8C27-945F79F036D9}"/>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b="19"/>
          <a:stretch/>
        </p:blipFill>
        <p:spPr>
          <a:xfrm>
            <a:off x="0" y="0"/>
            <a:ext cx="12191999" cy="6858000"/>
          </a:xfrm>
          <a:prstGeom prst="rect">
            <a:avLst/>
          </a:prstGeom>
        </p:spPr>
      </p:pic>
      <p:sp>
        <p:nvSpPr>
          <p:cNvPr id="6" name="Footer Placeholder 5">
            <a:extLst>
              <a:ext uri="{FF2B5EF4-FFF2-40B4-BE49-F238E27FC236}">
                <a16:creationId xmlns:a16="http://schemas.microsoft.com/office/drawing/2014/main" id="{6085564A-E19D-44C6-A153-9748FC0496AA}"/>
              </a:ext>
            </a:extLst>
          </p:cNvPr>
          <p:cNvSpPr>
            <a:spLocks noGrp="1"/>
          </p:cNvSpPr>
          <p:nvPr>
            <p:ph type="ftr" sz="quarter" idx="11"/>
          </p:nvPr>
        </p:nvSpPr>
        <p:spPr>
          <a:xfrm>
            <a:off x="3039917" y="6348845"/>
            <a:ext cx="6112164" cy="365125"/>
          </a:xfrm>
        </p:spPr>
        <p:txBody>
          <a:bodyPr/>
          <a:lstStyle/>
          <a:p>
            <a:r>
              <a:rPr lang="vi-VN" sz="1400">
                <a:solidFill>
                  <a:schemeClr val="tx1"/>
                </a:solidFill>
              </a:rPr>
              <a:t>Phân Tích &amp; Xây Dựng Mô Hình Dự Đoán Nồng Độ CO Trong Không Khí</a:t>
            </a:r>
          </a:p>
        </p:txBody>
      </p:sp>
      <p:sp>
        <p:nvSpPr>
          <p:cNvPr id="7" name="Slide Number Placeholder 6">
            <a:extLst>
              <a:ext uri="{FF2B5EF4-FFF2-40B4-BE49-F238E27FC236}">
                <a16:creationId xmlns:a16="http://schemas.microsoft.com/office/drawing/2014/main" id="{70E646B9-6F09-9215-C56E-D5AF007C6A4E}"/>
              </a:ext>
            </a:extLst>
          </p:cNvPr>
          <p:cNvSpPr>
            <a:spLocks noGrp="1"/>
          </p:cNvSpPr>
          <p:nvPr>
            <p:ph type="sldNum" sz="quarter" idx="12"/>
          </p:nvPr>
        </p:nvSpPr>
        <p:spPr>
          <a:xfrm>
            <a:off x="10668000" y="6356350"/>
            <a:ext cx="685800" cy="365125"/>
          </a:xfrm>
        </p:spPr>
        <p:txBody>
          <a:bodyPr/>
          <a:lstStyle/>
          <a:p>
            <a:fld id="{979C1D6E-BC7D-4390-8B49-138F374AB680}" type="slidenum">
              <a:rPr lang="vi-VN" sz="1400" smtClean="0">
                <a:solidFill>
                  <a:schemeClr val="tx1"/>
                </a:solidFill>
              </a:rPr>
              <a:t>4</a:t>
            </a:fld>
            <a:endParaRPr lang="vi-VN" sz="1400">
              <a:solidFill>
                <a:schemeClr val="tx1"/>
              </a:solidFill>
            </a:endParaRPr>
          </a:p>
        </p:txBody>
      </p:sp>
      <p:sp>
        <p:nvSpPr>
          <p:cNvPr id="2" name="Date Placeholder 1">
            <a:extLst>
              <a:ext uri="{FF2B5EF4-FFF2-40B4-BE49-F238E27FC236}">
                <a16:creationId xmlns:a16="http://schemas.microsoft.com/office/drawing/2014/main" id="{86415166-E50B-F1C1-E6D2-4D8FA24B1FA5}"/>
              </a:ext>
            </a:extLst>
          </p:cNvPr>
          <p:cNvSpPr>
            <a:spLocks noGrp="1"/>
          </p:cNvSpPr>
          <p:nvPr>
            <p:ph type="dt" sz="half" idx="10"/>
          </p:nvPr>
        </p:nvSpPr>
        <p:spPr/>
        <p:txBody>
          <a:bodyPr/>
          <a:lstStyle/>
          <a:p>
            <a:fld id="{A3280BF8-5DD3-4F5C-BC93-28AA4A416AF4}" type="datetime1">
              <a:rPr lang="vi-VN" sz="1400" smtClean="0">
                <a:solidFill>
                  <a:schemeClr val="tx1"/>
                </a:solidFill>
              </a:rPr>
              <a:t>13/07/2022</a:t>
            </a:fld>
            <a:endParaRPr lang="vi-VN" sz="1400">
              <a:solidFill>
                <a:schemeClr val="tx1"/>
              </a:solidFill>
            </a:endParaRPr>
          </a:p>
        </p:txBody>
      </p:sp>
      <p:sp>
        <p:nvSpPr>
          <p:cNvPr id="14" name="TextBox 13">
            <a:extLst>
              <a:ext uri="{FF2B5EF4-FFF2-40B4-BE49-F238E27FC236}">
                <a16:creationId xmlns:a16="http://schemas.microsoft.com/office/drawing/2014/main" id="{2BDB6216-EFA3-01EC-5FD3-14DB26A1581E}"/>
              </a:ext>
            </a:extLst>
          </p:cNvPr>
          <p:cNvSpPr txBox="1"/>
          <p:nvPr/>
        </p:nvSpPr>
        <p:spPr>
          <a:xfrm>
            <a:off x="4437527" y="474937"/>
            <a:ext cx="3326402" cy="769441"/>
          </a:xfrm>
          <a:prstGeom prst="rect">
            <a:avLst/>
          </a:prstGeom>
          <a:noFill/>
        </p:spPr>
        <p:txBody>
          <a:bodyPr wrap="square" rtlCol="0">
            <a:spAutoFit/>
          </a:bodyPr>
          <a:lstStyle/>
          <a:p>
            <a:r>
              <a:rPr lang="vi-VN" sz="4400" b="1">
                <a:solidFill>
                  <a:srgbClr val="FF0000"/>
                </a:solidFill>
              </a:rPr>
              <a:t>Bộ Dữ Liệu</a:t>
            </a:r>
          </a:p>
        </p:txBody>
      </p:sp>
      <p:graphicFrame>
        <p:nvGraphicFramePr>
          <p:cNvPr id="8" name="Table 8">
            <a:extLst>
              <a:ext uri="{FF2B5EF4-FFF2-40B4-BE49-F238E27FC236}">
                <a16:creationId xmlns:a16="http://schemas.microsoft.com/office/drawing/2014/main" id="{13DB798D-A411-B870-7C3B-DEE409430916}"/>
              </a:ext>
            </a:extLst>
          </p:cNvPr>
          <p:cNvGraphicFramePr>
            <a:graphicFrameLocks noGrp="1"/>
          </p:cNvGraphicFramePr>
          <p:nvPr>
            <p:extLst>
              <p:ext uri="{D42A27DB-BD31-4B8C-83A1-F6EECF244321}">
                <p14:modId xmlns:p14="http://schemas.microsoft.com/office/powerpoint/2010/main" val="4042667402"/>
              </p:ext>
            </p:extLst>
          </p:nvPr>
        </p:nvGraphicFramePr>
        <p:xfrm>
          <a:off x="654426" y="1190881"/>
          <a:ext cx="10874188" cy="5029200"/>
        </p:xfrm>
        <a:graphic>
          <a:graphicData uri="http://schemas.openxmlformats.org/drawingml/2006/table">
            <a:tbl>
              <a:tblPr firstRow="1" bandRow="1">
                <a:tableStyleId>{5C22544A-7EE6-4342-B048-85BDC9FD1C3A}</a:tableStyleId>
              </a:tblPr>
              <a:tblGrid>
                <a:gridCol w="2176671">
                  <a:extLst>
                    <a:ext uri="{9D8B030D-6E8A-4147-A177-3AD203B41FA5}">
                      <a16:colId xmlns:a16="http://schemas.microsoft.com/office/drawing/2014/main" val="893615634"/>
                    </a:ext>
                  </a:extLst>
                </a:gridCol>
                <a:gridCol w="8697517">
                  <a:extLst>
                    <a:ext uri="{9D8B030D-6E8A-4147-A177-3AD203B41FA5}">
                      <a16:colId xmlns:a16="http://schemas.microsoft.com/office/drawing/2014/main" val="2505268294"/>
                    </a:ext>
                  </a:extLst>
                </a:gridCol>
              </a:tblGrid>
              <a:tr h="370840">
                <a:tc>
                  <a:txBody>
                    <a:bodyPr/>
                    <a:lstStyle/>
                    <a:p>
                      <a:pPr algn="ctr"/>
                      <a:r>
                        <a:rPr lang="en-US" sz="2200" b="1">
                          <a:latin typeface="Arial" panose="020B0604020202020204" pitchFamily="34" charset="0"/>
                          <a:cs typeface="Arial" panose="020B0604020202020204" pitchFamily="34" charset="0"/>
                        </a:rPr>
                        <a:t>Thông tin</a:t>
                      </a:r>
                      <a:endParaRPr lang="vi-VN" sz="2200" b="1">
                        <a:latin typeface="Arial" panose="020B0604020202020204" pitchFamily="34" charset="0"/>
                        <a:cs typeface="Arial" panose="020B0604020202020204" pitchFamily="34" charset="0"/>
                      </a:endParaRPr>
                    </a:p>
                  </a:txBody>
                  <a:tcPr anchor="ctr"/>
                </a:tc>
                <a:tc>
                  <a:txBody>
                    <a:bodyPr/>
                    <a:lstStyle/>
                    <a:p>
                      <a:pPr algn="ctr"/>
                      <a:r>
                        <a:rPr lang="en-US" sz="2200">
                          <a:latin typeface="Arial" panose="020B0604020202020204" pitchFamily="34" charset="0"/>
                          <a:cs typeface="Arial" panose="020B0604020202020204" pitchFamily="34" charset="0"/>
                        </a:rPr>
                        <a:t>Nội dung</a:t>
                      </a:r>
                      <a:endParaRPr lang="vi-VN" sz="22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523942010"/>
                  </a:ext>
                </a:extLst>
              </a:tr>
              <a:tr h="370840">
                <a:tc>
                  <a:txBody>
                    <a:bodyPr/>
                    <a:lstStyle/>
                    <a:p>
                      <a:r>
                        <a:rPr lang="en-US" sz="2200">
                          <a:latin typeface="Arial" panose="020B0604020202020204" pitchFamily="34" charset="0"/>
                          <a:cs typeface="Arial" panose="020B0604020202020204" pitchFamily="34" charset="0"/>
                        </a:rPr>
                        <a:t>Tên bộ dữ liệu</a:t>
                      </a:r>
                      <a:endParaRPr lang="vi-VN" sz="2200">
                        <a:latin typeface="Arial" panose="020B0604020202020204" pitchFamily="34" charset="0"/>
                        <a:cs typeface="Arial" panose="020B0604020202020204" pitchFamily="34" charset="0"/>
                      </a:endParaRPr>
                    </a:p>
                  </a:txBody>
                  <a:tcPr anchor="ctr"/>
                </a:tc>
                <a:tc>
                  <a:txBody>
                    <a:bodyPr/>
                    <a:lstStyle/>
                    <a:p>
                      <a:r>
                        <a:rPr lang="vi-VN" sz="2200">
                          <a:hlinkClick r:id="rId4"/>
                        </a:rPr>
                        <a:t>Air Quality Data Set</a:t>
                      </a:r>
                      <a:r>
                        <a:rPr lang="vi-VN" sz="2200"/>
                        <a:t> (UCI)</a:t>
                      </a:r>
                      <a:endParaRPr lang="vi-VN" sz="22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03442114"/>
                  </a:ext>
                </a:extLst>
              </a:tr>
              <a:tr h="370840">
                <a:tc>
                  <a:txBody>
                    <a:bodyPr/>
                    <a:lstStyle/>
                    <a:p>
                      <a:r>
                        <a:rPr lang="en-US" sz="2200">
                          <a:latin typeface="Arial" panose="020B0604020202020204" pitchFamily="34" charset="0"/>
                          <a:cs typeface="Arial" panose="020B0604020202020204" pitchFamily="34" charset="0"/>
                        </a:rPr>
                        <a:t>Nguồn thu thập </a:t>
                      </a:r>
                    </a:p>
                    <a:p>
                      <a:pPr algn="l"/>
                      <a:r>
                        <a:rPr lang="en-US" sz="2200">
                          <a:latin typeface="Arial" panose="020B0604020202020204" pitchFamily="34" charset="0"/>
                          <a:cs typeface="Arial" panose="020B0604020202020204" pitchFamily="34" charset="0"/>
                        </a:rPr>
                        <a:t>và cách thức thu thập</a:t>
                      </a:r>
                      <a:endParaRPr lang="vi-VN" sz="2200">
                        <a:latin typeface="Arial" panose="020B0604020202020204" pitchFamily="34" charset="0"/>
                        <a:cs typeface="Arial" panose="020B0604020202020204" pitchFamily="34" charset="0"/>
                      </a:endParaRPr>
                    </a:p>
                  </a:txBody>
                  <a:tcPr anchor="ctr"/>
                </a:tc>
                <a:tc>
                  <a:txBody>
                    <a:bodyPr/>
                    <a:lstStyle/>
                    <a:p>
                      <a:pPr algn="just"/>
                      <a:r>
                        <a:rPr lang="vi-VN" sz="2200">
                          <a:latin typeface="+mn-lt"/>
                          <a:cs typeface="Arial" panose="020B0604020202020204" pitchFamily="34" charset="0"/>
                        </a:rPr>
                        <a:t>Dữ liệu là các phản hồi trung bình hàng giờ từ một loạt 5 cảm biến hóa học oxit kim loại được nhúng trong Thiết bị đa cảm biến hóa học chất lượng không khí. Thiết bị được đặt trên cánh đồng ở một khu vực ô nhiễm nghiêm trọng trong một thành phố của Ý. Dữ liệu được ghi lại từ tháng 3 năm 2004 đến tháng 2 năm 2005 (một năm</a:t>
                      </a:r>
                      <a:r>
                        <a:rPr lang="en-US" sz="2200">
                          <a:latin typeface="+mn-lt"/>
                          <a:cs typeface="Arial" panose="020B0604020202020204" pitchFamily="34" charset="0"/>
                        </a:rPr>
                        <a:t>)</a:t>
                      </a:r>
                      <a:r>
                        <a:rPr lang="vi-VN" sz="2200">
                          <a:latin typeface="+mn-lt"/>
                          <a:cs typeface="Arial" panose="020B0604020202020204" pitchFamily="34" charset="0"/>
                        </a:rPr>
                        <a:t>.</a:t>
                      </a:r>
                      <a:endParaRPr lang="vi-VN" sz="22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453884509"/>
                  </a:ext>
                </a:extLst>
              </a:tr>
              <a:tr h="370840">
                <a:tc>
                  <a:txBody>
                    <a:bodyPr/>
                    <a:lstStyle/>
                    <a:p>
                      <a:r>
                        <a:rPr lang="vi-VN" sz="2200">
                          <a:latin typeface="Arial" panose="020B0604020202020204" pitchFamily="34" charset="0"/>
                          <a:cs typeface="Arial" panose="020B0604020202020204" pitchFamily="34" charset="0"/>
                        </a:rPr>
                        <a:t>Số thuộc tính </a:t>
                      </a:r>
                    </a:p>
                  </a:txBody>
                  <a:tcPr anchor="ctr"/>
                </a:tc>
                <a:tc>
                  <a:txBody>
                    <a:bodyPr/>
                    <a:lstStyle/>
                    <a:p>
                      <a:r>
                        <a:rPr lang="vi-VN" sz="2200">
                          <a:latin typeface="Arial" panose="020B0604020202020204" pitchFamily="34" charset="0"/>
                          <a:cs typeface="Arial" panose="020B0604020202020204" pitchFamily="34" charset="0"/>
                        </a:rPr>
                        <a:t>15</a:t>
                      </a:r>
                    </a:p>
                  </a:txBody>
                  <a:tcPr anchor="ctr"/>
                </a:tc>
                <a:extLst>
                  <a:ext uri="{0D108BD9-81ED-4DB2-BD59-A6C34878D82A}">
                    <a16:rowId xmlns:a16="http://schemas.microsoft.com/office/drawing/2014/main" val="2752057266"/>
                  </a:ext>
                </a:extLst>
              </a:tr>
              <a:tr h="370840">
                <a:tc>
                  <a:txBody>
                    <a:bodyPr/>
                    <a:lstStyle/>
                    <a:p>
                      <a:r>
                        <a:rPr lang="vi-VN" sz="2200">
                          <a:latin typeface="Arial" panose="020B0604020202020204" pitchFamily="34" charset="0"/>
                          <a:cs typeface="Arial" panose="020B0604020202020204" pitchFamily="34" charset="0"/>
                        </a:rPr>
                        <a:t>Số dòng dữ liệu</a:t>
                      </a:r>
                    </a:p>
                  </a:txBody>
                  <a:tcPr anchor="ctr"/>
                </a:tc>
                <a:tc>
                  <a:txBody>
                    <a:bodyPr/>
                    <a:lstStyle/>
                    <a:p>
                      <a:r>
                        <a:rPr lang="vi-VN" sz="2200"/>
                        <a:t>9357</a:t>
                      </a:r>
                      <a:endParaRPr lang="vi-VN" sz="22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902344899"/>
                  </a:ext>
                </a:extLst>
              </a:tr>
              <a:tr h="370840">
                <a:tc>
                  <a:txBody>
                    <a:bodyPr/>
                    <a:lstStyle/>
                    <a:p>
                      <a:r>
                        <a:rPr lang="vi-VN" sz="2200">
                          <a:latin typeface="Arial" panose="020B0604020202020204" pitchFamily="34" charset="0"/>
                          <a:cs typeface="Arial" panose="020B0604020202020204" pitchFamily="34" charset="0"/>
                        </a:rPr>
                        <a:t>Missing values</a:t>
                      </a:r>
                    </a:p>
                  </a:txBody>
                  <a:tcPr anchor="ctr"/>
                </a:tc>
                <a:tc>
                  <a:txBody>
                    <a:bodyPr/>
                    <a:lstStyle/>
                    <a:p>
                      <a:r>
                        <a:rPr lang="vi-VN" sz="2400"/>
                        <a:t>Các giá trị bị thiếu được gắn thẻ với giá trị -200.</a:t>
                      </a:r>
                      <a:endParaRPr lang="vi-VN" sz="22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212524946"/>
                  </a:ext>
                </a:extLst>
              </a:tr>
              <a:tr h="370840">
                <a:tc>
                  <a:txBody>
                    <a:bodyPr/>
                    <a:lstStyle/>
                    <a:p>
                      <a:r>
                        <a:rPr lang="vi-VN" sz="2200">
                          <a:latin typeface="Arial" panose="020B0604020202020204" pitchFamily="34" charset="0"/>
                          <a:cs typeface="Arial" panose="020B0604020202020204" pitchFamily="34" charset="0"/>
                        </a:rPr>
                        <a:t>Thông tin tác giả</a:t>
                      </a:r>
                    </a:p>
                  </a:txBody>
                  <a:tcPr anchor="ctr"/>
                </a:tc>
                <a:tc>
                  <a:txBody>
                    <a:bodyPr/>
                    <a:lstStyle/>
                    <a:p>
                      <a:pPr algn="just"/>
                      <a:r>
                        <a:rPr lang="vi-VN" sz="2200"/>
                        <a:t>Saverio De Vito (</a:t>
                      </a:r>
                      <a:r>
                        <a:rPr lang="vi-VN" sz="2200" u="none"/>
                        <a:t>saverio.devito</a:t>
                      </a:r>
                      <a:r>
                        <a:rPr lang="vi-VN" sz="2200" b="0" u="none"/>
                        <a:t>@</a:t>
                      </a:r>
                      <a:r>
                        <a:rPr lang="vi-VN" sz="2200" u="none"/>
                        <a:t>enea.it</a:t>
                      </a:r>
                      <a:r>
                        <a:rPr lang="vi-VN" sz="2200"/>
                        <a:t>), ENEA - National Agency for New Technologies, Energy and Sustainable Economic Development</a:t>
                      </a:r>
                      <a:endParaRPr lang="vi-VN" sz="22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939809217"/>
                  </a:ext>
                </a:extLst>
              </a:tr>
            </a:tbl>
          </a:graphicData>
        </a:graphic>
      </p:graphicFrame>
    </p:spTree>
    <p:extLst>
      <p:ext uri="{BB962C8B-B14F-4D97-AF65-F5344CB8AC3E}">
        <p14:creationId xmlns:p14="http://schemas.microsoft.com/office/powerpoint/2010/main" val="25990900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graphical user interface&#10;&#10;Description automatically generated">
            <a:extLst>
              <a:ext uri="{FF2B5EF4-FFF2-40B4-BE49-F238E27FC236}">
                <a16:creationId xmlns:a16="http://schemas.microsoft.com/office/drawing/2014/main" id="{151780F6-7E0E-F420-8C27-945F79F036D9}"/>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b="19"/>
          <a:stretch/>
        </p:blipFill>
        <p:spPr>
          <a:xfrm>
            <a:off x="0" y="0"/>
            <a:ext cx="12191999" cy="6858000"/>
          </a:xfrm>
          <a:prstGeom prst="rect">
            <a:avLst/>
          </a:prstGeom>
        </p:spPr>
      </p:pic>
      <p:sp>
        <p:nvSpPr>
          <p:cNvPr id="6" name="Footer Placeholder 5">
            <a:extLst>
              <a:ext uri="{FF2B5EF4-FFF2-40B4-BE49-F238E27FC236}">
                <a16:creationId xmlns:a16="http://schemas.microsoft.com/office/drawing/2014/main" id="{6085564A-E19D-44C6-A153-9748FC0496AA}"/>
              </a:ext>
            </a:extLst>
          </p:cNvPr>
          <p:cNvSpPr>
            <a:spLocks noGrp="1"/>
          </p:cNvSpPr>
          <p:nvPr>
            <p:ph type="ftr" sz="quarter" idx="11"/>
          </p:nvPr>
        </p:nvSpPr>
        <p:spPr>
          <a:xfrm>
            <a:off x="3039917" y="6348845"/>
            <a:ext cx="6112164" cy="365125"/>
          </a:xfrm>
        </p:spPr>
        <p:txBody>
          <a:bodyPr/>
          <a:lstStyle/>
          <a:p>
            <a:r>
              <a:rPr lang="vi-VN" sz="1400">
                <a:solidFill>
                  <a:schemeClr val="tx1"/>
                </a:solidFill>
              </a:rPr>
              <a:t>Phân Tích &amp; Xây Dựng Mô Hình Dự Đoán Nồng Độ CO Trong Không Khí</a:t>
            </a:r>
          </a:p>
        </p:txBody>
      </p:sp>
      <p:sp>
        <p:nvSpPr>
          <p:cNvPr id="7" name="Slide Number Placeholder 6">
            <a:extLst>
              <a:ext uri="{FF2B5EF4-FFF2-40B4-BE49-F238E27FC236}">
                <a16:creationId xmlns:a16="http://schemas.microsoft.com/office/drawing/2014/main" id="{70E646B9-6F09-9215-C56E-D5AF007C6A4E}"/>
              </a:ext>
            </a:extLst>
          </p:cNvPr>
          <p:cNvSpPr>
            <a:spLocks noGrp="1"/>
          </p:cNvSpPr>
          <p:nvPr>
            <p:ph type="sldNum" sz="quarter" idx="12"/>
          </p:nvPr>
        </p:nvSpPr>
        <p:spPr>
          <a:xfrm>
            <a:off x="10668000" y="6356350"/>
            <a:ext cx="685800" cy="365125"/>
          </a:xfrm>
        </p:spPr>
        <p:txBody>
          <a:bodyPr/>
          <a:lstStyle/>
          <a:p>
            <a:fld id="{979C1D6E-BC7D-4390-8B49-138F374AB680}" type="slidenum">
              <a:rPr lang="vi-VN" sz="1400" smtClean="0">
                <a:solidFill>
                  <a:schemeClr val="tx1"/>
                </a:solidFill>
              </a:rPr>
              <a:t>5</a:t>
            </a:fld>
            <a:endParaRPr lang="vi-VN" sz="1400">
              <a:solidFill>
                <a:schemeClr val="tx1"/>
              </a:solidFill>
            </a:endParaRPr>
          </a:p>
        </p:txBody>
      </p:sp>
      <p:sp>
        <p:nvSpPr>
          <p:cNvPr id="2" name="Date Placeholder 1">
            <a:extLst>
              <a:ext uri="{FF2B5EF4-FFF2-40B4-BE49-F238E27FC236}">
                <a16:creationId xmlns:a16="http://schemas.microsoft.com/office/drawing/2014/main" id="{86415166-E50B-F1C1-E6D2-4D8FA24B1FA5}"/>
              </a:ext>
            </a:extLst>
          </p:cNvPr>
          <p:cNvSpPr>
            <a:spLocks noGrp="1"/>
          </p:cNvSpPr>
          <p:nvPr>
            <p:ph type="dt" sz="half" idx="10"/>
          </p:nvPr>
        </p:nvSpPr>
        <p:spPr/>
        <p:txBody>
          <a:bodyPr/>
          <a:lstStyle/>
          <a:p>
            <a:fld id="{39D7C0AF-9CF2-4676-8BA7-CED38A9B982F}" type="datetime1">
              <a:rPr lang="vi-VN" sz="1400" smtClean="0">
                <a:solidFill>
                  <a:schemeClr val="tx1"/>
                </a:solidFill>
              </a:rPr>
              <a:t>13/07/2022</a:t>
            </a:fld>
            <a:endParaRPr lang="vi-VN" sz="1400">
              <a:solidFill>
                <a:schemeClr val="tx1"/>
              </a:solidFill>
            </a:endParaRPr>
          </a:p>
        </p:txBody>
      </p:sp>
      <p:sp>
        <p:nvSpPr>
          <p:cNvPr id="14" name="TextBox 13">
            <a:extLst>
              <a:ext uri="{FF2B5EF4-FFF2-40B4-BE49-F238E27FC236}">
                <a16:creationId xmlns:a16="http://schemas.microsoft.com/office/drawing/2014/main" id="{2BDB6216-EFA3-01EC-5FD3-14DB26A1581E}"/>
              </a:ext>
            </a:extLst>
          </p:cNvPr>
          <p:cNvSpPr txBox="1"/>
          <p:nvPr/>
        </p:nvSpPr>
        <p:spPr>
          <a:xfrm>
            <a:off x="4437534" y="483404"/>
            <a:ext cx="3326404" cy="769441"/>
          </a:xfrm>
          <a:prstGeom prst="rect">
            <a:avLst/>
          </a:prstGeom>
          <a:noFill/>
        </p:spPr>
        <p:txBody>
          <a:bodyPr wrap="square" rtlCol="0">
            <a:spAutoFit/>
          </a:bodyPr>
          <a:lstStyle/>
          <a:p>
            <a:r>
              <a:rPr lang="vi-VN" sz="4400" b="1">
                <a:solidFill>
                  <a:srgbClr val="FF0000"/>
                </a:solidFill>
              </a:rPr>
              <a:t>Bộ Dữ Liệu</a:t>
            </a:r>
          </a:p>
        </p:txBody>
      </p:sp>
      <mc:AlternateContent xmlns:mc="http://schemas.openxmlformats.org/markup-compatibility/2006" xmlns:a14="http://schemas.microsoft.com/office/drawing/2010/main">
        <mc:Choice Requires="a14">
          <p:graphicFrame>
            <p:nvGraphicFramePr>
              <p:cNvPr id="12" name="Table 12">
                <a:extLst>
                  <a:ext uri="{FF2B5EF4-FFF2-40B4-BE49-F238E27FC236}">
                    <a16:creationId xmlns:a16="http://schemas.microsoft.com/office/drawing/2014/main" id="{4A46F955-00AE-0863-B440-911F1A96BF5D}"/>
                  </a:ext>
                </a:extLst>
              </p:cNvPr>
              <p:cNvGraphicFramePr>
                <a:graphicFrameLocks noGrp="1"/>
              </p:cNvGraphicFramePr>
              <p:nvPr>
                <p:extLst>
                  <p:ext uri="{D42A27DB-BD31-4B8C-83A1-F6EECF244321}">
                    <p14:modId xmlns:p14="http://schemas.microsoft.com/office/powerpoint/2010/main" val="1575222023"/>
                  </p:ext>
                </p:extLst>
              </p:nvPr>
            </p:nvGraphicFramePr>
            <p:xfrm>
              <a:off x="573741" y="1163693"/>
              <a:ext cx="11071413" cy="5029200"/>
            </p:xfrm>
            <a:graphic>
              <a:graphicData uri="http://schemas.openxmlformats.org/drawingml/2006/table">
                <a:tbl>
                  <a:tblPr firstRow="1" bandRow="1">
                    <a:tableStyleId>{5C22544A-7EE6-4342-B048-85BDC9FD1C3A}</a:tableStyleId>
                  </a:tblPr>
                  <a:tblGrid>
                    <a:gridCol w="927881">
                      <a:extLst>
                        <a:ext uri="{9D8B030D-6E8A-4147-A177-3AD203B41FA5}">
                          <a16:colId xmlns:a16="http://schemas.microsoft.com/office/drawing/2014/main" val="3180347928"/>
                        </a:ext>
                      </a:extLst>
                    </a:gridCol>
                    <a:gridCol w="2538363">
                      <a:extLst>
                        <a:ext uri="{9D8B030D-6E8A-4147-A177-3AD203B41FA5}">
                          <a16:colId xmlns:a16="http://schemas.microsoft.com/office/drawing/2014/main" val="3991073876"/>
                        </a:ext>
                      </a:extLst>
                    </a:gridCol>
                    <a:gridCol w="7605169">
                      <a:extLst>
                        <a:ext uri="{9D8B030D-6E8A-4147-A177-3AD203B41FA5}">
                          <a16:colId xmlns:a16="http://schemas.microsoft.com/office/drawing/2014/main" val="757218740"/>
                        </a:ext>
                      </a:extLst>
                    </a:gridCol>
                  </a:tblGrid>
                  <a:tr h="370840">
                    <a:tc>
                      <a:txBody>
                        <a:bodyPr/>
                        <a:lstStyle/>
                        <a:p>
                          <a:pPr algn="ctr"/>
                          <a:r>
                            <a:rPr lang="vi-VN" sz="2200">
                              <a:latin typeface="Arial" panose="020B0604020202020204" pitchFamily="34" charset="0"/>
                              <a:cs typeface="Arial" panose="020B0604020202020204" pitchFamily="34" charset="0"/>
                            </a:rPr>
                            <a:t>Index</a:t>
                          </a:r>
                        </a:p>
                      </a:txBody>
                      <a:tcPr/>
                    </a:tc>
                    <a:tc>
                      <a:txBody>
                        <a:bodyPr/>
                        <a:lstStyle/>
                        <a:p>
                          <a:pPr algn="ctr"/>
                          <a:r>
                            <a:rPr lang="vi-VN" sz="2200" b="1">
                              <a:latin typeface="Arial" panose="020B0604020202020204" pitchFamily="34" charset="0"/>
                              <a:cs typeface="Arial" panose="020B0604020202020204" pitchFamily="34" charset="0"/>
                            </a:rPr>
                            <a:t>Thuộc tính</a:t>
                          </a:r>
                          <a:endParaRPr lang="vi-VN" sz="2200">
                            <a:latin typeface="Arial" panose="020B0604020202020204" pitchFamily="34" charset="0"/>
                            <a:cs typeface="Arial" panose="020B0604020202020204" pitchFamily="34" charset="0"/>
                          </a:endParaRPr>
                        </a:p>
                      </a:txBody>
                      <a:tcPr/>
                    </a:tc>
                    <a:tc>
                      <a:txBody>
                        <a:bodyPr/>
                        <a:lstStyle/>
                        <a:p>
                          <a:pPr algn="ctr"/>
                          <a:r>
                            <a:rPr lang="vi-VN" sz="2200">
                              <a:latin typeface="Arial" panose="020B0604020202020204" pitchFamily="34" charset="0"/>
                              <a:cs typeface="Arial" panose="020B0604020202020204" pitchFamily="34" charset="0"/>
                            </a:rPr>
                            <a:t>Ý nghĩa</a:t>
                          </a:r>
                        </a:p>
                      </a:txBody>
                      <a:tcPr/>
                    </a:tc>
                    <a:extLst>
                      <a:ext uri="{0D108BD9-81ED-4DB2-BD59-A6C34878D82A}">
                        <a16:rowId xmlns:a16="http://schemas.microsoft.com/office/drawing/2014/main" val="267574435"/>
                      </a:ext>
                    </a:extLst>
                  </a:tr>
                  <a:tr h="370840">
                    <a:tc>
                      <a:txBody>
                        <a:bodyPr/>
                        <a:lstStyle/>
                        <a:p>
                          <a:pPr algn="ctr"/>
                          <a:r>
                            <a:rPr lang="vi-VN" sz="2200">
                              <a:latin typeface="Arial" panose="020B0604020202020204" pitchFamily="34" charset="0"/>
                              <a:cs typeface="Arial" panose="020B0604020202020204" pitchFamily="34" charset="0"/>
                            </a:rPr>
                            <a:t>0</a:t>
                          </a:r>
                        </a:p>
                      </a:txBody>
                      <a:tcPr/>
                    </a:tc>
                    <a:tc>
                      <a:txBody>
                        <a:bodyPr/>
                        <a:lstStyle/>
                        <a:p>
                          <a:pPr algn="l"/>
                          <a:r>
                            <a:rPr lang="vi-VN" sz="2200">
                              <a:latin typeface="Arial" panose="020B0604020202020204" pitchFamily="34" charset="0"/>
                              <a:cs typeface="Arial" panose="020B0604020202020204" pitchFamily="34" charset="0"/>
                            </a:rPr>
                            <a:t>DATE</a:t>
                          </a:r>
                        </a:p>
                      </a:txBody>
                      <a:tcPr/>
                    </a:tc>
                    <a:tc>
                      <a:txBody>
                        <a:bodyPr/>
                        <a:lstStyle/>
                        <a:p>
                          <a:pPr algn="l"/>
                          <a:r>
                            <a:rPr lang="en-US" sz="2200">
                              <a:latin typeface="Arial" panose="020B0604020202020204" pitchFamily="34" charset="0"/>
                              <a:cs typeface="Arial" panose="020B0604020202020204" pitchFamily="34" charset="0"/>
                            </a:rPr>
                            <a:t>Ngày</a:t>
                          </a:r>
                          <a:r>
                            <a:rPr lang="vi-VN" sz="2200">
                              <a:latin typeface="Arial" panose="020B0604020202020204" pitchFamily="34" charset="0"/>
                              <a:cs typeface="Arial" panose="020B0604020202020204" pitchFamily="34" charset="0"/>
                            </a:rPr>
                            <a:t> (DD/MM/YYYY).</a:t>
                          </a:r>
                        </a:p>
                      </a:txBody>
                      <a:tcPr/>
                    </a:tc>
                    <a:extLst>
                      <a:ext uri="{0D108BD9-81ED-4DB2-BD59-A6C34878D82A}">
                        <a16:rowId xmlns:a16="http://schemas.microsoft.com/office/drawing/2014/main" val="1096725637"/>
                      </a:ext>
                    </a:extLst>
                  </a:tr>
                  <a:tr h="370840">
                    <a:tc>
                      <a:txBody>
                        <a:bodyPr/>
                        <a:lstStyle/>
                        <a:p>
                          <a:pPr algn="ctr"/>
                          <a:r>
                            <a:rPr lang="vi-VN" sz="2200">
                              <a:latin typeface="Arial" panose="020B0604020202020204" pitchFamily="34" charset="0"/>
                              <a:cs typeface="Arial" panose="020B0604020202020204" pitchFamily="34" charset="0"/>
                            </a:rPr>
                            <a:t>1</a:t>
                          </a:r>
                        </a:p>
                      </a:txBody>
                      <a:tcPr/>
                    </a:tc>
                    <a:tc>
                      <a:txBody>
                        <a:bodyPr/>
                        <a:lstStyle/>
                        <a:p>
                          <a:pPr algn="l"/>
                          <a:r>
                            <a:rPr lang="vi-VN" sz="2200">
                              <a:latin typeface="Arial" panose="020B0604020202020204" pitchFamily="34" charset="0"/>
                              <a:cs typeface="Arial" panose="020B0604020202020204" pitchFamily="34" charset="0"/>
                            </a:rPr>
                            <a:t>TIME</a:t>
                          </a:r>
                        </a:p>
                      </a:txBody>
                      <a:tcPr/>
                    </a:tc>
                    <a:tc>
                      <a:txBody>
                        <a:bodyPr/>
                        <a:lstStyle/>
                        <a:p>
                          <a:pPr algn="l"/>
                          <a:r>
                            <a:rPr lang="vi-VN" sz="2200">
                              <a:latin typeface="+mn-lt"/>
                              <a:cs typeface="Arial" panose="020B0604020202020204" pitchFamily="34" charset="0"/>
                            </a:rPr>
                            <a:t>Thời gian trong ngày (HH.MM.SS) (24 giờ).</a:t>
                          </a:r>
                          <a:endParaRPr lang="vi-VN" sz="22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1173658"/>
                      </a:ext>
                    </a:extLst>
                  </a:tr>
                  <a:tr h="370840">
                    <a:tc>
                      <a:txBody>
                        <a:bodyPr/>
                        <a:lstStyle/>
                        <a:p>
                          <a:pPr algn="ctr"/>
                          <a:r>
                            <a:rPr lang="vi-VN" sz="2200">
                              <a:latin typeface="Arial" panose="020B0604020202020204" pitchFamily="34" charset="0"/>
                              <a:cs typeface="Arial" panose="020B0604020202020204" pitchFamily="34" charset="0"/>
                            </a:rPr>
                            <a:t>2</a:t>
                          </a:r>
                        </a:p>
                      </a:txBody>
                      <a:tcPr/>
                    </a:tc>
                    <a:tc>
                      <a:txBody>
                        <a:bodyPr/>
                        <a:lstStyle/>
                        <a:p>
                          <a:pPr algn="l"/>
                          <a:r>
                            <a:rPr lang="vi-VN" sz="2200">
                              <a:latin typeface="Arial" panose="020B0604020202020204" pitchFamily="34" charset="0"/>
                              <a:cs typeface="Arial" panose="020B0604020202020204" pitchFamily="34" charset="0"/>
                            </a:rPr>
                            <a:t>CO(GT)</a:t>
                          </a:r>
                        </a:p>
                      </a:txBody>
                      <a:tcPr/>
                    </a:tc>
                    <a:tc>
                      <a:txBody>
                        <a:bodyPr/>
                        <a:lstStyle/>
                        <a:p>
                          <a:pPr algn="l"/>
                          <a:r>
                            <a:rPr lang="vi-VN" sz="2200">
                              <a:latin typeface="Arial" panose="020B0604020202020204" pitchFamily="34" charset="0"/>
                              <a:cs typeface="Arial" panose="020B0604020202020204" pitchFamily="34" charset="0"/>
                            </a:rPr>
                            <a:t>Nồng độ CO trung bình thự</a:t>
                          </a:r>
                          <a:r>
                            <a:rPr lang="vi-VN" sz="2200" baseline="0">
                              <a:latin typeface="Arial" panose="020B0604020202020204" pitchFamily="34" charset="0"/>
                              <a:cs typeface="Arial" panose="020B0604020202020204" pitchFamily="34" charset="0"/>
                            </a:rPr>
                            <a:t>c sự </a:t>
                          </a:r>
                          <a:r>
                            <a:rPr lang="vi-VN" sz="2200">
                              <a:latin typeface="Arial" panose="020B0604020202020204" pitchFamily="34" charset="0"/>
                              <a:cs typeface="Arial" panose="020B0604020202020204" pitchFamily="34" charset="0"/>
                            </a:rPr>
                            <a:t>hàng giờ (</a:t>
                          </a:r>
                          <a14:m>
                            <m:oMath xmlns:m="http://schemas.openxmlformats.org/officeDocument/2006/math">
                              <m:sSup>
                                <m:sSupPr>
                                  <m:ctrlPr>
                                    <a:rPr lang="vi-VN" sz="2200" i="1" smtClean="0">
                                      <a:latin typeface="Cambria Math" panose="02040503050406030204" pitchFamily="18" charset="0"/>
                                      <a:cs typeface="Arial" panose="020B0604020202020204" pitchFamily="34" charset="0"/>
                                    </a:rPr>
                                  </m:ctrlPr>
                                </m:sSupPr>
                                <m:e>
                                  <m:r>
                                    <a:rPr lang="vi-VN" sz="2200" b="0" i="1" smtClean="0">
                                      <a:latin typeface="Cambria Math" panose="02040503050406030204" pitchFamily="18" charset="0"/>
                                      <a:cs typeface="Arial" panose="020B0604020202020204" pitchFamily="34" charset="0"/>
                                    </a:rPr>
                                    <m:t>𝑚𝑔</m:t>
                                  </m:r>
                                  <m:r>
                                    <a:rPr lang="vi-VN" sz="2200" b="0" i="1" smtClean="0">
                                      <a:latin typeface="Cambria Math" panose="02040503050406030204" pitchFamily="18" charset="0"/>
                                      <a:cs typeface="Arial" panose="020B0604020202020204" pitchFamily="34" charset="0"/>
                                    </a:rPr>
                                    <m:t>/</m:t>
                                  </m:r>
                                  <m:r>
                                    <a:rPr lang="vi-VN" sz="2200" b="0" i="1" smtClean="0">
                                      <a:latin typeface="Cambria Math" panose="02040503050406030204" pitchFamily="18" charset="0"/>
                                      <a:cs typeface="Arial" panose="020B0604020202020204" pitchFamily="34" charset="0"/>
                                    </a:rPr>
                                    <m:t>𝑚</m:t>
                                  </m:r>
                                </m:e>
                                <m:sup>
                                  <m:r>
                                    <a:rPr lang="vi-VN" sz="2200" b="0" i="1" smtClean="0">
                                      <a:latin typeface="Cambria Math" panose="02040503050406030204" pitchFamily="18" charset="0"/>
                                      <a:cs typeface="Arial" panose="020B0604020202020204" pitchFamily="34" charset="0"/>
                                    </a:rPr>
                                    <m:t>3</m:t>
                                  </m:r>
                                </m:sup>
                              </m:sSup>
                            </m:oMath>
                          </a14:m>
                          <a:r>
                            <a:rPr lang="vi-VN" sz="220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718686657"/>
                      </a:ext>
                    </a:extLst>
                  </a:tr>
                  <a:tr h="370840">
                    <a:tc>
                      <a:txBody>
                        <a:bodyPr/>
                        <a:lstStyle/>
                        <a:p>
                          <a:pPr algn="ctr"/>
                          <a:r>
                            <a:rPr lang="vi-VN" sz="2200">
                              <a:latin typeface="Arial" panose="020B0604020202020204" pitchFamily="34" charset="0"/>
                              <a:cs typeface="Arial" panose="020B0604020202020204" pitchFamily="34" charset="0"/>
                            </a:rPr>
                            <a:t>3</a:t>
                          </a:r>
                        </a:p>
                      </a:txBody>
                      <a:tcPr/>
                    </a:tc>
                    <a:tc>
                      <a:txBody>
                        <a:bodyPr/>
                        <a:lstStyle/>
                        <a:p>
                          <a:r>
                            <a:rPr lang="vi-VN" sz="2200"/>
                            <a:t>PT08.S1(CO)</a:t>
                          </a:r>
                        </a:p>
                      </a:txBody>
                      <a:tcPr anchor="ctr"/>
                    </a:tc>
                    <a:tc>
                      <a:txBody>
                        <a:bodyPr/>
                        <a:lstStyle/>
                        <a:p>
                          <a:r>
                            <a:rPr lang="vi-VN" sz="2200"/>
                            <a:t>Phản hồi cảm biến trung bình hàng giờ </a:t>
                          </a:r>
                          <a:r>
                            <a:rPr lang="vi-VN" sz="2400"/>
                            <a:t>(</a:t>
                          </a:r>
                          <a:r>
                            <a:rPr lang="vi-VN" sz="2200"/>
                            <a:t>Thiếc oxit - </a:t>
                          </a:r>
                          <a:r>
                            <a:rPr lang="vi-VN" sz="2400"/>
                            <a:t>nominally CO targeted</a:t>
                          </a:r>
                          <a:r>
                            <a:rPr lang="vi-VN" sz="2200"/>
                            <a:t>).</a:t>
                          </a:r>
                        </a:p>
                      </a:txBody>
                      <a:tcPr anchor="ctr"/>
                    </a:tc>
                    <a:extLst>
                      <a:ext uri="{0D108BD9-81ED-4DB2-BD59-A6C34878D82A}">
                        <a16:rowId xmlns:a16="http://schemas.microsoft.com/office/drawing/2014/main" val="1359054733"/>
                      </a:ext>
                    </a:extLst>
                  </a:tr>
                  <a:tr h="370840">
                    <a:tc>
                      <a:txBody>
                        <a:bodyPr/>
                        <a:lstStyle/>
                        <a:p>
                          <a:pPr algn="ctr"/>
                          <a:r>
                            <a:rPr lang="vi-VN" sz="2200">
                              <a:latin typeface="Arial" panose="020B0604020202020204" pitchFamily="34" charset="0"/>
                              <a:cs typeface="Arial" panose="020B0604020202020204" pitchFamily="34" charset="0"/>
                            </a:rPr>
                            <a:t>4</a:t>
                          </a:r>
                        </a:p>
                      </a:txBody>
                      <a:tcPr/>
                    </a:tc>
                    <a:tc>
                      <a:txBody>
                        <a:bodyPr/>
                        <a:lstStyle/>
                        <a:p>
                          <a:pPr algn="l"/>
                          <a:r>
                            <a:rPr lang="vi-VN" sz="2400"/>
                            <a:t>NMHC(GT)</a:t>
                          </a:r>
                          <a:endParaRPr lang="vi-VN" sz="2200">
                            <a:latin typeface="Arial" panose="020B0604020202020204" pitchFamily="34" charset="0"/>
                            <a:cs typeface="Arial" panose="020B0604020202020204" pitchFamily="34" charset="0"/>
                          </a:endParaRPr>
                        </a:p>
                      </a:txBody>
                      <a:tcPr/>
                    </a:tc>
                    <a:tc>
                      <a:txBody>
                        <a:bodyPr/>
                        <a:lstStyle/>
                        <a:p>
                          <a:pPr algn="l"/>
                          <a:r>
                            <a:rPr lang="vi-VN" sz="2200">
                              <a:latin typeface="+mn-lt"/>
                              <a:cs typeface="Arial" panose="020B0604020202020204" pitchFamily="34" charset="0"/>
                            </a:rPr>
                            <a:t>Nồng độ tổng thể của HydroCarbons Non Metanic trung bình thực</a:t>
                          </a:r>
                          <a:r>
                            <a:rPr lang="vi-VN" sz="2200" baseline="0">
                              <a:latin typeface="+mn-lt"/>
                              <a:cs typeface="Arial" panose="020B0604020202020204" pitchFamily="34" charset="0"/>
                            </a:rPr>
                            <a:t> sự</a:t>
                          </a:r>
                          <a:r>
                            <a:rPr lang="vi-VN" sz="2200">
                              <a:latin typeface="+mn-lt"/>
                              <a:cs typeface="Arial" panose="020B0604020202020204" pitchFamily="34" charset="0"/>
                            </a:rPr>
                            <a:t> hàng giờ (</a:t>
                          </a:r>
                          <a14:m>
                            <m:oMath xmlns:m="http://schemas.openxmlformats.org/officeDocument/2006/math">
                              <m:sSup>
                                <m:sSupPr>
                                  <m:ctrlPr>
                                    <a:rPr lang="vi-VN" sz="2200" i="1" smtClean="0">
                                      <a:latin typeface="Cambria Math" panose="02040503050406030204" pitchFamily="18" charset="0"/>
                                      <a:cs typeface="Arial" panose="020B0604020202020204" pitchFamily="34" charset="0"/>
                                    </a:rPr>
                                  </m:ctrlPr>
                                </m:sSupPr>
                                <m:e>
                                  <m:r>
                                    <a:rPr lang="vi-VN" sz="2200" b="0" i="1" smtClean="0">
                                      <a:latin typeface="Cambria Math" panose="02040503050406030204" pitchFamily="18" charset="0"/>
                                      <a:cs typeface="Arial" panose="020B0604020202020204" pitchFamily="34" charset="0"/>
                                    </a:rPr>
                                    <m:t>𝑚𝑖𝑐𝑟𝑜𝑔</m:t>
                                  </m:r>
                                  <m:r>
                                    <a:rPr lang="vi-VN" sz="2200" b="0" i="1" smtClean="0">
                                      <a:latin typeface="Cambria Math" panose="02040503050406030204" pitchFamily="18" charset="0"/>
                                      <a:cs typeface="Arial" panose="020B0604020202020204" pitchFamily="34" charset="0"/>
                                    </a:rPr>
                                    <m:t>/</m:t>
                                  </m:r>
                                  <m:r>
                                    <a:rPr lang="vi-VN" sz="2200" b="0" i="1" smtClean="0">
                                      <a:latin typeface="Cambria Math" panose="02040503050406030204" pitchFamily="18" charset="0"/>
                                      <a:cs typeface="Arial" panose="020B0604020202020204" pitchFamily="34" charset="0"/>
                                    </a:rPr>
                                    <m:t>𝑚</m:t>
                                  </m:r>
                                </m:e>
                                <m:sup>
                                  <m:r>
                                    <a:rPr lang="vi-VN" sz="2200" b="0" i="1" smtClean="0">
                                      <a:latin typeface="Cambria Math" panose="02040503050406030204" pitchFamily="18" charset="0"/>
                                      <a:cs typeface="Arial" panose="020B0604020202020204" pitchFamily="34" charset="0"/>
                                    </a:rPr>
                                    <m:t>3</m:t>
                                  </m:r>
                                </m:sup>
                              </m:sSup>
                            </m:oMath>
                          </a14:m>
                          <a:r>
                            <a:rPr lang="vi-VN" sz="2200">
                              <a:latin typeface="+mn-lt"/>
                              <a:cs typeface="Arial" panose="020B0604020202020204" pitchFamily="34" charset="0"/>
                            </a:rPr>
                            <a:t>).</a:t>
                          </a:r>
                        </a:p>
                      </a:txBody>
                      <a:tcPr/>
                    </a:tc>
                    <a:extLst>
                      <a:ext uri="{0D108BD9-81ED-4DB2-BD59-A6C34878D82A}">
                        <a16:rowId xmlns:a16="http://schemas.microsoft.com/office/drawing/2014/main" val="870005424"/>
                      </a:ext>
                    </a:extLst>
                  </a:tr>
                  <a:tr h="370840">
                    <a:tc>
                      <a:txBody>
                        <a:bodyPr/>
                        <a:lstStyle/>
                        <a:p>
                          <a:pPr algn="ctr"/>
                          <a:r>
                            <a:rPr lang="vi-VN" sz="2200">
                              <a:latin typeface="Arial" panose="020B0604020202020204" pitchFamily="34" charset="0"/>
                              <a:cs typeface="Arial" panose="020B0604020202020204" pitchFamily="34" charset="0"/>
                            </a:rPr>
                            <a:t>5</a:t>
                          </a:r>
                        </a:p>
                      </a:txBody>
                      <a:tcPr/>
                    </a:tc>
                    <a:tc>
                      <a:txBody>
                        <a:bodyPr/>
                        <a:lstStyle/>
                        <a:p>
                          <a:pPr algn="l"/>
                          <a:r>
                            <a:rPr lang="vi-VN" sz="2400"/>
                            <a:t>C6H6(GT)</a:t>
                          </a:r>
                          <a:endParaRPr lang="vi-VN" sz="2200">
                            <a:latin typeface="Arial" panose="020B0604020202020204" pitchFamily="34" charset="0"/>
                            <a:cs typeface="Arial" panose="020B0604020202020204" pitchFamily="34" charset="0"/>
                          </a:endParaRPr>
                        </a:p>
                      </a:txBody>
                      <a:tcPr/>
                    </a:tc>
                    <a:tc>
                      <a:txBody>
                        <a:bodyPr/>
                        <a:lstStyle/>
                        <a:p>
                          <a:pPr algn="l"/>
                          <a:r>
                            <a:rPr lang="vi-VN" sz="2200">
                              <a:latin typeface="+mn-lt"/>
                              <a:cs typeface="Arial" panose="020B0604020202020204" pitchFamily="34" charset="0"/>
                            </a:rPr>
                            <a:t>Nồng độ Benzen trung bình thực</a:t>
                          </a:r>
                          <a:r>
                            <a:rPr lang="vi-VN" sz="2200" baseline="0">
                              <a:latin typeface="+mn-lt"/>
                              <a:cs typeface="Arial" panose="020B0604020202020204" pitchFamily="34" charset="0"/>
                            </a:rPr>
                            <a:t> sự </a:t>
                          </a:r>
                          <a:r>
                            <a:rPr lang="vi-VN" sz="2200">
                              <a:latin typeface="+mn-lt"/>
                              <a:cs typeface="Arial" panose="020B0604020202020204" pitchFamily="34" charset="0"/>
                            </a:rPr>
                            <a:t>theo giờ (</a:t>
                          </a:r>
                          <a14:m>
                            <m:oMath xmlns:m="http://schemas.openxmlformats.org/officeDocument/2006/math">
                              <m:sSup>
                                <m:sSupPr>
                                  <m:ctrlPr>
                                    <a:rPr lang="vi-VN" sz="2200" i="1" smtClean="0">
                                      <a:latin typeface="Cambria Math" panose="02040503050406030204" pitchFamily="18" charset="0"/>
                                      <a:cs typeface="Arial" panose="020B0604020202020204" pitchFamily="34" charset="0"/>
                                    </a:rPr>
                                  </m:ctrlPr>
                                </m:sSupPr>
                                <m:e>
                                  <m:r>
                                    <a:rPr lang="vi-VN" sz="2200" b="0" i="1" smtClean="0">
                                      <a:latin typeface="Cambria Math" panose="02040503050406030204" pitchFamily="18" charset="0"/>
                                      <a:cs typeface="Arial" panose="020B0604020202020204" pitchFamily="34" charset="0"/>
                                    </a:rPr>
                                    <m:t>𝑚𝑖𝑐𝑟𝑜𝑔</m:t>
                                  </m:r>
                                  <m:r>
                                    <a:rPr lang="vi-VN" sz="2200" b="0" i="1" smtClean="0">
                                      <a:latin typeface="Cambria Math" panose="02040503050406030204" pitchFamily="18" charset="0"/>
                                      <a:cs typeface="Arial" panose="020B0604020202020204" pitchFamily="34" charset="0"/>
                                    </a:rPr>
                                    <m:t>/</m:t>
                                  </m:r>
                                  <m:r>
                                    <a:rPr lang="vi-VN" sz="2200" b="0" i="1" smtClean="0">
                                      <a:latin typeface="Cambria Math" panose="02040503050406030204" pitchFamily="18" charset="0"/>
                                      <a:cs typeface="Arial" panose="020B0604020202020204" pitchFamily="34" charset="0"/>
                                    </a:rPr>
                                    <m:t>𝑚</m:t>
                                  </m:r>
                                </m:e>
                                <m:sup>
                                  <m:r>
                                    <a:rPr lang="vi-VN" sz="2200" b="0" i="1" smtClean="0">
                                      <a:latin typeface="Cambria Math" panose="02040503050406030204" pitchFamily="18" charset="0"/>
                                      <a:cs typeface="Arial" panose="020B0604020202020204" pitchFamily="34" charset="0"/>
                                    </a:rPr>
                                    <m:t>3</m:t>
                                  </m:r>
                                </m:sup>
                              </m:sSup>
                            </m:oMath>
                          </a14:m>
                          <a:r>
                            <a:rPr lang="vi-VN" sz="2200">
                              <a:latin typeface="+mn-lt"/>
                              <a:cs typeface="Arial" panose="020B0604020202020204" pitchFamily="34" charset="0"/>
                            </a:rPr>
                            <a:t>).</a:t>
                          </a:r>
                          <a:endParaRPr lang="vi-VN" sz="22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1145008"/>
                      </a:ext>
                    </a:extLst>
                  </a:tr>
                  <a:tr h="370840">
                    <a:tc>
                      <a:txBody>
                        <a:bodyPr/>
                        <a:lstStyle/>
                        <a:p>
                          <a:pPr algn="ctr"/>
                          <a:r>
                            <a:rPr lang="vi-VN" sz="2200">
                              <a:latin typeface="Arial" panose="020B0604020202020204" pitchFamily="34" charset="0"/>
                              <a:cs typeface="Arial" panose="020B0604020202020204" pitchFamily="34" charset="0"/>
                            </a:rPr>
                            <a:t>6</a:t>
                          </a:r>
                        </a:p>
                      </a:txBody>
                      <a:tcPr/>
                    </a:tc>
                    <a:tc>
                      <a:txBody>
                        <a:bodyPr/>
                        <a:lstStyle/>
                        <a:p>
                          <a:pPr algn="l"/>
                          <a:r>
                            <a:rPr lang="vi-VN" sz="2400"/>
                            <a:t>PT08.S2(NMHC)</a:t>
                          </a:r>
                          <a:endParaRPr lang="vi-VN" sz="2200">
                            <a:latin typeface="Arial" panose="020B0604020202020204" pitchFamily="34" charset="0"/>
                            <a:cs typeface="Arial" panose="020B0604020202020204" pitchFamily="34" charset="0"/>
                          </a:endParaRPr>
                        </a:p>
                      </a:txBody>
                      <a:tcPr/>
                    </a:tc>
                    <a:tc>
                      <a:txBody>
                        <a:bodyPr/>
                        <a:lstStyle/>
                        <a:p>
                          <a:pPr algn="l"/>
                          <a:r>
                            <a:rPr lang="vi-VN" sz="2200">
                              <a:latin typeface="+mn-lt"/>
                              <a:cs typeface="Arial" panose="020B0604020202020204" pitchFamily="34" charset="0"/>
                            </a:rPr>
                            <a:t>Phản hồi cảm biến trung bình hàng giờ (Titania</a:t>
                          </a:r>
                          <a:r>
                            <a:rPr lang="vi-VN" sz="2400">
                              <a:latin typeface="+mn-lt"/>
                              <a:cs typeface="Arial" panose="020B0604020202020204" pitchFamily="34" charset="0"/>
                            </a:rPr>
                            <a:t> - </a:t>
                          </a:r>
                          <a:r>
                            <a:rPr lang="vi-VN" sz="2400"/>
                            <a:t>nominally NMHC targeted</a:t>
                          </a:r>
                          <a:r>
                            <a:rPr lang="vi-VN" sz="2200">
                              <a:latin typeface="+mn-lt"/>
                              <a:cs typeface="Arial" panose="020B0604020202020204" pitchFamily="34" charset="0"/>
                            </a:rPr>
                            <a:t>).</a:t>
                          </a:r>
                          <a:endParaRPr lang="vi-VN" sz="22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92410274"/>
                      </a:ext>
                    </a:extLst>
                  </a:tr>
                  <a:tr h="370840">
                    <a:tc>
                      <a:txBody>
                        <a:bodyPr/>
                        <a:lstStyle/>
                        <a:p>
                          <a:pPr algn="ctr"/>
                          <a:r>
                            <a:rPr lang="vi-VN" sz="2200">
                              <a:latin typeface="Arial" panose="020B0604020202020204" pitchFamily="34" charset="0"/>
                              <a:cs typeface="Arial" panose="020B0604020202020204" pitchFamily="34" charset="0"/>
                            </a:rPr>
                            <a:t>7</a:t>
                          </a:r>
                        </a:p>
                      </a:txBody>
                      <a:tcPr/>
                    </a:tc>
                    <a:tc>
                      <a:txBody>
                        <a:bodyPr/>
                        <a:lstStyle/>
                        <a:p>
                          <a:pPr algn="l"/>
                          <a:r>
                            <a:rPr lang="vi-VN" sz="2400"/>
                            <a:t>NOx(GT)</a:t>
                          </a:r>
                          <a:endParaRPr lang="vi-VN" sz="2200">
                            <a:latin typeface="Arial" panose="020B0604020202020204" pitchFamily="34" charset="0"/>
                            <a:cs typeface="Arial" panose="020B0604020202020204" pitchFamily="34" charset="0"/>
                          </a:endParaRPr>
                        </a:p>
                      </a:txBody>
                      <a:tcPr/>
                    </a:tc>
                    <a:tc>
                      <a:txBody>
                        <a:bodyPr/>
                        <a:lstStyle/>
                        <a:p>
                          <a:pPr algn="l"/>
                          <a:r>
                            <a:rPr lang="vi-VN" sz="2200">
                              <a:latin typeface="+mn-lt"/>
                              <a:cs typeface="Arial" panose="020B0604020202020204" pitchFamily="34" charset="0"/>
                            </a:rPr>
                            <a:t>Nồng độ NOx trung bình thực sự hàng giờ (</a:t>
                          </a:r>
                          <a:r>
                            <a:rPr lang="vi-VN" sz="2200" i="0">
                              <a:latin typeface="+mn-lt"/>
                              <a:cs typeface="Arial" panose="020B0604020202020204" pitchFamily="34" charset="0"/>
                              <a:hlinkClick r:id="rId4"/>
                            </a:rPr>
                            <a:t>ppb</a:t>
                          </a:r>
                          <a:r>
                            <a:rPr lang="vi-VN" sz="2200">
                              <a:latin typeface="+mn-lt"/>
                              <a:cs typeface="Arial" panose="020B0604020202020204" pitchFamily="34" charset="0"/>
                            </a:rPr>
                            <a:t>)</a:t>
                          </a:r>
                          <a:endParaRPr lang="vi-VN" sz="22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76773471"/>
                      </a:ext>
                    </a:extLst>
                  </a:tr>
                </a:tbl>
              </a:graphicData>
            </a:graphic>
          </p:graphicFrame>
        </mc:Choice>
        <mc:Fallback xmlns="">
          <p:graphicFrame>
            <p:nvGraphicFramePr>
              <p:cNvPr id="12" name="Table 12">
                <a:extLst>
                  <a:ext uri="{FF2B5EF4-FFF2-40B4-BE49-F238E27FC236}">
                    <a16:creationId xmlns:a16="http://schemas.microsoft.com/office/drawing/2014/main" id="{4A46F955-00AE-0863-B440-911F1A96BF5D}"/>
                  </a:ext>
                </a:extLst>
              </p:cNvPr>
              <p:cNvGraphicFramePr>
                <a:graphicFrameLocks noGrp="1"/>
              </p:cNvGraphicFramePr>
              <p:nvPr>
                <p:extLst>
                  <p:ext uri="{D42A27DB-BD31-4B8C-83A1-F6EECF244321}">
                    <p14:modId xmlns:p14="http://schemas.microsoft.com/office/powerpoint/2010/main" val="1575222023"/>
                  </p:ext>
                </p:extLst>
              </p:nvPr>
            </p:nvGraphicFramePr>
            <p:xfrm>
              <a:off x="573741" y="1163693"/>
              <a:ext cx="11071413" cy="5029200"/>
            </p:xfrm>
            <a:graphic>
              <a:graphicData uri="http://schemas.openxmlformats.org/drawingml/2006/table">
                <a:tbl>
                  <a:tblPr firstRow="1" bandRow="1">
                    <a:tableStyleId>{5C22544A-7EE6-4342-B048-85BDC9FD1C3A}</a:tableStyleId>
                  </a:tblPr>
                  <a:tblGrid>
                    <a:gridCol w="927881">
                      <a:extLst>
                        <a:ext uri="{9D8B030D-6E8A-4147-A177-3AD203B41FA5}">
                          <a16:colId xmlns:a16="http://schemas.microsoft.com/office/drawing/2014/main" val="3180347928"/>
                        </a:ext>
                      </a:extLst>
                    </a:gridCol>
                    <a:gridCol w="2538363">
                      <a:extLst>
                        <a:ext uri="{9D8B030D-6E8A-4147-A177-3AD203B41FA5}">
                          <a16:colId xmlns:a16="http://schemas.microsoft.com/office/drawing/2014/main" val="3991073876"/>
                        </a:ext>
                      </a:extLst>
                    </a:gridCol>
                    <a:gridCol w="7605169">
                      <a:extLst>
                        <a:ext uri="{9D8B030D-6E8A-4147-A177-3AD203B41FA5}">
                          <a16:colId xmlns:a16="http://schemas.microsoft.com/office/drawing/2014/main" val="757218740"/>
                        </a:ext>
                      </a:extLst>
                    </a:gridCol>
                  </a:tblGrid>
                  <a:tr h="426720">
                    <a:tc>
                      <a:txBody>
                        <a:bodyPr/>
                        <a:lstStyle/>
                        <a:p>
                          <a:pPr algn="ctr"/>
                          <a:r>
                            <a:rPr lang="vi-VN" sz="2200">
                              <a:latin typeface="Arial" panose="020B0604020202020204" pitchFamily="34" charset="0"/>
                              <a:cs typeface="Arial" panose="020B0604020202020204" pitchFamily="34" charset="0"/>
                            </a:rPr>
                            <a:t>Index</a:t>
                          </a:r>
                        </a:p>
                      </a:txBody>
                      <a:tcPr/>
                    </a:tc>
                    <a:tc>
                      <a:txBody>
                        <a:bodyPr/>
                        <a:lstStyle/>
                        <a:p>
                          <a:pPr algn="ctr"/>
                          <a:r>
                            <a:rPr lang="vi-VN" sz="2200" b="1">
                              <a:latin typeface="Arial" panose="020B0604020202020204" pitchFamily="34" charset="0"/>
                              <a:cs typeface="Arial" panose="020B0604020202020204" pitchFamily="34" charset="0"/>
                            </a:rPr>
                            <a:t>Thuộc tính</a:t>
                          </a:r>
                          <a:endParaRPr lang="vi-VN" sz="2200">
                            <a:latin typeface="Arial" panose="020B0604020202020204" pitchFamily="34" charset="0"/>
                            <a:cs typeface="Arial" panose="020B0604020202020204" pitchFamily="34" charset="0"/>
                          </a:endParaRPr>
                        </a:p>
                      </a:txBody>
                      <a:tcPr/>
                    </a:tc>
                    <a:tc>
                      <a:txBody>
                        <a:bodyPr/>
                        <a:lstStyle/>
                        <a:p>
                          <a:pPr algn="ctr"/>
                          <a:r>
                            <a:rPr lang="vi-VN" sz="2200">
                              <a:latin typeface="Arial" panose="020B0604020202020204" pitchFamily="34" charset="0"/>
                              <a:cs typeface="Arial" panose="020B0604020202020204" pitchFamily="34" charset="0"/>
                            </a:rPr>
                            <a:t>Ý nghĩa</a:t>
                          </a:r>
                        </a:p>
                      </a:txBody>
                      <a:tcPr/>
                    </a:tc>
                    <a:extLst>
                      <a:ext uri="{0D108BD9-81ED-4DB2-BD59-A6C34878D82A}">
                        <a16:rowId xmlns:a16="http://schemas.microsoft.com/office/drawing/2014/main" val="267574435"/>
                      </a:ext>
                    </a:extLst>
                  </a:tr>
                  <a:tr h="426720">
                    <a:tc>
                      <a:txBody>
                        <a:bodyPr/>
                        <a:lstStyle/>
                        <a:p>
                          <a:pPr algn="ctr"/>
                          <a:r>
                            <a:rPr lang="vi-VN" sz="2200">
                              <a:latin typeface="Arial" panose="020B0604020202020204" pitchFamily="34" charset="0"/>
                              <a:cs typeface="Arial" panose="020B0604020202020204" pitchFamily="34" charset="0"/>
                            </a:rPr>
                            <a:t>0</a:t>
                          </a:r>
                        </a:p>
                      </a:txBody>
                      <a:tcPr/>
                    </a:tc>
                    <a:tc>
                      <a:txBody>
                        <a:bodyPr/>
                        <a:lstStyle/>
                        <a:p>
                          <a:pPr algn="l"/>
                          <a:r>
                            <a:rPr lang="vi-VN" sz="2200">
                              <a:latin typeface="Arial" panose="020B0604020202020204" pitchFamily="34" charset="0"/>
                              <a:cs typeface="Arial" panose="020B0604020202020204" pitchFamily="34" charset="0"/>
                            </a:rPr>
                            <a:t>DATE</a:t>
                          </a:r>
                        </a:p>
                      </a:txBody>
                      <a:tcPr/>
                    </a:tc>
                    <a:tc>
                      <a:txBody>
                        <a:bodyPr/>
                        <a:lstStyle/>
                        <a:p>
                          <a:pPr algn="l"/>
                          <a:r>
                            <a:rPr lang="en-US" sz="2200">
                              <a:latin typeface="Arial" panose="020B0604020202020204" pitchFamily="34" charset="0"/>
                              <a:cs typeface="Arial" panose="020B0604020202020204" pitchFamily="34" charset="0"/>
                            </a:rPr>
                            <a:t>Ngày</a:t>
                          </a:r>
                          <a:r>
                            <a:rPr lang="vi-VN" sz="2200">
                              <a:latin typeface="Arial" panose="020B0604020202020204" pitchFamily="34" charset="0"/>
                              <a:cs typeface="Arial" panose="020B0604020202020204" pitchFamily="34" charset="0"/>
                            </a:rPr>
                            <a:t> (DD/MM/YYYY).</a:t>
                          </a:r>
                        </a:p>
                      </a:txBody>
                      <a:tcPr/>
                    </a:tc>
                    <a:extLst>
                      <a:ext uri="{0D108BD9-81ED-4DB2-BD59-A6C34878D82A}">
                        <a16:rowId xmlns:a16="http://schemas.microsoft.com/office/drawing/2014/main" val="1096725637"/>
                      </a:ext>
                    </a:extLst>
                  </a:tr>
                  <a:tr h="426720">
                    <a:tc>
                      <a:txBody>
                        <a:bodyPr/>
                        <a:lstStyle/>
                        <a:p>
                          <a:pPr algn="ctr"/>
                          <a:r>
                            <a:rPr lang="vi-VN" sz="2200">
                              <a:latin typeface="Arial" panose="020B0604020202020204" pitchFamily="34" charset="0"/>
                              <a:cs typeface="Arial" panose="020B0604020202020204" pitchFamily="34" charset="0"/>
                            </a:rPr>
                            <a:t>1</a:t>
                          </a:r>
                        </a:p>
                      </a:txBody>
                      <a:tcPr/>
                    </a:tc>
                    <a:tc>
                      <a:txBody>
                        <a:bodyPr/>
                        <a:lstStyle/>
                        <a:p>
                          <a:pPr algn="l"/>
                          <a:r>
                            <a:rPr lang="vi-VN" sz="2200">
                              <a:latin typeface="Arial" panose="020B0604020202020204" pitchFamily="34" charset="0"/>
                              <a:cs typeface="Arial" panose="020B0604020202020204" pitchFamily="34" charset="0"/>
                            </a:rPr>
                            <a:t>TIME</a:t>
                          </a:r>
                        </a:p>
                      </a:txBody>
                      <a:tcPr/>
                    </a:tc>
                    <a:tc>
                      <a:txBody>
                        <a:bodyPr/>
                        <a:lstStyle/>
                        <a:p>
                          <a:pPr algn="l"/>
                          <a:r>
                            <a:rPr lang="vi-VN" sz="2200">
                              <a:latin typeface="+mn-lt"/>
                              <a:cs typeface="Arial" panose="020B0604020202020204" pitchFamily="34" charset="0"/>
                            </a:rPr>
                            <a:t>Thời gian trong ngày (HH.MM.SS) (24 giờ).</a:t>
                          </a:r>
                          <a:endParaRPr lang="vi-VN" sz="22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1173658"/>
                      </a:ext>
                    </a:extLst>
                  </a:tr>
                  <a:tr h="426720">
                    <a:tc>
                      <a:txBody>
                        <a:bodyPr/>
                        <a:lstStyle/>
                        <a:p>
                          <a:pPr algn="ctr"/>
                          <a:r>
                            <a:rPr lang="vi-VN" sz="2200">
                              <a:latin typeface="Arial" panose="020B0604020202020204" pitchFamily="34" charset="0"/>
                              <a:cs typeface="Arial" panose="020B0604020202020204" pitchFamily="34" charset="0"/>
                            </a:rPr>
                            <a:t>2</a:t>
                          </a:r>
                        </a:p>
                      </a:txBody>
                      <a:tcPr/>
                    </a:tc>
                    <a:tc>
                      <a:txBody>
                        <a:bodyPr/>
                        <a:lstStyle/>
                        <a:p>
                          <a:pPr algn="l"/>
                          <a:r>
                            <a:rPr lang="vi-VN" sz="2200">
                              <a:latin typeface="Arial" panose="020B0604020202020204" pitchFamily="34" charset="0"/>
                              <a:cs typeface="Arial" panose="020B0604020202020204" pitchFamily="34" charset="0"/>
                            </a:rPr>
                            <a:t>CO(GT)</a:t>
                          </a:r>
                        </a:p>
                      </a:txBody>
                      <a:tcPr/>
                    </a:tc>
                    <a:tc>
                      <a:txBody>
                        <a:bodyPr/>
                        <a:lstStyle/>
                        <a:p>
                          <a:endParaRPr lang="vi-VN"/>
                        </a:p>
                      </a:txBody>
                      <a:tcPr>
                        <a:blipFill>
                          <a:blip r:embed="rId5"/>
                          <a:stretch>
                            <a:fillRect l="-45673" t="-307143" r="-321" b="-814286"/>
                          </a:stretch>
                        </a:blipFill>
                      </a:tcPr>
                    </a:tc>
                    <a:extLst>
                      <a:ext uri="{0D108BD9-81ED-4DB2-BD59-A6C34878D82A}">
                        <a16:rowId xmlns:a16="http://schemas.microsoft.com/office/drawing/2014/main" val="718686657"/>
                      </a:ext>
                    </a:extLst>
                  </a:tr>
                  <a:tr h="822960">
                    <a:tc>
                      <a:txBody>
                        <a:bodyPr/>
                        <a:lstStyle/>
                        <a:p>
                          <a:pPr algn="ctr"/>
                          <a:r>
                            <a:rPr lang="vi-VN" sz="2200">
                              <a:latin typeface="Arial" panose="020B0604020202020204" pitchFamily="34" charset="0"/>
                              <a:cs typeface="Arial" panose="020B0604020202020204" pitchFamily="34" charset="0"/>
                            </a:rPr>
                            <a:t>3</a:t>
                          </a:r>
                        </a:p>
                      </a:txBody>
                      <a:tcPr/>
                    </a:tc>
                    <a:tc>
                      <a:txBody>
                        <a:bodyPr/>
                        <a:lstStyle/>
                        <a:p>
                          <a:r>
                            <a:rPr lang="vi-VN" sz="2200"/>
                            <a:t>PT08.S1(CO)</a:t>
                          </a:r>
                        </a:p>
                      </a:txBody>
                      <a:tcPr anchor="ctr"/>
                    </a:tc>
                    <a:tc>
                      <a:txBody>
                        <a:bodyPr/>
                        <a:lstStyle/>
                        <a:p>
                          <a:r>
                            <a:rPr lang="vi-VN" sz="2200"/>
                            <a:t>Phản hồi cảm biến trung bình hàng giờ </a:t>
                          </a:r>
                          <a:r>
                            <a:rPr lang="vi-VN" sz="2400"/>
                            <a:t>(</a:t>
                          </a:r>
                          <a:r>
                            <a:rPr lang="vi-VN" sz="2200"/>
                            <a:t>Thiếc oxit - </a:t>
                          </a:r>
                          <a:r>
                            <a:rPr lang="vi-VN" sz="2400"/>
                            <a:t>nominally CO targeted</a:t>
                          </a:r>
                          <a:r>
                            <a:rPr lang="vi-VN" sz="2200"/>
                            <a:t>).</a:t>
                          </a:r>
                        </a:p>
                      </a:txBody>
                      <a:tcPr anchor="ctr"/>
                    </a:tc>
                    <a:extLst>
                      <a:ext uri="{0D108BD9-81ED-4DB2-BD59-A6C34878D82A}">
                        <a16:rowId xmlns:a16="http://schemas.microsoft.com/office/drawing/2014/main" val="1359054733"/>
                      </a:ext>
                    </a:extLst>
                  </a:tr>
                  <a:tr h="762000">
                    <a:tc>
                      <a:txBody>
                        <a:bodyPr/>
                        <a:lstStyle/>
                        <a:p>
                          <a:pPr algn="ctr"/>
                          <a:r>
                            <a:rPr lang="vi-VN" sz="2200">
                              <a:latin typeface="Arial" panose="020B0604020202020204" pitchFamily="34" charset="0"/>
                              <a:cs typeface="Arial" panose="020B0604020202020204" pitchFamily="34" charset="0"/>
                            </a:rPr>
                            <a:t>4</a:t>
                          </a:r>
                        </a:p>
                      </a:txBody>
                      <a:tcPr/>
                    </a:tc>
                    <a:tc>
                      <a:txBody>
                        <a:bodyPr/>
                        <a:lstStyle/>
                        <a:p>
                          <a:pPr algn="l"/>
                          <a:r>
                            <a:rPr lang="vi-VN" sz="2400"/>
                            <a:t>NMHC(GT)</a:t>
                          </a:r>
                          <a:endParaRPr lang="vi-VN" sz="2200">
                            <a:latin typeface="Arial" panose="020B0604020202020204" pitchFamily="34" charset="0"/>
                            <a:cs typeface="Arial" panose="020B0604020202020204" pitchFamily="34" charset="0"/>
                          </a:endParaRPr>
                        </a:p>
                      </a:txBody>
                      <a:tcPr/>
                    </a:tc>
                    <a:tc>
                      <a:txBody>
                        <a:bodyPr/>
                        <a:lstStyle/>
                        <a:p>
                          <a:endParaRPr lang="vi-VN"/>
                        </a:p>
                      </a:txBody>
                      <a:tcPr>
                        <a:blipFill>
                          <a:blip r:embed="rId5"/>
                          <a:stretch>
                            <a:fillRect l="-45673" t="-336800" r="-321" b="-247200"/>
                          </a:stretch>
                        </a:blipFill>
                      </a:tcPr>
                    </a:tc>
                    <a:extLst>
                      <a:ext uri="{0D108BD9-81ED-4DB2-BD59-A6C34878D82A}">
                        <a16:rowId xmlns:a16="http://schemas.microsoft.com/office/drawing/2014/main" val="870005424"/>
                      </a:ext>
                    </a:extLst>
                  </a:tr>
                  <a:tr h="457200">
                    <a:tc>
                      <a:txBody>
                        <a:bodyPr/>
                        <a:lstStyle/>
                        <a:p>
                          <a:pPr algn="ctr"/>
                          <a:r>
                            <a:rPr lang="vi-VN" sz="2200">
                              <a:latin typeface="Arial" panose="020B0604020202020204" pitchFamily="34" charset="0"/>
                              <a:cs typeface="Arial" panose="020B0604020202020204" pitchFamily="34" charset="0"/>
                            </a:rPr>
                            <a:t>5</a:t>
                          </a:r>
                        </a:p>
                      </a:txBody>
                      <a:tcPr/>
                    </a:tc>
                    <a:tc>
                      <a:txBody>
                        <a:bodyPr/>
                        <a:lstStyle/>
                        <a:p>
                          <a:pPr algn="l"/>
                          <a:r>
                            <a:rPr lang="vi-VN" sz="2400"/>
                            <a:t>C6H6(GT)</a:t>
                          </a:r>
                          <a:endParaRPr lang="vi-VN" sz="2200">
                            <a:latin typeface="Arial" panose="020B0604020202020204" pitchFamily="34" charset="0"/>
                            <a:cs typeface="Arial" panose="020B0604020202020204" pitchFamily="34" charset="0"/>
                          </a:endParaRPr>
                        </a:p>
                      </a:txBody>
                      <a:tcPr/>
                    </a:tc>
                    <a:tc>
                      <a:txBody>
                        <a:bodyPr/>
                        <a:lstStyle/>
                        <a:p>
                          <a:endParaRPr lang="vi-VN"/>
                        </a:p>
                      </a:txBody>
                      <a:tcPr>
                        <a:blipFill>
                          <a:blip r:embed="rId5"/>
                          <a:stretch>
                            <a:fillRect l="-45673" t="-728000" r="-321" b="-312000"/>
                          </a:stretch>
                        </a:blipFill>
                      </a:tcPr>
                    </a:tc>
                    <a:extLst>
                      <a:ext uri="{0D108BD9-81ED-4DB2-BD59-A6C34878D82A}">
                        <a16:rowId xmlns:a16="http://schemas.microsoft.com/office/drawing/2014/main" val="311145008"/>
                      </a:ext>
                    </a:extLst>
                  </a:tr>
                  <a:tr h="822960">
                    <a:tc>
                      <a:txBody>
                        <a:bodyPr/>
                        <a:lstStyle/>
                        <a:p>
                          <a:pPr algn="ctr"/>
                          <a:r>
                            <a:rPr lang="vi-VN" sz="2200">
                              <a:latin typeface="Arial" panose="020B0604020202020204" pitchFamily="34" charset="0"/>
                              <a:cs typeface="Arial" panose="020B0604020202020204" pitchFamily="34" charset="0"/>
                            </a:rPr>
                            <a:t>6</a:t>
                          </a:r>
                        </a:p>
                      </a:txBody>
                      <a:tcPr/>
                    </a:tc>
                    <a:tc>
                      <a:txBody>
                        <a:bodyPr/>
                        <a:lstStyle/>
                        <a:p>
                          <a:pPr algn="l"/>
                          <a:r>
                            <a:rPr lang="vi-VN" sz="2400"/>
                            <a:t>PT08.S2(NMHC)</a:t>
                          </a:r>
                          <a:endParaRPr lang="vi-VN" sz="2200">
                            <a:latin typeface="Arial" panose="020B0604020202020204" pitchFamily="34" charset="0"/>
                            <a:cs typeface="Arial" panose="020B0604020202020204" pitchFamily="34" charset="0"/>
                          </a:endParaRPr>
                        </a:p>
                      </a:txBody>
                      <a:tcPr/>
                    </a:tc>
                    <a:tc>
                      <a:txBody>
                        <a:bodyPr/>
                        <a:lstStyle/>
                        <a:p>
                          <a:pPr algn="l"/>
                          <a:r>
                            <a:rPr lang="vi-VN" sz="2200">
                              <a:latin typeface="+mn-lt"/>
                              <a:cs typeface="Arial" panose="020B0604020202020204" pitchFamily="34" charset="0"/>
                            </a:rPr>
                            <a:t>Phản hồi cảm biến trung bình hàng giờ (Titania</a:t>
                          </a:r>
                          <a:r>
                            <a:rPr lang="vi-VN" sz="2400">
                              <a:latin typeface="+mn-lt"/>
                              <a:cs typeface="Arial" panose="020B0604020202020204" pitchFamily="34" charset="0"/>
                            </a:rPr>
                            <a:t> - </a:t>
                          </a:r>
                          <a:r>
                            <a:rPr lang="vi-VN" sz="2400"/>
                            <a:t>nominally NMHC targeted</a:t>
                          </a:r>
                          <a:r>
                            <a:rPr lang="vi-VN" sz="2200">
                              <a:latin typeface="+mn-lt"/>
                              <a:cs typeface="Arial" panose="020B0604020202020204" pitchFamily="34" charset="0"/>
                            </a:rPr>
                            <a:t>).</a:t>
                          </a:r>
                          <a:endParaRPr lang="vi-VN" sz="22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92410274"/>
                      </a:ext>
                    </a:extLst>
                  </a:tr>
                  <a:tr h="457200">
                    <a:tc>
                      <a:txBody>
                        <a:bodyPr/>
                        <a:lstStyle/>
                        <a:p>
                          <a:pPr algn="ctr"/>
                          <a:r>
                            <a:rPr lang="vi-VN" sz="2200">
                              <a:latin typeface="Arial" panose="020B0604020202020204" pitchFamily="34" charset="0"/>
                              <a:cs typeface="Arial" panose="020B0604020202020204" pitchFamily="34" charset="0"/>
                            </a:rPr>
                            <a:t>7</a:t>
                          </a:r>
                        </a:p>
                      </a:txBody>
                      <a:tcPr/>
                    </a:tc>
                    <a:tc>
                      <a:txBody>
                        <a:bodyPr/>
                        <a:lstStyle/>
                        <a:p>
                          <a:pPr algn="l"/>
                          <a:r>
                            <a:rPr lang="vi-VN" sz="2400"/>
                            <a:t>NOx(GT)</a:t>
                          </a:r>
                          <a:endParaRPr lang="vi-VN" sz="2200">
                            <a:latin typeface="Arial" panose="020B0604020202020204" pitchFamily="34" charset="0"/>
                            <a:cs typeface="Arial" panose="020B0604020202020204" pitchFamily="34" charset="0"/>
                          </a:endParaRPr>
                        </a:p>
                      </a:txBody>
                      <a:tcPr/>
                    </a:tc>
                    <a:tc>
                      <a:txBody>
                        <a:bodyPr/>
                        <a:lstStyle/>
                        <a:p>
                          <a:pPr algn="l"/>
                          <a:r>
                            <a:rPr lang="vi-VN" sz="2200">
                              <a:latin typeface="+mn-lt"/>
                              <a:cs typeface="Arial" panose="020B0604020202020204" pitchFamily="34" charset="0"/>
                            </a:rPr>
                            <a:t>Nồng độ NOx trung bình thực sự hàng giờ (</a:t>
                          </a:r>
                          <a:r>
                            <a:rPr lang="vi-VN" sz="2200" i="0">
                              <a:latin typeface="+mn-lt"/>
                              <a:cs typeface="Arial" panose="020B0604020202020204" pitchFamily="34" charset="0"/>
                              <a:hlinkClick r:id="rId6"/>
                            </a:rPr>
                            <a:t>ppb</a:t>
                          </a:r>
                          <a:r>
                            <a:rPr lang="vi-VN" sz="2200">
                              <a:latin typeface="+mn-lt"/>
                              <a:cs typeface="Arial" panose="020B0604020202020204" pitchFamily="34" charset="0"/>
                            </a:rPr>
                            <a:t>)</a:t>
                          </a:r>
                          <a:endParaRPr lang="vi-VN" sz="22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76773471"/>
                      </a:ext>
                    </a:extLst>
                  </a:tr>
                </a:tbl>
              </a:graphicData>
            </a:graphic>
          </p:graphicFrame>
        </mc:Fallback>
      </mc:AlternateContent>
    </p:spTree>
    <p:extLst>
      <p:ext uri="{BB962C8B-B14F-4D97-AF65-F5344CB8AC3E}">
        <p14:creationId xmlns:p14="http://schemas.microsoft.com/office/powerpoint/2010/main" val="4461793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graphical user interface&#10;&#10;Description automatically generated">
            <a:extLst>
              <a:ext uri="{FF2B5EF4-FFF2-40B4-BE49-F238E27FC236}">
                <a16:creationId xmlns:a16="http://schemas.microsoft.com/office/drawing/2014/main" id="{151780F6-7E0E-F420-8C27-945F79F036D9}"/>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b="19"/>
          <a:stretch/>
        </p:blipFill>
        <p:spPr>
          <a:xfrm>
            <a:off x="0" y="0"/>
            <a:ext cx="12191999" cy="6858000"/>
          </a:xfrm>
          <a:prstGeom prst="rect">
            <a:avLst/>
          </a:prstGeom>
        </p:spPr>
      </p:pic>
      <p:sp>
        <p:nvSpPr>
          <p:cNvPr id="6" name="Footer Placeholder 5">
            <a:extLst>
              <a:ext uri="{FF2B5EF4-FFF2-40B4-BE49-F238E27FC236}">
                <a16:creationId xmlns:a16="http://schemas.microsoft.com/office/drawing/2014/main" id="{6085564A-E19D-44C6-A153-9748FC0496AA}"/>
              </a:ext>
            </a:extLst>
          </p:cNvPr>
          <p:cNvSpPr>
            <a:spLocks noGrp="1"/>
          </p:cNvSpPr>
          <p:nvPr>
            <p:ph type="ftr" sz="quarter" idx="11"/>
          </p:nvPr>
        </p:nvSpPr>
        <p:spPr>
          <a:xfrm>
            <a:off x="3039917" y="6348845"/>
            <a:ext cx="6112164" cy="365125"/>
          </a:xfrm>
        </p:spPr>
        <p:txBody>
          <a:bodyPr/>
          <a:lstStyle/>
          <a:p>
            <a:r>
              <a:rPr lang="vi-VN" sz="1400">
                <a:solidFill>
                  <a:schemeClr val="tx1"/>
                </a:solidFill>
              </a:rPr>
              <a:t>Phân Tích &amp; Xây Dựng Mô Hình Dự Đoán Nồng Độ CO Trong Không Khí</a:t>
            </a:r>
          </a:p>
        </p:txBody>
      </p:sp>
      <p:sp>
        <p:nvSpPr>
          <p:cNvPr id="7" name="Slide Number Placeholder 6">
            <a:extLst>
              <a:ext uri="{FF2B5EF4-FFF2-40B4-BE49-F238E27FC236}">
                <a16:creationId xmlns:a16="http://schemas.microsoft.com/office/drawing/2014/main" id="{70E646B9-6F09-9215-C56E-D5AF007C6A4E}"/>
              </a:ext>
            </a:extLst>
          </p:cNvPr>
          <p:cNvSpPr>
            <a:spLocks noGrp="1"/>
          </p:cNvSpPr>
          <p:nvPr>
            <p:ph type="sldNum" sz="quarter" idx="12"/>
          </p:nvPr>
        </p:nvSpPr>
        <p:spPr>
          <a:xfrm>
            <a:off x="10668000" y="6356350"/>
            <a:ext cx="685800" cy="365125"/>
          </a:xfrm>
        </p:spPr>
        <p:txBody>
          <a:bodyPr/>
          <a:lstStyle/>
          <a:p>
            <a:fld id="{979C1D6E-BC7D-4390-8B49-138F374AB680}" type="slidenum">
              <a:rPr lang="vi-VN" sz="1400" smtClean="0">
                <a:solidFill>
                  <a:schemeClr val="tx1"/>
                </a:solidFill>
              </a:rPr>
              <a:t>6</a:t>
            </a:fld>
            <a:endParaRPr lang="vi-VN" sz="1400">
              <a:solidFill>
                <a:schemeClr val="tx1"/>
              </a:solidFill>
            </a:endParaRPr>
          </a:p>
        </p:txBody>
      </p:sp>
      <p:sp>
        <p:nvSpPr>
          <p:cNvPr id="2" name="Date Placeholder 1">
            <a:extLst>
              <a:ext uri="{FF2B5EF4-FFF2-40B4-BE49-F238E27FC236}">
                <a16:creationId xmlns:a16="http://schemas.microsoft.com/office/drawing/2014/main" id="{86415166-E50B-F1C1-E6D2-4D8FA24B1FA5}"/>
              </a:ext>
            </a:extLst>
          </p:cNvPr>
          <p:cNvSpPr>
            <a:spLocks noGrp="1"/>
          </p:cNvSpPr>
          <p:nvPr>
            <p:ph type="dt" sz="half" idx="10"/>
          </p:nvPr>
        </p:nvSpPr>
        <p:spPr/>
        <p:txBody>
          <a:bodyPr/>
          <a:lstStyle/>
          <a:p>
            <a:fld id="{0F35D396-74F1-443C-B990-7894398BD66C}" type="datetime1">
              <a:rPr lang="vi-VN" sz="1400" smtClean="0">
                <a:solidFill>
                  <a:schemeClr val="tx1"/>
                </a:solidFill>
              </a:rPr>
              <a:t>13/07/2022</a:t>
            </a:fld>
            <a:endParaRPr lang="vi-VN" sz="1400">
              <a:solidFill>
                <a:schemeClr val="tx1"/>
              </a:solidFill>
            </a:endParaRPr>
          </a:p>
        </p:txBody>
      </p:sp>
      <p:sp>
        <p:nvSpPr>
          <p:cNvPr id="14" name="TextBox 13">
            <a:extLst>
              <a:ext uri="{FF2B5EF4-FFF2-40B4-BE49-F238E27FC236}">
                <a16:creationId xmlns:a16="http://schemas.microsoft.com/office/drawing/2014/main" id="{2BDB6216-EFA3-01EC-5FD3-14DB26A1581E}"/>
              </a:ext>
            </a:extLst>
          </p:cNvPr>
          <p:cNvSpPr txBox="1"/>
          <p:nvPr/>
        </p:nvSpPr>
        <p:spPr>
          <a:xfrm>
            <a:off x="4386733" y="474937"/>
            <a:ext cx="3428004" cy="769441"/>
          </a:xfrm>
          <a:prstGeom prst="rect">
            <a:avLst/>
          </a:prstGeom>
          <a:noFill/>
        </p:spPr>
        <p:txBody>
          <a:bodyPr wrap="square" rtlCol="0">
            <a:spAutoFit/>
          </a:bodyPr>
          <a:lstStyle/>
          <a:p>
            <a:r>
              <a:rPr lang="vi-VN" sz="4400" b="1">
                <a:solidFill>
                  <a:srgbClr val="FF0000"/>
                </a:solidFill>
              </a:rPr>
              <a:t>Bộ Dữ Liệu</a:t>
            </a:r>
          </a:p>
        </p:txBody>
      </p:sp>
      <mc:AlternateContent xmlns:mc="http://schemas.openxmlformats.org/markup-compatibility/2006">
        <mc:Choice xmlns:a14="http://schemas.microsoft.com/office/drawing/2010/main" Requires="a14">
          <p:graphicFrame>
            <p:nvGraphicFramePr>
              <p:cNvPr id="12" name="Table 12">
                <a:extLst>
                  <a:ext uri="{FF2B5EF4-FFF2-40B4-BE49-F238E27FC236}">
                    <a16:creationId xmlns:a16="http://schemas.microsoft.com/office/drawing/2014/main" id="{4A46F955-00AE-0863-B440-911F1A96BF5D}"/>
                  </a:ext>
                </a:extLst>
              </p:cNvPr>
              <p:cNvGraphicFramePr>
                <a:graphicFrameLocks noGrp="1"/>
              </p:cNvGraphicFramePr>
              <p:nvPr>
                <p:extLst>
                  <p:ext uri="{D42A27DB-BD31-4B8C-83A1-F6EECF244321}">
                    <p14:modId xmlns:p14="http://schemas.microsoft.com/office/powerpoint/2010/main" val="1680975661"/>
                  </p:ext>
                </p:extLst>
              </p:nvPr>
            </p:nvGraphicFramePr>
            <p:xfrm>
              <a:off x="573741" y="1163693"/>
              <a:ext cx="11071413" cy="4663440"/>
            </p:xfrm>
            <a:graphic>
              <a:graphicData uri="http://schemas.openxmlformats.org/drawingml/2006/table">
                <a:tbl>
                  <a:tblPr firstRow="1" bandRow="1">
                    <a:tableStyleId>{5C22544A-7EE6-4342-B048-85BDC9FD1C3A}</a:tableStyleId>
                  </a:tblPr>
                  <a:tblGrid>
                    <a:gridCol w="927881">
                      <a:extLst>
                        <a:ext uri="{9D8B030D-6E8A-4147-A177-3AD203B41FA5}">
                          <a16:colId xmlns:a16="http://schemas.microsoft.com/office/drawing/2014/main" val="3180347928"/>
                        </a:ext>
                      </a:extLst>
                    </a:gridCol>
                    <a:gridCol w="2538363">
                      <a:extLst>
                        <a:ext uri="{9D8B030D-6E8A-4147-A177-3AD203B41FA5}">
                          <a16:colId xmlns:a16="http://schemas.microsoft.com/office/drawing/2014/main" val="3991073876"/>
                        </a:ext>
                      </a:extLst>
                    </a:gridCol>
                    <a:gridCol w="7605169">
                      <a:extLst>
                        <a:ext uri="{9D8B030D-6E8A-4147-A177-3AD203B41FA5}">
                          <a16:colId xmlns:a16="http://schemas.microsoft.com/office/drawing/2014/main" val="757218740"/>
                        </a:ext>
                      </a:extLst>
                    </a:gridCol>
                  </a:tblGrid>
                  <a:tr h="370840">
                    <a:tc>
                      <a:txBody>
                        <a:bodyPr/>
                        <a:lstStyle/>
                        <a:p>
                          <a:pPr algn="ctr"/>
                          <a:r>
                            <a:rPr lang="vi-VN" sz="2200">
                              <a:latin typeface="Arial" panose="020B0604020202020204" pitchFamily="34" charset="0"/>
                              <a:cs typeface="Arial" panose="020B0604020202020204" pitchFamily="34" charset="0"/>
                            </a:rPr>
                            <a:t>Index</a:t>
                          </a:r>
                        </a:p>
                      </a:txBody>
                      <a:tcPr/>
                    </a:tc>
                    <a:tc>
                      <a:txBody>
                        <a:bodyPr/>
                        <a:lstStyle/>
                        <a:p>
                          <a:pPr algn="ctr"/>
                          <a:r>
                            <a:rPr lang="vi-VN" sz="2200" b="1">
                              <a:latin typeface="Arial" panose="020B0604020202020204" pitchFamily="34" charset="0"/>
                              <a:cs typeface="Arial" panose="020B0604020202020204" pitchFamily="34" charset="0"/>
                            </a:rPr>
                            <a:t>Thuộc tính</a:t>
                          </a:r>
                          <a:endParaRPr lang="vi-VN" sz="2200">
                            <a:latin typeface="Arial" panose="020B0604020202020204" pitchFamily="34" charset="0"/>
                            <a:cs typeface="Arial" panose="020B0604020202020204" pitchFamily="34" charset="0"/>
                          </a:endParaRPr>
                        </a:p>
                      </a:txBody>
                      <a:tcPr/>
                    </a:tc>
                    <a:tc>
                      <a:txBody>
                        <a:bodyPr/>
                        <a:lstStyle/>
                        <a:p>
                          <a:pPr algn="ctr"/>
                          <a:r>
                            <a:rPr lang="vi-VN" sz="2200">
                              <a:latin typeface="Arial" panose="020B0604020202020204" pitchFamily="34" charset="0"/>
                              <a:cs typeface="Arial" panose="020B0604020202020204" pitchFamily="34" charset="0"/>
                            </a:rPr>
                            <a:t>Ý nghĩa</a:t>
                          </a:r>
                        </a:p>
                      </a:txBody>
                      <a:tcPr/>
                    </a:tc>
                    <a:extLst>
                      <a:ext uri="{0D108BD9-81ED-4DB2-BD59-A6C34878D82A}">
                        <a16:rowId xmlns:a16="http://schemas.microsoft.com/office/drawing/2014/main" val="267574435"/>
                      </a:ext>
                    </a:extLst>
                  </a:tr>
                  <a:tr h="370840">
                    <a:tc>
                      <a:txBody>
                        <a:bodyPr/>
                        <a:lstStyle/>
                        <a:p>
                          <a:pPr algn="ctr"/>
                          <a:r>
                            <a:rPr lang="vi-VN" sz="2200">
                              <a:latin typeface="Arial" panose="020B0604020202020204" pitchFamily="34" charset="0"/>
                              <a:cs typeface="Arial" panose="020B0604020202020204" pitchFamily="34" charset="0"/>
                            </a:rPr>
                            <a:t>8</a:t>
                          </a:r>
                        </a:p>
                      </a:txBody>
                      <a:tcPr/>
                    </a:tc>
                    <a:tc>
                      <a:txBody>
                        <a:bodyPr/>
                        <a:lstStyle/>
                        <a:p>
                          <a:pPr algn="l"/>
                          <a:r>
                            <a:rPr lang="vi-VN" sz="2400"/>
                            <a:t>PT08.S3(NOx)</a:t>
                          </a:r>
                          <a:endParaRPr lang="vi-VN" sz="2200">
                            <a:latin typeface="Arial" panose="020B0604020202020204" pitchFamily="34" charset="0"/>
                            <a:cs typeface="Arial" panose="020B0604020202020204" pitchFamily="34" charset="0"/>
                          </a:endParaRPr>
                        </a:p>
                      </a:txBody>
                      <a:tcPr/>
                    </a:tc>
                    <a:tc>
                      <a:txBody>
                        <a:bodyPr/>
                        <a:lstStyle/>
                        <a:p>
                          <a:pPr algn="l"/>
                          <a:r>
                            <a:rPr lang="vi-VN" sz="2200">
                              <a:latin typeface="+mn-lt"/>
                              <a:cs typeface="Arial" panose="020B0604020202020204" pitchFamily="34" charset="0"/>
                            </a:rPr>
                            <a:t>Phản hồi cảm biến trung bình hàng giờ (Oxit vonfram - </a:t>
                          </a:r>
                          <a:r>
                            <a:rPr lang="vi-VN" sz="2400"/>
                            <a:t>nominally NOx targeted</a:t>
                          </a:r>
                          <a:r>
                            <a:rPr lang="vi-VN" sz="2200">
                              <a:latin typeface="+mn-lt"/>
                              <a:cs typeface="Arial" panose="020B0604020202020204" pitchFamily="34" charset="0"/>
                            </a:rPr>
                            <a:t>).</a:t>
                          </a:r>
                          <a:endParaRPr lang="vi-VN" sz="22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96725637"/>
                      </a:ext>
                    </a:extLst>
                  </a:tr>
                  <a:tr h="370840">
                    <a:tc>
                      <a:txBody>
                        <a:bodyPr/>
                        <a:lstStyle/>
                        <a:p>
                          <a:pPr algn="ctr"/>
                          <a:r>
                            <a:rPr lang="vi-VN" sz="2200">
                              <a:latin typeface="Arial" panose="020B0604020202020204" pitchFamily="34" charset="0"/>
                              <a:cs typeface="Arial" panose="020B0604020202020204" pitchFamily="34" charset="0"/>
                            </a:rPr>
                            <a:t>9</a:t>
                          </a:r>
                        </a:p>
                      </a:txBody>
                      <a:tcPr/>
                    </a:tc>
                    <a:tc>
                      <a:txBody>
                        <a:bodyPr/>
                        <a:lstStyle/>
                        <a:p>
                          <a:pPr algn="l"/>
                          <a:r>
                            <a:rPr lang="vi-VN" sz="2400"/>
                            <a:t>NO2(GT)</a:t>
                          </a:r>
                          <a:endParaRPr lang="vi-VN" sz="220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2200">
                              <a:latin typeface="+mn-lt"/>
                              <a:cs typeface="Arial" panose="020B0604020202020204" pitchFamily="34" charset="0"/>
                            </a:rPr>
                            <a:t>Nồng độ NO2 trung bình thự</a:t>
                          </a:r>
                          <a:r>
                            <a:rPr lang="vi-VN" sz="2200" baseline="0">
                              <a:latin typeface="+mn-lt"/>
                              <a:cs typeface="Arial" panose="020B0604020202020204" pitchFamily="34" charset="0"/>
                            </a:rPr>
                            <a:t>c sự </a:t>
                          </a:r>
                          <a:r>
                            <a:rPr lang="vi-VN" sz="2200">
                              <a:latin typeface="+mn-lt"/>
                              <a:cs typeface="Arial" panose="020B0604020202020204" pitchFamily="34" charset="0"/>
                            </a:rPr>
                            <a:t>hàng giờ (</a:t>
                          </a:r>
                          <a14:m>
                            <m:oMath xmlns:m="http://schemas.openxmlformats.org/officeDocument/2006/math">
                              <m:sSup>
                                <m:sSupPr>
                                  <m:ctrlPr>
                                    <a:rPr lang="vi-VN" sz="2200" i="1" smtClean="0">
                                      <a:latin typeface="Cambria Math" panose="02040503050406030204" pitchFamily="18" charset="0"/>
                                      <a:cs typeface="Arial" panose="020B0604020202020204" pitchFamily="34" charset="0"/>
                                    </a:rPr>
                                  </m:ctrlPr>
                                </m:sSupPr>
                                <m:e>
                                  <m:r>
                                    <a:rPr lang="vi-VN" sz="2200" b="0" i="1" smtClean="0">
                                      <a:latin typeface="Cambria Math" panose="02040503050406030204" pitchFamily="18" charset="0"/>
                                      <a:cs typeface="Arial" panose="020B0604020202020204" pitchFamily="34" charset="0"/>
                                    </a:rPr>
                                    <m:t>𝑚𝑖𝑐𝑟𝑜𝑔</m:t>
                                  </m:r>
                                  <m:r>
                                    <a:rPr lang="vi-VN" sz="2200" b="0" i="1" smtClean="0">
                                      <a:latin typeface="Cambria Math" panose="02040503050406030204" pitchFamily="18" charset="0"/>
                                      <a:cs typeface="Arial" panose="020B0604020202020204" pitchFamily="34" charset="0"/>
                                    </a:rPr>
                                    <m:t>/</m:t>
                                  </m:r>
                                  <m:r>
                                    <a:rPr lang="vi-VN" sz="2200" b="0" i="1" smtClean="0">
                                      <a:latin typeface="Cambria Math" panose="02040503050406030204" pitchFamily="18" charset="0"/>
                                      <a:cs typeface="Arial" panose="020B0604020202020204" pitchFamily="34" charset="0"/>
                                    </a:rPr>
                                    <m:t>𝑚</m:t>
                                  </m:r>
                                </m:e>
                                <m:sup>
                                  <m:r>
                                    <a:rPr lang="vi-VN" sz="2200" b="0" i="1" smtClean="0">
                                      <a:latin typeface="Cambria Math" panose="02040503050406030204" pitchFamily="18" charset="0"/>
                                      <a:cs typeface="Arial" panose="020B0604020202020204" pitchFamily="34" charset="0"/>
                                    </a:rPr>
                                    <m:t>3</m:t>
                                  </m:r>
                                </m:sup>
                              </m:sSup>
                            </m:oMath>
                          </a14:m>
                          <a:r>
                            <a:rPr lang="vi-VN" sz="2200">
                              <a:latin typeface="+mn-lt"/>
                              <a:cs typeface="Arial" panose="020B0604020202020204" pitchFamily="34" charset="0"/>
                            </a:rPr>
                            <a:t>).</a:t>
                          </a:r>
                        </a:p>
                      </a:txBody>
                      <a:tcPr/>
                    </a:tc>
                    <a:extLst>
                      <a:ext uri="{0D108BD9-81ED-4DB2-BD59-A6C34878D82A}">
                        <a16:rowId xmlns:a16="http://schemas.microsoft.com/office/drawing/2014/main" val="161173658"/>
                      </a:ext>
                    </a:extLst>
                  </a:tr>
                  <a:tr h="370840">
                    <a:tc>
                      <a:txBody>
                        <a:bodyPr/>
                        <a:lstStyle/>
                        <a:p>
                          <a:pPr algn="ctr"/>
                          <a:r>
                            <a:rPr lang="vi-VN" sz="2200">
                              <a:latin typeface="Arial" panose="020B0604020202020204" pitchFamily="34" charset="0"/>
                              <a:cs typeface="Arial" panose="020B0604020202020204" pitchFamily="34" charset="0"/>
                            </a:rPr>
                            <a:t>10</a:t>
                          </a:r>
                        </a:p>
                      </a:txBody>
                      <a:tcPr/>
                    </a:tc>
                    <a:tc>
                      <a:txBody>
                        <a:bodyPr/>
                        <a:lstStyle/>
                        <a:p>
                          <a:pPr algn="l"/>
                          <a:r>
                            <a:rPr lang="vi-VN" sz="2400"/>
                            <a:t>PT08.S4(NO2)</a:t>
                          </a:r>
                          <a:endParaRPr lang="vi-VN" sz="220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2200">
                              <a:latin typeface="+mn-lt"/>
                              <a:cs typeface="Arial" panose="020B0604020202020204" pitchFamily="34" charset="0"/>
                            </a:rPr>
                            <a:t>Phản hồi cảm biến trung bình hàng giờ (Oxit vonfram - </a:t>
                          </a:r>
                          <a:r>
                            <a:rPr lang="vi-VN" sz="2400"/>
                            <a:t>nominally NO2 targeted</a:t>
                          </a:r>
                          <a:r>
                            <a:rPr lang="vi-VN" sz="2200">
                              <a:latin typeface="+mn-lt"/>
                              <a:cs typeface="Arial" panose="020B0604020202020204" pitchFamily="34" charset="0"/>
                            </a:rPr>
                            <a:t>).</a:t>
                          </a:r>
                        </a:p>
                      </a:txBody>
                      <a:tcPr/>
                    </a:tc>
                    <a:extLst>
                      <a:ext uri="{0D108BD9-81ED-4DB2-BD59-A6C34878D82A}">
                        <a16:rowId xmlns:a16="http://schemas.microsoft.com/office/drawing/2014/main" val="718686657"/>
                      </a:ext>
                    </a:extLst>
                  </a:tr>
                  <a:tr h="370840">
                    <a:tc>
                      <a:txBody>
                        <a:bodyPr/>
                        <a:lstStyle/>
                        <a:p>
                          <a:pPr algn="ctr"/>
                          <a:r>
                            <a:rPr lang="vi-VN" sz="2200">
                              <a:latin typeface="Arial" panose="020B0604020202020204" pitchFamily="34" charset="0"/>
                              <a:cs typeface="Arial" panose="020B0604020202020204" pitchFamily="34" charset="0"/>
                            </a:rPr>
                            <a:t>11</a:t>
                          </a:r>
                        </a:p>
                      </a:txBody>
                      <a:tcPr/>
                    </a:tc>
                    <a:tc>
                      <a:txBody>
                        <a:bodyPr/>
                        <a:lstStyle/>
                        <a:p>
                          <a:r>
                            <a:rPr lang="vi-VN" sz="2200"/>
                            <a:t>PT08.S5(O3)</a:t>
                          </a:r>
                        </a:p>
                      </a:txBody>
                      <a:tcPr anchor="ctr"/>
                    </a:tc>
                    <a:tc>
                      <a:txBody>
                        <a:bodyPr/>
                        <a:lstStyle/>
                        <a:p>
                          <a:r>
                            <a:rPr lang="vi-VN" sz="2200"/>
                            <a:t>Phản hồi cảm biến trung bình hàng giờ (Oxit </a:t>
                          </a:r>
                          <a:r>
                            <a:rPr lang="vi-VN" sz="2400"/>
                            <a:t>indium - nominally O3 targeted</a:t>
                          </a:r>
                          <a:r>
                            <a:rPr lang="vi-VN" sz="2200"/>
                            <a:t>).</a:t>
                          </a:r>
                        </a:p>
                      </a:txBody>
                      <a:tcPr anchor="ctr"/>
                    </a:tc>
                    <a:extLst>
                      <a:ext uri="{0D108BD9-81ED-4DB2-BD59-A6C34878D82A}">
                        <a16:rowId xmlns:a16="http://schemas.microsoft.com/office/drawing/2014/main" val="1359054733"/>
                      </a:ext>
                    </a:extLst>
                  </a:tr>
                  <a:tr h="370840">
                    <a:tc>
                      <a:txBody>
                        <a:bodyPr/>
                        <a:lstStyle/>
                        <a:p>
                          <a:pPr algn="ctr"/>
                          <a:r>
                            <a:rPr lang="vi-VN" sz="2200">
                              <a:latin typeface="Arial" panose="020B0604020202020204" pitchFamily="34" charset="0"/>
                              <a:cs typeface="Arial" panose="020B0604020202020204" pitchFamily="34" charset="0"/>
                            </a:rPr>
                            <a:t>12</a:t>
                          </a:r>
                        </a:p>
                      </a:txBody>
                      <a:tcPr/>
                    </a:tc>
                    <a:tc>
                      <a:txBody>
                        <a:bodyPr/>
                        <a:lstStyle/>
                        <a:p>
                          <a:pPr algn="l"/>
                          <a:r>
                            <a:rPr lang="vi-VN" sz="2200">
                              <a:latin typeface="Arial" panose="020B0604020202020204" pitchFamily="34" charset="0"/>
                              <a:cs typeface="Arial" panose="020B0604020202020204" pitchFamily="34" charset="0"/>
                            </a:rPr>
                            <a:t>T</a:t>
                          </a:r>
                        </a:p>
                      </a:txBody>
                      <a:tcPr/>
                    </a:tc>
                    <a:tc>
                      <a:txBody>
                        <a:bodyPr/>
                        <a:lstStyle/>
                        <a:p>
                          <a:pPr algn="l"/>
                          <a:r>
                            <a:rPr lang="vi-VN" sz="2200">
                              <a:latin typeface="+mn-lt"/>
                              <a:cs typeface="Arial" panose="020B0604020202020204" pitchFamily="34" charset="0"/>
                            </a:rPr>
                            <a:t>Nhiệt độ (</a:t>
                          </a:r>
                          <a:r>
                            <a:rPr lang="vi-VN" sz="2400"/>
                            <a:t>°C</a:t>
                          </a:r>
                          <a:r>
                            <a:rPr lang="vi-VN" sz="2200">
                              <a:latin typeface="+mn-lt"/>
                              <a:cs typeface="Arial" panose="020B0604020202020204" pitchFamily="34" charset="0"/>
                            </a:rPr>
                            <a:t>).</a:t>
                          </a:r>
                        </a:p>
                      </a:txBody>
                      <a:tcPr/>
                    </a:tc>
                    <a:extLst>
                      <a:ext uri="{0D108BD9-81ED-4DB2-BD59-A6C34878D82A}">
                        <a16:rowId xmlns:a16="http://schemas.microsoft.com/office/drawing/2014/main" val="870005424"/>
                      </a:ext>
                    </a:extLst>
                  </a:tr>
                  <a:tr h="370840">
                    <a:tc>
                      <a:txBody>
                        <a:bodyPr/>
                        <a:lstStyle/>
                        <a:p>
                          <a:pPr algn="ctr"/>
                          <a:r>
                            <a:rPr lang="vi-VN" sz="2200">
                              <a:latin typeface="Arial" panose="020B0604020202020204" pitchFamily="34" charset="0"/>
                              <a:cs typeface="Arial" panose="020B0604020202020204" pitchFamily="34" charset="0"/>
                            </a:rPr>
                            <a:t>13</a:t>
                          </a:r>
                        </a:p>
                      </a:txBody>
                      <a:tcPr/>
                    </a:tc>
                    <a:tc>
                      <a:txBody>
                        <a:bodyPr/>
                        <a:lstStyle/>
                        <a:p>
                          <a:pPr algn="l"/>
                          <a:r>
                            <a:rPr lang="vi-VN" sz="2200">
                              <a:latin typeface="Arial" panose="020B0604020202020204" pitchFamily="34" charset="0"/>
                              <a:cs typeface="Arial" panose="020B0604020202020204" pitchFamily="34" charset="0"/>
                            </a:rPr>
                            <a:t>RH</a:t>
                          </a:r>
                        </a:p>
                      </a:txBody>
                      <a:tcPr/>
                    </a:tc>
                    <a:tc>
                      <a:txBody>
                        <a:bodyPr/>
                        <a:lstStyle/>
                        <a:p>
                          <a:pPr algn="l"/>
                          <a:r>
                            <a:rPr lang="vi-VN" sz="2400"/>
                            <a:t>Relative Humidity - Độ ẩm tương đối (%).</a:t>
                          </a:r>
                          <a:endParaRPr lang="vi-VN" sz="22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1145008"/>
                      </a:ext>
                    </a:extLst>
                  </a:tr>
                  <a:tr h="370840">
                    <a:tc>
                      <a:txBody>
                        <a:bodyPr/>
                        <a:lstStyle/>
                        <a:p>
                          <a:pPr algn="ctr"/>
                          <a:r>
                            <a:rPr lang="vi-VN" sz="2200">
                              <a:latin typeface="Arial" panose="020B0604020202020204" pitchFamily="34" charset="0"/>
                              <a:cs typeface="Arial" panose="020B0604020202020204" pitchFamily="34" charset="0"/>
                            </a:rPr>
                            <a:t>14</a:t>
                          </a:r>
                        </a:p>
                      </a:txBody>
                      <a:tcPr/>
                    </a:tc>
                    <a:tc>
                      <a:txBody>
                        <a:bodyPr/>
                        <a:lstStyle/>
                        <a:p>
                          <a:pPr algn="l"/>
                          <a:r>
                            <a:rPr lang="vi-VN" sz="2200">
                              <a:latin typeface="Arial" panose="020B0604020202020204" pitchFamily="34" charset="0"/>
                              <a:cs typeface="Arial" panose="020B0604020202020204" pitchFamily="34" charset="0"/>
                            </a:rPr>
                            <a:t>AH</a:t>
                          </a:r>
                        </a:p>
                      </a:txBody>
                      <a:tcPr/>
                    </a:tc>
                    <a:tc>
                      <a:txBody>
                        <a:bodyPr/>
                        <a:lstStyle/>
                        <a:p>
                          <a:pPr algn="l"/>
                          <a:r>
                            <a:rPr lang="vi-VN" sz="2400"/>
                            <a:t>Absolute Humidity - Độ ẩm tuyệt đối.</a:t>
                          </a:r>
                          <a:endParaRPr lang="vi-VN" sz="22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92410274"/>
                      </a:ext>
                    </a:extLst>
                  </a:tr>
                </a:tbl>
              </a:graphicData>
            </a:graphic>
          </p:graphicFrame>
        </mc:Choice>
        <mc:Fallback>
          <p:graphicFrame>
            <p:nvGraphicFramePr>
              <p:cNvPr id="12" name="Table 12">
                <a:extLst>
                  <a:ext uri="{FF2B5EF4-FFF2-40B4-BE49-F238E27FC236}">
                    <a16:creationId xmlns:a16="http://schemas.microsoft.com/office/drawing/2014/main" id="{4A46F955-00AE-0863-B440-911F1A96BF5D}"/>
                  </a:ext>
                </a:extLst>
              </p:cNvPr>
              <p:cNvGraphicFramePr>
                <a:graphicFrameLocks noGrp="1"/>
              </p:cNvGraphicFramePr>
              <p:nvPr>
                <p:extLst>
                  <p:ext uri="{D42A27DB-BD31-4B8C-83A1-F6EECF244321}">
                    <p14:modId xmlns:p14="http://schemas.microsoft.com/office/powerpoint/2010/main" val="1680975661"/>
                  </p:ext>
                </p:extLst>
              </p:nvPr>
            </p:nvGraphicFramePr>
            <p:xfrm>
              <a:off x="573741" y="1163693"/>
              <a:ext cx="11071413" cy="4663440"/>
            </p:xfrm>
            <a:graphic>
              <a:graphicData uri="http://schemas.openxmlformats.org/drawingml/2006/table">
                <a:tbl>
                  <a:tblPr firstRow="1" bandRow="1">
                    <a:tableStyleId>{5C22544A-7EE6-4342-B048-85BDC9FD1C3A}</a:tableStyleId>
                  </a:tblPr>
                  <a:tblGrid>
                    <a:gridCol w="927881">
                      <a:extLst>
                        <a:ext uri="{9D8B030D-6E8A-4147-A177-3AD203B41FA5}">
                          <a16:colId xmlns:a16="http://schemas.microsoft.com/office/drawing/2014/main" val="3180347928"/>
                        </a:ext>
                      </a:extLst>
                    </a:gridCol>
                    <a:gridCol w="2538363">
                      <a:extLst>
                        <a:ext uri="{9D8B030D-6E8A-4147-A177-3AD203B41FA5}">
                          <a16:colId xmlns:a16="http://schemas.microsoft.com/office/drawing/2014/main" val="3991073876"/>
                        </a:ext>
                      </a:extLst>
                    </a:gridCol>
                    <a:gridCol w="7605169">
                      <a:extLst>
                        <a:ext uri="{9D8B030D-6E8A-4147-A177-3AD203B41FA5}">
                          <a16:colId xmlns:a16="http://schemas.microsoft.com/office/drawing/2014/main" val="757218740"/>
                        </a:ext>
                      </a:extLst>
                    </a:gridCol>
                  </a:tblGrid>
                  <a:tr h="426720">
                    <a:tc>
                      <a:txBody>
                        <a:bodyPr/>
                        <a:lstStyle/>
                        <a:p>
                          <a:pPr algn="ctr"/>
                          <a:r>
                            <a:rPr lang="vi-VN" sz="2200">
                              <a:latin typeface="Arial" panose="020B0604020202020204" pitchFamily="34" charset="0"/>
                              <a:cs typeface="Arial" panose="020B0604020202020204" pitchFamily="34" charset="0"/>
                            </a:rPr>
                            <a:t>Index</a:t>
                          </a:r>
                        </a:p>
                      </a:txBody>
                      <a:tcPr/>
                    </a:tc>
                    <a:tc>
                      <a:txBody>
                        <a:bodyPr/>
                        <a:lstStyle/>
                        <a:p>
                          <a:pPr algn="ctr"/>
                          <a:r>
                            <a:rPr lang="vi-VN" sz="2200" b="1">
                              <a:latin typeface="Arial" panose="020B0604020202020204" pitchFamily="34" charset="0"/>
                              <a:cs typeface="Arial" panose="020B0604020202020204" pitchFamily="34" charset="0"/>
                            </a:rPr>
                            <a:t>Thuộc tính</a:t>
                          </a:r>
                          <a:endParaRPr lang="vi-VN" sz="2200">
                            <a:latin typeface="Arial" panose="020B0604020202020204" pitchFamily="34" charset="0"/>
                            <a:cs typeface="Arial" panose="020B0604020202020204" pitchFamily="34" charset="0"/>
                          </a:endParaRPr>
                        </a:p>
                      </a:txBody>
                      <a:tcPr/>
                    </a:tc>
                    <a:tc>
                      <a:txBody>
                        <a:bodyPr/>
                        <a:lstStyle/>
                        <a:p>
                          <a:pPr algn="ctr"/>
                          <a:r>
                            <a:rPr lang="vi-VN" sz="2200">
                              <a:latin typeface="Arial" panose="020B0604020202020204" pitchFamily="34" charset="0"/>
                              <a:cs typeface="Arial" panose="020B0604020202020204" pitchFamily="34" charset="0"/>
                            </a:rPr>
                            <a:t>Ý nghĩa</a:t>
                          </a:r>
                        </a:p>
                      </a:txBody>
                      <a:tcPr/>
                    </a:tc>
                    <a:extLst>
                      <a:ext uri="{0D108BD9-81ED-4DB2-BD59-A6C34878D82A}">
                        <a16:rowId xmlns:a16="http://schemas.microsoft.com/office/drawing/2014/main" val="267574435"/>
                      </a:ext>
                    </a:extLst>
                  </a:tr>
                  <a:tr h="792480">
                    <a:tc>
                      <a:txBody>
                        <a:bodyPr/>
                        <a:lstStyle/>
                        <a:p>
                          <a:pPr algn="ctr"/>
                          <a:r>
                            <a:rPr lang="vi-VN" sz="2200">
                              <a:latin typeface="Arial" panose="020B0604020202020204" pitchFamily="34" charset="0"/>
                              <a:cs typeface="Arial" panose="020B0604020202020204" pitchFamily="34" charset="0"/>
                            </a:rPr>
                            <a:t>8</a:t>
                          </a:r>
                        </a:p>
                      </a:txBody>
                      <a:tcPr/>
                    </a:tc>
                    <a:tc>
                      <a:txBody>
                        <a:bodyPr/>
                        <a:lstStyle/>
                        <a:p>
                          <a:pPr algn="l"/>
                          <a:r>
                            <a:rPr lang="vi-VN" sz="2400"/>
                            <a:t>PT08.S3(NOx)</a:t>
                          </a:r>
                          <a:endParaRPr lang="vi-VN" sz="2200">
                            <a:latin typeface="Arial" panose="020B0604020202020204" pitchFamily="34" charset="0"/>
                            <a:cs typeface="Arial" panose="020B0604020202020204" pitchFamily="34" charset="0"/>
                          </a:endParaRPr>
                        </a:p>
                      </a:txBody>
                      <a:tcPr/>
                    </a:tc>
                    <a:tc>
                      <a:txBody>
                        <a:bodyPr/>
                        <a:lstStyle/>
                        <a:p>
                          <a:pPr algn="l"/>
                          <a:r>
                            <a:rPr lang="vi-VN" sz="2200">
                              <a:latin typeface="+mn-lt"/>
                              <a:cs typeface="Arial" panose="020B0604020202020204" pitchFamily="34" charset="0"/>
                            </a:rPr>
                            <a:t>Phản hồi cảm biến trung bình hàng giờ (Oxit vonfram - </a:t>
                          </a:r>
                          <a:r>
                            <a:rPr lang="vi-VN" sz="2400"/>
                            <a:t>nominally NOx targeted</a:t>
                          </a:r>
                          <a:r>
                            <a:rPr lang="vi-VN" sz="2200">
                              <a:latin typeface="+mn-lt"/>
                              <a:cs typeface="Arial" panose="020B0604020202020204" pitchFamily="34" charset="0"/>
                            </a:rPr>
                            <a:t>).</a:t>
                          </a:r>
                          <a:endParaRPr lang="vi-VN" sz="22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96725637"/>
                      </a:ext>
                    </a:extLst>
                  </a:tr>
                  <a:tr h="457200">
                    <a:tc>
                      <a:txBody>
                        <a:bodyPr/>
                        <a:lstStyle/>
                        <a:p>
                          <a:pPr algn="ctr"/>
                          <a:r>
                            <a:rPr lang="vi-VN" sz="2200">
                              <a:latin typeface="Arial" panose="020B0604020202020204" pitchFamily="34" charset="0"/>
                              <a:cs typeface="Arial" panose="020B0604020202020204" pitchFamily="34" charset="0"/>
                            </a:rPr>
                            <a:t>9</a:t>
                          </a:r>
                        </a:p>
                      </a:txBody>
                      <a:tcPr/>
                    </a:tc>
                    <a:tc>
                      <a:txBody>
                        <a:bodyPr/>
                        <a:lstStyle/>
                        <a:p>
                          <a:pPr algn="l"/>
                          <a:r>
                            <a:rPr lang="vi-VN" sz="2400"/>
                            <a:t>NO2(GT)</a:t>
                          </a:r>
                          <a:endParaRPr lang="vi-VN" sz="2200">
                            <a:latin typeface="Arial" panose="020B0604020202020204" pitchFamily="34" charset="0"/>
                            <a:cs typeface="Arial" panose="020B0604020202020204" pitchFamily="34" charset="0"/>
                          </a:endParaRPr>
                        </a:p>
                      </a:txBody>
                      <a:tcPr/>
                    </a:tc>
                    <a:tc>
                      <a:txBody>
                        <a:bodyPr/>
                        <a:lstStyle/>
                        <a:p>
                          <a:endParaRPr lang="vi-VN"/>
                        </a:p>
                      </a:txBody>
                      <a:tcPr>
                        <a:blipFill>
                          <a:blip r:embed="rId4"/>
                          <a:stretch>
                            <a:fillRect l="-45673" t="-273333" r="-321" b="-686667"/>
                          </a:stretch>
                        </a:blipFill>
                      </a:tcPr>
                    </a:tc>
                    <a:extLst>
                      <a:ext uri="{0D108BD9-81ED-4DB2-BD59-A6C34878D82A}">
                        <a16:rowId xmlns:a16="http://schemas.microsoft.com/office/drawing/2014/main" val="161173658"/>
                      </a:ext>
                    </a:extLst>
                  </a:tr>
                  <a:tr h="792480">
                    <a:tc>
                      <a:txBody>
                        <a:bodyPr/>
                        <a:lstStyle/>
                        <a:p>
                          <a:pPr algn="ctr"/>
                          <a:r>
                            <a:rPr lang="vi-VN" sz="2200">
                              <a:latin typeface="Arial" panose="020B0604020202020204" pitchFamily="34" charset="0"/>
                              <a:cs typeface="Arial" panose="020B0604020202020204" pitchFamily="34" charset="0"/>
                            </a:rPr>
                            <a:t>10</a:t>
                          </a:r>
                        </a:p>
                      </a:txBody>
                      <a:tcPr/>
                    </a:tc>
                    <a:tc>
                      <a:txBody>
                        <a:bodyPr/>
                        <a:lstStyle/>
                        <a:p>
                          <a:pPr algn="l"/>
                          <a:r>
                            <a:rPr lang="vi-VN" sz="2400"/>
                            <a:t>PT08.S4(NO2)</a:t>
                          </a:r>
                          <a:endParaRPr lang="vi-VN" sz="220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2200">
                              <a:latin typeface="+mn-lt"/>
                              <a:cs typeface="Arial" panose="020B0604020202020204" pitchFamily="34" charset="0"/>
                            </a:rPr>
                            <a:t>Phản hồi cảm biến trung bình hàng giờ (Oxit vonfram - </a:t>
                          </a:r>
                          <a:r>
                            <a:rPr lang="vi-VN" sz="2400"/>
                            <a:t>nominally NO2 targeted</a:t>
                          </a:r>
                          <a:r>
                            <a:rPr lang="vi-VN" sz="2200">
                              <a:latin typeface="+mn-lt"/>
                              <a:cs typeface="Arial" panose="020B0604020202020204" pitchFamily="34" charset="0"/>
                            </a:rPr>
                            <a:t>).</a:t>
                          </a:r>
                        </a:p>
                      </a:txBody>
                      <a:tcPr/>
                    </a:tc>
                    <a:extLst>
                      <a:ext uri="{0D108BD9-81ED-4DB2-BD59-A6C34878D82A}">
                        <a16:rowId xmlns:a16="http://schemas.microsoft.com/office/drawing/2014/main" val="718686657"/>
                      </a:ext>
                    </a:extLst>
                  </a:tr>
                  <a:tr h="822960">
                    <a:tc>
                      <a:txBody>
                        <a:bodyPr/>
                        <a:lstStyle/>
                        <a:p>
                          <a:pPr algn="ctr"/>
                          <a:r>
                            <a:rPr lang="vi-VN" sz="2200">
                              <a:latin typeface="Arial" panose="020B0604020202020204" pitchFamily="34" charset="0"/>
                              <a:cs typeface="Arial" panose="020B0604020202020204" pitchFamily="34" charset="0"/>
                            </a:rPr>
                            <a:t>11</a:t>
                          </a:r>
                        </a:p>
                      </a:txBody>
                      <a:tcPr/>
                    </a:tc>
                    <a:tc>
                      <a:txBody>
                        <a:bodyPr/>
                        <a:lstStyle/>
                        <a:p>
                          <a:r>
                            <a:rPr lang="vi-VN" sz="2200"/>
                            <a:t>PT08.S5(O3)</a:t>
                          </a:r>
                        </a:p>
                      </a:txBody>
                      <a:tcPr anchor="ctr"/>
                    </a:tc>
                    <a:tc>
                      <a:txBody>
                        <a:bodyPr/>
                        <a:lstStyle/>
                        <a:p>
                          <a:r>
                            <a:rPr lang="vi-VN" sz="2200"/>
                            <a:t>Phản hồi cảm biến trung bình hàng giờ (Oxit </a:t>
                          </a:r>
                          <a:r>
                            <a:rPr lang="vi-VN" sz="2400"/>
                            <a:t>indium - nominally O3 targeted</a:t>
                          </a:r>
                          <a:r>
                            <a:rPr lang="vi-VN" sz="2200"/>
                            <a:t>).</a:t>
                          </a:r>
                        </a:p>
                      </a:txBody>
                      <a:tcPr anchor="ctr"/>
                    </a:tc>
                    <a:extLst>
                      <a:ext uri="{0D108BD9-81ED-4DB2-BD59-A6C34878D82A}">
                        <a16:rowId xmlns:a16="http://schemas.microsoft.com/office/drawing/2014/main" val="1359054733"/>
                      </a:ext>
                    </a:extLst>
                  </a:tr>
                  <a:tr h="457200">
                    <a:tc>
                      <a:txBody>
                        <a:bodyPr/>
                        <a:lstStyle/>
                        <a:p>
                          <a:pPr algn="ctr"/>
                          <a:r>
                            <a:rPr lang="vi-VN" sz="2200">
                              <a:latin typeface="Arial" panose="020B0604020202020204" pitchFamily="34" charset="0"/>
                              <a:cs typeface="Arial" panose="020B0604020202020204" pitchFamily="34" charset="0"/>
                            </a:rPr>
                            <a:t>12</a:t>
                          </a:r>
                        </a:p>
                      </a:txBody>
                      <a:tcPr/>
                    </a:tc>
                    <a:tc>
                      <a:txBody>
                        <a:bodyPr/>
                        <a:lstStyle/>
                        <a:p>
                          <a:pPr algn="l"/>
                          <a:r>
                            <a:rPr lang="vi-VN" sz="2200">
                              <a:latin typeface="Arial" panose="020B0604020202020204" pitchFamily="34" charset="0"/>
                              <a:cs typeface="Arial" panose="020B0604020202020204" pitchFamily="34" charset="0"/>
                            </a:rPr>
                            <a:t>T</a:t>
                          </a:r>
                        </a:p>
                      </a:txBody>
                      <a:tcPr/>
                    </a:tc>
                    <a:tc>
                      <a:txBody>
                        <a:bodyPr/>
                        <a:lstStyle/>
                        <a:p>
                          <a:pPr algn="l"/>
                          <a:r>
                            <a:rPr lang="vi-VN" sz="2200">
                              <a:latin typeface="+mn-lt"/>
                              <a:cs typeface="Arial" panose="020B0604020202020204" pitchFamily="34" charset="0"/>
                            </a:rPr>
                            <a:t>Nhiệt độ (</a:t>
                          </a:r>
                          <a:r>
                            <a:rPr lang="vi-VN" sz="2400"/>
                            <a:t>°C</a:t>
                          </a:r>
                          <a:r>
                            <a:rPr lang="vi-VN" sz="2200">
                              <a:latin typeface="+mn-lt"/>
                              <a:cs typeface="Arial" panose="020B0604020202020204" pitchFamily="34" charset="0"/>
                            </a:rPr>
                            <a:t>).</a:t>
                          </a:r>
                        </a:p>
                      </a:txBody>
                      <a:tcPr/>
                    </a:tc>
                    <a:extLst>
                      <a:ext uri="{0D108BD9-81ED-4DB2-BD59-A6C34878D82A}">
                        <a16:rowId xmlns:a16="http://schemas.microsoft.com/office/drawing/2014/main" val="870005424"/>
                      </a:ext>
                    </a:extLst>
                  </a:tr>
                  <a:tr h="457200">
                    <a:tc>
                      <a:txBody>
                        <a:bodyPr/>
                        <a:lstStyle/>
                        <a:p>
                          <a:pPr algn="ctr"/>
                          <a:r>
                            <a:rPr lang="vi-VN" sz="2200">
                              <a:latin typeface="Arial" panose="020B0604020202020204" pitchFamily="34" charset="0"/>
                              <a:cs typeface="Arial" panose="020B0604020202020204" pitchFamily="34" charset="0"/>
                            </a:rPr>
                            <a:t>13</a:t>
                          </a:r>
                        </a:p>
                      </a:txBody>
                      <a:tcPr/>
                    </a:tc>
                    <a:tc>
                      <a:txBody>
                        <a:bodyPr/>
                        <a:lstStyle/>
                        <a:p>
                          <a:pPr algn="l"/>
                          <a:r>
                            <a:rPr lang="vi-VN" sz="2200">
                              <a:latin typeface="Arial" panose="020B0604020202020204" pitchFamily="34" charset="0"/>
                              <a:cs typeface="Arial" panose="020B0604020202020204" pitchFamily="34" charset="0"/>
                            </a:rPr>
                            <a:t>RH</a:t>
                          </a:r>
                        </a:p>
                      </a:txBody>
                      <a:tcPr/>
                    </a:tc>
                    <a:tc>
                      <a:txBody>
                        <a:bodyPr/>
                        <a:lstStyle/>
                        <a:p>
                          <a:pPr algn="l"/>
                          <a:r>
                            <a:rPr lang="vi-VN" sz="2400"/>
                            <a:t>Relative Humidity - Độ ẩm tương đối (%).</a:t>
                          </a:r>
                          <a:endParaRPr lang="vi-VN" sz="22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1145008"/>
                      </a:ext>
                    </a:extLst>
                  </a:tr>
                  <a:tr h="457200">
                    <a:tc>
                      <a:txBody>
                        <a:bodyPr/>
                        <a:lstStyle/>
                        <a:p>
                          <a:pPr algn="ctr"/>
                          <a:r>
                            <a:rPr lang="vi-VN" sz="2200">
                              <a:latin typeface="Arial" panose="020B0604020202020204" pitchFamily="34" charset="0"/>
                              <a:cs typeface="Arial" panose="020B0604020202020204" pitchFamily="34" charset="0"/>
                            </a:rPr>
                            <a:t>14</a:t>
                          </a:r>
                        </a:p>
                      </a:txBody>
                      <a:tcPr/>
                    </a:tc>
                    <a:tc>
                      <a:txBody>
                        <a:bodyPr/>
                        <a:lstStyle/>
                        <a:p>
                          <a:pPr algn="l"/>
                          <a:r>
                            <a:rPr lang="vi-VN" sz="2200">
                              <a:latin typeface="Arial" panose="020B0604020202020204" pitchFamily="34" charset="0"/>
                              <a:cs typeface="Arial" panose="020B0604020202020204" pitchFamily="34" charset="0"/>
                            </a:rPr>
                            <a:t>AH</a:t>
                          </a:r>
                        </a:p>
                      </a:txBody>
                      <a:tcPr/>
                    </a:tc>
                    <a:tc>
                      <a:txBody>
                        <a:bodyPr/>
                        <a:lstStyle/>
                        <a:p>
                          <a:pPr algn="l"/>
                          <a:r>
                            <a:rPr lang="vi-VN" sz="2400"/>
                            <a:t>Absolute Humidity - Độ ẩm tuyệt đối.</a:t>
                          </a:r>
                          <a:endParaRPr lang="vi-VN" sz="22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92410274"/>
                      </a:ext>
                    </a:extLst>
                  </a:tr>
                </a:tbl>
              </a:graphicData>
            </a:graphic>
          </p:graphicFrame>
        </mc:Fallback>
      </mc:AlternateContent>
    </p:spTree>
    <p:extLst>
      <p:ext uri="{BB962C8B-B14F-4D97-AF65-F5344CB8AC3E}">
        <p14:creationId xmlns:p14="http://schemas.microsoft.com/office/powerpoint/2010/main" val="29028212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graphical user interface&#10;&#10;Description automatically generated">
            <a:extLst>
              <a:ext uri="{FF2B5EF4-FFF2-40B4-BE49-F238E27FC236}">
                <a16:creationId xmlns:a16="http://schemas.microsoft.com/office/drawing/2014/main" id="{151780F6-7E0E-F420-8C27-945F79F036D9}"/>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b="19"/>
          <a:stretch/>
        </p:blipFill>
        <p:spPr>
          <a:xfrm>
            <a:off x="0" y="0"/>
            <a:ext cx="12191999" cy="6858000"/>
          </a:xfrm>
          <a:prstGeom prst="rect">
            <a:avLst/>
          </a:prstGeom>
        </p:spPr>
      </p:pic>
      <p:sp>
        <p:nvSpPr>
          <p:cNvPr id="6" name="Footer Placeholder 5">
            <a:extLst>
              <a:ext uri="{FF2B5EF4-FFF2-40B4-BE49-F238E27FC236}">
                <a16:creationId xmlns:a16="http://schemas.microsoft.com/office/drawing/2014/main" id="{6085564A-E19D-44C6-A153-9748FC0496AA}"/>
              </a:ext>
            </a:extLst>
          </p:cNvPr>
          <p:cNvSpPr>
            <a:spLocks noGrp="1"/>
          </p:cNvSpPr>
          <p:nvPr>
            <p:ph type="ftr" sz="quarter" idx="11"/>
          </p:nvPr>
        </p:nvSpPr>
        <p:spPr>
          <a:xfrm>
            <a:off x="3039917" y="6348845"/>
            <a:ext cx="6112164" cy="365125"/>
          </a:xfrm>
        </p:spPr>
        <p:txBody>
          <a:bodyPr/>
          <a:lstStyle/>
          <a:p>
            <a:r>
              <a:rPr lang="vi-VN" sz="1400">
                <a:solidFill>
                  <a:schemeClr val="tx1"/>
                </a:solidFill>
              </a:rPr>
              <a:t>Phân Tích &amp; Xây Dựng Mô Hình Dự Đoán Nồng Độ CO Trong Không Khí</a:t>
            </a:r>
          </a:p>
        </p:txBody>
      </p:sp>
      <p:sp>
        <p:nvSpPr>
          <p:cNvPr id="7" name="Slide Number Placeholder 6">
            <a:extLst>
              <a:ext uri="{FF2B5EF4-FFF2-40B4-BE49-F238E27FC236}">
                <a16:creationId xmlns:a16="http://schemas.microsoft.com/office/drawing/2014/main" id="{70E646B9-6F09-9215-C56E-D5AF007C6A4E}"/>
              </a:ext>
            </a:extLst>
          </p:cNvPr>
          <p:cNvSpPr>
            <a:spLocks noGrp="1"/>
          </p:cNvSpPr>
          <p:nvPr>
            <p:ph type="sldNum" sz="quarter" idx="12"/>
          </p:nvPr>
        </p:nvSpPr>
        <p:spPr>
          <a:xfrm>
            <a:off x="10668000" y="6356350"/>
            <a:ext cx="685800" cy="365125"/>
          </a:xfrm>
        </p:spPr>
        <p:txBody>
          <a:bodyPr/>
          <a:lstStyle/>
          <a:p>
            <a:fld id="{979C1D6E-BC7D-4390-8B49-138F374AB680}" type="slidenum">
              <a:rPr lang="vi-VN" sz="1400" smtClean="0">
                <a:solidFill>
                  <a:schemeClr val="tx1"/>
                </a:solidFill>
              </a:rPr>
              <a:t>7</a:t>
            </a:fld>
            <a:endParaRPr lang="vi-VN" sz="1400">
              <a:solidFill>
                <a:schemeClr val="tx1"/>
              </a:solidFill>
            </a:endParaRPr>
          </a:p>
        </p:txBody>
      </p:sp>
      <p:sp>
        <p:nvSpPr>
          <p:cNvPr id="2" name="Date Placeholder 1">
            <a:extLst>
              <a:ext uri="{FF2B5EF4-FFF2-40B4-BE49-F238E27FC236}">
                <a16:creationId xmlns:a16="http://schemas.microsoft.com/office/drawing/2014/main" id="{86415166-E50B-F1C1-E6D2-4D8FA24B1FA5}"/>
              </a:ext>
            </a:extLst>
          </p:cNvPr>
          <p:cNvSpPr>
            <a:spLocks noGrp="1"/>
          </p:cNvSpPr>
          <p:nvPr>
            <p:ph type="dt" sz="half" idx="10"/>
          </p:nvPr>
        </p:nvSpPr>
        <p:spPr/>
        <p:txBody>
          <a:bodyPr/>
          <a:lstStyle/>
          <a:p>
            <a:fld id="{0F35D396-74F1-443C-B990-7894398BD66C}" type="datetime1">
              <a:rPr lang="vi-VN" sz="1400" smtClean="0">
                <a:solidFill>
                  <a:schemeClr val="tx1"/>
                </a:solidFill>
              </a:rPr>
              <a:t>13/07/2022</a:t>
            </a:fld>
            <a:endParaRPr lang="vi-VN" sz="1400">
              <a:solidFill>
                <a:schemeClr val="tx1"/>
              </a:solidFill>
            </a:endParaRPr>
          </a:p>
        </p:txBody>
      </p:sp>
      <p:sp>
        <p:nvSpPr>
          <p:cNvPr id="14" name="TextBox 13">
            <a:extLst>
              <a:ext uri="{FF2B5EF4-FFF2-40B4-BE49-F238E27FC236}">
                <a16:creationId xmlns:a16="http://schemas.microsoft.com/office/drawing/2014/main" id="{2BDB6216-EFA3-01EC-5FD3-14DB26A1581E}"/>
              </a:ext>
            </a:extLst>
          </p:cNvPr>
          <p:cNvSpPr txBox="1"/>
          <p:nvPr/>
        </p:nvSpPr>
        <p:spPr>
          <a:xfrm>
            <a:off x="4386733" y="474937"/>
            <a:ext cx="3428004" cy="769441"/>
          </a:xfrm>
          <a:prstGeom prst="rect">
            <a:avLst/>
          </a:prstGeom>
          <a:noFill/>
        </p:spPr>
        <p:txBody>
          <a:bodyPr wrap="square" rtlCol="0">
            <a:spAutoFit/>
          </a:bodyPr>
          <a:lstStyle/>
          <a:p>
            <a:r>
              <a:rPr lang="vi-VN" sz="4400" b="1">
                <a:solidFill>
                  <a:srgbClr val="FF0000"/>
                </a:solidFill>
              </a:rPr>
              <a:t>Bộ Dữ Liệu</a:t>
            </a:r>
          </a:p>
        </p:txBody>
      </p:sp>
      <p:pic>
        <p:nvPicPr>
          <p:cNvPr id="4" name="Picture 3">
            <a:extLst>
              <a:ext uri="{FF2B5EF4-FFF2-40B4-BE49-F238E27FC236}">
                <a16:creationId xmlns:a16="http://schemas.microsoft.com/office/drawing/2014/main" id="{A5529461-1C00-4582-9421-B5DB8663DC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702" y="1761892"/>
            <a:ext cx="10888595" cy="3334215"/>
          </a:xfrm>
          <a:prstGeom prst="rect">
            <a:avLst/>
          </a:prstGeom>
        </p:spPr>
      </p:pic>
    </p:spTree>
    <p:extLst>
      <p:ext uri="{BB962C8B-B14F-4D97-AF65-F5344CB8AC3E}">
        <p14:creationId xmlns:p14="http://schemas.microsoft.com/office/powerpoint/2010/main" val="5261386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graphical user interface&#10;&#10;Description automatically generated">
            <a:extLst>
              <a:ext uri="{FF2B5EF4-FFF2-40B4-BE49-F238E27FC236}">
                <a16:creationId xmlns:a16="http://schemas.microsoft.com/office/drawing/2014/main" id="{151780F6-7E0E-F420-8C27-945F79F036D9}"/>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b="19"/>
          <a:stretch/>
        </p:blipFill>
        <p:spPr>
          <a:xfrm>
            <a:off x="0" y="0"/>
            <a:ext cx="12191999" cy="6858000"/>
          </a:xfrm>
          <a:prstGeom prst="rect">
            <a:avLst/>
          </a:prstGeom>
        </p:spPr>
      </p:pic>
      <p:sp>
        <p:nvSpPr>
          <p:cNvPr id="6" name="Footer Placeholder 5">
            <a:extLst>
              <a:ext uri="{FF2B5EF4-FFF2-40B4-BE49-F238E27FC236}">
                <a16:creationId xmlns:a16="http://schemas.microsoft.com/office/drawing/2014/main" id="{6085564A-E19D-44C6-A153-9748FC0496AA}"/>
              </a:ext>
            </a:extLst>
          </p:cNvPr>
          <p:cNvSpPr>
            <a:spLocks noGrp="1"/>
          </p:cNvSpPr>
          <p:nvPr>
            <p:ph type="ftr" sz="quarter" idx="11"/>
          </p:nvPr>
        </p:nvSpPr>
        <p:spPr>
          <a:xfrm>
            <a:off x="3039917" y="6348845"/>
            <a:ext cx="6112164" cy="365125"/>
          </a:xfrm>
        </p:spPr>
        <p:txBody>
          <a:bodyPr/>
          <a:lstStyle/>
          <a:p>
            <a:r>
              <a:rPr lang="vi-VN" sz="1400">
                <a:solidFill>
                  <a:schemeClr val="tx1"/>
                </a:solidFill>
              </a:rPr>
              <a:t>Phân Tích &amp; Xây Dựng Mô Hình Dự Đoán Nồng Độ CO Trong Không Khí</a:t>
            </a:r>
          </a:p>
        </p:txBody>
      </p:sp>
      <p:sp>
        <p:nvSpPr>
          <p:cNvPr id="7" name="Slide Number Placeholder 6">
            <a:extLst>
              <a:ext uri="{FF2B5EF4-FFF2-40B4-BE49-F238E27FC236}">
                <a16:creationId xmlns:a16="http://schemas.microsoft.com/office/drawing/2014/main" id="{70E646B9-6F09-9215-C56E-D5AF007C6A4E}"/>
              </a:ext>
            </a:extLst>
          </p:cNvPr>
          <p:cNvSpPr>
            <a:spLocks noGrp="1"/>
          </p:cNvSpPr>
          <p:nvPr>
            <p:ph type="sldNum" sz="quarter" idx="12"/>
          </p:nvPr>
        </p:nvSpPr>
        <p:spPr>
          <a:xfrm>
            <a:off x="10668000" y="6356350"/>
            <a:ext cx="685800" cy="365125"/>
          </a:xfrm>
        </p:spPr>
        <p:txBody>
          <a:bodyPr/>
          <a:lstStyle/>
          <a:p>
            <a:fld id="{979C1D6E-BC7D-4390-8B49-138F374AB680}" type="slidenum">
              <a:rPr lang="vi-VN" sz="1400" smtClean="0">
                <a:solidFill>
                  <a:schemeClr val="tx1"/>
                </a:solidFill>
              </a:rPr>
              <a:t>8</a:t>
            </a:fld>
            <a:endParaRPr lang="vi-VN" sz="1400">
              <a:solidFill>
                <a:schemeClr val="tx1"/>
              </a:solidFill>
            </a:endParaRPr>
          </a:p>
        </p:txBody>
      </p:sp>
      <p:sp>
        <p:nvSpPr>
          <p:cNvPr id="2" name="Date Placeholder 1">
            <a:extLst>
              <a:ext uri="{FF2B5EF4-FFF2-40B4-BE49-F238E27FC236}">
                <a16:creationId xmlns:a16="http://schemas.microsoft.com/office/drawing/2014/main" id="{86415166-E50B-F1C1-E6D2-4D8FA24B1FA5}"/>
              </a:ext>
            </a:extLst>
          </p:cNvPr>
          <p:cNvSpPr>
            <a:spLocks noGrp="1"/>
          </p:cNvSpPr>
          <p:nvPr>
            <p:ph type="dt" sz="half" idx="10"/>
          </p:nvPr>
        </p:nvSpPr>
        <p:spPr/>
        <p:txBody>
          <a:bodyPr/>
          <a:lstStyle/>
          <a:p>
            <a:fld id="{720D5A55-4B68-477A-9CCE-0200AA51C15C}" type="datetime1">
              <a:rPr lang="vi-VN" sz="1400" smtClean="0">
                <a:solidFill>
                  <a:schemeClr val="tx1"/>
                </a:solidFill>
              </a:rPr>
              <a:t>13/07/2022</a:t>
            </a:fld>
            <a:endParaRPr lang="vi-VN" sz="1400">
              <a:solidFill>
                <a:schemeClr val="tx1"/>
              </a:solidFill>
            </a:endParaRPr>
          </a:p>
        </p:txBody>
      </p:sp>
      <p:sp>
        <p:nvSpPr>
          <p:cNvPr id="14" name="TextBox 13">
            <a:extLst>
              <a:ext uri="{FF2B5EF4-FFF2-40B4-BE49-F238E27FC236}">
                <a16:creationId xmlns:a16="http://schemas.microsoft.com/office/drawing/2014/main" id="{2BDB6216-EFA3-01EC-5FD3-14DB26A1581E}"/>
              </a:ext>
            </a:extLst>
          </p:cNvPr>
          <p:cNvSpPr txBox="1"/>
          <p:nvPr/>
        </p:nvSpPr>
        <p:spPr>
          <a:xfrm>
            <a:off x="3803024" y="474937"/>
            <a:ext cx="4612841" cy="769441"/>
          </a:xfrm>
          <a:prstGeom prst="rect">
            <a:avLst/>
          </a:prstGeom>
          <a:noFill/>
        </p:spPr>
        <p:txBody>
          <a:bodyPr wrap="square" rtlCol="0">
            <a:spAutoFit/>
          </a:bodyPr>
          <a:lstStyle/>
          <a:p>
            <a:pPr algn="ctr"/>
            <a:r>
              <a:rPr lang="vi-VN" sz="4400" b="1">
                <a:solidFill>
                  <a:srgbClr val="FF0000"/>
                </a:solidFill>
              </a:rPr>
              <a:t>Xử lý dữ liệu </a:t>
            </a:r>
          </a:p>
        </p:txBody>
      </p:sp>
      <p:sp>
        <p:nvSpPr>
          <p:cNvPr id="3" name="TextBox 2">
            <a:extLst>
              <a:ext uri="{FF2B5EF4-FFF2-40B4-BE49-F238E27FC236}">
                <a16:creationId xmlns:a16="http://schemas.microsoft.com/office/drawing/2014/main" id="{B9DD422D-98D8-3CF3-6F29-2928D6D72D78}"/>
              </a:ext>
            </a:extLst>
          </p:cNvPr>
          <p:cNvSpPr txBox="1"/>
          <p:nvPr/>
        </p:nvSpPr>
        <p:spPr>
          <a:xfrm>
            <a:off x="838200" y="1363134"/>
            <a:ext cx="1905000" cy="584775"/>
          </a:xfrm>
          <a:prstGeom prst="rect">
            <a:avLst/>
          </a:prstGeom>
          <a:noFill/>
        </p:spPr>
        <p:txBody>
          <a:bodyPr wrap="square" rtlCol="0">
            <a:spAutoFit/>
          </a:bodyPr>
          <a:lstStyle/>
          <a:p>
            <a:pPr algn="ctr"/>
            <a:r>
              <a:rPr lang="vi-VN" sz="3200" b="1" u="sng">
                <a:solidFill>
                  <a:srgbClr val="FF0000"/>
                </a:solidFill>
                <a:effectLst/>
                <a:latin typeface="Arial" panose="020B0604020202020204" pitchFamily="34" charset="0"/>
              </a:rPr>
              <a:t>Datatype</a:t>
            </a:r>
            <a:endParaRPr lang="vi-VN" sz="3200" b="1" u="sng">
              <a:solidFill>
                <a:srgbClr val="FF0000"/>
              </a:solidFill>
            </a:endParaRPr>
          </a:p>
        </p:txBody>
      </p:sp>
      <p:pic>
        <p:nvPicPr>
          <p:cNvPr id="9" name="!!Picture 2">
            <a:extLst>
              <a:ext uri="{FF2B5EF4-FFF2-40B4-BE49-F238E27FC236}">
                <a16:creationId xmlns:a16="http://schemas.microsoft.com/office/drawing/2014/main" id="{0E41B6F6-2DC9-BE6A-9CA6-79C7027517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8416" y="1955414"/>
            <a:ext cx="3829584" cy="3743847"/>
          </a:xfrm>
          <a:prstGeom prst="rect">
            <a:avLst/>
          </a:prstGeom>
        </p:spPr>
      </p:pic>
      <p:pic>
        <p:nvPicPr>
          <p:cNvPr id="11" name="!!Picture 1">
            <a:extLst>
              <a:ext uri="{FF2B5EF4-FFF2-40B4-BE49-F238E27FC236}">
                <a16:creationId xmlns:a16="http://schemas.microsoft.com/office/drawing/2014/main" id="{47F3B89D-D4C1-CD33-BEA8-3BAC11AA7C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90791" y="1955414"/>
            <a:ext cx="3362794" cy="3705742"/>
          </a:xfrm>
          <a:prstGeom prst="rect">
            <a:avLst/>
          </a:prstGeom>
        </p:spPr>
      </p:pic>
      <p:sp>
        <p:nvSpPr>
          <p:cNvPr id="12" name="Rectangle 11">
            <a:extLst>
              <a:ext uri="{FF2B5EF4-FFF2-40B4-BE49-F238E27FC236}">
                <a16:creationId xmlns:a16="http://schemas.microsoft.com/office/drawing/2014/main" id="{56C6333A-B551-9AFD-9C20-3BC3DCF4A79E}"/>
              </a:ext>
            </a:extLst>
          </p:cNvPr>
          <p:cNvSpPr/>
          <p:nvPr/>
        </p:nvSpPr>
        <p:spPr>
          <a:xfrm>
            <a:off x="4648200" y="3116695"/>
            <a:ext cx="558800" cy="203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Rectangle 15">
            <a:extLst>
              <a:ext uri="{FF2B5EF4-FFF2-40B4-BE49-F238E27FC236}">
                <a16:creationId xmlns:a16="http://schemas.microsoft.com/office/drawing/2014/main" id="{AAB18605-BA89-2358-5C21-534EB6A2FB40}"/>
              </a:ext>
            </a:extLst>
          </p:cNvPr>
          <p:cNvSpPr/>
          <p:nvPr/>
        </p:nvSpPr>
        <p:spPr>
          <a:xfrm>
            <a:off x="4648200" y="3605085"/>
            <a:ext cx="558800" cy="203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Rectangle 17">
            <a:extLst>
              <a:ext uri="{FF2B5EF4-FFF2-40B4-BE49-F238E27FC236}">
                <a16:creationId xmlns:a16="http://schemas.microsoft.com/office/drawing/2014/main" id="{4E39F689-3B6C-3E42-E1F9-C269D413F0CB}"/>
              </a:ext>
            </a:extLst>
          </p:cNvPr>
          <p:cNvSpPr/>
          <p:nvPr/>
        </p:nvSpPr>
        <p:spPr>
          <a:xfrm>
            <a:off x="4648200" y="4800602"/>
            <a:ext cx="558800" cy="4916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Rectangle 18">
            <a:extLst>
              <a:ext uri="{FF2B5EF4-FFF2-40B4-BE49-F238E27FC236}">
                <a16:creationId xmlns:a16="http://schemas.microsoft.com/office/drawing/2014/main" id="{234B4AAF-C683-D7C4-A838-041E35EE53AC}"/>
              </a:ext>
            </a:extLst>
          </p:cNvPr>
          <p:cNvSpPr/>
          <p:nvPr/>
        </p:nvSpPr>
        <p:spPr>
          <a:xfrm>
            <a:off x="9541934" y="4775779"/>
            <a:ext cx="558800" cy="4916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0" name="Rectangle 19">
            <a:extLst>
              <a:ext uri="{FF2B5EF4-FFF2-40B4-BE49-F238E27FC236}">
                <a16:creationId xmlns:a16="http://schemas.microsoft.com/office/drawing/2014/main" id="{4F174D97-D84A-371D-A353-90A9566054C6}"/>
              </a:ext>
            </a:extLst>
          </p:cNvPr>
          <p:cNvSpPr/>
          <p:nvPr/>
        </p:nvSpPr>
        <p:spPr>
          <a:xfrm>
            <a:off x="9541934" y="3518673"/>
            <a:ext cx="558800" cy="203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Rectangle 20">
            <a:extLst>
              <a:ext uri="{FF2B5EF4-FFF2-40B4-BE49-F238E27FC236}">
                <a16:creationId xmlns:a16="http://schemas.microsoft.com/office/drawing/2014/main" id="{A146762A-5D94-0A7E-86DE-67B25DEC24E6}"/>
              </a:ext>
            </a:extLst>
          </p:cNvPr>
          <p:cNvSpPr/>
          <p:nvPr/>
        </p:nvSpPr>
        <p:spPr>
          <a:xfrm>
            <a:off x="9541934" y="2985233"/>
            <a:ext cx="558800" cy="203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TextBox 12">
            <a:extLst>
              <a:ext uri="{FF2B5EF4-FFF2-40B4-BE49-F238E27FC236}">
                <a16:creationId xmlns:a16="http://schemas.microsoft.com/office/drawing/2014/main" id="{9933ABB1-0989-553D-C75A-13C35B07141F}"/>
              </a:ext>
            </a:extLst>
          </p:cNvPr>
          <p:cNvSpPr txBox="1"/>
          <p:nvPr/>
        </p:nvSpPr>
        <p:spPr>
          <a:xfrm>
            <a:off x="2114321" y="5842008"/>
            <a:ext cx="3115734" cy="369332"/>
          </a:xfrm>
          <a:prstGeom prst="rect">
            <a:avLst/>
          </a:prstGeom>
          <a:noFill/>
        </p:spPr>
        <p:txBody>
          <a:bodyPr wrap="square" rtlCol="0">
            <a:spAutoFit/>
          </a:bodyPr>
          <a:lstStyle/>
          <a:p>
            <a:pPr algn="ctr"/>
            <a:r>
              <a:rPr lang="vi-VN">
                <a:solidFill>
                  <a:srgbClr val="0F13B1"/>
                </a:solidFill>
              </a:rPr>
              <a:t>Kiểu dữ liệu gốc</a:t>
            </a:r>
          </a:p>
        </p:txBody>
      </p:sp>
      <p:sp>
        <p:nvSpPr>
          <p:cNvPr id="24" name="TextBox 23">
            <a:extLst>
              <a:ext uri="{FF2B5EF4-FFF2-40B4-BE49-F238E27FC236}">
                <a16:creationId xmlns:a16="http://schemas.microsoft.com/office/drawing/2014/main" id="{AEF6F923-7FDA-F2E6-8680-54B9AF9EFE27}"/>
              </a:ext>
            </a:extLst>
          </p:cNvPr>
          <p:cNvSpPr txBox="1"/>
          <p:nvPr/>
        </p:nvSpPr>
        <p:spPr>
          <a:xfrm>
            <a:off x="7016878" y="5842008"/>
            <a:ext cx="3472659" cy="369332"/>
          </a:xfrm>
          <a:prstGeom prst="rect">
            <a:avLst/>
          </a:prstGeom>
          <a:noFill/>
        </p:spPr>
        <p:txBody>
          <a:bodyPr wrap="square" rtlCol="0">
            <a:spAutoFit/>
          </a:bodyPr>
          <a:lstStyle/>
          <a:p>
            <a:pPr algn="ctr"/>
            <a:r>
              <a:rPr lang="vi-VN">
                <a:solidFill>
                  <a:srgbClr val="0F13B1"/>
                </a:solidFill>
              </a:rPr>
              <a:t>Kiểu dữ liệu đã được chuẩn hóa</a:t>
            </a:r>
          </a:p>
        </p:txBody>
      </p:sp>
    </p:spTree>
    <p:extLst>
      <p:ext uri="{BB962C8B-B14F-4D97-AF65-F5344CB8AC3E}">
        <p14:creationId xmlns:p14="http://schemas.microsoft.com/office/powerpoint/2010/main" val="3408736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21" descr="A picture containing graphical user interface&#10;&#10;Description automatically generated">
            <a:extLst>
              <a:ext uri="{FF2B5EF4-FFF2-40B4-BE49-F238E27FC236}">
                <a16:creationId xmlns:a16="http://schemas.microsoft.com/office/drawing/2014/main" id="{4C9AB9A2-8E85-EA7C-D08A-60FA3E3E80B4}"/>
              </a:ext>
            </a:extLst>
          </p:cNvPr>
          <p:cNvPicPr>
            <a:picLocks noGrp="1" noRo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b="19"/>
          <a:stretch/>
        </p:blipFill>
        <p:spPr>
          <a:xfrm>
            <a:off x="0" y="0"/>
            <a:ext cx="12191999" cy="6858000"/>
          </a:xfrm>
          <a:prstGeom prst="rect">
            <a:avLst/>
          </a:prstGeom>
        </p:spPr>
      </p:pic>
      <p:sp>
        <p:nvSpPr>
          <p:cNvPr id="6" name="Footer Placeholder 5">
            <a:extLst>
              <a:ext uri="{FF2B5EF4-FFF2-40B4-BE49-F238E27FC236}">
                <a16:creationId xmlns:a16="http://schemas.microsoft.com/office/drawing/2014/main" id="{6085564A-E19D-44C6-A153-9748FC0496AA}"/>
              </a:ext>
            </a:extLst>
          </p:cNvPr>
          <p:cNvSpPr>
            <a:spLocks noGrp="1"/>
          </p:cNvSpPr>
          <p:nvPr>
            <p:ph type="ftr" sz="quarter" idx="11"/>
          </p:nvPr>
        </p:nvSpPr>
        <p:spPr>
          <a:xfrm>
            <a:off x="3039917" y="6348845"/>
            <a:ext cx="6112164" cy="365125"/>
          </a:xfrm>
        </p:spPr>
        <p:txBody>
          <a:bodyPr/>
          <a:lstStyle/>
          <a:p>
            <a:r>
              <a:rPr lang="vi-VN" sz="1400">
                <a:solidFill>
                  <a:schemeClr val="tx1"/>
                </a:solidFill>
              </a:rPr>
              <a:t>Phân Tích &amp; Xây Dựng Mô Hình Dự Đoán Nồng Độ CO Trong Không Khí</a:t>
            </a:r>
          </a:p>
        </p:txBody>
      </p:sp>
      <p:sp>
        <p:nvSpPr>
          <p:cNvPr id="7" name="Slide Number Placeholder 6">
            <a:extLst>
              <a:ext uri="{FF2B5EF4-FFF2-40B4-BE49-F238E27FC236}">
                <a16:creationId xmlns:a16="http://schemas.microsoft.com/office/drawing/2014/main" id="{70E646B9-6F09-9215-C56E-D5AF007C6A4E}"/>
              </a:ext>
            </a:extLst>
          </p:cNvPr>
          <p:cNvSpPr>
            <a:spLocks noGrp="1"/>
          </p:cNvSpPr>
          <p:nvPr>
            <p:ph type="sldNum" sz="quarter" idx="12"/>
          </p:nvPr>
        </p:nvSpPr>
        <p:spPr>
          <a:xfrm>
            <a:off x="10668000" y="6356350"/>
            <a:ext cx="685800" cy="365125"/>
          </a:xfrm>
        </p:spPr>
        <p:txBody>
          <a:bodyPr/>
          <a:lstStyle/>
          <a:p>
            <a:fld id="{979C1D6E-BC7D-4390-8B49-138F374AB680}" type="slidenum">
              <a:rPr lang="vi-VN" sz="1400" smtClean="0">
                <a:solidFill>
                  <a:schemeClr val="tx1"/>
                </a:solidFill>
              </a:rPr>
              <a:t>9</a:t>
            </a:fld>
            <a:endParaRPr lang="vi-VN" sz="1400">
              <a:solidFill>
                <a:schemeClr val="tx1"/>
              </a:solidFill>
            </a:endParaRPr>
          </a:p>
        </p:txBody>
      </p:sp>
      <p:sp>
        <p:nvSpPr>
          <p:cNvPr id="2" name="Date Placeholder 1">
            <a:extLst>
              <a:ext uri="{FF2B5EF4-FFF2-40B4-BE49-F238E27FC236}">
                <a16:creationId xmlns:a16="http://schemas.microsoft.com/office/drawing/2014/main" id="{86415166-E50B-F1C1-E6D2-4D8FA24B1FA5}"/>
              </a:ext>
            </a:extLst>
          </p:cNvPr>
          <p:cNvSpPr>
            <a:spLocks noGrp="1"/>
          </p:cNvSpPr>
          <p:nvPr>
            <p:ph type="dt" sz="half" idx="10"/>
          </p:nvPr>
        </p:nvSpPr>
        <p:spPr/>
        <p:txBody>
          <a:bodyPr/>
          <a:lstStyle/>
          <a:p>
            <a:fld id="{720D5A55-4B68-477A-9CCE-0200AA51C15C}" type="datetime1">
              <a:rPr lang="vi-VN" sz="1400" smtClean="0">
                <a:solidFill>
                  <a:schemeClr val="tx1"/>
                </a:solidFill>
              </a:rPr>
              <a:t>14/07/2022</a:t>
            </a:fld>
            <a:endParaRPr lang="vi-VN" sz="1400">
              <a:solidFill>
                <a:schemeClr val="tx1"/>
              </a:solidFill>
            </a:endParaRPr>
          </a:p>
        </p:txBody>
      </p:sp>
      <p:sp>
        <p:nvSpPr>
          <p:cNvPr id="14" name="TextBox 13">
            <a:extLst>
              <a:ext uri="{FF2B5EF4-FFF2-40B4-BE49-F238E27FC236}">
                <a16:creationId xmlns:a16="http://schemas.microsoft.com/office/drawing/2014/main" id="{2BDB6216-EFA3-01EC-5FD3-14DB26A1581E}"/>
              </a:ext>
            </a:extLst>
          </p:cNvPr>
          <p:cNvSpPr txBox="1"/>
          <p:nvPr/>
        </p:nvSpPr>
        <p:spPr>
          <a:xfrm>
            <a:off x="3803024" y="474937"/>
            <a:ext cx="4612841" cy="769441"/>
          </a:xfrm>
          <a:prstGeom prst="rect">
            <a:avLst/>
          </a:prstGeom>
          <a:noFill/>
        </p:spPr>
        <p:txBody>
          <a:bodyPr wrap="square" rtlCol="0">
            <a:spAutoFit/>
          </a:bodyPr>
          <a:lstStyle/>
          <a:p>
            <a:pPr algn="ctr"/>
            <a:r>
              <a:rPr lang="vi-VN" sz="4400" b="1">
                <a:solidFill>
                  <a:srgbClr val="FF0000"/>
                </a:solidFill>
              </a:rPr>
              <a:t>Xử lý dữ liệu </a:t>
            </a:r>
          </a:p>
        </p:txBody>
      </p:sp>
      <p:sp>
        <p:nvSpPr>
          <p:cNvPr id="3" name="TextBox 2">
            <a:extLst>
              <a:ext uri="{FF2B5EF4-FFF2-40B4-BE49-F238E27FC236}">
                <a16:creationId xmlns:a16="http://schemas.microsoft.com/office/drawing/2014/main" id="{B9DD422D-98D8-3CF3-6F29-2928D6D72D78}"/>
              </a:ext>
            </a:extLst>
          </p:cNvPr>
          <p:cNvSpPr txBox="1"/>
          <p:nvPr/>
        </p:nvSpPr>
        <p:spPr>
          <a:xfrm>
            <a:off x="778931" y="1363134"/>
            <a:ext cx="3175000" cy="584775"/>
          </a:xfrm>
          <a:prstGeom prst="rect">
            <a:avLst/>
          </a:prstGeom>
          <a:noFill/>
        </p:spPr>
        <p:txBody>
          <a:bodyPr wrap="square" rtlCol="0">
            <a:spAutoFit/>
          </a:bodyPr>
          <a:lstStyle/>
          <a:p>
            <a:pPr algn="ctr"/>
            <a:r>
              <a:rPr lang="vi-VN" sz="3200" b="1" u="sng">
                <a:solidFill>
                  <a:srgbClr val="FF0000"/>
                </a:solidFill>
                <a:latin typeface="Arial" panose="020B0604020202020204" pitchFamily="34" charset="0"/>
              </a:rPr>
              <a:t>Missing values</a:t>
            </a:r>
            <a:endParaRPr lang="vi-VN" sz="3200" b="1" u="sng">
              <a:solidFill>
                <a:srgbClr val="FF0000"/>
              </a:solidFill>
            </a:endParaRPr>
          </a:p>
        </p:txBody>
      </p:sp>
      <p:pic>
        <p:nvPicPr>
          <p:cNvPr id="8" name="!!Picture 1">
            <a:extLst>
              <a:ext uri="{FF2B5EF4-FFF2-40B4-BE49-F238E27FC236}">
                <a16:creationId xmlns:a16="http://schemas.microsoft.com/office/drawing/2014/main" id="{C9B0A89E-FA02-E2C0-049D-61796328BE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199" y="2066665"/>
            <a:ext cx="11574490" cy="943107"/>
          </a:xfrm>
          <a:prstGeom prst="rect">
            <a:avLst/>
          </a:prstGeom>
        </p:spPr>
      </p:pic>
      <p:sp>
        <p:nvSpPr>
          <p:cNvPr id="10" name="TextBox 9">
            <a:extLst>
              <a:ext uri="{FF2B5EF4-FFF2-40B4-BE49-F238E27FC236}">
                <a16:creationId xmlns:a16="http://schemas.microsoft.com/office/drawing/2014/main" id="{2757BB58-982C-7200-266B-4FC911A3F439}"/>
              </a:ext>
            </a:extLst>
          </p:cNvPr>
          <p:cNvSpPr txBox="1"/>
          <p:nvPr/>
        </p:nvSpPr>
        <p:spPr>
          <a:xfrm>
            <a:off x="838200" y="3285067"/>
            <a:ext cx="10515600" cy="3262432"/>
          </a:xfrm>
          <a:prstGeom prst="rect">
            <a:avLst/>
          </a:prstGeom>
          <a:noFill/>
        </p:spPr>
        <p:txBody>
          <a:bodyPr wrap="square" rtlCol="0">
            <a:spAutoFit/>
          </a:bodyPr>
          <a:lstStyle/>
          <a:p>
            <a:pPr marL="342900" indent="-342900" algn="just">
              <a:buFont typeface="Wingdings" panose="05000000000000000000" pitchFamily="2" charset="2"/>
              <a:buChar char="v"/>
            </a:pPr>
            <a:r>
              <a:rPr lang="vi-VN" sz="2200">
                <a:solidFill>
                  <a:srgbClr val="0F13B1"/>
                </a:solidFill>
              </a:rPr>
              <a:t>Bỏ thuộc tính </a:t>
            </a:r>
            <a:r>
              <a:rPr lang="vi-VN" sz="2200">
                <a:solidFill>
                  <a:srgbClr val="FF0000"/>
                </a:solidFill>
              </a:rPr>
              <a:t>NMHC_GT </a:t>
            </a:r>
            <a:r>
              <a:rPr lang="vi-VN" sz="2200">
                <a:solidFill>
                  <a:srgbClr val="0F13B1"/>
                </a:solidFill>
              </a:rPr>
              <a:t>vì tỉ lê </a:t>
            </a:r>
            <a:r>
              <a:rPr lang="vi-VN" sz="2200">
                <a:solidFill>
                  <a:srgbClr val="FF0000"/>
                </a:solidFill>
              </a:rPr>
              <a:t>missing values &gt; 50%.</a:t>
            </a:r>
          </a:p>
          <a:p>
            <a:pPr marL="342900" indent="-342900" algn="just">
              <a:buFont typeface="Wingdings" panose="05000000000000000000" pitchFamily="2" charset="2"/>
              <a:buChar char="v"/>
            </a:pPr>
            <a:r>
              <a:rPr lang="vi-VN" sz="2200">
                <a:solidFill>
                  <a:srgbClr val="0F13B1"/>
                </a:solidFill>
              </a:rPr>
              <a:t>Vì thuộc tính </a:t>
            </a:r>
            <a:r>
              <a:rPr lang="vi-VN" sz="2200">
                <a:solidFill>
                  <a:srgbClr val="FF0000"/>
                </a:solidFill>
              </a:rPr>
              <a:t>CO_GT </a:t>
            </a:r>
            <a:r>
              <a:rPr lang="vi-VN" sz="2200">
                <a:solidFill>
                  <a:srgbClr val="0F13B1"/>
                </a:solidFill>
              </a:rPr>
              <a:t>là thuộc tính mục tiêu của bài toán nhưng lại có tỉ lệ missing values khá cao (~18%), nên chúng tôi đề xuất 2 chiến lược xử lý là:</a:t>
            </a:r>
          </a:p>
          <a:p>
            <a:pPr marL="800100" lvl="1" indent="-342900" algn="just">
              <a:buFont typeface="Wingdings" panose="05000000000000000000" pitchFamily="2" charset="2"/>
              <a:buChar char="Ø"/>
            </a:pPr>
            <a:r>
              <a:rPr lang="vi-VN" sz="2200">
                <a:solidFill>
                  <a:srgbClr val="FF0000"/>
                </a:solidFill>
              </a:rPr>
              <a:t>REMOVE</a:t>
            </a:r>
            <a:r>
              <a:rPr lang="vi-VN" sz="2200">
                <a:solidFill>
                  <a:srgbClr val="0F13B1"/>
                </a:solidFill>
              </a:rPr>
              <a:t>: X</a:t>
            </a:r>
            <a:r>
              <a:rPr lang="vi-VN" sz="2400">
                <a:solidFill>
                  <a:srgbClr val="0F13B1"/>
                </a:solidFill>
                <a:effectLst/>
                <a:latin typeface="Arial" panose="020B0604020202020204" pitchFamily="34" charset="0"/>
              </a:rPr>
              <a:t>óa tất cả các dòng dữ liệu bị missing values của thuộc tính CO_GT.</a:t>
            </a:r>
            <a:endParaRPr lang="vi-VN" sz="2200">
              <a:solidFill>
                <a:srgbClr val="0F13B1"/>
              </a:solidFill>
            </a:endParaRPr>
          </a:p>
          <a:p>
            <a:pPr marL="800100" lvl="1" indent="-342900" algn="just">
              <a:buFont typeface="Wingdings" panose="05000000000000000000" pitchFamily="2" charset="2"/>
              <a:buChar char="Ø"/>
            </a:pPr>
            <a:r>
              <a:rPr lang="vi-VN" sz="2200">
                <a:solidFill>
                  <a:srgbClr val="FF0000"/>
                </a:solidFill>
              </a:rPr>
              <a:t>MEAN</a:t>
            </a:r>
            <a:r>
              <a:rPr lang="vi-VN" sz="2200">
                <a:solidFill>
                  <a:srgbClr val="0F13B1"/>
                </a:solidFill>
              </a:rPr>
              <a:t>: </a:t>
            </a:r>
            <a:r>
              <a:rPr lang="vi-VN" sz="2400">
                <a:solidFill>
                  <a:srgbClr val="0F13B1"/>
                </a:solidFill>
                <a:effectLst/>
                <a:latin typeface="Arial" panose="020B0604020202020204" pitchFamily="34" charset="0"/>
              </a:rPr>
              <a:t>Điền các missing values bằng giá trị trung bình của thuộc</a:t>
            </a:r>
            <a:br>
              <a:rPr lang="vi-VN" sz="2400">
                <a:solidFill>
                  <a:srgbClr val="0F13B1"/>
                </a:solidFill>
              </a:rPr>
            </a:br>
            <a:r>
              <a:rPr lang="vi-VN" sz="2400">
                <a:solidFill>
                  <a:srgbClr val="0F13B1"/>
                </a:solidFill>
                <a:effectLst/>
                <a:latin typeface="Arial" panose="020B0604020202020204" pitchFamily="34" charset="0"/>
              </a:rPr>
              <a:t>tính CO_GT</a:t>
            </a:r>
            <a:r>
              <a:rPr lang="vi-VN" sz="2400">
                <a:solidFill>
                  <a:srgbClr val="0F13B1"/>
                </a:solidFill>
                <a:latin typeface="Arial" panose="020B0604020202020204" pitchFamily="34" charset="0"/>
              </a:rPr>
              <a:t>.</a:t>
            </a:r>
            <a:endParaRPr lang="vi-VN" sz="2200">
              <a:solidFill>
                <a:srgbClr val="0F13B1"/>
              </a:solidFill>
            </a:endParaRPr>
          </a:p>
          <a:p>
            <a:pPr marL="342900" indent="-342900" algn="just">
              <a:buFont typeface="Wingdings" panose="05000000000000000000" pitchFamily="2" charset="2"/>
              <a:buChar char="v"/>
            </a:pPr>
            <a:r>
              <a:rPr lang="vi-VN" sz="2200">
                <a:solidFill>
                  <a:srgbClr val="0F13B1"/>
                </a:solidFill>
              </a:rPr>
              <a:t>Các thuộc tính missing values khác chúng ta sẽ xử lý bằng cách điền bằng giá trị trung bình (mean) của từng thuộc tính.</a:t>
            </a:r>
          </a:p>
        </p:txBody>
      </p:sp>
    </p:spTree>
    <p:extLst>
      <p:ext uri="{BB962C8B-B14F-4D97-AF65-F5344CB8AC3E}">
        <p14:creationId xmlns:p14="http://schemas.microsoft.com/office/powerpoint/2010/main" val="42746013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5716</TotalTime>
  <Words>2247</Words>
  <Application>Microsoft Office PowerPoint</Application>
  <PresentationFormat>Widescreen</PresentationFormat>
  <Paragraphs>349</Paragraphs>
  <Slides>34</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Arial (Body)</vt:lpstr>
      <vt:lpstr>Calibri</vt:lpstr>
      <vt:lpstr>Calibri Light</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Phạm Đức Thể</dc:creator>
  <cp:lastModifiedBy>Phạm Đức Thể</cp:lastModifiedBy>
  <cp:revision>35</cp:revision>
  <dcterms:created xsi:type="dcterms:W3CDTF">2022-06-01T09:57:49Z</dcterms:created>
  <dcterms:modified xsi:type="dcterms:W3CDTF">2022-07-14T05:58:00Z</dcterms:modified>
</cp:coreProperties>
</file>