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84" r:id="rId6"/>
    <p:sldId id="258" r:id="rId7"/>
    <p:sldId id="291" r:id="rId8"/>
    <p:sldId id="292" r:id="rId9"/>
    <p:sldId id="262" r:id="rId10"/>
    <p:sldId id="294" r:id="rId11"/>
    <p:sldId id="298" r:id="rId12"/>
    <p:sldId id="295" r:id="rId13"/>
    <p:sldId id="297" r:id="rId14"/>
    <p:sldId id="296" r:id="rId15"/>
    <p:sldId id="268" r:id="rId16"/>
    <p:sldId id="299" r:id="rId17"/>
    <p:sldId id="300" r:id="rId18"/>
    <p:sldId id="274" r:id="rId19"/>
    <p:sldId id="293"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18C025-60CB-4EE2-80F6-2B8639C7FAD6}" v="211" dt="2023-01-04T04:14:54.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56FFB-ACA9-4A57-BD2A-D14578DC60E7}"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DE958-EAAA-442D-91D5-A2C1E7D0A98C}" type="slidenum">
              <a:rPr lang="en-US" smtClean="0"/>
              <a:t>‹#›</a:t>
            </a:fld>
            <a:endParaRPr lang="en-US"/>
          </a:p>
        </p:txBody>
      </p:sp>
    </p:spTree>
    <p:extLst>
      <p:ext uri="{BB962C8B-B14F-4D97-AF65-F5344CB8AC3E}">
        <p14:creationId xmlns:p14="http://schemas.microsoft.com/office/powerpoint/2010/main" val="73075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Bạn Không cần Khía cạnh. Framework phân biệt cảm xúc không có khía cạnh dành cho bài toán phân biệt cảm xúc dựa </a:t>
            </a:r>
            <a:r>
              <a:rPr lang="en-US"/>
              <a:t>trên</a:t>
            </a:r>
            <a:r>
              <a:rPr lang="vi-VN"/>
              <a:t> khía cạnh.</a:t>
            </a:r>
            <a:br>
              <a:rPr lang="vi-VN"/>
            </a:br>
            <a:endParaRPr lang="en-US"/>
          </a:p>
        </p:txBody>
      </p:sp>
      <p:sp>
        <p:nvSpPr>
          <p:cNvPr id="4" name="Slide Number Placeholder 3"/>
          <p:cNvSpPr>
            <a:spLocks noGrp="1"/>
          </p:cNvSpPr>
          <p:nvPr>
            <p:ph type="sldNum" sz="quarter" idx="5"/>
          </p:nvPr>
        </p:nvSpPr>
        <p:spPr/>
        <p:txBody>
          <a:bodyPr/>
          <a:lstStyle/>
          <a:p>
            <a:fld id="{675DE958-EAAA-442D-91D5-A2C1E7D0A98C}" type="slidenum">
              <a:rPr lang="en-US" smtClean="0"/>
              <a:t>1</a:t>
            </a:fld>
            <a:endParaRPr lang="en-US"/>
          </a:p>
        </p:txBody>
      </p:sp>
    </p:spTree>
    <p:extLst>
      <p:ext uri="{BB962C8B-B14F-4D97-AF65-F5344CB8AC3E}">
        <p14:creationId xmlns:p14="http://schemas.microsoft.com/office/powerpoint/2010/main" val="3003943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ĐỘ CHÍNH XÁC VÀ ĐỘ ĐA DẠNG.</a:t>
            </a:r>
            <a:endParaRPr lang="en-US"/>
          </a:p>
        </p:txBody>
      </p:sp>
      <p:sp>
        <p:nvSpPr>
          <p:cNvPr id="4" name="Slide Number Placeholder 3"/>
          <p:cNvSpPr>
            <a:spLocks noGrp="1"/>
          </p:cNvSpPr>
          <p:nvPr>
            <p:ph type="sldNum" sz="quarter" idx="5"/>
          </p:nvPr>
        </p:nvSpPr>
        <p:spPr/>
        <p:txBody>
          <a:bodyPr/>
          <a:lstStyle/>
          <a:p>
            <a:fld id="{675DE958-EAAA-442D-91D5-A2C1E7D0A98C}" type="slidenum">
              <a:rPr lang="en-US" smtClean="0"/>
              <a:t>12</a:t>
            </a:fld>
            <a:endParaRPr lang="en-US"/>
          </a:p>
        </p:txBody>
      </p:sp>
    </p:spTree>
    <p:extLst>
      <p:ext uri="{BB962C8B-B14F-4D97-AF65-F5344CB8AC3E}">
        <p14:creationId xmlns:p14="http://schemas.microsoft.com/office/powerpoint/2010/main" val="3079442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ĐỘ CHÍNH XÁC VÀ ĐỘ ĐA DẠNG.</a:t>
            </a:r>
            <a:endParaRPr lang="en-US"/>
          </a:p>
        </p:txBody>
      </p:sp>
      <p:sp>
        <p:nvSpPr>
          <p:cNvPr id="4" name="Slide Number Placeholder 3"/>
          <p:cNvSpPr>
            <a:spLocks noGrp="1"/>
          </p:cNvSpPr>
          <p:nvPr>
            <p:ph type="sldNum" sz="quarter" idx="5"/>
          </p:nvPr>
        </p:nvSpPr>
        <p:spPr/>
        <p:txBody>
          <a:bodyPr/>
          <a:lstStyle/>
          <a:p>
            <a:fld id="{675DE958-EAAA-442D-91D5-A2C1E7D0A98C}" type="slidenum">
              <a:rPr lang="en-US" smtClean="0"/>
              <a:t>13</a:t>
            </a:fld>
            <a:endParaRPr lang="en-US"/>
          </a:p>
        </p:txBody>
      </p:sp>
    </p:spTree>
    <p:extLst>
      <p:ext uri="{BB962C8B-B14F-4D97-AF65-F5344CB8AC3E}">
        <p14:creationId xmlns:p14="http://schemas.microsoft.com/office/powerpoint/2010/main" val="55588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ĐỘ CHÍNH XÁC VÀ ĐỘ ĐA DẠNG.</a:t>
            </a:r>
            <a:endParaRPr lang="en-US"/>
          </a:p>
        </p:txBody>
      </p:sp>
      <p:sp>
        <p:nvSpPr>
          <p:cNvPr id="4" name="Slide Number Placeholder 3"/>
          <p:cNvSpPr>
            <a:spLocks noGrp="1"/>
          </p:cNvSpPr>
          <p:nvPr>
            <p:ph type="sldNum" sz="quarter" idx="5"/>
          </p:nvPr>
        </p:nvSpPr>
        <p:spPr/>
        <p:txBody>
          <a:bodyPr/>
          <a:lstStyle/>
          <a:p>
            <a:fld id="{675DE958-EAAA-442D-91D5-A2C1E7D0A98C}" type="slidenum">
              <a:rPr lang="en-US" smtClean="0"/>
              <a:t>14</a:t>
            </a:fld>
            <a:endParaRPr lang="en-US"/>
          </a:p>
        </p:txBody>
      </p:sp>
    </p:spTree>
    <p:extLst>
      <p:ext uri="{BB962C8B-B14F-4D97-AF65-F5344CB8AC3E}">
        <p14:creationId xmlns:p14="http://schemas.microsoft.com/office/powerpoint/2010/main" val="2711897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err="1">
                <a:solidFill>
                  <a:srgbClr val="0070C0"/>
                </a:solidFill>
                <a:latin typeface="Arial" panose="020B0604020202020204" pitchFamily="34" charset="0"/>
                <a:cs typeface="Arial" panose="020B0604020202020204" pitchFamily="34" charset="0"/>
              </a:rPr>
              <a:t>Với</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sự</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phát</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triển</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mạnh</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mẽ</a:t>
            </a:r>
            <a:r>
              <a:rPr lang="en-US" sz="1200">
                <a:solidFill>
                  <a:srgbClr val="0070C0"/>
                </a:solidFill>
                <a:latin typeface="Arial" panose="020B0604020202020204" pitchFamily="34" charset="0"/>
                <a:cs typeface="Arial" panose="020B0604020202020204" pitchFamily="34" charset="0"/>
              </a:rPr>
              <a:t> internet </a:t>
            </a:r>
            <a:r>
              <a:rPr lang="en-US" sz="1200" err="1">
                <a:solidFill>
                  <a:srgbClr val="0070C0"/>
                </a:solidFill>
                <a:latin typeface="Arial" panose="020B0604020202020204" pitchFamily="34" charset="0"/>
                <a:cs typeface="Arial" panose="020B0604020202020204" pitchFamily="34" charset="0"/>
              </a:rPr>
              <a:t>và</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nhu</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cầu</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tuyển</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dụng</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ngày</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càng</a:t>
            </a:r>
            <a:r>
              <a:rPr lang="en-US" sz="1200">
                <a:solidFill>
                  <a:srgbClr val="0070C0"/>
                </a:solidFill>
                <a:latin typeface="Arial" panose="020B0604020202020204" pitchFamily="34" charset="0"/>
                <a:cs typeface="Arial" panose="020B0604020202020204" pitchFamily="34" charset="0"/>
              </a:rPr>
              <a:t> tang</a:t>
            </a:r>
            <a:endParaRPr lang="vi-VN" sz="1200">
              <a:solidFill>
                <a:srgbClr val="0070C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nhu</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cầu</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tìm</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kiếm</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việc</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làm</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của</a:t>
            </a:r>
            <a:r>
              <a:rPr lang="en-US" sz="1200">
                <a:solidFill>
                  <a:srgbClr val="0070C0"/>
                </a:solidFill>
                <a:latin typeface="Arial" panose="020B0604020202020204" pitchFamily="34" charset="0"/>
                <a:cs typeface="Arial" panose="020B0604020202020204" pitchFamily="34" charset="0"/>
              </a:rPr>
              <a:t> con </a:t>
            </a:r>
            <a:r>
              <a:rPr lang="en-US" sz="1200" err="1">
                <a:solidFill>
                  <a:srgbClr val="0070C0"/>
                </a:solidFill>
                <a:latin typeface="Arial" panose="020B0604020202020204" pitchFamily="34" charset="0"/>
                <a:cs typeface="Arial" panose="020B0604020202020204" pitchFamily="34" charset="0"/>
              </a:rPr>
              <a:t>người</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càng</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ngày</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càng</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lớn</a:t>
            </a:r>
            <a:r>
              <a:rPr lang="en-US" sz="1200">
                <a:solidFill>
                  <a:srgbClr val="0070C0"/>
                </a:solidFill>
                <a:latin typeface="Arial" panose="020B0604020202020204" pitchFamily="34" charset="0"/>
                <a:cs typeface="Arial" panose="020B0604020202020204" pitchFamily="34" charset="0"/>
              </a:rPr>
              <a:t>,</a:t>
            </a:r>
            <a:endParaRPr lang="vi-VN" sz="1200">
              <a:solidFill>
                <a:srgbClr val="0070C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việc</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tìm</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kiếm</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thông</a:t>
            </a:r>
            <a:r>
              <a:rPr lang="en-US" sz="1200">
                <a:solidFill>
                  <a:srgbClr val="0070C0"/>
                </a:solidFill>
                <a:latin typeface="Arial" panose="020B0604020202020204" pitchFamily="34" charset="0"/>
                <a:cs typeface="Arial" panose="020B0604020202020204" pitchFamily="34" charset="0"/>
              </a:rPr>
              <a:t> tin </a:t>
            </a:r>
            <a:r>
              <a:rPr lang="en-US" sz="1200" err="1">
                <a:solidFill>
                  <a:srgbClr val="0070C0"/>
                </a:solidFill>
                <a:latin typeface="Arial" panose="020B0604020202020204" pitchFamily="34" charset="0"/>
                <a:cs typeface="Arial" panose="020B0604020202020204" pitchFamily="34" charset="0"/>
              </a:rPr>
              <a:t>công</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việc</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phù</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hợp</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ngày</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càng</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trở</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nên</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khó</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khăn</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và</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mất</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khá</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nhiều</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thời</a:t>
            </a:r>
            <a:r>
              <a:rPr lang="en-US" sz="1200">
                <a:solidFill>
                  <a:srgbClr val="0070C0"/>
                </a:solidFill>
                <a:latin typeface="Arial" panose="020B0604020202020204" pitchFamily="34" charset="0"/>
                <a:cs typeface="Arial" panose="020B0604020202020204" pitchFamily="34" charset="0"/>
              </a:rPr>
              <a:t> </a:t>
            </a:r>
            <a:r>
              <a:rPr lang="en-US" sz="1200" err="1">
                <a:solidFill>
                  <a:srgbClr val="0070C0"/>
                </a:solidFill>
                <a:latin typeface="Arial" panose="020B0604020202020204" pitchFamily="34" charset="0"/>
                <a:cs typeface="Arial" panose="020B0604020202020204" pitchFamily="34" charset="0"/>
              </a:rPr>
              <a:t>gian</a:t>
            </a:r>
            <a:r>
              <a:rPr lang="en-US" sz="1200">
                <a:solidFill>
                  <a:srgbClr val="0070C0"/>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pPr marL="0" marR="0" lvl="0" indent="0" algn="l" defTabSz="914400" rtl="0" eaLnBrk="1" fontAlgn="auto" latinLnBrk="0" hangingPunct="1">
              <a:lnSpc>
                <a:spcPct val="100000"/>
              </a:lnSpc>
              <a:spcBef>
                <a:spcPts val="0"/>
              </a:spcBef>
              <a:spcAft>
                <a:spcPts val="0"/>
              </a:spcAft>
              <a:buClrTx/>
              <a:buSzTx/>
              <a:buFontTx/>
              <a:buNone/>
              <a:tabLst/>
              <a:defRPr/>
            </a:pPr>
            <a:r>
              <a:rPr lang="vi-VN"/>
              <a:t>Mục tiêu của nhóm là từ thông tin của ứng cử viên sẽ khuyến ngị ra được những công việc có liên quan.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675DE958-EAAA-442D-91D5-A2C1E7D0A98C}" type="slidenum">
              <a:rPr lang="en-US" smtClean="0"/>
              <a:t>3</a:t>
            </a:fld>
            <a:endParaRPr lang="en-US"/>
          </a:p>
        </p:txBody>
      </p:sp>
    </p:spTree>
    <p:extLst>
      <p:ext uri="{BB962C8B-B14F-4D97-AF65-F5344CB8AC3E}">
        <p14:creationId xmlns:p14="http://schemas.microsoft.com/office/powerpoint/2010/main" val="1392665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Job data được thu thập từ các trang tuyển dụng nổi tiếng như topCV, timviec365.</a:t>
            </a:r>
          </a:p>
          <a:p>
            <a:endParaRPr lang="vi-VN"/>
          </a:p>
          <a:p>
            <a:r>
              <a:rPr lang="vi-VN"/>
              <a:t>User thì hạn chế hơn trong việc thu thập. Được lấy từ trang tìm việc 365.</a:t>
            </a:r>
          </a:p>
          <a:p>
            <a:endParaRPr lang="en-US"/>
          </a:p>
        </p:txBody>
      </p:sp>
      <p:sp>
        <p:nvSpPr>
          <p:cNvPr id="4" name="Slide Number Placeholder 3"/>
          <p:cNvSpPr>
            <a:spLocks noGrp="1"/>
          </p:cNvSpPr>
          <p:nvPr>
            <p:ph type="sldNum" sz="quarter" idx="5"/>
          </p:nvPr>
        </p:nvSpPr>
        <p:spPr/>
        <p:txBody>
          <a:bodyPr/>
          <a:lstStyle/>
          <a:p>
            <a:fld id="{675DE958-EAAA-442D-91D5-A2C1E7D0A98C}" type="slidenum">
              <a:rPr lang="en-US" smtClean="0"/>
              <a:t>5</a:t>
            </a:fld>
            <a:endParaRPr lang="en-US"/>
          </a:p>
        </p:txBody>
      </p:sp>
    </p:spTree>
    <p:extLst>
      <p:ext uri="{BB962C8B-B14F-4D97-AF65-F5344CB8AC3E}">
        <p14:creationId xmlns:p14="http://schemas.microsoft.com/office/powerpoint/2010/main" val="2851818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75DE958-EAAA-442D-91D5-A2C1E7D0A98C}" type="slidenum">
              <a:rPr lang="en-US" smtClean="0"/>
              <a:t>6</a:t>
            </a:fld>
            <a:endParaRPr lang="en-US"/>
          </a:p>
        </p:txBody>
      </p:sp>
    </p:spTree>
    <p:extLst>
      <p:ext uri="{BB962C8B-B14F-4D97-AF65-F5344CB8AC3E}">
        <p14:creationId xmlns:p14="http://schemas.microsoft.com/office/powerpoint/2010/main" val="3346417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75DE958-EAAA-442D-91D5-A2C1E7D0A98C}" type="slidenum">
              <a:rPr lang="en-US" smtClean="0"/>
              <a:t>7</a:t>
            </a:fld>
            <a:endParaRPr lang="en-US"/>
          </a:p>
        </p:txBody>
      </p:sp>
    </p:spTree>
    <p:extLst>
      <p:ext uri="{BB962C8B-B14F-4D97-AF65-F5344CB8AC3E}">
        <p14:creationId xmlns:p14="http://schemas.microsoft.com/office/powerpoint/2010/main" val="2581695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75DE958-EAAA-442D-91D5-A2C1E7D0A98C}" type="slidenum">
              <a:rPr lang="en-US" smtClean="0"/>
              <a:t>8</a:t>
            </a:fld>
            <a:endParaRPr lang="en-US"/>
          </a:p>
        </p:txBody>
      </p:sp>
    </p:spTree>
    <p:extLst>
      <p:ext uri="{BB962C8B-B14F-4D97-AF65-F5344CB8AC3E}">
        <p14:creationId xmlns:p14="http://schemas.microsoft.com/office/powerpoint/2010/main" val="2895134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lgn="l"/>
            <a:endParaRPr lang="en-US" b="0" i="0">
              <a:solidFill>
                <a:srgbClr val="5D6879"/>
              </a:solidFill>
              <a:effectLst/>
              <a:latin typeface="Arial" panose="020B0604020202020204" pitchFamily="34" charset="0"/>
            </a:endParaRPr>
          </a:p>
          <a:p>
            <a:r>
              <a:rPr lang="en-US" b="0">
                <a:solidFill>
                  <a:srgbClr val="CE9178"/>
                </a:solidFill>
                <a:effectLst/>
                <a:latin typeface="Courier New" panose="02070309020205020404" pitchFamily="49" charset="0"/>
              </a:rPr>
              <a:t>keepitreal/vietnamese-sbert</a:t>
            </a:r>
            <a:endParaRPr lang="en-US" b="0">
              <a:solidFill>
                <a:srgbClr val="D4D4D4"/>
              </a:solidFill>
              <a:effectLst/>
              <a:latin typeface="Courier New" panose="02070309020205020404" pitchFamily="49" charset="0"/>
            </a:endParaRPr>
          </a:p>
          <a:p>
            <a:endParaRPr lang="en-US"/>
          </a:p>
        </p:txBody>
      </p:sp>
      <p:sp>
        <p:nvSpPr>
          <p:cNvPr id="4" name="Chỗ dành sẵn cho Số hiệu Bản chiếu 3"/>
          <p:cNvSpPr>
            <a:spLocks noGrp="1"/>
          </p:cNvSpPr>
          <p:nvPr>
            <p:ph type="sldNum" sz="quarter" idx="5"/>
          </p:nvPr>
        </p:nvSpPr>
        <p:spPr/>
        <p:txBody>
          <a:bodyPr/>
          <a:lstStyle/>
          <a:p>
            <a:fld id="{675DE958-EAAA-442D-91D5-A2C1E7D0A98C}" type="slidenum">
              <a:rPr lang="en-US" smtClean="0"/>
              <a:t>9</a:t>
            </a:fld>
            <a:endParaRPr lang="en-US"/>
          </a:p>
        </p:txBody>
      </p:sp>
    </p:spTree>
    <p:extLst>
      <p:ext uri="{BB962C8B-B14F-4D97-AF65-F5344CB8AC3E}">
        <p14:creationId xmlns:p14="http://schemas.microsoft.com/office/powerpoint/2010/main" val="290656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lgn="l"/>
            <a:endParaRPr lang="en-US" b="0" i="0">
              <a:solidFill>
                <a:srgbClr val="5D6879"/>
              </a:solidFill>
              <a:effectLst/>
              <a:latin typeface="Arial" panose="020B0604020202020204" pitchFamily="34" charset="0"/>
            </a:endParaRPr>
          </a:p>
          <a:p>
            <a:endParaRPr lang="en-US"/>
          </a:p>
        </p:txBody>
      </p:sp>
      <p:sp>
        <p:nvSpPr>
          <p:cNvPr id="4" name="Chỗ dành sẵn cho Số hiệu Bản chiếu 3"/>
          <p:cNvSpPr>
            <a:spLocks noGrp="1"/>
          </p:cNvSpPr>
          <p:nvPr>
            <p:ph type="sldNum" sz="quarter" idx="5"/>
          </p:nvPr>
        </p:nvSpPr>
        <p:spPr/>
        <p:txBody>
          <a:bodyPr/>
          <a:lstStyle/>
          <a:p>
            <a:fld id="{675DE958-EAAA-442D-91D5-A2C1E7D0A98C}" type="slidenum">
              <a:rPr lang="en-US" smtClean="0"/>
              <a:t>10</a:t>
            </a:fld>
            <a:endParaRPr lang="en-US"/>
          </a:p>
        </p:txBody>
      </p:sp>
    </p:spTree>
    <p:extLst>
      <p:ext uri="{BB962C8B-B14F-4D97-AF65-F5344CB8AC3E}">
        <p14:creationId xmlns:p14="http://schemas.microsoft.com/office/powerpoint/2010/main" val="912136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lgn="l"/>
            <a:endParaRPr lang="en-US" b="0" i="0">
              <a:solidFill>
                <a:srgbClr val="5D6879"/>
              </a:solidFill>
              <a:effectLst/>
              <a:latin typeface="Arial" panose="020B0604020202020204" pitchFamily="34" charset="0"/>
            </a:endParaRPr>
          </a:p>
          <a:p>
            <a:endParaRPr lang="en-US"/>
          </a:p>
        </p:txBody>
      </p:sp>
      <p:sp>
        <p:nvSpPr>
          <p:cNvPr id="4" name="Chỗ dành sẵn cho Số hiệu Bản chiếu 3"/>
          <p:cNvSpPr>
            <a:spLocks noGrp="1"/>
          </p:cNvSpPr>
          <p:nvPr>
            <p:ph type="sldNum" sz="quarter" idx="5"/>
          </p:nvPr>
        </p:nvSpPr>
        <p:spPr/>
        <p:txBody>
          <a:bodyPr/>
          <a:lstStyle/>
          <a:p>
            <a:fld id="{675DE958-EAAA-442D-91D5-A2C1E7D0A98C}" type="slidenum">
              <a:rPr lang="en-US" smtClean="0"/>
              <a:t>11</a:t>
            </a:fld>
            <a:endParaRPr lang="en-US"/>
          </a:p>
        </p:txBody>
      </p:sp>
    </p:spTree>
    <p:extLst>
      <p:ext uri="{BB962C8B-B14F-4D97-AF65-F5344CB8AC3E}">
        <p14:creationId xmlns:p14="http://schemas.microsoft.com/office/powerpoint/2010/main" val="1093938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C20E-7033-5066-4D16-217E0B78AB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F9AAF6-E7CB-5E83-12C1-DE02A43EF6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1E09B1-C1CE-368E-7535-324DE1D84DF7}"/>
              </a:ext>
            </a:extLst>
          </p:cNvPr>
          <p:cNvSpPr>
            <a:spLocks noGrp="1"/>
          </p:cNvSpPr>
          <p:nvPr>
            <p:ph type="dt" sz="half" idx="10"/>
          </p:nvPr>
        </p:nvSpPr>
        <p:spPr/>
        <p:txBody>
          <a:bodyPr/>
          <a:lstStyle/>
          <a:p>
            <a:fld id="{35B1E9F4-4D13-47A9-BC7B-1C762A208880}" type="datetimeFigureOut">
              <a:rPr lang="en-US" smtClean="0"/>
              <a:t>2/16/2023</a:t>
            </a:fld>
            <a:endParaRPr lang="en-US"/>
          </a:p>
        </p:txBody>
      </p:sp>
      <p:sp>
        <p:nvSpPr>
          <p:cNvPr id="5" name="Footer Placeholder 4">
            <a:extLst>
              <a:ext uri="{FF2B5EF4-FFF2-40B4-BE49-F238E27FC236}">
                <a16:creationId xmlns:a16="http://schemas.microsoft.com/office/drawing/2014/main" id="{A543A923-A4FF-1D89-BE21-CBEB539E1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1209E-DE8C-7612-E12D-2FE62C8E62F1}"/>
              </a:ext>
            </a:extLst>
          </p:cNvPr>
          <p:cNvSpPr>
            <a:spLocks noGrp="1"/>
          </p:cNvSpPr>
          <p:nvPr>
            <p:ph type="sldNum" sz="quarter" idx="12"/>
          </p:nvPr>
        </p:nvSpPr>
        <p:spPr/>
        <p:txBody>
          <a:bodyPr/>
          <a:lstStyle/>
          <a:p>
            <a:fld id="{C496621B-6A1C-4876-A28C-0A0928278514}" type="slidenum">
              <a:rPr lang="en-US" smtClean="0"/>
              <a:t>‹#›</a:t>
            </a:fld>
            <a:endParaRPr lang="en-US"/>
          </a:p>
        </p:txBody>
      </p:sp>
    </p:spTree>
    <p:extLst>
      <p:ext uri="{BB962C8B-B14F-4D97-AF65-F5344CB8AC3E}">
        <p14:creationId xmlns:p14="http://schemas.microsoft.com/office/powerpoint/2010/main" val="3685635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2EA8-EE57-280D-5CD1-B4B13F860B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553166-855F-2719-B7A0-F340800D0A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10859-ACBA-645F-08F3-DF0AAFA57170}"/>
              </a:ext>
            </a:extLst>
          </p:cNvPr>
          <p:cNvSpPr>
            <a:spLocks noGrp="1"/>
          </p:cNvSpPr>
          <p:nvPr>
            <p:ph type="dt" sz="half" idx="10"/>
          </p:nvPr>
        </p:nvSpPr>
        <p:spPr/>
        <p:txBody>
          <a:bodyPr/>
          <a:lstStyle/>
          <a:p>
            <a:fld id="{35B1E9F4-4D13-47A9-BC7B-1C762A208880}" type="datetimeFigureOut">
              <a:rPr lang="en-US" smtClean="0"/>
              <a:t>2/16/2023</a:t>
            </a:fld>
            <a:endParaRPr lang="en-US"/>
          </a:p>
        </p:txBody>
      </p:sp>
      <p:sp>
        <p:nvSpPr>
          <p:cNvPr id="5" name="Footer Placeholder 4">
            <a:extLst>
              <a:ext uri="{FF2B5EF4-FFF2-40B4-BE49-F238E27FC236}">
                <a16:creationId xmlns:a16="http://schemas.microsoft.com/office/drawing/2014/main" id="{E0A31302-C119-7BB8-045E-E2271E8B1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91169-2AAF-CB4E-48F7-D26B76F4E4B0}"/>
              </a:ext>
            </a:extLst>
          </p:cNvPr>
          <p:cNvSpPr>
            <a:spLocks noGrp="1"/>
          </p:cNvSpPr>
          <p:nvPr>
            <p:ph type="sldNum" sz="quarter" idx="12"/>
          </p:nvPr>
        </p:nvSpPr>
        <p:spPr/>
        <p:txBody>
          <a:bodyPr/>
          <a:lstStyle/>
          <a:p>
            <a:fld id="{C496621B-6A1C-4876-A28C-0A0928278514}" type="slidenum">
              <a:rPr lang="en-US" smtClean="0"/>
              <a:t>‹#›</a:t>
            </a:fld>
            <a:endParaRPr lang="en-US"/>
          </a:p>
        </p:txBody>
      </p:sp>
    </p:spTree>
    <p:extLst>
      <p:ext uri="{BB962C8B-B14F-4D97-AF65-F5344CB8AC3E}">
        <p14:creationId xmlns:p14="http://schemas.microsoft.com/office/powerpoint/2010/main" val="1134037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A5E73-6FFC-0CAA-9AE8-6A6C1EE407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CF836F-54AD-2A33-7BBD-A04DE26337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C549E-E17E-AFA2-0056-B77D12BD348A}"/>
              </a:ext>
            </a:extLst>
          </p:cNvPr>
          <p:cNvSpPr>
            <a:spLocks noGrp="1"/>
          </p:cNvSpPr>
          <p:nvPr>
            <p:ph type="dt" sz="half" idx="10"/>
          </p:nvPr>
        </p:nvSpPr>
        <p:spPr/>
        <p:txBody>
          <a:bodyPr/>
          <a:lstStyle/>
          <a:p>
            <a:fld id="{35B1E9F4-4D13-47A9-BC7B-1C762A208880}" type="datetimeFigureOut">
              <a:rPr lang="en-US" smtClean="0"/>
              <a:t>2/16/2023</a:t>
            </a:fld>
            <a:endParaRPr lang="en-US"/>
          </a:p>
        </p:txBody>
      </p:sp>
      <p:sp>
        <p:nvSpPr>
          <p:cNvPr id="5" name="Footer Placeholder 4">
            <a:extLst>
              <a:ext uri="{FF2B5EF4-FFF2-40B4-BE49-F238E27FC236}">
                <a16:creationId xmlns:a16="http://schemas.microsoft.com/office/drawing/2014/main" id="{B057D20F-5028-0924-7180-ED925B39A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9DFD6-5FF5-AB06-4E19-9EF8C5203A02}"/>
              </a:ext>
            </a:extLst>
          </p:cNvPr>
          <p:cNvSpPr>
            <a:spLocks noGrp="1"/>
          </p:cNvSpPr>
          <p:nvPr>
            <p:ph type="sldNum" sz="quarter" idx="12"/>
          </p:nvPr>
        </p:nvSpPr>
        <p:spPr/>
        <p:txBody>
          <a:bodyPr/>
          <a:lstStyle/>
          <a:p>
            <a:fld id="{C496621B-6A1C-4876-A28C-0A0928278514}" type="slidenum">
              <a:rPr lang="en-US" smtClean="0"/>
              <a:t>‹#›</a:t>
            </a:fld>
            <a:endParaRPr lang="en-US"/>
          </a:p>
        </p:txBody>
      </p:sp>
    </p:spTree>
    <p:extLst>
      <p:ext uri="{BB962C8B-B14F-4D97-AF65-F5344CB8AC3E}">
        <p14:creationId xmlns:p14="http://schemas.microsoft.com/office/powerpoint/2010/main" val="76417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1A3C-E0DC-BC35-F3FE-E4DA8E051A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8E00E6-DCF0-1316-BAB9-1582A28096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0A58BF-D887-8AA7-022D-3AEDCAAD2437}"/>
              </a:ext>
            </a:extLst>
          </p:cNvPr>
          <p:cNvSpPr>
            <a:spLocks noGrp="1"/>
          </p:cNvSpPr>
          <p:nvPr>
            <p:ph type="dt" sz="half" idx="10"/>
          </p:nvPr>
        </p:nvSpPr>
        <p:spPr/>
        <p:txBody>
          <a:bodyPr/>
          <a:lstStyle/>
          <a:p>
            <a:fld id="{35B1E9F4-4D13-47A9-BC7B-1C762A208880}" type="datetimeFigureOut">
              <a:rPr lang="en-US" smtClean="0"/>
              <a:t>2/16/2023</a:t>
            </a:fld>
            <a:endParaRPr lang="en-US"/>
          </a:p>
        </p:txBody>
      </p:sp>
      <p:sp>
        <p:nvSpPr>
          <p:cNvPr id="5" name="Footer Placeholder 4">
            <a:extLst>
              <a:ext uri="{FF2B5EF4-FFF2-40B4-BE49-F238E27FC236}">
                <a16:creationId xmlns:a16="http://schemas.microsoft.com/office/drawing/2014/main" id="{20BCC61A-6380-0D97-2203-E45BFB828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469CE-44A3-BBDD-14EF-A51E2A88EE55}"/>
              </a:ext>
            </a:extLst>
          </p:cNvPr>
          <p:cNvSpPr>
            <a:spLocks noGrp="1"/>
          </p:cNvSpPr>
          <p:nvPr>
            <p:ph type="sldNum" sz="quarter" idx="12"/>
          </p:nvPr>
        </p:nvSpPr>
        <p:spPr/>
        <p:txBody>
          <a:bodyPr/>
          <a:lstStyle/>
          <a:p>
            <a:fld id="{C496621B-6A1C-4876-A28C-0A0928278514}" type="slidenum">
              <a:rPr lang="en-US" smtClean="0"/>
              <a:t>‹#›</a:t>
            </a:fld>
            <a:endParaRPr lang="en-US"/>
          </a:p>
        </p:txBody>
      </p:sp>
    </p:spTree>
    <p:extLst>
      <p:ext uri="{BB962C8B-B14F-4D97-AF65-F5344CB8AC3E}">
        <p14:creationId xmlns:p14="http://schemas.microsoft.com/office/powerpoint/2010/main" val="238260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CD79-DBF8-E5D9-4C4F-A9DD8DBADE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210AAA-E7CB-6F74-A199-134F76855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0D9F1E-F9E6-A0A7-8AAD-FC45085D9E6A}"/>
              </a:ext>
            </a:extLst>
          </p:cNvPr>
          <p:cNvSpPr>
            <a:spLocks noGrp="1"/>
          </p:cNvSpPr>
          <p:nvPr>
            <p:ph type="dt" sz="half" idx="10"/>
          </p:nvPr>
        </p:nvSpPr>
        <p:spPr/>
        <p:txBody>
          <a:bodyPr/>
          <a:lstStyle/>
          <a:p>
            <a:fld id="{35B1E9F4-4D13-47A9-BC7B-1C762A208880}" type="datetimeFigureOut">
              <a:rPr lang="en-US" smtClean="0"/>
              <a:t>2/16/2023</a:t>
            </a:fld>
            <a:endParaRPr lang="en-US"/>
          </a:p>
        </p:txBody>
      </p:sp>
      <p:sp>
        <p:nvSpPr>
          <p:cNvPr id="5" name="Footer Placeholder 4">
            <a:extLst>
              <a:ext uri="{FF2B5EF4-FFF2-40B4-BE49-F238E27FC236}">
                <a16:creationId xmlns:a16="http://schemas.microsoft.com/office/drawing/2014/main" id="{3F32EE3F-6247-27DD-37B1-74D909D1E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CB604-BA1A-8E2A-CDF7-9A774F91B6FA}"/>
              </a:ext>
            </a:extLst>
          </p:cNvPr>
          <p:cNvSpPr>
            <a:spLocks noGrp="1"/>
          </p:cNvSpPr>
          <p:nvPr>
            <p:ph type="sldNum" sz="quarter" idx="12"/>
          </p:nvPr>
        </p:nvSpPr>
        <p:spPr/>
        <p:txBody>
          <a:bodyPr/>
          <a:lstStyle/>
          <a:p>
            <a:fld id="{C496621B-6A1C-4876-A28C-0A0928278514}" type="slidenum">
              <a:rPr lang="en-US" smtClean="0"/>
              <a:t>‹#›</a:t>
            </a:fld>
            <a:endParaRPr lang="en-US"/>
          </a:p>
        </p:txBody>
      </p:sp>
    </p:spTree>
    <p:extLst>
      <p:ext uri="{BB962C8B-B14F-4D97-AF65-F5344CB8AC3E}">
        <p14:creationId xmlns:p14="http://schemas.microsoft.com/office/powerpoint/2010/main" val="144885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B437E-A030-11DD-720A-7BC3518612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6DB9BA-3413-C05B-B376-836A493623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B0D9DB-1D8F-411E-FE3B-7F477F7729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5F6B0B-9C3F-C891-C079-759CD8BB9F5B}"/>
              </a:ext>
            </a:extLst>
          </p:cNvPr>
          <p:cNvSpPr>
            <a:spLocks noGrp="1"/>
          </p:cNvSpPr>
          <p:nvPr>
            <p:ph type="dt" sz="half" idx="10"/>
          </p:nvPr>
        </p:nvSpPr>
        <p:spPr/>
        <p:txBody>
          <a:bodyPr/>
          <a:lstStyle/>
          <a:p>
            <a:fld id="{35B1E9F4-4D13-47A9-BC7B-1C762A208880}" type="datetimeFigureOut">
              <a:rPr lang="en-US" smtClean="0"/>
              <a:t>2/16/2023</a:t>
            </a:fld>
            <a:endParaRPr lang="en-US"/>
          </a:p>
        </p:txBody>
      </p:sp>
      <p:sp>
        <p:nvSpPr>
          <p:cNvPr id="6" name="Footer Placeholder 5">
            <a:extLst>
              <a:ext uri="{FF2B5EF4-FFF2-40B4-BE49-F238E27FC236}">
                <a16:creationId xmlns:a16="http://schemas.microsoft.com/office/drawing/2014/main" id="{39BB89BB-C870-8E20-A27F-90CE30784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B20EE3-8069-0BAC-3874-D58C93F87C90}"/>
              </a:ext>
            </a:extLst>
          </p:cNvPr>
          <p:cNvSpPr>
            <a:spLocks noGrp="1"/>
          </p:cNvSpPr>
          <p:nvPr>
            <p:ph type="sldNum" sz="quarter" idx="12"/>
          </p:nvPr>
        </p:nvSpPr>
        <p:spPr/>
        <p:txBody>
          <a:bodyPr/>
          <a:lstStyle/>
          <a:p>
            <a:fld id="{C496621B-6A1C-4876-A28C-0A0928278514}" type="slidenum">
              <a:rPr lang="en-US" smtClean="0"/>
              <a:t>‹#›</a:t>
            </a:fld>
            <a:endParaRPr lang="en-US"/>
          </a:p>
        </p:txBody>
      </p:sp>
    </p:spTree>
    <p:extLst>
      <p:ext uri="{BB962C8B-B14F-4D97-AF65-F5344CB8AC3E}">
        <p14:creationId xmlns:p14="http://schemas.microsoft.com/office/powerpoint/2010/main" val="410632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77D0-19D7-1775-B355-328419C702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E0E086-6AB6-9449-2C6B-4894E4065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53A43-7A97-3C11-3F62-B3114CF687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B233E8-2748-D17B-9673-F50A5BF9E2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41033-EB4C-15F3-BB40-D19B8BF4E1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0B6912-EE25-DFF2-B872-12E5C4932B05}"/>
              </a:ext>
            </a:extLst>
          </p:cNvPr>
          <p:cNvSpPr>
            <a:spLocks noGrp="1"/>
          </p:cNvSpPr>
          <p:nvPr>
            <p:ph type="dt" sz="half" idx="10"/>
          </p:nvPr>
        </p:nvSpPr>
        <p:spPr/>
        <p:txBody>
          <a:bodyPr/>
          <a:lstStyle/>
          <a:p>
            <a:fld id="{35B1E9F4-4D13-47A9-BC7B-1C762A208880}" type="datetimeFigureOut">
              <a:rPr lang="en-US" smtClean="0"/>
              <a:t>2/16/2023</a:t>
            </a:fld>
            <a:endParaRPr lang="en-US"/>
          </a:p>
        </p:txBody>
      </p:sp>
      <p:sp>
        <p:nvSpPr>
          <p:cNvPr id="8" name="Footer Placeholder 7">
            <a:extLst>
              <a:ext uri="{FF2B5EF4-FFF2-40B4-BE49-F238E27FC236}">
                <a16:creationId xmlns:a16="http://schemas.microsoft.com/office/drawing/2014/main" id="{97C162A6-98FC-F4DB-D45F-D7365F70C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EEEDD5-8D7C-C797-9301-10B021D7E7C9}"/>
              </a:ext>
            </a:extLst>
          </p:cNvPr>
          <p:cNvSpPr>
            <a:spLocks noGrp="1"/>
          </p:cNvSpPr>
          <p:nvPr>
            <p:ph type="sldNum" sz="quarter" idx="12"/>
          </p:nvPr>
        </p:nvSpPr>
        <p:spPr/>
        <p:txBody>
          <a:bodyPr/>
          <a:lstStyle/>
          <a:p>
            <a:fld id="{C496621B-6A1C-4876-A28C-0A0928278514}" type="slidenum">
              <a:rPr lang="en-US" smtClean="0"/>
              <a:t>‹#›</a:t>
            </a:fld>
            <a:endParaRPr lang="en-US"/>
          </a:p>
        </p:txBody>
      </p:sp>
    </p:spTree>
    <p:extLst>
      <p:ext uri="{BB962C8B-B14F-4D97-AF65-F5344CB8AC3E}">
        <p14:creationId xmlns:p14="http://schemas.microsoft.com/office/powerpoint/2010/main" val="90743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D132-3E31-94EA-8CF8-AE3A0CC00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946725-B712-FE81-FC31-A59E10E0BB9D}"/>
              </a:ext>
            </a:extLst>
          </p:cNvPr>
          <p:cNvSpPr>
            <a:spLocks noGrp="1"/>
          </p:cNvSpPr>
          <p:nvPr>
            <p:ph type="dt" sz="half" idx="10"/>
          </p:nvPr>
        </p:nvSpPr>
        <p:spPr/>
        <p:txBody>
          <a:bodyPr/>
          <a:lstStyle/>
          <a:p>
            <a:fld id="{35B1E9F4-4D13-47A9-BC7B-1C762A208880}" type="datetimeFigureOut">
              <a:rPr lang="en-US" smtClean="0"/>
              <a:t>2/16/2023</a:t>
            </a:fld>
            <a:endParaRPr lang="en-US"/>
          </a:p>
        </p:txBody>
      </p:sp>
      <p:sp>
        <p:nvSpPr>
          <p:cNvPr id="4" name="Footer Placeholder 3">
            <a:extLst>
              <a:ext uri="{FF2B5EF4-FFF2-40B4-BE49-F238E27FC236}">
                <a16:creationId xmlns:a16="http://schemas.microsoft.com/office/drawing/2014/main" id="{B174A658-0D2F-98ED-2F93-2845178585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7B03ED-C2C9-1FF9-9743-497EF245332C}"/>
              </a:ext>
            </a:extLst>
          </p:cNvPr>
          <p:cNvSpPr>
            <a:spLocks noGrp="1"/>
          </p:cNvSpPr>
          <p:nvPr>
            <p:ph type="sldNum" sz="quarter" idx="12"/>
          </p:nvPr>
        </p:nvSpPr>
        <p:spPr/>
        <p:txBody>
          <a:bodyPr/>
          <a:lstStyle/>
          <a:p>
            <a:fld id="{C496621B-6A1C-4876-A28C-0A0928278514}" type="slidenum">
              <a:rPr lang="en-US" smtClean="0"/>
              <a:t>‹#›</a:t>
            </a:fld>
            <a:endParaRPr lang="en-US"/>
          </a:p>
        </p:txBody>
      </p:sp>
    </p:spTree>
    <p:extLst>
      <p:ext uri="{BB962C8B-B14F-4D97-AF65-F5344CB8AC3E}">
        <p14:creationId xmlns:p14="http://schemas.microsoft.com/office/powerpoint/2010/main" val="400067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073C89-F118-E2A2-59F5-886947978CC7}"/>
              </a:ext>
            </a:extLst>
          </p:cNvPr>
          <p:cNvSpPr>
            <a:spLocks noGrp="1"/>
          </p:cNvSpPr>
          <p:nvPr>
            <p:ph type="dt" sz="half" idx="10"/>
          </p:nvPr>
        </p:nvSpPr>
        <p:spPr/>
        <p:txBody>
          <a:bodyPr/>
          <a:lstStyle/>
          <a:p>
            <a:fld id="{35B1E9F4-4D13-47A9-BC7B-1C762A208880}" type="datetimeFigureOut">
              <a:rPr lang="en-US" smtClean="0"/>
              <a:t>2/16/2023</a:t>
            </a:fld>
            <a:endParaRPr lang="en-US"/>
          </a:p>
        </p:txBody>
      </p:sp>
      <p:sp>
        <p:nvSpPr>
          <p:cNvPr id="3" name="Footer Placeholder 2">
            <a:extLst>
              <a:ext uri="{FF2B5EF4-FFF2-40B4-BE49-F238E27FC236}">
                <a16:creationId xmlns:a16="http://schemas.microsoft.com/office/drawing/2014/main" id="{B55DE35C-95DA-92CF-0663-B9095142B3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A36F01-08B8-1324-BB5C-AED0DD062DA9}"/>
              </a:ext>
            </a:extLst>
          </p:cNvPr>
          <p:cNvSpPr>
            <a:spLocks noGrp="1"/>
          </p:cNvSpPr>
          <p:nvPr>
            <p:ph type="sldNum" sz="quarter" idx="12"/>
          </p:nvPr>
        </p:nvSpPr>
        <p:spPr/>
        <p:txBody>
          <a:bodyPr/>
          <a:lstStyle/>
          <a:p>
            <a:fld id="{C496621B-6A1C-4876-A28C-0A0928278514}" type="slidenum">
              <a:rPr lang="en-US" smtClean="0"/>
              <a:t>‹#›</a:t>
            </a:fld>
            <a:endParaRPr lang="en-US"/>
          </a:p>
        </p:txBody>
      </p:sp>
    </p:spTree>
    <p:extLst>
      <p:ext uri="{BB962C8B-B14F-4D97-AF65-F5344CB8AC3E}">
        <p14:creationId xmlns:p14="http://schemas.microsoft.com/office/powerpoint/2010/main" val="399189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0AA0-C8D3-D30B-2D1A-B74CFC4F3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0A2871-70F0-BF9F-E537-638F753D90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F13C50-8B90-38CD-9BFD-3EB33B620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69E55D-E1CD-C17E-8152-6C10265E2B18}"/>
              </a:ext>
            </a:extLst>
          </p:cNvPr>
          <p:cNvSpPr>
            <a:spLocks noGrp="1"/>
          </p:cNvSpPr>
          <p:nvPr>
            <p:ph type="dt" sz="half" idx="10"/>
          </p:nvPr>
        </p:nvSpPr>
        <p:spPr/>
        <p:txBody>
          <a:bodyPr/>
          <a:lstStyle/>
          <a:p>
            <a:fld id="{35B1E9F4-4D13-47A9-BC7B-1C762A208880}" type="datetimeFigureOut">
              <a:rPr lang="en-US" smtClean="0"/>
              <a:t>2/16/2023</a:t>
            </a:fld>
            <a:endParaRPr lang="en-US"/>
          </a:p>
        </p:txBody>
      </p:sp>
      <p:sp>
        <p:nvSpPr>
          <p:cNvPr id="6" name="Footer Placeholder 5">
            <a:extLst>
              <a:ext uri="{FF2B5EF4-FFF2-40B4-BE49-F238E27FC236}">
                <a16:creationId xmlns:a16="http://schemas.microsoft.com/office/drawing/2014/main" id="{2493FA5F-F448-6864-A8F6-FA5EAF89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5FE790-1C30-6314-46D7-D10021432EB2}"/>
              </a:ext>
            </a:extLst>
          </p:cNvPr>
          <p:cNvSpPr>
            <a:spLocks noGrp="1"/>
          </p:cNvSpPr>
          <p:nvPr>
            <p:ph type="sldNum" sz="quarter" idx="12"/>
          </p:nvPr>
        </p:nvSpPr>
        <p:spPr/>
        <p:txBody>
          <a:bodyPr/>
          <a:lstStyle/>
          <a:p>
            <a:fld id="{C496621B-6A1C-4876-A28C-0A0928278514}" type="slidenum">
              <a:rPr lang="en-US" smtClean="0"/>
              <a:t>‹#›</a:t>
            </a:fld>
            <a:endParaRPr lang="en-US"/>
          </a:p>
        </p:txBody>
      </p:sp>
    </p:spTree>
    <p:extLst>
      <p:ext uri="{BB962C8B-B14F-4D97-AF65-F5344CB8AC3E}">
        <p14:creationId xmlns:p14="http://schemas.microsoft.com/office/powerpoint/2010/main" val="2436990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341A-16F6-78EA-12AE-0566E559E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8900FA-A635-A9CB-B3DB-E8D5AF702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C23DC7-9D4C-DDBB-3919-6D65FDE23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29A5D-426A-0A0D-843C-6155B4637550}"/>
              </a:ext>
            </a:extLst>
          </p:cNvPr>
          <p:cNvSpPr>
            <a:spLocks noGrp="1"/>
          </p:cNvSpPr>
          <p:nvPr>
            <p:ph type="dt" sz="half" idx="10"/>
          </p:nvPr>
        </p:nvSpPr>
        <p:spPr/>
        <p:txBody>
          <a:bodyPr/>
          <a:lstStyle/>
          <a:p>
            <a:fld id="{35B1E9F4-4D13-47A9-BC7B-1C762A208880}" type="datetimeFigureOut">
              <a:rPr lang="en-US" smtClean="0"/>
              <a:t>2/16/2023</a:t>
            </a:fld>
            <a:endParaRPr lang="en-US"/>
          </a:p>
        </p:txBody>
      </p:sp>
      <p:sp>
        <p:nvSpPr>
          <p:cNvPr id="6" name="Footer Placeholder 5">
            <a:extLst>
              <a:ext uri="{FF2B5EF4-FFF2-40B4-BE49-F238E27FC236}">
                <a16:creationId xmlns:a16="http://schemas.microsoft.com/office/drawing/2014/main" id="{D9333ACE-D61C-5CE2-4160-662C0D8DC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2A141F-96E2-CE3D-1069-DBA2F61799B3}"/>
              </a:ext>
            </a:extLst>
          </p:cNvPr>
          <p:cNvSpPr>
            <a:spLocks noGrp="1"/>
          </p:cNvSpPr>
          <p:nvPr>
            <p:ph type="sldNum" sz="quarter" idx="12"/>
          </p:nvPr>
        </p:nvSpPr>
        <p:spPr/>
        <p:txBody>
          <a:bodyPr/>
          <a:lstStyle/>
          <a:p>
            <a:fld id="{C496621B-6A1C-4876-A28C-0A0928278514}" type="slidenum">
              <a:rPr lang="en-US" smtClean="0"/>
              <a:t>‹#›</a:t>
            </a:fld>
            <a:endParaRPr lang="en-US"/>
          </a:p>
        </p:txBody>
      </p:sp>
    </p:spTree>
    <p:extLst>
      <p:ext uri="{BB962C8B-B14F-4D97-AF65-F5344CB8AC3E}">
        <p14:creationId xmlns:p14="http://schemas.microsoft.com/office/powerpoint/2010/main" val="96868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B24C10-B24F-278F-E7AB-92CEA3A593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C3532A-9BD3-B261-CD6F-BDA14B35B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C7282-38C9-B559-939F-786FB74BF4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1E9F4-4D13-47A9-BC7B-1C762A208880}" type="datetimeFigureOut">
              <a:rPr lang="en-US" smtClean="0"/>
              <a:t>2/16/2023</a:t>
            </a:fld>
            <a:endParaRPr lang="en-US"/>
          </a:p>
        </p:txBody>
      </p:sp>
      <p:sp>
        <p:nvSpPr>
          <p:cNvPr id="5" name="Footer Placeholder 4">
            <a:extLst>
              <a:ext uri="{FF2B5EF4-FFF2-40B4-BE49-F238E27FC236}">
                <a16:creationId xmlns:a16="http://schemas.microsoft.com/office/drawing/2014/main" id="{9EEFFCA3-14C1-1C71-DC9A-A2E9AF783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946442-00BF-ED60-84A6-B109130862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6621B-6A1C-4876-A28C-0A0928278514}" type="slidenum">
              <a:rPr lang="en-US" smtClean="0"/>
              <a:t>‹#›</a:t>
            </a:fld>
            <a:endParaRPr lang="en-US"/>
          </a:p>
        </p:txBody>
      </p:sp>
    </p:spTree>
    <p:extLst>
      <p:ext uri="{BB962C8B-B14F-4D97-AF65-F5344CB8AC3E}">
        <p14:creationId xmlns:p14="http://schemas.microsoft.com/office/powerpoint/2010/main" val="52168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youtu.be/2-EWC5dIgO4"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a:extLst>
              <a:ext uri="{FF2B5EF4-FFF2-40B4-BE49-F238E27FC236}">
                <a16:creationId xmlns:a16="http://schemas.microsoft.com/office/drawing/2014/main" id="{3A5D499C-3CCF-3597-31B2-E449525B5D2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909" y="161818"/>
            <a:ext cx="1257091" cy="1041831"/>
          </a:xfrm>
          <a:prstGeom prst="rect">
            <a:avLst/>
          </a:prstGeom>
          <a:noFill/>
          <a:ln>
            <a:noFill/>
          </a:ln>
        </p:spPr>
      </p:pic>
      <p:sp>
        <p:nvSpPr>
          <p:cNvPr id="14" name="TextBox 7">
            <a:extLst>
              <a:ext uri="{FF2B5EF4-FFF2-40B4-BE49-F238E27FC236}">
                <a16:creationId xmlns:a16="http://schemas.microsoft.com/office/drawing/2014/main" id="{7E9505C4-E712-A329-98B4-23A5F6556C9C}"/>
              </a:ext>
            </a:extLst>
          </p:cNvPr>
          <p:cNvSpPr txBox="1">
            <a:spLocks noGrp="1"/>
          </p:cNvSpPr>
          <p:nvPr>
            <p:ph type="ctrTitle"/>
          </p:nvPr>
        </p:nvSpPr>
        <p:spPr>
          <a:xfrm>
            <a:off x="1524000" y="161818"/>
            <a:ext cx="9144000" cy="1290610"/>
          </a:xfrm>
          <a:prstGeom prst="rect">
            <a:avLst/>
          </a:prstGeom>
          <a:noFill/>
        </p:spPr>
        <p:txBody>
          <a:bodyPr wrap="square" rtlCol="0">
            <a:spAutoFit/>
          </a:bodyPr>
          <a:lstStyle/>
          <a:p>
            <a:pPr algn="ctr">
              <a:spcAft>
                <a:spcPts val="1000"/>
              </a:spcAft>
            </a:pPr>
            <a:r>
              <a:rPr lang="vi-VN" sz="2000" b="1">
                <a:solidFill>
                  <a:schemeClr val="accent5">
                    <a:lumMod val="75000"/>
                  </a:schemeClr>
                </a:solidFill>
                <a:effectLst/>
                <a:latin typeface="Arial" panose="020B0604020202020204" pitchFamily="34" charset="0"/>
                <a:ea typeface="Yu Mincho" panose="02020400000000000000" pitchFamily="18" charset="-128"/>
                <a:cs typeface="Arial" panose="020B0604020202020204" pitchFamily="34" charset="0"/>
              </a:rPr>
              <a:t>­­­­­­ĐẠI HỌC QUỐC GIA THÀNH PHỐ HỒ CHÍ MINH</a:t>
            </a:r>
          </a:p>
          <a:p>
            <a:pPr algn="ctr">
              <a:spcAft>
                <a:spcPts val="1000"/>
              </a:spcAft>
            </a:pPr>
            <a:r>
              <a:rPr lang="vi-VN" sz="2800" b="1">
                <a:solidFill>
                  <a:schemeClr val="accent5">
                    <a:lumMod val="75000"/>
                  </a:schemeClr>
                </a:solidFill>
                <a:effectLst/>
                <a:latin typeface="Arial" panose="020B0604020202020204" pitchFamily="34" charset="0"/>
                <a:ea typeface="Yu Mincho" panose="02020400000000000000" pitchFamily="18" charset="-128"/>
                <a:cs typeface="Arial" panose="020B0604020202020204" pitchFamily="34" charset="0"/>
              </a:rPr>
              <a:t>TRƯỜNG ĐẠI HỌC CÔNG NGHỆ THÔNG TI</a:t>
            </a:r>
            <a:r>
              <a:rPr lang="en-US" sz="2800" b="1">
                <a:solidFill>
                  <a:schemeClr val="accent5">
                    <a:lumMod val="75000"/>
                  </a:schemeClr>
                </a:solidFill>
                <a:effectLst/>
                <a:latin typeface="Arial" panose="020B0604020202020204" pitchFamily="34" charset="0"/>
                <a:ea typeface="Yu Mincho" panose="02020400000000000000" pitchFamily="18" charset="-128"/>
                <a:cs typeface="Arial" panose="020B0604020202020204" pitchFamily="34" charset="0"/>
              </a:rPr>
              <a:t>N</a:t>
            </a:r>
          </a:p>
          <a:p>
            <a:pPr algn="ctr">
              <a:spcAft>
                <a:spcPts val="1000"/>
              </a:spcAft>
            </a:pPr>
            <a:r>
              <a:rPr lang="en-US" sz="2000" b="1">
                <a:solidFill>
                  <a:schemeClr val="accent5">
                    <a:lumMod val="75000"/>
                  </a:schemeClr>
                </a:solidFill>
                <a:latin typeface="Arial" panose="020B0604020202020204" pitchFamily="34" charset="0"/>
                <a:ea typeface="Yu Mincho" panose="02020400000000000000" pitchFamily="18" charset="-128"/>
                <a:cs typeface="Arial" panose="020B0604020202020204" pitchFamily="34" charset="0"/>
              </a:rPr>
              <a:t>KHOA </a:t>
            </a:r>
            <a:r>
              <a:rPr lang="en-US" sz="2000" b="1" err="1">
                <a:solidFill>
                  <a:schemeClr val="accent5">
                    <a:lumMod val="75000"/>
                  </a:schemeClr>
                </a:solidFill>
                <a:latin typeface="Arial" panose="020B0604020202020204" pitchFamily="34" charset="0"/>
                <a:ea typeface="Yu Mincho" panose="02020400000000000000" pitchFamily="18" charset="-128"/>
                <a:cs typeface="Arial" panose="020B0604020202020204" pitchFamily="34" charset="0"/>
              </a:rPr>
              <a:t>KHOA</a:t>
            </a:r>
            <a:r>
              <a:rPr lang="en-US" sz="2000" b="1">
                <a:solidFill>
                  <a:schemeClr val="accent5">
                    <a:lumMod val="75000"/>
                  </a:schemeClr>
                </a:solidFill>
                <a:latin typeface="Arial" panose="020B0604020202020204" pitchFamily="34" charset="0"/>
                <a:ea typeface="Yu Mincho" panose="02020400000000000000" pitchFamily="18" charset="-128"/>
                <a:cs typeface="Arial" panose="020B0604020202020204" pitchFamily="34" charset="0"/>
              </a:rPr>
              <a:t> HỌC &amp; KỸ THUẬT THÔNG TIN</a:t>
            </a:r>
            <a:endParaRPr lang="en-US" sz="2000" b="1">
              <a:solidFill>
                <a:schemeClr val="accent5">
                  <a:lumMod val="75000"/>
                </a:schemeClr>
              </a:solidFill>
              <a:effectLst/>
              <a:latin typeface="Arial" panose="020B0604020202020204" pitchFamily="34" charset="0"/>
              <a:ea typeface="Yu Mincho" panose="02020400000000000000" pitchFamily="18" charset="-128"/>
              <a:cs typeface="Arial" panose="020B0604020202020204" pitchFamily="34" charset="0"/>
            </a:endParaRPr>
          </a:p>
        </p:txBody>
      </p:sp>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a:t>
            </a:fld>
            <a:endParaRPr lang="en-US" sz="1600">
              <a:solidFill>
                <a:schemeClr val="tx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47A4FA7F-AE08-872E-74CB-55CFC2E901C8}"/>
              </a:ext>
            </a:extLst>
          </p:cNvPr>
          <p:cNvSpPr txBox="1"/>
          <p:nvPr/>
        </p:nvSpPr>
        <p:spPr>
          <a:xfrm>
            <a:off x="371475" y="2341415"/>
            <a:ext cx="11506199" cy="769441"/>
          </a:xfrm>
          <a:prstGeom prst="rect">
            <a:avLst/>
          </a:prstGeom>
          <a:noFill/>
        </p:spPr>
        <p:txBody>
          <a:bodyPr wrap="square" rtlCol="0">
            <a:spAutoFit/>
          </a:bodyPr>
          <a:lstStyle/>
          <a:p>
            <a:pPr algn="ctr"/>
            <a:r>
              <a:rPr lang="en-US" sz="4400" b="1">
                <a:solidFill>
                  <a:srgbClr val="FF0000"/>
                </a:solidFill>
                <a:latin typeface="Arial" panose="020B0604020202020204" pitchFamily="34" charset="0"/>
              </a:rPr>
              <a:t>Jobs</a:t>
            </a:r>
            <a:r>
              <a:rPr lang="en-US" sz="4400" b="1">
                <a:solidFill>
                  <a:srgbClr val="FF0000"/>
                </a:solidFill>
                <a:effectLst/>
                <a:latin typeface="Arial" panose="020B0604020202020204" pitchFamily="34" charset="0"/>
              </a:rPr>
              <a:t> Recommendation System</a:t>
            </a:r>
            <a:endParaRPr lang="en-US" sz="4400" b="1">
              <a:solidFill>
                <a:srgbClr val="FF0000"/>
              </a:solidFill>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9" name="TextBox 12">
            <a:extLst>
              <a:ext uri="{FF2B5EF4-FFF2-40B4-BE49-F238E27FC236}">
                <a16:creationId xmlns:a16="http://schemas.microsoft.com/office/drawing/2014/main" id="{A34CC9AF-100F-7C4F-E624-4109F2D9D1F5}"/>
              </a:ext>
            </a:extLst>
          </p:cNvPr>
          <p:cNvSpPr txBox="1"/>
          <p:nvPr/>
        </p:nvSpPr>
        <p:spPr>
          <a:xfrm>
            <a:off x="895454" y="4528282"/>
            <a:ext cx="5495925" cy="1569660"/>
          </a:xfrm>
          <a:prstGeom prst="rect">
            <a:avLst/>
          </a:prstGeom>
          <a:noFill/>
        </p:spPr>
        <p:txBody>
          <a:bodyPr wrap="square" rtlCol="0">
            <a:spAutoFit/>
          </a:bodyPr>
          <a:lstStyle/>
          <a:p>
            <a:r>
              <a:rPr lang="en-US" sz="2400" b="1" dirty="0">
                <a:solidFill>
                  <a:schemeClr val="accent5">
                    <a:lumMod val="75000"/>
                  </a:schemeClr>
                </a:solidFill>
                <a:latin typeface="Arial" panose="020B0604020202020204" pitchFamily="34" charset="0"/>
                <a:cs typeface="Arial" panose="020B0604020202020204" pitchFamily="34" charset="0"/>
              </a:rPr>
              <a:t>SVTH</a:t>
            </a:r>
            <a:r>
              <a:rPr lang="vi-VN" sz="2400" dirty="0">
                <a:solidFill>
                  <a:schemeClr val="accent5">
                    <a:lumMod val="75000"/>
                  </a:schemeClr>
                </a:solidFill>
                <a:latin typeface="Arial" panose="020B0604020202020204" pitchFamily="34" charset="0"/>
                <a:cs typeface="Arial" panose="020B0604020202020204" pitchFamily="34" charset="0"/>
              </a:rPr>
              <a:t>:  </a:t>
            </a:r>
            <a:r>
              <a:rPr lang="vi-VN" sz="2400" b="1" dirty="0">
                <a:solidFill>
                  <a:schemeClr val="accent5">
                    <a:lumMod val="75000"/>
                  </a:schemeClr>
                </a:solidFill>
                <a:latin typeface="Arial" panose="020B0604020202020204" pitchFamily="34" charset="0"/>
                <a:cs typeface="Arial" panose="020B0604020202020204" pitchFamily="34" charset="0"/>
              </a:rPr>
              <a:t>Team </a:t>
            </a:r>
            <a:r>
              <a:rPr lang="en-US" sz="2400" b="1" dirty="0">
                <a:solidFill>
                  <a:schemeClr val="accent5">
                    <a:lumMod val="75000"/>
                  </a:schemeClr>
                </a:solidFill>
                <a:latin typeface="Arial" panose="020B0604020202020204" pitchFamily="34" charset="0"/>
                <a:cs typeface="Arial" panose="020B0604020202020204" pitchFamily="34" charset="0"/>
              </a:rPr>
              <a:t>3</a:t>
            </a:r>
            <a:r>
              <a:rPr lang="vi-VN" sz="2400" dirty="0">
                <a:solidFill>
                  <a:schemeClr val="accent5">
                    <a:lumMod val="75000"/>
                  </a:schemeClr>
                </a:solidFill>
                <a:latin typeface="Arial" panose="020B0604020202020204" pitchFamily="34" charset="0"/>
                <a:cs typeface="Arial" panose="020B0604020202020204" pitchFamily="34" charset="0"/>
              </a:rPr>
              <a:t> </a:t>
            </a:r>
            <a:endParaRPr lang="en-US" sz="2400" dirty="0">
              <a:solidFill>
                <a:schemeClr val="accent5">
                  <a:lumMod val="75000"/>
                </a:schemeClr>
              </a:solidFill>
              <a:latin typeface="Arial" panose="020B0604020202020204" pitchFamily="34" charset="0"/>
              <a:cs typeface="Arial" panose="020B0604020202020204" pitchFamily="34" charset="0"/>
            </a:endParaRPr>
          </a:p>
          <a:p>
            <a:r>
              <a:rPr lang="en-US" sz="2400" dirty="0">
                <a:solidFill>
                  <a:schemeClr val="accent5">
                    <a:lumMod val="75000"/>
                  </a:schemeClr>
                </a:solidFill>
                <a:latin typeface="Arial" panose="020B0604020202020204" pitchFamily="34" charset="0"/>
                <a:cs typeface="Arial" panose="020B0604020202020204" pitchFamily="34" charset="0"/>
              </a:rPr>
              <a:t>	</a:t>
            </a:r>
            <a:r>
              <a:rPr lang="vi-VN" sz="2400" dirty="0">
                <a:solidFill>
                  <a:schemeClr val="accent5">
                    <a:lumMod val="75000"/>
                  </a:schemeClr>
                </a:solidFill>
                <a:latin typeface="Arial" panose="020B0604020202020204" pitchFamily="34" charset="0"/>
                <a:cs typeface="Arial" panose="020B0604020202020204" pitchFamily="34" charset="0"/>
              </a:rPr>
              <a:t>- Phạm Đức Thể    - 1952</a:t>
            </a:r>
            <a:r>
              <a:rPr lang="en-US" sz="2400" dirty="0">
                <a:solidFill>
                  <a:schemeClr val="accent5">
                    <a:lumMod val="75000"/>
                  </a:schemeClr>
                </a:solidFill>
                <a:latin typeface="Arial" panose="020B0604020202020204" pitchFamily="34" charset="0"/>
                <a:cs typeface="Arial" panose="020B0604020202020204" pitchFamily="34" charset="0"/>
              </a:rPr>
              <a:t>2253</a:t>
            </a:r>
          </a:p>
          <a:p>
            <a:r>
              <a:rPr lang="en-US" sz="2400" dirty="0">
                <a:solidFill>
                  <a:schemeClr val="accent5">
                    <a:lumMod val="75000"/>
                  </a:schemeClr>
                </a:solidFill>
                <a:latin typeface="Arial" panose="020B0604020202020204" pitchFamily="34" charset="0"/>
                <a:cs typeface="Arial" panose="020B0604020202020204" pitchFamily="34" charset="0"/>
              </a:rPr>
              <a:t>	- </a:t>
            </a:r>
            <a:r>
              <a:rPr lang="en-US" sz="2400" dirty="0" err="1">
                <a:solidFill>
                  <a:schemeClr val="accent5">
                    <a:lumMod val="75000"/>
                  </a:schemeClr>
                </a:solidFill>
                <a:latin typeface="Arial" panose="020B0604020202020204" pitchFamily="34" charset="0"/>
                <a:cs typeface="Arial" panose="020B0604020202020204" pitchFamily="34" charset="0"/>
              </a:rPr>
              <a:t>Trần</a:t>
            </a:r>
            <a:r>
              <a:rPr lang="en-US" sz="2400" dirty="0">
                <a:solidFill>
                  <a:schemeClr val="accent5">
                    <a:lumMod val="75000"/>
                  </a:schemeClr>
                </a:solidFill>
                <a:latin typeface="Arial" panose="020B0604020202020204" pitchFamily="34" charset="0"/>
                <a:cs typeface="Arial" panose="020B0604020202020204" pitchFamily="34" charset="0"/>
              </a:rPr>
              <a:t> </a:t>
            </a:r>
            <a:r>
              <a:rPr lang="en-US" sz="2400" dirty="0" err="1">
                <a:solidFill>
                  <a:schemeClr val="accent5">
                    <a:lumMod val="75000"/>
                  </a:schemeClr>
                </a:solidFill>
                <a:latin typeface="Arial" panose="020B0604020202020204" pitchFamily="34" charset="0"/>
                <a:cs typeface="Arial" panose="020B0604020202020204" pitchFamily="34" charset="0"/>
              </a:rPr>
              <a:t>Nhật</a:t>
            </a:r>
            <a:r>
              <a:rPr lang="en-US" sz="2400" dirty="0">
                <a:solidFill>
                  <a:schemeClr val="accent5">
                    <a:lumMod val="75000"/>
                  </a:schemeClr>
                </a:solidFill>
                <a:latin typeface="Arial" panose="020B0604020202020204" pitchFamily="34" charset="0"/>
                <a:cs typeface="Arial" panose="020B0604020202020204" pitchFamily="34" charset="0"/>
              </a:rPr>
              <a:t> Nam</a:t>
            </a:r>
            <a:r>
              <a:rPr lang="vi-VN" sz="2400" dirty="0">
                <a:solidFill>
                  <a:schemeClr val="accent5">
                    <a:lumMod val="75000"/>
                  </a:schemeClr>
                </a:solidFill>
                <a:latin typeface="Arial" panose="020B0604020202020204" pitchFamily="34" charset="0"/>
                <a:cs typeface="Arial" panose="020B0604020202020204" pitchFamily="34" charset="0"/>
              </a:rPr>
              <a:t>    - 19521872</a:t>
            </a:r>
            <a:endParaRPr lang="en-US" sz="2400" dirty="0">
              <a:solidFill>
                <a:schemeClr val="accent5">
                  <a:lumMod val="75000"/>
                </a:schemeClr>
              </a:solidFill>
              <a:latin typeface="Arial" panose="020B0604020202020204" pitchFamily="34" charset="0"/>
              <a:cs typeface="Arial" panose="020B0604020202020204" pitchFamily="34" charset="0"/>
            </a:endParaRPr>
          </a:p>
          <a:p>
            <a:r>
              <a:rPr lang="en-US" sz="2400" dirty="0">
                <a:solidFill>
                  <a:schemeClr val="accent5">
                    <a:lumMod val="75000"/>
                  </a:schemeClr>
                </a:solidFill>
                <a:latin typeface="Arial" panose="020B0604020202020204" pitchFamily="34" charset="0"/>
                <a:cs typeface="Arial" panose="020B0604020202020204" pitchFamily="34" charset="0"/>
              </a:rPr>
              <a:t>	- </a:t>
            </a:r>
            <a:r>
              <a:rPr lang="en-US" sz="2400" dirty="0" err="1">
                <a:solidFill>
                  <a:schemeClr val="accent5">
                    <a:lumMod val="75000"/>
                  </a:schemeClr>
                </a:solidFill>
                <a:latin typeface="Arial" panose="020B0604020202020204" pitchFamily="34" charset="0"/>
                <a:cs typeface="Arial" panose="020B0604020202020204" pitchFamily="34" charset="0"/>
              </a:rPr>
              <a:t>Trần</a:t>
            </a:r>
            <a:r>
              <a:rPr lang="en-US" sz="2400" dirty="0">
                <a:solidFill>
                  <a:schemeClr val="accent5">
                    <a:lumMod val="75000"/>
                  </a:schemeClr>
                </a:solidFill>
                <a:latin typeface="Arial" panose="020B0604020202020204" pitchFamily="34" charset="0"/>
                <a:cs typeface="Arial" panose="020B0604020202020204" pitchFamily="34" charset="0"/>
              </a:rPr>
              <a:t> </a:t>
            </a:r>
            <a:r>
              <a:rPr lang="en-US" sz="2400" dirty="0" err="1">
                <a:solidFill>
                  <a:schemeClr val="accent5">
                    <a:lumMod val="75000"/>
                  </a:schemeClr>
                </a:solidFill>
                <a:latin typeface="Arial" panose="020B0604020202020204" pitchFamily="34" charset="0"/>
                <a:cs typeface="Arial" panose="020B0604020202020204" pitchFamily="34" charset="0"/>
              </a:rPr>
              <a:t>Thành</a:t>
            </a:r>
            <a:r>
              <a:rPr lang="en-US" sz="2400" dirty="0">
                <a:solidFill>
                  <a:schemeClr val="accent5">
                    <a:lumMod val="75000"/>
                  </a:schemeClr>
                </a:solidFill>
                <a:latin typeface="Arial" panose="020B0604020202020204" pitchFamily="34" charset="0"/>
                <a:cs typeface="Arial" panose="020B0604020202020204" pitchFamily="34" charset="0"/>
              </a:rPr>
              <a:t> </a:t>
            </a:r>
            <a:r>
              <a:rPr lang="en-US" sz="2400" dirty="0" err="1">
                <a:solidFill>
                  <a:schemeClr val="accent5">
                    <a:lumMod val="75000"/>
                  </a:schemeClr>
                </a:solidFill>
                <a:latin typeface="Arial" panose="020B0604020202020204" pitchFamily="34" charset="0"/>
                <a:cs typeface="Arial" panose="020B0604020202020204" pitchFamily="34" charset="0"/>
              </a:rPr>
              <a:t>Luân</a:t>
            </a:r>
            <a:r>
              <a:rPr lang="vi-VN" sz="2400" dirty="0">
                <a:solidFill>
                  <a:schemeClr val="accent5">
                    <a:lumMod val="75000"/>
                  </a:schemeClr>
                </a:solidFill>
                <a:latin typeface="Arial" panose="020B0604020202020204" pitchFamily="34" charset="0"/>
                <a:cs typeface="Arial" panose="020B0604020202020204" pitchFamily="34" charset="0"/>
              </a:rPr>
              <a:t> - 19521</a:t>
            </a:r>
            <a:r>
              <a:rPr lang="en-US" sz="2400" dirty="0">
                <a:solidFill>
                  <a:schemeClr val="accent5">
                    <a:lumMod val="75000"/>
                  </a:schemeClr>
                </a:solidFill>
                <a:latin typeface="Arial" panose="020B0604020202020204" pitchFamily="34" charset="0"/>
                <a:cs typeface="Arial" panose="020B0604020202020204" pitchFamily="34" charset="0"/>
              </a:rPr>
              <a:t>810</a:t>
            </a:r>
            <a:endParaRPr lang="vi-VN" sz="2400" dirty="0">
              <a:solidFill>
                <a:schemeClr val="accent5">
                  <a:lumMod val="75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9C09F547-5133-DE92-7F86-9D4C8CED0283}"/>
              </a:ext>
            </a:extLst>
          </p:cNvPr>
          <p:cNvSpPr txBox="1"/>
          <p:nvPr/>
        </p:nvSpPr>
        <p:spPr>
          <a:xfrm>
            <a:off x="7149593" y="4516585"/>
            <a:ext cx="4509007" cy="461665"/>
          </a:xfrm>
          <a:prstGeom prst="rect">
            <a:avLst/>
          </a:prstGeom>
          <a:noFill/>
        </p:spPr>
        <p:txBody>
          <a:bodyPr wrap="square" rtlCol="0">
            <a:spAutoFit/>
          </a:bodyPr>
          <a:lstStyle/>
          <a:p>
            <a:r>
              <a:rPr lang="vi-VN" sz="2400" b="1">
                <a:solidFill>
                  <a:schemeClr val="accent5">
                    <a:lumMod val="75000"/>
                  </a:schemeClr>
                </a:solidFill>
                <a:latin typeface="Arial" panose="020B0604020202020204" pitchFamily="34" charset="0"/>
                <a:cs typeface="Arial" panose="020B0604020202020204" pitchFamily="34" charset="0"/>
              </a:rPr>
              <a:t>GVHD</a:t>
            </a:r>
            <a:r>
              <a:rPr lang="vi-VN" sz="2400">
                <a:solidFill>
                  <a:schemeClr val="accent5">
                    <a:lumMod val="75000"/>
                  </a:schemeClr>
                </a:solidFill>
                <a:latin typeface="Arial" panose="020B0604020202020204" pitchFamily="34" charset="0"/>
                <a:cs typeface="Arial" panose="020B0604020202020204" pitchFamily="34" charset="0"/>
              </a:rPr>
              <a:t>:</a:t>
            </a:r>
            <a:r>
              <a:rPr lang="en-US" sz="2400">
                <a:solidFill>
                  <a:schemeClr val="accent5">
                    <a:lumMod val="75000"/>
                  </a:schemeClr>
                </a:solidFill>
                <a:latin typeface="Arial" panose="020B0604020202020204" pitchFamily="34" charset="0"/>
                <a:cs typeface="Arial" panose="020B0604020202020204" pitchFamily="34" charset="0"/>
              </a:rPr>
              <a:t> </a:t>
            </a:r>
            <a:r>
              <a:rPr lang="en-US" sz="2400" err="1">
                <a:solidFill>
                  <a:schemeClr val="accent5">
                    <a:lumMod val="75000"/>
                  </a:schemeClr>
                </a:solidFill>
                <a:latin typeface="Arial" panose="020B0604020202020204" pitchFamily="34" charset="0"/>
                <a:cs typeface="Arial" panose="020B0604020202020204" pitchFamily="34" charset="0"/>
              </a:rPr>
              <a:t>Ths</a:t>
            </a:r>
            <a:r>
              <a:rPr lang="en-US" sz="2400">
                <a:solidFill>
                  <a:schemeClr val="accent5">
                    <a:lumMod val="75000"/>
                  </a:schemeClr>
                </a:solidFill>
                <a:latin typeface="Arial" panose="020B0604020202020204" pitchFamily="34" charset="0"/>
                <a:cs typeface="Arial" panose="020B0604020202020204" pitchFamily="34" charset="0"/>
              </a:rPr>
              <a:t>. </a:t>
            </a:r>
            <a:r>
              <a:rPr lang="en-US" sz="2400" err="1">
                <a:solidFill>
                  <a:schemeClr val="accent5">
                    <a:lumMod val="75000"/>
                  </a:schemeClr>
                </a:solidFill>
                <a:latin typeface="Arial" panose="020B0604020202020204" pitchFamily="34" charset="0"/>
                <a:cs typeface="Arial" panose="020B0604020202020204" pitchFamily="34" charset="0"/>
              </a:rPr>
              <a:t>Nguyễn</a:t>
            </a:r>
            <a:r>
              <a:rPr lang="en-US" sz="2400">
                <a:solidFill>
                  <a:schemeClr val="accent5">
                    <a:lumMod val="75000"/>
                  </a:schemeClr>
                </a:solidFill>
                <a:latin typeface="Arial" panose="020B0604020202020204" pitchFamily="34" charset="0"/>
                <a:cs typeface="Arial" panose="020B0604020202020204" pitchFamily="34" charset="0"/>
              </a:rPr>
              <a:t> </a:t>
            </a:r>
            <a:r>
              <a:rPr lang="en-US" sz="2400" err="1">
                <a:solidFill>
                  <a:schemeClr val="accent5">
                    <a:lumMod val="75000"/>
                  </a:schemeClr>
                </a:solidFill>
                <a:latin typeface="Arial" panose="020B0604020202020204" pitchFamily="34" charset="0"/>
                <a:cs typeface="Arial" panose="020B0604020202020204" pitchFamily="34" charset="0"/>
              </a:rPr>
              <a:t>Văn</a:t>
            </a:r>
            <a:r>
              <a:rPr lang="en-US" sz="2400">
                <a:solidFill>
                  <a:schemeClr val="accent5">
                    <a:lumMod val="75000"/>
                  </a:schemeClr>
                </a:solidFill>
                <a:latin typeface="Arial" panose="020B0604020202020204" pitchFamily="34" charset="0"/>
                <a:cs typeface="Arial" panose="020B0604020202020204" pitchFamily="34" charset="0"/>
              </a:rPr>
              <a:t> </a:t>
            </a:r>
            <a:r>
              <a:rPr lang="en-US" sz="2400" err="1">
                <a:solidFill>
                  <a:schemeClr val="accent5">
                    <a:lumMod val="75000"/>
                  </a:schemeClr>
                </a:solidFill>
                <a:latin typeface="Arial" panose="020B0604020202020204" pitchFamily="34" charset="0"/>
                <a:cs typeface="Arial" panose="020B0604020202020204" pitchFamily="34" charset="0"/>
              </a:rPr>
              <a:t>Kiệt</a:t>
            </a:r>
            <a:endParaRPr lang="en-US" sz="2400">
              <a:solidFill>
                <a:schemeClr val="accent5">
                  <a:lumMod val="75000"/>
                </a:schemeClr>
              </a:solidFill>
              <a:latin typeface="Arial" panose="020B0604020202020204"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305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10</a:t>
            </a:fld>
            <a:endParaRPr lang="en-US" sz="1600">
              <a:solidFill>
                <a:schemeClr val="tx1"/>
              </a:solidFill>
              <a:latin typeface="Arial" panose="020B0604020202020204" pitchFamily="34" charset="0"/>
              <a:cs typeface="Arial" panose="020B0604020202020204" pitchFamily="34" charset="0"/>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CA8C458-D942-423E-CA40-EA7913F17EB7}"/>
              </a:ext>
            </a:extLst>
          </p:cNvPr>
          <p:cNvGrpSpPr/>
          <p:nvPr/>
        </p:nvGrpSpPr>
        <p:grpSpPr>
          <a:xfrm>
            <a:off x="276226" y="1090232"/>
            <a:ext cx="11449049" cy="106739"/>
            <a:chOff x="276226" y="1309307"/>
            <a:chExt cx="11449049" cy="106739"/>
          </a:xfrm>
        </p:grpSpPr>
        <p:cxnSp>
          <p:nvCxnSpPr>
            <p:cNvPr id="7" name="Straight Connector 6">
              <a:extLst>
                <a:ext uri="{FF2B5EF4-FFF2-40B4-BE49-F238E27FC236}">
                  <a16:creationId xmlns:a16="http://schemas.microsoft.com/office/drawing/2014/main" id="{2890701D-3939-4C72-9A38-F17678DE17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458A35-09C4-2F0F-2DE7-492D20593D46}"/>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11" name="!!Sec3">
            <a:extLst>
              <a:ext uri="{FF2B5EF4-FFF2-40B4-BE49-F238E27FC236}">
                <a16:creationId xmlns:a16="http://schemas.microsoft.com/office/drawing/2014/main" id="{478D19BD-5BC0-B430-4D47-CA43ECA6EE0B}"/>
              </a:ext>
            </a:extLst>
          </p:cNvPr>
          <p:cNvSpPr txBox="1"/>
          <p:nvPr/>
        </p:nvSpPr>
        <p:spPr>
          <a:xfrm>
            <a:off x="172316" y="480889"/>
            <a:ext cx="12514984" cy="1754326"/>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Phương pháp</a:t>
            </a:r>
            <a:r>
              <a:rPr lang="en-US" sz="3600" b="1">
                <a:solidFill>
                  <a:schemeClr val="tx1">
                    <a:lumMod val="95000"/>
                    <a:lumOff val="5000"/>
                  </a:schemeClr>
                </a:solidFill>
                <a:latin typeface="Arial" panose="020B0604020202020204" pitchFamily="34" charset="0"/>
                <a:cs typeface="Arial" panose="020B0604020202020204" pitchFamily="34" charset="0"/>
              </a:rPr>
              <a:t>: Content-based Filtering</a:t>
            </a:r>
          </a:p>
          <a:p>
            <a:r>
              <a:rPr lang="en-US" sz="3600" b="1">
                <a:solidFill>
                  <a:schemeClr val="tx1">
                    <a:lumMod val="95000"/>
                    <a:lumOff val="5000"/>
                  </a:schemeClr>
                </a:solidFill>
                <a:latin typeface="Arial" panose="020B0604020202020204" pitchFamily="34" charset="0"/>
                <a:cs typeface="Arial" panose="020B0604020202020204" pitchFamily="34" charset="0"/>
              </a:rPr>
              <a:t> </a:t>
            </a:r>
          </a:p>
          <a:p>
            <a:r>
              <a:rPr lang="en-US" sz="3600" b="1">
                <a:solidFill>
                  <a:schemeClr val="tx1">
                    <a:lumMod val="95000"/>
                    <a:lumOff val="5000"/>
                  </a:schemeClr>
                </a:solidFill>
                <a:latin typeface="Arial" panose="020B0604020202020204" pitchFamily="34" charset="0"/>
                <a:cs typeface="Arial" panose="020B0604020202020204" pitchFamily="34" charset="0"/>
              </a:rPr>
              <a:t> </a:t>
            </a:r>
            <a:endParaRPr lang="vi-VN" sz="3600" b="1">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3">
            <a:extLst>
              <a:ext uri="{FF2B5EF4-FFF2-40B4-BE49-F238E27FC236}">
                <a16:creationId xmlns:a16="http://schemas.microsoft.com/office/drawing/2014/main" id="{E4435A77-6ED1-B011-5A73-782A390F4E6F}"/>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Jobs Recommendation System</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Subsec">
            <a:extLst>
              <a:ext uri="{FF2B5EF4-FFF2-40B4-BE49-F238E27FC236}">
                <a16:creationId xmlns:a16="http://schemas.microsoft.com/office/drawing/2014/main" id="{924240BE-C29E-31F0-7DCE-E654049C2F03}"/>
              </a:ext>
            </a:extLst>
          </p:cNvPr>
          <p:cNvSpPr txBox="1"/>
          <p:nvPr/>
        </p:nvSpPr>
        <p:spPr>
          <a:xfrm>
            <a:off x="637309" y="1193678"/>
            <a:ext cx="3557186" cy="369332"/>
          </a:xfrm>
          <a:prstGeom prst="rect">
            <a:avLst/>
          </a:prstGeom>
          <a:noFill/>
        </p:spPr>
        <p:txBody>
          <a:bodyPr wrap="square" rtlCol="0">
            <a:spAutoFit/>
          </a:bodyPr>
          <a:lstStyle/>
          <a:p>
            <a:pPr marL="342900" indent="-342900">
              <a:buFont typeface="Wingdings" panose="05000000000000000000" pitchFamily="2" charset="2"/>
              <a:buChar char="q"/>
            </a:pPr>
            <a:r>
              <a:rPr lang="en-US" b="1">
                <a:solidFill>
                  <a:srgbClr val="0070C0"/>
                </a:solidFill>
                <a:latin typeface="Arial" panose="020B0604020202020204" pitchFamily="34" charset="0"/>
                <a:cs typeface="Arial" panose="020B0604020202020204" pitchFamily="34" charset="0"/>
              </a:rPr>
              <a:t> </a:t>
            </a:r>
            <a:r>
              <a:rPr lang="vi-VN" b="1">
                <a:solidFill>
                  <a:srgbClr val="0070C0"/>
                </a:solidFill>
                <a:latin typeface="Arial" panose="020B0604020202020204" pitchFamily="34" charset="0"/>
                <a:cs typeface="Arial" panose="020B0604020202020204" pitchFamily="34" charset="0"/>
              </a:rPr>
              <a:t>Jobs data :</a:t>
            </a:r>
            <a:endParaRPr lang="en-US" b="1">
              <a:solidFill>
                <a:srgbClr val="0070C0"/>
              </a:solidFill>
              <a:latin typeface="Arial" panose="020B0604020202020204" pitchFamily="34" charset="0"/>
              <a:cs typeface="Arial" panose="020B0604020202020204" pitchFamily="34" charset="0"/>
            </a:endParaRPr>
          </a:p>
        </p:txBody>
      </p:sp>
      <p:sp>
        <p:nvSpPr>
          <p:cNvPr id="12" name="!!Subsec">
            <a:extLst>
              <a:ext uri="{FF2B5EF4-FFF2-40B4-BE49-F238E27FC236}">
                <a16:creationId xmlns:a16="http://schemas.microsoft.com/office/drawing/2014/main" id="{5CE8F1DA-9E75-E0ED-EC39-6163EA285FE0}"/>
              </a:ext>
            </a:extLst>
          </p:cNvPr>
          <p:cNvSpPr txBox="1"/>
          <p:nvPr/>
        </p:nvSpPr>
        <p:spPr>
          <a:xfrm>
            <a:off x="637309" y="3951947"/>
            <a:ext cx="3557186" cy="369332"/>
          </a:xfrm>
          <a:prstGeom prst="rect">
            <a:avLst/>
          </a:prstGeom>
          <a:noFill/>
        </p:spPr>
        <p:txBody>
          <a:bodyPr wrap="square" rtlCol="0">
            <a:spAutoFit/>
          </a:bodyPr>
          <a:lstStyle/>
          <a:p>
            <a:pPr marL="342900" indent="-342900">
              <a:buFont typeface="Wingdings" panose="05000000000000000000" pitchFamily="2" charset="2"/>
              <a:buChar char="q"/>
            </a:pPr>
            <a:r>
              <a:rPr lang="en-US" b="1">
                <a:solidFill>
                  <a:srgbClr val="0070C0"/>
                </a:solidFill>
                <a:latin typeface="Arial" panose="020B0604020202020204" pitchFamily="34" charset="0"/>
                <a:cs typeface="Arial" panose="020B0604020202020204" pitchFamily="34" charset="0"/>
              </a:rPr>
              <a:t> </a:t>
            </a:r>
            <a:r>
              <a:rPr lang="vi-VN" b="1">
                <a:solidFill>
                  <a:srgbClr val="0070C0"/>
                </a:solidFill>
                <a:latin typeface="Arial" panose="020B0604020202020204" pitchFamily="34" charset="0"/>
                <a:cs typeface="Arial" panose="020B0604020202020204" pitchFamily="34" charset="0"/>
              </a:rPr>
              <a:t>User </a:t>
            </a:r>
            <a:r>
              <a:rPr lang="en-US" b="1">
                <a:solidFill>
                  <a:srgbClr val="0070C0"/>
                </a:solidFill>
                <a:latin typeface="Arial" panose="020B0604020202020204" pitchFamily="34" charset="0"/>
                <a:cs typeface="Arial" panose="020B0604020202020204" pitchFamily="34" charset="0"/>
              </a:rPr>
              <a:t>data</a:t>
            </a:r>
            <a:r>
              <a:rPr lang="vi-VN" b="1">
                <a:solidFill>
                  <a:srgbClr val="0070C0"/>
                </a:solidFill>
                <a:latin typeface="Arial" panose="020B0604020202020204" pitchFamily="34" charset="0"/>
                <a:cs typeface="Arial" panose="020B0604020202020204" pitchFamily="34" charset="0"/>
              </a:rPr>
              <a:t> :</a:t>
            </a:r>
            <a:endParaRPr lang="en-US" b="1">
              <a:solidFill>
                <a:srgbClr val="0070C0"/>
              </a:solidFill>
              <a:latin typeface="Arial" panose="020B0604020202020204" pitchFamily="34" charset="0"/>
              <a:cs typeface="Arial" panose="020B0604020202020204" pitchFamily="34" charset="0"/>
            </a:endParaRPr>
          </a:p>
        </p:txBody>
      </p:sp>
      <p:pic>
        <p:nvPicPr>
          <p:cNvPr id="14" name="Hình ảnh 13">
            <a:extLst>
              <a:ext uri="{FF2B5EF4-FFF2-40B4-BE49-F238E27FC236}">
                <a16:creationId xmlns:a16="http://schemas.microsoft.com/office/drawing/2014/main" id="{587E7EBD-4B50-50DA-FF6B-4C424B84C297}"/>
              </a:ext>
            </a:extLst>
          </p:cNvPr>
          <p:cNvPicPr>
            <a:picLocks noChangeAspect="1"/>
          </p:cNvPicPr>
          <p:nvPr/>
        </p:nvPicPr>
        <p:blipFill>
          <a:blip r:embed="rId3"/>
          <a:stretch>
            <a:fillRect/>
          </a:stretch>
        </p:blipFill>
        <p:spPr>
          <a:xfrm>
            <a:off x="658454" y="1563010"/>
            <a:ext cx="10985857" cy="2345696"/>
          </a:xfrm>
          <a:prstGeom prst="rect">
            <a:avLst/>
          </a:prstGeom>
        </p:spPr>
      </p:pic>
      <p:pic>
        <p:nvPicPr>
          <p:cNvPr id="22" name="Hình ảnh 21">
            <a:extLst>
              <a:ext uri="{FF2B5EF4-FFF2-40B4-BE49-F238E27FC236}">
                <a16:creationId xmlns:a16="http://schemas.microsoft.com/office/drawing/2014/main" id="{08CBAA3E-5708-7CF3-B908-F4E57D2981FF}"/>
              </a:ext>
            </a:extLst>
          </p:cNvPr>
          <p:cNvPicPr>
            <a:picLocks noChangeAspect="1"/>
          </p:cNvPicPr>
          <p:nvPr/>
        </p:nvPicPr>
        <p:blipFill>
          <a:blip r:embed="rId4"/>
          <a:stretch>
            <a:fillRect/>
          </a:stretch>
        </p:blipFill>
        <p:spPr>
          <a:xfrm>
            <a:off x="658454" y="4311829"/>
            <a:ext cx="10985856" cy="2008234"/>
          </a:xfrm>
          <a:prstGeom prst="rect">
            <a:avLst/>
          </a:prstGeom>
        </p:spPr>
      </p:pic>
    </p:spTree>
    <p:extLst>
      <p:ext uri="{BB962C8B-B14F-4D97-AF65-F5344CB8AC3E}">
        <p14:creationId xmlns:p14="http://schemas.microsoft.com/office/powerpoint/2010/main" val="43368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11</a:t>
            </a:fld>
            <a:endParaRPr lang="en-US" sz="1600">
              <a:solidFill>
                <a:schemeClr val="tx1"/>
              </a:solidFill>
              <a:latin typeface="Arial" panose="020B0604020202020204" pitchFamily="34" charset="0"/>
              <a:cs typeface="Arial" panose="020B0604020202020204" pitchFamily="34" charset="0"/>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CA8C458-D942-423E-CA40-EA7913F17EB7}"/>
              </a:ext>
            </a:extLst>
          </p:cNvPr>
          <p:cNvGrpSpPr/>
          <p:nvPr/>
        </p:nvGrpSpPr>
        <p:grpSpPr>
          <a:xfrm>
            <a:off x="276226" y="1090232"/>
            <a:ext cx="11449049" cy="106739"/>
            <a:chOff x="276226" y="1309307"/>
            <a:chExt cx="11449049" cy="106739"/>
          </a:xfrm>
        </p:grpSpPr>
        <p:cxnSp>
          <p:nvCxnSpPr>
            <p:cNvPr id="7" name="Straight Connector 6">
              <a:extLst>
                <a:ext uri="{FF2B5EF4-FFF2-40B4-BE49-F238E27FC236}">
                  <a16:creationId xmlns:a16="http://schemas.microsoft.com/office/drawing/2014/main" id="{2890701D-3939-4C72-9A38-F17678DE17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458A35-09C4-2F0F-2DE7-492D20593D46}"/>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11" name="!!Sec3">
            <a:extLst>
              <a:ext uri="{FF2B5EF4-FFF2-40B4-BE49-F238E27FC236}">
                <a16:creationId xmlns:a16="http://schemas.microsoft.com/office/drawing/2014/main" id="{478D19BD-5BC0-B430-4D47-CA43ECA6EE0B}"/>
              </a:ext>
            </a:extLst>
          </p:cNvPr>
          <p:cNvSpPr txBox="1"/>
          <p:nvPr/>
        </p:nvSpPr>
        <p:spPr>
          <a:xfrm>
            <a:off x="276225" y="480000"/>
            <a:ext cx="9070975" cy="1200329"/>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Phương pháp</a:t>
            </a:r>
            <a:r>
              <a:rPr lang="en-US" sz="3600" b="1">
                <a:solidFill>
                  <a:schemeClr val="tx1">
                    <a:lumMod val="95000"/>
                    <a:lumOff val="5000"/>
                  </a:schemeClr>
                </a:solidFill>
                <a:latin typeface="Arial" panose="020B0604020202020204" pitchFamily="34" charset="0"/>
                <a:cs typeface="Arial" panose="020B0604020202020204" pitchFamily="34" charset="0"/>
              </a:rPr>
              <a:t>.</a:t>
            </a:r>
          </a:p>
          <a:p>
            <a:r>
              <a:rPr lang="en-US" sz="3600" b="1">
                <a:solidFill>
                  <a:schemeClr val="tx1">
                    <a:lumMod val="95000"/>
                    <a:lumOff val="5000"/>
                  </a:schemeClr>
                </a:solidFill>
                <a:latin typeface="Arial" panose="020B0604020202020204" pitchFamily="34" charset="0"/>
                <a:cs typeface="Arial" panose="020B0604020202020204" pitchFamily="34" charset="0"/>
              </a:rPr>
              <a:t> </a:t>
            </a:r>
            <a:endParaRPr lang="vi-VN" sz="3600" b="1">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3">
            <a:extLst>
              <a:ext uri="{FF2B5EF4-FFF2-40B4-BE49-F238E27FC236}">
                <a16:creationId xmlns:a16="http://schemas.microsoft.com/office/drawing/2014/main" id="{E4435A77-6ED1-B011-5A73-782A390F4E6F}"/>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Jobs Recommendation System</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5" name="Hộp Văn bản 4">
            <a:extLst>
              <a:ext uri="{FF2B5EF4-FFF2-40B4-BE49-F238E27FC236}">
                <a16:creationId xmlns:a16="http://schemas.microsoft.com/office/drawing/2014/main" id="{98B864D7-A7B7-0B81-7280-7903FE49FBF5}"/>
              </a:ext>
            </a:extLst>
          </p:cNvPr>
          <p:cNvSpPr txBox="1"/>
          <p:nvPr/>
        </p:nvSpPr>
        <p:spPr>
          <a:xfrm>
            <a:off x="694591" y="1415984"/>
            <a:ext cx="6096000"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Content-based Filtering</a:t>
            </a:r>
            <a:endParaRPr lang="en-US" sz="3200">
              <a:solidFill>
                <a:srgbClr val="0070C0"/>
              </a:solidFill>
            </a:endParaRPr>
          </a:p>
        </p:txBody>
      </p:sp>
      <p:sp>
        <p:nvSpPr>
          <p:cNvPr id="9" name="Hộp Văn bản 8">
            <a:extLst>
              <a:ext uri="{FF2B5EF4-FFF2-40B4-BE49-F238E27FC236}">
                <a16:creationId xmlns:a16="http://schemas.microsoft.com/office/drawing/2014/main" id="{171962CA-0DEA-CBB6-4741-4591E4CD6F1B}"/>
              </a:ext>
            </a:extLst>
          </p:cNvPr>
          <p:cNvSpPr txBox="1"/>
          <p:nvPr/>
        </p:nvSpPr>
        <p:spPr>
          <a:xfrm>
            <a:off x="1019907" y="2305615"/>
            <a:ext cx="9706708" cy="3970318"/>
          </a:xfrm>
          <a:prstGeom prst="rect">
            <a:avLst/>
          </a:prstGeom>
          <a:noFill/>
        </p:spPr>
        <p:txBody>
          <a:bodyPr wrap="square">
            <a:spAutoFit/>
          </a:bodyPr>
          <a:lstStyle/>
          <a:p>
            <a:pPr marL="342900" indent="-342900" algn="l">
              <a:buFont typeface="Wingdings" panose="05000000000000000000" pitchFamily="2" charset="2"/>
              <a:buChar char="§"/>
            </a:pPr>
            <a:r>
              <a:rPr lang="vi-VN" sz="2800" b="0" i="0">
                <a:solidFill>
                  <a:srgbClr val="0070C0"/>
                </a:solidFill>
                <a:effectLst/>
              </a:rPr>
              <a:t>Nhận độ đồng dạng </a:t>
            </a:r>
            <a:r>
              <a:rPr lang="vi-VN" sz="2800" b="1" i="0">
                <a:solidFill>
                  <a:srgbClr val="0070C0"/>
                </a:solidFill>
                <a:effectLst/>
              </a:rPr>
              <a:t>cosin</a:t>
            </a:r>
            <a:r>
              <a:rPr lang="en-US" sz="2800" b="1" i="0">
                <a:solidFill>
                  <a:srgbClr val="0070C0"/>
                </a:solidFill>
                <a:effectLst/>
                <a:latin typeface="Arial" panose="020B0604020202020204" pitchFamily="34" charset="0"/>
                <a:cs typeface="Arial" panose="020B0604020202020204" pitchFamily="34" charset="0"/>
              </a:rPr>
              <a:t>e</a:t>
            </a:r>
            <a:r>
              <a:rPr lang="vi-VN" sz="2800" b="0" i="0">
                <a:solidFill>
                  <a:srgbClr val="0070C0"/>
                </a:solidFill>
                <a:effectLst/>
                <a:latin typeface="Arial" panose="020B0604020202020204" pitchFamily="34" charset="0"/>
                <a:cs typeface="Arial" panose="020B0604020202020204" pitchFamily="34" charset="0"/>
              </a:rPr>
              <a:t> </a:t>
            </a:r>
            <a:r>
              <a:rPr lang="vi-VN" sz="2800" b="0" i="0">
                <a:solidFill>
                  <a:srgbClr val="0070C0"/>
                </a:solidFill>
                <a:effectLst/>
              </a:rPr>
              <a:t>giữa hai vectơ</a:t>
            </a:r>
            <a:r>
              <a:rPr lang="en-US" sz="2800" b="0" i="0">
                <a:solidFill>
                  <a:srgbClr val="0070C0"/>
                </a:solidFill>
                <a:effectLst/>
              </a:rPr>
              <a:t> </a:t>
            </a:r>
            <a:r>
              <a:rPr lang="en-US" sz="2800" b="0" i="0" err="1">
                <a:solidFill>
                  <a:srgbClr val="0070C0"/>
                </a:solidFill>
                <a:effectLst/>
                <a:latin typeface="Arial" panose="020B0604020202020204" pitchFamily="34" charset="0"/>
                <a:cs typeface="Arial" panose="020B0604020202020204" pitchFamily="34" charset="0"/>
              </a:rPr>
              <a:t>của</a:t>
            </a:r>
            <a:r>
              <a:rPr lang="en-US" sz="2800" b="0" i="0">
                <a:solidFill>
                  <a:srgbClr val="0070C0"/>
                </a:solidFill>
                <a:effectLst/>
                <a:latin typeface="Arial" panose="020B0604020202020204" pitchFamily="34" charset="0"/>
                <a:cs typeface="Arial" panose="020B0604020202020204" pitchFamily="34" charset="0"/>
              </a:rPr>
              <a:t> </a:t>
            </a:r>
            <a:r>
              <a:rPr lang="en-US" sz="2800" b="0" i="0" err="1">
                <a:solidFill>
                  <a:srgbClr val="0070C0"/>
                </a:solidFill>
                <a:effectLst/>
                <a:latin typeface="Arial" panose="020B0604020202020204" pitchFamily="34" charset="0"/>
                <a:cs typeface="Arial" panose="020B0604020202020204" pitchFamily="34" charset="0"/>
              </a:rPr>
              <a:t>các</a:t>
            </a:r>
            <a:r>
              <a:rPr lang="en-US" sz="2800" b="0" i="0">
                <a:solidFill>
                  <a:srgbClr val="0070C0"/>
                </a:solidFill>
                <a:effectLst/>
                <a:latin typeface="Arial" panose="020B0604020202020204" pitchFamily="34" charset="0"/>
                <a:cs typeface="Arial" panose="020B0604020202020204" pitchFamily="34" charset="0"/>
              </a:rPr>
              <a:t> </a:t>
            </a:r>
            <a:r>
              <a:rPr lang="en-US" sz="2800" b="0" i="0" err="1">
                <a:solidFill>
                  <a:srgbClr val="0070C0"/>
                </a:solidFill>
                <a:effectLst/>
                <a:latin typeface="Arial" panose="020B0604020202020204" pitchFamily="34" charset="0"/>
                <a:cs typeface="Arial" panose="020B0604020202020204" pitchFamily="34" charset="0"/>
              </a:rPr>
              <a:t>thuộc</a:t>
            </a:r>
            <a:r>
              <a:rPr lang="en-US" sz="2800" b="0" i="0">
                <a:solidFill>
                  <a:srgbClr val="0070C0"/>
                </a:solidFill>
                <a:effectLst/>
                <a:latin typeface="Arial" panose="020B0604020202020204" pitchFamily="34" charset="0"/>
                <a:cs typeface="Arial" panose="020B0604020202020204" pitchFamily="34" charset="0"/>
              </a:rPr>
              <a:t> </a:t>
            </a:r>
            <a:r>
              <a:rPr lang="en-US" sz="2800" b="0" i="0" err="1">
                <a:solidFill>
                  <a:srgbClr val="0070C0"/>
                </a:solidFill>
                <a:effectLst/>
                <a:latin typeface="Arial" panose="020B0604020202020204" pitchFamily="34" charset="0"/>
                <a:cs typeface="Arial" panose="020B0604020202020204" pitchFamily="34" charset="0"/>
              </a:rPr>
              <a:t>tính</a:t>
            </a:r>
            <a:r>
              <a:rPr lang="en-US" sz="2800" b="0" i="0">
                <a:solidFill>
                  <a:srgbClr val="0070C0"/>
                </a:solidFill>
                <a:effectLst/>
                <a:latin typeface="Arial" panose="020B0604020202020204" pitchFamily="34" charset="0"/>
                <a:cs typeface="Arial" panose="020B0604020202020204" pitchFamily="34" charset="0"/>
              </a:rPr>
              <a:t> (Job </a:t>
            </a:r>
            <a:r>
              <a:rPr lang="en-US" sz="2800" b="0" i="0" err="1">
                <a:solidFill>
                  <a:srgbClr val="0070C0"/>
                </a:solidFill>
                <a:effectLst/>
                <a:latin typeface="Arial" panose="020B0604020202020204" pitchFamily="34" charset="0"/>
                <a:cs typeface="Arial" panose="020B0604020202020204" pitchFamily="34" charset="0"/>
              </a:rPr>
              <a:t>và</a:t>
            </a:r>
            <a:r>
              <a:rPr lang="en-US" sz="2800" b="0" i="0">
                <a:solidFill>
                  <a:srgbClr val="0070C0"/>
                </a:solidFill>
                <a:effectLst/>
                <a:latin typeface="Arial" panose="020B0604020202020204" pitchFamily="34" charset="0"/>
                <a:cs typeface="Arial" panose="020B0604020202020204" pitchFamily="34" charset="0"/>
              </a:rPr>
              <a:t> User)</a:t>
            </a:r>
          </a:p>
          <a:p>
            <a:pPr marL="342900" indent="-342900" algn="l">
              <a:buFont typeface="Wingdings" panose="05000000000000000000" pitchFamily="2" charset="2"/>
              <a:buChar char="§"/>
            </a:pPr>
            <a:endParaRPr lang="en-US" sz="2800" b="0" i="0">
              <a:solidFill>
                <a:srgbClr val="0070C0"/>
              </a:solidFill>
              <a:effectLst/>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
            </a:pPr>
            <a:endParaRPr lang="en-US" sz="2800">
              <a:solidFill>
                <a:srgbClr val="0070C0"/>
              </a:solidFill>
              <a:latin typeface="Arial" panose="020B0604020202020204" pitchFamily="34" charset="0"/>
              <a:cs typeface="Arial" panose="020B0604020202020204" pitchFamily="34" charset="0"/>
            </a:endParaRPr>
          </a:p>
          <a:p>
            <a:pPr algn="l"/>
            <a:endParaRPr lang="en-US" sz="2800" b="0" i="0">
              <a:solidFill>
                <a:srgbClr val="0070C0"/>
              </a:solidFill>
              <a:effectLst/>
            </a:endParaRPr>
          </a:p>
          <a:p>
            <a:pPr algn="l"/>
            <a:endParaRPr lang="en-US" sz="2800" b="0" i="0">
              <a:solidFill>
                <a:srgbClr val="0070C0"/>
              </a:solidFill>
              <a:effectLst/>
            </a:endParaRPr>
          </a:p>
          <a:p>
            <a:pPr marL="342900" indent="-342900" algn="l">
              <a:buFont typeface="Wingdings" panose="05000000000000000000" pitchFamily="2" charset="2"/>
              <a:buChar char="§"/>
            </a:pPr>
            <a:r>
              <a:rPr lang="vi-VN" sz="2800" b="1" i="0">
                <a:solidFill>
                  <a:srgbClr val="0070C0"/>
                </a:solidFill>
                <a:effectLst/>
              </a:rPr>
              <a:t>Chọn các vectơ</a:t>
            </a:r>
            <a:r>
              <a:rPr lang="en-US" sz="2800" b="1" i="0">
                <a:solidFill>
                  <a:srgbClr val="0070C0"/>
                </a:solidFill>
                <a:effectLst/>
              </a:rPr>
              <a:t> </a:t>
            </a:r>
            <a:r>
              <a:rPr lang="vi-VN" sz="2800" b="1" i="0">
                <a:solidFill>
                  <a:srgbClr val="0070C0"/>
                </a:solidFill>
                <a:effectLst/>
              </a:rPr>
              <a:t>có độ đồng dạng cosine lớn nhất. </a:t>
            </a:r>
            <a:r>
              <a:rPr lang="vi-VN" sz="2800" b="0" i="0">
                <a:solidFill>
                  <a:srgbClr val="0070C0"/>
                </a:solidFill>
                <a:effectLst/>
              </a:rPr>
              <a:t>Chúng tôi sẽ chọn</a:t>
            </a:r>
            <a:r>
              <a:rPr lang="en-US" sz="2800" b="0" i="0">
                <a:solidFill>
                  <a:srgbClr val="0070C0"/>
                </a:solidFill>
                <a:effectLst/>
                <a:latin typeface="Arial" panose="020B0604020202020204" pitchFamily="34" charset="0"/>
                <a:cs typeface="Arial" panose="020B0604020202020204" pitchFamily="34" charset="0"/>
              </a:rPr>
              <a:t> </a:t>
            </a:r>
            <a:r>
              <a:rPr lang="en-US" sz="2800" b="0" i="0" err="1">
                <a:solidFill>
                  <a:srgbClr val="0070C0"/>
                </a:solidFill>
                <a:effectLst/>
                <a:latin typeface="Arial" panose="020B0604020202020204" pitchFamily="34" charset="0"/>
                <a:cs typeface="Arial" panose="020B0604020202020204" pitchFamily="34" charset="0"/>
              </a:rPr>
              <a:t>ra</a:t>
            </a:r>
            <a:r>
              <a:rPr lang="en-US" sz="2800" b="0" i="0">
                <a:solidFill>
                  <a:srgbClr val="0070C0"/>
                </a:solidFill>
                <a:effectLst/>
                <a:latin typeface="Arial" panose="020B0604020202020204" pitchFamily="34" charset="0"/>
                <a:cs typeface="Arial" panose="020B0604020202020204" pitchFamily="34" charset="0"/>
              </a:rPr>
              <a:t> top </a:t>
            </a:r>
            <a:r>
              <a:rPr lang="en-US" sz="2800" b="0" i="0" err="1">
                <a:solidFill>
                  <a:srgbClr val="0070C0"/>
                </a:solidFill>
                <a:effectLst/>
                <a:latin typeface="Arial" panose="020B0604020202020204" pitchFamily="34" charset="0"/>
                <a:cs typeface="Arial" panose="020B0604020202020204" pitchFamily="34" charset="0"/>
              </a:rPr>
              <a:t>các</a:t>
            </a:r>
            <a:r>
              <a:rPr lang="en-US" sz="2800" b="0" i="0">
                <a:solidFill>
                  <a:srgbClr val="0070C0"/>
                </a:solidFill>
                <a:effectLst/>
                <a:latin typeface="Arial" panose="020B0604020202020204" pitchFamily="34" charset="0"/>
                <a:cs typeface="Arial" panose="020B0604020202020204" pitchFamily="34" charset="0"/>
              </a:rPr>
              <a:t> </a:t>
            </a:r>
            <a:r>
              <a:rPr lang="en-US" sz="2800" b="0" i="0" err="1">
                <a:solidFill>
                  <a:srgbClr val="0070C0"/>
                </a:solidFill>
                <a:effectLst/>
                <a:latin typeface="Arial" panose="020B0604020202020204" pitchFamily="34" charset="0"/>
                <a:cs typeface="Arial" panose="020B0604020202020204" pitchFamily="34" charset="0"/>
              </a:rPr>
              <a:t>công</a:t>
            </a:r>
            <a:r>
              <a:rPr lang="en-US" sz="2800" b="0" i="0">
                <a:solidFill>
                  <a:srgbClr val="0070C0"/>
                </a:solidFill>
                <a:effectLst/>
                <a:latin typeface="Arial" panose="020B0604020202020204" pitchFamily="34" charset="0"/>
                <a:cs typeface="Arial" panose="020B0604020202020204" pitchFamily="34" charset="0"/>
              </a:rPr>
              <a:t> </a:t>
            </a:r>
            <a:r>
              <a:rPr lang="en-US" sz="2800" b="0" i="0" err="1">
                <a:solidFill>
                  <a:srgbClr val="0070C0"/>
                </a:solidFill>
                <a:effectLst/>
                <a:latin typeface="Arial" panose="020B0604020202020204" pitchFamily="34" charset="0"/>
                <a:cs typeface="Arial" panose="020B0604020202020204" pitchFamily="34" charset="0"/>
              </a:rPr>
              <a:t>việc</a:t>
            </a:r>
            <a:r>
              <a:rPr lang="en-US" sz="2800" b="0" i="0">
                <a:solidFill>
                  <a:srgbClr val="0070C0"/>
                </a:solidFill>
                <a:effectLst/>
                <a:latin typeface="Arial" panose="020B0604020202020204" pitchFamily="34" charset="0"/>
                <a:cs typeface="Arial" panose="020B0604020202020204" pitchFamily="34" charset="0"/>
              </a:rPr>
              <a:t> </a:t>
            </a:r>
            <a:r>
              <a:rPr lang="en-US" sz="2800" b="0" i="0" err="1">
                <a:solidFill>
                  <a:srgbClr val="0070C0"/>
                </a:solidFill>
                <a:effectLst/>
                <a:latin typeface="Arial" panose="020B0604020202020204" pitchFamily="34" charset="0"/>
                <a:cs typeface="Arial" panose="020B0604020202020204" pitchFamily="34" charset="0"/>
              </a:rPr>
              <a:t>được</a:t>
            </a:r>
            <a:r>
              <a:rPr lang="en-US" sz="2800" b="0" i="0">
                <a:solidFill>
                  <a:srgbClr val="0070C0"/>
                </a:solidFill>
                <a:effectLst/>
                <a:latin typeface="Arial" panose="020B0604020202020204" pitchFamily="34" charset="0"/>
                <a:cs typeface="Arial" panose="020B0604020202020204" pitchFamily="34" charset="0"/>
              </a:rPr>
              <a:t> </a:t>
            </a:r>
            <a:r>
              <a:rPr lang="en-US" sz="2800" b="0" i="0" err="1">
                <a:solidFill>
                  <a:srgbClr val="0070C0"/>
                </a:solidFill>
                <a:effectLst/>
                <a:latin typeface="Arial" panose="020B0604020202020204" pitchFamily="34" charset="0"/>
                <a:cs typeface="Arial" panose="020B0604020202020204" pitchFamily="34" charset="0"/>
              </a:rPr>
              <a:t>khuyến</a:t>
            </a:r>
            <a:r>
              <a:rPr lang="en-US" sz="2800" b="0" i="0">
                <a:solidFill>
                  <a:srgbClr val="0070C0"/>
                </a:solidFill>
                <a:effectLst/>
                <a:latin typeface="Arial" panose="020B0604020202020204" pitchFamily="34" charset="0"/>
                <a:cs typeface="Arial" panose="020B0604020202020204" pitchFamily="34" charset="0"/>
              </a:rPr>
              <a:t> </a:t>
            </a:r>
            <a:r>
              <a:rPr lang="en-US" sz="2800" b="0" i="0" err="1">
                <a:solidFill>
                  <a:srgbClr val="0070C0"/>
                </a:solidFill>
                <a:effectLst/>
                <a:latin typeface="Arial" panose="020B0604020202020204" pitchFamily="34" charset="0"/>
                <a:cs typeface="Arial" panose="020B0604020202020204" pitchFamily="34" charset="0"/>
              </a:rPr>
              <a:t>nghị</a:t>
            </a:r>
            <a:r>
              <a:rPr lang="vi-VN" sz="2800" b="0" i="0">
                <a:solidFill>
                  <a:srgbClr val="0070C0"/>
                </a:solidFill>
                <a:effectLst/>
              </a:rPr>
              <a:t>.</a:t>
            </a:r>
          </a:p>
        </p:txBody>
      </p:sp>
      <p:pic>
        <p:nvPicPr>
          <p:cNvPr id="14" name="Hình ảnh 13">
            <a:extLst>
              <a:ext uri="{FF2B5EF4-FFF2-40B4-BE49-F238E27FC236}">
                <a16:creationId xmlns:a16="http://schemas.microsoft.com/office/drawing/2014/main" id="{A505D000-57AB-6DAB-9EB6-45AEE57BD1B1}"/>
              </a:ext>
            </a:extLst>
          </p:cNvPr>
          <p:cNvPicPr>
            <a:picLocks noChangeAspect="1"/>
          </p:cNvPicPr>
          <p:nvPr/>
        </p:nvPicPr>
        <p:blipFill>
          <a:blip r:embed="rId3"/>
          <a:stretch>
            <a:fillRect/>
          </a:stretch>
        </p:blipFill>
        <p:spPr>
          <a:xfrm>
            <a:off x="2068274" y="3281675"/>
            <a:ext cx="5486875" cy="1486029"/>
          </a:xfrm>
          <a:prstGeom prst="rect">
            <a:avLst/>
          </a:prstGeom>
        </p:spPr>
      </p:pic>
    </p:spTree>
    <p:extLst>
      <p:ext uri="{BB962C8B-B14F-4D97-AF65-F5344CB8AC3E}">
        <p14:creationId xmlns:p14="http://schemas.microsoft.com/office/powerpoint/2010/main" val="2662174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12</a:t>
            </a:fld>
            <a:endParaRPr lang="en-US" sz="1600">
              <a:solidFill>
                <a:schemeClr val="tx1"/>
              </a:solidFill>
              <a:latin typeface="Arial" panose="020B0604020202020204" pitchFamily="34" charset="0"/>
              <a:cs typeface="Arial" panose="020B0604020202020204" pitchFamily="34" charset="0"/>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CA8C458-D942-423E-CA40-EA7913F17EB7}"/>
              </a:ext>
            </a:extLst>
          </p:cNvPr>
          <p:cNvGrpSpPr/>
          <p:nvPr/>
        </p:nvGrpSpPr>
        <p:grpSpPr>
          <a:xfrm>
            <a:off x="276226" y="1090232"/>
            <a:ext cx="11449049" cy="106739"/>
            <a:chOff x="276226" y="1309307"/>
            <a:chExt cx="11449049" cy="106739"/>
          </a:xfrm>
        </p:grpSpPr>
        <p:cxnSp>
          <p:nvCxnSpPr>
            <p:cNvPr id="7" name="Straight Connector 6">
              <a:extLst>
                <a:ext uri="{FF2B5EF4-FFF2-40B4-BE49-F238E27FC236}">
                  <a16:creationId xmlns:a16="http://schemas.microsoft.com/office/drawing/2014/main" id="{2890701D-3939-4C72-9A38-F17678DE17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458A35-09C4-2F0F-2DE7-492D20593D46}"/>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10" name="!!Sec4">
            <a:extLst>
              <a:ext uri="{FF2B5EF4-FFF2-40B4-BE49-F238E27FC236}">
                <a16:creationId xmlns:a16="http://schemas.microsoft.com/office/drawing/2014/main" id="{31321577-0956-C95E-930D-47EF34129EEB}"/>
              </a:ext>
            </a:extLst>
          </p:cNvPr>
          <p:cNvSpPr txBox="1"/>
          <p:nvPr/>
        </p:nvSpPr>
        <p:spPr>
          <a:xfrm>
            <a:off x="276226" y="480000"/>
            <a:ext cx="3715482"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THỰC NGHIỆM</a:t>
            </a:r>
          </a:p>
        </p:txBody>
      </p:sp>
      <p:sp>
        <p:nvSpPr>
          <p:cNvPr id="5" name="TextBox 3">
            <a:extLst>
              <a:ext uri="{FF2B5EF4-FFF2-40B4-BE49-F238E27FC236}">
                <a16:creationId xmlns:a16="http://schemas.microsoft.com/office/drawing/2014/main" id="{11E484C3-301D-E43D-226E-197359D47AEB}"/>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Jobs Recommendation System</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pic>
        <p:nvPicPr>
          <p:cNvPr id="3" name="Picture 2" descr="Chart, line chart&#10;&#10;Description automatically generated">
            <a:extLst>
              <a:ext uri="{FF2B5EF4-FFF2-40B4-BE49-F238E27FC236}">
                <a16:creationId xmlns:a16="http://schemas.microsoft.com/office/drawing/2014/main" id="{A8D9554F-6550-C6B4-3DB7-50CBDC337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1359" y="1472534"/>
            <a:ext cx="7109277" cy="4584061"/>
          </a:xfrm>
          <a:prstGeom prst="rect">
            <a:avLst/>
          </a:prstGeom>
        </p:spPr>
      </p:pic>
    </p:spTree>
    <p:extLst>
      <p:ext uri="{BB962C8B-B14F-4D97-AF65-F5344CB8AC3E}">
        <p14:creationId xmlns:p14="http://schemas.microsoft.com/office/powerpoint/2010/main" val="1358076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13</a:t>
            </a:fld>
            <a:endParaRPr lang="en-US" sz="1600">
              <a:solidFill>
                <a:schemeClr val="tx1"/>
              </a:solidFill>
              <a:latin typeface="Arial" panose="020B0604020202020204" pitchFamily="34" charset="0"/>
              <a:cs typeface="Arial" panose="020B0604020202020204" pitchFamily="34" charset="0"/>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CA8C458-D942-423E-CA40-EA7913F17EB7}"/>
              </a:ext>
            </a:extLst>
          </p:cNvPr>
          <p:cNvGrpSpPr/>
          <p:nvPr/>
        </p:nvGrpSpPr>
        <p:grpSpPr>
          <a:xfrm>
            <a:off x="276226" y="1090232"/>
            <a:ext cx="11449049" cy="106739"/>
            <a:chOff x="276226" y="1309307"/>
            <a:chExt cx="11449049" cy="106739"/>
          </a:xfrm>
        </p:grpSpPr>
        <p:cxnSp>
          <p:nvCxnSpPr>
            <p:cNvPr id="7" name="Straight Connector 6">
              <a:extLst>
                <a:ext uri="{FF2B5EF4-FFF2-40B4-BE49-F238E27FC236}">
                  <a16:creationId xmlns:a16="http://schemas.microsoft.com/office/drawing/2014/main" id="{2890701D-3939-4C72-9A38-F17678DE17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458A35-09C4-2F0F-2DE7-492D20593D46}"/>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10" name="!!Sec4">
            <a:extLst>
              <a:ext uri="{FF2B5EF4-FFF2-40B4-BE49-F238E27FC236}">
                <a16:creationId xmlns:a16="http://schemas.microsoft.com/office/drawing/2014/main" id="{31321577-0956-C95E-930D-47EF34129EEB}"/>
              </a:ext>
            </a:extLst>
          </p:cNvPr>
          <p:cNvSpPr txBox="1"/>
          <p:nvPr/>
        </p:nvSpPr>
        <p:spPr>
          <a:xfrm>
            <a:off x="276226" y="480000"/>
            <a:ext cx="3715482"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THỰC NGHIỆM</a:t>
            </a:r>
          </a:p>
        </p:txBody>
      </p:sp>
      <p:sp>
        <p:nvSpPr>
          <p:cNvPr id="5" name="TextBox 3">
            <a:extLst>
              <a:ext uri="{FF2B5EF4-FFF2-40B4-BE49-F238E27FC236}">
                <a16:creationId xmlns:a16="http://schemas.microsoft.com/office/drawing/2014/main" id="{11E484C3-301D-E43D-226E-197359D47AEB}"/>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Jobs Recommendation System</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pic>
        <p:nvPicPr>
          <p:cNvPr id="4" name="Picture 3" descr="Chart, line chart&#10;&#10;Description automatically generated">
            <a:extLst>
              <a:ext uri="{FF2B5EF4-FFF2-40B4-BE49-F238E27FC236}">
                <a16:creationId xmlns:a16="http://schemas.microsoft.com/office/drawing/2014/main" id="{E4F8642D-C16A-AE7D-4321-C315277FC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2132" y="1466584"/>
            <a:ext cx="7127732" cy="4595961"/>
          </a:xfrm>
          <a:prstGeom prst="rect">
            <a:avLst/>
          </a:prstGeom>
        </p:spPr>
      </p:pic>
    </p:spTree>
    <p:extLst>
      <p:ext uri="{BB962C8B-B14F-4D97-AF65-F5344CB8AC3E}">
        <p14:creationId xmlns:p14="http://schemas.microsoft.com/office/powerpoint/2010/main" val="1121919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14</a:t>
            </a:fld>
            <a:endParaRPr lang="en-US" sz="1600">
              <a:solidFill>
                <a:schemeClr val="tx1"/>
              </a:solidFill>
              <a:latin typeface="Arial" panose="020B0604020202020204" pitchFamily="34" charset="0"/>
              <a:cs typeface="Arial" panose="020B0604020202020204" pitchFamily="34" charset="0"/>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CA8C458-D942-423E-CA40-EA7913F17EB7}"/>
              </a:ext>
            </a:extLst>
          </p:cNvPr>
          <p:cNvGrpSpPr/>
          <p:nvPr/>
        </p:nvGrpSpPr>
        <p:grpSpPr>
          <a:xfrm>
            <a:off x="276226" y="1090232"/>
            <a:ext cx="11449049" cy="106739"/>
            <a:chOff x="276226" y="1309307"/>
            <a:chExt cx="11449049" cy="106739"/>
          </a:xfrm>
        </p:grpSpPr>
        <p:cxnSp>
          <p:nvCxnSpPr>
            <p:cNvPr id="7" name="Straight Connector 6">
              <a:extLst>
                <a:ext uri="{FF2B5EF4-FFF2-40B4-BE49-F238E27FC236}">
                  <a16:creationId xmlns:a16="http://schemas.microsoft.com/office/drawing/2014/main" id="{2890701D-3939-4C72-9A38-F17678DE17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458A35-09C4-2F0F-2DE7-492D20593D46}"/>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10" name="!!Sec4">
            <a:extLst>
              <a:ext uri="{FF2B5EF4-FFF2-40B4-BE49-F238E27FC236}">
                <a16:creationId xmlns:a16="http://schemas.microsoft.com/office/drawing/2014/main" id="{31321577-0956-C95E-930D-47EF34129EEB}"/>
              </a:ext>
            </a:extLst>
          </p:cNvPr>
          <p:cNvSpPr txBox="1"/>
          <p:nvPr/>
        </p:nvSpPr>
        <p:spPr>
          <a:xfrm>
            <a:off x="276226" y="480000"/>
            <a:ext cx="3715482"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THỰC NGHIỆM</a:t>
            </a:r>
          </a:p>
        </p:txBody>
      </p:sp>
      <p:sp>
        <p:nvSpPr>
          <p:cNvPr id="5" name="TextBox 3">
            <a:extLst>
              <a:ext uri="{FF2B5EF4-FFF2-40B4-BE49-F238E27FC236}">
                <a16:creationId xmlns:a16="http://schemas.microsoft.com/office/drawing/2014/main" id="{11E484C3-301D-E43D-226E-197359D47AEB}"/>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Jobs Recommendation System</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pic>
        <p:nvPicPr>
          <p:cNvPr id="4" name="Picture 3" descr="Chart, line chart&#10;&#10;Description automatically generated">
            <a:extLst>
              <a:ext uri="{FF2B5EF4-FFF2-40B4-BE49-F238E27FC236}">
                <a16:creationId xmlns:a16="http://schemas.microsoft.com/office/drawing/2014/main" id="{C1C4F3EF-A386-4046-9D2A-FCF520FDB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1359" y="1472533"/>
            <a:ext cx="7109277" cy="4584062"/>
          </a:xfrm>
          <a:prstGeom prst="rect">
            <a:avLst/>
          </a:prstGeom>
        </p:spPr>
      </p:pic>
    </p:spTree>
    <p:extLst>
      <p:ext uri="{BB962C8B-B14F-4D97-AF65-F5344CB8AC3E}">
        <p14:creationId xmlns:p14="http://schemas.microsoft.com/office/powerpoint/2010/main" val="3216944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15</a:t>
            </a:fld>
            <a:endParaRPr lang="en-US" sz="1600">
              <a:solidFill>
                <a:schemeClr val="tx1"/>
              </a:solidFill>
              <a:latin typeface="Arial" panose="020B0604020202020204" pitchFamily="34" charset="0"/>
              <a:cs typeface="Arial" panose="020B0604020202020204" pitchFamily="34" charset="0"/>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CA8C458-D942-423E-CA40-EA7913F17EB7}"/>
              </a:ext>
            </a:extLst>
          </p:cNvPr>
          <p:cNvGrpSpPr/>
          <p:nvPr/>
        </p:nvGrpSpPr>
        <p:grpSpPr>
          <a:xfrm>
            <a:off x="276226" y="1090232"/>
            <a:ext cx="11449049" cy="106739"/>
            <a:chOff x="276226" y="1309307"/>
            <a:chExt cx="11449049" cy="106739"/>
          </a:xfrm>
        </p:grpSpPr>
        <p:cxnSp>
          <p:nvCxnSpPr>
            <p:cNvPr id="7" name="Straight Connector 6">
              <a:extLst>
                <a:ext uri="{FF2B5EF4-FFF2-40B4-BE49-F238E27FC236}">
                  <a16:creationId xmlns:a16="http://schemas.microsoft.com/office/drawing/2014/main" id="{2890701D-3939-4C72-9A38-F17678DE17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458A35-09C4-2F0F-2DE7-492D20593D46}"/>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 name="!!Sec5">
            <a:extLst>
              <a:ext uri="{FF2B5EF4-FFF2-40B4-BE49-F238E27FC236}">
                <a16:creationId xmlns:a16="http://schemas.microsoft.com/office/drawing/2014/main" id="{EB9D3884-7FDE-04F4-8B0A-48D1BACB9952}"/>
              </a:ext>
            </a:extLst>
          </p:cNvPr>
          <p:cNvSpPr txBox="1"/>
          <p:nvPr/>
        </p:nvSpPr>
        <p:spPr>
          <a:xfrm>
            <a:off x="276226" y="480000"/>
            <a:ext cx="3715482"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KẾT LUẬN</a:t>
            </a:r>
          </a:p>
        </p:txBody>
      </p:sp>
      <p:sp>
        <p:nvSpPr>
          <p:cNvPr id="5" name="TextBox 3">
            <a:extLst>
              <a:ext uri="{FF2B5EF4-FFF2-40B4-BE49-F238E27FC236}">
                <a16:creationId xmlns:a16="http://schemas.microsoft.com/office/drawing/2014/main" id="{02FE5FA9-55A8-BBB8-012E-FAF4CFF6670F}"/>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Jobs Recommendation System</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57D6AA2-3880-9846-8FF4-6714CB1EAC84}"/>
              </a:ext>
            </a:extLst>
          </p:cNvPr>
          <p:cNvSpPr txBox="1"/>
          <p:nvPr/>
        </p:nvSpPr>
        <p:spPr>
          <a:xfrm>
            <a:off x="820733" y="1382286"/>
            <a:ext cx="11095041" cy="4093428"/>
          </a:xfrm>
          <a:prstGeom prst="rect">
            <a:avLst/>
          </a:prstGeom>
          <a:noFill/>
        </p:spPr>
        <p:txBody>
          <a:bodyPr wrap="square" rtlCol="0">
            <a:spAutoFit/>
          </a:bodyPr>
          <a:lstStyle/>
          <a:p>
            <a:pPr marL="285750" indent="-285750">
              <a:buFont typeface="Arial" panose="020B0604020202020204" pitchFamily="34" charset="0"/>
              <a:buChar char="•"/>
            </a:pPr>
            <a:r>
              <a:rPr lang="vi-VN" sz="2000" b="1">
                <a:solidFill>
                  <a:srgbClr val="0070C0"/>
                </a:solidFill>
                <a:latin typeface="Arial" panose="020B0604020202020204" pitchFamily="34" charset="0"/>
                <a:cs typeface="Arial" panose="020B0604020202020204" pitchFamily="34" charset="0"/>
              </a:rPr>
              <a:t>ƯU ĐIỂM :</a:t>
            </a:r>
          </a:p>
          <a:p>
            <a:pPr marL="742950" lvl="1" indent="-285750">
              <a:buFontTx/>
              <a:buChar char="-"/>
            </a:pPr>
            <a:r>
              <a:rPr lang="vi-VN" sz="2000">
                <a:solidFill>
                  <a:srgbClr val="0070C0"/>
                </a:solidFill>
                <a:latin typeface="Arial" panose="020B0604020202020204" pitchFamily="34" charset="0"/>
                <a:cs typeface="Arial" panose="020B0604020202020204" pitchFamily="34" charset="0"/>
              </a:rPr>
              <a:t>Xây dựng được bộ dữ liệu theo yêu cầu.</a:t>
            </a:r>
          </a:p>
          <a:p>
            <a:pPr marL="742950" lvl="1" indent="-285750">
              <a:buFontTx/>
              <a:buChar char="-"/>
            </a:pPr>
            <a:r>
              <a:rPr lang="vi-VN" sz="2000">
                <a:solidFill>
                  <a:srgbClr val="0070C0"/>
                </a:solidFill>
                <a:latin typeface="Arial" panose="020B0604020202020204" pitchFamily="34" charset="0"/>
                <a:cs typeface="Arial" panose="020B0604020202020204" pitchFamily="34" charset="0"/>
              </a:rPr>
              <a:t>Xử lý và phân tích được bộ dữ liệu từ data thô ban đầu.</a:t>
            </a:r>
          </a:p>
          <a:p>
            <a:pPr marL="742950" lvl="1" indent="-285750">
              <a:buFontTx/>
              <a:buChar char="-"/>
            </a:pPr>
            <a:r>
              <a:rPr lang="vi-VN" sz="2000">
                <a:solidFill>
                  <a:srgbClr val="0070C0"/>
                </a:solidFill>
                <a:latin typeface="Arial" panose="020B0604020202020204" pitchFamily="34" charset="0"/>
                <a:cs typeface="Arial" panose="020B0604020202020204" pitchFamily="34" charset="0"/>
              </a:rPr>
              <a:t>Xây dựng được mô hình khuyến nghị đưa ra kết quả.</a:t>
            </a:r>
          </a:p>
          <a:p>
            <a:pPr marL="742950" lvl="1" indent="-285750">
              <a:buFontTx/>
              <a:buChar char="-"/>
            </a:pPr>
            <a:r>
              <a:rPr lang="vi-VN" sz="2000">
                <a:solidFill>
                  <a:srgbClr val="0070C0"/>
                </a:solidFill>
                <a:latin typeface="Arial" panose="020B0604020202020204" pitchFamily="34" charset="0"/>
                <a:cs typeface="Arial" panose="020B0604020202020204" pitchFamily="34" charset="0"/>
              </a:rPr>
              <a:t>Đề xuất ra được độ đo hợp lý trong bài</a:t>
            </a:r>
            <a:r>
              <a:rPr lang="en-US" sz="2000">
                <a:solidFill>
                  <a:srgbClr val="0070C0"/>
                </a:solidFill>
                <a:latin typeface="Arial" panose="020B0604020202020204" pitchFamily="34" charset="0"/>
                <a:cs typeface="Arial" panose="020B0604020202020204" pitchFamily="34" charset="0"/>
              </a:rPr>
              <a:t>.</a:t>
            </a:r>
            <a:endParaRPr lang="vi-VN" sz="2000">
              <a:solidFill>
                <a:srgbClr val="0070C0"/>
              </a:solidFill>
              <a:latin typeface="Arial" panose="020B0604020202020204" pitchFamily="34" charset="0"/>
              <a:cs typeface="Arial" panose="020B0604020202020204" pitchFamily="34" charset="0"/>
            </a:endParaRPr>
          </a:p>
          <a:p>
            <a:pPr marL="285750" indent="-285750">
              <a:buFontTx/>
              <a:buChar char="-"/>
            </a:pPr>
            <a:endParaRPr lang="vi-VN" sz="2000">
              <a:solidFill>
                <a:srgbClr val="0070C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2000" b="1">
                <a:solidFill>
                  <a:srgbClr val="0070C0"/>
                </a:solidFill>
                <a:latin typeface="Arial" panose="020B0604020202020204" pitchFamily="34" charset="0"/>
                <a:cs typeface="Arial" panose="020B0604020202020204" pitchFamily="34" charset="0"/>
              </a:rPr>
              <a:t>ĐIỂM HẠN CHẾ:</a:t>
            </a:r>
          </a:p>
          <a:p>
            <a:pPr marL="742950" lvl="1" indent="-285750">
              <a:buFontTx/>
              <a:buChar char="-"/>
            </a:pPr>
            <a:r>
              <a:rPr lang="vi-VN" sz="2000">
                <a:solidFill>
                  <a:srgbClr val="0070C0"/>
                </a:solidFill>
                <a:latin typeface="Arial" panose="020B0604020202020204" pitchFamily="34" charset="0"/>
                <a:cs typeface="Arial" panose="020B0604020202020204" pitchFamily="34" charset="0"/>
              </a:rPr>
              <a:t>Data user chưa đa dạng.</a:t>
            </a:r>
          </a:p>
          <a:p>
            <a:pPr marL="742950" lvl="1" indent="-285750">
              <a:buFontTx/>
              <a:buChar char="-"/>
            </a:pPr>
            <a:r>
              <a:rPr lang="vi-VN" sz="2000">
                <a:solidFill>
                  <a:srgbClr val="0070C0"/>
                </a:solidFill>
                <a:latin typeface="Arial" panose="020B0604020202020204" pitchFamily="34" charset="0"/>
                <a:cs typeface="Arial" panose="020B0604020202020204" pitchFamily="34" charset="0"/>
              </a:rPr>
              <a:t>Data bị nhiễu vì người dùng đặt tên.</a:t>
            </a:r>
          </a:p>
          <a:p>
            <a:pPr marL="285750" indent="-285750">
              <a:buFontTx/>
              <a:buChar char="-"/>
            </a:pPr>
            <a:endParaRPr lang="vi-VN" sz="2000">
              <a:solidFill>
                <a:srgbClr val="0070C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2000" b="1">
                <a:solidFill>
                  <a:srgbClr val="0070C0"/>
                </a:solidFill>
                <a:latin typeface="Arial" panose="020B0604020202020204" pitchFamily="34" charset="0"/>
                <a:cs typeface="Arial" panose="020B0604020202020204" pitchFamily="34" charset="0"/>
              </a:rPr>
              <a:t>PHÁT TRIỂN TRONG TƯƠNG LAI.</a:t>
            </a:r>
          </a:p>
          <a:p>
            <a:pPr marL="742950" lvl="1" indent="-285750">
              <a:buFontTx/>
              <a:buChar char="-"/>
            </a:pPr>
            <a:r>
              <a:rPr lang="vi-VN" sz="2000">
                <a:solidFill>
                  <a:srgbClr val="0070C0"/>
                </a:solidFill>
                <a:latin typeface="Arial" panose="020B0604020202020204" pitchFamily="34" charset="0"/>
                <a:cs typeface="Arial" panose="020B0604020202020204" pitchFamily="34" charset="0"/>
              </a:rPr>
              <a:t>Tăng cường data trong nhiều ngành nghề khác nhau.</a:t>
            </a:r>
          </a:p>
          <a:p>
            <a:pPr marL="742950" lvl="1" indent="-285750">
              <a:buFontTx/>
              <a:buChar char="-"/>
            </a:pPr>
            <a:r>
              <a:rPr lang="vi-VN" sz="2000">
                <a:solidFill>
                  <a:srgbClr val="0070C0"/>
                </a:solidFill>
                <a:latin typeface="Arial" panose="020B0604020202020204" pitchFamily="34" charset="0"/>
                <a:cs typeface="Arial" panose="020B0604020202020204" pitchFamily="34" charset="0"/>
              </a:rPr>
              <a:t>Đưa ra một phương pháp mới để tận d</a:t>
            </a:r>
            <a:r>
              <a:rPr lang="en-US" sz="2000">
                <a:solidFill>
                  <a:srgbClr val="0070C0"/>
                </a:solidFill>
                <a:latin typeface="Arial" panose="020B0604020202020204" pitchFamily="34" charset="0"/>
                <a:cs typeface="Arial" panose="020B0604020202020204" pitchFamily="34" charset="0"/>
              </a:rPr>
              <a:t>ụ</a:t>
            </a:r>
            <a:r>
              <a:rPr lang="vi-VN" sz="2000">
                <a:solidFill>
                  <a:srgbClr val="0070C0"/>
                </a:solidFill>
                <a:latin typeface="Arial" panose="020B0604020202020204" pitchFamily="34" charset="0"/>
                <a:cs typeface="Arial" panose="020B0604020202020204" pitchFamily="34" charset="0"/>
              </a:rPr>
              <a:t>ng thuộc tính mô tả và yêu cầu công việc.</a:t>
            </a:r>
          </a:p>
        </p:txBody>
      </p:sp>
    </p:spTree>
    <p:extLst>
      <p:ext uri="{BB962C8B-B14F-4D97-AF65-F5344CB8AC3E}">
        <p14:creationId xmlns:p14="http://schemas.microsoft.com/office/powerpoint/2010/main" val="256125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16</a:t>
            </a:fld>
            <a:endParaRPr lang="en-US" sz="1600">
              <a:solidFill>
                <a:schemeClr val="tx1"/>
              </a:solidFill>
              <a:latin typeface="Arial" panose="020B0604020202020204" pitchFamily="34" charset="0"/>
              <a:cs typeface="Arial" panose="020B0604020202020204" pitchFamily="34" charset="0"/>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CA8C458-D942-423E-CA40-EA7913F17EB7}"/>
              </a:ext>
            </a:extLst>
          </p:cNvPr>
          <p:cNvGrpSpPr/>
          <p:nvPr/>
        </p:nvGrpSpPr>
        <p:grpSpPr>
          <a:xfrm>
            <a:off x="276226" y="1090232"/>
            <a:ext cx="11449049" cy="106739"/>
            <a:chOff x="276226" y="1309307"/>
            <a:chExt cx="11449049" cy="106739"/>
          </a:xfrm>
        </p:grpSpPr>
        <p:cxnSp>
          <p:nvCxnSpPr>
            <p:cNvPr id="7" name="Straight Connector 6">
              <a:extLst>
                <a:ext uri="{FF2B5EF4-FFF2-40B4-BE49-F238E27FC236}">
                  <a16:creationId xmlns:a16="http://schemas.microsoft.com/office/drawing/2014/main" id="{2890701D-3939-4C72-9A38-F17678DE17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458A35-09C4-2F0F-2DE7-492D20593D46}"/>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 name="!!Sec5">
            <a:extLst>
              <a:ext uri="{FF2B5EF4-FFF2-40B4-BE49-F238E27FC236}">
                <a16:creationId xmlns:a16="http://schemas.microsoft.com/office/drawing/2014/main" id="{EB9D3884-7FDE-04F4-8B0A-48D1BACB9952}"/>
              </a:ext>
            </a:extLst>
          </p:cNvPr>
          <p:cNvSpPr txBox="1"/>
          <p:nvPr/>
        </p:nvSpPr>
        <p:spPr>
          <a:xfrm>
            <a:off x="276226" y="480000"/>
            <a:ext cx="3715482"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Demo</a:t>
            </a:r>
          </a:p>
        </p:txBody>
      </p:sp>
      <p:sp>
        <p:nvSpPr>
          <p:cNvPr id="5" name="TextBox 3">
            <a:extLst>
              <a:ext uri="{FF2B5EF4-FFF2-40B4-BE49-F238E27FC236}">
                <a16:creationId xmlns:a16="http://schemas.microsoft.com/office/drawing/2014/main" id="{02FE5FA9-55A8-BBB8-012E-FAF4CFF6670F}"/>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Jobs Recommendation System</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17" name="TextBox 16">
            <a:hlinkClick r:id="rId2"/>
            <a:extLst>
              <a:ext uri="{FF2B5EF4-FFF2-40B4-BE49-F238E27FC236}">
                <a16:creationId xmlns:a16="http://schemas.microsoft.com/office/drawing/2014/main" id="{349EAED8-3F02-E7CA-CD52-5B61D62EF3F8}"/>
              </a:ext>
            </a:extLst>
          </p:cNvPr>
          <p:cNvSpPr txBox="1"/>
          <p:nvPr/>
        </p:nvSpPr>
        <p:spPr>
          <a:xfrm>
            <a:off x="3048733" y="3244334"/>
            <a:ext cx="6097464" cy="523220"/>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https://youtu.be/2-EWC5dIgO4</a:t>
            </a:r>
          </a:p>
        </p:txBody>
      </p:sp>
    </p:spTree>
    <p:extLst>
      <p:ext uri="{BB962C8B-B14F-4D97-AF65-F5344CB8AC3E}">
        <p14:creationId xmlns:p14="http://schemas.microsoft.com/office/powerpoint/2010/main" val="1570887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30240">
        <p159:morph option="byObject"/>
      </p:transition>
    </mc:Choice>
    <mc:Fallback xmlns="">
      <p:transition spd="slow" advTm="13024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17</a:t>
            </a:fld>
            <a:endParaRPr lang="en-US" sz="1600">
              <a:solidFill>
                <a:schemeClr val="tx1"/>
              </a:solidFill>
              <a:latin typeface="Arial" panose="020B0604020202020204" pitchFamily="34" charset="0"/>
              <a:cs typeface="Arial" panose="020B0604020202020204" pitchFamily="34" charset="0"/>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CA8C458-D942-423E-CA40-EA7913F17EB7}"/>
              </a:ext>
            </a:extLst>
          </p:cNvPr>
          <p:cNvGrpSpPr/>
          <p:nvPr/>
        </p:nvGrpSpPr>
        <p:grpSpPr>
          <a:xfrm>
            <a:off x="276226" y="1090232"/>
            <a:ext cx="11449049" cy="106739"/>
            <a:chOff x="276226" y="1309307"/>
            <a:chExt cx="11449049" cy="106739"/>
          </a:xfrm>
        </p:grpSpPr>
        <p:cxnSp>
          <p:nvCxnSpPr>
            <p:cNvPr id="7" name="Straight Connector 6">
              <a:extLst>
                <a:ext uri="{FF2B5EF4-FFF2-40B4-BE49-F238E27FC236}">
                  <a16:creationId xmlns:a16="http://schemas.microsoft.com/office/drawing/2014/main" id="{2890701D-3939-4C72-9A38-F17678DE17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458A35-09C4-2F0F-2DE7-492D20593D46}"/>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pic>
        <p:nvPicPr>
          <p:cNvPr id="2" name="!!P" descr="Ảnh có chứa văn bản, mẫu họa&#10;&#10;Mô tả được tạo tự động">
            <a:extLst>
              <a:ext uri="{FF2B5EF4-FFF2-40B4-BE49-F238E27FC236}">
                <a16:creationId xmlns:a16="http://schemas.microsoft.com/office/drawing/2014/main" id="{54A6A289-58AF-FF65-6250-DDBA92E0B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020" y="1196970"/>
            <a:ext cx="9010185" cy="5135188"/>
          </a:xfrm>
          <a:prstGeom prst="rect">
            <a:avLst/>
          </a:prstGeom>
        </p:spPr>
      </p:pic>
      <p:sp>
        <p:nvSpPr>
          <p:cNvPr id="3" name="!!Sec5">
            <a:extLst>
              <a:ext uri="{FF2B5EF4-FFF2-40B4-BE49-F238E27FC236}">
                <a16:creationId xmlns:a16="http://schemas.microsoft.com/office/drawing/2014/main" id="{8EEDA18D-14E8-05DF-5347-192EC99AC0AD}"/>
              </a:ext>
            </a:extLst>
          </p:cNvPr>
          <p:cNvSpPr txBox="1"/>
          <p:nvPr/>
        </p:nvSpPr>
        <p:spPr>
          <a:xfrm>
            <a:off x="276226" y="489971"/>
            <a:ext cx="6771405"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THANKS FOR YOUR ATTENTION!</a:t>
            </a:r>
          </a:p>
        </p:txBody>
      </p:sp>
      <p:sp>
        <p:nvSpPr>
          <p:cNvPr id="5" name="TextBox 3">
            <a:extLst>
              <a:ext uri="{FF2B5EF4-FFF2-40B4-BE49-F238E27FC236}">
                <a16:creationId xmlns:a16="http://schemas.microsoft.com/office/drawing/2014/main" id="{904F06AF-0BB7-37EF-A54B-9A6BD03A1ACC}"/>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Jobs Recommendation System</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6387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a:t>
            </a:fld>
            <a:endParaRPr lang="en-US" sz="1600">
              <a:solidFill>
                <a:schemeClr val="tx1"/>
              </a:solidFill>
              <a:latin typeface="Arial" panose="020B0604020202020204" pitchFamily="34" charset="0"/>
              <a:cs typeface="Arial" panose="020B0604020202020204" pitchFamily="34" charset="0"/>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27F5F3B-AAFE-CFEC-3603-E63056C13033}"/>
              </a:ext>
            </a:extLst>
          </p:cNvPr>
          <p:cNvSpPr txBox="1"/>
          <p:nvPr/>
        </p:nvSpPr>
        <p:spPr>
          <a:xfrm>
            <a:off x="276226" y="480000"/>
            <a:ext cx="2476501"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NỘI DUNG</a:t>
            </a:r>
          </a:p>
        </p:txBody>
      </p:sp>
      <p:grpSp>
        <p:nvGrpSpPr>
          <p:cNvPr id="6" name="Group 5">
            <a:extLst>
              <a:ext uri="{FF2B5EF4-FFF2-40B4-BE49-F238E27FC236}">
                <a16:creationId xmlns:a16="http://schemas.microsoft.com/office/drawing/2014/main" id="{4CA8C458-D942-423E-CA40-EA7913F17EB7}"/>
              </a:ext>
            </a:extLst>
          </p:cNvPr>
          <p:cNvGrpSpPr/>
          <p:nvPr/>
        </p:nvGrpSpPr>
        <p:grpSpPr>
          <a:xfrm>
            <a:off x="276226" y="1090232"/>
            <a:ext cx="11449049" cy="106739"/>
            <a:chOff x="276226" y="1309307"/>
            <a:chExt cx="11449049" cy="106739"/>
          </a:xfrm>
        </p:grpSpPr>
        <p:cxnSp>
          <p:nvCxnSpPr>
            <p:cNvPr id="7" name="Straight Connector 6">
              <a:extLst>
                <a:ext uri="{FF2B5EF4-FFF2-40B4-BE49-F238E27FC236}">
                  <a16:creationId xmlns:a16="http://schemas.microsoft.com/office/drawing/2014/main" id="{2890701D-3939-4C72-9A38-F17678DE17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458A35-09C4-2F0F-2DE7-492D20593D46}"/>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4" name="Nhóm 3">
            <a:extLst>
              <a:ext uri="{FF2B5EF4-FFF2-40B4-BE49-F238E27FC236}">
                <a16:creationId xmlns:a16="http://schemas.microsoft.com/office/drawing/2014/main" id="{45F9DD93-0256-F48E-5B07-F7F4C5F29E03}"/>
              </a:ext>
            </a:extLst>
          </p:cNvPr>
          <p:cNvGrpSpPr/>
          <p:nvPr/>
        </p:nvGrpSpPr>
        <p:grpSpPr>
          <a:xfrm>
            <a:off x="2257426" y="1476810"/>
            <a:ext cx="7341578" cy="4290957"/>
            <a:chOff x="1843679" y="1687388"/>
            <a:chExt cx="7341578" cy="4290957"/>
          </a:xfrm>
        </p:grpSpPr>
        <p:sp>
          <p:nvSpPr>
            <p:cNvPr id="3" name="!!Sec1">
              <a:extLst>
                <a:ext uri="{FF2B5EF4-FFF2-40B4-BE49-F238E27FC236}">
                  <a16:creationId xmlns:a16="http://schemas.microsoft.com/office/drawing/2014/main" id="{6D642F07-18E9-4B68-5866-EFBEDD2172C1}"/>
                </a:ext>
              </a:extLst>
            </p:cNvPr>
            <p:cNvSpPr txBox="1"/>
            <p:nvPr/>
          </p:nvSpPr>
          <p:spPr>
            <a:xfrm>
              <a:off x="1843679" y="1687388"/>
              <a:ext cx="7341578" cy="646331"/>
            </a:xfrm>
            <a:prstGeom prst="rect">
              <a:avLst/>
            </a:prstGeom>
            <a:noFill/>
          </p:spPr>
          <p:txBody>
            <a:bodyPr wrap="square" rtlCol="0">
              <a:spAutoFit/>
            </a:bodyPr>
            <a:lstStyle/>
            <a:p>
              <a:pPr marL="571500" indent="-571500">
                <a:buFont typeface="Wingdings" panose="05000000000000000000" pitchFamily="2" charset="2"/>
                <a:buChar char="q"/>
              </a:pPr>
              <a:r>
                <a:rPr lang="en-US" sz="3600" b="1" err="1">
                  <a:solidFill>
                    <a:srgbClr val="0070C0"/>
                  </a:solidFill>
                  <a:latin typeface="Arial" panose="020B0604020202020204" pitchFamily="34" charset="0"/>
                  <a:cs typeface="Arial" panose="020B0604020202020204" pitchFamily="34" charset="0"/>
                </a:rPr>
                <a:t>Giới</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thiệu</a:t>
              </a:r>
              <a:endParaRPr lang="en-US" sz="3600" b="1">
                <a:solidFill>
                  <a:srgbClr val="0070C0"/>
                </a:solidFill>
                <a:latin typeface="Arial" panose="020B0604020202020204" pitchFamily="34" charset="0"/>
                <a:cs typeface="Arial" panose="020B0604020202020204" pitchFamily="34" charset="0"/>
              </a:endParaRPr>
            </a:p>
          </p:txBody>
        </p:sp>
        <p:sp>
          <p:nvSpPr>
            <p:cNvPr id="2" name="!!Sec3">
              <a:extLst>
                <a:ext uri="{FF2B5EF4-FFF2-40B4-BE49-F238E27FC236}">
                  <a16:creationId xmlns:a16="http://schemas.microsoft.com/office/drawing/2014/main" id="{6FD403BB-5E80-7C80-22D3-BBB1A255D42D}"/>
                </a:ext>
              </a:extLst>
            </p:cNvPr>
            <p:cNvSpPr txBox="1"/>
            <p:nvPr/>
          </p:nvSpPr>
          <p:spPr>
            <a:xfrm>
              <a:off x="1843679" y="3524880"/>
              <a:ext cx="7341578" cy="646331"/>
            </a:xfrm>
            <a:prstGeom prst="rect">
              <a:avLst/>
            </a:prstGeom>
            <a:noFill/>
          </p:spPr>
          <p:txBody>
            <a:bodyPr wrap="square" rtlCol="0">
              <a:spAutoFit/>
            </a:bodyPr>
            <a:lstStyle/>
            <a:p>
              <a:pPr marL="571500" indent="-571500">
                <a:buFont typeface="Wingdings" panose="05000000000000000000" pitchFamily="2" charset="2"/>
                <a:buChar char="q"/>
              </a:pPr>
              <a:r>
                <a:rPr lang="en-US" sz="3600" b="1" err="1">
                  <a:solidFill>
                    <a:srgbClr val="0070C0"/>
                  </a:solidFill>
                  <a:latin typeface="Arial" panose="020B0604020202020204" pitchFamily="34" charset="0"/>
                  <a:cs typeface="Arial" panose="020B0604020202020204" pitchFamily="34" charset="0"/>
                </a:rPr>
                <a:t>Phương</a:t>
              </a:r>
              <a:r>
                <a:rPr lang="en-US" sz="3600" b="1">
                  <a:solidFill>
                    <a:srgbClr val="0070C0"/>
                  </a:solidFill>
                  <a:latin typeface="Arial" panose="020B0604020202020204" pitchFamily="34" charset="0"/>
                  <a:cs typeface="Arial" panose="020B0604020202020204" pitchFamily="34" charset="0"/>
                </a:rPr>
                <a:t> pháp</a:t>
              </a:r>
            </a:p>
          </p:txBody>
        </p:sp>
        <p:sp>
          <p:nvSpPr>
            <p:cNvPr id="9" name="!!Sec4">
              <a:extLst>
                <a:ext uri="{FF2B5EF4-FFF2-40B4-BE49-F238E27FC236}">
                  <a16:creationId xmlns:a16="http://schemas.microsoft.com/office/drawing/2014/main" id="{57404267-3FAC-874F-DBCC-E03E935F7A9B}"/>
                </a:ext>
              </a:extLst>
            </p:cNvPr>
            <p:cNvSpPr txBox="1"/>
            <p:nvPr/>
          </p:nvSpPr>
          <p:spPr>
            <a:xfrm>
              <a:off x="1843679" y="4428447"/>
              <a:ext cx="7341578" cy="646331"/>
            </a:xfrm>
            <a:prstGeom prst="rect">
              <a:avLst/>
            </a:prstGeom>
            <a:noFill/>
          </p:spPr>
          <p:txBody>
            <a:bodyPr wrap="square" rtlCol="0">
              <a:spAutoFit/>
            </a:bodyPr>
            <a:lstStyle/>
            <a:p>
              <a:pPr marL="571500" indent="-571500">
                <a:buFont typeface="Wingdings" panose="05000000000000000000" pitchFamily="2" charset="2"/>
                <a:buChar char="q"/>
              </a:pPr>
              <a:r>
                <a:rPr lang="en-US" sz="3600" b="1" err="1">
                  <a:solidFill>
                    <a:srgbClr val="0070C0"/>
                  </a:solidFill>
                  <a:latin typeface="Arial" panose="020B0604020202020204" pitchFamily="34" charset="0"/>
                  <a:cs typeface="Arial" panose="020B0604020202020204" pitchFamily="34" charset="0"/>
                </a:rPr>
                <a:t>Thực</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nghiệm</a:t>
              </a:r>
              <a:endParaRPr lang="en-US" sz="3600" b="1">
                <a:solidFill>
                  <a:srgbClr val="0070C0"/>
                </a:solidFill>
                <a:latin typeface="Arial" panose="020B0604020202020204" pitchFamily="34" charset="0"/>
                <a:cs typeface="Arial" panose="020B0604020202020204" pitchFamily="34" charset="0"/>
              </a:endParaRPr>
            </a:p>
          </p:txBody>
        </p:sp>
        <p:sp>
          <p:nvSpPr>
            <p:cNvPr id="10" name="!!Sec5">
              <a:extLst>
                <a:ext uri="{FF2B5EF4-FFF2-40B4-BE49-F238E27FC236}">
                  <a16:creationId xmlns:a16="http://schemas.microsoft.com/office/drawing/2014/main" id="{145BDD6A-764D-686D-0648-BA2D8B94A4AE}"/>
                </a:ext>
              </a:extLst>
            </p:cNvPr>
            <p:cNvSpPr txBox="1"/>
            <p:nvPr/>
          </p:nvSpPr>
          <p:spPr>
            <a:xfrm>
              <a:off x="1843679" y="5332014"/>
              <a:ext cx="7341578" cy="646331"/>
            </a:xfrm>
            <a:prstGeom prst="rect">
              <a:avLst/>
            </a:prstGeom>
            <a:noFill/>
          </p:spPr>
          <p:txBody>
            <a:bodyPr wrap="square" rtlCol="0">
              <a:spAutoFit/>
            </a:bodyPr>
            <a:lstStyle/>
            <a:p>
              <a:pPr marL="571500" indent="-571500">
                <a:buFont typeface="Wingdings" panose="05000000000000000000" pitchFamily="2" charset="2"/>
                <a:buChar char="q"/>
              </a:pPr>
              <a:r>
                <a:rPr lang="en-US" sz="3600" b="1" err="1">
                  <a:solidFill>
                    <a:srgbClr val="0070C0"/>
                  </a:solidFill>
                  <a:latin typeface="Arial" panose="020B0604020202020204" pitchFamily="34" charset="0"/>
                  <a:cs typeface="Arial" panose="020B0604020202020204" pitchFamily="34" charset="0"/>
                </a:rPr>
                <a:t>Kết</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luận</a:t>
              </a:r>
              <a:endParaRPr lang="en-US" sz="3600" b="1">
                <a:solidFill>
                  <a:srgbClr val="0070C0"/>
                </a:solidFill>
                <a:latin typeface="Arial" panose="020B0604020202020204" pitchFamily="34" charset="0"/>
                <a:cs typeface="Arial" panose="020B0604020202020204" pitchFamily="34" charset="0"/>
              </a:endParaRPr>
            </a:p>
          </p:txBody>
        </p:sp>
        <p:sp>
          <p:nvSpPr>
            <p:cNvPr id="12" name="!!Sec2">
              <a:extLst>
                <a:ext uri="{FF2B5EF4-FFF2-40B4-BE49-F238E27FC236}">
                  <a16:creationId xmlns:a16="http://schemas.microsoft.com/office/drawing/2014/main" id="{481BF730-A5B6-53B8-1644-EEF890A850CF}"/>
                </a:ext>
              </a:extLst>
            </p:cNvPr>
            <p:cNvSpPr txBox="1"/>
            <p:nvPr/>
          </p:nvSpPr>
          <p:spPr>
            <a:xfrm>
              <a:off x="1843679" y="2618161"/>
              <a:ext cx="7341578" cy="646331"/>
            </a:xfrm>
            <a:prstGeom prst="rect">
              <a:avLst/>
            </a:prstGeom>
            <a:noFill/>
          </p:spPr>
          <p:txBody>
            <a:bodyPr wrap="square" rtlCol="0">
              <a:spAutoFit/>
            </a:bodyPr>
            <a:lstStyle/>
            <a:p>
              <a:pPr marL="571500" indent="-571500">
                <a:buFont typeface="Wingdings" panose="05000000000000000000" pitchFamily="2" charset="2"/>
                <a:buChar char="q"/>
              </a:pPr>
              <a:r>
                <a:rPr lang="en-US" sz="3600" b="1" err="1">
                  <a:solidFill>
                    <a:srgbClr val="0070C0"/>
                  </a:solidFill>
                  <a:latin typeface="Arial" panose="020B0604020202020204" pitchFamily="34" charset="0"/>
                  <a:cs typeface="Arial" panose="020B0604020202020204" pitchFamily="34" charset="0"/>
                </a:rPr>
                <a:t>Bộ</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dữ</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liệu</a:t>
              </a:r>
              <a:endParaRPr lang="en-US" sz="3600" b="1">
                <a:solidFill>
                  <a:srgbClr val="0070C0"/>
                </a:solidFill>
                <a:latin typeface="Arial" panose="020B0604020202020204" pitchFamily="34" charset="0"/>
                <a:cs typeface="Arial" panose="020B0604020202020204" pitchFamily="34" charset="0"/>
              </a:endParaRPr>
            </a:p>
          </p:txBody>
        </p:sp>
      </p:grpSp>
      <p:sp>
        <p:nvSpPr>
          <p:cNvPr id="11" name="TextBox 3">
            <a:extLst>
              <a:ext uri="{FF2B5EF4-FFF2-40B4-BE49-F238E27FC236}">
                <a16:creationId xmlns:a16="http://schemas.microsoft.com/office/drawing/2014/main" id="{7A90E51C-06CF-A378-806D-62385309094C}"/>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Jobs Recommendation System</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99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3</a:t>
            </a:fld>
            <a:endParaRPr lang="en-US" sz="1600">
              <a:solidFill>
                <a:schemeClr val="tx1"/>
              </a:solidFill>
              <a:latin typeface="Arial" panose="020B0604020202020204" pitchFamily="34" charset="0"/>
              <a:cs typeface="Arial" panose="020B0604020202020204" pitchFamily="34" charset="0"/>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c1">
            <a:extLst>
              <a:ext uri="{FF2B5EF4-FFF2-40B4-BE49-F238E27FC236}">
                <a16:creationId xmlns:a16="http://schemas.microsoft.com/office/drawing/2014/main" id="{F27F5F3B-AAFE-CFEC-3603-E63056C13033}"/>
              </a:ext>
            </a:extLst>
          </p:cNvPr>
          <p:cNvSpPr txBox="1"/>
          <p:nvPr/>
        </p:nvSpPr>
        <p:spPr>
          <a:xfrm>
            <a:off x="276226" y="480000"/>
            <a:ext cx="6075413" cy="646331"/>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GIỚI THIỆU.</a:t>
            </a:r>
            <a:endParaRPr lang="en-US" sz="3600" b="1">
              <a:solidFill>
                <a:srgbClr val="FF0000"/>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4CA8C458-D942-423E-CA40-EA7913F17EB7}"/>
              </a:ext>
            </a:extLst>
          </p:cNvPr>
          <p:cNvGrpSpPr/>
          <p:nvPr/>
        </p:nvGrpSpPr>
        <p:grpSpPr>
          <a:xfrm>
            <a:off x="276226" y="1090232"/>
            <a:ext cx="11449049" cy="106739"/>
            <a:chOff x="276226" y="1309307"/>
            <a:chExt cx="11449049" cy="106739"/>
          </a:xfrm>
        </p:grpSpPr>
        <p:cxnSp>
          <p:nvCxnSpPr>
            <p:cNvPr id="7" name="Straight Connector 6">
              <a:extLst>
                <a:ext uri="{FF2B5EF4-FFF2-40B4-BE49-F238E27FC236}">
                  <a16:creationId xmlns:a16="http://schemas.microsoft.com/office/drawing/2014/main" id="{2890701D-3939-4C72-9A38-F17678DE17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458A35-09C4-2F0F-2DE7-492D20593D46}"/>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7" name="Hộp Văn bản 26">
            <a:extLst>
              <a:ext uri="{FF2B5EF4-FFF2-40B4-BE49-F238E27FC236}">
                <a16:creationId xmlns:a16="http://schemas.microsoft.com/office/drawing/2014/main" id="{B6319CD7-B124-F4D6-AA37-57A23F2EAD54}"/>
              </a:ext>
            </a:extLst>
          </p:cNvPr>
          <p:cNvSpPr txBox="1"/>
          <p:nvPr/>
        </p:nvSpPr>
        <p:spPr>
          <a:xfrm>
            <a:off x="466725" y="969766"/>
            <a:ext cx="5153679" cy="2215991"/>
          </a:xfrm>
          <a:prstGeom prst="rect">
            <a:avLst/>
          </a:prstGeom>
          <a:noFill/>
        </p:spPr>
        <p:txBody>
          <a:bodyPr wrap="square" rtlCol="0">
            <a:spAutoFit/>
          </a:bodyPr>
          <a:lstStyle/>
          <a:p>
            <a:pPr algn="just"/>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a:solidFill>
                  <a:srgbClr val="0070C0"/>
                </a:solidFill>
                <a:latin typeface="Arial" panose="020B0604020202020204" pitchFamily="34" charset="0"/>
                <a:cs typeface="Arial" panose="020B0604020202020204" pitchFamily="34" charset="0"/>
              </a:rPr>
              <a:t> </a:t>
            </a:r>
            <a:r>
              <a:rPr lang="vi-VN">
                <a:solidFill>
                  <a:srgbClr val="0070C0"/>
                </a:solidFill>
                <a:latin typeface="Arial" panose="020B0604020202020204" pitchFamily="34" charset="0"/>
                <a:cs typeface="Arial" panose="020B0604020202020204" pitchFamily="34" charset="0"/>
              </a:rPr>
              <a:t> Nhu cầu tuyển dụng và tìm việc làm ngày càng lớn. Việc xây dựng được một hệ thống khuyến nghị tốt giúp cho ứng cử viên và nhà tuyển dụng dễ dàng hơn trong việc kết nối với nhau</a:t>
            </a:r>
            <a:endParaRPr lang="en-US">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2400">
              <a:solidFill>
                <a:srgbClr val="0070C0"/>
              </a:solidFill>
              <a:latin typeface="Arial" panose="020B0604020202020204" pitchFamily="34" charset="0"/>
              <a:cs typeface="Arial" panose="020B0604020202020204" pitchFamily="34" charset="0"/>
            </a:endParaRPr>
          </a:p>
        </p:txBody>
      </p:sp>
      <p:sp>
        <p:nvSpPr>
          <p:cNvPr id="28" name="TextBox 3">
            <a:extLst>
              <a:ext uri="{FF2B5EF4-FFF2-40B4-BE49-F238E27FC236}">
                <a16:creationId xmlns:a16="http://schemas.microsoft.com/office/drawing/2014/main" id="{B456C966-4E14-83F3-6818-607C3F331A5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Jobs Recommendation System</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9951822-7E1A-EF90-4C9B-870AE0E615B4}"/>
              </a:ext>
            </a:extLst>
          </p:cNvPr>
          <p:cNvPicPr>
            <a:picLocks noChangeAspect="1"/>
          </p:cNvPicPr>
          <p:nvPr/>
        </p:nvPicPr>
        <p:blipFill>
          <a:blip r:embed="rId3"/>
          <a:stretch>
            <a:fillRect/>
          </a:stretch>
        </p:blipFill>
        <p:spPr>
          <a:xfrm>
            <a:off x="1088197" y="2889560"/>
            <a:ext cx="4432935" cy="32147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445ED909-B039-5E6F-9003-68A01E263ECA}"/>
              </a:ext>
            </a:extLst>
          </p:cNvPr>
          <p:cNvPicPr>
            <a:picLocks noChangeAspect="1"/>
          </p:cNvPicPr>
          <p:nvPr/>
        </p:nvPicPr>
        <p:blipFill>
          <a:blip r:embed="rId4"/>
          <a:stretch>
            <a:fillRect/>
          </a:stretch>
        </p:blipFill>
        <p:spPr>
          <a:xfrm>
            <a:off x="6969830" y="1314046"/>
            <a:ext cx="4133973" cy="47942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3098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4</a:t>
            </a:fld>
            <a:endParaRPr lang="en-US" sz="1600">
              <a:solidFill>
                <a:schemeClr val="tx1"/>
              </a:solidFill>
              <a:latin typeface="Arial" panose="020B0604020202020204" pitchFamily="34" charset="0"/>
              <a:cs typeface="Arial" panose="020B0604020202020204" pitchFamily="34" charset="0"/>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c2">
            <a:extLst>
              <a:ext uri="{FF2B5EF4-FFF2-40B4-BE49-F238E27FC236}">
                <a16:creationId xmlns:a16="http://schemas.microsoft.com/office/drawing/2014/main" id="{F27F5F3B-AAFE-CFEC-3603-E63056C13033}"/>
              </a:ext>
            </a:extLst>
          </p:cNvPr>
          <p:cNvSpPr txBox="1"/>
          <p:nvPr/>
        </p:nvSpPr>
        <p:spPr>
          <a:xfrm>
            <a:off x="276226" y="480000"/>
            <a:ext cx="3418319"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BỘ DỮ LIỆU</a:t>
            </a:r>
          </a:p>
        </p:txBody>
      </p:sp>
      <p:grpSp>
        <p:nvGrpSpPr>
          <p:cNvPr id="6" name="Group 5">
            <a:extLst>
              <a:ext uri="{FF2B5EF4-FFF2-40B4-BE49-F238E27FC236}">
                <a16:creationId xmlns:a16="http://schemas.microsoft.com/office/drawing/2014/main" id="{4CA8C458-D942-423E-CA40-EA7913F17EB7}"/>
              </a:ext>
            </a:extLst>
          </p:cNvPr>
          <p:cNvGrpSpPr/>
          <p:nvPr/>
        </p:nvGrpSpPr>
        <p:grpSpPr>
          <a:xfrm>
            <a:off x="276226" y="1090232"/>
            <a:ext cx="11449049" cy="106739"/>
            <a:chOff x="276226" y="1309307"/>
            <a:chExt cx="11449049" cy="106739"/>
          </a:xfrm>
        </p:grpSpPr>
        <p:cxnSp>
          <p:nvCxnSpPr>
            <p:cNvPr id="7" name="Straight Connector 6">
              <a:extLst>
                <a:ext uri="{FF2B5EF4-FFF2-40B4-BE49-F238E27FC236}">
                  <a16:creationId xmlns:a16="http://schemas.microsoft.com/office/drawing/2014/main" id="{2890701D-3939-4C72-9A38-F17678DE17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458A35-09C4-2F0F-2DE7-492D20593D46}"/>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 name="!!Subsec">
            <a:extLst>
              <a:ext uri="{FF2B5EF4-FFF2-40B4-BE49-F238E27FC236}">
                <a16:creationId xmlns:a16="http://schemas.microsoft.com/office/drawing/2014/main" id="{51F0C8A5-1A27-179E-7D58-B263B4236070}"/>
              </a:ext>
            </a:extLst>
          </p:cNvPr>
          <p:cNvSpPr txBox="1"/>
          <p:nvPr/>
        </p:nvSpPr>
        <p:spPr>
          <a:xfrm>
            <a:off x="637309" y="1193678"/>
            <a:ext cx="3169760"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a:solidFill>
                  <a:srgbClr val="0070C0"/>
                </a:solidFill>
                <a:latin typeface="Arial" panose="020B0604020202020204" pitchFamily="34" charset="0"/>
                <a:cs typeface="Arial" panose="020B0604020202020204" pitchFamily="34" charset="0"/>
              </a:rPr>
              <a:t> Crawl Data</a:t>
            </a:r>
          </a:p>
        </p:txBody>
      </p:sp>
      <p:sp>
        <p:nvSpPr>
          <p:cNvPr id="3" name="TextBox 3">
            <a:extLst>
              <a:ext uri="{FF2B5EF4-FFF2-40B4-BE49-F238E27FC236}">
                <a16:creationId xmlns:a16="http://schemas.microsoft.com/office/drawing/2014/main" id="{7F2E4298-B6BC-D16B-9FDA-B008CD1C913B}"/>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Jobs Recommendation System</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pic>
        <p:nvPicPr>
          <p:cNvPr id="9" name="Picture 8" descr="Diagram&#10;&#10;Description automatically generated">
            <a:extLst>
              <a:ext uri="{FF2B5EF4-FFF2-40B4-BE49-F238E27FC236}">
                <a16:creationId xmlns:a16="http://schemas.microsoft.com/office/drawing/2014/main" id="{BE8F589E-16B9-F01E-3107-1E44B2BF4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446" y="1862226"/>
            <a:ext cx="5366607" cy="4298217"/>
          </a:xfrm>
          <a:prstGeom prst="rect">
            <a:avLst/>
          </a:prstGeom>
        </p:spPr>
      </p:pic>
    </p:spTree>
    <p:extLst>
      <p:ext uri="{BB962C8B-B14F-4D97-AF65-F5344CB8AC3E}">
        <p14:creationId xmlns:p14="http://schemas.microsoft.com/office/powerpoint/2010/main" val="1265511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5</a:t>
            </a:fld>
            <a:endParaRPr lang="en-US" sz="1600">
              <a:solidFill>
                <a:schemeClr val="tx1"/>
              </a:solidFill>
              <a:latin typeface="Arial" panose="020B0604020202020204" pitchFamily="34" charset="0"/>
              <a:cs typeface="Arial" panose="020B0604020202020204" pitchFamily="34" charset="0"/>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c2">
            <a:extLst>
              <a:ext uri="{FF2B5EF4-FFF2-40B4-BE49-F238E27FC236}">
                <a16:creationId xmlns:a16="http://schemas.microsoft.com/office/drawing/2014/main" id="{F27F5F3B-AAFE-CFEC-3603-E63056C13033}"/>
              </a:ext>
            </a:extLst>
          </p:cNvPr>
          <p:cNvSpPr txBox="1"/>
          <p:nvPr/>
        </p:nvSpPr>
        <p:spPr>
          <a:xfrm>
            <a:off x="276226" y="480000"/>
            <a:ext cx="3418319"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BỘ DỮ </a:t>
            </a:r>
            <a:r>
              <a:rPr lang="vi-VN" sz="3600" b="1">
                <a:solidFill>
                  <a:schemeClr val="tx1">
                    <a:lumMod val="95000"/>
                    <a:lumOff val="5000"/>
                  </a:schemeClr>
                </a:solidFill>
                <a:latin typeface="Arial" panose="020B0604020202020204" pitchFamily="34" charset="0"/>
                <a:cs typeface="Arial" panose="020B0604020202020204" pitchFamily="34" charset="0"/>
              </a:rPr>
              <a:t>LIỆU</a:t>
            </a:r>
            <a:endParaRPr lang="en-US" sz="3600" b="1">
              <a:solidFill>
                <a:schemeClr val="tx1">
                  <a:lumMod val="95000"/>
                  <a:lumOff val="5000"/>
                </a:schemeClr>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4CA8C458-D942-423E-CA40-EA7913F17EB7}"/>
              </a:ext>
            </a:extLst>
          </p:cNvPr>
          <p:cNvGrpSpPr/>
          <p:nvPr/>
        </p:nvGrpSpPr>
        <p:grpSpPr>
          <a:xfrm>
            <a:off x="276226" y="1090232"/>
            <a:ext cx="11449049" cy="106739"/>
            <a:chOff x="276226" y="1309307"/>
            <a:chExt cx="11449049" cy="106739"/>
          </a:xfrm>
        </p:grpSpPr>
        <p:cxnSp>
          <p:nvCxnSpPr>
            <p:cNvPr id="7" name="Straight Connector 6">
              <a:extLst>
                <a:ext uri="{FF2B5EF4-FFF2-40B4-BE49-F238E27FC236}">
                  <a16:creationId xmlns:a16="http://schemas.microsoft.com/office/drawing/2014/main" id="{2890701D-3939-4C72-9A38-F17678DE17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458A35-09C4-2F0F-2DE7-492D20593D46}"/>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 name="!!Subsec">
            <a:extLst>
              <a:ext uri="{FF2B5EF4-FFF2-40B4-BE49-F238E27FC236}">
                <a16:creationId xmlns:a16="http://schemas.microsoft.com/office/drawing/2014/main" id="{B55A0A25-EC13-52DF-D688-0E7A0102CD3E}"/>
              </a:ext>
            </a:extLst>
          </p:cNvPr>
          <p:cNvSpPr txBox="1"/>
          <p:nvPr/>
        </p:nvSpPr>
        <p:spPr>
          <a:xfrm>
            <a:off x="637309" y="1193678"/>
            <a:ext cx="3557186" cy="369332"/>
          </a:xfrm>
          <a:prstGeom prst="rect">
            <a:avLst/>
          </a:prstGeom>
          <a:noFill/>
        </p:spPr>
        <p:txBody>
          <a:bodyPr wrap="square" rtlCol="0">
            <a:spAutoFit/>
          </a:bodyPr>
          <a:lstStyle/>
          <a:p>
            <a:pPr marL="342900" indent="-342900">
              <a:buFont typeface="Wingdings" panose="05000000000000000000" pitchFamily="2" charset="2"/>
              <a:buChar char="q"/>
            </a:pPr>
            <a:r>
              <a:rPr lang="en-US" b="1">
                <a:solidFill>
                  <a:srgbClr val="0070C0"/>
                </a:solidFill>
                <a:latin typeface="Arial" panose="020B0604020202020204" pitchFamily="34" charset="0"/>
                <a:cs typeface="Arial" panose="020B0604020202020204" pitchFamily="34" charset="0"/>
              </a:rPr>
              <a:t> </a:t>
            </a:r>
            <a:r>
              <a:rPr lang="vi-VN" b="1">
                <a:solidFill>
                  <a:srgbClr val="0070C0"/>
                </a:solidFill>
                <a:latin typeface="Arial" panose="020B0604020202020204" pitchFamily="34" charset="0"/>
                <a:cs typeface="Arial" panose="020B0604020202020204" pitchFamily="34" charset="0"/>
              </a:rPr>
              <a:t>Jobs data : 14634 x 18.</a:t>
            </a:r>
            <a:endParaRPr lang="en-US" b="1">
              <a:solidFill>
                <a:srgbClr val="0070C0"/>
              </a:solidFill>
              <a:latin typeface="Arial" panose="020B0604020202020204" pitchFamily="34" charset="0"/>
              <a:cs typeface="Arial" panose="020B0604020202020204" pitchFamily="34" charset="0"/>
            </a:endParaRPr>
          </a:p>
        </p:txBody>
      </p:sp>
      <p:sp>
        <p:nvSpPr>
          <p:cNvPr id="12" name="TextBox 3">
            <a:extLst>
              <a:ext uri="{FF2B5EF4-FFF2-40B4-BE49-F238E27FC236}">
                <a16:creationId xmlns:a16="http://schemas.microsoft.com/office/drawing/2014/main" id="{8C56AFCF-9F88-2C96-D8D6-1F78F025ABC0}"/>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Jobs Recommendation System</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F59B165-84DC-40E0-F750-19C2DBAC5951}"/>
              </a:ext>
            </a:extLst>
          </p:cNvPr>
          <p:cNvPicPr>
            <a:picLocks noChangeAspect="1"/>
          </p:cNvPicPr>
          <p:nvPr/>
        </p:nvPicPr>
        <p:blipFill>
          <a:blip r:embed="rId3"/>
          <a:stretch>
            <a:fillRect/>
          </a:stretch>
        </p:blipFill>
        <p:spPr>
          <a:xfrm>
            <a:off x="637309" y="4502070"/>
            <a:ext cx="10972800" cy="1638670"/>
          </a:xfrm>
          <a:prstGeom prst="rect">
            <a:avLst/>
          </a:prstGeom>
        </p:spPr>
      </p:pic>
      <p:sp>
        <p:nvSpPr>
          <p:cNvPr id="9" name="!!Subsec">
            <a:extLst>
              <a:ext uri="{FF2B5EF4-FFF2-40B4-BE49-F238E27FC236}">
                <a16:creationId xmlns:a16="http://schemas.microsoft.com/office/drawing/2014/main" id="{E4B8B644-F0ED-E550-09C1-9F65D4F40AFB}"/>
              </a:ext>
            </a:extLst>
          </p:cNvPr>
          <p:cNvSpPr txBox="1"/>
          <p:nvPr/>
        </p:nvSpPr>
        <p:spPr>
          <a:xfrm>
            <a:off x="637309" y="4132738"/>
            <a:ext cx="3557186" cy="369332"/>
          </a:xfrm>
          <a:prstGeom prst="rect">
            <a:avLst/>
          </a:prstGeom>
          <a:noFill/>
        </p:spPr>
        <p:txBody>
          <a:bodyPr wrap="square" rtlCol="0">
            <a:spAutoFit/>
          </a:bodyPr>
          <a:lstStyle/>
          <a:p>
            <a:pPr marL="342900" indent="-342900">
              <a:buFont typeface="Wingdings" panose="05000000000000000000" pitchFamily="2" charset="2"/>
              <a:buChar char="q"/>
            </a:pPr>
            <a:r>
              <a:rPr lang="en-US" b="1">
                <a:solidFill>
                  <a:srgbClr val="0070C0"/>
                </a:solidFill>
                <a:latin typeface="Arial" panose="020B0604020202020204" pitchFamily="34" charset="0"/>
                <a:cs typeface="Arial" panose="020B0604020202020204" pitchFamily="34" charset="0"/>
              </a:rPr>
              <a:t> </a:t>
            </a:r>
            <a:r>
              <a:rPr lang="vi-VN" b="1">
                <a:solidFill>
                  <a:srgbClr val="0070C0"/>
                </a:solidFill>
                <a:latin typeface="Arial" panose="020B0604020202020204" pitchFamily="34" charset="0"/>
                <a:cs typeface="Arial" panose="020B0604020202020204" pitchFamily="34" charset="0"/>
              </a:rPr>
              <a:t>User </a:t>
            </a:r>
            <a:r>
              <a:rPr lang="en-US" b="1">
                <a:solidFill>
                  <a:srgbClr val="0070C0"/>
                </a:solidFill>
                <a:latin typeface="Arial" panose="020B0604020202020204" pitchFamily="34" charset="0"/>
                <a:cs typeface="Arial" panose="020B0604020202020204" pitchFamily="34" charset="0"/>
              </a:rPr>
              <a:t>data</a:t>
            </a:r>
            <a:r>
              <a:rPr lang="vi-VN" b="1">
                <a:solidFill>
                  <a:srgbClr val="0070C0"/>
                </a:solidFill>
                <a:latin typeface="Arial" panose="020B0604020202020204" pitchFamily="34" charset="0"/>
                <a:cs typeface="Arial" panose="020B0604020202020204" pitchFamily="34" charset="0"/>
              </a:rPr>
              <a:t> : 3983 x 14.</a:t>
            </a:r>
            <a:endParaRPr lang="en-US" b="1">
              <a:solidFill>
                <a:srgbClr val="0070C0"/>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7EAEDEF9-7BF3-D1C6-9465-068602945611}"/>
              </a:ext>
            </a:extLst>
          </p:cNvPr>
          <p:cNvPicPr>
            <a:picLocks noChangeAspect="1"/>
          </p:cNvPicPr>
          <p:nvPr/>
        </p:nvPicPr>
        <p:blipFill>
          <a:blip r:embed="rId4"/>
          <a:stretch>
            <a:fillRect/>
          </a:stretch>
        </p:blipFill>
        <p:spPr>
          <a:xfrm>
            <a:off x="637308" y="1634445"/>
            <a:ext cx="10972799" cy="2476056"/>
          </a:xfrm>
          <a:prstGeom prst="rect">
            <a:avLst/>
          </a:prstGeom>
        </p:spPr>
      </p:pic>
    </p:spTree>
    <p:extLst>
      <p:ext uri="{BB962C8B-B14F-4D97-AF65-F5344CB8AC3E}">
        <p14:creationId xmlns:p14="http://schemas.microsoft.com/office/powerpoint/2010/main" val="2148004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6</a:t>
            </a:fld>
            <a:endParaRPr lang="en-US" sz="1600">
              <a:solidFill>
                <a:schemeClr val="tx1"/>
              </a:solidFill>
              <a:latin typeface="Arial" panose="020B0604020202020204" pitchFamily="34" charset="0"/>
              <a:cs typeface="Arial" panose="020B0604020202020204" pitchFamily="34" charset="0"/>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CA8C458-D942-423E-CA40-EA7913F17EB7}"/>
              </a:ext>
            </a:extLst>
          </p:cNvPr>
          <p:cNvGrpSpPr/>
          <p:nvPr/>
        </p:nvGrpSpPr>
        <p:grpSpPr>
          <a:xfrm>
            <a:off x="276226" y="1090232"/>
            <a:ext cx="11449049" cy="106739"/>
            <a:chOff x="276226" y="1309307"/>
            <a:chExt cx="11449049" cy="106739"/>
          </a:xfrm>
        </p:grpSpPr>
        <p:cxnSp>
          <p:nvCxnSpPr>
            <p:cNvPr id="7" name="Straight Connector 6">
              <a:extLst>
                <a:ext uri="{FF2B5EF4-FFF2-40B4-BE49-F238E27FC236}">
                  <a16:creationId xmlns:a16="http://schemas.microsoft.com/office/drawing/2014/main" id="{2890701D-3939-4C72-9A38-F17678DE17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458A35-09C4-2F0F-2DE7-492D20593D46}"/>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 name="!!Sec1">
            <a:extLst>
              <a:ext uri="{FF2B5EF4-FFF2-40B4-BE49-F238E27FC236}">
                <a16:creationId xmlns:a16="http://schemas.microsoft.com/office/drawing/2014/main" id="{A523850C-F6D3-524F-9532-047A15FB5FEC}"/>
              </a:ext>
            </a:extLst>
          </p:cNvPr>
          <p:cNvSpPr txBox="1"/>
          <p:nvPr/>
        </p:nvSpPr>
        <p:spPr>
          <a:xfrm>
            <a:off x="276226" y="480000"/>
            <a:ext cx="6075413" cy="646331"/>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EDA BỘ DỮ LIỆU</a:t>
            </a:r>
            <a:endParaRPr lang="en-US" sz="3600" b="1">
              <a:solidFill>
                <a:srgbClr val="FF0000"/>
              </a:solidFill>
              <a:latin typeface="Arial" panose="020B0604020202020204" pitchFamily="34" charset="0"/>
              <a:cs typeface="Arial" panose="020B0604020202020204" pitchFamily="34" charset="0"/>
            </a:endParaRPr>
          </a:p>
        </p:txBody>
      </p:sp>
      <p:sp>
        <p:nvSpPr>
          <p:cNvPr id="5" name="TextBox 3">
            <a:extLst>
              <a:ext uri="{FF2B5EF4-FFF2-40B4-BE49-F238E27FC236}">
                <a16:creationId xmlns:a16="http://schemas.microsoft.com/office/drawing/2014/main" id="{CA236F16-80D5-2E06-93A6-90956E7DE426}"/>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Jobs Recommendation System</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EDEA1B23-9B89-F7E7-80B5-D1CBC730DF6B}"/>
              </a:ext>
            </a:extLst>
          </p:cNvPr>
          <p:cNvPicPr>
            <a:picLocks noChangeAspect="1"/>
          </p:cNvPicPr>
          <p:nvPr/>
        </p:nvPicPr>
        <p:blipFill>
          <a:blip r:embed="rId3"/>
          <a:stretch>
            <a:fillRect/>
          </a:stretch>
        </p:blipFill>
        <p:spPr>
          <a:xfrm>
            <a:off x="6315952" y="1324515"/>
            <a:ext cx="5056017" cy="4208969"/>
          </a:xfrm>
          <a:prstGeom prst="rect">
            <a:avLst/>
          </a:prstGeom>
        </p:spPr>
      </p:pic>
      <p:pic>
        <p:nvPicPr>
          <p:cNvPr id="24" name="Picture 23">
            <a:extLst>
              <a:ext uri="{FF2B5EF4-FFF2-40B4-BE49-F238E27FC236}">
                <a16:creationId xmlns:a16="http://schemas.microsoft.com/office/drawing/2014/main" id="{CC90F708-1799-A443-D280-164271D74F0D}"/>
              </a:ext>
            </a:extLst>
          </p:cNvPr>
          <p:cNvPicPr>
            <a:picLocks noChangeAspect="1"/>
          </p:cNvPicPr>
          <p:nvPr/>
        </p:nvPicPr>
        <p:blipFill>
          <a:blip r:embed="rId4"/>
          <a:stretch>
            <a:fillRect/>
          </a:stretch>
        </p:blipFill>
        <p:spPr>
          <a:xfrm>
            <a:off x="508496" y="1324515"/>
            <a:ext cx="5367553" cy="4296720"/>
          </a:xfrm>
          <a:prstGeom prst="rect">
            <a:avLst/>
          </a:prstGeom>
        </p:spPr>
      </p:pic>
    </p:spTree>
    <p:extLst>
      <p:ext uri="{BB962C8B-B14F-4D97-AF65-F5344CB8AC3E}">
        <p14:creationId xmlns:p14="http://schemas.microsoft.com/office/powerpoint/2010/main" val="149826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7</a:t>
            </a:fld>
            <a:endParaRPr lang="en-US" sz="1600">
              <a:solidFill>
                <a:schemeClr val="tx1"/>
              </a:solidFill>
              <a:latin typeface="Arial" panose="020B0604020202020204" pitchFamily="34" charset="0"/>
              <a:cs typeface="Arial" panose="020B0604020202020204" pitchFamily="34" charset="0"/>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CA8C458-D942-423E-CA40-EA7913F17EB7}"/>
              </a:ext>
            </a:extLst>
          </p:cNvPr>
          <p:cNvGrpSpPr/>
          <p:nvPr/>
        </p:nvGrpSpPr>
        <p:grpSpPr>
          <a:xfrm>
            <a:off x="276226" y="1090232"/>
            <a:ext cx="11449049" cy="106739"/>
            <a:chOff x="276226" y="1309307"/>
            <a:chExt cx="11449049" cy="106739"/>
          </a:xfrm>
        </p:grpSpPr>
        <p:cxnSp>
          <p:nvCxnSpPr>
            <p:cNvPr id="7" name="Straight Connector 6">
              <a:extLst>
                <a:ext uri="{FF2B5EF4-FFF2-40B4-BE49-F238E27FC236}">
                  <a16:creationId xmlns:a16="http://schemas.microsoft.com/office/drawing/2014/main" id="{2890701D-3939-4C72-9A38-F17678DE17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458A35-09C4-2F0F-2DE7-492D20593D46}"/>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 name="!!Sec1">
            <a:extLst>
              <a:ext uri="{FF2B5EF4-FFF2-40B4-BE49-F238E27FC236}">
                <a16:creationId xmlns:a16="http://schemas.microsoft.com/office/drawing/2014/main" id="{A523850C-F6D3-524F-9532-047A15FB5FEC}"/>
              </a:ext>
            </a:extLst>
          </p:cNvPr>
          <p:cNvSpPr txBox="1"/>
          <p:nvPr/>
        </p:nvSpPr>
        <p:spPr>
          <a:xfrm>
            <a:off x="276226" y="480000"/>
            <a:ext cx="6075413" cy="646331"/>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EDA BỘ DỮ LIỆU</a:t>
            </a:r>
            <a:endParaRPr lang="en-US" sz="3600" b="1">
              <a:solidFill>
                <a:srgbClr val="FF0000"/>
              </a:solidFill>
              <a:latin typeface="Arial" panose="020B0604020202020204" pitchFamily="34" charset="0"/>
              <a:cs typeface="Arial" panose="020B0604020202020204" pitchFamily="34" charset="0"/>
            </a:endParaRPr>
          </a:p>
        </p:txBody>
      </p:sp>
      <p:sp>
        <p:nvSpPr>
          <p:cNvPr id="5" name="TextBox 3">
            <a:extLst>
              <a:ext uri="{FF2B5EF4-FFF2-40B4-BE49-F238E27FC236}">
                <a16:creationId xmlns:a16="http://schemas.microsoft.com/office/drawing/2014/main" id="{CA236F16-80D5-2E06-93A6-90956E7DE426}"/>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Jobs Recommendation System</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9DA5E75-3639-2535-4F06-50CCAB957F9B}"/>
              </a:ext>
            </a:extLst>
          </p:cNvPr>
          <p:cNvPicPr>
            <a:picLocks noChangeAspect="1"/>
          </p:cNvPicPr>
          <p:nvPr/>
        </p:nvPicPr>
        <p:blipFill>
          <a:blip r:embed="rId3"/>
          <a:stretch>
            <a:fillRect/>
          </a:stretch>
        </p:blipFill>
        <p:spPr>
          <a:xfrm>
            <a:off x="757368" y="1805364"/>
            <a:ext cx="4476003" cy="3499195"/>
          </a:xfrm>
          <a:prstGeom prst="rect">
            <a:avLst/>
          </a:prstGeom>
        </p:spPr>
      </p:pic>
      <p:pic>
        <p:nvPicPr>
          <p:cNvPr id="10" name="Picture 9">
            <a:extLst>
              <a:ext uri="{FF2B5EF4-FFF2-40B4-BE49-F238E27FC236}">
                <a16:creationId xmlns:a16="http://schemas.microsoft.com/office/drawing/2014/main" id="{DFD54237-D164-FDC0-73E7-37584DBF2D6E}"/>
              </a:ext>
            </a:extLst>
          </p:cNvPr>
          <p:cNvPicPr>
            <a:picLocks noChangeAspect="1"/>
          </p:cNvPicPr>
          <p:nvPr/>
        </p:nvPicPr>
        <p:blipFill>
          <a:blip r:embed="rId4"/>
          <a:stretch>
            <a:fillRect/>
          </a:stretch>
        </p:blipFill>
        <p:spPr>
          <a:xfrm>
            <a:off x="5888534" y="2065699"/>
            <a:ext cx="5119950" cy="2978526"/>
          </a:xfrm>
          <a:prstGeom prst="rect">
            <a:avLst/>
          </a:prstGeom>
        </p:spPr>
      </p:pic>
    </p:spTree>
    <p:extLst>
      <p:ext uri="{BB962C8B-B14F-4D97-AF65-F5344CB8AC3E}">
        <p14:creationId xmlns:p14="http://schemas.microsoft.com/office/powerpoint/2010/main" val="974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8</a:t>
            </a:fld>
            <a:endParaRPr lang="en-US" sz="1600">
              <a:solidFill>
                <a:schemeClr val="tx1"/>
              </a:solidFill>
              <a:latin typeface="Arial" panose="020B0604020202020204" pitchFamily="34" charset="0"/>
              <a:cs typeface="Arial" panose="020B0604020202020204" pitchFamily="34" charset="0"/>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CA8C458-D942-423E-CA40-EA7913F17EB7}"/>
              </a:ext>
            </a:extLst>
          </p:cNvPr>
          <p:cNvGrpSpPr/>
          <p:nvPr/>
        </p:nvGrpSpPr>
        <p:grpSpPr>
          <a:xfrm>
            <a:off x="276226" y="1090232"/>
            <a:ext cx="11449049" cy="106739"/>
            <a:chOff x="276226" y="1309307"/>
            <a:chExt cx="11449049" cy="106739"/>
          </a:xfrm>
        </p:grpSpPr>
        <p:cxnSp>
          <p:nvCxnSpPr>
            <p:cNvPr id="7" name="Straight Connector 6">
              <a:extLst>
                <a:ext uri="{FF2B5EF4-FFF2-40B4-BE49-F238E27FC236}">
                  <a16:creationId xmlns:a16="http://schemas.microsoft.com/office/drawing/2014/main" id="{2890701D-3939-4C72-9A38-F17678DE17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458A35-09C4-2F0F-2DE7-492D20593D46}"/>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 name="!!Sec1">
            <a:extLst>
              <a:ext uri="{FF2B5EF4-FFF2-40B4-BE49-F238E27FC236}">
                <a16:creationId xmlns:a16="http://schemas.microsoft.com/office/drawing/2014/main" id="{A523850C-F6D3-524F-9532-047A15FB5FEC}"/>
              </a:ext>
            </a:extLst>
          </p:cNvPr>
          <p:cNvSpPr txBox="1"/>
          <p:nvPr/>
        </p:nvSpPr>
        <p:spPr>
          <a:xfrm>
            <a:off x="276226" y="480000"/>
            <a:ext cx="6075413" cy="646331"/>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EDA BỘ DỮ LIỆU</a:t>
            </a:r>
            <a:endParaRPr lang="en-US" sz="3600" b="1">
              <a:solidFill>
                <a:srgbClr val="FF0000"/>
              </a:solidFill>
              <a:latin typeface="Arial" panose="020B0604020202020204" pitchFamily="34" charset="0"/>
              <a:cs typeface="Arial" panose="020B0604020202020204" pitchFamily="34" charset="0"/>
            </a:endParaRPr>
          </a:p>
        </p:txBody>
      </p:sp>
      <p:sp>
        <p:nvSpPr>
          <p:cNvPr id="5" name="TextBox 3">
            <a:extLst>
              <a:ext uri="{FF2B5EF4-FFF2-40B4-BE49-F238E27FC236}">
                <a16:creationId xmlns:a16="http://schemas.microsoft.com/office/drawing/2014/main" id="{CA236F16-80D5-2E06-93A6-90956E7DE426}"/>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Jobs Recommendation System</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43A6DD3-849F-729F-9B7D-92A9582D0F63}"/>
              </a:ext>
            </a:extLst>
          </p:cNvPr>
          <p:cNvPicPr>
            <a:picLocks noChangeAspect="1"/>
          </p:cNvPicPr>
          <p:nvPr/>
        </p:nvPicPr>
        <p:blipFill>
          <a:blip r:embed="rId3"/>
          <a:stretch>
            <a:fillRect/>
          </a:stretch>
        </p:blipFill>
        <p:spPr>
          <a:xfrm>
            <a:off x="695570" y="2032497"/>
            <a:ext cx="10496062" cy="3331263"/>
          </a:xfrm>
          <a:prstGeom prst="rect">
            <a:avLst/>
          </a:prstGeom>
        </p:spPr>
      </p:pic>
    </p:spTree>
    <p:extLst>
      <p:ext uri="{BB962C8B-B14F-4D97-AF65-F5344CB8AC3E}">
        <p14:creationId xmlns:p14="http://schemas.microsoft.com/office/powerpoint/2010/main" val="335269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a:extLst>
              <a:ext uri="{FF2B5EF4-FFF2-40B4-BE49-F238E27FC236}">
                <a16:creationId xmlns:a16="http://schemas.microsoft.com/office/drawing/2014/main" id="{F2988F6E-3A0A-DFE2-21C3-367B30218F69}"/>
              </a:ext>
            </a:extLst>
          </p:cNvPr>
          <p:cNvSpPr>
            <a:spLocks noGrp="1"/>
          </p:cNvSpPr>
          <p:nvPr>
            <p:ph type="ftr" sz="quarter" idx="11"/>
          </p:nvPr>
        </p:nvSpPr>
        <p:spPr>
          <a:xfrm>
            <a:off x="3348036" y="6375400"/>
            <a:ext cx="5495925" cy="365125"/>
          </a:xfrm>
        </p:spPr>
        <p:txBody>
          <a:bodyPr/>
          <a:lstStyle/>
          <a:p>
            <a:r>
              <a:rPr lang="en-US" sz="1600">
                <a:solidFill>
                  <a:schemeClr val="tx1"/>
                </a:solidFill>
                <a:latin typeface="Arial" panose="020B0604020202020204" pitchFamily="34" charset="0"/>
                <a:cs typeface="Arial" panose="020B0604020202020204" pitchFamily="34" charset="0"/>
              </a:rPr>
              <a:t>DS307 – PHÂN TÍCH DỮ LIỆU TRUYỀN THÔNG XÃ HỘI</a:t>
            </a:r>
          </a:p>
        </p:txBody>
      </p:sp>
      <p:sp>
        <p:nvSpPr>
          <p:cNvPr id="16" name="Slide Number Placeholder 7">
            <a:extLst>
              <a:ext uri="{FF2B5EF4-FFF2-40B4-BE49-F238E27FC236}">
                <a16:creationId xmlns:a16="http://schemas.microsoft.com/office/drawing/2014/main" id="{67D54957-2AA1-DDA8-D55C-6E812BF7D459}"/>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9</a:t>
            </a:fld>
            <a:endParaRPr lang="en-US" sz="1600">
              <a:solidFill>
                <a:schemeClr val="tx1"/>
              </a:solidFill>
              <a:latin typeface="Arial" panose="020B0604020202020204" pitchFamily="34" charset="0"/>
              <a:cs typeface="Arial" panose="020B0604020202020204" pitchFamily="34" charset="0"/>
            </a:endParaRPr>
          </a:p>
        </p:txBody>
      </p:sp>
      <p:sp>
        <p:nvSpPr>
          <p:cNvPr id="18" name="Google Shape;115;p1">
            <a:extLst>
              <a:ext uri="{FF2B5EF4-FFF2-40B4-BE49-F238E27FC236}">
                <a16:creationId xmlns:a16="http://schemas.microsoft.com/office/drawing/2014/main" id="{A7713C3D-8094-A220-8939-66E355BBFF03}"/>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031DA6EC-4EAE-0F40-E9C6-B3A55C69751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CA8C458-D942-423E-CA40-EA7913F17EB7}"/>
              </a:ext>
            </a:extLst>
          </p:cNvPr>
          <p:cNvGrpSpPr/>
          <p:nvPr/>
        </p:nvGrpSpPr>
        <p:grpSpPr>
          <a:xfrm>
            <a:off x="276226" y="1090232"/>
            <a:ext cx="11449049" cy="106739"/>
            <a:chOff x="276226" y="1309307"/>
            <a:chExt cx="11449049" cy="106739"/>
          </a:xfrm>
        </p:grpSpPr>
        <p:cxnSp>
          <p:nvCxnSpPr>
            <p:cNvPr id="7" name="Straight Connector 6">
              <a:extLst>
                <a:ext uri="{FF2B5EF4-FFF2-40B4-BE49-F238E27FC236}">
                  <a16:creationId xmlns:a16="http://schemas.microsoft.com/office/drawing/2014/main" id="{2890701D-3939-4C72-9A38-F17678DE17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458A35-09C4-2F0F-2DE7-492D20593D46}"/>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11" name="!!Sec3">
            <a:extLst>
              <a:ext uri="{FF2B5EF4-FFF2-40B4-BE49-F238E27FC236}">
                <a16:creationId xmlns:a16="http://schemas.microsoft.com/office/drawing/2014/main" id="{478D19BD-5BC0-B430-4D47-CA43ECA6EE0B}"/>
              </a:ext>
            </a:extLst>
          </p:cNvPr>
          <p:cNvSpPr txBox="1"/>
          <p:nvPr/>
        </p:nvSpPr>
        <p:spPr>
          <a:xfrm>
            <a:off x="276225" y="480000"/>
            <a:ext cx="9070975" cy="1200329"/>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Phương pháp</a:t>
            </a:r>
            <a:r>
              <a:rPr lang="en-US" sz="3600" b="1">
                <a:solidFill>
                  <a:schemeClr val="tx1">
                    <a:lumMod val="95000"/>
                    <a:lumOff val="5000"/>
                  </a:schemeClr>
                </a:solidFill>
                <a:latin typeface="Arial" panose="020B0604020202020204" pitchFamily="34" charset="0"/>
                <a:cs typeface="Arial" panose="020B0604020202020204" pitchFamily="34" charset="0"/>
              </a:rPr>
              <a:t>: Content-based Filtering</a:t>
            </a:r>
          </a:p>
          <a:p>
            <a:r>
              <a:rPr lang="en-US" sz="3600" b="1">
                <a:solidFill>
                  <a:schemeClr val="tx1">
                    <a:lumMod val="95000"/>
                    <a:lumOff val="5000"/>
                  </a:schemeClr>
                </a:solidFill>
                <a:latin typeface="Arial" panose="020B0604020202020204" pitchFamily="34" charset="0"/>
                <a:cs typeface="Arial" panose="020B0604020202020204" pitchFamily="34" charset="0"/>
              </a:rPr>
              <a:t> </a:t>
            </a:r>
            <a:endParaRPr lang="vi-VN" sz="3600" b="1">
              <a:solidFill>
                <a:schemeClr val="tx1">
                  <a:lumMod val="95000"/>
                  <a:lumOff val="5000"/>
                </a:schemeClr>
              </a:solidFill>
              <a:latin typeface="Arial" panose="020B0604020202020204" pitchFamily="34" charset="0"/>
              <a:cs typeface="Arial" panose="020B0604020202020204" pitchFamily="34" charset="0"/>
            </a:endParaRPr>
          </a:p>
        </p:txBody>
      </p:sp>
      <p:sp>
        <p:nvSpPr>
          <p:cNvPr id="2" name="!!Subsec">
            <a:extLst>
              <a:ext uri="{FF2B5EF4-FFF2-40B4-BE49-F238E27FC236}">
                <a16:creationId xmlns:a16="http://schemas.microsoft.com/office/drawing/2014/main" id="{342A1707-A03F-CF39-4A2D-C8BF385064BB}"/>
              </a:ext>
            </a:extLst>
          </p:cNvPr>
          <p:cNvSpPr txBox="1"/>
          <p:nvPr/>
        </p:nvSpPr>
        <p:spPr>
          <a:xfrm>
            <a:off x="838971" y="1588129"/>
            <a:ext cx="10106023" cy="3539430"/>
          </a:xfrm>
          <a:prstGeom prst="rect">
            <a:avLst/>
          </a:prstGeom>
          <a:noFill/>
        </p:spPr>
        <p:txBody>
          <a:bodyPr wrap="square" rtlCol="0">
            <a:spAutoFit/>
          </a:bodyPr>
          <a:lstStyle/>
          <a:p>
            <a:r>
              <a:rPr lang="en-US" sz="3200" b="1">
                <a:solidFill>
                  <a:srgbClr val="0070C0"/>
                </a:solidFill>
                <a:latin typeface="Arial" panose="020B0604020202020204" pitchFamily="34" charset="0"/>
                <a:cs typeface="Arial" panose="020B0604020202020204" pitchFamily="34" charset="0"/>
              </a:rPr>
              <a:t>C</a:t>
            </a:r>
            <a:r>
              <a:rPr lang="vi-VN" sz="3200" b="1" i="0">
                <a:solidFill>
                  <a:srgbClr val="0070C0"/>
                </a:solidFill>
                <a:effectLst/>
                <a:latin typeface="Arial" panose="020B0604020202020204" pitchFamily="34" charset="0"/>
                <a:cs typeface="Arial" panose="020B0604020202020204" pitchFamily="34" charset="0"/>
              </a:rPr>
              <a:t>huyển đổi một chuỗi văn bản thành một vectơ.</a:t>
            </a:r>
            <a:endParaRPr lang="en-US" sz="3200" b="1" i="0">
              <a:solidFill>
                <a:srgbClr val="0070C0"/>
              </a:solidFill>
              <a:effectLst/>
              <a:latin typeface="Arial" panose="020B0604020202020204" pitchFamily="34" charset="0"/>
              <a:cs typeface="Arial" panose="020B0604020202020204" pitchFamily="34" charset="0"/>
            </a:endParaRPr>
          </a:p>
          <a:p>
            <a:endParaRPr lang="en-US" sz="3200" b="1">
              <a:solidFill>
                <a:srgbClr val="0070C0"/>
              </a:solidFill>
              <a:latin typeface="Arial" panose="020B0604020202020204" pitchFamily="34" charset="0"/>
              <a:cs typeface="Arial" panose="020B0604020202020204" pitchFamily="34" charset="0"/>
            </a:endParaRPr>
          </a:p>
          <a:p>
            <a:pPr marL="914400" lvl="1" indent="-457200">
              <a:buFont typeface="Wingdings" panose="05000000000000000000" pitchFamily="2" charset="2"/>
              <a:buChar char="§"/>
            </a:pPr>
            <a:r>
              <a:rPr lang="en-US" sz="3200" b="1">
                <a:solidFill>
                  <a:srgbClr val="0070C0"/>
                </a:solidFill>
                <a:latin typeface="Arial" panose="020B0604020202020204" pitchFamily="34" charset="0"/>
                <a:cs typeface="Arial" panose="020B0604020202020204" pitchFamily="34" charset="0"/>
              </a:rPr>
              <a:t> TF-IDF</a:t>
            </a:r>
          </a:p>
          <a:p>
            <a:pPr marL="457200" indent="-457200">
              <a:buFont typeface="Wingdings" panose="05000000000000000000" pitchFamily="2" charset="2"/>
              <a:buChar char="q"/>
            </a:pPr>
            <a:endParaRPr lang="en-US" sz="3200" b="1">
              <a:solidFill>
                <a:srgbClr val="0070C0"/>
              </a:solidFill>
              <a:latin typeface="Arial" panose="020B0604020202020204" pitchFamily="34" charset="0"/>
              <a:cs typeface="Arial" panose="020B0604020202020204" pitchFamily="34" charset="0"/>
            </a:endParaRPr>
          </a:p>
          <a:p>
            <a:pPr marL="914400" lvl="1" indent="-457200">
              <a:buFont typeface="Wingdings" panose="05000000000000000000" pitchFamily="2" charset="2"/>
              <a:buChar char="§"/>
            </a:pPr>
            <a:r>
              <a:rPr lang="en-US" sz="3200" b="1">
                <a:solidFill>
                  <a:srgbClr val="0070C0"/>
                </a:solidFill>
                <a:latin typeface="Arial" panose="020B0604020202020204" pitchFamily="34" charset="0"/>
                <a:cs typeface="Arial" panose="020B0604020202020204" pitchFamily="34" charset="0"/>
              </a:rPr>
              <a:t> BERT</a:t>
            </a:r>
          </a:p>
          <a:p>
            <a:pPr marL="914400" lvl="1" indent="-457200">
              <a:buFont typeface="Wingdings" panose="05000000000000000000" pitchFamily="2" charset="2"/>
              <a:buChar char="§"/>
            </a:pPr>
            <a:endParaRPr lang="en-US" sz="3200" b="1">
              <a:solidFill>
                <a:srgbClr val="0070C0"/>
              </a:solidFill>
              <a:latin typeface="Arial" panose="020B0604020202020204" pitchFamily="34" charset="0"/>
              <a:cs typeface="Arial" panose="020B0604020202020204" pitchFamily="34" charset="0"/>
            </a:endParaRPr>
          </a:p>
          <a:p>
            <a:pPr marL="914400" lvl="1" indent="-457200">
              <a:buFont typeface="Wingdings" panose="05000000000000000000" pitchFamily="2" charset="2"/>
              <a:buChar char="§"/>
            </a:pPr>
            <a:r>
              <a:rPr lang="en-US" sz="3200" b="1">
                <a:solidFill>
                  <a:srgbClr val="0070C0"/>
                </a:solidFill>
                <a:latin typeface="Arial" panose="020B0604020202020204" pitchFamily="34" charset="0"/>
                <a:cs typeface="Arial" panose="020B0604020202020204" pitchFamily="34" charset="0"/>
              </a:rPr>
              <a:t>Word2Vec</a:t>
            </a:r>
          </a:p>
        </p:txBody>
      </p:sp>
      <p:sp>
        <p:nvSpPr>
          <p:cNvPr id="3" name="TextBox 3">
            <a:extLst>
              <a:ext uri="{FF2B5EF4-FFF2-40B4-BE49-F238E27FC236}">
                <a16:creationId xmlns:a16="http://schemas.microsoft.com/office/drawing/2014/main" id="{E4435A77-6ED1-B011-5A73-782A390F4E6F}"/>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Jobs Recommendation System</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4487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2270AFD8898FE84B8C0DEF4AF569EE5F" ma:contentTypeVersion="11" ma:contentTypeDescription="Tạo tài liệu mới." ma:contentTypeScope="" ma:versionID="9c2a8cdc23056365b6dc92e8dbbf672a">
  <xsd:schema xmlns:xsd="http://www.w3.org/2001/XMLSchema" xmlns:xs="http://www.w3.org/2001/XMLSchema" xmlns:p="http://schemas.microsoft.com/office/2006/metadata/properties" xmlns:ns3="32a3f031-5e38-462b-b0c0-9200614458f0" xmlns:ns4="a069508f-c851-4346-9bc8-e3754af750ae" targetNamespace="http://schemas.microsoft.com/office/2006/metadata/properties" ma:root="true" ma:fieldsID="f8ecfac3bb01f21fb85fe3204cbc3b27" ns3:_="" ns4:_="">
    <xsd:import namespace="32a3f031-5e38-462b-b0c0-9200614458f0"/>
    <xsd:import namespace="a069508f-c851-4346-9bc8-e3754af750a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a3f031-5e38-462b-b0c0-9200614458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069508f-c851-4346-9bc8-e3754af750ae" elementFormDefault="qualified">
    <xsd:import namespace="http://schemas.microsoft.com/office/2006/documentManagement/types"/>
    <xsd:import namespace="http://schemas.microsoft.com/office/infopath/2007/PartnerControls"/>
    <xsd:element name="SharedWithUsers" ma:index="16"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Chia sẻ Có Chi tiết" ma:internalName="SharedWithDetails" ma:readOnly="true">
      <xsd:simpleType>
        <xsd:restriction base="dms:Note">
          <xsd:maxLength value="255"/>
        </xsd:restriction>
      </xsd:simpleType>
    </xsd:element>
    <xsd:element name="SharingHintHash" ma:index="18"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3E3EE1-93C7-4ADD-8BF0-0BA3779BF0E4}">
  <ds:schemaRefs>
    <ds:schemaRef ds:uri="32a3f031-5e38-462b-b0c0-9200614458f0"/>
    <ds:schemaRef ds:uri="a069508f-c851-4346-9bc8-e3754af750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DBF1A47-0653-497F-9FE0-3447254AE9C3}">
  <ds:schemaRefs>
    <ds:schemaRef ds:uri="32a3f031-5e38-462b-b0c0-9200614458f0"/>
    <ds:schemaRef ds:uri="http://schemas.openxmlformats.org/package/2006/metadata/core-properties"/>
    <ds:schemaRef ds:uri="http://schemas.microsoft.com/office/2006/documentManagement/types"/>
    <ds:schemaRef ds:uri="http://schemas.microsoft.com/office/2006/metadata/properties"/>
    <ds:schemaRef ds:uri="http://purl.org/dc/terms/"/>
    <ds:schemaRef ds:uri="http://purl.org/dc/dcmitype/"/>
    <ds:schemaRef ds:uri="http://www.w3.org/XML/1998/namespace"/>
    <ds:schemaRef ds:uri="http://purl.org/dc/elements/1.1/"/>
    <ds:schemaRef ds:uri="http://schemas.microsoft.com/office/infopath/2007/PartnerControls"/>
    <ds:schemaRef ds:uri="a069508f-c851-4346-9bc8-e3754af750ae"/>
  </ds:schemaRefs>
</ds:datastoreItem>
</file>

<file path=customXml/itemProps3.xml><?xml version="1.0" encoding="utf-8"?>
<ds:datastoreItem xmlns:ds="http://schemas.openxmlformats.org/officeDocument/2006/customXml" ds:itemID="{2D6C5681-282D-4651-907F-1D15C9474B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542</TotalTime>
  <Words>855</Words>
  <Application>Microsoft Office PowerPoint</Application>
  <PresentationFormat>Widescreen</PresentationFormat>
  <Paragraphs>162</Paragraphs>
  <Slides>17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Times New Roman</vt:lpstr>
      <vt:lpstr>Wingdings</vt:lpstr>
      <vt:lpstr>Office Theme</vt:lpstr>
      <vt:lpstr>­­­­­­ĐẠI HỌC QUỐC GIA THÀNH PHỐ HỒ CHÍ MINH TRƯỜNG ĐẠI HỌC CÔNG NGHỆ THÔNG TIN KHOA KHOA HỌC &amp; KỸ THUẬT THÔNG 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 Recommendation System</dc:title>
  <dc:creator>Phạm Đức Thể</dc:creator>
  <cp:lastModifiedBy>Phạm Đức Thể</cp:lastModifiedBy>
  <cp:revision>3</cp:revision>
  <dcterms:created xsi:type="dcterms:W3CDTF">2022-11-12T04:10:59Z</dcterms:created>
  <dcterms:modified xsi:type="dcterms:W3CDTF">2023-02-16T23:53:33Z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0x0101002270AFD8898FE84B8C0DEF4AF569EE5F</vt:lpwstr>
  </property>
</Properties>
</file>