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sldIdLst>
    <p:sldId id="256" r:id="rId5"/>
    <p:sldId id="257" r:id="rId6"/>
    <p:sldId id="258" r:id="rId7"/>
    <p:sldId id="262" r:id="rId8"/>
    <p:sldId id="284" r:id="rId9"/>
    <p:sldId id="288" r:id="rId10"/>
    <p:sldId id="290" r:id="rId11"/>
    <p:sldId id="285" r:id="rId12"/>
    <p:sldId id="263" r:id="rId13"/>
    <p:sldId id="276" r:id="rId14"/>
    <p:sldId id="277" r:id="rId15"/>
    <p:sldId id="278" r:id="rId16"/>
    <p:sldId id="280" r:id="rId17"/>
    <p:sldId id="286" r:id="rId18"/>
    <p:sldId id="268" r:id="rId19"/>
    <p:sldId id="281" r:id="rId20"/>
    <p:sldId id="269" r:id="rId21"/>
    <p:sldId id="270" r:id="rId22"/>
    <p:sldId id="287" r:id="rId23"/>
    <p:sldId id="274" r:id="rId24"/>
    <p:sldId id="282" r:id="rId25"/>
    <p:sldId id="283" r:id="rId26"/>
    <p:sldId id="28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764120-B185-4DFD-917E-7D738E3CECC3}" v="1710" dt="2022-11-16T12:57:00.107"/>
    <p1510:client id="{5181AF1D-8150-495E-9A9C-28F7A4FB98BA}" v="404" vWet="406" dt="2022-11-16T12:43:57.828"/>
    <p1510:client id="{C50DFD32-ED27-4CA3-8628-B9281D956803}" v="336" vWet="337" dt="2022-11-16T12:56:59.3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955" autoAdjust="0"/>
  </p:normalViewPr>
  <p:slideViewPr>
    <p:cSldViewPr snapToGrid="0">
      <p:cViewPr varScale="1">
        <p:scale>
          <a:sx n="87" d="100"/>
          <a:sy n="87" d="100"/>
        </p:scale>
        <p:origin x="13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56FFB-ACA9-4A57-BD2A-D14578DC60E7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DE958-EAAA-442D-91D5-A2C1E7D0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5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/>
              <a:t>Bạn Không cần Khía cạnh. Framework phân biệt cảm xúc không có khía cạnh dành cho bài toán phân biệt cảm xúc dựa </a:t>
            </a:r>
            <a:r>
              <a:rPr lang="en-US"/>
              <a:t>trên</a:t>
            </a:r>
            <a:r>
              <a:rPr lang="vi-VN"/>
              <a:t> khía cạnh.</a:t>
            </a:r>
            <a:br>
              <a:rPr lang="vi-VN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DE958-EAAA-442D-91D5-A2C1E7D0A9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43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>
                <a:effectLst/>
                <a:latin typeface="Arial" panose="020B0604020202020204" pitchFamily="34" charset="0"/>
              </a:rPr>
              <a:t>Như chúng ta có thể thấy,</a:t>
            </a:r>
            <a:r>
              <a:rPr lang="en-US">
                <a:effectLst/>
                <a:latin typeface="Arial" panose="020B0604020202020204" pitchFamily="34" charset="0"/>
              </a:rPr>
              <a:t> </a:t>
            </a:r>
            <a:r>
              <a:rPr lang="vi-VN">
                <a:effectLst/>
                <a:latin typeface="Arial" panose="020B0604020202020204" pitchFamily="34" charset="0"/>
              </a:rPr>
              <a:t>NADS framework của tác giả vượt trội hơn tất</a:t>
            </a:r>
            <a:r>
              <a:rPr lang="en-US">
                <a:effectLst/>
                <a:latin typeface="Arial" panose="020B0604020202020204" pitchFamily="34" charset="0"/>
              </a:rPr>
              <a:t> </a:t>
            </a:r>
            <a:r>
              <a:rPr lang="vi-VN">
                <a:effectLst/>
                <a:latin typeface="Arial" panose="020B0604020202020204" pitchFamily="34" charset="0"/>
              </a:rPr>
              <a:t>cả baselines về laptop và restaurant datasets, hiệu</a:t>
            </a:r>
            <a:r>
              <a:rPr lang="en-US">
                <a:effectLst/>
                <a:latin typeface="Arial" panose="020B0604020202020204" pitchFamily="34" charset="0"/>
              </a:rPr>
              <a:t> </a:t>
            </a:r>
            <a:r>
              <a:rPr lang="vi-VN">
                <a:effectLst/>
                <a:latin typeface="Arial" panose="020B0604020202020204" pitchFamily="34" charset="0"/>
              </a:rPr>
              <a:t>suất của ba mô hình truyền thống: BERT-SPC,</a:t>
            </a:r>
            <a:r>
              <a:rPr lang="en-US">
                <a:effectLst/>
                <a:latin typeface="Arial" panose="020B0604020202020204" pitchFamily="34" charset="0"/>
              </a:rPr>
              <a:t> </a:t>
            </a:r>
            <a:r>
              <a:rPr lang="vi-VN">
                <a:effectLst/>
                <a:latin typeface="Arial" panose="020B0604020202020204" pitchFamily="34" charset="0"/>
              </a:rPr>
              <a:t>AEN+BERT và DualGCN+BERT đã được cải</a:t>
            </a:r>
            <a:r>
              <a:rPr lang="en-US">
                <a:effectLst/>
                <a:latin typeface="Arial" panose="020B0604020202020204" pitchFamily="34" charset="0"/>
              </a:rPr>
              <a:t> </a:t>
            </a:r>
            <a:r>
              <a:rPr lang="vi-VN">
                <a:effectLst/>
                <a:latin typeface="Arial" panose="020B0604020202020204" pitchFamily="34" charset="0"/>
              </a:rPr>
              <a:t>thiện sau khi thêm NADS framework.</a:t>
            </a:r>
            <a:endParaRPr lang="en-US">
              <a:effectLst/>
              <a:latin typeface="Arial" panose="020B0604020202020204" pitchFamily="34" charset="0"/>
            </a:endParaRPr>
          </a:p>
          <a:p>
            <a:endParaRPr lang="en-US">
              <a:effectLst/>
              <a:latin typeface="Arial" panose="020B0604020202020204" pitchFamily="34" charset="0"/>
            </a:endParaRPr>
          </a:p>
          <a:p>
            <a:r>
              <a:rPr lang="en-US">
                <a:effectLst/>
                <a:latin typeface="Arial" panose="020B0604020202020204" pitchFamily="34" charset="0"/>
              </a:rPr>
              <a:t>T</a:t>
            </a:r>
            <a:r>
              <a:rPr lang="vi-VN">
                <a:effectLst/>
                <a:latin typeface="Arial" panose="020B0604020202020204" pitchFamily="34" charset="0"/>
              </a:rPr>
              <a:t>heo kết quả thực nghiệm của</a:t>
            </a:r>
            <a:r>
              <a:rPr lang="en-US">
                <a:effectLst/>
                <a:latin typeface="Arial" panose="020B0604020202020204" pitchFamily="34" charset="0"/>
              </a:rPr>
              <a:t> </a:t>
            </a:r>
            <a:r>
              <a:rPr lang="vi-VN">
                <a:effectLst/>
                <a:latin typeface="Arial" panose="020B0604020202020204" pitchFamily="34" charset="0"/>
              </a:rPr>
              <a:t>Noasp test, hiệu suất của các phương pháp truyền</a:t>
            </a:r>
            <a:r>
              <a:rPr lang="en-US">
                <a:effectLst/>
                <a:latin typeface="Arial" panose="020B0604020202020204" pitchFamily="34" charset="0"/>
              </a:rPr>
              <a:t> </a:t>
            </a:r>
            <a:r>
              <a:rPr lang="vi-VN">
                <a:effectLst/>
                <a:latin typeface="Arial" panose="020B0604020202020204" pitchFamily="34" charset="0"/>
              </a:rPr>
              <a:t>thống giảm xuống đáng kể mà không biết khía</a:t>
            </a:r>
            <a:r>
              <a:rPr lang="en-US">
                <a:effectLst/>
                <a:latin typeface="Arial" panose="020B0604020202020204" pitchFamily="34" charset="0"/>
              </a:rPr>
              <a:t> </a:t>
            </a:r>
            <a:r>
              <a:rPr lang="vi-VN">
                <a:effectLst/>
                <a:latin typeface="Arial" panose="020B0604020202020204" pitchFamily="34" charset="0"/>
              </a:rPr>
              <a:t>cạnh là gì. Tuy nhiên, NADS framework của tác</a:t>
            </a:r>
            <a:r>
              <a:rPr lang="en-US">
                <a:effectLst/>
                <a:latin typeface="Arial" panose="020B0604020202020204" pitchFamily="34" charset="0"/>
              </a:rPr>
              <a:t> </a:t>
            </a:r>
            <a:r>
              <a:rPr lang="vi-VN">
                <a:effectLst/>
                <a:latin typeface="Arial" panose="020B0604020202020204" pitchFamily="34" charset="0"/>
              </a:rPr>
              <a:t>giả vẫn có thể hoạt động tốt mà không cần biết</a:t>
            </a:r>
            <a:r>
              <a:rPr lang="en-US">
                <a:effectLst/>
                <a:latin typeface="Arial" panose="020B0604020202020204" pitchFamily="34" charset="0"/>
              </a:rPr>
              <a:t> </a:t>
            </a:r>
            <a:r>
              <a:rPr lang="vi-VN">
                <a:effectLst/>
                <a:latin typeface="Arial" panose="020B0604020202020204" pitchFamily="34" charset="0"/>
              </a:rPr>
              <a:t>khía cạnh giống như con người. </a:t>
            </a:r>
            <a:endParaRPr lang="en-US">
              <a:effectLst/>
              <a:latin typeface="Arial" panose="020B0604020202020204" pitchFamily="34" charset="0"/>
            </a:endParaRPr>
          </a:p>
          <a:p>
            <a:endParaRPr lang="en-US">
              <a:effectLst/>
              <a:latin typeface="Arial" panose="020B0604020202020204" pitchFamily="34" charset="0"/>
            </a:endParaRPr>
          </a:p>
          <a:p>
            <a:r>
              <a:rPr lang="vi-VN">
                <a:effectLst/>
                <a:latin typeface="Arial" panose="020B0604020202020204" pitchFamily="34" charset="0"/>
              </a:rPr>
              <a:t>So sánh ba test mode này,</a:t>
            </a:r>
            <a:r>
              <a:rPr lang="en-US">
                <a:effectLst/>
                <a:latin typeface="Arial" panose="020B0604020202020204" pitchFamily="34" charset="0"/>
              </a:rPr>
              <a:t> </a:t>
            </a:r>
            <a:r>
              <a:rPr lang="vi-VN">
                <a:effectLst/>
                <a:latin typeface="Arial" panose="020B0604020202020204" pitchFamily="34" charset="0"/>
              </a:rPr>
              <a:t>chúng ta cũng có thể thấy rằng Unite test mode có</a:t>
            </a:r>
            <a:r>
              <a:rPr lang="en-US">
                <a:effectLst/>
                <a:latin typeface="Arial" panose="020B0604020202020204" pitchFamily="34" charset="0"/>
              </a:rPr>
              <a:t> </a:t>
            </a:r>
            <a:r>
              <a:rPr lang="vi-VN">
                <a:effectLst/>
                <a:latin typeface="Arial" panose="020B0604020202020204" pitchFamily="34" charset="0"/>
              </a:rPr>
              <a:t>thể đạt được kết quả ổn định nhất trong các mô</a:t>
            </a:r>
            <a:r>
              <a:rPr lang="en-US">
                <a:effectLst/>
                <a:latin typeface="Arial" panose="020B0604020202020204" pitchFamily="34" charset="0"/>
              </a:rPr>
              <a:t> </a:t>
            </a:r>
            <a:r>
              <a:rPr lang="vi-VN">
                <a:effectLst/>
                <a:latin typeface="Arial" panose="020B0604020202020204" pitchFamily="34" charset="0"/>
              </a:rPr>
              <a:t>hình khác nhau.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DE958-EAAA-442D-91D5-A2C1E7D0A98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20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ffectLst/>
                <a:latin typeface="Arial" panose="020B0604020202020204" pitchFamily="34" charset="0"/>
              </a:rPr>
              <a:t>NADS w/o NOASP </a:t>
            </a:r>
            <a:r>
              <a:rPr lang="en-US" err="1">
                <a:effectLst/>
                <a:latin typeface="Arial" panose="020B0604020202020204" pitchFamily="34" charset="0"/>
              </a:rPr>
              <a:t>biểu</a:t>
            </a:r>
            <a:r>
              <a:rPr lang="en-US">
                <a:effectLst/>
                <a:latin typeface="Arial" panose="020B0604020202020204" pitchFamily="34" charset="0"/>
              </a:rPr>
              <a:t> </a:t>
            </a:r>
            <a:r>
              <a:rPr lang="en-US" err="1">
                <a:effectLst/>
                <a:latin typeface="Arial" panose="020B0604020202020204" pitchFamily="34" charset="0"/>
              </a:rPr>
              <a:t>thị</a:t>
            </a:r>
            <a:r>
              <a:rPr lang="en-US">
                <a:effectLst/>
                <a:latin typeface="Arial" panose="020B0604020202020204" pitchFamily="34" charset="0"/>
              </a:rPr>
              <a:t> </a:t>
            </a:r>
            <a:r>
              <a:rPr lang="en-US" err="1">
                <a:effectLst/>
                <a:latin typeface="Arial" panose="020B0604020202020204" pitchFamily="34" charset="0"/>
              </a:rPr>
              <a:t>rằng</a:t>
            </a:r>
            <a:r>
              <a:rPr lang="en-US">
                <a:effectLst/>
                <a:latin typeface="Arial" panose="020B0604020202020204" pitchFamily="34" charset="0"/>
              </a:rPr>
              <a:t> </a:t>
            </a:r>
            <a:r>
              <a:rPr lang="en-US" err="1">
                <a:effectLst/>
                <a:latin typeface="Arial" panose="020B0604020202020204" pitchFamily="34" charset="0"/>
              </a:rPr>
              <a:t>tác</a:t>
            </a:r>
            <a:r>
              <a:rPr lang="en-US">
                <a:effectLst/>
                <a:latin typeface="Arial" panose="020B0604020202020204" pitchFamily="34" charset="0"/>
              </a:rPr>
              <a:t> </a:t>
            </a:r>
            <a:r>
              <a:rPr lang="en-US" err="1">
                <a:effectLst/>
                <a:latin typeface="Arial" panose="020B0604020202020204" pitchFamily="34" charset="0"/>
              </a:rPr>
              <a:t>giả</a:t>
            </a:r>
            <a:r>
              <a:rPr lang="en-US">
                <a:effectLst/>
                <a:latin typeface="Arial" panose="020B0604020202020204" pitchFamily="34" charset="0"/>
              </a:rPr>
              <a:t> </a:t>
            </a:r>
            <a:r>
              <a:rPr lang="en-US" err="1">
                <a:effectLst/>
                <a:latin typeface="Arial" panose="020B0604020202020204" pitchFamily="34" charset="0"/>
              </a:rPr>
              <a:t>chỉ</a:t>
            </a:r>
            <a:r>
              <a:rPr lang="en-US">
                <a:effectLst/>
                <a:latin typeface="Arial" panose="020B0604020202020204" pitchFamily="34" charset="0"/>
              </a:rPr>
              <a:t> </a:t>
            </a:r>
            <a:r>
              <a:rPr lang="en-US" err="1">
                <a:effectLst/>
                <a:latin typeface="Arial" panose="020B0604020202020204" pitchFamily="34" charset="0"/>
              </a:rPr>
              <a:t>sử</a:t>
            </a:r>
            <a:r>
              <a:rPr lang="en-US">
                <a:effectLst/>
                <a:latin typeface="Arial" panose="020B0604020202020204" pitchFamily="34" charset="0"/>
              </a:rPr>
              <a:t> </a:t>
            </a:r>
            <a:r>
              <a:rPr lang="en-US" err="1">
                <a:effectLst/>
                <a:latin typeface="Arial" panose="020B0604020202020204" pitchFamily="34" charset="0"/>
              </a:rPr>
              <a:t>dụng</a:t>
            </a:r>
            <a:r>
              <a:rPr lang="en-US">
                <a:effectLst/>
                <a:latin typeface="Arial" panose="020B0604020202020204" pitchFamily="34" charset="0"/>
              </a:rPr>
              <a:t> original sentence </a:t>
            </a:r>
            <a:r>
              <a:rPr lang="en-US" err="1">
                <a:effectLst/>
                <a:latin typeface="Arial" panose="020B0604020202020204" pitchFamily="34" charset="0"/>
              </a:rPr>
              <a:t>và</a:t>
            </a:r>
            <a:r>
              <a:rPr lang="en-US">
                <a:effectLst/>
                <a:latin typeface="Arial" panose="020B0604020202020204" pitchFamily="34" charset="0"/>
              </a:rPr>
              <a:t> </a:t>
            </a:r>
            <a:r>
              <a:rPr lang="en-US" err="1">
                <a:effectLst/>
                <a:latin typeface="Arial" panose="020B0604020202020204" pitchFamily="34" charset="0"/>
              </a:rPr>
              <a:t>loại</a:t>
            </a:r>
            <a:r>
              <a:rPr lang="en-US">
                <a:effectLst/>
                <a:latin typeface="Arial" panose="020B0604020202020204" pitchFamily="34" charset="0"/>
              </a:rPr>
              <a:t> </a:t>
            </a:r>
            <a:r>
              <a:rPr lang="en-US" err="1">
                <a:effectLst/>
                <a:latin typeface="Arial" panose="020B0604020202020204" pitchFamily="34" charset="0"/>
              </a:rPr>
              <a:t>bỏ</a:t>
            </a:r>
            <a:r>
              <a:rPr lang="en-US">
                <a:effectLst/>
                <a:latin typeface="Arial" panose="020B0604020202020204" pitchFamily="34" charset="0"/>
              </a:rPr>
              <a:t> contrastive learning.</a:t>
            </a:r>
          </a:p>
          <a:p>
            <a:r>
              <a:rPr lang="en-US">
                <a:effectLst/>
                <a:latin typeface="Arial" panose="020B0604020202020204" pitchFamily="34" charset="0"/>
              </a:rPr>
              <a:t>NADS w/o MAP </a:t>
            </a:r>
            <a:r>
              <a:rPr lang="en-US" err="1">
                <a:effectLst/>
                <a:latin typeface="Arial" panose="020B0604020202020204" pitchFamily="34" charset="0"/>
              </a:rPr>
              <a:t>có</a:t>
            </a:r>
            <a:r>
              <a:rPr lang="en-US">
                <a:effectLst/>
                <a:latin typeface="Arial" panose="020B0604020202020204" pitchFamily="34" charset="0"/>
              </a:rPr>
              <a:t> </a:t>
            </a:r>
            <a:r>
              <a:rPr lang="en-US" err="1">
                <a:effectLst/>
                <a:latin typeface="Arial" panose="020B0604020202020204" pitchFamily="34" charset="0"/>
              </a:rPr>
              <a:t>nghĩa</a:t>
            </a:r>
            <a:r>
              <a:rPr lang="en-US">
                <a:effectLst/>
                <a:latin typeface="Arial" panose="020B0604020202020204" pitchFamily="34" charset="0"/>
              </a:rPr>
              <a:t> </a:t>
            </a:r>
            <a:r>
              <a:rPr lang="en-US" err="1">
                <a:effectLst/>
                <a:latin typeface="Arial" panose="020B0604020202020204" pitchFamily="34" charset="0"/>
              </a:rPr>
              <a:t>là</a:t>
            </a:r>
            <a:r>
              <a:rPr lang="en-US">
                <a:effectLst/>
                <a:latin typeface="Arial" panose="020B0604020202020204" pitchFamily="34" charset="0"/>
              </a:rPr>
              <a:t> </a:t>
            </a:r>
            <a:r>
              <a:rPr lang="en-US" err="1">
                <a:effectLst/>
                <a:latin typeface="Arial" panose="020B0604020202020204" pitchFamily="34" charset="0"/>
              </a:rPr>
              <a:t>tác</a:t>
            </a:r>
            <a:r>
              <a:rPr lang="en-US">
                <a:effectLst/>
                <a:latin typeface="Arial" panose="020B0604020202020204" pitchFamily="34" charset="0"/>
              </a:rPr>
              <a:t> </a:t>
            </a:r>
            <a:r>
              <a:rPr lang="en-US" err="1">
                <a:effectLst/>
                <a:latin typeface="Arial" panose="020B0604020202020204" pitchFamily="34" charset="0"/>
              </a:rPr>
              <a:t>giả</a:t>
            </a:r>
            <a:r>
              <a:rPr lang="en-US">
                <a:effectLst/>
                <a:latin typeface="Arial" panose="020B0604020202020204" pitchFamily="34" charset="0"/>
              </a:rPr>
              <a:t> </a:t>
            </a:r>
            <a:r>
              <a:rPr lang="en-US" err="1">
                <a:effectLst/>
                <a:latin typeface="Arial" panose="020B0604020202020204" pitchFamily="34" charset="0"/>
              </a:rPr>
              <a:t>loại</a:t>
            </a:r>
            <a:r>
              <a:rPr lang="en-US">
                <a:effectLst/>
                <a:latin typeface="Arial" panose="020B0604020202020204" pitchFamily="34" charset="0"/>
              </a:rPr>
              <a:t> </a:t>
            </a:r>
            <a:r>
              <a:rPr lang="en-US" err="1">
                <a:effectLst/>
                <a:latin typeface="Arial" panose="020B0604020202020204" pitchFamily="34" charset="0"/>
              </a:rPr>
              <a:t>bỏ</a:t>
            </a:r>
            <a:r>
              <a:rPr lang="en-US">
                <a:effectLst/>
                <a:latin typeface="Arial" panose="020B0604020202020204" pitchFamily="34" charset="0"/>
              </a:rPr>
              <a:t> masked aspect prediction module do </a:t>
            </a:r>
            <a:r>
              <a:rPr lang="en-US" err="1">
                <a:effectLst/>
                <a:latin typeface="Arial" panose="020B0604020202020204" pitchFamily="34" charset="0"/>
              </a:rPr>
              <a:t>đó</a:t>
            </a:r>
            <a:r>
              <a:rPr lang="en-US">
                <a:effectLst/>
                <a:latin typeface="Arial" panose="020B0604020202020204" pitchFamily="34" charset="0"/>
              </a:rPr>
              <a:t> </a:t>
            </a:r>
            <a:r>
              <a:rPr lang="en-US" err="1">
                <a:effectLst/>
                <a:latin typeface="Arial" panose="020B0604020202020204" pitchFamily="34" charset="0"/>
              </a:rPr>
              <a:t>chúng</a:t>
            </a:r>
            <a:r>
              <a:rPr lang="en-US">
                <a:effectLst/>
                <a:latin typeface="Arial" panose="020B0604020202020204" pitchFamily="34" charset="0"/>
              </a:rPr>
              <a:t> ta </a:t>
            </a:r>
            <a:r>
              <a:rPr lang="en-US" err="1">
                <a:effectLst/>
                <a:latin typeface="Arial" panose="020B0604020202020204" pitchFamily="34" charset="0"/>
              </a:rPr>
              <a:t>có</a:t>
            </a:r>
            <a:r>
              <a:rPr lang="en-US">
                <a:effectLst/>
                <a:latin typeface="Arial" panose="020B0604020202020204" pitchFamily="34" charset="0"/>
              </a:rPr>
              <a:t> </a:t>
            </a:r>
            <a:r>
              <a:rPr lang="en-US" err="1">
                <a:effectLst/>
                <a:latin typeface="Arial" panose="020B0604020202020204" pitchFamily="34" charset="0"/>
              </a:rPr>
              <a:t>thể</a:t>
            </a:r>
            <a:r>
              <a:rPr lang="en-US">
                <a:effectLst/>
                <a:latin typeface="Arial" panose="020B0604020202020204" pitchFamily="34" charset="0"/>
              </a:rPr>
              <a:t> </a:t>
            </a:r>
            <a:r>
              <a:rPr lang="en-US" err="1">
                <a:effectLst/>
                <a:latin typeface="Arial" panose="020B0604020202020204" pitchFamily="34" charset="0"/>
              </a:rPr>
              <a:t>mất</a:t>
            </a:r>
            <a:r>
              <a:rPr lang="en-US">
                <a:effectLst/>
                <a:latin typeface="Arial" panose="020B0604020202020204" pitchFamily="34" charset="0"/>
              </a:rPr>
              <a:t> </a:t>
            </a:r>
            <a:r>
              <a:rPr lang="en-US" err="1">
                <a:effectLst/>
                <a:latin typeface="Arial" panose="020B0604020202020204" pitchFamily="34" charset="0"/>
              </a:rPr>
              <a:t>thông</a:t>
            </a:r>
            <a:r>
              <a:rPr lang="en-US">
                <a:effectLst/>
                <a:latin typeface="Arial" panose="020B0604020202020204" pitchFamily="34" charset="0"/>
              </a:rPr>
              <a:t> tin </a:t>
            </a:r>
            <a:r>
              <a:rPr lang="en-US" err="1">
                <a:effectLst/>
                <a:latin typeface="Arial" panose="020B0604020202020204" pitchFamily="34" charset="0"/>
              </a:rPr>
              <a:t>ngữ</a:t>
            </a:r>
            <a:r>
              <a:rPr lang="en-US">
                <a:effectLst/>
                <a:latin typeface="Arial" panose="020B0604020202020204" pitchFamily="34" charset="0"/>
              </a:rPr>
              <a:t> </a:t>
            </a:r>
            <a:r>
              <a:rPr lang="en-US" err="1">
                <a:effectLst/>
                <a:latin typeface="Arial" panose="020B0604020202020204" pitchFamily="34" charset="0"/>
              </a:rPr>
              <a:t>nghĩa</a:t>
            </a:r>
            <a:r>
              <a:rPr lang="en-US">
                <a:effectLst/>
                <a:latin typeface="Arial" panose="020B0604020202020204" pitchFamily="34" charset="0"/>
              </a:rPr>
              <a:t> ban </a:t>
            </a:r>
            <a:r>
              <a:rPr lang="en-US" err="1">
                <a:effectLst/>
                <a:latin typeface="Arial" panose="020B0604020202020204" pitchFamily="34" charset="0"/>
              </a:rPr>
              <a:t>đầu</a:t>
            </a:r>
            <a:r>
              <a:rPr lang="en-US">
                <a:effectLst/>
                <a:latin typeface="Arial" panose="020B0604020202020204" pitchFamily="34" charset="0"/>
              </a:rPr>
              <a:t> </a:t>
            </a:r>
            <a:r>
              <a:rPr lang="en-US" err="1">
                <a:effectLst/>
                <a:latin typeface="Arial" panose="020B0604020202020204" pitchFamily="34" charset="0"/>
              </a:rPr>
              <a:t>của</a:t>
            </a:r>
            <a:r>
              <a:rPr lang="en-US">
                <a:effectLst/>
                <a:latin typeface="Arial" panose="020B0604020202020204" pitchFamily="34" charset="0"/>
              </a:rPr>
              <a:t> </a:t>
            </a:r>
            <a:r>
              <a:rPr lang="en-US" err="1">
                <a:effectLst/>
                <a:latin typeface="Arial" panose="020B0604020202020204" pitchFamily="34" charset="0"/>
              </a:rPr>
              <a:t>câu</a:t>
            </a:r>
            <a:r>
              <a:rPr lang="en-US"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>
                <a:effectLst/>
                <a:latin typeface="Arial" panose="020B0604020202020204" pitchFamily="34" charset="0"/>
              </a:rPr>
              <a:t>NADS w/o DS </a:t>
            </a:r>
            <a:r>
              <a:rPr lang="en-US" err="1">
                <a:effectLst/>
                <a:latin typeface="Arial" panose="020B0604020202020204" pitchFamily="34" charset="0"/>
              </a:rPr>
              <a:t>chỉ</a:t>
            </a:r>
            <a:r>
              <a:rPr lang="en-US">
                <a:effectLst/>
                <a:latin typeface="Arial" panose="020B0604020202020204" pitchFamily="34" charset="0"/>
              </a:rPr>
              <a:t> </a:t>
            </a:r>
            <a:r>
              <a:rPr lang="en-US" err="1">
                <a:effectLst/>
                <a:latin typeface="Arial" panose="020B0604020202020204" pitchFamily="34" charset="0"/>
              </a:rPr>
              <a:t>ra</a:t>
            </a:r>
            <a:r>
              <a:rPr lang="en-US">
                <a:effectLst/>
                <a:latin typeface="Arial" panose="020B0604020202020204" pitchFamily="34" charset="0"/>
              </a:rPr>
              <a:t> </a:t>
            </a:r>
            <a:r>
              <a:rPr lang="en-US" err="1">
                <a:effectLst/>
                <a:latin typeface="Arial" panose="020B0604020202020204" pitchFamily="34" charset="0"/>
              </a:rPr>
              <a:t>rằng</a:t>
            </a:r>
            <a:r>
              <a:rPr lang="en-US">
                <a:effectLst/>
                <a:latin typeface="Arial" panose="020B0604020202020204" pitchFamily="34" charset="0"/>
              </a:rPr>
              <a:t> </a:t>
            </a:r>
            <a:r>
              <a:rPr lang="en-US" err="1">
                <a:effectLst/>
                <a:latin typeface="Arial" panose="020B0604020202020204" pitchFamily="34" charset="0"/>
              </a:rPr>
              <a:t>tác</a:t>
            </a:r>
            <a:r>
              <a:rPr lang="en-US">
                <a:effectLst/>
                <a:latin typeface="Arial" panose="020B0604020202020204" pitchFamily="34" charset="0"/>
              </a:rPr>
              <a:t> </a:t>
            </a:r>
            <a:r>
              <a:rPr lang="en-US" err="1">
                <a:effectLst/>
                <a:latin typeface="Arial" panose="020B0604020202020204" pitchFamily="34" charset="0"/>
              </a:rPr>
              <a:t>giả</a:t>
            </a:r>
            <a:r>
              <a:rPr lang="en-US">
                <a:effectLst/>
                <a:latin typeface="Arial" panose="020B0604020202020204" pitchFamily="34" charset="0"/>
              </a:rPr>
              <a:t> </a:t>
            </a:r>
            <a:r>
              <a:rPr lang="en-US" err="1">
                <a:effectLst/>
                <a:latin typeface="Arial" panose="020B0604020202020204" pitchFamily="34" charset="0"/>
              </a:rPr>
              <a:t>sử</a:t>
            </a:r>
            <a:r>
              <a:rPr lang="en-US">
                <a:effectLst/>
                <a:latin typeface="Arial" panose="020B0604020202020204" pitchFamily="34" charset="0"/>
              </a:rPr>
              <a:t> </a:t>
            </a:r>
            <a:r>
              <a:rPr lang="en-US" err="1">
                <a:effectLst/>
                <a:latin typeface="Arial" panose="020B0604020202020204" pitchFamily="34" charset="0"/>
              </a:rPr>
              <a:t>dụng</a:t>
            </a:r>
            <a:r>
              <a:rPr lang="en-US">
                <a:effectLst/>
                <a:latin typeface="Arial" panose="020B0604020202020204" pitchFamily="34" charset="0"/>
              </a:rPr>
              <a:t> cross-entropy loss function </a:t>
            </a:r>
            <a:r>
              <a:rPr lang="en-US" err="1">
                <a:effectLst/>
                <a:latin typeface="Arial" panose="020B0604020202020204" pitchFamily="34" charset="0"/>
              </a:rPr>
              <a:t>thay</a:t>
            </a:r>
            <a:r>
              <a:rPr lang="en-US">
                <a:effectLst/>
                <a:latin typeface="Arial" panose="020B0604020202020204" pitchFamily="34" charset="0"/>
              </a:rPr>
              <a:t> </a:t>
            </a:r>
            <a:r>
              <a:rPr lang="en-US" err="1">
                <a:effectLst/>
                <a:latin typeface="Arial" panose="020B0604020202020204" pitchFamily="34" charset="0"/>
              </a:rPr>
              <a:t>vì</a:t>
            </a:r>
            <a:r>
              <a:rPr lang="en-US">
                <a:effectLst/>
                <a:latin typeface="Arial" panose="020B0604020202020204" pitchFamily="34" charset="0"/>
              </a:rPr>
              <a:t> differential sentiment loss.</a:t>
            </a:r>
          </a:p>
          <a:p>
            <a:endParaRPr lang="en-US">
              <a:effectLst/>
              <a:latin typeface="Arial" panose="020B0604020202020204" pitchFamily="34" charset="0"/>
            </a:endParaRPr>
          </a:p>
          <a:p>
            <a:r>
              <a:rPr lang="vi-VN">
                <a:effectLst/>
                <a:latin typeface="Arial" panose="020B0604020202020204" pitchFamily="34" charset="0"/>
              </a:rPr>
              <a:t>Hình </a:t>
            </a:r>
            <a:r>
              <a:rPr lang="en-US" err="1">
                <a:effectLst/>
                <a:latin typeface="Arial" panose="020B0604020202020204" pitchFamily="34" charset="0"/>
              </a:rPr>
              <a:t>trên</a:t>
            </a:r>
            <a:r>
              <a:rPr lang="vi-VN">
                <a:effectLst/>
                <a:latin typeface="Arial" panose="020B0604020202020204" pitchFamily="34" charset="0"/>
              </a:rPr>
              <a:t> cho thấy accuracy của different m(pos, neg) khi tác giả đặt m(pos, neu) =</a:t>
            </a:r>
            <a:r>
              <a:rPr lang="en-US">
                <a:effectLst/>
                <a:latin typeface="Arial" panose="020B0604020202020204" pitchFamily="34" charset="0"/>
              </a:rPr>
              <a:t> </a:t>
            </a:r>
            <a:r>
              <a:rPr lang="vi-VN">
                <a:effectLst/>
                <a:latin typeface="Arial" panose="020B0604020202020204" pitchFamily="34" charset="0"/>
              </a:rPr>
              <a:t>0.4 trong ba phương pháp của tác giả dựa trên</a:t>
            </a:r>
            <a:r>
              <a:rPr lang="en-US">
                <a:effectLst/>
                <a:latin typeface="Arial" panose="020B0604020202020204" pitchFamily="34" charset="0"/>
              </a:rPr>
              <a:t> </a:t>
            </a:r>
            <a:r>
              <a:rPr lang="vi-VN">
                <a:effectLst/>
                <a:latin typeface="Arial" panose="020B0604020202020204" pitchFamily="34" charset="0"/>
              </a:rPr>
              <a:t>NADS framework trên Laptop dataset. Như chúng</a:t>
            </a:r>
            <a:r>
              <a:rPr lang="en-US">
                <a:effectLst/>
                <a:latin typeface="Arial" panose="020B0604020202020204" pitchFamily="34" charset="0"/>
              </a:rPr>
              <a:t> </a:t>
            </a:r>
            <a:r>
              <a:rPr lang="vi-VN">
                <a:effectLst/>
                <a:latin typeface="Arial" panose="020B0604020202020204" pitchFamily="34" charset="0"/>
              </a:rPr>
              <a:t>ta thấy, đầu tiên accuracy tăng và sau đó giảm</a:t>
            </a:r>
            <a:r>
              <a:rPr lang="en-US">
                <a:effectLst/>
                <a:latin typeface="Arial" panose="020B0604020202020204" pitchFamily="34" charset="0"/>
              </a:rPr>
              <a:t> </a:t>
            </a:r>
            <a:r>
              <a:rPr lang="vi-VN">
                <a:effectLst/>
                <a:latin typeface="Arial" panose="020B0604020202020204" pitchFamily="34" charset="0"/>
              </a:rPr>
              <a:t>dần trong quá trình m(pos, neg) tăng dần. Ba mô</a:t>
            </a:r>
            <a:r>
              <a:rPr lang="en-US">
                <a:effectLst/>
                <a:latin typeface="Arial" panose="020B0604020202020204" pitchFamily="34" charset="0"/>
              </a:rPr>
              <a:t> </a:t>
            </a:r>
            <a:r>
              <a:rPr lang="vi-VN">
                <a:effectLst/>
                <a:latin typeface="Arial" panose="020B0604020202020204" pitchFamily="34" charset="0"/>
              </a:rPr>
              <a:t>hình hoạt động tốt nhất khi m(pos, neg) được</a:t>
            </a:r>
            <a:r>
              <a:rPr lang="en-US">
                <a:effectLst/>
                <a:latin typeface="Arial" panose="020B0604020202020204" pitchFamily="34" charset="0"/>
              </a:rPr>
              <a:t> </a:t>
            </a:r>
            <a:r>
              <a:rPr lang="vi-VN">
                <a:effectLst/>
                <a:latin typeface="Arial" panose="020B0604020202020204" pitchFamily="34" charset="0"/>
              </a:rPr>
              <a:t>đặt thành 0.6, 0.5 và 0.7. Thực nghiệm này cho</a:t>
            </a:r>
            <a:r>
              <a:rPr lang="en-US">
                <a:effectLst/>
                <a:latin typeface="Arial" panose="020B0604020202020204" pitchFamily="34" charset="0"/>
              </a:rPr>
              <a:t> </a:t>
            </a:r>
            <a:r>
              <a:rPr lang="vi-VN">
                <a:effectLst/>
                <a:latin typeface="Arial" panose="020B0604020202020204" pitchFamily="34" charset="0"/>
              </a:rPr>
              <a:t>thấy khoảng cách giữa positive và negative thực sự</a:t>
            </a:r>
            <a:r>
              <a:rPr lang="en-US">
                <a:effectLst/>
                <a:latin typeface="Arial" panose="020B0604020202020204" pitchFamily="34" charset="0"/>
              </a:rPr>
              <a:t> </a:t>
            </a:r>
            <a:r>
              <a:rPr lang="vi-VN">
                <a:effectLst/>
                <a:latin typeface="Arial" panose="020B0604020202020204" pitchFamily="34" charset="0"/>
              </a:rPr>
              <a:t>xa hơn khoảng cách giữa positive và neutral.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DE958-EAAA-442D-91D5-A2C1E7D0A98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97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>
                <a:effectLst/>
                <a:latin typeface="Arial" panose="020B0604020202020204" pitchFamily="34" charset="0"/>
              </a:rPr>
              <a:t>Tác giả so sánh ARS của ba mô hình trước và</a:t>
            </a:r>
            <a:r>
              <a:rPr lang="en-US">
                <a:effectLst/>
                <a:latin typeface="Arial" panose="020B0604020202020204" pitchFamily="34" charset="0"/>
              </a:rPr>
              <a:t> </a:t>
            </a:r>
            <a:r>
              <a:rPr lang="vi-VN">
                <a:effectLst/>
                <a:latin typeface="Arial" panose="020B0604020202020204" pitchFamily="34" charset="0"/>
              </a:rPr>
              <a:t>sau khi thêm NADS framework. Kết quả trong</a:t>
            </a:r>
            <a:r>
              <a:rPr lang="en-US">
                <a:effectLst/>
                <a:latin typeface="Arial" panose="020B0604020202020204" pitchFamily="34" charset="0"/>
              </a:rPr>
              <a:t> </a:t>
            </a:r>
            <a:r>
              <a:rPr lang="vi-VN">
                <a:effectLst/>
                <a:latin typeface="Arial" panose="020B0604020202020204" pitchFamily="34" charset="0"/>
              </a:rPr>
              <a:t>Bảng 5 cho thấy ARS của mô hình đã được cải</a:t>
            </a:r>
            <a:r>
              <a:rPr lang="en-US">
                <a:effectLst/>
                <a:latin typeface="Arial" panose="020B0604020202020204" pitchFamily="34" charset="0"/>
              </a:rPr>
              <a:t> </a:t>
            </a:r>
            <a:r>
              <a:rPr lang="vi-VN">
                <a:effectLst/>
                <a:latin typeface="Arial" panose="020B0604020202020204" pitchFamily="34" charset="0"/>
              </a:rPr>
              <a:t>thiện đáng kể sau khi thêm NADS framework của</a:t>
            </a:r>
            <a:r>
              <a:rPr lang="en-US">
                <a:effectLst/>
                <a:latin typeface="Arial" panose="020B0604020202020204" pitchFamily="34" charset="0"/>
              </a:rPr>
              <a:t> </a:t>
            </a:r>
            <a:r>
              <a:rPr lang="vi-VN">
                <a:effectLst/>
                <a:latin typeface="Arial" panose="020B0604020202020204" pitchFamily="34" charset="0"/>
              </a:rPr>
              <a:t>tác giả. DualGCN+NADS hoạt động tốt hơn đáng</a:t>
            </a:r>
            <a:r>
              <a:rPr lang="en-US">
                <a:effectLst/>
                <a:latin typeface="Arial" panose="020B0604020202020204" pitchFamily="34" charset="0"/>
              </a:rPr>
              <a:t> </a:t>
            </a:r>
            <a:r>
              <a:rPr lang="vi-VN">
                <a:effectLst/>
                <a:latin typeface="Arial" panose="020B0604020202020204" pitchFamily="34" charset="0"/>
              </a:rPr>
              <a:t>kể so với các mô hình khác với mức giảm 21.33%</a:t>
            </a:r>
            <a:r>
              <a:rPr lang="en-US">
                <a:effectLst/>
                <a:latin typeface="Arial" panose="020B0604020202020204" pitchFamily="34" charset="0"/>
              </a:rPr>
              <a:t> </a:t>
            </a:r>
            <a:r>
              <a:rPr lang="vi-VN">
                <a:effectLst/>
                <a:latin typeface="Arial" panose="020B0604020202020204" pitchFamily="34" charset="0"/>
              </a:rPr>
              <a:t>và 21.93% trên Restaurant và Laptop. Điều này</a:t>
            </a:r>
            <a:r>
              <a:rPr lang="en-US">
                <a:effectLst/>
                <a:latin typeface="Arial" panose="020B0604020202020204" pitchFamily="34" charset="0"/>
              </a:rPr>
              <a:t> </a:t>
            </a:r>
            <a:r>
              <a:rPr lang="vi-VN">
                <a:effectLst/>
                <a:latin typeface="Arial" panose="020B0604020202020204" pitchFamily="34" charset="0"/>
              </a:rPr>
              <a:t>cho thấy rằng framework của tác giả sử dụng nhận</a:t>
            </a:r>
            <a:r>
              <a:rPr lang="en-US">
                <a:effectLst/>
                <a:latin typeface="Arial" panose="020B0604020202020204" pitchFamily="34" charset="0"/>
              </a:rPr>
              <a:t> </a:t>
            </a:r>
            <a:r>
              <a:rPr lang="vi-VN">
                <a:effectLst/>
                <a:latin typeface="Arial" panose="020B0604020202020204" pitchFamily="34" charset="0"/>
              </a:rPr>
              <a:t>thức của con người có robustness tốt hơn so với</a:t>
            </a:r>
            <a:r>
              <a:rPr lang="en-US">
                <a:effectLst/>
                <a:latin typeface="Arial" panose="020B0604020202020204" pitchFamily="34" charset="0"/>
              </a:rPr>
              <a:t> </a:t>
            </a:r>
            <a:r>
              <a:rPr lang="vi-VN">
                <a:effectLst/>
                <a:latin typeface="Arial" panose="020B0604020202020204" pitchFamily="34" charset="0"/>
              </a:rPr>
              <a:t>các mô hình khác.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DE958-EAAA-442D-91D5-A2C1E7D0A98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66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err="1">
                <a:effectLst/>
                <a:latin typeface="Arial" panose="020B0604020202020204" pitchFamily="34" charset="0"/>
              </a:rPr>
              <a:t>Hầu</a:t>
            </a:r>
            <a:r>
              <a:rPr lang="en-US" b="0" i="0">
                <a:effectLst/>
                <a:latin typeface="Arial" panose="020B0604020202020204" pitchFamily="34" charset="0"/>
              </a:rPr>
              <a:t> </a:t>
            </a:r>
            <a:r>
              <a:rPr lang="en-US" b="0" i="0" err="1">
                <a:effectLst/>
                <a:latin typeface="Arial" panose="020B0604020202020204" pitchFamily="34" charset="0"/>
              </a:rPr>
              <a:t>hết</a:t>
            </a:r>
            <a:r>
              <a:rPr lang="en-US" b="0" i="0">
                <a:effectLst/>
                <a:latin typeface="Arial" panose="020B0604020202020204" pitchFamily="34" charset="0"/>
              </a:rPr>
              <a:t> </a:t>
            </a:r>
            <a:r>
              <a:rPr lang="en-US" b="0" i="0" err="1">
                <a:effectLst/>
                <a:latin typeface="Arial" panose="020B0604020202020204" pitchFamily="34" charset="0"/>
              </a:rPr>
              <a:t>các</a:t>
            </a:r>
            <a:r>
              <a:rPr lang="en-US" b="0" i="0">
                <a:effectLst/>
                <a:latin typeface="Arial" panose="020B0604020202020204" pitchFamily="34" charset="0"/>
              </a:rPr>
              <a:t> </a:t>
            </a:r>
            <a:r>
              <a:rPr lang="en-US" b="0" i="0" err="1">
                <a:effectLst/>
                <a:latin typeface="Arial" panose="020B0604020202020204" pitchFamily="34" charset="0"/>
              </a:rPr>
              <a:t>nỗ</a:t>
            </a:r>
            <a:r>
              <a:rPr lang="en-US" b="0" i="0">
                <a:effectLst/>
                <a:latin typeface="Arial" panose="020B0604020202020204" pitchFamily="34" charset="0"/>
              </a:rPr>
              <a:t> </a:t>
            </a:r>
            <a:r>
              <a:rPr lang="en-US" b="0" i="0" err="1">
                <a:effectLst/>
                <a:latin typeface="Arial" panose="020B0604020202020204" pitchFamily="34" charset="0"/>
              </a:rPr>
              <a:t>lực</a:t>
            </a:r>
            <a:r>
              <a:rPr lang="en-US" b="0" i="0">
                <a:effectLst/>
                <a:latin typeface="Arial" panose="020B0604020202020204" pitchFamily="34" charset="0"/>
              </a:rPr>
              <a:t> </a:t>
            </a:r>
            <a:r>
              <a:rPr lang="en-US" b="0" i="0" err="1">
                <a:effectLst/>
                <a:latin typeface="Arial" panose="020B0604020202020204" pitchFamily="34" charset="0"/>
              </a:rPr>
              <a:t>gần</a:t>
            </a:r>
            <a:r>
              <a:rPr lang="en-US" b="0" i="0">
                <a:effectLst/>
                <a:latin typeface="Arial" panose="020B0604020202020204" pitchFamily="34" charset="0"/>
              </a:rPr>
              <a:t> </a:t>
            </a:r>
            <a:r>
              <a:rPr lang="en-US" b="0" i="0" err="1">
                <a:effectLst/>
                <a:latin typeface="Arial" panose="020B0604020202020204" pitchFamily="34" charset="0"/>
              </a:rPr>
              <a:t>đây</a:t>
            </a:r>
            <a:r>
              <a:rPr lang="en-US" b="0" i="0">
                <a:effectLst/>
                <a:latin typeface="Arial" panose="020B0604020202020204" pitchFamily="34" charset="0"/>
              </a:rPr>
              <a:t> </a:t>
            </a:r>
            <a:r>
              <a:rPr lang="en-US" b="0" i="0" err="1">
                <a:effectLst/>
                <a:latin typeface="Arial" panose="020B0604020202020204" pitchFamily="34" charset="0"/>
              </a:rPr>
              <a:t>đều</a:t>
            </a:r>
            <a:r>
              <a:rPr lang="en-US" b="0" i="0">
                <a:effectLst/>
                <a:latin typeface="Arial" panose="020B0604020202020204" pitchFamily="34" charset="0"/>
              </a:rPr>
              <a:t> </a:t>
            </a:r>
            <a:r>
              <a:rPr lang="en-US" b="0" i="0" err="1">
                <a:effectLst/>
                <a:latin typeface="Arial" panose="020B0604020202020204" pitchFamily="34" charset="0"/>
              </a:rPr>
              <a:t>áp</a:t>
            </a:r>
            <a:r>
              <a:rPr lang="en-US" b="0" i="0">
                <a:effectLst/>
                <a:latin typeface="Arial" panose="020B0604020202020204" pitchFamily="34" charset="0"/>
              </a:rPr>
              <a:t> </a:t>
            </a:r>
            <a:r>
              <a:rPr lang="en-US" b="0" i="0" err="1">
                <a:effectLst/>
                <a:latin typeface="Arial" panose="020B0604020202020204" pitchFamily="34" charset="0"/>
              </a:rPr>
              <a:t>dụng</a:t>
            </a:r>
            <a:r>
              <a:rPr lang="en-US" b="0" i="0">
                <a:effectLst/>
                <a:latin typeface="Arial" panose="020B0604020202020204" pitchFamily="34" charset="0"/>
              </a:rPr>
              <a:t> pre-</a:t>
            </a:r>
            <a:br>
              <a:rPr lang="en-US"/>
            </a:br>
            <a:r>
              <a:rPr lang="en-US" b="0" i="0">
                <a:effectLst/>
                <a:latin typeface="Arial" panose="020B0604020202020204" pitchFamily="34" charset="0"/>
              </a:rPr>
              <a:t>trained model </a:t>
            </a:r>
            <a:r>
              <a:rPr lang="en-US" b="0" i="0" err="1">
                <a:effectLst/>
                <a:latin typeface="Arial" panose="020B0604020202020204" pitchFamily="34" charset="0"/>
              </a:rPr>
              <a:t>để</a:t>
            </a:r>
            <a:r>
              <a:rPr lang="en-US" b="0" i="0">
                <a:effectLst/>
                <a:latin typeface="Arial" panose="020B0604020202020204" pitchFamily="34" charset="0"/>
              </a:rPr>
              <a:t> </a:t>
            </a:r>
            <a:r>
              <a:rPr lang="en-US" b="0" i="0" err="1">
                <a:effectLst/>
                <a:latin typeface="Arial" panose="020B0604020202020204" pitchFamily="34" charset="0"/>
              </a:rPr>
              <a:t>phân</a:t>
            </a:r>
            <a:r>
              <a:rPr lang="en-US" b="0" i="0">
                <a:effectLst/>
                <a:latin typeface="Arial" panose="020B0604020202020204" pitchFamily="34" charset="0"/>
              </a:rPr>
              <a:t> </a:t>
            </a:r>
            <a:r>
              <a:rPr lang="en-US" b="0" i="0" err="1">
                <a:effectLst/>
                <a:latin typeface="Arial" panose="020B0604020202020204" pitchFamily="34" charset="0"/>
              </a:rPr>
              <a:t>loại</a:t>
            </a:r>
            <a:r>
              <a:rPr lang="en-US" b="0" i="0">
                <a:effectLst/>
                <a:latin typeface="Arial" panose="020B0604020202020204" pitchFamily="34" charset="0"/>
              </a:rPr>
              <a:t> </a:t>
            </a:r>
            <a:r>
              <a:rPr lang="en-US" b="0" i="0" err="1">
                <a:effectLst/>
                <a:latin typeface="Arial" panose="020B0604020202020204" pitchFamily="34" charset="0"/>
              </a:rPr>
              <a:t>các</a:t>
            </a:r>
            <a:r>
              <a:rPr lang="en-US" b="0" i="0">
                <a:effectLst/>
                <a:latin typeface="Arial" panose="020B0604020202020204" pitchFamily="34" charset="0"/>
              </a:rPr>
              <a:t> </a:t>
            </a:r>
            <a:r>
              <a:rPr lang="en-US" b="0" i="0" err="1">
                <a:effectLst/>
                <a:latin typeface="Arial" panose="020B0604020202020204" pitchFamily="34" charset="0"/>
              </a:rPr>
              <a:t>câu</a:t>
            </a:r>
            <a:r>
              <a:rPr lang="en-US" b="0" i="0">
                <a:effectLst/>
                <a:latin typeface="Arial" panose="020B0604020202020204" pitchFamily="34" charset="0"/>
              </a:rPr>
              <a:t> </a:t>
            </a:r>
            <a:r>
              <a:rPr lang="en-US" b="0" i="0" err="1">
                <a:effectLst/>
                <a:latin typeface="Arial" panose="020B0604020202020204" pitchFamily="34" charset="0"/>
              </a:rPr>
              <a:t>với</a:t>
            </a:r>
            <a:r>
              <a:rPr lang="en-US" b="0" i="0">
                <a:effectLst/>
                <a:latin typeface="Arial" panose="020B0604020202020204" pitchFamily="34" charset="0"/>
              </a:rPr>
              <a:t> </a:t>
            </a:r>
            <a:r>
              <a:rPr lang="en-US" b="0" i="0" err="1">
                <a:effectLst/>
                <a:latin typeface="Arial" panose="020B0604020202020204" pitchFamily="34" charset="0"/>
              </a:rPr>
              <a:t>các</a:t>
            </a:r>
            <a:br>
              <a:rPr lang="en-US"/>
            </a:br>
            <a:r>
              <a:rPr lang="en-US" b="0" i="0" err="1">
                <a:effectLst/>
                <a:latin typeface="Arial" panose="020B0604020202020204" pitchFamily="34" charset="0"/>
              </a:rPr>
              <a:t>khía</a:t>
            </a:r>
            <a:r>
              <a:rPr lang="en-US" b="0" i="0">
                <a:effectLst/>
                <a:latin typeface="Arial" panose="020B0604020202020204" pitchFamily="34" charset="0"/>
              </a:rPr>
              <a:t> </a:t>
            </a:r>
            <a:r>
              <a:rPr lang="en-US" b="0" i="0" err="1">
                <a:effectLst/>
                <a:latin typeface="Arial" panose="020B0604020202020204" pitchFamily="34" charset="0"/>
              </a:rPr>
              <a:t>cạnh</a:t>
            </a:r>
            <a:r>
              <a:rPr lang="en-US" b="0" i="0">
                <a:effectLst/>
                <a:latin typeface="Arial" panose="020B0604020202020204" pitchFamily="34" charset="0"/>
              </a:rPr>
              <a:t>. </a:t>
            </a:r>
            <a:r>
              <a:rPr lang="en-US" b="0" i="0" err="1">
                <a:effectLst/>
                <a:latin typeface="Arial" panose="020B0604020202020204" pitchFamily="34" charset="0"/>
              </a:rPr>
              <a:t>Tuy</a:t>
            </a:r>
            <a:r>
              <a:rPr lang="en-US" b="0" i="0">
                <a:effectLst/>
                <a:latin typeface="Arial" panose="020B0604020202020204" pitchFamily="34" charset="0"/>
              </a:rPr>
              <a:t> </a:t>
            </a:r>
            <a:r>
              <a:rPr lang="en-US" b="0" i="0" err="1">
                <a:effectLst/>
                <a:latin typeface="Arial" panose="020B0604020202020204" pitchFamily="34" charset="0"/>
              </a:rPr>
              <a:t>nhiên</a:t>
            </a:r>
            <a:r>
              <a:rPr lang="en-US" b="0" i="0">
                <a:effectLst/>
                <a:latin typeface="Arial" panose="020B0604020202020204" pitchFamily="34" charset="0"/>
              </a:rPr>
              <a:t>, aspect sentiment bias </a:t>
            </a:r>
            <a:r>
              <a:rPr lang="en-US" b="0" i="0" err="1">
                <a:effectLst/>
                <a:latin typeface="Arial" panose="020B0604020202020204" pitchFamily="34" charset="0"/>
              </a:rPr>
              <a:t>từ</a:t>
            </a:r>
            <a:br>
              <a:rPr lang="en-US"/>
            </a:br>
            <a:r>
              <a:rPr lang="en-US" b="0" i="0">
                <a:effectLst/>
                <a:latin typeface="Arial" panose="020B0604020202020204" pitchFamily="34" charset="0"/>
              </a:rPr>
              <a:t>pre-trained model </a:t>
            </a:r>
            <a:r>
              <a:rPr lang="en-US" b="0" i="0" err="1">
                <a:effectLst/>
                <a:latin typeface="Arial" panose="020B0604020202020204" pitchFamily="34" charset="0"/>
              </a:rPr>
              <a:t>mang</a:t>
            </a:r>
            <a:r>
              <a:rPr lang="en-US" b="0" i="0">
                <a:effectLst/>
                <a:latin typeface="Arial" panose="020B0604020202020204" pitchFamily="34" charset="0"/>
              </a:rPr>
              <a:t> </a:t>
            </a:r>
            <a:r>
              <a:rPr lang="en-US" b="0" i="0" err="1">
                <a:effectLst/>
                <a:latin typeface="Arial" panose="020B0604020202020204" pitchFamily="34" charset="0"/>
              </a:rPr>
              <a:t>lại</a:t>
            </a:r>
            <a:r>
              <a:rPr lang="en-US" b="0" i="0">
                <a:effectLst/>
                <a:latin typeface="Arial" panose="020B0604020202020204" pitchFamily="34" charset="0"/>
              </a:rPr>
              <a:t> </a:t>
            </a:r>
            <a:r>
              <a:rPr lang="en-US" b="0" i="0" err="1">
                <a:effectLst/>
                <a:latin typeface="Arial" panose="020B0604020202020204" pitchFamily="34" charset="0"/>
              </a:rPr>
              <a:t>một</a:t>
            </a:r>
            <a:r>
              <a:rPr lang="en-US" b="0" i="0">
                <a:effectLst/>
                <a:latin typeface="Arial" panose="020B0604020202020204" pitchFamily="34" charset="0"/>
              </a:rPr>
              <a:t> </a:t>
            </a:r>
            <a:r>
              <a:rPr lang="en-US" b="0" i="0" err="1">
                <a:effectLst/>
                <a:latin typeface="Arial" panose="020B0604020202020204" pitchFamily="34" charset="0"/>
              </a:rPr>
              <a:t>số</a:t>
            </a:r>
            <a:r>
              <a:rPr lang="en-US" b="0" i="0">
                <a:effectLst/>
                <a:latin typeface="Arial" panose="020B0604020202020204" pitchFamily="34" charset="0"/>
              </a:rPr>
              <a:t> </a:t>
            </a:r>
            <a:r>
              <a:rPr lang="en-US" b="0" i="0" err="1">
                <a:effectLst/>
                <a:latin typeface="Arial" panose="020B0604020202020204" pitchFamily="34" charset="0"/>
              </a:rPr>
              <a:t>nhiễu</a:t>
            </a:r>
            <a:r>
              <a:rPr lang="en-US" b="0" i="0">
                <a:effectLst/>
                <a:latin typeface="Arial" panose="020B0604020202020204" pitchFamily="34" charset="0"/>
              </a:rPr>
              <a:t> </a:t>
            </a:r>
            <a:r>
              <a:rPr lang="en-US" b="0" i="0" err="1">
                <a:effectLst/>
                <a:latin typeface="Arial" panose="020B0604020202020204" pitchFamily="34" charset="0"/>
              </a:rPr>
              <a:t>cho</a:t>
            </a:r>
            <a:br>
              <a:rPr lang="en-US"/>
            </a:br>
            <a:r>
              <a:rPr lang="en-US" b="0" i="0" err="1">
                <a:effectLst/>
                <a:latin typeface="Arial" panose="020B0604020202020204" pitchFamily="34" charset="0"/>
              </a:rPr>
              <a:t>tác</a:t>
            </a:r>
            <a:r>
              <a:rPr lang="en-US" b="0" i="0">
                <a:effectLst/>
                <a:latin typeface="Arial" panose="020B0604020202020204" pitchFamily="34" charset="0"/>
              </a:rPr>
              <a:t> </a:t>
            </a:r>
            <a:r>
              <a:rPr lang="en-US" b="0" i="0" err="1">
                <a:effectLst/>
                <a:latin typeface="Arial" panose="020B0604020202020204" pitchFamily="34" charset="0"/>
              </a:rPr>
              <a:t>vụ</a:t>
            </a:r>
            <a:r>
              <a:rPr lang="en-US" b="0" i="0">
                <a:effectLst/>
                <a:latin typeface="Arial" panose="020B0604020202020204" pitchFamily="34" charset="0"/>
              </a:rPr>
              <a:t> ABSA. </a:t>
            </a:r>
            <a:br>
              <a:rPr lang="vi-VN" b="0" i="0">
                <a:effectLst/>
                <a:latin typeface="Arial" panose="020B0604020202020204" pitchFamily="34" charset="0"/>
              </a:rPr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DE958-EAAA-442D-91D5-A2C1E7D0A9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65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2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2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 </a:t>
            </a:r>
            <a:r>
              <a:rPr lang="en-US" sz="120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nghiên</a:t>
            </a:r>
            <a:r>
              <a:rPr lang="en-US" sz="12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cứu</a:t>
            </a:r>
            <a:r>
              <a:rPr lang="en-US" sz="12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vi-VN" sz="12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12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sz="12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2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nhận thấy rằng con người vẫn có thể thực hiện tốt </a:t>
            </a:r>
            <a:r>
              <a:rPr lang="en-US" sz="120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vi-VN" sz="12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vụ ABSA mà không cần biết ý nghĩa của</a:t>
            </a:r>
            <a:r>
              <a:rPr lang="en-US" sz="12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2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aspect. Vì vậy, </a:t>
            </a:r>
            <a:r>
              <a:rPr lang="en-US" sz="120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12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vi-VN" sz="12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sử dụng </a:t>
            </a:r>
            <a:r>
              <a:rPr lang="vi-VN"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no-aspect template </a:t>
            </a:r>
            <a:r>
              <a:rPr lang="vi-VN" sz="12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 </a:t>
            </a:r>
            <a:r>
              <a:rPr lang="vi-VN"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contrastive learning </a:t>
            </a:r>
            <a:r>
              <a:rPr lang="vi-VN" sz="12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 xem xét nhiều </a:t>
            </a:r>
            <a:r>
              <a:rPr lang="en-US"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sentence patterns</a:t>
            </a:r>
            <a:r>
              <a:rPr lang="vi-VN" sz="12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hơn và loại bỏ </a:t>
            </a:r>
            <a:r>
              <a:rPr lang="vi-VN"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sentiment bias </a:t>
            </a:r>
            <a:r>
              <a:rPr lang="vi-VN" sz="12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 </a:t>
            </a:r>
            <a:r>
              <a:rPr lang="vi-VN"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aspect embedding</a:t>
            </a:r>
            <a:r>
              <a:rPr lang="vi-VN" sz="12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20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vi-VN" sz="120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2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12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sz="12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vi-VN" sz="12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ết kế </a:t>
            </a:r>
            <a:r>
              <a:rPr lang="vi-VN"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differential sentiment loss </a:t>
            </a:r>
            <a:r>
              <a:rPr lang="vi-VN" sz="12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 giúp phân biệt rõ hơn các khoảng cách khác nhau giữa</a:t>
            </a:r>
            <a:r>
              <a:rPr lang="en-US" sz="12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2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2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 </a:t>
            </a:r>
            <a:r>
              <a:rPr lang="en-US" sz="120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xúc</a:t>
            </a:r>
            <a:r>
              <a:rPr lang="en-US" sz="12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2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 nhau.</a:t>
            </a:r>
            <a:endParaRPr lang="en-US" sz="120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DE958-EAAA-442D-91D5-A2C1E7D0A9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17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vi-VN" b="0" i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Trong tác vụ ABSA, cho một sentence S ={w1, w2, . . . , w</a:t>
            </a:r>
            <a:r>
              <a:rPr lang="el-GR" b="0" i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τ , . . . , </a:t>
            </a:r>
            <a:r>
              <a:rPr lang="vi-VN" b="0" i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w</a:t>
            </a:r>
            <a:r>
              <a:rPr lang="el-GR" b="0" i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τ +</a:t>
            </a:r>
            <a:r>
              <a:rPr lang="vi-VN" b="0" i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t, . . . , wn} và một aspect term A = {w</a:t>
            </a:r>
            <a:r>
              <a:rPr lang="el-GR" b="0" i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τ , </a:t>
            </a:r>
            <a:r>
              <a:rPr lang="vi-VN" b="0" i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w</a:t>
            </a:r>
            <a:r>
              <a:rPr lang="el-GR" b="0" i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τ +1, . . . , </a:t>
            </a:r>
            <a:r>
              <a:rPr lang="vi-VN" b="0" i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w</a:t>
            </a:r>
            <a:r>
              <a:rPr lang="el-GR" b="0" i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τ +</a:t>
            </a:r>
            <a:r>
              <a:rPr lang="vi-VN" b="0" i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t−1}, </a:t>
            </a:r>
            <a:endParaRPr lang="en-US" b="0" i="0">
              <a:solidFill>
                <a:srgbClr val="5D6879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vi-VN" b="0" i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mục</a:t>
            </a:r>
            <a:r>
              <a:rPr lang="en-US" b="0" i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vi-VN" b="0" i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đích là để dự đoán trạng thái cảm xúc của A trong</a:t>
            </a:r>
            <a:r>
              <a:rPr lang="en-US" b="0" i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vi-VN" b="0" i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S. </a:t>
            </a:r>
            <a:endParaRPr lang="en-US" b="0" i="0">
              <a:solidFill>
                <a:srgbClr val="5D6879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vi-VN" b="0" i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Như thể hiện trong Hình 3, NADS framework</a:t>
            </a:r>
            <a:r>
              <a:rPr lang="en-US" b="0" i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của tác giả bao gồm ba phần. Trước tiên, tác giả</a:t>
            </a:r>
            <a:r>
              <a:rPr lang="en-US" b="0" i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vi-VN" b="0" i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đề xuất no-aspect template và sử dụng phương</a:t>
            </a:r>
            <a:r>
              <a:rPr lang="en-US" b="0" i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vi-VN" b="0" i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pháp contrastive </a:t>
            </a:r>
            <a:endParaRPr lang="en-US" b="0" i="0">
              <a:solidFill>
                <a:srgbClr val="5D6879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vi-VN" b="0" i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learning giữa no-aspect template</a:t>
            </a:r>
            <a:r>
              <a:rPr lang="en-US" b="0" i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vi-VN" b="0" i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và original sentence để xem xét phạm vi rộng hơn</a:t>
            </a:r>
            <a:r>
              <a:rPr lang="en-US" b="0" i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>
                <a:effectLst/>
                <a:latin typeface="Arial" panose="020B0604020202020204" pitchFamily="34" charset="0"/>
              </a:rPr>
              <a:t>của sentence patterns và loại bỏ sentiment bias</a:t>
            </a:r>
            <a:r>
              <a:rPr lang="en-US" b="0" i="0">
                <a:effectLst/>
                <a:latin typeface="Arial" panose="020B0604020202020204" pitchFamily="34" charset="0"/>
              </a:rPr>
              <a:t> </a:t>
            </a:r>
            <a:r>
              <a:rPr lang="vi-VN" b="0" i="0">
                <a:effectLst/>
                <a:latin typeface="Arial" panose="020B0604020202020204" pitchFamily="34" charset="0"/>
              </a:rPr>
              <a:t>trong việc aspect embedding. </a:t>
            </a:r>
            <a:endParaRPr lang="en-US" b="0" i="0">
              <a:effectLst/>
              <a:latin typeface="Arial" panose="020B0604020202020204" pitchFamily="34" charset="0"/>
            </a:endParaRPr>
          </a:p>
          <a:p>
            <a:pPr algn="l"/>
            <a:r>
              <a:rPr lang="vi-VN" b="0" i="0">
                <a:effectLst/>
                <a:latin typeface="Arial" panose="020B0604020202020204" pitchFamily="34" charset="0"/>
              </a:rPr>
              <a:t>Sau đó, để làm cho</a:t>
            </a:r>
            <a:r>
              <a:rPr lang="en-US" b="0" i="0">
                <a:effectLst/>
                <a:latin typeface="Arial" panose="020B0604020202020204" pitchFamily="34" charset="0"/>
              </a:rPr>
              <a:t> </a:t>
            </a:r>
            <a:r>
              <a:rPr lang="vi-VN" b="0" i="0">
                <a:effectLst/>
                <a:latin typeface="Arial" panose="020B0604020202020204" pitchFamily="34" charset="0"/>
              </a:rPr>
              <a:t>câu có các ký tự đặc biệt “&lt; aspect &gt;” mà vẫn</a:t>
            </a:r>
            <a:r>
              <a:rPr lang="en-US" b="0" i="0">
                <a:effectLst/>
                <a:latin typeface="Arial" panose="020B0604020202020204" pitchFamily="34" charset="0"/>
              </a:rPr>
              <a:t> </a:t>
            </a:r>
            <a:r>
              <a:rPr lang="vi-VN" b="0" i="0">
                <a:effectLst/>
                <a:latin typeface="Arial" panose="020B0604020202020204" pitchFamily="34" charset="0"/>
              </a:rPr>
              <a:t>giữ được thông tin ngữ nghĩa ban đầu, tác giả sử</a:t>
            </a:r>
            <a:r>
              <a:rPr lang="en-US" b="0" i="0">
                <a:effectLst/>
                <a:latin typeface="Arial" panose="020B0604020202020204" pitchFamily="34" charset="0"/>
              </a:rPr>
              <a:t> </a:t>
            </a:r>
            <a:r>
              <a:rPr lang="vi-VN" b="0" i="0">
                <a:effectLst/>
                <a:latin typeface="Arial" panose="020B0604020202020204" pitchFamily="34" charset="0"/>
              </a:rPr>
              <a:t>dụng masked aspect prediction. Cuối cùng, tác giả</a:t>
            </a:r>
            <a:br>
              <a:rPr lang="vi-VN"/>
            </a:br>
            <a:r>
              <a:rPr lang="vi-VN" b="0" i="0">
                <a:effectLst/>
                <a:latin typeface="Arial" panose="020B0604020202020204" pitchFamily="34" charset="0"/>
              </a:rPr>
              <a:t>thiết kế differential sentiment loss để học khoảng</a:t>
            </a:r>
            <a:r>
              <a:rPr lang="en-US" b="0" i="0">
                <a:effectLst/>
                <a:latin typeface="Arial" panose="020B0604020202020204" pitchFamily="34" charset="0"/>
              </a:rPr>
              <a:t> </a:t>
            </a:r>
            <a:r>
              <a:rPr lang="vi-VN" b="0" i="0">
                <a:effectLst/>
                <a:latin typeface="Arial" panose="020B0604020202020204" pitchFamily="34" charset="0"/>
              </a:rPr>
              <a:t>cách khác nhau giữa các trạng thái cảm xúc. Tác</a:t>
            </a:r>
            <a:br>
              <a:rPr lang="vi-VN"/>
            </a:br>
            <a:r>
              <a:rPr lang="vi-VN" b="0" i="0">
                <a:effectLst/>
                <a:latin typeface="Arial" panose="020B0604020202020204" pitchFamily="34" charset="0"/>
              </a:rPr>
              <a:t>giả trình bày chi tiết về NADS được đề xuất.</a:t>
            </a:r>
            <a:endParaRPr lang="vi-VN" b="0" i="0">
              <a:solidFill>
                <a:srgbClr val="5D6879"/>
              </a:solidFill>
              <a:effectLst/>
              <a:latin typeface="Lato" panose="020F0502020204030203" pitchFamily="34" charset="0"/>
            </a:endParaRPr>
          </a:p>
          <a:p>
            <a:endParaRPr lang="en-US" b="0" i="0">
              <a:solidFill>
                <a:srgbClr val="5D6879"/>
              </a:solidFill>
              <a:effectLst/>
              <a:latin typeface="Lato" panose="020F0502020204030203" pitchFamily="34" charset="0"/>
            </a:endParaRPr>
          </a:p>
          <a:p>
            <a:r>
              <a:rPr lang="en-US" b="0" i="0">
                <a:effectLst/>
                <a:latin typeface="Arial" panose="020B0604020202020204" pitchFamily="34" charset="0"/>
              </a:rPr>
              <a:t>Đối với mỗi cặp {S, A}, tác giả sử dụng một ký tự đặc biệt “&lt; aspect &gt;” không sentiment bias để thay thế toàn bộ aspect term A trong câu.</a:t>
            </a:r>
            <a:br>
              <a:rPr lang="vi-VN" b="0" i="0">
                <a:solidFill>
                  <a:srgbClr val="5D6879"/>
                </a:solidFill>
                <a:effectLst/>
                <a:latin typeface="Lato" panose="020F0502020204030203" pitchFamily="34" charset="0"/>
              </a:rPr>
            </a:br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DE958-EAAA-442D-91D5-A2C1E7D0A9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3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>
                <a:effectLst/>
                <a:latin typeface="Arial" panose="020B0604020202020204" pitchFamily="34" charset="0"/>
              </a:rPr>
              <a:t>[</a:t>
            </a:r>
            <a:r>
              <a:rPr lang="vi-VN" b="0" i="0">
                <a:effectLst/>
                <a:latin typeface="Arial" panose="020B0604020202020204" pitchFamily="34" charset="0"/>
              </a:rPr>
              <a:t>Trong NADS framework, tác giả sử dụng</a:t>
            </a:r>
            <a:r>
              <a:rPr lang="en-US" b="0" i="0">
                <a:effectLst/>
                <a:latin typeface="Arial" panose="020B0604020202020204" pitchFamily="34" charset="0"/>
              </a:rPr>
              <a:t> </a:t>
            </a:r>
            <a:r>
              <a:rPr lang="vi-VN" b="0" i="0">
                <a:effectLst/>
                <a:latin typeface="Arial" panose="020B0604020202020204" pitchFamily="34" charset="0"/>
              </a:rPr>
              <a:t>BERT để embedding từng cặp sentence-aspectbằng cách nhập phần nối của aspect term và sentence. Đối với các mô hình khác, tác giả sử dụng</a:t>
            </a:r>
            <a:br>
              <a:rPr lang="vi-VN"/>
            </a:br>
            <a:r>
              <a:rPr lang="vi-VN" b="0" i="0">
                <a:effectLst/>
                <a:latin typeface="Arial" panose="020B0604020202020204" pitchFamily="34" charset="0"/>
              </a:rPr>
              <a:t>các phương pháp của chúng làm bộ mã hóa để</a:t>
            </a:r>
            <a:r>
              <a:rPr lang="en-US" b="0" i="0">
                <a:effectLst/>
                <a:latin typeface="Arial" panose="020B0604020202020204" pitchFamily="34" charset="0"/>
              </a:rPr>
              <a:t> </a:t>
            </a:r>
            <a:r>
              <a:rPr lang="vi-VN" b="0" i="0">
                <a:effectLst/>
                <a:latin typeface="Arial" panose="020B0604020202020204" pitchFamily="34" charset="0"/>
              </a:rPr>
              <a:t>nhận được embedding cho từng cặp (si, ai). </a:t>
            </a:r>
            <a:br>
              <a:rPr lang="vi-VN"/>
            </a:br>
            <a:r>
              <a:rPr lang="vi-VN" b="0" i="0">
                <a:effectLst/>
                <a:latin typeface="Arial" panose="020B0604020202020204" pitchFamily="34" charset="0"/>
              </a:rPr>
              <a:t>Bằng cách so sánh original sentence với no-aspect template, tác giả loại bỏ sentiment bias gây</a:t>
            </a:r>
            <a:r>
              <a:rPr lang="en-US" b="0" i="0">
                <a:effectLst/>
                <a:latin typeface="Arial" panose="020B0604020202020204" pitchFamily="34" charset="0"/>
              </a:rPr>
              <a:t> </a:t>
            </a:r>
            <a:r>
              <a:rPr lang="vi-VN" b="0" i="0">
                <a:effectLst/>
                <a:latin typeface="Arial" panose="020B0604020202020204" pitchFamily="34" charset="0"/>
              </a:rPr>
              <a:t>ra bởi các aspect term trong original sentence và</a:t>
            </a:r>
            <a:br>
              <a:rPr lang="vi-VN"/>
            </a:br>
            <a:r>
              <a:rPr lang="vi-VN" b="0" i="0">
                <a:effectLst/>
                <a:latin typeface="Arial" panose="020B0604020202020204" pitchFamily="34" charset="0"/>
              </a:rPr>
              <a:t>không chỉ học thông tin của một sentence mà còn</a:t>
            </a:r>
            <a:r>
              <a:rPr lang="en-US" b="0" i="0">
                <a:effectLst/>
                <a:latin typeface="Arial" panose="020B0604020202020204" pitchFamily="34" charset="0"/>
              </a:rPr>
              <a:t> </a:t>
            </a:r>
            <a:r>
              <a:rPr lang="vi-VN" b="0" i="0">
                <a:effectLst/>
                <a:latin typeface="Arial" panose="020B0604020202020204" pitchFamily="34" charset="0"/>
              </a:rPr>
              <a:t>cả thông tin của một nhóm sentence patterns. Điều</a:t>
            </a:r>
            <a:r>
              <a:rPr lang="en-US" b="0" i="0">
                <a:effectLst/>
                <a:latin typeface="Arial" panose="020B0604020202020204" pitchFamily="34" charset="0"/>
              </a:rPr>
              <a:t> </a:t>
            </a:r>
            <a:r>
              <a:rPr lang="vi-VN" b="0" i="0">
                <a:effectLst/>
                <a:latin typeface="Arial" panose="020B0604020202020204" pitchFamily="34" charset="0"/>
              </a:rPr>
              <a:t>này giúp tác giả cải thiện robustness của mô hình.</a:t>
            </a:r>
            <a:br>
              <a:rPr lang="vi-VN"/>
            </a:br>
            <a:r>
              <a:rPr lang="vi-VN" b="0" i="0">
                <a:effectLst/>
                <a:latin typeface="Arial" panose="020B0604020202020204" pitchFamily="34" charset="0"/>
              </a:rPr>
              <a:t>Hơn nữa, contrastive learning giúp chúng ta regularize pre-trained anisotropic embedding space</a:t>
            </a:r>
            <a:r>
              <a:rPr lang="en-US" b="0" i="0">
                <a:effectLst/>
                <a:latin typeface="Arial" panose="020B0604020202020204" pitchFamily="34" charset="0"/>
              </a:rPr>
              <a:t> (</a:t>
            </a:r>
            <a:r>
              <a:rPr lang="vi-VN" b="0" i="0">
                <a:effectLst/>
                <a:latin typeface="Arial" panose="020B0604020202020204" pitchFamily="34" charset="0"/>
              </a:rPr>
              <a:t>chính quy hóa không gian nhúng bất đẳng hướng được đào tạo trước</a:t>
            </a:r>
            <a:r>
              <a:rPr lang="en-US" b="0" i="0">
                <a:effectLst/>
                <a:latin typeface="Arial" panose="020B0604020202020204" pitchFamily="34" charset="0"/>
              </a:rPr>
              <a:t>)</a:t>
            </a:r>
            <a:r>
              <a:rPr lang="vi-VN" b="0" i="0">
                <a:effectLst/>
                <a:latin typeface="Arial" panose="020B0604020202020204" pitchFamily="34" charset="0"/>
              </a:rPr>
              <a:t> </a:t>
            </a:r>
            <a:r>
              <a:rPr lang="en-US" b="0" i="0">
                <a:effectLst/>
                <a:latin typeface="Arial" panose="020B0604020202020204" pitchFamily="34" charset="0"/>
              </a:rPr>
              <a:t>đ</a:t>
            </a:r>
            <a:r>
              <a:rPr lang="vi-VN" b="0" i="0">
                <a:effectLst/>
                <a:latin typeface="Arial" panose="020B0604020202020204" pitchFamily="34" charset="0"/>
              </a:rPr>
              <a:t>ể</a:t>
            </a:r>
            <a:r>
              <a:rPr lang="en-US" b="0" i="0">
                <a:effectLst/>
                <a:latin typeface="Arial" panose="020B0604020202020204" pitchFamily="34" charset="0"/>
              </a:rPr>
              <a:t> </a:t>
            </a:r>
            <a:r>
              <a:rPr lang="vi-VN" b="0" i="0">
                <a:effectLst/>
                <a:latin typeface="Arial" panose="020B0604020202020204" pitchFamily="34" charset="0"/>
              </a:rPr>
              <a:t>chuẩn bị cho differential sentiment loss</a:t>
            </a:r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DE958-EAAA-442D-91D5-A2C1E7D0A9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43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tác giả sử dụng “&lt; aspect &gt;”</a:t>
            </a:r>
            <a:r>
              <a:rPr lang="en-US" b="0" i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vi-VN" b="0" i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để xây dựng no-aspect template. Tuy nhiên, tác</a:t>
            </a:r>
            <a:r>
              <a:rPr lang="en-US" b="0" i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vi-VN" b="0" i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giả nghĩ rằng việc sử dụng trực tiếp một ký tự</a:t>
            </a:r>
            <a:r>
              <a:rPr lang="en-US" b="0" i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vi-VN" b="0" i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đặc biệt “&lt; aspect &gt;” không tồn tại trong pre-trained model có thể</a:t>
            </a:r>
            <a:r>
              <a:rPr lang="en-US" b="0" i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gây ra rắc rối cho việc lưu</a:t>
            </a:r>
            <a:r>
              <a:rPr lang="en-US" b="0" i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vi-VN" b="0" i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giữ thông tin ngữ nghĩa. Do đó, tác giả sử dụng</a:t>
            </a:r>
            <a:r>
              <a:rPr lang="en-US" b="0" i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vi-VN" b="0" i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masked aspect prediction cho các ký tự đặc biệt</a:t>
            </a:r>
            <a:r>
              <a:rPr lang="en-US" b="0" i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vi-VN" b="0" i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“&lt; aspect &gt;” để giữ nguyên ngữ nghĩa. </a:t>
            </a:r>
            <a:endParaRPr lang="en-US" b="0" i="0">
              <a:solidFill>
                <a:srgbClr val="5D6879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>
                <a:effectLst/>
                <a:latin typeface="Arial" panose="020B0604020202020204" pitchFamily="34" charset="0"/>
              </a:rPr>
              <a:t>Cụ thể, tác giả che các khía cạnh bằng cách sử dụng “&lt; aspect &gt;” và dự đoán các original aspect term ở vị trí của “&lt; aspect &gt;” trong ABSA training</a:t>
            </a:r>
            <a:br>
              <a:rPr lang="en-US"/>
            </a:br>
            <a:r>
              <a:rPr lang="en-US" b="0" i="0">
                <a:effectLst/>
                <a:latin typeface="Arial" panose="020B0604020202020204" pitchFamily="34" charset="0"/>
              </a:rPr>
              <a:t>dataset của tác giả. Mục đích của tác giả là huấn luyện cách embedding “&lt; aspect &gt;” để giữ đầy đủ thông tin ngữ nghĩa.</a:t>
            </a:r>
          </a:p>
          <a:p>
            <a:pPr algn="l"/>
            <a:br>
              <a:rPr lang="en-US"/>
            </a:br>
            <a:r>
              <a:rPr lang="en-US" b="0" i="0">
                <a:effectLst/>
                <a:latin typeface="Arial" panose="020B0604020202020204" pitchFamily="34" charset="0"/>
              </a:rPr>
              <a:t>Đặc biệt, tác giả chỉ dự đoán vị trí của “&lt;aspect &gt;” trong câu. Masked aspect prediction giúp chúng ta giữ lại thông tin ngữ nghĩa ban đầu</a:t>
            </a:r>
            <a:br>
              <a:rPr lang="en-US"/>
            </a:br>
            <a:r>
              <a:rPr lang="en-US" b="0" i="0">
                <a:effectLst/>
                <a:latin typeface="Arial" panose="020B0604020202020204" pitchFamily="34" charset="0"/>
              </a:rPr>
              <a:t>của câu sau khi thay thế khía cạnh.</a:t>
            </a:r>
            <a:endParaRPr lang="vi-VN" b="0" i="0">
              <a:solidFill>
                <a:srgbClr val="5D6879"/>
              </a:solidFill>
              <a:effectLst/>
              <a:latin typeface="Lato" panose="020F0502020204030203" pitchFamily="34" charset="0"/>
            </a:endParaRPr>
          </a:p>
          <a:p>
            <a:br>
              <a:rPr lang="vi-VN" b="0" i="0">
                <a:solidFill>
                  <a:srgbClr val="5D6879"/>
                </a:solidFill>
                <a:effectLst/>
                <a:latin typeface="Lato" panose="020F0502020204030203" pitchFamily="34" charset="0"/>
              </a:rPr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DE958-EAAA-442D-91D5-A2C1E7D0A9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70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b="0" i="0">
                <a:effectLst/>
                <a:latin typeface="Arial" panose="020B0604020202020204" pitchFamily="34" charset="0"/>
              </a:rPr>
              <a:t>Sau khi regularizing pre-trained anisotropic embedding space</a:t>
            </a:r>
            <a:r>
              <a:rPr lang="en-US" b="0" i="0">
                <a:effectLst/>
                <a:latin typeface="Arial" panose="020B0604020202020204" pitchFamily="34" charset="0"/>
              </a:rPr>
              <a:t>(</a:t>
            </a:r>
            <a:r>
              <a:rPr lang="vi-VN" b="0" i="0">
                <a:effectLst/>
                <a:latin typeface="Arial" panose="020B0604020202020204" pitchFamily="34" charset="0"/>
              </a:rPr>
              <a:t>chính quy hóa không gian nhúng bất đẳng hướng được đào tạo trước</a:t>
            </a:r>
            <a:r>
              <a:rPr lang="en-US" b="0" i="0">
                <a:effectLst/>
                <a:latin typeface="Arial" panose="020B0604020202020204" pitchFamily="34" charset="0"/>
              </a:rPr>
              <a:t>)</a:t>
            </a:r>
            <a:r>
              <a:rPr lang="vi-VN" b="0" i="0">
                <a:effectLst/>
                <a:latin typeface="Arial" panose="020B0604020202020204" pitchFamily="34" charset="0"/>
              </a:rPr>
              <a:t> bằng cách sử dụng phương pháp</a:t>
            </a:r>
            <a:r>
              <a:rPr lang="en-US" b="0" i="0">
                <a:effectLst/>
                <a:latin typeface="Arial" panose="020B0604020202020204" pitchFamily="34" charset="0"/>
              </a:rPr>
              <a:t> </a:t>
            </a:r>
            <a:r>
              <a:rPr lang="vi-VN" b="0" i="0">
                <a:effectLst/>
                <a:latin typeface="Arial" panose="020B0604020202020204" pitchFamily="34" charset="0"/>
              </a:rPr>
              <a:t>contrastive learning giữa original template và no-aspect template, tác giả thiết kế differential sentiment loss để phân biệt tốt hơn các cảm xúc khác</a:t>
            </a:r>
            <a:r>
              <a:rPr lang="en-US" b="0" i="0">
                <a:effectLst/>
                <a:latin typeface="Arial" panose="020B0604020202020204" pitchFamily="34" charset="0"/>
              </a:rPr>
              <a:t> </a:t>
            </a:r>
            <a:r>
              <a:rPr lang="vi-VN" b="0" i="0">
                <a:effectLst/>
                <a:latin typeface="Arial" panose="020B0604020202020204" pitchFamily="34" charset="0"/>
              </a:rPr>
              <a:t>nhau. Tác giả chuyển</a:t>
            </a:r>
            <a:r>
              <a:rPr lang="en-US" b="0" i="0">
                <a:effectLst/>
                <a:latin typeface="Arial" panose="020B0604020202020204" pitchFamily="34" charset="0"/>
              </a:rPr>
              <a:t> </a:t>
            </a:r>
            <a:r>
              <a:rPr lang="vi-VN" b="0" i="0">
                <a:effectLst/>
                <a:latin typeface="Arial" panose="020B0604020202020204" pitchFamily="34" charset="0"/>
              </a:rPr>
              <a:t>đổi các nhãn cảm xúc positive, neutral và negative</a:t>
            </a:r>
            <a:r>
              <a:rPr lang="en-US" b="0" i="0">
                <a:effectLst/>
                <a:latin typeface="Arial" panose="020B0604020202020204" pitchFamily="34" charset="0"/>
              </a:rPr>
              <a:t> t</a:t>
            </a:r>
            <a:r>
              <a:rPr lang="vi-VN" b="0" i="0">
                <a:effectLst/>
                <a:latin typeface="Arial" panose="020B0604020202020204" pitchFamily="34" charset="0"/>
              </a:rPr>
              <a:t>hành các label embedding</a:t>
            </a:r>
            <a:endParaRPr lang="en-US" b="0" i="0">
              <a:effectLst/>
              <a:latin typeface="Arial" panose="020B0604020202020204" pitchFamily="34" charset="0"/>
            </a:endParaRPr>
          </a:p>
          <a:p>
            <a:endParaRPr lang="en-US" b="0" i="0">
              <a:effectLst/>
              <a:latin typeface="Arial" panose="020B0604020202020204" pitchFamily="34" charset="0"/>
            </a:endParaRPr>
          </a:p>
          <a:p>
            <a:r>
              <a:rPr lang="vi-VN" b="0" i="0">
                <a:effectLst/>
                <a:latin typeface="Arial" panose="020B0604020202020204" pitchFamily="34" charset="0"/>
              </a:rPr>
              <a:t>Hơn nữa, trong</a:t>
            </a:r>
            <a:r>
              <a:rPr lang="en-US" b="0" i="0">
                <a:effectLst/>
                <a:latin typeface="Arial" panose="020B0604020202020204" pitchFamily="34" charset="0"/>
              </a:rPr>
              <a:t> </a:t>
            </a:r>
            <a:r>
              <a:rPr lang="vi-VN" b="0" i="0">
                <a:effectLst/>
                <a:latin typeface="Arial" panose="020B0604020202020204" pitchFamily="34" charset="0"/>
              </a:rPr>
              <a:t>nhận thức của con người, khoảng cách giữa các</a:t>
            </a:r>
            <a:r>
              <a:rPr lang="en-US" b="0" i="0">
                <a:effectLst/>
                <a:latin typeface="Arial" panose="020B0604020202020204" pitchFamily="34" charset="0"/>
              </a:rPr>
              <a:t> </a:t>
            </a:r>
            <a:r>
              <a:rPr lang="vi-VN" b="0" i="0">
                <a:effectLst/>
                <a:latin typeface="Arial" panose="020B0604020202020204" pitchFamily="34" charset="0"/>
              </a:rPr>
              <a:t>cảm xúc khác nhau là khác nhau. Do đó, tác giả đặt</a:t>
            </a:r>
            <a:r>
              <a:rPr lang="en-US" b="0" i="0">
                <a:effectLst/>
                <a:latin typeface="Arial" panose="020B0604020202020204" pitchFamily="34" charset="0"/>
              </a:rPr>
              <a:t> </a:t>
            </a:r>
            <a:r>
              <a:rPr lang="vi-VN" b="0" i="0">
                <a:effectLst/>
                <a:latin typeface="Arial" panose="020B0604020202020204" pitchFamily="34" charset="0"/>
              </a:rPr>
              <a:t>một specific margin cho từng </a:t>
            </a:r>
            <a:r>
              <a:rPr lang="en-US" b="0" i="0">
                <a:effectLst/>
                <a:latin typeface="Arial" panose="020B0604020202020204" pitchFamily="34" charset="0"/>
              </a:rPr>
              <a:t>trường hợp tiêu cực </a:t>
            </a:r>
            <a:r>
              <a:rPr lang="vi-VN" b="0" i="0">
                <a:effectLst/>
                <a:latin typeface="Arial" panose="020B0604020202020204" pitchFamily="34" charset="0"/>
              </a:rPr>
              <a:t>để</a:t>
            </a:r>
            <a:r>
              <a:rPr lang="en-US" b="0" i="0">
                <a:effectLst/>
                <a:latin typeface="Arial" panose="020B0604020202020204" pitchFamily="34" charset="0"/>
              </a:rPr>
              <a:t> </a:t>
            </a:r>
            <a:r>
              <a:rPr lang="vi-VN" b="0" i="0">
                <a:effectLst/>
                <a:latin typeface="Arial" panose="020B0604020202020204" pitchFamily="34" charset="0"/>
              </a:rPr>
              <a:t>phân biệt rõ hơn khoảng cách khác nhau giữa các</a:t>
            </a:r>
            <a:r>
              <a:rPr lang="en-US" b="0" i="0">
                <a:effectLst/>
                <a:latin typeface="Arial" panose="020B0604020202020204" pitchFamily="34" charset="0"/>
              </a:rPr>
              <a:t>  </a:t>
            </a:r>
            <a:r>
              <a:rPr lang="vi-VN" b="0" i="0">
                <a:effectLst/>
                <a:latin typeface="Arial" panose="020B0604020202020204" pitchFamily="34" charset="0"/>
              </a:rPr>
              <a:t>cảm xúc khác nhau. </a:t>
            </a:r>
            <a:endParaRPr lang="en-US" b="0" i="0">
              <a:effectLst/>
              <a:latin typeface="Arial" panose="020B0604020202020204" pitchFamily="34" charset="0"/>
            </a:endParaRPr>
          </a:p>
          <a:p>
            <a:endParaRPr lang="en-US" b="0" i="0">
              <a:effectLst/>
              <a:latin typeface="Arial" panose="020B0604020202020204" pitchFamily="34" charset="0"/>
            </a:endParaRPr>
          </a:p>
          <a:p>
            <a:r>
              <a:rPr lang="vi-VN" b="0" i="0">
                <a:effectLst/>
                <a:latin typeface="Arial" panose="020B0604020202020204" pitchFamily="34" charset="0"/>
              </a:rPr>
              <a:t>Theo nhận thức của con người, tác giả</a:t>
            </a:r>
            <a:r>
              <a:rPr lang="en-US" b="0" i="0">
                <a:effectLst/>
                <a:latin typeface="Arial" panose="020B0604020202020204" pitchFamily="34" charset="0"/>
              </a:rPr>
              <a:t> </a:t>
            </a:r>
            <a:r>
              <a:rPr lang="vi-VN" b="0" i="0">
                <a:effectLst/>
                <a:latin typeface="Arial" panose="020B0604020202020204" pitchFamily="34" charset="0"/>
              </a:rPr>
              <a:t>biểu thị rằng cảm xúc positive và negative nên</a:t>
            </a:r>
            <a:r>
              <a:rPr lang="en-US" b="0" i="0">
                <a:effectLst/>
                <a:latin typeface="Arial" panose="020B0604020202020204" pitchFamily="34" charset="0"/>
              </a:rPr>
              <a:t> </a:t>
            </a:r>
            <a:r>
              <a:rPr lang="vi-VN" b="0" i="0">
                <a:effectLst/>
                <a:latin typeface="Arial" panose="020B0604020202020204" pitchFamily="34" charset="0"/>
              </a:rPr>
              <a:t>có cùng khoảng cách với cảm xúc neutral và</a:t>
            </a:r>
            <a:r>
              <a:rPr lang="en-US" b="0" i="0">
                <a:effectLst/>
                <a:latin typeface="Arial" panose="020B0604020202020204" pitchFamily="34" charset="0"/>
              </a:rPr>
              <a:t> </a:t>
            </a:r>
            <a:r>
              <a:rPr lang="vi-VN" b="0" i="0">
                <a:effectLst/>
                <a:latin typeface="Arial" panose="020B0604020202020204" pitchFamily="34" charset="0"/>
              </a:rPr>
              <a:t>khoảng cách giữa positive và negative là xa hơn.</a:t>
            </a:r>
            <a:r>
              <a:rPr lang="en-US" b="0" i="0">
                <a:effectLst/>
                <a:latin typeface="Arial" panose="020B0604020202020204" pitchFamily="34" charset="0"/>
              </a:rPr>
              <a:t> </a:t>
            </a:r>
            <a:r>
              <a:rPr lang="vi-VN" b="0" i="0">
                <a:effectLst/>
                <a:latin typeface="Arial" panose="020B0604020202020204" pitchFamily="34" charset="0"/>
              </a:rPr>
              <a:t>Do đó, tác giả đặt m(pos, neu) = m(neg, neu)</a:t>
            </a:r>
            <a:r>
              <a:rPr lang="en-US" b="0" i="0">
                <a:effectLst/>
                <a:latin typeface="Arial" panose="020B0604020202020204" pitchFamily="34" charset="0"/>
              </a:rPr>
              <a:t> </a:t>
            </a:r>
            <a:r>
              <a:rPr lang="vi-VN" b="0" i="0">
                <a:effectLst/>
                <a:latin typeface="Arial" panose="020B0604020202020204" pitchFamily="34" charset="0"/>
              </a:rPr>
              <a:t>và m(pos, neg) &gt; m(pos, neu). </a:t>
            </a:r>
            <a:endParaRPr lang="en-US" b="0" i="0">
              <a:effectLst/>
              <a:latin typeface="Arial" panose="020B0604020202020204" pitchFamily="34" charset="0"/>
            </a:endParaRPr>
          </a:p>
          <a:p>
            <a:r>
              <a:rPr lang="vi-VN" b="0" i="0">
                <a:effectLst/>
                <a:latin typeface="Arial" panose="020B0604020202020204" pitchFamily="34" charset="0"/>
              </a:rPr>
              <a:t>So với cross-entropy loss, differential</a:t>
            </a:r>
            <a:r>
              <a:rPr lang="en-US" b="0" i="0">
                <a:effectLst/>
                <a:latin typeface="Arial" panose="020B0604020202020204" pitchFamily="34" charset="0"/>
              </a:rPr>
              <a:t> </a:t>
            </a:r>
            <a:r>
              <a:rPr lang="vi-VN" b="0" i="0">
                <a:effectLst/>
                <a:latin typeface="Arial" panose="020B0604020202020204" pitchFamily="34" charset="0"/>
              </a:rPr>
              <a:t>sentiment loss của tác giả có thể phân loại cảm</a:t>
            </a:r>
            <a:r>
              <a:rPr lang="en-US" b="0" i="0">
                <a:effectLst/>
                <a:latin typeface="Arial" panose="020B0604020202020204" pitchFamily="34" charset="0"/>
              </a:rPr>
              <a:t> </a:t>
            </a:r>
            <a:r>
              <a:rPr lang="vi-VN" b="0" i="0">
                <a:effectLst/>
                <a:latin typeface="Arial" panose="020B0604020202020204" pitchFamily="34" charset="0"/>
              </a:rPr>
              <a:t>xúc tốt hơn thông qua việc phân biệt sự khác nhau</a:t>
            </a:r>
            <a:r>
              <a:rPr lang="en-US" b="0" i="0">
                <a:effectLst/>
                <a:latin typeface="Arial" panose="020B0604020202020204" pitchFamily="34" charset="0"/>
              </a:rPr>
              <a:t> </a:t>
            </a:r>
            <a:r>
              <a:rPr lang="vi-VN" b="0" i="0">
                <a:effectLst/>
                <a:latin typeface="Arial" panose="020B0604020202020204" pitchFamily="34" charset="0"/>
              </a:rPr>
              <a:t>giữa các cảm xúc. Hơn nữa, differential sentiment</a:t>
            </a:r>
            <a:r>
              <a:rPr lang="en-US" b="0" i="0">
                <a:effectLst/>
                <a:latin typeface="Arial" panose="020B0604020202020204" pitchFamily="34" charset="0"/>
              </a:rPr>
              <a:t> </a:t>
            </a:r>
            <a:r>
              <a:rPr lang="vi-VN" b="0" i="0">
                <a:effectLst/>
                <a:latin typeface="Arial" panose="020B0604020202020204" pitchFamily="34" charset="0"/>
              </a:rPr>
              <a:t>loss của tác giả có thể cùng train model và label</a:t>
            </a:r>
            <a:r>
              <a:rPr lang="en-US" b="0" i="0">
                <a:effectLst/>
                <a:latin typeface="Arial" panose="020B0604020202020204" pitchFamily="34" charset="0"/>
              </a:rPr>
              <a:t> </a:t>
            </a:r>
            <a:r>
              <a:rPr lang="vi-VN" b="0" i="0">
                <a:effectLst/>
                <a:latin typeface="Arial" panose="020B0604020202020204" pitchFamily="34" charset="0"/>
              </a:rPr>
              <a:t>embeddings, đồng thời làm cho framework của tác</a:t>
            </a:r>
            <a:r>
              <a:rPr lang="en-US" b="0" i="0">
                <a:effectLst/>
                <a:latin typeface="Arial" panose="020B0604020202020204" pitchFamily="34" charset="0"/>
              </a:rPr>
              <a:t> </a:t>
            </a:r>
            <a:r>
              <a:rPr lang="vi-VN" b="0" i="0">
                <a:effectLst/>
                <a:latin typeface="Arial" panose="020B0604020202020204" pitchFamily="34" charset="0"/>
              </a:rPr>
              <a:t>giả hội tụ nhanh hơn</a:t>
            </a:r>
            <a:r>
              <a:rPr lang="en-US" b="0" i="0">
                <a:effectLst/>
                <a:latin typeface="Arial" panose="020B0604020202020204" pitchFamily="34" charset="0"/>
              </a:rPr>
              <a:t>. Để đánh giá trạng thái cảm xúc của cặp sentence-aspect, tác giả sử dụng cosine similarity để xây dựng scoring function</a:t>
            </a:r>
            <a:br>
              <a:rPr lang="vi-VN"/>
            </a:br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DE958-EAAA-442D-91D5-A2C1E7D0A9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23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b="0" i="0">
                <a:effectLst/>
                <a:latin typeface="Arial" panose="020B0604020202020204" pitchFamily="34" charset="0"/>
              </a:rPr>
              <a:t>So với cross-entropy loss, differential</a:t>
            </a:r>
            <a:r>
              <a:rPr lang="en-US" b="0" i="0">
                <a:effectLst/>
                <a:latin typeface="Arial" panose="020B0604020202020204" pitchFamily="34" charset="0"/>
              </a:rPr>
              <a:t> </a:t>
            </a:r>
            <a:r>
              <a:rPr lang="vi-VN" b="0" i="0">
                <a:effectLst/>
                <a:latin typeface="Arial" panose="020B0604020202020204" pitchFamily="34" charset="0"/>
              </a:rPr>
              <a:t>sentiment loss của tác giả có thể phân loại cảm</a:t>
            </a:r>
            <a:r>
              <a:rPr lang="en-US" b="0" i="0">
                <a:effectLst/>
                <a:latin typeface="Arial" panose="020B0604020202020204" pitchFamily="34" charset="0"/>
              </a:rPr>
              <a:t> </a:t>
            </a:r>
            <a:r>
              <a:rPr lang="vi-VN" b="0" i="0">
                <a:effectLst/>
                <a:latin typeface="Arial" panose="020B0604020202020204" pitchFamily="34" charset="0"/>
              </a:rPr>
              <a:t>xúc tốt hơn thông qua việc phân biệt sự khác nhau</a:t>
            </a:r>
            <a:r>
              <a:rPr lang="en-US" b="0" i="0">
                <a:effectLst/>
                <a:latin typeface="Arial" panose="020B0604020202020204" pitchFamily="34" charset="0"/>
              </a:rPr>
              <a:t> </a:t>
            </a:r>
            <a:r>
              <a:rPr lang="vi-VN" b="0" i="0">
                <a:effectLst/>
                <a:latin typeface="Arial" panose="020B0604020202020204" pitchFamily="34" charset="0"/>
              </a:rPr>
              <a:t>giữa các cảm xúc. </a:t>
            </a:r>
            <a:endParaRPr lang="en-US" b="0" i="0">
              <a:effectLst/>
              <a:latin typeface="Arial" panose="020B0604020202020204" pitchFamily="34" charset="0"/>
            </a:endParaRPr>
          </a:p>
          <a:p>
            <a:r>
              <a:rPr lang="vi-VN" b="0" i="0">
                <a:effectLst/>
                <a:latin typeface="Arial" panose="020B0604020202020204" pitchFamily="34" charset="0"/>
              </a:rPr>
              <a:t>Hơn nữa, differential sentiment</a:t>
            </a:r>
            <a:r>
              <a:rPr lang="en-US" b="0" i="0">
                <a:effectLst/>
                <a:latin typeface="Arial" panose="020B0604020202020204" pitchFamily="34" charset="0"/>
              </a:rPr>
              <a:t> </a:t>
            </a:r>
            <a:r>
              <a:rPr lang="vi-VN" b="0" i="0">
                <a:effectLst/>
                <a:latin typeface="Arial" panose="020B0604020202020204" pitchFamily="34" charset="0"/>
              </a:rPr>
              <a:t>loss của tác giả có thể cùng train model và label</a:t>
            </a:r>
            <a:r>
              <a:rPr lang="en-US" b="0" i="0">
                <a:effectLst/>
                <a:latin typeface="Arial" panose="020B0604020202020204" pitchFamily="34" charset="0"/>
              </a:rPr>
              <a:t> </a:t>
            </a:r>
            <a:r>
              <a:rPr lang="vi-VN" b="0" i="0">
                <a:effectLst/>
                <a:latin typeface="Arial" panose="020B0604020202020204" pitchFamily="34" charset="0"/>
              </a:rPr>
              <a:t>embeddings, đồng thời làm cho framework của tác</a:t>
            </a:r>
            <a:r>
              <a:rPr lang="en-US" b="0" i="0">
                <a:effectLst/>
                <a:latin typeface="Arial" panose="020B0604020202020204" pitchFamily="34" charset="0"/>
              </a:rPr>
              <a:t> </a:t>
            </a:r>
            <a:r>
              <a:rPr lang="vi-VN" b="0" i="0">
                <a:effectLst/>
                <a:latin typeface="Arial" panose="020B0604020202020204" pitchFamily="34" charset="0"/>
              </a:rPr>
              <a:t>giả hội tụ nhanh hơn.</a:t>
            </a:r>
            <a:endParaRPr lang="en-US" b="0" i="0">
              <a:effectLst/>
              <a:latin typeface="Arial" panose="020B0604020202020204" pitchFamily="34" charset="0"/>
            </a:endParaRPr>
          </a:p>
          <a:p>
            <a:pPr algn="l"/>
            <a:r>
              <a:rPr lang="vi-VN" b="0" i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trong đó </a:t>
            </a:r>
            <a:r>
              <a:rPr lang="el-GR" b="0" i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λ1 </a:t>
            </a:r>
            <a:r>
              <a:rPr lang="vi-VN" b="0" i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và </a:t>
            </a:r>
            <a:r>
              <a:rPr lang="el-GR" b="0" i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λ2 </a:t>
            </a:r>
            <a:r>
              <a:rPr lang="vi-VN" b="0" i="0">
                <a:solidFill>
                  <a:srgbClr val="5D6879"/>
                </a:solidFill>
                <a:effectLst/>
                <a:latin typeface="Arial" panose="020B0604020202020204" pitchFamily="34" charset="0"/>
              </a:rPr>
              <a:t>là trọng số của contrastive leanrning loss và masked aspect prediction loss.</a:t>
            </a:r>
            <a:br>
              <a:rPr lang="vi-VN" b="0" i="0">
                <a:solidFill>
                  <a:srgbClr val="5D6879"/>
                </a:solidFill>
                <a:effectLst/>
                <a:latin typeface="Lato" panose="020F0502020204030203" pitchFamily="34" charset="0"/>
              </a:rPr>
            </a:br>
            <a:br>
              <a:rPr lang="vi-VN" b="0" i="0">
                <a:solidFill>
                  <a:srgbClr val="5D6879"/>
                </a:solidFill>
                <a:effectLst/>
                <a:latin typeface="Lato" panose="020F0502020204030203" pitchFamily="34" charset="0"/>
              </a:rPr>
            </a:br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DE958-EAAA-442D-91D5-A2C1E7D0A98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07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effectLst/>
                <a:latin typeface="Arial" panose="020B0604020202020204" pitchFamily="34" charset="0"/>
              </a:rPr>
              <a:t>Original test: </a:t>
            </a:r>
            <a:r>
              <a:rPr lang="en-US" dirty="0" err="1">
                <a:effectLst/>
                <a:latin typeface="Arial" panose="020B0604020202020204" pitchFamily="34" charset="0"/>
              </a:rPr>
              <a:t>sử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</a:rPr>
              <a:t>dụng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</a:rPr>
              <a:t>kết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</a:rPr>
              <a:t>hợp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</a:rPr>
              <a:t>của</a:t>
            </a:r>
            <a:r>
              <a:rPr lang="en-US" dirty="0">
                <a:effectLst/>
                <a:latin typeface="Arial" panose="020B0604020202020204" pitchFamily="34" charset="0"/>
              </a:rPr>
              <a:t> original aspect </a:t>
            </a:r>
            <a:r>
              <a:rPr lang="en-US" dirty="0" err="1">
                <a:effectLst/>
                <a:latin typeface="Arial" panose="020B0604020202020204" pitchFamily="34" charset="0"/>
              </a:rPr>
              <a:t>và</a:t>
            </a:r>
            <a:r>
              <a:rPr lang="en-US" dirty="0">
                <a:effectLst/>
                <a:latin typeface="Arial" panose="020B0604020202020204" pitchFamily="34" charset="0"/>
              </a:rPr>
              <a:t> original sentence </a:t>
            </a:r>
            <a:r>
              <a:rPr lang="en-US" dirty="0" err="1">
                <a:effectLst/>
                <a:latin typeface="Arial" panose="020B0604020202020204" pitchFamily="34" charset="0"/>
              </a:rPr>
              <a:t>làm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</a:rPr>
              <a:t>đầu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</a:rPr>
              <a:t>vào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</a:rPr>
              <a:t>và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</a:rPr>
              <a:t>trích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</a:rPr>
              <a:t>xuất</a:t>
            </a:r>
            <a:r>
              <a:rPr lang="en-US" dirty="0">
                <a:effectLst/>
                <a:latin typeface="Arial" panose="020B0604020202020204" pitchFamily="34" charset="0"/>
              </a:rPr>
              <a:t> embedding </a:t>
            </a:r>
            <a:r>
              <a:rPr lang="en-US" dirty="0" err="1">
                <a:effectLst/>
                <a:latin typeface="Arial" panose="020B0604020202020204" pitchFamily="34" charset="0"/>
              </a:rPr>
              <a:t>để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</a:rPr>
              <a:t>dự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</a:rPr>
              <a:t>đoán</a:t>
            </a:r>
            <a:r>
              <a:rPr lang="en-US" dirty="0">
                <a:effectLst/>
                <a:latin typeface="Arial" panose="020B0604020202020204" pitchFamily="34" charset="0"/>
              </a:rPr>
              <a:t>.</a:t>
            </a:r>
          </a:p>
          <a:p>
            <a:endParaRPr lang="en-US" dirty="0">
              <a:effectLst/>
              <a:latin typeface="Arial" panose="020B0604020202020204" pitchFamily="34" charset="0"/>
            </a:endParaRPr>
          </a:p>
          <a:p>
            <a:r>
              <a:rPr lang="vi-VN" b="1" dirty="0">
                <a:effectLst/>
                <a:latin typeface="Arial" panose="020B0604020202020204" pitchFamily="34" charset="0"/>
              </a:rPr>
              <a:t>Noasp test: </a:t>
            </a:r>
            <a:r>
              <a:rPr lang="vi-VN" dirty="0">
                <a:effectLst/>
                <a:latin typeface="Arial" panose="020B0604020202020204" pitchFamily="34" charset="0"/>
              </a:rPr>
              <a:t>sử dụng kết hợp của “&lt;aspect &gt;” và no-aspect template làm đầu vào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vi-VN" dirty="0">
                <a:effectLst/>
                <a:latin typeface="Arial" panose="020B0604020202020204" pitchFamily="34" charset="0"/>
              </a:rPr>
              <a:t>của bộ mã hóa. Phương pháp test này có thể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vi-VN" dirty="0">
                <a:effectLst/>
                <a:latin typeface="Arial" panose="020B0604020202020204" pitchFamily="34" charset="0"/>
              </a:rPr>
              <a:t>giúp chúng ta đánh giá liệu mô hình có thể dự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vi-VN" dirty="0">
                <a:effectLst/>
                <a:latin typeface="Arial" panose="020B0604020202020204" pitchFamily="34" charset="0"/>
              </a:rPr>
              <a:t>đoán chính xác cảm xúc mà không cần biết ý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vi-VN" dirty="0">
                <a:effectLst/>
                <a:latin typeface="Arial" panose="020B0604020202020204" pitchFamily="34" charset="0"/>
              </a:rPr>
              <a:t>nghĩa cụ thể của khía cạnh đó như con người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vi-VN" dirty="0">
                <a:effectLst/>
                <a:latin typeface="Arial" panose="020B0604020202020204" pitchFamily="34" charset="0"/>
              </a:rPr>
              <a:t>hay không.</a:t>
            </a:r>
            <a:endParaRPr lang="en-US" dirty="0">
              <a:effectLst/>
              <a:latin typeface="Arial" panose="020B0604020202020204" pitchFamily="34" charset="0"/>
            </a:endParaRPr>
          </a:p>
          <a:p>
            <a:endParaRPr lang="en-US" dirty="0">
              <a:effectLst/>
              <a:latin typeface="Arial" panose="020B0604020202020204" pitchFamily="34" charset="0"/>
            </a:endParaRPr>
          </a:p>
          <a:p>
            <a:r>
              <a:rPr lang="en-US" b="1" dirty="0">
                <a:effectLst/>
                <a:latin typeface="Arial" panose="020B0604020202020204" pitchFamily="34" charset="0"/>
              </a:rPr>
              <a:t>Unite test: </a:t>
            </a:r>
            <a:r>
              <a:rPr lang="en-US" dirty="0" err="1">
                <a:effectLst/>
                <a:latin typeface="Arial" panose="020B0604020202020204" pitchFamily="34" charset="0"/>
              </a:rPr>
              <a:t>sử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</a:rPr>
              <a:t>dụng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</a:rPr>
              <a:t>cả</a:t>
            </a:r>
            <a:r>
              <a:rPr lang="en-US" dirty="0">
                <a:effectLst/>
                <a:latin typeface="Arial" panose="020B0604020202020204" pitchFamily="34" charset="0"/>
              </a:rPr>
              <a:t> Original test mode </a:t>
            </a:r>
            <a:r>
              <a:rPr lang="en-US" dirty="0" err="1">
                <a:effectLst/>
                <a:latin typeface="Arial" panose="020B0604020202020204" pitchFamily="34" charset="0"/>
              </a:rPr>
              <a:t>và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</a:rPr>
              <a:t>Noasp</a:t>
            </a:r>
            <a:r>
              <a:rPr lang="en-US" dirty="0">
                <a:effectLst/>
                <a:latin typeface="Arial" panose="020B0604020202020204" pitchFamily="34" charset="0"/>
              </a:rPr>
              <a:t> test mode </a:t>
            </a:r>
            <a:r>
              <a:rPr lang="en-US" dirty="0" err="1">
                <a:effectLst/>
                <a:latin typeface="Arial" panose="020B0604020202020204" pitchFamily="34" charset="0"/>
              </a:rPr>
              <a:t>để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</a:rPr>
              <a:t>lấy</a:t>
            </a:r>
            <a:r>
              <a:rPr lang="en-US" dirty="0">
                <a:effectLst/>
                <a:latin typeface="Arial" panose="020B0604020202020204" pitchFamily="34" charset="0"/>
              </a:rPr>
              <a:t> scores </a:t>
            </a:r>
            <a:r>
              <a:rPr lang="en-US" dirty="0" err="1">
                <a:effectLst/>
                <a:latin typeface="Arial" panose="020B0604020202020204" pitchFamily="34" charset="0"/>
              </a:rPr>
              <a:t>của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</a:rPr>
              <a:t>từng</a:t>
            </a:r>
            <a:r>
              <a:rPr lang="en-US" dirty="0">
                <a:effectLst/>
                <a:latin typeface="Arial" panose="020B0604020202020204" pitchFamily="34" charset="0"/>
              </a:rPr>
              <a:t> label </a:t>
            </a:r>
            <a:r>
              <a:rPr lang="en-US" dirty="0" err="1">
                <a:effectLst/>
                <a:latin typeface="Arial" panose="020B0604020202020204" pitchFamily="34" charset="0"/>
              </a:rPr>
              <a:t>cho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</a:rPr>
              <a:t>mỗi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</a:rPr>
              <a:t>cặp</a:t>
            </a:r>
            <a:r>
              <a:rPr lang="en-US" dirty="0">
                <a:effectLst/>
                <a:latin typeface="Arial" panose="020B0604020202020204" pitchFamily="34" charset="0"/>
              </a:rPr>
              <a:t> sentence-aspect </a:t>
            </a:r>
            <a:r>
              <a:rPr lang="en-US" dirty="0" err="1">
                <a:effectLst/>
                <a:latin typeface="Arial" panose="020B0604020202020204" pitchFamily="34" charset="0"/>
              </a:rPr>
              <a:t>và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</a:rPr>
              <a:t>tổng</a:t>
            </a:r>
            <a:r>
              <a:rPr lang="en-US" dirty="0">
                <a:effectLst/>
                <a:latin typeface="Arial" panose="020B0604020202020204" pitchFamily="34" charset="0"/>
              </a:rPr>
              <a:t> scores </a:t>
            </a:r>
            <a:r>
              <a:rPr lang="en-US" dirty="0" err="1">
                <a:effectLst/>
                <a:latin typeface="Arial" panose="020B0604020202020204" pitchFamily="34" charset="0"/>
              </a:rPr>
              <a:t>của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</a:rPr>
              <a:t>cùng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</a:rPr>
              <a:t>một</a:t>
            </a:r>
            <a:r>
              <a:rPr lang="en-US" dirty="0">
                <a:effectLst/>
                <a:latin typeface="Arial" panose="020B0604020202020204" pitchFamily="34" charset="0"/>
              </a:rPr>
              <a:t> label </a:t>
            </a:r>
            <a:r>
              <a:rPr lang="en-US" dirty="0" err="1">
                <a:effectLst/>
                <a:latin typeface="Arial" panose="020B0604020202020204" pitchFamily="34" charset="0"/>
              </a:rPr>
              <a:t>sau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</a:rPr>
              <a:t>khi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</a:rPr>
              <a:t>chuẩn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</a:rPr>
              <a:t>hóa</a:t>
            </a:r>
            <a:r>
              <a:rPr lang="en-US" dirty="0"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DE958-EAAA-442D-91D5-A2C1E7D0A98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42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CC20E-7033-5066-4D16-217E0B78A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9AAF6-E7CB-5E83-12C1-DE02A43EF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E09B1-C1CE-368E-7535-324DE1D84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1E9F4-4D13-47A9-BC7B-1C762A208880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3A923-A4FF-1D89-BE21-CBEB539E1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1209E-DE8C-7612-E12D-2FE62C8E6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621B-6A1C-4876-A28C-0A0928278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3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F2EA8-EE57-280D-5CD1-B4B13F860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553166-855F-2719-B7A0-F340800D0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10859-ACBA-645F-08F3-DF0AAFA57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1E9F4-4D13-47A9-BC7B-1C762A208880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31302-C119-7BB8-045E-E2271E8B1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91169-2AAF-CB4E-48F7-D26B76F4E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621B-6A1C-4876-A28C-0A0928278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3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A5E73-6FFC-0CAA-9AE8-6A6C1EE407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CF836F-54AD-2A33-7BBD-A04DE2633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C549E-E17E-AFA2-0056-B77D12BD3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1E9F4-4D13-47A9-BC7B-1C762A208880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7D20F-5028-0924-7180-ED925B39A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9DFD6-5FF5-AB06-4E19-9EF8C5203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621B-6A1C-4876-A28C-0A0928278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7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1A3C-E0DC-BC35-F3FE-E4DA8E05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E00E6-DCF0-1316-BAB9-1582A2809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A58BF-D887-8AA7-022D-3AEDCAAD2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1E9F4-4D13-47A9-BC7B-1C762A208880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CC61A-6380-0D97-2203-E45BFB828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469CE-44A3-BBDD-14EF-A51E2A88E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621B-6A1C-4876-A28C-0A0928278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06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ECD79-DBF8-E5D9-4C4F-A9DD8DBAD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10AAA-E7CB-6F74-A199-134F76855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D9F1E-F9E6-A0A7-8AAD-FC45085D9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1E9F4-4D13-47A9-BC7B-1C762A208880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2EE3F-6247-27DD-37B1-74D909D1E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CB604-BA1A-8E2A-CDF7-9A774F91B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621B-6A1C-4876-A28C-0A0928278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55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B437E-A030-11DD-720A-7BC35186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DB9BA-3413-C05B-B376-836A493623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B0D9DB-1D8F-411E-FE3B-7F477F772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F6B0B-9C3F-C891-C079-759CD8BB9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1E9F4-4D13-47A9-BC7B-1C762A208880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B89BB-C870-8E20-A27F-90CE30784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20EE3-8069-0BAC-3874-D58C93F8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621B-6A1C-4876-A28C-0A0928278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22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977D0-19D7-1775-B355-328419C70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0E086-6AB6-9449-2C6B-4894E4065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B53A43-7A97-3C11-3F62-B3114CF68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B233E8-2748-D17B-9673-F50A5BF9E2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241033-EB4C-15F3-BB40-D19B8BF4E1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0B6912-EE25-DFF2-B872-12E5C4932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1E9F4-4D13-47A9-BC7B-1C762A208880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62A6-98FC-F4DB-D45F-D7365F70C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EEEDD5-8D7C-C797-9301-10B021D7E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621B-6A1C-4876-A28C-0A0928278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36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AD132-3E31-94EA-8CF8-AE3A0CC00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946725-B712-FE81-FC31-A59E10E0B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1E9F4-4D13-47A9-BC7B-1C762A208880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74A658-0D2F-98ED-2F93-284517858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7B03ED-C2C9-1FF9-9743-497EF2453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621B-6A1C-4876-A28C-0A0928278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78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073C89-F118-E2A2-59F5-886947978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1E9F4-4D13-47A9-BC7B-1C762A208880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5DE35C-95DA-92CF-0663-B9095142B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36F01-08B8-1324-BB5C-AED0DD062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621B-6A1C-4876-A28C-0A0928278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99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30AA0-C8D3-D30B-2D1A-B74CFC4F3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A2871-70F0-BF9F-E537-638F753D9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F13C50-8B90-38CD-9BFD-3EB33B620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9E55D-E1CD-C17E-8152-6C10265E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1E9F4-4D13-47A9-BC7B-1C762A208880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93FA5F-F448-6864-A8F6-FA5EAF89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FE790-1C30-6314-46D7-D1002143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621B-6A1C-4876-A28C-0A0928278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90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F341A-16F6-78EA-12AE-0566E559E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8900FA-A635-A9CB-B3DB-E8D5AF7022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23DC7-9D4C-DDBB-3919-6D65FDE23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29A5D-426A-0A0D-843C-6155B4637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1E9F4-4D13-47A9-BC7B-1C762A208880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33ACE-D61C-5CE2-4160-662C0D8DC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A141F-96E2-CE3D-1069-DBA2F6179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621B-6A1C-4876-A28C-0A0928278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8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B24C10-B24F-278F-E7AB-92CEA3A59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3532A-9BD3-B261-CD6F-BDA14B35B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C7282-38C9-B559-939F-786FB74BF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1E9F4-4D13-47A9-BC7B-1C762A208880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FFCA3-14C1-1C71-DC9A-A2E9AF783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46442-00BF-ED60-84A6-B109130862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6621B-6A1C-4876-A28C-0A0928278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8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6">
            <a:extLst>
              <a:ext uri="{FF2B5EF4-FFF2-40B4-BE49-F238E27FC236}">
                <a16:creationId xmlns:a16="http://schemas.microsoft.com/office/drawing/2014/main" id="{3A5D499C-3CCF-3597-31B2-E449525B5D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09" y="161818"/>
            <a:ext cx="1257091" cy="104183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7">
            <a:extLst>
              <a:ext uri="{FF2B5EF4-FFF2-40B4-BE49-F238E27FC236}">
                <a16:creationId xmlns:a16="http://schemas.microsoft.com/office/drawing/2014/main" id="{7E9505C4-E712-A329-98B4-23A5F6556C9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0" y="161818"/>
            <a:ext cx="9144000" cy="1290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vi-VN" sz="2000" b="1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­­­­­­ĐẠI HỌC QUỐC GIA THÀNH PHỐ HỒ CHÍ MINH</a:t>
            </a:r>
          </a:p>
          <a:p>
            <a:pPr algn="ctr">
              <a:spcAft>
                <a:spcPts val="1000"/>
              </a:spcAft>
            </a:pPr>
            <a:r>
              <a:rPr lang="vi-VN" sz="2800" b="1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TRƯỜNG ĐẠI HỌC CÔNG NGHỆ THÔNG TI</a:t>
            </a:r>
            <a:r>
              <a:rPr lang="en-US" sz="2800" b="1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N</a:t>
            </a:r>
          </a:p>
          <a:p>
            <a:pPr algn="ctr">
              <a:spcAft>
                <a:spcPts val="1000"/>
              </a:spcAft>
            </a:pPr>
            <a:r>
              <a:rPr lang="en-US" sz="2000" b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KHOA </a:t>
            </a:r>
            <a:r>
              <a:rPr lang="en-US" sz="2000" b="1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KHOA</a:t>
            </a:r>
            <a:r>
              <a:rPr lang="en-US" sz="2000" b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HỌC &amp; KỸ THUẬT THÔNG TIN</a:t>
            </a:r>
            <a:endParaRPr lang="en-US" sz="2000" b="1"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5" name="Footer Placeholder 6">
            <a:extLst>
              <a:ext uri="{FF2B5EF4-FFF2-40B4-BE49-F238E27FC236}">
                <a16:creationId xmlns:a16="http://schemas.microsoft.com/office/drawing/2014/main" id="{F2988F6E-3A0A-DFE2-21C3-367B30218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8036" y="6375400"/>
            <a:ext cx="5495925" cy="365125"/>
          </a:xfrm>
        </p:spPr>
        <p:txBody>
          <a:bodyPr/>
          <a:lstStyle/>
          <a:p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DS307 – PHÂN TÍCH DỮ LIỆU TRUYỀN THÔNG XÃ HỘI</a:t>
            </a:r>
          </a:p>
        </p:txBody>
      </p:sp>
      <p:sp>
        <p:nvSpPr>
          <p:cNvPr id="16" name="Slide Number Placeholder 7">
            <a:extLst>
              <a:ext uri="{FF2B5EF4-FFF2-40B4-BE49-F238E27FC236}">
                <a16:creationId xmlns:a16="http://schemas.microsoft.com/office/drawing/2014/main" id="{67D54957-2AA1-DDA8-D55C-6E812BF7D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2849" y="6356350"/>
            <a:ext cx="542925" cy="365125"/>
          </a:xfrm>
        </p:spPr>
        <p:txBody>
          <a:bodyPr/>
          <a:lstStyle/>
          <a:p>
            <a:fld id="{1FC01F7F-4AB7-4CC1-AC4D-00BBA4BC90A5}" type="slidenum">
              <a:rPr lang="en-US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fld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A4FA7F-AE08-872E-74CB-55CFC2E901C8}"/>
              </a:ext>
            </a:extLst>
          </p:cNvPr>
          <p:cNvSpPr txBox="1"/>
          <p:nvPr/>
        </p:nvSpPr>
        <p:spPr>
          <a:xfrm>
            <a:off x="371475" y="2341415"/>
            <a:ext cx="115061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Aspect Is Not You Need: No-aspect Differential Sentiment Framework for Aspect-based Sentiment Analysis</a:t>
            </a:r>
            <a:endParaRPr lang="en-US" sz="3200" b="1">
              <a:solidFill>
                <a:srgbClr val="FF0000"/>
              </a:solidFill>
            </a:endParaRPr>
          </a:p>
        </p:txBody>
      </p:sp>
      <p:sp>
        <p:nvSpPr>
          <p:cNvPr id="18" name="Google Shape;115;p1">
            <a:extLst>
              <a:ext uri="{FF2B5EF4-FFF2-40B4-BE49-F238E27FC236}">
                <a16:creationId xmlns:a16="http://schemas.microsoft.com/office/drawing/2014/main" id="{A7713C3D-8094-A220-8939-66E355BBFF03}"/>
              </a:ext>
            </a:extLst>
          </p:cNvPr>
          <p:cNvSpPr txBox="1"/>
          <p:nvPr/>
        </p:nvSpPr>
        <p:spPr>
          <a:xfrm>
            <a:off x="276226" y="6381750"/>
            <a:ext cx="1981200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UIT, VNU-HCM</a:t>
            </a:r>
            <a:endParaRPr sz="1600" b="0" i="0" u="none" strike="noStrike" cap="none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19" name="TextBox 12">
            <a:extLst>
              <a:ext uri="{FF2B5EF4-FFF2-40B4-BE49-F238E27FC236}">
                <a16:creationId xmlns:a16="http://schemas.microsoft.com/office/drawing/2014/main" id="{A34CC9AF-100F-7C4F-E624-4109F2D9D1F5}"/>
              </a:ext>
            </a:extLst>
          </p:cNvPr>
          <p:cNvSpPr txBox="1"/>
          <p:nvPr/>
        </p:nvSpPr>
        <p:spPr>
          <a:xfrm>
            <a:off x="1543053" y="4516585"/>
            <a:ext cx="41148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SVTH</a:t>
            </a:r>
            <a:r>
              <a:rPr lang="vi-VN" sz="24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vi-VN" sz="2400" b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</a:t>
            </a:r>
            <a:r>
              <a:rPr lang="en-US" sz="2400" b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vi-VN" sz="24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vi-VN" sz="24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Phạm Đức Thể</a:t>
            </a:r>
            <a:endParaRPr lang="en-US" sz="240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 Trần Nhật Nam</a:t>
            </a:r>
          </a:p>
          <a:p>
            <a:r>
              <a:rPr lang="en-US" sz="24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 Trần </a:t>
            </a:r>
            <a:r>
              <a:rPr lang="en-US" sz="240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Luân</a:t>
            </a:r>
            <a:endParaRPr lang="vi-VN" sz="240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09F547-5133-DE92-7F86-9D4C8CED0283}"/>
              </a:ext>
            </a:extLst>
          </p:cNvPr>
          <p:cNvSpPr txBox="1"/>
          <p:nvPr/>
        </p:nvSpPr>
        <p:spPr>
          <a:xfrm>
            <a:off x="7149593" y="4516585"/>
            <a:ext cx="4509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GVHD</a:t>
            </a:r>
            <a:r>
              <a:rPr lang="vi-VN" sz="24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4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Ths</a:t>
            </a:r>
            <a:r>
              <a:rPr lang="en-US" sz="24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24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sz="24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Kiệt</a:t>
            </a:r>
            <a:endParaRPr lang="en-US" sz="240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31DA6EC-4EAE-0F40-E9C6-B3A55C69751F}"/>
              </a:ext>
            </a:extLst>
          </p:cNvPr>
          <p:cNvCxnSpPr>
            <a:cxnSpLocks/>
          </p:cNvCxnSpPr>
          <p:nvPr/>
        </p:nvCxnSpPr>
        <p:spPr>
          <a:xfrm>
            <a:off x="371475" y="6332158"/>
            <a:ext cx="11449049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3057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6">
            <a:extLst>
              <a:ext uri="{FF2B5EF4-FFF2-40B4-BE49-F238E27FC236}">
                <a16:creationId xmlns:a16="http://schemas.microsoft.com/office/drawing/2014/main" id="{F2988F6E-3A0A-DFE2-21C3-367B30218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8036" y="6375400"/>
            <a:ext cx="5495925" cy="365125"/>
          </a:xfrm>
        </p:spPr>
        <p:txBody>
          <a:bodyPr/>
          <a:lstStyle/>
          <a:p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DS307 – PHÂN TÍCH DỮ LIỆU TRUYỀN THÔNG XÃ HỘI</a:t>
            </a:r>
          </a:p>
        </p:txBody>
      </p:sp>
      <p:sp>
        <p:nvSpPr>
          <p:cNvPr id="16" name="Slide Number Placeholder 7">
            <a:extLst>
              <a:ext uri="{FF2B5EF4-FFF2-40B4-BE49-F238E27FC236}">
                <a16:creationId xmlns:a16="http://schemas.microsoft.com/office/drawing/2014/main" id="{67D54957-2AA1-DDA8-D55C-6E812BF7D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2849" y="6356350"/>
            <a:ext cx="542925" cy="365125"/>
          </a:xfrm>
        </p:spPr>
        <p:txBody>
          <a:bodyPr/>
          <a:lstStyle/>
          <a:p>
            <a:fld id="{1FC01F7F-4AB7-4CC1-AC4D-00BBA4BC90A5}" type="slidenum">
              <a:rPr lang="en-US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Google Shape;115;p1">
            <a:extLst>
              <a:ext uri="{FF2B5EF4-FFF2-40B4-BE49-F238E27FC236}">
                <a16:creationId xmlns:a16="http://schemas.microsoft.com/office/drawing/2014/main" id="{A7713C3D-8094-A220-8939-66E355BBFF03}"/>
              </a:ext>
            </a:extLst>
          </p:cNvPr>
          <p:cNvSpPr txBox="1"/>
          <p:nvPr/>
        </p:nvSpPr>
        <p:spPr>
          <a:xfrm>
            <a:off x="276226" y="6381750"/>
            <a:ext cx="1981200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UIT, VNU-HCM</a:t>
            </a:r>
            <a:endParaRPr sz="1600" b="0" i="0" u="none" strike="noStrike" cap="none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31DA6EC-4EAE-0F40-E9C6-B3A55C69751F}"/>
              </a:ext>
            </a:extLst>
          </p:cNvPr>
          <p:cNvCxnSpPr>
            <a:cxnSpLocks/>
          </p:cNvCxnSpPr>
          <p:nvPr/>
        </p:nvCxnSpPr>
        <p:spPr>
          <a:xfrm>
            <a:off x="371475" y="6332158"/>
            <a:ext cx="11449049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740D313-3739-5D61-0069-44E336FDF553}"/>
              </a:ext>
            </a:extLst>
          </p:cNvPr>
          <p:cNvSpPr txBox="1"/>
          <p:nvPr/>
        </p:nvSpPr>
        <p:spPr>
          <a:xfrm>
            <a:off x="1111310" y="114300"/>
            <a:ext cx="997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Aspect Is Not You Need: No-aspect Differential Sentiment Framework for Aspect-based Sentiment Analysis</a:t>
            </a:r>
            <a:b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CA8C458-D942-423E-CA40-EA7913F17EB7}"/>
              </a:ext>
            </a:extLst>
          </p:cNvPr>
          <p:cNvGrpSpPr/>
          <p:nvPr/>
        </p:nvGrpSpPr>
        <p:grpSpPr>
          <a:xfrm>
            <a:off x="276226" y="1090232"/>
            <a:ext cx="11449049" cy="106739"/>
            <a:chOff x="276226" y="1309307"/>
            <a:chExt cx="11449049" cy="106739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90701D-3939-4C72-9A38-F17678DE17FD}"/>
                </a:ext>
              </a:extLst>
            </p:cNvPr>
            <p:cNvCxnSpPr>
              <a:cxnSpLocks/>
            </p:cNvCxnSpPr>
            <p:nvPr/>
          </p:nvCxnSpPr>
          <p:spPr>
            <a:xfrm>
              <a:off x="276226" y="1309308"/>
              <a:ext cx="11449049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D458A35-09C4-2F0F-2DE7-492D20593D46}"/>
                </a:ext>
              </a:extLst>
            </p:cNvPr>
            <p:cNvSpPr/>
            <p:nvPr/>
          </p:nvSpPr>
          <p:spPr>
            <a:xfrm>
              <a:off x="276226" y="1309307"/>
              <a:ext cx="5819774" cy="10673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9" name="!!Fig2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6AC9FE33-AA48-96CC-4BE8-5CA27559B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853" y="2834258"/>
            <a:ext cx="8225422" cy="3427260"/>
          </a:xfrm>
          <a:prstGeom prst="rect">
            <a:avLst/>
          </a:prstGeom>
        </p:spPr>
      </p:pic>
      <p:pic>
        <p:nvPicPr>
          <p:cNvPr id="3" name="!!Fig3">
            <a:extLst>
              <a:ext uri="{FF2B5EF4-FFF2-40B4-BE49-F238E27FC236}">
                <a16:creationId xmlns:a16="http://schemas.microsoft.com/office/drawing/2014/main" id="{D9702F76-1D05-5A36-0EE1-B2629D036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6987" y="3155574"/>
            <a:ext cx="3949468" cy="1076700"/>
          </a:xfrm>
          <a:prstGeom prst="rect">
            <a:avLst/>
          </a:prstGeom>
        </p:spPr>
      </p:pic>
      <p:sp>
        <p:nvSpPr>
          <p:cNvPr id="2" name="Hộp Văn bản 2">
            <a:extLst>
              <a:ext uri="{FF2B5EF4-FFF2-40B4-BE49-F238E27FC236}">
                <a16:creationId xmlns:a16="http://schemas.microsoft.com/office/drawing/2014/main" id="{7DC915AF-F38B-7413-73D1-4AECD7756111}"/>
              </a:ext>
            </a:extLst>
          </p:cNvPr>
          <p:cNvSpPr txBox="1"/>
          <p:nvPr/>
        </p:nvSpPr>
        <p:spPr>
          <a:xfrm>
            <a:off x="960202" y="1588129"/>
            <a:ext cx="105944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accent1"/>
                </a:solidFill>
              </a:rPr>
              <a:t> </a:t>
            </a:r>
            <a:r>
              <a:rPr lang="vi-VN" sz="2400">
                <a:solidFill>
                  <a:schemeClr val="accent1"/>
                </a:solidFill>
              </a:rPr>
              <a:t>Trong </a:t>
            </a:r>
            <a:r>
              <a:rPr lang="vi-VN" sz="2400">
                <a:solidFill>
                  <a:srgbClr val="FF0000"/>
                </a:solidFill>
              </a:rPr>
              <a:t>No-aspect Contrastive learning module</a:t>
            </a:r>
            <a:r>
              <a:rPr lang="vi-VN" sz="2400">
                <a:solidFill>
                  <a:schemeClr val="accent1"/>
                </a:solidFill>
                <a:latin typeface="Arial (Thân)"/>
              </a:rPr>
              <a:t>, </a:t>
            </a:r>
            <a:r>
              <a:rPr lang="en-US" sz="2400" err="1">
                <a:solidFill>
                  <a:schemeClr val="accent1"/>
                </a:solidFill>
                <a:latin typeface="Arial (Thân)"/>
              </a:rPr>
              <a:t>tác</a:t>
            </a:r>
            <a:r>
              <a:rPr lang="en-US" sz="2400">
                <a:solidFill>
                  <a:schemeClr val="accent1"/>
                </a:solidFill>
                <a:latin typeface="Arial (Thân)"/>
              </a:rPr>
              <a:t> </a:t>
            </a:r>
            <a:r>
              <a:rPr lang="en-US" sz="2400" err="1">
                <a:solidFill>
                  <a:schemeClr val="accent1"/>
                </a:solidFill>
                <a:latin typeface="Arial (Thân)"/>
              </a:rPr>
              <a:t>giả</a:t>
            </a:r>
            <a:r>
              <a:rPr lang="en-US" sz="2400">
                <a:solidFill>
                  <a:schemeClr val="accent1"/>
                </a:solidFill>
                <a:latin typeface="Arial (Thân)"/>
              </a:rPr>
              <a:t> </a:t>
            </a:r>
            <a:r>
              <a:rPr lang="vi-VN" sz="2400">
                <a:solidFill>
                  <a:schemeClr val="accent1"/>
                </a:solidFill>
              </a:rPr>
              <a:t>sử dụng </a:t>
            </a:r>
            <a:r>
              <a:rPr lang="en-US" sz="2400">
                <a:solidFill>
                  <a:schemeClr val="accent1"/>
                </a:solidFill>
                <a:latin typeface="Arial (Thân)"/>
              </a:rPr>
              <a:t>c</a:t>
            </a:r>
            <a:r>
              <a:rPr lang="vi-VN" sz="2400">
                <a:solidFill>
                  <a:schemeClr val="accent1"/>
                </a:solidFill>
              </a:rPr>
              <a:t>ontrastive learning giữa </a:t>
            </a:r>
            <a:r>
              <a:rPr lang="en-US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no-aspect template </a:t>
            </a:r>
            <a:r>
              <a:rPr lang="en-US" sz="240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original sentence </a:t>
            </a:r>
            <a:r>
              <a:rPr lang="vi-VN" sz="2400">
                <a:solidFill>
                  <a:schemeClr val="accent1"/>
                </a:solidFill>
              </a:rPr>
              <a:t>để xem xét phạm vi rộng hơn của các mẫu câu và loại bỏ </a:t>
            </a:r>
            <a:r>
              <a:rPr lang="en-US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sentiment bias </a:t>
            </a:r>
            <a:r>
              <a:rPr lang="en-US" sz="240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aspect embedding</a:t>
            </a:r>
            <a:r>
              <a:rPr lang="vi-VN" sz="2400">
                <a:solidFill>
                  <a:schemeClr val="accent1"/>
                </a:solidFill>
              </a:rPr>
              <a:t>.</a:t>
            </a:r>
            <a:endParaRPr lang="en-US" sz="2400">
              <a:solidFill>
                <a:schemeClr val="accent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>
              <a:solidFill>
                <a:schemeClr val="accent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Contrastive loss:</a:t>
            </a:r>
          </a:p>
        </p:txBody>
      </p:sp>
      <p:sp>
        <p:nvSpPr>
          <p:cNvPr id="10" name="!!Sec3">
            <a:extLst>
              <a:ext uri="{FF2B5EF4-FFF2-40B4-BE49-F238E27FC236}">
                <a16:creationId xmlns:a16="http://schemas.microsoft.com/office/drawing/2014/main" id="{6AA4ABB5-3E20-6FD8-0A84-7741AF5E1CCE}"/>
              </a:ext>
            </a:extLst>
          </p:cNvPr>
          <p:cNvSpPr txBox="1"/>
          <p:nvPr/>
        </p:nvSpPr>
        <p:spPr>
          <a:xfrm>
            <a:off x="276225" y="480000"/>
            <a:ext cx="9070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No-aspect Differential Sentiment (NADS)</a:t>
            </a:r>
          </a:p>
        </p:txBody>
      </p:sp>
    </p:spTree>
    <p:extLst>
      <p:ext uri="{BB962C8B-B14F-4D97-AF65-F5344CB8AC3E}">
        <p14:creationId xmlns:p14="http://schemas.microsoft.com/office/powerpoint/2010/main" val="30335853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6">
            <a:extLst>
              <a:ext uri="{FF2B5EF4-FFF2-40B4-BE49-F238E27FC236}">
                <a16:creationId xmlns:a16="http://schemas.microsoft.com/office/drawing/2014/main" id="{F2988F6E-3A0A-DFE2-21C3-367B30218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8036" y="6375400"/>
            <a:ext cx="5495925" cy="365125"/>
          </a:xfrm>
        </p:spPr>
        <p:txBody>
          <a:bodyPr/>
          <a:lstStyle/>
          <a:p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DS307 – PHÂN TÍCH DỮ LIỆU TRUYỀN THÔNG XÃ HỘI</a:t>
            </a:r>
          </a:p>
        </p:txBody>
      </p:sp>
      <p:sp>
        <p:nvSpPr>
          <p:cNvPr id="16" name="Slide Number Placeholder 7">
            <a:extLst>
              <a:ext uri="{FF2B5EF4-FFF2-40B4-BE49-F238E27FC236}">
                <a16:creationId xmlns:a16="http://schemas.microsoft.com/office/drawing/2014/main" id="{67D54957-2AA1-DDA8-D55C-6E812BF7D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2849" y="6356350"/>
            <a:ext cx="542925" cy="365125"/>
          </a:xfrm>
        </p:spPr>
        <p:txBody>
          <a:bodyPr/>
          <a:lstStyle/>
          <a:p>
            <a:fld id="{1FC01F7F-4AB7-4CC1-AC4D-00BBA4BC90A5}" type="slidenum">
              <a:rPr lang="en-US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Google Shape;115;p1">
            <a:extLst>
              <a:ext uri="{FF2B5EF4-FFF2-40B4-BE49-F238E27FC236}">
                <a16:creationId xmlns:a16="http://schemas.microsoft.com/office/drawing/2014/main" id="{A7713C3D-8094-A220-8939-66E355BBFF03}"/>
              </a:ext>
            </a:extLst>
          </p:cNvPr>
          <p:cNvSpPr txBox="1"/>
          <p:nvPr/>
        </p:nvSpPr>
        <p:spPr>
          <a:xfrm>
            <a:off x="276226" y="6381750"/>
            <a:ext cx="1981200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UIT, VNU-HCM</a:t>
            </a:r>
            <a:endParaRPr sz="1600" b="0" i="0" u="none" strike="noStrike" cap="none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31DA6EC-4EAE-0F40-E9C6-B3A55C69751F}"/>
              </a:ext>
            </a:extLst>
          </p:cNvPr>
          <p:cNvCxnSpPr>
            <a:cxnSpLocks/>
          </p:cNvCxnSpPr>
          <p:nvPr/>
        </p:nvCxnSpPr>
        <p:spPr>
          <a:xfrm>
            <a:off x="371475" y="6332158"/>
            <a:ext cx="11449049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740D313-3739-5D61-0069-44E336FDF553}"/>
              </a:ext>
            </a:extLst>
          </p:cNvPr>
          <p:cNvSpPr txBox="1"/>
          <p:nvPr/>
        </p:nvSpPr>
        <p:spPr>
          <a:xfrm>
            <a:off x="1111310" y="114300"/>
            <a:ext cx="997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Aspect Is Not You Need: No-aspect Differential Sentiment Framework for Aspect-based Sentiment Analysis</a:t>
            </a:r>
            <a:b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CA8C458-D942-423E-CA40-EA7913F17EB7}"/>
              </a:ext>
            </a:extLst>
          </p:cNvPr>
          <p:cNvGrpSpPr/>
          <p:nvPr/>
        </p:nvGrpSpPr>
        <p:grpSpPr>
          <a:xfrm>
            <a:off x="276226" y="1090232"/>
            <a:ext cx="11449049" cy="106739"/>
            <a:chOff x="276226" y="1309307"/>
            <a:chExt cx="11449049" cy="106739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90701D-3939-4C72-9A38-F17678DE17FD}"/>
                </a:ext>
              </a:extLst>
            </p:cNvPr>
            <p:cNvCxnSpPr>
              <a:cxnSpLocks/>
            </p:cNvCxnSpPr>
            <p:nvPr/>
          </p:nvCxnSpPr>
          <p:spPr>
            <a:xfrm>
              <a:off x="276226" y="1309308"/>
              <a:ext cx="11449049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D458A35-09C4-2F0F-2DE7-492D20593D46}"/>
                </a:ext>
              </a:extLst>
            </p:cNvPr>
            <p:cNvSpPr/>
            <p:nvPr/>
          </p:nvSpPr>
          <p:spPr>
            <a:xfrm>
              <a:off x="276226" y="1309307"/>
              <a:ext cx="5819774" cy="10673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9" name="!!Fig2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6AC9FE33-AA48-96CC-4BE8-5CA27559B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853" y="2834258"/>
            <a:ext cx="8225422" cy="3427260"/>
          </a:xfrm>
          <a:prstGeom prst="rect">
            <a:avLst/>
          </a:prstGeom>
        </p:spPr>
      </p:pic>
      <p:sp>
        <p:nvSpPr>
          <p:cNvPr id="2" name="Hộp Văn bản 2">
            <a:extLst>
              <a:ext uri="{FF2B5EF4-FFF2-40B4-BE49-F238E27FC236}">
                <a16:creationId xmlns:a16="http://schemas.microsoft.com/office/drawing/2014/main" id="{7DC915AF-F38B-7413-73D1-4AECD7756111}"/>
              </a:ext>
            </a:extLst>
          </p:cNvPr>
          <p:cNvSpPr txBox="1"/>
          <p:nvPr/>
        </p:nvSpPr>
        <p:spPr>
          <a:xfrm>
            <a:off x="960202" y="1588129"/>
            <a:ext cx="105944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 </a:t>
            </a:r>
            <a:r>
              <a:rPr lang="vi-VN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Masked Aspect Prediction module</a:t>
            </a:r>
            <a:r>
              <a:rPr lang="vi-VN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vi-VN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dự đoán khía cạnh thông qua </a:t>
            </a:r>
            <a:r>
              <a:rPr lang="en-US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vi-VN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&lt;aspect&gt;</a:t>
            </a:r>
            <a:r>
              <a:rPr lang="en-US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vi-VN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để làm cho ký tự đặc biệt </a:t>
            </a:r>
            <a:r>
              <a:rPr lang="en-US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vi-VN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&lt;aspect&gt;</a:t>
            </a:r>
            <a:r>
              <a:rPr lang="en-US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vi-VN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nhận được một số thông tin ngữ nghĩa</a:t>
            </a:r>
            <a:r>
              <a:rPr lang="en-US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Masked aspect prediction loss:</a:t>
            </a:r>
          </a:p>
        </p:txBody>
      </p:sp>
      <p:pic>
        <p:nvPicPr>
          <p:cNvPr id="13" name="!!Fig3">
            <a:extLst>
              <a:ext uri="{FF2B5EF4-FFF2-40B4-BE49-F238E27FC236}">
                <a16:creationId xmlns:a16="http://schemas.microsoft.com/office/drawing/2014/main" id="{3DA62BF4-8876-0F34-4134-DEA5108488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8655" y="3426437"/>
            <a:ext cx="3483909" cy="978421"/>
          </a:xfrm>
          <a:prstGeom prst="rect">
            <a:avLst/>
          </a:prstGeom>
        </p:spPr>
      </p:pic>
      <p:sp>
        <p:nvSpPr>
          <p:cNvPr id="14" name="!!Sec3">
            <a:extLst>
              <a:ext uri="{FF2B5EF4-FFF2-40B4-BE49-F238E27FC236}">
                <a16:creationId xmlns:a16="http://schemas.microsoft.com/office/drawing/2014/main" id="{812083E0-90F1-06BF-D629-CAC429B57DCE}"/>
              </a:ext>
            </a:extLst>
          </p:cNvPr>
          <p:cNvSpPr txBox="1"/>
          <p:nvPr/>
        </p:nvSpPr>
        <p:spPr>
          <a:xfrm>
            <a:off x="276225" y="480000"/>
            <a:ext cx="9070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No-aspect Differential Sentiment (NADS)</a:t>
            </a:r>
          </a:p>
        </p:txBody>
      </p:sp>
    </p:spTree>
    <p:extLst>
      <p:ext uri="{BB962C8B-B14F-4D97-AF65-F5344CB8AC3E}">
        <p14:creationId xmlns:p14="http://schemas.microsoft.com/office/powerpoint/2010/main" val="13550642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6">
            <a:extLst>
              <a:ext uri="{FF2B5EF4-FFF2-40B4-BE49-F238E27FC236}">
                <a16:creationId xmlns:a16="http://schemas.microsoft.com/office/drawing/2014/main" id="{F2988F6E-3A0A-DFE2-21C3-367B30218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8036" y="6375400"/>
            <a:ext cx="5495925" cy="365125"/>
          </a:xfrm>
        </p:spPr>
        <p:txBody>
          <a:bodyPr/>
          <a:lstStyle/>
          <a:p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DS307 – PHÂN TÍCH DỮ LIỆU TRUYỀN THÔNG XÃ HỘI</a:t>
            </a:r>
          </a:p>
        </p:txBody>
      </p:sp>
      <p:sp>
        <p:nvSpPr>
          <p:cNvPr id="16" name="Slide Number Placeholder 7">
            <a:extLst>
              <a:ext uri="{FF2B5EF4-FFF2-40B4-BE49-F238E27FC236}">
                <a16:creationId xmlns:a16="http://schemas.microsoft.com/office/drawing/2014/main" id="{67D54957-2AA1-DDA8-D55C-6E812BF7D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2849" y="6356350"/>
            <a:ext cx="542925" cy="365125"/>
          </a:xfrm>
        </p:spPr>
        <p:txBody>
          <a:bodyPr/>
          <a:lstStyle/>
          <a:p>
            <a:fld id="{1FC01F7F-4AB7-4CC1-AC4D-00BBA4BC90A5}" type="slidenum">
              <a:rPr lang="en-US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Google Shape;115;p1">
            <a:extLst>
              <a:ext uri="{FF2B5EF4-FFF2-40B4-BE49-F238E27FC236}">
                <a16:creationId xmlns:a16="http://schemas.microsoft.com/office/drawing/2014/main" id="{A7713C3D-8094-A220-8939-66E355BBFF03}"/>
              </a:ext>
            </a:extLst>
          </p:cNvPr>
          <p:cNvSpPr txBox="1"/>
          <p:nvPr/>
        </p:nvSpPr>
        <p:spPr>
          <a:xfrm>
            <a:off x="276226" y="6381750"/>
            <a:ext cx="1981200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UIT, VNU-HCM</a:t>
            </a:r>
            <a:endParaRPr sz="1600" b="0" i="0" u="none" strike="noStrike" cap="none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31DA6EC-4EAE-0F40-E9C6-B3A55C69751F}"/>
              </a:ext>
            </a:extLst>
          </p:cNvPr>
          <p:cNvCxnSpPr>
            <a:cxnSpLocks/>
          </p:cNvCxnSpPr>
          <p:nvPr/>
        </p:nvCxnSpPr>
        <p:spPr>
          <a:xfrm>
            <a:off x="371475" y="6332158"/>
            <a:ext cx="11449049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740D313-3739-5D61-0069-44E336FDF553}"/>
              </a:ext>
            </a:extLst>
          </p:cNvPr>
          <p:cNvSpPr txBox="1"/>
          <p:nvPr/>
        </p:nvSpPr>
        <p:spPr>
          <a:xfrm>
            <a:off x="1111310" y="114300"/>
            <a:ext cx="997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Aspect Is Not You Need: No-aspect Differential Sentiment Framework for Aspect-based Sentiment Analysis</a:t>
            </a:r>
            <a:b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CA8C458-D942-423E-CA40-EA7913F17EB7}"/>
              </a:ext>
            </a:extLst>
          </p:cNvPr>
          <p:cNvGrpSpPr/>
          <p:nvPr/>
        </p:nvGrpSpPr>
        <p:grpSpPr>
          <a:xfrm>
            <a:off x="276225" y="1126331"/>
            <a:ext cx="11449049" cy="106739"/>
            <a:chOff x="276226" y="1309307"/>
            <a:chExt cx="11449049" cy="106739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90701D-3939-4C72-9A38-F17678DE17FD}"/>
                </a:ext>
              </a:extLst>
            </p:cNvPr>
            <p:cNvCxnSpPr>
              <a:cxnSpLocks/>
            </p:cNvCxnSpPr>
            <p:nvPr/>
          </p:nvCxnSpPr>
          <p:spPr>
            <a:xfrm>
              <a:off x="276226" y="1309308"/>
              <a:ext cx="11449049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D458A35-09C4-2F0F-2DE7-492D20593D46}"/>
                </a:ext>
              </a:extLst>
            </p:cNvPr>
            <p:cNvSpPr/>
            <p:nvPr/>
          </p:nvSpPr>
          <p:spPr>
            <a:xfrm>
              <a:off x="276226" y="1309307"/>
              <a:ext cx="5819774" cy="10673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9" name="!!Fig2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6AC9FE33-AA48-96CC-4BE8-5CA27559B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617" y="3177076"/>
            <a:ext cx="7402657" cy="3084441"/>
          </a:xfrm>
          <a:prstGeom prst="rect">
            <a:avLst/>
          </a:prstGeom>
        </p:spPr>
      </p:pic>
      <p:sp>
        <p:nvSpPr>
          <p:cNvPr id="2" name="Hộp Văn bản 2">
            <a:extLst>
              <a:ext uri="{FF2B5EF4-FFF2-40B4-BE49-F238E27FC236}">
                <a16:creationId xmlns:a16="http://schemas.microsoft.com/office/drawing/2014/main" id="{7DC915AF-F38B-7413-73D1-4AECD7756111}"/>
              </a:ext>
            </a:extLst>
          </p:cNvPr>
          <p:cNvSpPr txBox="1"/>
          <p:nvPr/>
        </p:nvSpPr>
        <p:spPr>
          <a:xfrm>
            <a:off x="960202" y="1588129"/>
            <a:ext cx="105944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 </a:t>
            </a:r>
            <a:r>
              <a:rPr lang="vi-VN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differential sentiment loss</a:t>
            </a:r>
            <a:r>
              <a:rPr lang="vi-VN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vi-VN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chuyển đổi ba </a:t>
            </a:r>
            <a:r>
              <a:rPr 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sentiment labels</a:t>
            </a:r>
            <a:r>
              <a:rPr lang="en-US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 embeddings</a:t>
            </a:r>
            <a:r>
              <a:rPr lang="vi-VN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và sử dụng </a:t>
            </a:r>
            <a:r>
              <a:rPr lang="vi-VN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triplet loss</a:t>
            </a:r>
            <a:r>
              <a:rPr lang="vi-VN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để làm cho </a:t>
            </a:r>
            <a:r>
              <a:rPr 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sentence embedding</a:t>
            </a:r>
            <a:r>
              <a:rPr lang="vi-VN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gần với </a:t>
            </a:r>
            <a:r>
              <a:rPr lang="en-US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vi-VN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của nó hơn. Hơn nữa, </a:t>
            </a:r>
            <a:r>
              <a:rPr lang="en-US" sz="240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 các margin  khác nhau cho </a:t>
            </a:r>
            <a:r>
              <a:rPr lang="en-US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negative instances </a:t>
            </a:r>
            <a:r>
              <a:rPr lang="vi-VN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 nhau để phân biệt rõ hơn khoảng cách khác nhau giữa các</a:t>
            </a:r>
            <a:r>
              <a:rPr lang="en-US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 </a:t>
            </a:r>
            <a:r>
              <a:rPr lang="en-US" sz="240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xúc</a:t>
            </a:r>
            <a:r>
              <a:rPr lang="en-US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 nhau.</a:t>
            </a:r>
            <a:endParaRPr lang="en-US" sz="240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Differential sentiment loss:</a:t>
            </a:r>
          </a:p>
        </p:txBody>
      </p:sp>
      <p:pic>
        <p:nvPicPr>
          <p:cNvPr id="10" name="!!Fig3">
            <a:extLst>
              <a:ext uri="{FF2B5EF4-FFF2-40B4-BE49-F238E27FC236}">
                <a16:creationId xmlns:a16="http://schemas.microsoft.com/office/drawing/2014/main" id="{8AC0BA03-B0F5-274D-184D-BE22308E1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8473" y="3694259"/>
            <a:ext cx="3519056" cy="962684"/>
          </a:xfrm>
          <a:prstGeom prst="rect">
            <a:avLst/>
          </a:prstGeom>
        </p:spPr>
      </p:pic>
      <p:sp>
        <p:nvSpPr>
          <p:cNvPr id="12" name="!!Sec3">
            <a:extLst>
              <a:ext uri="{FF2B5EF4-FFF2-40B4-BE49-F238E27FC236}">
                <a16:creationId xmlns:a16="http://schemas.microsoft.com/office/drawing/2014/main" id="{B38A506E-AADC-FFE7-0EDC-103A0E9A36B8}"/>
              </a:ext>
            </a:extLst>
          </p:cNvPr>
          <p:cNvSpPr txBox="1"/>
          <p:nvPr/>
        </p:nvSpPr>
        <p:spPr>
          <a:xfrm>
            <a:off x="276225" y="480000"/>
            <a:ext cx="9070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No-aspect Differential Sentiment (NADS)</a:t>
            </a:r>
          </a:p>
        </p:txBody>
      </p:sp>
    </p:spTree>
    <p:extLst>
      <p:ext uri="{BB962C8B-B14F-4D97-AF65-F5344CB8AC3E}">
        <p14:creationId xmlns:p14="http://schemas.microsoft.com/office/powerpoint/2010/main" val="13032760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6">
            <a:extLst>
              <a:ext uri="{FF2B5EF4-FFF2-40B4-BE49-F238E27FC236}">
                <a16:creationId xmlns:a16="http://schemas.microsoft.com/office/drawing/2014/main" id="{F2988F6E-3A0A-DFE2-21C3-367B30218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8036" y="6375400"/>
            <a:ext cx="5495925" cy="365125"/>
          </a:xfrm>
        </p:spPr>
        <p:txBody>
          <a:bodyPr/>
          <a:lstStyle/>
          <a:p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DS307 – PHÂN TÍCH DỮ LIỆU TRUYỀN THÔNG XÃ HỘI</a:t>
            </a:r>
          </a:p>
        </p:txBody>
      </p:sp>
      <p:sp>
        <p:nvSpPr>
          <p:cNvPr id="16" name="Slide Number Placeholder 7">
            <a:extLst>
              <a:ext uri="{FF2B5EF4-FFF2-40B4-BE49-F238E27FC236}">
                <a16:creationId xmlns:a16="http://schemas.microsoft.com/office/drawing/2014/main" id="{67D54957-2AA1-DDA8-D55C-6E812BF7D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2849" y="6356350"/>
            <a:ext cx="542925" cy="365125"/>
          </a:xfrm>
        </p:spPr>
        <p:txBody>
          <a:bodyPr/>
          <a:lstStyle/>
          <a:p>
            <a:fld id="{1FC01F7F-4AB7-4CC1-AC4D-00BBA4BC90A5}" type="slidenum">
              <a:rPr lang="en-US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Google Shape;115;p1">
            <a:extLst>
              <a:ext uri="{FF2B5EF4-FFF2-40B4-BE49-F238E27FC236}">
                <a16:creationId xmlns:a16="http://schemas.microsoft.com/office/drawing/2014/main" id="{A7713C3D-8094-A220-8939-66E355BBFF03}"/>
              </a:ext>
            </a:extLst>
          </p:cNvPr>
          <p:cNvSpPr txBox="1"/>
          <p:nvPr/>
        </p:nvSpPr>
        <p:spPr>
          <a:xfrm>
            <a:off x="276226" y="6381750"/>
            <a:ext cx="1981200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UIT, VNU-HCM</a:t>
            </a:r>
            <a:endParaRPr sz="1600" b="0" i="0" u="none" strike="noStrike" cap="none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31DA6EC-4EAE-0F40-E9C6-B3A55C69751F}"/>
              </a:ext>
            </a:extLst>
          </p:cNvPr>
          <p:cNvCxnSpPr>
            <a:cxnSpLocks/>
          </p:cNvCxnSpPr>
          <p:nvPr/>
        </p:nvCxnSpPr>
        <p:spPr>
          <a:xfrm>
            <a:off x="371475" y="6332158"/>
            <a:ext cx="11449049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740D313-3739-5D61-0069-44E336FDF553}"/>
              </a:ext>
            </a:extLst>
          </p:cNvPr>
          <p:cNvSpPr txBox="1"/>
          <p:nvPr/>
        </p:nvSpPr>
        <p:spPr>
          <a:xfrm>
            <a:off x="1111310" y="114300"/>
            <a:ext cx="997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Aspect Is Not You Need: No-aspect Differential Sentiment Framework for Aspect-based Sentiment Analysis</a:t>
            </a:r>
            <a:b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!!Sec3">
            <a:extLst>
              <a:ext uri="{FF2B5EF4-FFF2-40B4-BE49-F238E27FC236}">
                <a16:creationId xmlns:a16="http://schemas.microsoft.com/office/drawing/2014/main" id="{F27F5F3B-AAFE-CFEC-3603-E63056C13033}"/>
              </a:ext>
            </a:extLst>
          </p:cNvPr>
          <p:cNvSpPr txBox="1"/>
          <p:nvPr/>
        </p:nvSpPr>
        <p:spPr>
          <a:xfrm>
            <a:off x="276225" y="480000"/>
            <a:ext cx="9070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No-aspect Differential Sentiment (NADS)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CA8C458-D942-423E-CA40-EA7913F17EB7}"/>
              </a:ext>
            </a:extLst>
          </p:cNvPr>
          <p:cNvGrpSpPr/>
          <p:nvPr/>
        </p:nvGrpSpPr>
        <p:grpSpPr>
          <a:xfrm>
            <a:off x="276226" y="1090232"/>
            <a:ext cx="11449049" cy="106739"/>
            <a:chOff x="276226" y="1309307"/>
            <a:chExt cx="11449049" cy="106739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90701D-3939-4C72-9A38-F17678DE17FD}"/>
                </a:ext>
              </a:extLst>
            </p:cNvPr>
            <p:cNvCxnSpPr>
              <a:cxnSpLocks/>
            </p:cNvCxnSpPr>
            <p:nvPr/>
          </p:nvCxnSpPr>
          <p:spPr>
            <a:xfrm>
              <a:off x="276226" y="1309308"/>
              <a:ext cx="11449049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D458A35-09C4-2F0F-2DE7-492D20593D46}"/>
                </a:ext>
              </a:extLst>
            </p:cNvPr>
            <p:cNvSpPr/>
            <p:nvPr/>
          </p:nvSpPr>
          <p:spPr>
            <a:xfrm>
              <a:off x="276226" y="1309307"/>
              <a:ext cx="5819774" cy="10673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9" name="!!Fig2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6AC9FE33-AA48-96CC-4BE8-5CA27559B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853" y="2834258"/>
            <a:ext cx="8225422" cy="3427260"/>
          </a:xfrm>
          <a:prstGeom prst="rect">
            <a:avLst/>
          </a:prstGeom>
        </p:spPr>
      </p:pic>
      <p:sp>
        <p:nvSpPr>
          <p:cNvPr id="2" name="Hộp Văn bản 2">
            <a:extLst>
              <a:ext uri="{FF2B5EF4-FFF2-40B4-BE49-F238E27FC236}">
                <a16:creationId xmlns:a16="http://schemas.microsoft.com/office/drawing/2014/main" id="{7DC915AF-F38B-7413-73D1-4AECD7756111}"/>
              </a:ext>
            </a:extLst>
          </p:cNvPr>
          <p:cNvSpPr txBox="1"/>
          <p:nvPr/>
        </p:nvSpPr>
        <p:spPr>
          <a:xfrm>
            <a:off x="960202" y="1588129"/>
            <a:ext cx="10594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 tiêu huấn luyện của tác giả là minimize total objective function:</a:t>
            </a:r>
            <a:endParaRPr lang="en-US" sz="240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!!Fig3">
            <a:extLst>
              <a:ext uri="{FF2B5EF4-FFF2-40B4-BE49-F238E27FC236}">
                <a16:creationId xmlns:a16="http://schemas.microsoft.com/office/drawing/2014/main" id="{B5202828-A030-2784-839C-7177A1589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1082" y="2078926"/>
            <a:ext cx="4709568" cy="9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221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6">
            <a:extLst>
              <a:ext uri="{FF2B5EF4-FFF2-40B4-BE49-F238E27FC236}">
                <a16:creationId xmlns:a16="http://schemas.microsoft.com/office/drawing/2014/main" id="{F2988F6E-3A0A-DFE2-21C3-367B30218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8036" y="6375400"/>
            <a:ext cx="5495925" cy="365125"/>
          </a:xfrm>
        </p:spPr>
        <p:txBody>
          <a:bodyPr/>
          <a:lstStyle/>
          <a:p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DS307 – PHÂN TÍCH DỮ LIỆU TRUYỀN THÔNG XÃ HỘI</a:t>
            </a:r>
          </a:p>
        </p:txBody>
      </p:sp>
      <p:sp>
        <p:nvSpPr>
          <p:cNvPr id="16" name="Slide Number Placeholder 7">
            <a:extLst>
              <a:ext uri="{FF2B5EF4-FFF2-40B4-BE49-F238E27FC236}">
                <a16:creationId xmlns:a16="http://schemas.microsoft.com/office/drawing/2014/main" id="{67D54957-2AA1-DDA8-D55C-6E812BF7D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2849" y="6356350"/>
            <a:ext cx="542925" cy="365125"/>
          </a:xfrm>
        </p:spPr>
        <p:txBody>
          <a:bodyPr/>
          <a:lstStyle/>
          <a:p>
            <a:fld id="{1FC01F7F-4AB7-4CC1-AC4D-00BBA4BC90A5}" type="slidenum">
              <a:rPr lang="en-US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Google Shape;115;p1">
            <a:extLst>
              <a:ext uri="{FF2B5EF4-FFF2-40B4-BE49-F238E27FC236}">
                <a16:creationId xmlns:a16="http://schemas.microsoft.com/office/drawing/2014/main" id="{A7713C3D-8094-A220-8939-66E355BBFF03}"/>
              </a:ext>
            </a:extLst>
          </p:cNvPr>
          <p:cNvSpPr txBox="1"/>
          <p:nvPr/>
        </p:nvSpPr>
        <p:spPr>
          <a:xfrm>
            <a:off x="276226" y="6381750"/>
            <a:ext cx="1981200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UIT, VNU-HCM</a:t>
            </a:r>
            <a:endParaRPr sz="1600" b="0" i="0" u="none" strike="noStrike" cap="none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31DA6EC-4EAE-0F40-E9C6-B3A55C69751F}"/>
              </a:ext>
            </a:extLst>
          </p:cNvPr>
          <p:cNvCxnSpPr>
            <a:cxnSpLocks/>
          </p:cNvCxnSpPr>
          <p:nvPr/>
        </p:nvCxnSpPr>
        <p:spPr>
          <a:xfrm>
            <a:off x="371475" y="6332158"/>
            <a:ext cx="11449049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740D313-3739-5D61-0069-44E336FDF553}"/>
              </a:ext>
            </a:extLst>
          </p:cNvPr>
          <p:cNvSpPr txBox="1"/>
          <p:nvPr/>
        </p:nvSpPr>
        <p:spPr>
          <a:xfrm>
            <a:off x="1111310" y="114300"/>
            <a:ext cx="997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Aspect Is Not You Need: No-aspect Differential Sentiment Framework for Aspect-based Sentiment Analysis</a:t>
            </a:r>
            <a:b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7F5F3B-AAFE-CFEC-3603-E63056C13033}"/>
              </a:ext>
            </a:extLst>
          </p:cNvPr>
          <p:cNvSpPr txBox="1"/>
          <p:nvPr/>
        </p:nvSpPr>
        <p:spPr>
          <a:xfrm>
            <a:off x="276226" y="480000"/>
            <a:ext cx="2476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CA8C458-D942-423E-CA40-EA7913F17EB7}"/>
              </a:ext>
            </a:extLst>
          </p:cNvPr>
          <p:cNvGrpSpPr/>
          <p:nvPr/>
        </p:nvGrpSpPr>
        <p:grpSpPr>
          <a:xfrm>
            <a:off x="276226" y="1090232"/>
            <a:ext cx="11449049" cy="106739"/>
            <a:chOff x="276226" y="1309307"/>
            <a:chExt cx="11449049" cy="106739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90701D-3939-4C72-9A38-F17678DE17FD}"/>
                </a:ext>
              </a:extLst>
            </p:cNvPr>
            <p:cNvCxnSpPr>
              <a:cxnSpLocks/>
            </p:cNvCxnSpPr>
            <p:nvPr/>
          </p:nvCxnSpPr>
          <p:spPr>
            <a:xfrm>
              <a:off x="276226" y="1309308"/>
              <a:ext cx="11449049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D458A35-09C4-2F0F-2DE7-492D20593D46}"/>
                </a:ext>
              </a:extLst>
            </p:cNvPr>
            <p:cNvSpPr/>
            <p:nvPr/>
          </p:nvSpPr>
          <p:spPr>
            <a:xfrm>
              <a:off x="276226" y="1309307"/>
              <a:ext cx="5819774" cy="10673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!!Sec1">
            <a:extLst>
              <a:ext uri="{FF2B5EF4-FFF2-40B4-BE49-F238E27FC236}">
                <a16:creationId xmlns:a16="http://schemas.microsoft.com/office/drawing/2014/main" id="{6D642F07-18E9-4B68-5866-EFBEDD2172C1}"/>
              </a:ext>
            </a:extLst>
          </p:cNvPr>
          <p:cNvSpPr txBox="1"/>
          <p:nvPr/>
        </p:nvSpPr>
        <p:spPr>
          <a:xfrm>
            <a:off x="1843679" y="1687388"/>
            <a:ext cx="7341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b="1" err="1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3600" b="1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err="1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endParaRPr lang="en-US" sz="3600" b="1">
              <a:solidFill>
                <a:schemeClr val="tx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!!Sec3">
            <a:extLst>
              <a:ext uri="{FF2B5EF4-FFF2-40B4-BE49-F238E27FC236}">
                <a16:creationId xmlns:a16="http://schemas.microsoft.com/office/drawing/2014/main" id="{6FD403BB-5E80-7C80-22D3-BBB1A255D42D}"/>
              </a:ext>
            </a:extLst>
          </p:cNvPr>
          <p:cNvSpPr txBox="1"/>
          <p:nvPr/>
        </p:nvSpPr>
        <p:spPr>
          <a:xfrm>
            <a:off x="1843679" y="3524880"/>
            <a:ext cx="7341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b="1" err="1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3600" b="1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err="1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3600" b="1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NADS</a:t>
            </a:r>
          </a:p>
        </p:txBody>
      </p:sp>
      <p:sp>
        <p:nvSpPr>
          <p:cNvPr id="9" name="!!Sec4">
            <a:extLst>
              <a:ext uri="{FF2B5EF4-FFF2-40B4-BE49-F238E27FC236}">
                <a16:creationId xmlns:a16="http://schemas.microsoft.com/office/drawing/2014/main" id="{57404267-3FAC-874F-DBCC-E03E935F7A9B}"/>
              </a:ext>
            </a:extLst>
          </p:cNvPr>
          <p:cNvSpPr txBox="1"/>
          <p:nvPr/>
        </p:nvSpPr>
        <p:spPr>
          <a:xfrm>
            <a:off x="1843679" y="4428447"/>
            <a:ext cx="7341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b="1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3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endParaRPr lang="en-US" sz="36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!!Sec5">
            <a:extLst>
              <a:ext uri="{FF2B5EF4-FFF2-40B4-BE49-F238E27FC236}">
                <a16:creationId xmlns:a16="http://schemas.microsoft.com/office/drawing/2014/main" id="{145BDD6A-764D-686D-0648-BA2D8B94A4AE}"/>
              </a:ext>
            </a:extLst>
          </p:cNvPr>
          <p:cNvSpPr txBox="1"/>
          <p:nvPr/>
        </p:nvSpPr>
        <p:spPr>
          <a:xfrm>
            <a:off x="1843679" y="5332014"/>
            <a:ext cx="7341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b="1" err="1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600" b="1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err="1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endParaRPr lang="en-US" sz="3600" b="1">
              <a:solidFill>
                <a:schemeClr val="tx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!!Sec2">
            <a:extLst>
              <a:ext uri="{FF2B5EF4-FFF2-40B4-BE49-F238E27FC236}">
                <a16:creationId xmlns:a16="http://schemas.microsoft.com/office/drawing/2014/main" id="{481BF730-A5B6-53B8-1644-EEF890A850CF}"/>
              </a:ext>
            </a:extLst>
          </p:cNvPr>
          <p:cNvSpPr txBox="1"/>
          <p:nvPr/>
        </p:nvSpPr>
        <p:spPr>
          <a:xfrm>
            <a:off x="1843679" y="2618161"/>
            <a:ext cx="7341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b="1" err="1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3600" b="1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err="1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3600" b="1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err="1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3600" b="1">
              <a:solidFill>
                <a:schemeClr val="tx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784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6">
            <a:extLst>
              <a:ext uri="{FF2B5EF4-FFF2-40B4-BE49-F238E27FC236}">
                <a16:creationId xmlns:a16="http://schemas.microsoft.com/office/drawing/2014/main" id="{F2988F6E-3A0A-DFE2-21C3-367B30218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8036" y="6375400"/>
            <a:ext cx="5495925" cy="365125"/>
          </a:xfrm>
        </p:spPr>
        <p:txBody>
          <a:bodyPr/>
          <a:lstStyle/>
          <a:p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DS307 – PHÂN TÍCH DỮ LIỆU TRUYỀN THÔNG XÃ HỘI</a:t>
            </a:r>
          </a:p>
        </p:txBody>
      </p:sp>
      <p:sp>
        <p:nvSpPr>
          <p:cNvPr id="16" name="Slide Number Placeholder 7">
            <a:extLst>
              <a:ext uri="{FF2B5EF4-FFF2-40B4-BE49-F238E27FC236}">
                <a16:creationId xmlns:a16="http://schemas.microsoft.com/office/drawing/2014/main" id="{67D54957-2AA1-DDA8-D55C-6E812BF7D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2849" y="6356350"/>
            <a:ext cx="542925" cy="365125"/>
          </a:xfrm>
        </p:spPr>
        <p:txBody>
          <a:bodyPr/>
          <a:lstStyle/>
          <a:p>
            <a:fld id="{1FC01F7F-4AB7-4CC1-AC4D-00BBA4BC90A5}" type="slidenum">
              <a:rPr lang="en-US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fld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Google Shape;115;p1">
            <a:extLst>
              <a:ext uri="{FF2B5EF4-FFF2-40B4-BE49-F238E27FC236}">
                <a16:creationId xmlns:a16="http://schemas.microsoft.com/office/drawing/2014/main" id="{A7713C3D-8094-A220-8939-66E355BBFF03}"/>
              </a:ext>
            </a:extLst>
          </p:cNvPr>
          <p:cNvSpPr txBox="1"/>
          <p:nvPr/>
        </p:nvSpPr>
        <p:spPr>
          <a:xfrm>
            <a:off x="276226" y="6381750"/>
            <a:ext cx="1981200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UIT, VNU-HCM</a:t>
            </a:r>
            <a:endParaRPr sz="1600" b="0" i="0" u="none" strike="noStrike" cap="none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31DA6EC-4EAE-0F40-E9C6-B3A55C69751F}"/>
              </a:ext>
            </a:extLst>
          </p:cNvPr>
          <p:cNvCxnSpPr>
            <a:cxnSpLocks/>
          </p:cNvCxnSpPr>
          <p:nvPr/>
        </p:nvCxnSpPr>
        <p:spPr>
          <a:xfrm>
            <a:off x="371475" y="6332158"/>
            <a:ext cx="11449049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740D313-3739-5D61-0069-44E336FDF553}"/>
              </a:ext>
            </a:extLst>
          </p:cNvPr>
          <p:cNvSpPr txBox="1"/>
          <p:nvPr/>
        </p:nvSpPr>
        <p:spPr>
          <a:xfrm>
            <a:off x="1111310" y="114300"/>
            <a:ext cx="997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Aspect Is Not You Need: No-aspect Differential Sentiment Framework for Aspect-based Sentiment Analysis</a:t>
            </a:r>
            <a:b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CA8C458-D942-423E-CA40-EA7913F17EB7}"/>
              </a:ext>
            </a:extLst>
          </p:cNvPr>
          <p:cNvGrpSpPr/>
          <p:nvPr/>
        </p:nvGrpSpPr>
        <p:grpSpPr>
          <a:xfrm>
            <a:off x="276226" y="1090232"/>
            <a:ext cx="11449049" cy="106739"/>
            <a:chOff x="276226" y="1309307"/>
            <a:chExt cx="11449049" cy="106739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90701D-3939-4C72-9A38-F17678DE17FD}"/>
                </a:ext>
              </a:extLst>
            </p:cNvPr>
            <p:cNvCxnSpPr>
              <a:cxnSpLocks/>
            </p:cNvCxnSpPr>
            <p:nvPr/>
          </p:nvCxnSpPr>
          <p:spPr>
            <a:xfrm>
              <a:off x="276226" y="1309308"/>
              <a:ext cx="11449049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D458A35-09C4-2F0F-2DE7-492D20593D46}"/>
                </a:ext>
              </a:extLst>
            </p:cNvPr>
            <p:cNvSpPr/>
            <p:nvPr/>
          </p:nvSpPr>
          <p:spPr>
            <a:xfrm>
              <a:off x="276226" y="1309307"/>
              <a:ext cx="5819774" cy="10673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9" name="!!Fig4">
            <a:extLst>
              <a:ext uri="{FF2B5EF4-FFF2-40B4-BE49-F238E27FC236}">
                <a16:creationId xmlns:a16="http://schemas.microsoft.com/office/drawing/2014/main" id="{8CF516CA-AD04-2306-91A0-C6541C60B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1246562"/>
            <a:ext cx="6306282" cy="4983566"/>
          </a:xfrm>
          <a:prstGeom prst="rect">
            <a:avLst/>
          </a:prstGeom>
        </p:spPr>
      </p:pic>
      <p:sp>
        <p:nvSpPr>
          <p:cNvPr id="2" name="Hộp Văn bản 2">
            <a:extLst>
              <a:ext uri="{FF2B5EF4-FFF2-40B4-BE49-F238E27FC236}">
                <a16:creationId xmlns:a16="http://schemas.microsoft.com/office/drawing/2014/main" id="{19EF4EEC-CE57-0025-C390-6894133DDACD}"/>
              </a:ext>
            </a:extLst>
          </p:cNvPr>
          <p:cNvSpPr txBox="1"/>
          <p:nvPr/>
        </p:nvSpPr>
        <p:spPr>
          <a:xfrm>
            <a:off x="6779491" y="1588129"/>
            <a:ext cx="49457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NADS framework</a:t>
            </a:r>
            <a:r>
              <a:rPr lang="en-US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 framework </a:t>
            </a:r>
            <a:r>
              <a:rPr lang="en-US" sz="240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framework </a:t>
            </a:r>
            <a:r>
              <a:rPr lang="en-US" sz="240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</a:t>
            </a:r>
            <a:r>
              <a:rPr lang="en-US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 </a:t>
            </a:r>
            <a:r>
              <a:rPr lang="en-US" sz="240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928B28E6-D1FA-A6B5-82EF-E8AD98DDEF3D}"/>
              </a:ext>
            </a:extLst>
          </p:cNvPr>
          <p:cNvSpPr txBox="1"/>
          <p:nvPr/>
        </p:nvSpPr>
        <p:spPr>
          <a:xfrm>
            <a:off x="6779491" y="3272625"/>
            <a:ext cx="49457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vi-VN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sử dụng ba chiến lược để kiểm tra mô hình của mình: </a:t>
            </a:r>
            <a:r>
              <a:rPr lang="vi-VN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</a:t>
            </a:r>
            <a:r>
              <a:rPr lang="vi-VN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Noasp</a:t>
            </a:r>
            <a:r>
              <a:rPr lang="vi-VN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và </a:t>
            </a:r>
            <a:r>
              <a:rPr lang="vi-VN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Unite</a:t>
            </a:r>
            <a:r>
              <a:rPr lang="vi-VN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r>
              <a:rPr lang="vi-VN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của </a:t>
            </a:r>
            <a:r>
              <a:rPr lang="en-US" sz="240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vi-VN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vẫn hoạt động tốt ngay cả khi chúng t</a:t>
            </a:r>
            <a:r>
              <a:rPr lang="en-US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vi-VN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không biết khía cạnh đó là gì.</a:t>
            </a:r>
            <a:endParaRPr lang="en-US" sz="240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!!Sec4">
            <a:extLst>
              <a:ext uri="{FF2B5EF4-FFF2-40B4-BE49-F238E27FC236}">
                <a16:creationId xmlns:a16="http://schemas.microsoft.com/office/drawing/2014/main" id="{31321577-0956-C95E-930D-47EF34129EEB}"/>
              </a:ext>
            </a:extLst>
          </p:cNvPr>
          <p:cNvSpPr txBox="1"/>
          <p:nvPr/>
        </p:nvSpPr>
        <p:spPr>
          <a:xfrm>
            <a:off x="276226" y="480000"/>
            <a:ext cx="3715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 NGHIỆM</a:t>
            </a:r>
          </a:p>
        </p:txBody>
      </p:sp>
    </p:spTree>
    <p:extLst>
      <p:ext uri="{BB962C8B-B14F-4D97-AF65-F5344CB8AC3E}">
        <p14:creationId xmlns:p14="http://schemas.microsoft.com/office/powerpoint/2010/main" val="1358076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6">
            <a:extLst>
              <a:ext uri="{FF2B5EF4-FFF2-40B4-BE49-F238E27FC236}">
                <a16:creationId xmlns:a16="http://schemas.microsoft.com/office/drawing/2014/main" id="{F2988F6E-3A0A-DFE2-21C3-367B30218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8036" y="6375400"/>
            <a:ext cx="5495925" cy="365125"/>
          </a:xfrm>
        </p:spPr>
        <p:txBody>
          <a:bodyPr/>
          <a:lstStyle/>
          <a:p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DS307 – PHÂN TÍCH DỮ LIỆU TRUYỀN THÔNG XÃ HỘI</a:t>
            </a:r>
          </a:p>
        </p:txBody>
      </p:sp>
      <p:sp>
        <p:nvSpPr>
          <p:cNvPr id="16" name="Slide Number Placeholder 7">
            <a:extLst>
              <a:ext uri="{FF2B5EF4-FFF2-40B4-BE49-F238E27FC236}">
                <a16:creationId xmlns:a16="http://schemas.microsoft.com/office/drawing/2014/main" id="{67D54957-2AA1-DDA8-D55C-6E812BF7D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2849" y="6356350"/>
            <a:ext cx="542925" cy="365125"/>
          </a:xfrm>
        </p:spPr>
        <p:txBody>
          <a:bodyPr/>
          <a:lstStyle/>
          <a:p>
            <a:fld id="{1FC01F7F-4AB7-4CC1-AC4D-00BBA4BC90A5}" type="slidenum">
              <a:rPr lang="en-US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fld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Google Shape;115;p1">
            <a:extLst>
              <a:ext uri="{FF2B5EF4-FFF2-40B4-BE49-F238E27FC236}">
                <a16:creationId xmlns:a16="http://schemas.microsoft.com/office/drawing/2014/main" id="{A7713C3D-8094-A220-8939-66E355BBFF03}"/>
              </a:ext>
            </a:extLst>
          </p:cNvPr>
          <p:cNvSpPr txBox="1"/>
          <p:nvPr/>
        </p:nvSpPr>
        <p:spPr>
          <a:xfrm>
            <a:off x="276226" y="6381750"/>
            <a:ext cx="1981200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UIT, VNU-HCM</a:t>
            </a:r>
            <a:endParaRPr sz="1600" b="0" i="0" u="none" strike="noStrike" cap="none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31DA6EC-4EAE-0F40-E9C6-B3A55C69751F}"/>
              </a:ext>
            </a:extLst>
          </p:cNvPr>
          <p:cNvCxnSpPr>
            <a:cxnSpLocks/>
          </p:cNvCxnSpPr>
          <p:nvPr/>
        </p:nvCxnSpPr>
        <p:spPr>
          <a:xfrm>
            <a:off x="371475" y="6332158"/>
            <a:ext cx="11449049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740D313-3739-5D61-0069-44E336FDF553}"/>
              </a:ext>
            </a:extLst>
          </p:cNvPr>
          <p:cNvSpPr txBox="1"/>
          <p:nvPr/>
        </p:nvSpPr>
        <p:spPr>
          <a:xfrm>
            <a:off x="1111310" y="114300"/>
            <a:ext cx="997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Aspect Is Not You Need: No-aspect Differential Sentiment Framework for Aspect-based Sentiment Analysis</a:t>
            </a:r>
            <a:b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CA8C458-D942-423E-CA40-EA7913F17EB7}"/>
              </a:ext>
            </a:extLst>
          </p:cNvPr>
          <p:cNvGrpSpPr/>
          <p:nvPr/>
        </p:nvGrpSpPr>
        <p:grpSpPr>
          <a:xfrm>
            <a:off x="276226" y="1090232"/>
            <a:ext cx="11449049" cy="106739"/>
            <a:chOff x="276226" y="1309307"/>
            <a:chExt cx="11449049" cy="106739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90701D-3939-4C72-9A38-F17678DE17FD}"/>
                </a:ext>
              </a:extLst>
            </p:cNvPr>
            <p:cNvCxnSpPr>
              <a:cxnSpLocks/>
            </p:cNvCxnSpPr>
            <p:nvPr/>
          </p:nvCxnSpPr>
          <p:spPr>
            <a:xfrm>
              <a:off x="276226" y="1309308"/>
              <a:ext cx="11449049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D458A35-09C4-2F0F-2DE7-492D20593D46}"/>
                </a:ext>
              </a:extLst>
            </p:cNvPr>
            <p:cNvSpPr/>
            <p:nvPr/>
          </p:nvSpPr>
          <p:spPr>
            <a:xfrm>
              <a:off x="276226" y="1309307"/>
              <a:ext cx="5819774" cy="10673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9" name="!!Fig4">
            <a:extLst>
              <a:ext uri="{FF2B5EF4-FFF2-40B4-BE49-F238E27FC236}">
                <a16:creationId xmlns:a16="http://schemas.microsoft.com/office/drawing/2014/main" id="{8CF516CA-AD04-2306-91A0-C6541C60B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1246562"/>
            <a:ext cx="6306282" cy="4983566"/>
          </a:xfrm>
          <a:prstGeom prst="rect">
            <a:avLst/>
          </a:prstGeom>
        </p:spPr>
      </p:pic>
      <p:sp>
        <p:nvSpPr>
          <p:cNvPr id="2" name="Hộp Văn bản 2">
            <a:extLst>
              <a:ext uri="{FF2B5EF4-FFF2-40B4-BE49-F238E27FC236}">
                <a16:creationId xmlns:a16="http://schemas.microsoft.com/office/drawing/2014/main" id="{19EF4EEC-CE57-0025-C390-6894133DDACD}"/>
              </a:ext>
            </a:extLst>
          </p:cNvPr>
          <p:cNvSpPr txBox="1"/>
          <p:nvPr/>
        </p:nvSpPr>
        <p:spPr>
          <a:xfrm>
            <a:off x="6779491" y="1588129"/>
            <a:ext cx="49457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vi-VN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NADS </a:t>
            </a:r>
            <a:r>
              <a:rPr lang="en-US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framework </a:t>
            </a:r>
            <a:r>
              <a:rPr lang="vi-VN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 </a:t>
            </a:r>
            <a:r>
              <a:rPr lang="en-US" sz="240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vi-VN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thúc đẩy ba phương pháp ABSA điển hình và đạt được hiệu suất </a:t>
            </a:r>
            <a:r>
              <a:rPr lang="vi-VN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SOTA</a:t>
            </a:r>
            <a:r>
              <a:rPr lang="en-US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928B28E6-D1FA-A6B5-82EF-E8AD98DDEF3D}"/>
              </a:ext>
            </a:extLst>
          </p:cNvPr>
          <p:cNvSpPr txBox="1"/>
          <p:nvPr/>
        </p:nvSpPr>
        <p:spPr>
          <a:xfrm>
            <a:off x="6779491" y="3272625"/>
            <a:ext cx="4945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Framework </a:t>
            </a:r>
            <a:r>
              <a:rPr lang="en-US" sz="240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vẫn</a:t>
            </a:r>
            <a:r>
              <a:rPr lang="en-US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aspect term</a:t>
            </a:r>
            <a:r>
              <a:rPr lang="en-US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0" name="!!Sec4">
            <a:extLst>
              <a:ext uri="{FF2B5EF4-FFF2-40B4-BE49-F238E27FC236}">
                <a16:creationId xmlns:a16="http://schemas.microsoft.com/office/drawing/2014/main" id="{EA70EE8B-E8E4-10FC-3A90-F73DF04EE070}"/>
              </a:ext>
            </a:extLst>
          </p:cNvPr>
          <p:cNvSpPr txBox="1"/>
          <p:nvPr/>
        </p:nvSpPr>
        <p:spPr>
          <a:xfrm>
            <a:off x="276226" y="480000"/>
            <a:ext cx="3715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 NGHIỆM</a:t>
            </a:r>
          </a:p>
        </p:txBody>
      </p:sp>
    </p:spTree>
    <p:extLst>
      <p:ext uri="{BB962C8B-B14F-4D97-AF65-F5344CB8AC3E}">
        <p14:creationId xmlns:p14="http://schemas.microsoft.com/office/powerpoint/2010/main" val="4257670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6">
            <a:extLst>
              <a:ext uri="{FF2B5EF4-FFF2-40B4-BE49-F238E27FC236}">
                <a16:creationId xmlns:a16="http://schemas.microsoft.com/office/drawing/2014/main" id="{F2988F6E-3A0A-DFE2-21C3-367B30218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8036" y="6375400"/>
            <a:ext cx="5495925" cy="365125"/>
          </a:xfrm>
        </p:spPr>
        <p:txBody>
          <a:bodyPr/>
          <a:lstStyle/>
          <a:p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DS307 – PHÂN TÍCH DỮ LIỆU TRUYỀN THÔNG XÃ HỘI</a:t>
            </a:r>
          </a:p>
        </p:txBody>
      </p:sp>
      <p:sp>
        <p:nvSpPr>
          <p:cNvPr id="16" name="Slide Number Placeholder 7">
            <a:extLst>
              <a:ext uri="{FF2B5EF4-FFF2-40B4-BE49-F238E27FC236}">
                <a16:creationId xmlns:a16="http://schemas.microsoft.com/office/drawing/2014/main" id="{67D54957-2AA1-DDA8-D55C-6E812BF7D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2849" y="6356350"/>
            <a:ext cx="542925" cy="365125"/>
          </a:xfrm>
        </p:spPr>
        <p:txBody>
          <a:bodyPr/>
          <a:lstStyle/>
          <a:p>
            <a:fld id="{1FC01F7F-4AB7-4CC1-AC4D-00BBA4BC90A5}" type="slidenum">
              <a:rPr lang="en-US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fld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Google Shape;115;p1">
            <a:extLst>
              <a:ext uri="{FF2B5EF4-FFF2-40B4-BE49-F238E27FC236}">
                <a16:creationId xmlns:a16="http://schemas.microsoft.com/office/drawing/2014/main" id="{A7713C3D-8094-A220-8939-66E355BBFF03}"/>
              </a:ext>
            </a:extLst>
          </p:cNvPr>
          <p:cNvSpPr txBox="1"/>
          <p:nvPr/>
        </p:nvSpPr>
        <p:spPr>
          <a:xfrm>
            <a:off x="276226" y="6381750"/>
            <a:ext cx="1981200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UIT, VNU-HCM</a:t>
            </a:r>
            <a:endParaRPr sz="1600" b="0" i="0" u="none" strike="noStrike" cap="none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31DA6EC-4EAE-0F40-E9C6-B3A55C69751F}"/>
              </a:ext>
            </a:extLst>
          </p:cNvPr>
          <p:cNvCxnSpPr>
            <a:cxnSpLocks/>
          </p:cNvCxnSpPr>
          <p:nvPr/>
        </p:nvCxnSpPr>
        <p:spPr>
          <a:xfrm>
            <a:off x="371475" y="6332158"/>
            <a:ext cx="11449049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740D313-3739-5D61-0069-44E336FDF553}"/>
              </a:ext>
            </a:extLst>
          </p:cNvPr>
          <p:cNvSpPr txBox="1"/>
          <p:nvPr/>
        </p:nvSpPr>
        <p:spPr>
          <a:xfrm>
            <a:off x="1111310" y="114300"/>
            <a:ext cx="997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Aspect Is Not You Need: No-aspect Differential Sentiment Framework for Aspect-based Sentiment Analysis</a:t>
            </a:r>
            <a:b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CA8C458-D942-423E-CA40-EA7913F17EB7}"/>
              </a:ext>
            </a:extLst>
          </p:cNvPr>
          <p:cNvGrpSpPr/>
          <p:nvPr/>
        </p:nvGrpSpPr>
        <p:grpSpPr>
          <a:xfrm>
            <a:off x="276226" y="1090232"/>
            <a:ext cx="11449049" cy="106739"/>
            <a:chOff x="276226" y="1309307"/>
            <a:chExt cx="11449049" cy="106739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90701D-3939-4C72-9A38-F17678DE17FD}"/>
                </a:ext>
              </a:extLst>
            </p:cNvPr>
            <p:cNvCxnSpPr>
              <a:cxnSpLocks/>
            </p:cNvCxnSpPr>
            <p:nvPr/>
          </p:nvCxnSpPr>
          <p:spPr>
            <a:xfrm>
              <a:off x="276226" y="1309308"/>
              <a:ext cx="11449049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D458A35-09C4-2F0F-2DE7-492D20593D46}"/>
                </a:ext>
              </a:extLst>
            </p:cNvPr>
            <p:cNvSpPr/>
            <p:nvPr/>
          </p:nvSpPr>
          <p:spPr>
            <a:xfrm>
              <a:off x="276226" y="1309307"/>
              <a:ext cx="5819774" cy="10673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" name="!!Fig4">
            <a:extLst>
              <a:ext uri="{FF2B5EF4-FFF2-40B4-BE49-F238E27FC236}">
                <a16:creationId xmlns:a16="http://schemas.microsoft.com/office/drawing/2014/main" id="{15ABA708-5DDC-C75B-2D76-9D837E64E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89" y="1374501"/>
            <a:ext cx="4672096" cy="1664034"/>
          </a:xfrm>
          <a:prstGeom prst="rect">
            <a:avLst/>
          </a:prstGeom>
        </p:spPr>
      </p:pic>
      <p:pic>
        <p:nvPicPr>
          <p:cNvPr id="11" name="!!Fig5">
            <a:extLst>
              <a:ext uri="{FF2B5EF4-FFF2-40B4-BE49-F238E27FC236}">
                <a16:creationId xmlns:a16="http://schemas.microsoft.com/office/drawing/2014/main" id="{1BD2217B-5B34-1303-2B89-3E4EE7D91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61" y="3216066"/>
            <a:ext cx="4710478" cy="3084526"/>
          </a:xfrm>
          <a:prstGeom prst="rect">
            <a:avLst/>
          </a:prstGeom>
        </p:spPr>
      </p:pic>
      <p:sp>
        <p:nvSpPr>
          <p:cNvPr id="9" name="Hộp Văn bản 2">
            <a:extLst>
              <a:ext uri="{FF2B5EF4-FFF2-40B4-BE49-F238E27FC236}">
                <a16:creationId xmlns:a16="http://schemas.microsoft.com/office/drawing/2014/main" id="{3BB7DE20-A785-CCB1-1566-664F31D60D52}"/>
              </a:ext>
            </a:extLst>
          </p:cNvPr>
          <p:cNvSpPr txBox="1"/>
          <p:nvPr/>
        </p:nvSpPr>
        <p:spPr>
          <a:xfrm>
            <a:off x="5275385" y="1588129"/>
            <a:ext cx="6449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vi-VN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Ablation study</a:t>
            </a:r>
            <a:r>
              <a:rPr 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 thấy rằng mọi module  đều không thể thiếu trong </a:t>
            </a:r>
            <a:r>
              <a:rPr lang="vi-VN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NADS </a:t>
            </a:r>
            <a:r>
              <a:rPr 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framework </a:t>
            </a:r>
            <a:r>
              <a:rPr lang="vi-VN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 </a:t>
            </a:r>
            <a:r>
              <a:rPr lang="en-US" sz="240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vi-VN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Hộp Văn bản 2">
            <a:extLst>
              <a:ext uri="{FF2B5EF4-FFF2-40B4-BE49-F238E27FC236}">
                <a16:creationId xmlns:a16="http://schemas.microsoft.com/office/drawing/2014/main" id="{A71DDCD3-6C01-1D6D-A45B-03416AD7E831}"/>
              </a:ext>
            </a:extLst>
          </p:cNvPr>
          <p:cNvSpPr txBox="1"/>
          <p:nvPr/>
        </p:nvSpPr>
        <p:spPr>
          <a:xfrm>
            <a:off x="5275385" y="3272625"/>
            <a:ext cx="64498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th</a:t>
            </a:r>
            <a:r>
              <a:rPr lang="en-US" sz="240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ực</a:t>
            </a:r>
            <a:r>
              <a:rPr lang="vi-VN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nghiệm với </a:t>
            </a:r>
            <a:r>
              <a:rPr 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margins</a:t>
            </a:r>
            <a:r>
              <a:rPr lang="vi-VN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khác nhau cho thấy chúng ta có thể đạt được hiệu suất tốt hơn bằng cách đặt</a:t>
            </a:r>
            <a:r>
              <a:rPr lang="en-US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margin</a:t>
            </a:r>
            <a:r>
              <a:rPr lang="vi-VN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của </a:t>
            </a:r>
            <a:r>
              <a:rPr lang="vi-VN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differential sentiment loss</a:t>
            </a:r>
            <a:r>
              <a:rPr lang="en-US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2" name="!!Sec4">
            <a:extLst>
              <a:ext uri="{FF2B5EF4-FFF2-40B4-BE49-F238E27FC236}">
                <a16:creationId xmlns:a16="http://schemas.microsoft.com/office/drawing/2014/main" id="{2FDFCAB9-C990-158A-5A10-A69412829F63}"/>
              </a:ext>
            </a:extLst>
          </p:cNvPr>
          <p:cNvSpPr txBox="1"/>
          <p:nvPr/>
        </p:nvSpPr>
        <p:spPr>
          <a:xfrm>
            <a:off x="276226" y="480000"/>
            <a:ext cx="3715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 NGHIỆM</a:t>
            </a:r>
          </a:p>
        </p:txBody>
      </p:sp>
    </p:spTree>
    <p:extLst>
      <p:ext uri="{BB962C8B-B14F-4D97-AF65-F5344CB8AC3E}">
        <p14:creationId xmlns:p14="http://schemas.microsoft.com/office/powerpoint/2010/main" val="1242033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6">
            <a:extLst>
              <a:ext uri="{FF2B5EF4-FFF2-40B4-BE49-F238E27FC236}">
                <a16:creationId xmlns:a16="http://schemas.microsoft.com/office/drawing/2014/main" id="{F2988F6E-3A0A-DFE2-21C3-367B30218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8036" y="6375400"/>
            <a:ext cx="5495925" cy="365125"/>
          </a:xfrm>
        </p:spPr>
        <p:txBody>
          <a:bodyPr/>
          <a:lstStyle/>
          <a:p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DS307 – PHÂN TÍCH DỮ LIỆU TRUYỀN THÔNG XÃ HỘI</a:t>
            </a:r>
          </a:p>
        </p:txBody>
      </p:sp>
      <p:sp>
        <p:nvSpPr>
          <p:cNvPr id="16" name="Slide Number Placeholder 7">
            <a:extLst>
              <a:ext uri="{FF2B5EF4-FFF2-40B4-BE49-F238E27FC236}">
                <a16:creationId xmlns:a16="http://schemas.microsoft.com/office/drawing/2014/main" id="{67D54957-2AA1-DDA8-D55C-6E812BF7D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2849" y="6356350"/>
            <a:ext cx="542925" cy="365125"/>
          </a:xfrm>
        </p:spPr>
        <p:txBody>
          <a:bodyPr/>
          <a:lstStyle/>
          <a:p>
            <a:fld id="{1FC01F7F-4AB7-4CC1-AC4D-00BBA4BC90A5}" type="slidenum">
              <a:rPr lang="en-US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fld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Google Shape;115;p1">
            <a:extLst>
              <a:ext uri="{FF2B5EF4-FFF2-40B4-BE49-F238E27FC236}">
                <a16:creationId xmlns:a16="http://schemas.microsoft.com/office/drawing/2014/main" id="{A7713C3D-8094-A220-8939-66E355BBFF03}"/>
              </a:ext>
            </a:extLst>
          </p:cNvPr>
          <p:cNvSpPr txBox="1"/>
          <p:nvPr/>
        </p:nvSpPr>
        <p:spPr>
          <a:xfrm>
            <a:off x="276226" y="6381750"/>
            <a:ext cx="1981200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UIT, VNU-HCM</a:t>
            </a:r>
            <a:endParaRPr sz="1600" b="0" i="0" u="none" strike="noStrike" cap="none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31DA6EC-4EAE-0F40-E9C6-B3A55C69751F}"/>
              </a:ext>
            </a:extLst>
          </p:cNvPr>
          <p:cNvCxnSpPr>
            <a:cxnSpLocks/>
          </p:cNvCxnSpPr>
          <p:nvPr/>
        </p:nvCxnSpPr>
        <p:spPr>
          <a:xfrm>
            <a:off x="371475" y="6332158"/>
            <a:ext cx="11449049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740D313-3739-5D61-0069-44E336FDF553}"/>
              </a:ext>
            </a:extLst>
          </p:cNvPr>
          <p:cNvSpPr txBox="1"/>
          <p:nvPr/>
        </p:nvSpPr>
        <p:spPr>
          <a:xfrm>
            <a:off x="1111310" y="114300"/>
            <a:ext cx="997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Aspect Is Not You Need: No-aspect Differential Sentiment Framework for Aspect-based Sentiment Analysis</a:t>
            </a:r>
            <a:b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CA8C458-D942-423E-CA40-EA7913F17EB7}"/>
              </a:ext>
            </a:extLst>
          </p:cNvPr>
          <p:cNvGrpSpPr/>
          <p:nvPr/>
        </p:nvGrpSpPr>
        <p:grpSpPr>
          <a:xfrm>
            <a:off x="276226" y="1090232"/>
            <a:ext cx="11449049" cy="106739"/>
            <a:chOff x="276226" y="1309307"/>
            <a:chExt cx="11449049" cy="106739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90701D-3939-4C72-9A38-F17678DE17FD}"/>
                </a:ext>
              </a:extLst>
            </p:cNvPr>
            <p:cNvCxnSpPr>
              <a:cxnSpLocks/>
            </p:cNvCxnSpPr>
            <p:nvPr/>
          </p:nvCxnSpPr>
          <p:spPr>
            <a:xfrm>
              <a:off x="276226" y="1309308"/>
              <a:ext cx="11449049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D458A35-09C4-2F0F-2DE7-492D20593D46}"/>
                </a:ext>
              </a:extLst>
            </p:cNvPr>
            <p:cNvSpPr/>
            <p:nvPr/>
          </p:nvSpPr>
          <p:spPr>
            <a:xfrm>
              <a:off x="276226" y="1309307"/>
              <a:ext cx="5819774" cy="10673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9" name="!!Fig5">
            <a:extLst>
              <a:ext uri="{FF2B5EF4-FFF2-40B4-BE49-F238E27FC236}">
                <a16:creationId xmlns:a16="http://schemas.microsoft.com/office/drawing/2014/main" id="{EE329850-EDB2-362A-4D4B-19EBA6813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08" y="1246562"/>
            <a:ext cx="4240294" cy="3100669"/>
          </a:xfrm>
          <a:prstGeom prst="rect">
            <a:avLst/>
          </a:prstGeom>
        </p:spPr>
      </p:pic>
      <p:pic>
        <p:nvPicPr>
          <p:cNvPr id="12" name="!!Fig4">
            <a:extLst>
              <a:ext uri="{FF2B5EF4-FFF2-40B4-BE49-F238E27FC236}">
                <a16:creationId xmlns:a16="http://schemas.microsoft.com/office/drawing/2014/main" id="{047CFED3-37FA-6BC6-DD55-D9AFF2568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248" y="4335071"/>
            <a:ext cx="4748214" cy="1953846"/>
          </a:xfrm>
          <a:prstGeom prst="rect">
            <a:avLst/>
          </a:prstGeom>
        </p:spPr>
      </p:pic>
      <p:sp>
        <p:nvSpPr>
          <p:cNvPr id="2" name="!!Sec4">
            <a:extLst>
              <a:ext uri="{FF2B5EF4-FFF2-40B4-BE49-F238E27FC236}">
                <a16:creationId xmlns:a16="http://schemas.microsoft.com/office/drawing/2014/main" id="{EB9D3884-7FDE-04F4-8B0A-48D1BACB9952}"/>
              </a:ext>
            </a:extLst>
          </p:cNvPr>
          <p:cNvSpPr txBox="1"/>
          <p:nvPr/>
        </p:nvSpPr>
        <p:spPr>
          <a:xfrm>
            <a:off x="276226" y="480000"/>
            <a:ext cx="3715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 NGHIỆM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BBD767AD-427B-9054-4491-26EEA058A792}"/>
              </a:ext>
            </a:extLst>
          </p:cNvPr>
          <p:cNvSpPr txBox="1"/>
          <p:nvPr/>
        </p:nvSpPr>
        <p:spPr>
          <a:xfrm>
            <a:off x="5275385" y="1588129"/>
            <a:ext cx="64498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vi-VN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Các trường hợp xấu</a:t>
            </a:r>
            <a:r>
              <a:rPr lang="en-US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(bad cases)</a:t>
            </a:r>
            <a:r>
              <a:rPr lang="vi-VN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của </a:t>
            </a:r>
            <a:r>
              <a:rPr lang="vi-VN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neutral aspects term</a:t>
            </a:r>
            <a:r>
              <a:rPr lang="vi-VN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trong </a:t>
            </a:r>
            <a:r>
              <a:rPr lang="vi-VN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NADS </a:t>
            </a:r>
            <a:r>
              <a:rPr 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r>
              <a:rPr lang="en-US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ít hơn đáng kể so với </a:t>
            </a:r>
            <a:r>
              <a:rPr lang="vi-VN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BERT-SPC</a:t>
            </a:r>
            <a:r>
              <a:rPr lang="vi-VN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Điều này chứng minh hiệu quả của </a:t>
            </a:r>
            <a:r>
              <a:rPr lang="vi-VN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NADS </a:t>
            </a:r>
            <a:r>
              <a:rPr 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r>
              <a:rPr lang="vi-VN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trong việc loại bỏ </a:t>
            </a:r>
            <a:r>
              <a:rPr lang="vi-VN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sentiment bias</a:t>
            </a:r>
            <a:r>
              <a:rPr lang="vi-VN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Hộp Văn bản 2">
            <a:extLst>
              <a:ext uri="{FF2B5EF4-FFF2-40B4-BE49-F238E27FC236}">
                <a16:creationId xmlns:a16="http://schemas.microsoft.com/office/drawing/2014/main" id="{AC1B17E3-8EC5-0E08-502E-4FD91098126F}"/>
              </a:ext>
            </a:extLst>
          </p:cNvPr>
          <p:cNvSpPr txBox="1"/>
          <p:nvPr/>
        </p:nvSpPr>
        <p:spPr>
          <a:xfrm>
            <a:off x="5275385" y="4174497"/>
            <a:ext cx="64498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th</a:t>
            </a:r>
            <a:r>
              <a:rPr lang="en-US" sz="240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ực</a:t>
            </a:r>
            <a:r>
              <a:rPr lang="vi-VN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nghiệm trên </a:t>
            </a:r>
            <a:r>
              <a:rPr lang="vi-VN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Aspect Robustness Test Set (ARTS)</a:t>
            </a:r>
            <a:r>
              <a:rPr lang="vi-VN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cho thấy </a:t>
            </a:r>
            <a:r>
              <a:rPr lang="vi-VN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NADS framework</a:t>
            </a:r>
            <a:r>
              <a:rPr lang="en-US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 </a:t>
            </a:r>
            <a:r>
              <a:rPr lang="en-US" sz="240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vi-VN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có thể cải thiện đáng kể </a:t>
            </a:r>
            <a:r>
              <a:rPr lang="vi-VN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robustness</a:t>
            </a:r>
            <a:r>
              <a:rPr lang="vi-VN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của mô hình</a:t>
            </a:r>
            <a:r>
              <a:rPr lang="en-US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3629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6">
            <a:extLst>
              <a:ext uri="{FF2B5EF4-FFF2-40B4-BE49-F238E27FC236}">
                <a16:creationId xmlns:a16="http://schemas.microsoft.com/office/drawing/2014/main" id="{F2988F6E-3A0A-DFE2-21C3-367B30218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8036" y="6375400"/>
            <a:ext cx="5495925" cy="365125"/>
          </a:xfrm>
        </p:spPr>
        <p:txBody>
          <a:bodyPr/>
          <a:lstStyle/>
          <a:p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DS307 – PHÂN TÍCH DỮ LIỆU TRUYỀN THÔNG XÃ HỘI</a:t>
            </a:r>
          </a:p>
        </p:txBody>
      </p:sp>
      <p:sp>
        <p:nvSpPr>
          <p:cNvPr id="16" name="Slide Number Placeholder 7">
            <a:extLst>
              <a:ext uri="{FF2B5EF4-FFF2-40B4-BE49-F238E27FC236}">
                <a16:creationId xmlns:a16="http://schemas.microsoft.com/office/drawing/2014/main" id="{67D54957-2AA1-DDA8-D55C-6E812BF7D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2849" y="6356350"/>
            <a:ext cx="542925" cy="365125"/>
          </a:xfrm>
        </p:spPr>
        <p:txBody>
          <a:bodyPr/>
          <a:lstStyle/>
          <a:p>
            <a:fld id="{1FC01F7F-4AB7-4CC1-AC4D-00BBA4BC90A5}" type="slidenum">
              <a:rPr lang="en-US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fld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Google Shape;115;p1">
            <a:extLst>
              <a:ext uri="{FF2B5EF4-FFF2-40B4-BE49-F238E27FC236}">
                <a16:creationId xmlns:a16="http://schemas.microsoft.com/office/drawing/2014/main" id="{A7713C3D-8094-A220-8939-66E355BBFF03}"/>
              </a:ext>
            </a:extLst>
          </p:cNvPr>
          <p:cNvSpPr txBox="1"/>
          <p:nvPr/>
        </p:nvSpPr>
        <p:spPr>
          <a:xfrm>
            <a:off x="276226" y="6381750"/>
            <a:ext cx="1981200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UIT, VNU-HCM</a:t>
            </a:r>
            <a:endParaRPr sz="1600" b="0" i="0" u="none" strike="noStrike" cap="none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31DA6EC-4EAE-0F40-E9C6-B3A55C69751F}"/>
              </a:ext>
            </a:extLst>
          </p:cNvPr>
          <p:cNvCxnSpPr>
            <a:cxnSpLocks/>
          </p:cNvCxnSpPr>
          <p:nvPr/>
        </p:nvCxnSpPr>
        <p:spPr>
          <a:xfrm>
            <a:off x="371475" y="6332158"/>
            <a:ext cx="11449049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740D313-3739-5D61-0069-44E336FDF553}"/>
              </a:ext>
            </a:extLst>
          </p:cNvPr>
          <p:cNvSpPr txBox="1"/>
          <p:nvPr/>
        </p:nvSpPr>
        <p:spPr>
          <a:xfrm>
            <a:off x="1111310" y="114300"/>
            <a:ext cx="997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Aspect Is Not You Need: No-aspect Differential Sentiment Framework for Aspect-based Sentiment Analysis</a:t>
            </a:r>
            <a:b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7F5F3B-AAFE-CFEC-3603-E63056C13033}"/>
              </a:ext>
            </a:extLst>
          </p:cNvPr>
          <p:cNvSpPr txBox="1"/>
          <p:nvPr/>
        </p:nvSpPr>
        <p:spPr>
          <a:xfrm>
            <a:off x="276226" y="480000"/>
            <a:ext cx="2476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CA8C458-D942-423E-CA40-EA7913F17EB7}"/>
              </a:ext>
            </a:extLst>
          </p:cNvPr>
          <p:cNvGrpSpPr/>
          <p:nvPr/>
        </p:nvGrpSpPr>
        <p:grpSpPr>
          <a:xfrm>
            <a:off x="276226" y="1090232"/>
            <a:ext cx="11449049" cy="106739"/>
            <a:chOff x="276226" y="1309307"/>
            <a:chExt cx="11449049" cy="106739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90701D-3939-4C72-9A38-F17678DE17FD}"/>
                </a:ext>
              </a:extLst>
            </p:cNvPr>
            <p:cNvCxnSpPr>
              <a:cxnSpLocks/>
            </p:cNvCxnSpPr>
            <p:nvPr/>
          </p:nvCxnSpPr>
          <p:spPr>
            <a:xfrm>
              <a:off x="276226" y="1309308"/>
              <a:ext cx="11449049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D458A35-09C4-2F0F-2DE7-492D20593D46}"/>
                </a:ext>
              </a:extLst>
            </p:cNvPr>
            <p:cNvSpPr/>
            <p:nvPr/>
          </p:nvSpPr>
          <p:spPr>
            <a:xfrm>
              <a:off x="276226" y="1309307"/>
              <a:ext cx="5819774" cy="10673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!!Sec1">
            <a:extLst>
              <a:ext uri="{FF2B5EF4-FFF2-40B4-BE49-F238E27FC236}">
                <a16:creationId xmlns:a16="http://schemas.microsoft.com/office/drawing/2014/main" id="{6D642F07-18E9-4B68-5866-EFBEDD2172C1}"/>
              </a:ext>
            </a:extLst>
          </p:cNvPr>
          <p:cNvSpPr txBox="1"/>
          <p:nvPr/>
        </p:nvSpPr>
        <p:spPr>
          <a:xfrm>
            <a:off x="1843679" y="1687388"/>
            <a:ext cx="7341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b="1" err="1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3600" b="1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err="1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endParaRPr lang="en-US" sz="3600" b="1">
              <a:solidFill>
                <a:schemeClr val="tx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!!Sec3">
            <a:extLst>
              <a:ext uri="{FF2B5EF4-FFF2-40B4-BE49-F238E27FC236}">
                <a16:creationId xmlns:a16="http://schemas.microsoft.com/office/drawing/2014/main" id="{6FD403BB-5E80-7C80-22D3-BBB1A255D42D}"/>
              </a:ext>
            </a:extLst>
          </p:cNvPr>
          <p:cNvSpPr txBox="1"/>
          <p:nvPr/>
        </p:nvSpPr>
        <p:spPr>
          <a:xfrm>
            <a:off x="1843679" y="3524880"/>
            <a:ext cx="7341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b="1" err="1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3600" b="1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err="1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3600" b="1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NADS</a:t>
            </a:r>
          </a:p>
        </p:txBody>
      </p:sp>
      <p:sp>
        <p:nvSpPr>
          <p:cNvPr id="9" name="!!Sec4">
            <a:extLst>
              <a:ext uri="{FF2B5EF4-FFF2-40B4-BE49-F238E27FC236}">
                <a16:creationId xmlns:a16="http://schemas.microsoft.com/office/drawing/2014/main" id="{57404267-3FAC-874F-DBCC-E03E935F7A9B}"/>
              </a:ext>
            </a:extLst>
          </p:cNvPr>
          <p:cNvSpPr txBox="1"/>
          <p:nvPr/>
        </p:nvSpPr>
        <p:spPr>
          <a:xfrm>
            <a:off x="1843679" y="4428447"/>
            <a:ext cx="7341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b="1" err="1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3600" b="1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err="1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endParaRPr lang="en-US" sz="3600" b="1">
              <a:solidFill>
                <a:schemeClr val="tx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!!Sec5">
            <a:extLst>
              <a:ext uri="{FF2B5EF4-FFF2-40B4-BE49-F238E27FC236}">
                <a16:creationId xmlns:a16="http://schemas.microsoft.com/office/drawing/2014/main" id="{145BDD6A-764D-686D-0648-BA2D8B94A4AE}"/>
              </a:ext>
            </a:extLst>
          </p:cNvPr>
          <p:cNvSpPr txBox="1"/>
          <p:nvPr/>
        </p:nvSpPr>
        <p:spPr>
          <a:xfrm>
            <a:off x="1843679" y="5332014"/>
            <a:ext cx="7341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b="1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endParaRPr lang="en-US" sz="36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!!Sec2">
            <a:extLst>
              <a:ext uri="{FF2B5EF4-FFF2-40B4-BE49-F238E27FC236}">
                <a16:creationId xmlns:a16="http://schemas.microsoft.com/office/drawing/2014/main" id="{481BF730-A5B6-53B8-1644-EEF890A850CF}"/>
              </a:ext>
            </a:extLst>
          </p:cNvPr>
          <p:cNvSpPr txBox="1"/>
          <p:nvPr/>
        </p:nvSpPr>
        <p:spPr>
          <a:xfrm>
            <a:off x="1843679" y="2618161"/>
            <a:ext cx="7341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b="1" err="1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3600" b="1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err="1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3600" b="1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err="1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3600" b="1">
              <a:solidFill>
                <a:schemeClr val="tx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936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6">
            <a:extLst>
              <a:ext uri="{FF2B5EF4-FFF2-40B4-BE49-F238E27FC236}">
                <a16:creationId xmlns:a16="http://schemas.microsoft.com/office/drawing/2014/main" id="{F2988F6E-3A0A-DFE2-21C3-367B30218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8036" y="6375400"/>
            <a:ext cx="5495925" cy="365125"/>
          </a:xfrm>
        </p:spPr>
        <p:txBody>
          <a:bodyPr/>
          <a:lstStyle/>
          <a:p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DS307 – PHÂN TÍCH DỮ LIỆU TRUYỀN THÔNG XÃ HỘI</a:t>
            </a:r>
          </a:p>
        </p:txBody>
      </p:sp>
      <p:sp>
        <p:nvSpPr>
          <p:cNvPr id="16" name="Slide Number Placeholder 7">
            <a:extLst>
              <a:ext uri="{FF2B5EF4-FFF2-40B4-BE49-F238E27FC236}">
                <a16:creationId xmlns:a16="http://schemas.microsoft.com/office/drawing/2014/main" id="{67D54957-2AA1-DDA8-D55C-6E812BF7D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2849" y="6356350"/>
            <a:ext cx="542925" cy="365125"/>
          </a:xfrm>
        </p:spPr>
        <p:txBody>
          <a:bodyPr/>
          <a:lstStyle/>
          <a:p>
            <a:fld id="{1FC01F7F-4AB7-4CC1-AC4D-00BBA4BC90A5}" type="slidenum">
              <a:rPr lang="en-US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Google Shape;115;p1">
            <a:extLst>
              <a:ext uri="{FF2B5EF4-FFF2-40B4-BE49-F238E27FC236}">
                <a16:creationId xmlns:a16="http://schemas.microsoft.com/office/drawing/2014/main" id="{A7713C3D-8094-A220-8939-66E355BBFF03}"/>
              </a:ext>
            </a:extLst>
          </p:cNvPr>
          <p:cNvSpPr txBox="1"/>
          <p:nvPr/>
        </p:nvSpPr>
        <p:spPr>
          <a:xfrm>
            <a:off x="276226" y="6381750"/>
            <a:ext cx="1981200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UIT, VNU-HCM</a:t>
            </a:r>
            <a:endParaRPr sz="1600" b="0" i="0" u="none" strike="noStrike" cap="none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31DA6EC-4EAE-0F40-E9C6-B3A55C69751F}"/>
              </a:ext>
            </a:extLst>
          </p:cNvPr>
          <p:cNvCxnSpPr>
            <a:cxnSpLocks/>
          </p:cNvCxnSpPr>
          <p:nvPr/>
        </p:nvCxnSpPr>
        <p:spPr>
          <a:xfrm>
            <a:off x="371475" y="6332158"/>
            <a:ext cx="11449049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740D313-3739-5D61-0069-44E336FDF553}"/>
              </a:ext>
            </a:extLst>
          </p:cNvPr>
          <p:cNvSpPr txBox="1"/>
          <p:nvPr/>
        </p:nvSpPr>
        <p:spPr>
          <a:xfrm>
            <a:off x="1111310" y="114300"/>
            <a:ext cx="997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Aspect Is Not You Need: No-aspect Differential Sentiment Framework for Aspect-based Sentiment Analysis</a:t>
            </a:r>
            <a:b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7F5F3B-AAFE-CFEC-3603-E63056C13033}"/>
              </a:ext>
            </a:extLst>
          </p:cNvPr>
          <p:cNvSpPr txBox="1"/>
          <p:nvPr/>
        </p:nvSpPr>
        <p:spPr>
          <a:xfrm>
            <a:off x="276226" y="480000"/>
            <a:ext cx="2476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CA8C458-D942-423E-CA40-EA7913F17EB7}"/>
              </a:ext>
            </a:extLst>
          </p:cNvPr>
          <p:cNvGrpSpPr/>
          <p:nvPr/>
        </p:nvGrpSpPr>
        <p:grpSpPr>
          <a:xfrm>
            <a:off x="276226" y="1090232"/>
            <a:ext cx="11449049" cy="106739"/>
            <a:chOff x="276226" y="1309307"/>
            <a:chExt cx="11449049" cy="106739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90701D-3939-4C72-9A38-F17678DE17FD}"/>
                </a:ext>
              </a:extLst>
            </p:cNvPr>
            <p:cNvCxnSpPr>
              <a:cxnSpLocks/>
            </p:cNvCxnSpPr>
            <p:nvPr/>
          </p:nvCxnSpPr>
          <p:spPr>
            <a:xfrm>
              <a:off x="276226" y="1309308"/>
              <a:ext cx="11449049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D458A35-09C4-2F0F-2DE7-492D20593D46}"/>
                </a:ext>
              </a:extLst>
            </p:cNvPr>
            <p:cNvSpPr/>
            <p:nvPr/>
          </p:nvSpPr>
          <p:spPr>
            <a:xfrm>
              <a:off x="276226" y="1309307"/>
              <a:ext cx="5819774" cy="10673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!!Sec1">
            <a:extLst>
              <a:ext uri="{FF2B5EF4-FFF2-40B4-BE49-F238E27FC236}">
                <a16:creationId xmlns:a16="http://schemas.microsoft.com/office/drawing/2014/main" id="{6D642F07-18E9-4B68-5866-EFBEDD2172C1}"/>
              </a:ext>
            </a:extLst>
          </p:cNvPr>
          <p:cNvSpPr txBox="1"/>
          <p:nvPr/>
        </p:nvSpPr>
        <p:spPr>
          <a:xfrm>
            <a:off x="1843679" y="1687388"/>
            <a:ext cx="7341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b="1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3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endParaRPr lang="en-US" sz="36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!!Sec3">
            <a:extLst>
              <a:ext uri="{FF2B5EF4-FFF2-40B4-BE49-F238E27FC236}">
                <a16:creationId xmlns:a16="http://schemas.microsoft.com/office/drawing/2014/main" id="{6FD403BB-5E80-7C80-22D3-BBB1A255D42D}"/>
              </a:ext>
            </a:extLst>
          </p:cNvPr>
          <p:cNvSpPr txBox="1"/>
          <p:nvPr/>
        </p:nvSpPr>
        <p:spPr>
          <a:xfrm>
            <a:off x="1843679" y="3524880"/>
            <a:ext cx="7341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b="1" err="1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3600" b="1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err="1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3600" b="1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NADS</a:t>
            </a:r>
          </a:p>
        </p:txBody>
      </p:sp>
      <p:sp>
        <p:nvSpPr>
          <p:cNvPr id="9" name="!!Sec4">
            <a:extLst>
              <a:ext uri="{FF2B5EF4-FFF2-40B4-BE49-F238E27FC236}">
                <a16:creationId xmlns:a16="http://schemas.microsoft.com/office/drawing/2014/main" id="{57404267-3FAC-874F-DBCC-E03E935F7A9B}"/>
              </a:ext>
            </a:extLst>
          </p:cNvPr>
          <p:cNvSpPr txBox="1"/>
          <p:nvPr/>
        </p:nvSpPr>
        <p:spPr>
          <a:xfrm>
            <a:off x="1843679" y="4428447"/>
            <a:ext cx="7341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b="1" err="1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3600" b="1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err="1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endParaRPr lang="en-US" sz="3600" b="1">
              <a:solidFill>
                <a:schemeClr val="tx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!!Sec5">
            <a:extLst>
              <a:ext uri="{FF2B5EF4-FFF2-40B4-BE49-F238E27FC236}">
                <a16:creationId xmlns:a16="http://schemas.microsoft.com/office/drawing/2014/main" id="{145BDD6A-764D-686D-0648-BA2D8B94A4AE}"/>
              </a:ext>
            </a:extLst>
          </p:cNvPr>
          <p:cNvSpPr txBox="1"/>
          <p:nvPr/>
        </p:nvSpPr>
        <p:spPr>
          <a:xfrm>
            <a:off x="1843679" y="5332014"/>
            <a:ext cx="7341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b="1" err="1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600" b="1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err="1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endParaRPr lang="en-US" sz="3600" b="1">
              <a:solidFill>
                <a:schemeClr val="tx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!!Sec2">
            <a:extLst>
              <a:ext uri="{FF2B5EF4-FFF2-40B4-BE49-F238E27FC236}">
                <a16:creationId xmlns:a16="http://schemas.microsoft.com/office/drawing/2014/main" id="{481BF730-A5B6-53B8-1644-EEF890A850CF}"/>
              </a:ext>
            </a:extLst>
          </p:cNvPr>
          <p:cNvSpPr txBox="1"/>
          <p:nvPr/>
        </p:nvSpPr>
        <p:spPr>
          <a:xfrm>
            <a:off x="1843679" y="2618161"/>
            <a:ext cx="7341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b="1" err="1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3600" b="1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err="1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3600" b="1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err="1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3600" b="1">
              <a:solidFill>
                <a:schemeClr val="tx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273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6">
            <a:extLst>
              <a:ext uri="{FF2B5EF4-FFF2-40B4-BE49-F238E27FC236}">
                <a16:creationId xmlns:a16="http://schemas.microsoft.com/office/drawing/2014/main" id="{F2988F6E-3A0A-DFE2-21C3-367B30218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8036" y="6375400"/>
            <a:ext cx="5495925" cy="365125"/>
          </a:xfrm>
        </p:spPr>
        <p:txBody>
          <a:bodyPr/>
          <a:lstStyle/>
          <a:p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DS307 – PHÂN TÍCH DỮ LIỆU TRUYỀN THÔNG XÃ HỘI</a:t>
            </a:r>
          </a:p>
        </p:txBody>
      </p:sp>
      <p:sp>
        <p:nvSpPr>
          <p:cNvPr id="16" name="Slide Number Placeholder 7">
            <a:extLst>
              <a:ext uri="{FF2B5EF4-FFF2-40B4-BE49-F238E27FC236}">
                <a16:creationId xmlns:a16="http://schemas.microsoft.com/office/drawing/2014/main" id="{67D54957-2AA1-DDA8-D55C-6E812BF7D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2849" y="6356350"/>
            <a:ext cx="542925" cy="365125"/>
          </a:xfrm>
        </p:spPr>
        <p:txBody>
          <a:bodyPr/>
          <a:lstStyle/>
          <a:p>
            <a:fld id="{1FC01F7F-4AB7-4CC1-AC4D-00BBA4BC90A5}" type="slidenum">
              <a:rPr lang="en-US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fld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Google Shape;115;p1">
            <a:extLst>
              <a:ext uri="{FF2B5EF4-FFF2-40B4-BE49-F238E27FC236}">
                <a16:creationId xmlns:a16="http://schemas.microsoft.com/office/drawing/2014/main" id="{A7713C3D-8094-A220-8939-66E355BBFF03}"/>
              </a:ext>
            </a:extLst>
          </p:cNvPr>
          <p:cNvSpPr txBox="1"/>
          <p:nvPr/>
        </p:nvSpPr>
        <p:spPr>
          <a:xfrm>
            <a:off x="276226" y="6381750"/>
            <a:ext cx="1981200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UIT, VNU-HCM</a:t>
            </a:r>
            <a:endParaRPr sz="1600" b="0" i="0" u="none" strike="noStrike" cap="none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31DA6EC-4EAE-0F40-E9C6-B3A55C69751F}"/>
              </a:ext>
            </a:extLst>
          </p:cNvPr>
          <p:cNvCxnSpPr>
            <a:cxnSpLocks/>
          </p:cNvCxnSpPr>
          <p:nvPr/>
        </p:nvCxnSpPr>
        <p:spPr>
          <a:xfrm>
            <a:off x="371475" y="6332158"/>
            <a:ext cx="11449049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740D313-3739-5D61-0069-44E336FDF553}"/>
              </a:ext>
            </a:extLst>
          </p:cNvPr>
          <p:cNvSpPr txBox="1"/>
          <p:nvPr/>
        </p:nvSpPr>
        <p:spPr>
          <a:xfrm>
            <a:off x="1111310" y="114300"/>
            <a:ext cx="997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Aspect Is Not You Need: No-aspect Differential Sentiment Framework for Aspect-based Sentiment Analysis</a:t>
            </a:r>
            <a:b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CA8C458-D942-423E-CA40-EA7913F17EB7}"/>
              </a:ext>
            </a:extLst>
          </p:cNvPr>
          <p:cNvGrpSpPr/>
          <p:nvPr/>
        </p:nvGrpSpPr>
        <p:grpSpPr>
          <a:xfrm>
            <a:off x="276226" y="1090232"/>
            <a:ext cx="11449049" cy="106739"/>
            <a:chOff x="276226" y="1309307"/>
            <a:chExt cx="11449049" cy="106739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90701D-3939-4C72-9A38-F17678DE17FD}"/>
                </a:ext>
              </a:extLst>
            </p:cNvPr>
            <p:cNvCxnSpPr>
              <a:cxnSpLocks/>
            </p:cNvCxnSpPr>
            <p:nvPr/>
          </p:nvCxnSpPr>
          <p:spPr>
            <a:xfrm>
              <a:off x="276226" y="1309308"/>
              <a:ext cx="11449049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D458A35-09C4-2F0F-2DE7-492D20593D46}"/>
                </a:ext>
              </a:extLst>
            </p:cNvPr>
            <p:cNvSpPr/>
            <p:nvPr/>
          </p:nvSpPr>
          <p:spPr>
            <a:xfrm>
              <a:off x="276226" y="1309307"/>
              <a:ext cx="5819774" cy="10673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!!Sec5">
            <a:extLst>
              <a:ext uri="{FF2B5EF4-FFF2-40B4-BE49-F238E27FC236}">
                <a16:creationId xmlns:a16="http://schemas.microsoft.com/office/drawing/2014/main" id="{EB9D3884-7FDE-04F4-8B0A-48D1BACB9952}"/>
              </a:ext>
            </a:extLst>
          </p:cNvPr>
          <p:cNvSpPr txBox="1"/>
          <p:nvPr/>
        </p:nvSpPr>
        <p:spPr>
          <a:xfrm>
            <a:off x="276226" y="480000"/>
            <a:ext cx="3715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LUẬN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9E3A4A65-C916-7DCE-B762-62A6CB223D3E}"/>
              </a:ext>
            </a:extLst>
          </p:cNvPr>
          <p:cNvSpPr txBox="1"/>
          <p:nvPr/>
        </p:nvSpPr>
        <p:spPr>
          <a:xfrm>
            <a:off x="960202" y="1588129"/>
            <a:ext cx="1059448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NADS framework</a:t>
            </a:r>
            <a:r>
              <a:rPr lang="en-US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NADS </a:t>
            </a:r>
            <a:r>
              <a:rPr lang="en-US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framework </a:t>
            </a:r>
            <a:r>
              <a:rPr lang="vi-VN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 </a:t>
            </a:r>
            <a:r>
              <a:rPr lang="en-US" sz="240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vi-VN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sử dụng phương pháp no-aspect contrastive learning để loại bỏ </a:t>
            </a:r>
            <a:r>
              <a:rPr lang="vi-VN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sentiment bia</a:t>
            </a:r>
            <a:r>
              <a:rPr 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of aspects</a:t>
            </a:r>
            <a:r>
              <a:rPr lang="vi-VN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và </a:t>
            </a:r>
            <a:r>
              <a:rPr lang="vi-VN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enhance the sentence representations</a:t>
            </a:r>
            <a:r>
              <a:rPr lang="vi-VN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Hơn nữa, NADS </a:t>
            </a:r>
            <a:r>
              <a:rPr lang="en-US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framework </a:t>
            </a:r>
            <a:r>
              <a:rPr lang="vi-VN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 </a:t>
            </a:r>
            <a:r>
              <a:rPr lang="en-US" sz="240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vi-VN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sử dụng </a:t>
            </a:r>
            <a:r>
              <a:rPr lang="vi-VN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differential sentiment loss</a:t>
            </a:r>
            <a:r>
              <a:rPr lang="vi-VN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để phân loại cảm </a:t>
            </a:r>
            <a:r>
              <a:rPr lang="en-US" sz="240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xúc</a:t>
            </a:r>
            <a:r>
              <a:rPr lang="en-US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tốt hơn thông qua việc phân biệt khoảng cách khác nhau giữa các </a:t>
            </a:r>
            <a:r>
              <a:rPr lang="en-US" sz="240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xúc</a:t>
            </a:r>
            <a:r>
              <a:rPr lang="vi-VN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25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6">
            <a:extLst>
              <a:ext uri="{FF2B5EF4-FFF2-40B4-BE49-F238E27FC236}">
                <a16:creationId xmlns:a16="http://schemas.microsoft.com/office/drawing/2014/main" id="{F2988F6E-3A0A-DFE2-21C3-367B30218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8036" y="6375400"/>
            <a:ext cx="5495925" cy="365125"/>
          </a:xfrm>
        </p:spPr>
        <p:txBody>
          <a:bodyPr/>
          <a:lstStyle/>
          <a:p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DS307 – PHÂN TÍCH DỮ LIỆU TRUYỀN THÔNG XÃ HỘI</a:t>
            </a:r>
          </a:p>
        </p:txBody>
      </p:sp>
      <p:sp>
        <p:nvSpPr>
          <p:cNvPr id="16" name="Slide Number Placeholder 7">
            <a:extLst>
              <a:ext uri="{FF2B5EF4-FFF2-40B4-BE49-F238E27FC236}">
                <a16:creationId xmlns:a16="http://schemas.microsoft.com/office/drawing/2014/main" id="{67D54957-2AA1-DDA8-D55C-6E812BF7D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2849" y="6356350"/>
            <a:ext cx="542925" cy="365125"/>
          </a:xfrm>
        </p:spPr>
        <p:txBody>
          <a:bodyPr/>
          <a:lstStyle/>
          <a:p>
            <a:fld id="{1FC01F7F-4AB7-4CC1-AC4D-00BBA4BC90A5}" type="slidenum">
              <a:rPr lang="en-US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fld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Google Shape;115;p1">
            <a:extLst>
              <a:ext uri="{FF2B5EF4-FFF2-40B4-BE49-F238E27FC236}">
                <a16:creationId xmlns:a16="http://schemas.microsoft.com/office/drawing/2014/main" id="{A7713C3D-8094-A220-8939-66E355BBFF03}"/>
              </a:ext>
            </a:extLst>
          </p:cNvPr>
          <p:cNvSpPr txBox="1"/>
          <p:nvPr/>
        </p:nvSpPr>
        <p:spPr>
          <a:xfrm>
            <a:off x="276226" y="6381750"/>
            <a:ext cx="1981200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UIT, VNU-HCM</a:t>
            </a:r>
            <a:endParaRPr sz="1600" b="0" i="0" u="none" strike="noStrike" cap="none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31DA6EC-4EAE-0F40-E9C6-B3A55C69751F}"/>
              </a:ext>
            </a:extLst>
          </p:cNvPr>
          <p:cNvCxnSpPr>
            <a:cxnSpLocks/>
          </p:cNvCxnSpPr>
          <p:nvPr/>
        </p:nvCxnSpPr>
        <p:spPr>
          <a:xfrm>
            <a:off x="371475" y="6332158"/>
            <a:ext cx="11449049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740D313-3739-5D61-0069-44E336FDF553}"/>
              </a:ext>
            </a:extLst>
          </p:cNvPr>
          <p:cNvSpPr txBox="1"/>
          <p:nvPr/>
        </p:nvSpPr>
        <p:spPr>
          <a:xfrm>
            <a:off x="1111310" y="114300"/>
            <a:ext cx="997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Aspect Is Not You Need: No-aspect Differential Sentiment Framework for Aspect-based Sentiment Analysis</a:t>
            </a:r>
            <a:b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CA8C458-D942-423E-CA40-EA7913F17EB7}"/>
              </a:ext>
            </a:extLst>
          </p:cNvPr>
          <p:cNvGrpSpPr/>
          <p:nvPr/>
        </p:nvGrpSpPr>
        <p:grpSpPr>
          <a:xfrm>
            <a:off x="276226" y="1090232"/>
            <a:ext cx="11449049" cy="106739"/>
            <a:chOff x="276226" y="1309307"/>
            <a:chExt cx="11449049" cy="106739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90701D-3939-4C72-9A38-F17678DE17FD}"/>
                </a:ext>
              </a:extLst>
            </p:cNvPr>
            <p:cNvCxnSpPr>
              <a:cxnSpLocks/>
            </p:cNvCxnSpPr>
            <p:nvPr/>
          </p:nvCxnSpPr>
          <p:spPr>
            <a:xfrm>
              <a:off x="276226" y="1309308"/>
              <a:ext cx="11449049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D458A35-09C4-2F0F-2DE7-492D20593D46}"/>
                </a:ext>
              </a:extLst>
            </p:cNvPr>
            <p:cNvSpPr/>
            <p:nvPr/>
          </p:nvSpPr>
          <p:spPr>
            <a:xfrm>
              <a:off x="276226" y="1309307"/>
              <a:ext cx="5819774" cy="10673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!!Sec5">
            <a:extLst>
              <a:ext uri="{FF2B5EF4-FFF2-40B4-BE49-F238E27FC236}">
                <a16:creationId xmlns:a16="http://schemas.microsoft.com/office/drawing/2014/main" id="{EB9D3884-7FDE-04F4-8B0A-48D1BACB9952}"/>
              </a:ext>
            </a:extLst>
          </p:cNvPr>
          <p:cNvSpPr txBox="1"/>
          <p:nvPr/>
        </p:nvSpPr>
        <p:spPr>
          <a:xfrm>
            <a:off x="276226" y="480000"/>
            <a:ext cx="3715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LUẬN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9E3A4A65-C916-7DCE-B762-62A6CB223D3E}"/>
              </a:ext>
            </a:extLst>
          </p:cNvPr>
          <p:cNvSpPr txBox="1"/>
          <p:nvPr/>
        </p:nvSpPr>
        <p:spPr>
          <a:xfrm>
            <a:off x="960202" y="1588129"/>
            <a:ext cx="105944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th</a:t>
            </a:r>
            <a:r>
              <a:rPr lang="en-US" sz="240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ực</a:t>
            </a:r>
            <a:r>
              <a:rPr lang="vi-VN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nghiệm mở rộng cho thấy rằng NADS </a:t>
            </a:r>
            <a:r>
              <a:rPr lang="en-US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framework </a:t>
            </a:r>
            <a:r>
              <a:rPr lang="vi-VN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 </a:t>
            </a:r>
            <a:r>
              <a:rPr lang="en-US" sz="240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vi-VN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thúc đẩy </a:t>
            </a:r>
            <a:r>
              <a:rPr lang="vi-VN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 phương pháp ABSA điển hình</a:t>
            </a:r>
            <a:r>
              <a:rPr lang="vi-VN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và </a:t>
            </a:r>
            <a:r>
              <a:rPr lang="vi-VN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vượt trội hơn baselines</a:t>
            </a:r>
            <a:r>
              <a:rPr lang="vi-VN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Hơn nữa, NADS </a:t>
            </a:r>
            <a:r>
              <a:rPr lang="en-US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framework </a:t>
            </a:r>
            <a:r>
              <a:rPr lang="vi-VN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 </a:t>
            </a:r>
            <a:r>
              <a:rPr lang="en-US" sz="240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vi-VN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vẫn có thể </a:t>
            </a:r>
            <a:r>
              <a:rPr lang="vi-VN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 động tốt</a:t>
            </a:r>
            <a:r>
              <a:rPr lang="vi-VN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ngay cả khi </a:t>
            </a:r>
            <a:r>
              <a:rPr lang="vi-VN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 biết khía cạnh đó là gì</a:t>
            </a:r>
            <a:r>
              <a:rPr lang="vi-VN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Th</a:t>
            </a:r>
            <a:r>
              <a:rPr lang="en-US" sz="240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ực</a:t>
            </a:r>
            <a:r>
              <a:rPr lang="vi-VN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nghiệm trên </a:t>
            </a:r>
            <a:r>
              <a:rPr lang="vi-VN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robustness dataset</a:t>
            </a:r>
            <a:r>
              <a:rPr 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 thấy rằng NADS </a:t>
            </a:r>
            <a:r>
              <a:rPr lang="en-US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framework </a:t>
            </a:r>
            <a:r>
              <a:rPr lang="vi-VN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 </a:t>
            </a:r>
            <a:r>
              <a:rPr lang="en-US" sz="240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vi-VN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cải thiện đáng kể </a:t>
            </a:r>
            <a:r>
              <a:rPr lang="vi-VN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robustness</a:t>
            </a:r>
            <a:r>
              <a:rPr lang="vi-VN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của mô hình.</a:t>
            </a:r>
            <a:endParaRPr lang="en-US" sz="240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543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6">
            <a:extLst>
              <a:ext uri="{FF2B5EF4-FFF2-40B4-BE49-F238E27FC236}">
                <a16:creationId xmlns:a16="http://schemas.microsoft.com/office/drawing/2014/main" id="{F2988F6E-3A0A-DFE2-21C3-367B30218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8036" y="6375400"/>
            <a:ext cx="5495925" cy="365125"/>
          </a:xfrm>
        </p:spPr>
        <p:txBody>
          <a:bodyPr/>
          <a:lstStyle/>
          <a:p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DS307 – PHÂN TÍCH DỮ LIỆU TRUYỀN THÔNG XÃ HỘI</a:t>
            </a:r>
          </a:p>
        </p:txBody>
      </p:sp>
      <p:sp>
        <p:nvSpPr>
          <p:cNvPr id="16" name="Slide Number Placeholder 7">
            <a:extLst>
              <a:ext uri="{FF2B5EF4-FFF2-40B4-BE49-F238E27FC236}">
                <a16:creationId xmlns:a16="http://schemas.microsoft.com/office/drawing/2014/main" id="{67D54957-2AA1-DDA8-D55C-6E812BF7D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2849" y="6356350"/>
            <a:ext cx="542925" cy="365125"/>
          </a:xfrm>
        </p:spPr>
        <p:txBody>
          <a:bodyPr/>
          <a:lstStyle/>
          <a:p>
            <a:fld id="{1FC01F7F-4AB7-4CC1-AC4D-00BBA4BC90A5}" type="slidenum">
              <a:rPr lang="en-US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fld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Google Shape;115;p1">
            <a:extLst>
              <a:ext uri="{FF2B5EF4-FFF2-40B4-BE49-F238E27FC236}">
                <a16:creationId xmlns:a16="http://schemas.microsoft.com/office/drawing/2014/main" id="{A7713C3D-8094-A220-8939-66E355BBFF03}"/>
              </a:ext>
            </a:extLst>
          </p:cNvPr>
          <p:cNvSpPr txBox="1"/>
          <p:nvPr/>
        </p:nvSpPr>
        <p:spPr>
          <a:xfrm>
            <a:off x="276226" y="6381750"/>
            <a:ext cx="1981200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UIT, VNU-HCM</a:t>
            </a:r>
            <a:endParaRPr sz="1600" b="0" i="0" u="none" strike="noStrike" cap="none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31DA6EC-4EAE-0F40-E9C6-B3A55C69751F}"/>
              </a:ext>
            </a:extLst>
          </p:cNvPr>
          <p:cNvCxnSpPr>
            <a:cxnSpLocks/>
          </p:cNvCxnSpPr>
          <p:nvPr/>
        </p:nvCxnSpPr>
        <p:spPr>
          <a:xfrm>
            <a:off x="371475" y="6332158"/>
            <a:ext cx="11449049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740D313-3739-5D61-0069-44E336FDF553}"/>
              </a:ext>
            </a:extLst>
          </p:cNvPr>
          <p:cNvSpPr txBox="1"/>
          <p:nvPr/>
        </p:nvSpPr>
        <p:spPr>
          <a:xfrm>
            <a:off x="1111310" y="114300"/>
            <a:ext cx="997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Aspect Is Not You Need: No-aspect Differential Sentiment Framework for Aspect-based Sentiment Analysis</a:t>
            </a:r>
            <a:b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CA8C458-D942-423E-CA40-EA7913F17EB7}"/>
              </a:ext>
            </a:extLst>
          </p:cNvPr>
          <p:cNvGrpSpPr/>
          <p:nvPr/>
        </p:nvGrpSpPr>
        <p:grpSpPr>
          <a:xfrm>
            <a:off x="276226" y="1090232"/>
            <a:ext cx="11449049" cy="106739"/>
            <a:chOff x="276226" y="1309307"/>
            <a:chExt cx="11449049" cy="106739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90701D-3939-4C72-9A38-F17678DE17FD}"/>
                </a:ext>
              </a:extLst>
            </p:cNvPr>
            <p:cNvCxnSpPr>
              <a:cxnSpLocks/>
            </p:cNvCxnSpPr>
            <p:nvPr/>
          </p:nvCxnSpPr>
          <p:spPr>
            <a:xfrm>
              <a:off x="276226" y="1309308"/>
              <a:ext cx="11449049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D458A35-09C4-2F0F-2DE7-492D20593D46}"/>
                </a:ext>
              </a:extLst>
            </p:cNvPr>
            <p:cNvSpPr/>
            <p:nvPr/>
          </p:nvSpPr>
          <p:spPr>
            <a:xfrm>
              <a:off x="276226" y="1309307"/>
              <a:ext cx="5819774" cy="10673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!!Sec5">
            <a:extLst>
              <a:ext uri="{FF2B5EF4-FFF2-40B4-BE49-F238E27FC236}">
                <a16:creationId xmlns:a16="http://schemas.microsoft.com/office/drawing/2014/main" id="{035F1DA0-BEDB-939F-AC10-14E2F7276A95}"/>
              </a:ext>
            </a:extLst>
          </p:cNvPr>
          <p:cNvSpPr txBox="1"/>
          <p:nvPr/>
        </p:nvSpPr>
        <p:spPr>
          <a:xfrm>
            <a:off x="1499776" y="3013501"/>
            <a:ext cx="9192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>
                <a:solidFill>
                  <a:srgbClr val="FF0000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THANKS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557685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6">
            <a:extLst>
              <a:ext uri="{FF2B5EF4-FFF2-40B4-BE49-F238E27FC236}">
                <a16:creationId xmlns:a16="http://schemas.microsoft.com/office/drawing/2014/main" id="{F2988F6E-3A0A-DFE2-21C3-367B30218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8036" y="6375400"/>
            <a:ext cx="5495925" cy="365125"/>
          </a:xfrm>
        </p:spPr>
        <p:txBody>
          <a:bodyPr/>
          <a:lstStyle/>
          <a:p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DS307 – PHÂN TÍCH DỮ LIỆU TRUYỀN THÔNG XÃ HỘI</a:t>
            </a:r>
          </a:p>
        </p:txBody>
      </p:sp>
      <p:sp>
        <p:nvSpPr>
          <p:cNvPr id="16" name="Slide Number Placeholder 7">
            <a:extLst>
              <a:ext uri="{FF2B5EF4-FFF2-40B4-BE49-F238E27FC236}">
                <a16:creationId xmlns:a16="http://schemas.microsoft.com/office/drawing/2014/main" id="{67D54957-2AA1-DDA8-D55C-6E812BF7D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2849" y="6356350"/>
            <a:ext cx="542925" cy="365125"/>
          </a:xfrm>
        </p:spPr>
        <p:txBody>
          <a:bodyPr/>
          <a:lstStyle/>
          <a:p>
            <a:fld id="{1FC01F7F-4AB7-4CC1-AC4D-00BBA4BC90A5}" type="slidenum">
              <a:rPr lang="en-US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</a:t>
            </a:fld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Google Shape;115;p1">
            <a:extLst>
              <a:ext uri="{FF2B5EF4-FFF2-40B4-BE49-F238E27FC236}">
                <a16:creationId xmlns:a16="http://schemas.microsoft.com/office/drawing/2014/main" id="{A7713C3D-8094-A220-8939-66E355BBFF03}"/>
              </a:ext>
            </a:extLst>
          </p:cNvPr>
          <p:cNvSpPr txBox="1"/>
          <p:nvPr/>
        </p:nvSpPr>
        <p:spPr>
          <a:xfrm>
            <a:off x="276226" y="6381750"/>
            <a:ext cx="1981200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UIT, VNU-HCM</a:t>
            </a:r>
            <a:endParaRPr sz="1600" b="0" i="0" u="none" strike="noStrike" cap="none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31DA6EC-4EAE-0F40-E9C6-B3A55C69751F}"/>
              </a:ext>
            </a:extLst>
          </p:cNvPr>
          <p:cNvCxnSpPr>
            <a:cxnSpLocks/>
          </p:cNvCxnSpPr>
          <p:nvPr/>
        </p:nvCxnSpPr>
        <p:spPr>
          <a:xfrm>
            <a:off x="371475" y="6332158"/>
            <a:ext cx="11449049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740D313-3739-5D61-0069-44E336FDF553}"/>
              </a:ext>
            </a:extLst>
          </p:cNvPr>
          <p:cNvSpPr txBox="1"/>
          <p:nvPr/>
        </p:nvSpPr>
        <p:spPr>
          <a:xfrm>
            <a:off x="1111310" y="114300"/>
            <a:ext cx="997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Aspect Is Not You Need: No-aspect Differential Sentiment Framework for Aspect-based Sentiment Analysis</a:t>
            </a:r>
            <a:b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CA8C458-D942-423E-CA40-EA7913F17EB7}"/>
              </a:ext>
            </a:extLst>
          </p:cNvPr>
          <p:cNvGrpSpPr/>
          <p:nvPr/>
        </p:nvGrpSpPr>
        <p:grpSpPr>
          <a:xfrm>
            <a:off x="276226" y="1090232"/>
            <a:ext cx="11449049" cy="106739"/>
            <a:chOff x="276226" y="1309307"/>
            <a:chExt cx="11449049" cy="106739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90701D-3939-4C72-9A38-F17678DE17FD}"/>
                </a:ext>
              </a:extLst>
            </p:cNvPr>
            <p:cNvCxnSpPr>
              <a:cxnSpLocks/>
            </p:cNvCxnSpPr>
            <p:nvPr/>
          </p:nvCxnSpPr>
          <p:spPr>
            <a:xfrm>
              <a:off x="276226" y="1309308"/>
              <a:ext cx="11449049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D458A35-09C4-2F0F-2DE7-492D20593D46}"/>
                </a:ext>
              </a:extLst>
            </p:cNvPr>
            <p:cNvSpPr/>
            <p:nvPr/>
          </p:nvSpPr>
          <p:spPr>
            <a:xfrm>
              <a:off x="276226" y="1309307"/>
              <a:ext cx="5819774" cy="10673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" name="!!P" descr="Ảnh có chứa văn bản, mẫu họa&#10;&#10;Mô tả được tạo tự động">
            <a:extLst>
              <a:ext uri="{FF2B5EF4-FFF2-40B4-BE49-F238E27FC236}">
                <a16:creationId xmlns:a16="http://schemas.microsoft.com/office/drawing/2014/main" id="{54A6A289-58AF-FF65-6250-DDBA92E0B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020" y="1196970"/>
            <a:ext cx="9010185" cy="5135188"/>
          </a:xfrm>
          <a:prstGeom prst="rect">
            <a:avLst/>
          </a:prstGeom>
        </p:spPr>
      </p:pic>
      <p:sp>
        <p:nvSpPr>
          <p:cNvPr id="3" name="!!Sec5">
            <a:extLst>
              <a:ext uri="{FF2B5EF4-FFF2-40B4-BE49-F238E27FC236}">
                <a16:creationId xmlns:a16="http://schemas.microsoft.com/office/drawing/2014/main" id="{8EEDA18D-14E8-05DF-5347-192EC99AC0AD}"/>
              </a:ext>
            </a:extLst>
          </p:cNvPr>
          <p:cNvSpPr txBox="1"/>
          <p:nvPr/>
        </p:nvSpPr>
        <p:spPr>
          <a:xfrm>
            <a:off x="276226" y="489971"/>
            <a:ext cx="4662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QUESTION &amp; ANSWER</a:t>
            </a:r>
            <a:endParaRPr lang="vi-VN" sz="3200" b="1">
              <a:solidFill>
                <a:schemeClr val="dk1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16387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6">
            <a:extLst>
              <a:ext uri="{FF2B5EF4-FFF2-40B4-BE49-F238E27FC236}">
                <a16:creationId xmlns:a16="http://schemas.microsoft.com/office/drawing/2014/main" id="{F2988F6E-3A0A-DFE2-21C3-367B30218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8036" y="6375400"/>
            <a:ext cx="5495925" cy="365125"/>
          </a:xfrm>
        </p:spPr>
        <p:txBody>
          <a:bodyPr/>
          <a:lstStyle/>
          <a:p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DS307 – PHÂN TÍCH DỮ LIỆU TRUYỀN THÔNG XÃ HỘI</a:t>
            </a:r>
          </a:p>
        </p:txBody>
      </p:sp>
      <p:sp>
        <p:nvSpPr>
          <p:cNvPr id="16" name="Slide Number Placeholder 7">
            <a:extLst>
              <a:ext uri="{FF2B5EF4-FFF2-40B4-BE49-F238E27FC236}">
                <a16:creationId xmlns:a16="http://schemas.microsoft.com/office/drawing/2014/main" id="{67D54957-2AA1-DDA8-D55C-6E812BF7D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2849" y="6356350"/>
            <a:ext cx="542925" cy="365125"/>
          </a:xfrm>
        </p:spPr>
        <p:txBody>
          <a:bodyPr/>
          <a:lstStyle/>
          <a:p>
            <a:fld id="{1FC01F7F-4AB7-4CC1-AC4D-00BBA4BC90A5}" type="slidenum">
              <a:rPr lang="en-US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Google Shape;115;p1">
            <a:extLst>
              <a:ext uri="{FF2B5EF4-FFF2-40B4-BE49-F238E27FC236}">
                <a16:creationId xmlns:a16="http://schemas.microsoft.com/office/drawing/2014/main" id="{A7713C3D-8094-A220-8939-66E355BBFF03}"/>
              </a:ext>
            </a:extLst>
          </p:cNvPr>
          <p:cNvSpPr txBox="1"/>
          <p:nvPr/>
        </p:nvSpPr>
        <p:spPr>
          <a:xfrm>
            <a:off x="276226" y="6381750"/>
            <a:ext cx="1981200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UIT, VNU-HCM</a:t>
            </a:r>
            <a:endParaRPr sz="1600" b="0" i="0" u="none" strike="noStrike" cap="none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31DA6EC-4EAE-0F40-E9C6-B3A55C69751F}"/>
              </a:ext>
            </a:extLst>
          </p:cNvPr>
          <p:cNvCxnSpPr>
            <a:cxnSpLocks/>
          </p:cNvCxnSpPr>
          <p:nvPr/>
        </p:nvCxnSpPr>
        <p:spPr>
          <a:xfrm>
            <a:off x="371475" y="6332158"/>
            <a:ext cx="11449049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740D313-3739-5D61-0069-44E336FDF553}"/>
              </a:ext>
            </a:extLst>
          </p:cNvPr>
          <p:cNvSpPr txBox="1"/>
          <p:nvPr/>
        </p:nvSpPr>
        <p:spPr>
          <a:xfrm>
            <a:off x="1111310" y="114300"/>
            <a:ext cx="997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Aspect Is Not You Need: No-aspect Differential Sentiment Framework for Aspect-based Sentiment Analysis</a:t>
            </a:r>
            <a:b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!!Sec1">
            <a:extLst>
              <a:ext uri="{FF2B5EF4-FFF2-40B4-BE49-F238E27FC236}">
                <a16:creationId xmlns:a16="http://schemas.microsoft.com/office/drawing/2014/main" id="{F27F5F3B-AAFE-CFEC-3603-E63056C13033}"/>
              </a:ext>
            </a:extLst>
          </p:cNvPr>
          <p:cNvSpPr txBox="1"/>
          <p:nvPr/>
        </p:nvSpPr>
        <p:spPr>
          <a:xfrm>
            <a:off x="276226" y="480000"/>
            <a:ext cx="6075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 THIỆU</a:t>
            </a:r>
            <a:endParaRPr lang="en-US" sz="36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CA8C458-D942-423E-CA40-EA7913F17EB7}"/>
              </a:ext>
            </a:extLst>
          </p:cNvPr>
          <p:cNvGrpSpPr/>
          <p:nvPr/>
        </p:nvGrpSpPr>
        <p:grpSpPr>
          <a:xfrm>
            <a:off x="276226" y="1090232"/>
            <a:ext cx="11449049" cy="106739"/>
            <a:chOff x="276226" y="1309307"/>
            <a:chExt cx="11449049" cy="106739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90701D-3939-4C72-9A38-F17678DE17FD}"/>
                </a:ext>
              </a:extLst>
            </p:cNvPr>
            <p:cNvCxnSpPr>
              <a:cxnSpLocks/>
            </p:cNvCxnSpPr>
            <p:nvPr/>
          </p:nvCxnSpPr>
          <p:spPr>
            <a:xfrm>
              <a:off x="276226" y="1309308"/>
              <a:ext cx="11449049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D458A35-09C4-2F0F-2DE7-492D20593D46}"/>
                </a:ext>
              </a:extLst>
            </p:cNvPr>
            <p:cNvSpPr/>
            <p:nvPr/>
          </p:nvSpPr>
          <p:spPr>
            <a:xfrm>
              <a:off x="276226" y="1309307"/>
              <a:ext cx="5819774" cy="10673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09A4E1A4-30DC-BC74-91BC-4C105194AF11}"/>
              </a:ext>
            </a:extLst>
          </p:cNvPr>
          <p:cNvSpPr txBox="1"/>
          <p:nvPr/>
        </p:nvSpPr>
        <p:spPr>
          <a:xfrm>
            <a:off x="865762" y="1344561"/>
            <a:ext cx="103988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Aspect-based sentiment analysis (ABSA)</a:t>
            </a:r>
            <a:r>
              <a:rPr 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 một </a:t>
            </a:r>
            <a:r>
              <a:rPr lang="en-US" sz="240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vi-VN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vụ phân loại cảm </a:t>
            </a:r>
            <a:r>
              <a:rPr lang="en-US" sz="240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xúc</a:t>
            </a:r>
            <a:r>
              <a:rPr lang="en-US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(tức là </a:t>
            </a:r>
            <a:r>
              <a:rPr 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  <a:r>
              <a:rPr lang="vi-VN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neutral</a:t>
            </a:r>
            <a:r>
              <a:rPr lang="vi-VN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hoặc </a:t>
            </a:r>
            <a:r>
              <a:rPr 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  <a:r>
              <a:rPr lang="vi-VN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của từng khía cạnh cụ thể trong một đoạn văn bản.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38374258-A465-69D4-39A2-624E3C1A1A03}"/>
              </a:ext>
            </a:extLst>
          </p:cNvPr>
          <p:cNvSpPr txBox="1"/>
          <p:nvPr/>
        </p:nvSpPr>
        <p:spPr>
          <a:xfrm>
            <a:off x="948611" y="3074772"/>
            <a:ext cx="325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sz="2400" b="1" i="0" u="none" strike="noStrike">
                <a:solidFill>
                  <a:srgbClr val="030300"/>
                </a:solidFill>
                <a:effectLst/>
                <a:latin typeface="Arial" panose="020B0604020202020204" pitchFamily="34" charset="0"/>
              </a:rPr>
              <a:t>Pre-trained corpora</a:t>
            </a:r>
            <a:endParaRPr lang="en-US" sz="2400"/>
          </a:p>
        </p:txBody>
      </p:sp>
      <p:sp>
        <p:nvSpPr>
          <p:cNvPr id="9" name="Bong bóng Lời nói: Hình chữ nhật với Góc Tròn 22">
            <a:extLst>
              <a:ext uri="{FF2B5EF4-FFF2-40B4-BE49-F238E27FC236}">
                <a16:creationId xmlns:a16="http://schemas.microsoft.com/office/drawing/2014/main" id="{8B6A6A49-A4CB-6160-4E1A-DDA9E32A0466}"/>
              </a:ext>
            </a:extLst>
          </p:cNvPr>
          <p:cNvSpPr/>
          <p:nvPr/>
        </p:nvSpPr>
        <p:spPr>
          <a:xfrm>
            <a:off x="948611" y="3730417"/>
            <a:ext cx="3066285" cy="994339"/>
          </a:xfrm>
          <a:prstGeom prst="wedgeRoundRectCallout">
            <a:avLst>
              <a:gd name="adj1" fmla="val 64714"/>
              <a:gd name="adj2" fmla="val 93861"/>
              <a:gd name="adj3" fmla="val 16667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0" i="0" u="none" strike="noStrike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Dessert is delicious. I love dessert.</a:t>
            </a:r>
            <a:endParaRPr lang="en-US" sz="2400">
              <a:solidFill>
                <a:schemeClr val="accent1"/>
              </a:solidFill>
            </a:endParaRPr>
          </a:p>
        </p:txBody>
      </p:sp>
      <p:pic>
        <p:nvPicPr>
          <p:cNvPr id="10" name="Đồ họa 29" descr="Badge Tick1 outline">
            <a:extLst>
              <a:ext uri="{FF2B5EF4-FFF2-40B4-BE49-F238E27FC236}">
                <a16:creationId xmlns:a16="http://schemas.microsoft.com/office/drawing/2014/main" id="{3CA9E238-518B-1953-EF65-CEC43719D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8449" y="2753565"/>
            <a:ext cx="914400" cy="914400"/>
          </a:xfrm>
          <a:prstGeom prst="rect">
            <a:avLst/>
          </a:prstGeom>
        </p:spPr>
      </p:pic>
      <p:pic>
        <p:nvPicPr>
          <p:cNvPr id="11" name="Đồ họa 31" descr="Badge Cross outline">
            <a:extLst>
              <a:ext uri="{FF2B5EF4-FFF2-40B4-BE49-F238E27FC236}">
                <a16:creationId xmlns:a16="http://schemas.microsoft.com/office/drawing/2014/main" id="{40DCADA0-7B4D-7AF4-1561-5994F9382C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58449" y="4869665"/>
            <a:ext cx="914400" cy="9144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F76CEEA-E73B-0E21-AEE8-BB916BAC1154}"/>
              </a:ext>
            </a:extLst>
          </p:cNvPr>
          <p:cNvGrpSpPr/>
          <p:nvPr/>
        </p:nvGrpSpPr>
        <p:grpSpPr>
          <a:xfrm>
            <a:off x="4500995" y="2859313"/>
            <a:ext cx="5957454" cy="1249075"/>
            <a:chOff x="4472208" y="2097196"/>
            <a:chExt cx="5957454" cy="124907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2BF9A3-CDB9-80CF-1954-2F5DDAE09768}"/>
                </a:ext>
              </a:extLst>
            </p:cNvPr>
            <p:cNvSpPr txBox="1"/>
            <p:nvPr/>
          </p:nvSpPr>
          <p:spPr>
            <a:xfrm>
              <a:off x="4472208" y="2097196"/>
              <a:ext cx="59574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</a:t>
              </a:r>
              <a:r>
                <a:rPr lang="en-US" sz="2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food</a:t>
              </a:r>
              <a:r>
                <a:rPr lang="en-US" sz="240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is great, but the </a:t>
              </a:r>
              <a:r>
                <a:rPr lang="en-US" sz="2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service</a:t>
              </a:r>
              <a:r>
                <a:rPr lang="en-US" sz="240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is terrible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2D1F17C-F649-ED62-47BD-34AE9EAB90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60955" y="2448648"/>
              <a:ext cx="3486" cy="43595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Hộp Văn bản 10">
              <a:extLst>
                <a:ext uri="{FF2B5EF4-FFF2-40B4-BE49-F238E27FC236}">
                  <a16:creationId xmlns:a16="http://schemas.microsoft.com/office/drawing/2014/main" id="{B521F326-F3F7-67F3-D9BD-88B4BD83C31D}"/>
                </a:ext>
              </a:extLst>
            </p:cNvPr>
            <p:cNvSpPr txBox="1"/>
            <p:nvPr/>
          </p:nvSpPr>
          <p:spPr>
            <a:xfrm>
              <a:off x="4749947" y="2884606"/>
              <a:ext cx="14220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0" i="0" u="none" strike="noStrike">
                  <a:solidFill>
                    <a:srgbClr val="FF0000"/>
                  </a:solidFill>
                  <a:effectLst/>
                  <a:latin typeface="Arial" panose="020B0604020202020204" pitchFamily="34" charset="0"/>
                </a:rPr>
                <a:t>positive</a:t>
              </a:r>
              <a:endParaRPr lang="en-US" sz="2400"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630ADEE-CDF6-1CF4-0BC2-8A73434F25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15338" y="2448648"/>
              <a:ext cx="3486" cy="43595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Hộp Văn bản 10">
              <a:extLst>
                <a:ext uri="{FF2B5EF4-FFF2-40B4-BE49-F238E27FC236}">
                  <a16:creationId xmlns:a16="http://schemas.microsoft.com/office/drawing/2014/main" id="{4A6A0225-087D-9BCA-E0FB-C3B0394A5656}"/>
                </a:ext>
              </a:extLst>
            </p:cNvPr>
            <p:cNvSpPr txBox="1"/>
            <p:nvPr/>
          </p:nvSpPr>
          <p:spPr>
            <a:xfrm>
              <a:off x="7804330" y="2884606"/>
              <a:ext cx="14220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>
                  <a:solidFill>
                    <a:srgbClr val="FF0000"/>
                  </a:solidFill>
                  <a:latin typeface="Arial" panose="020B0604020202020204" pitchFamily="34" charset="0"/>
                </a:rPr>
                <a:t>negative</a:t>
              </a:r>
              <a:endParaRPr lang="en-US" sz="2400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C77C865-9A2B-82B3-E55B-F83B631B0F87}"/>
              </a:ext>
            </a:extLst>
          </p:cNvPr>
          <p:cNvGrpSpPr/>
          <p:nvPr/>
        </p:nvGrpSpPr>
        <p:grpSpPr>
          <a:xfrm>
            <a:off x="4499188" y="4926590"/>
            <a:ext cx="5254507" cy="1295798"/>
            <a:chOff x="4634153" y="4218841"/>
            <a:chExt cx="5254507" cy="1295798"/>
          </a:xfrm>
        </p:grpSpPr>
        <p:sp>
          <p:nvSpPr>
            <p:cNvPr id="23" name="Hộp Văn bản 8">
              <a:extLst>
                <a:ext uri="{FF2B5EF4-FFF2-40B4-BE49-F238E27FC236}">
                  <a16:creationId xmlns:a16="http://schemas.microsoft.com/office/drawing/2014/main" id="{073BB547-E315-6E1B-4FDF-7998869CCF00}"/>
                </a:ext>
              </a:extLst>
            </p:cNvPr>
            <p:cNvSpPr txBox="1"/>
            <p:nvPr/>
          </p:nvSpPr>
          <p:spPr>
            <a:xfrm>
              <a:off x="4668709" y="4218841"/>
              <a:ext cx="52199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500"/>
                </a:spcAft>
              </a:pPr>
              <a:r>
                <a:rPr lang="en-US" sz="2400" b="0" i="0" u="none" strike="noStrike">
                  <a:solidFill>
                    <a:srgbClr val="FF0000"/>
                  </a:solidFill>
                  <a:effectLst/>
                  <a:latin typeface="Arial" panose="020B0604020202020204" pitchFamily="34" charset="0"/>
                </a:rPr>
                <a:t>Desserts</a:t>
              </a:r>
              <a:r>
                <a:rPr lang="en-US" sz="2400" b="0" i="0" u="none" strike="noStrike">
                  <a:solidFill>
                    <a:schemeClr val="accent1"/>
                  </a:solidFill>
                  <a:effectLst/>
                  <a:latin typeface="Arial" panose="020B0604020202020204" pitchFamily="34" charset="0"/>
                </a:rPr>
                <a:t> include flan and sopaipillas. </a:t>
              </a:r>
              <a:endParaRPr lang="en-US" sz="2400" b="0">
                <a:solidFill>
                  <a:schemeClr val="accent1"/>
                </a:solidFill>
                <a:effectLst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4120858-4BF2-3D71-752E-2925DB382A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45161" y="4617016"/>
              <a:ext cx="3486" cy="43595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Hộp Văn bản 10">
              <a:extLst>
                <a:ext uri="{FF2B5EF4-FFF2-40B4-BE49-F238E27FC236}">
                  <a16:creationId xmlns:a16="http://schemas.microsoft.com/office/drawing/2014/main" id="{0BE55E01-AFA1-22B6-2AFE-E0B67FE95983}"/>
                </a:ext>
              </a:extLst>
            </p:cNvPr>
            <p:cNvSpPr txBox="1"/>
            <p:nvPr/>
          </p:nvSpPr>
          <p:spPr>
            <a:xfrm>
              <a:off x="4634153" y="5052974"/>
              <a:ext cx="14220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0" i="0" u="none" strike="noStrike">
                  <a:solidFill>
                    <a:srgbClr val="FF0000"/>
                  </a:solidFill>
                  <a:effectLst/>
                  <a:latin typeface="Arial" panose="020B0604020202020204" pitchFamily="34" charset="0"/>
                </a:rPr>
                <a:t>positive</a:t>
              </a:r>
              <a:endParaRPr lang="en-US" sz="240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30983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6">
            <a:extLst>
              <a:ext uri="{FF2B5EF4-FFF2-40B4-BE49-F238E27FC236}">
                <a16:creationId xmlns:a16="http://schemas.microsoft.com/office/drawing/2014/main" id="{F2988F6E-3A0A-DFE2-21C3-367B30218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8036" y="6375400"/>
            <a:ext cx="5495925" cy="365125"/>
          </a:xfrm>
        </p:spPr>
        <p:txBody>
          <a:bodyPr/>
          <a:lstStyle/>
          <a:p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DS307 – PHÂN TÍCH DỮ LIỆU TRUYỀN THÔNG XÃ HỘI</a:t>
            </a:r>
          </a:p>
        </p:txBody>
      </p:sp>
      <p:sp>
        <p:nvSpPr>
          <p:cNvPr id="16" name="Slide Number Placeholder 7">
            <a:extLst>
              <a:ext uri="{FF2B5EF4-FFF2-40B4-BE49-F238E27FC236}">
                <a16:creationId xmlns:a16="http://schemas.microsoft.com/office/drawing/2014/main" id="{67D54957-2AA1-DDA8-D55C-6E812BF7D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2849" y="6356350"/>
            <a:ext cx="542925" cy="365125"/>
          </a:xfrm>
        </p:spPr>
        <p:txBody>
          <a:bodyPr/>
          <a:lstStyle/>
          <a:p>
            <a:fld id="{1FC01F7F-4AB7-4CC1-AC4D-00BBA4BC90A5}" type="slidenum">
              <a:rPr lang="en-US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Google Shape;115;p1">
            <a:extLst>
              <a:ext uri="{FF2B5EF4-FFF2-40B4-BE49-F238E27FC236}">
                <a16:creationId xmlns:a16="http://schemas.microsoft.com/office/drawing/2014/main" id="{A7713C3D-8094-A220-8939-66E355BBFF03}"/>
              </a:ext>
            </a:extLst>
          </p:cNvPr>
          <p:cNvSpPr txBox="1"/>
          <p:nvPr/>
        </p:nvSpPr>
        <p:spPr>
          <a:xfrm>
            <a:off x="276226" y="6381750"/>
            <a:ext cx="1981200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UIT, VNU-HCM</a:t>
            </a:r>
            <a:endParaRPr sz="1600" b="0" i="0" u="none" strike="noStrike" cap="none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31DA6EC-4EAE-0F40-E9C6-B3A55C69751F}"/>
              </a:ext>
            </a:extLst>
          </p:cNvPr>
          <p:cNvCxnSpPr>
            <a:cxnSpLocks/>
          </p:cNvCxnSpPr>
          <p:nvPr/>
        </p:nvCxnSpPr>
        <p:spPr>
          <a:xfrm>
            <a:off x="371475" y="6332158"/>
            <a:ext cx="11449049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740D313-3739-5D61-0069-44E336FDF553}"/>
              </a:ext>
            </a:extLst>
          </p:cNvPr>
          <p:cNvSpPr txBox="1"/>
          <p:nvPr/>
        </p:nvSpPr>
        <p:spPr>
          <a:xfrm>
            <a:off x="1111310" y="114300"/>
            <a:ext cx="997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Aspect Is Not You Need: No-aspect Differential Sentiment Framework for Aspect-based Sentiment Analysis</a:t>
            </a:r>
            <a:b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CA8C458-D942-423E-CA40-EA7913F17EB7}"/>
              </a:ext>
            </a:extLst>
          </p:cNvPr>
          <p:cNvGrpSpPr/>
          <p:nvPr/>
        </p:nvGrpSpPr>
        <p:grpSpPr>
          <a:xfrm>
            <a:off x="276226" y="1090232"/>
            <a:ext cx="11449049" cy="106739"/>
            <a:chOff x="276226" y="1309307"/>
            <a:chExt cx="11449049" cy="106739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90701D-3939-4C72-9A38-F17678DE17FD}"/>
                </a:ext>
              </a:extLst>
            </p:cNvPr>
            <p:cNvCxnSpPr>
              <a:cxnSpLocks/>
            </p:cNvCxnSpPr>
            <p:nvPr/>
          </p:nvCxnSpPr>
          <p:spPr>
            <a:xfrm>
              <a:off x="276226" y="1309308"/>
              <a:ext cx="11449049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D458A35-09C4-2F0F-2DE7-492D20593D46}"/>
                </a:ext>
              </a:extLst>
            </p:cNvPr>
            <p:cNvSpPr/>
            <p:nvPr/>
          </p:nvSpPr>
          <p:spPr>
            <a:xfrm>
              <a:off x="276226" y="1309307"/>
              <a:ext cx="5819774" cy="10673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9" name="Hình ảnh 8">
            <a:extLst>
              <a:ext uri="{FF2B5EF4-FFF2-40B4-BE49-F238E27FC236}">
                <a16:creationId xmlns:a16="http://schemas.microsoft.com/office/drawing/2014/main" id="{1DE2AAF8-09F3-DFD4-FA3D-A9E21A6FE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110" y="3358941"/>
            <a:ext cx="5819775" cy="2290655"/>
          </a:xfrm>
          <a:prstGeom prst="rect">
            <a:avLst/>
          </a:prstGeom>
        </p:spPr>
      </p:pic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51741075-0209-723A-891F-E9665E12C920}"/>
              </a:ext>
            </a:extLst>
          </p:cNvPr>
          <p:cNvSpPr txBox="1"/>
          <p:nvPr/>
        </p:nvSpPr>
        <p:spPr>
          <a:xfrm>
            <a:off x="3090862" y="5649596"/>
            <a:ext cx="5680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effectLst/>
                <a:latin typeface="Arial" panose="020B0604020202020204" pitchFamily="34" charset="0"/>
              </a:rPr>
              <a:t>Human performance on the ABSA task.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!!Sec1">
            <a:extLst>
              <a:ext uri="{FF2B5EF4-FFF2-40B4-BE49-F238E27FC236}">
                <a16:creationId xmlns:a16="http://schemas.microsoft.com/office/drawing/2014/main" id="{A523850C-F6D3-524F-9532-047A15FB5FEC}"/>
              </a:ext>
            </a:extLst>
          </p:cNvPr>
          <p:cNvSpPr txBox="1"/>
          <p:nvPr/>
        </p:nvSpPr>
        <p:spPr>
          <a:xfrm>
            <a:off x="276226" y="480000"/>
            <a:ext cx="6075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 THIỆU</a:t>
            </a:r>
            <a:endParaRPr lang="en-US" sz="36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Hộp Văn bản 2">
            <a:extLst>
              <a:ext uri="{FF2B5EF4-FFF2-40B4-BE49-F238E27FC236}">
                <a16:creationId xmlns:a16="http://schemas.microsoft.com/office/drawing/2014/main" id="{4B4B1B2B-1567-E8A2-D451-A25E012F5B60}"/>
              </a:ext>
            </a:extLst>
          </p:cNvPr>
          <p:cNvSpPr txBox="1"/>
          <p:nvPr/>
        </p:nvSpPr>
        <p:spPr>
          <a:xfrm>
            <a:off x="216264" y="1337551"/>
            <a:ext cx="1175946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 </a:t>
            </a:r>
            <a:r>
              <a:rPr lang="en-US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nghiên</a:t>
            </a: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cứu</a:t>
            </a: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vi-VN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nhận thấy rằng con người vẫn có thể thực hiện tốt </a:t>
            </a:r>
            <a:r>
              <a:rPr lang="en-US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vi-VN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vụ ABSA mà không cần biết ý nghĩa của</a:t>
            </a: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aspect. Vì vậy, </a:t>
            </a:r>
            <a:r>
              <a:rPr lang="en-US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vi-VN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sử dụng </a:t>
            </a:r>
            <a:r>
              <a:rPr lang="vi-VN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no-aspect template </a:t>
            </a:r>
            <a:r>
              <a:rPr lang="vi-VN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 </a:t>
            </a:r>
            <a:r>
              <a:rPr lang="vi-VN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contrastive learning </a:t>
            </a:r>
            <a:r>
              <a:rPr lang="vi-VN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 xem xét nhiều 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sentence patterns</a:t>
            </a:r>
            <a:r>
              <a:rPr lang="vi-VN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hơn và loại bỏ </a:t>
            </a:r>
            <a:r>
              <a:rPr lang="vi-VN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sentiment bias </a:t>
            </a:r>
            <a:r>
              <a:rPr lang="vi-VN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 </a:t>
            </a:r>
            <a:r>
              <a:rPr lang="vi-VN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aspect embedding</a:t>
            </a:r>
            <a:r>
              <a:rPr lang="vi-VN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vi-VN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vi-VN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ết kế </a:t>
            </a:r>
            <a:r>
              <a:rPr lang="vi-VN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differential sentiment loss </a:t>
            </a:r>
            <a:r>
              <a:rPr lang="vi-VN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 giúp phân biệt rõ hơn các khoảng cách khác nhau giữa</a:t>
            </a: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 </a:t>
            </a:r>
            <a:r>
              <a:rPr lang="en-US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xúc</a:t>
            </a: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 nhau.</a:t>
            </a:r>
            <a:endParaRPr lang="en-US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266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6">
            <a:extLst>
              <a:ext uri="{FF2B5EF4-FFF2-40B4-BE49-F238E27FC236}">
                <a16:creationId xmlns:a16="http://schemas.microsoft.com/office/drawing/2014/main" id="{F2988F6E-3A0A-DFE2-21C3-367B30218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8036" y="6375400"/>
            <a:ext cx="5495925" cy="365125"/>
          </a:xfrm>
        </p:spPr>
        <p:txBody>
          <a:bodyPr/>
          <a:lstStyle/>
          <a:p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DS307 – PHÂN TÍCH DỮ LIỆU TRUYỀN THÔNG XÃ HỘI</a:t>
            </a:r>
          </a:p>
        </p:txBody>
      </p:sp>
      <p:sp>
        <p:nvSpPr>
          <p:cNvPr id="16" name="Slide Number Placeholder 7">
            <a:extLst>
              <a:ext uri="{FF2B5EF4-FFF2-40B4-BE49-F238E27FC236}">
                <a16:creationId xmlns:a16="http://schemas.microsoft.com/office/drawing/2014/main" id="{67D54957-2AA1-DDA8-D55C-6E812BF7D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2849" y="6356350"/>
            <a:ext cx="542925" cy="365125"/>
          </a:xfrm>
        </p:spPr>
        <p:txBody>
          <a:bodyPr/>
          <a:lstStyle/>
          <a:p>
            <a:fld id="{1FC01F7F-4AB7-4CC1-AC4D-00BBA4BC90A5}" type="slidenum">
              <a:rPr lang="en-US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Google Shape;115;p1">
            <a:extLst>
              <a:ext uri="{FF2B5EF4-FFF2-40B4-BE49-F238E27FC236}">
                <a16:creationId xmlns:a16="http://schemas.microsoft.com/office/drawing/2014/main" id="{A7713C3D-8094-A220-8939-66E355BBFF03}"/>
              </a:ext>
            </a:extLst>
          </p:cNvPr>
          <p:cNvSpPr txBox="1"/>
          <p:nvPr/>
        </p:nvSpPr>
        <p:spPr>
          <a:xfrm>
            <a:off x="276226" y="6381750"/>
            <a:ext cx="1981200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UIT, VNU-HCM</a:t>
            </a:r>
            <a:endParaRPr sz="1600" b="0" i="0" u="none" strike="noStrike" cap="none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31DA6EC-4EAE-0F40-E9C6-B3A55C69751F}"/>
              </a:ext>
            </a:extLst>
          </p:cNvPr>
          <p:cNvCxnSpPr>
            <a:cxnSpLocks/>
          </p:cNvCxnSpPr>
          <p:nvPr/>
        </p:nvCxnSpPr>
        <p:spPr>
          <a:xfrm>
            <a:off x="371475" y="6332158"/>
            <a:ext cx="11449049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740D313-3739-5D61-0069-44E336FDF553}"/>
              </a:ext>
            </a:extLst>
          </p:cNvPr>
          <p:cNvSpPr txBox="1"/>
          <p:nvPr/>
        </p:nvSpPr>
        <p:spPr>
          <a:xfrm>
            <a:off x="1111310" y="114300"/>
            <a:ext cx="997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Aspect Is Not You Need: No-aspect Differential Sentiment Framework for Aspect-based Sentiment Analysis</a:t>
            </a:r>
            <a:b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7F5F3B-AAFE-CFEC-3603-E63056C13033}"/>
              </a:ext>
            </a:extLst>
          </p:cNvPr>
          <p:cNvSpPr txBox="1"/>
          <p:nvPr/>
        </p:nvSpPr>
        <p:spPr>
          <a:xfrm>
            <a:off x="276226" y="480000"/>
            <a:ext cx="2476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CA8C458-D942-423E-CA40-EA7913F17EB7}"/>
              </a:ext>
            </a:extLst>
          </p:cNvPr>
          <p:cNvGrpSpPr/>
          <p:nvPr/>
        </p:nvGrpSpPr>
        <p:grpSpPr>
          <a:xfrm>
            <a:off x="276226" y="1090232"/>
            <a:ext cx="11449049" cy="106739"/>
            <a:chOff x="276226" y="1309307"/>
            <a:chExt cx="11449049" cy="106739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90701D-3939-4C72-9A38-F17678DE17FD}"/>
                </a:ext>
              </a:extLst>
            </p:cNvPr>
            <p:cNvCxnSpPr>
              <a:cxnSpLocks/>
            </p:cNvCxnSpPr>
            <p:nvPr/>
          </p:nvCxnSpPr>
          <p:spPr>
            <a:xfrm>
              <a:off x="276226" y="1309308"/>
              <a:ext cx="11449049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D458A35-09C4-2F0F-2DE7-492D20593D46}"/>
                </a:ext>
              </a:extLst>
            </p:cNvPr>
            <p:cNvSpPr/>
            <p:nvPr/>
          </p:nvSpPr>
          <p:spPr>
            <a:xfrm>
              <a:off x="276226" y="1309307"/>
              <a:ext cx="5819774" cy="10673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!!Sec1">
            <a:extLst>
              <a:ext uri="{FF2B5EF4-FFF2-40B4-BE49-F238E27FC236}">
                <a16:creationId xmlns:a16="http://schemas.microsoft.com/office/drawing/2014/main" id="{6D642F07-18E9-4B68-5866-EFBEDD2172C1}"/>
              </a:ext>
            </a:extLst>
          </p:cNvPr>
          <p:cNvSpPr txBox="1"/>
          <p:nvPr/>
        </p:nvSpPr>
        <p:spPr>
          <a:xfrm>
            <a:off x="1843679" y="1687388"/>
            <a:ext cx="7341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b="1" err="1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3600" b="1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err="1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endParaRPr lang="en-US" sz="3600" b="1">
              <a:solidFill>
                <a:schemeClr val="tx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!!Sec3">
            <a:extLst>
              <a:ext uri="{FF2B5EF4-FFF2-40B4-BE49-F238E27FC236}">
                <a16:creationId xmlns:a16="http://schemas.microsoft.com/office/drawing/2014/main" id="{6FD403BB-5E80-7C80-22D3-BBB1A255D42D}"/>
              </a:ext>
            </a:extLst>
          </p:cNvPr>
          <p:cNvSpPr txBox="1"/>
          <p:nvPr/>
        </p:nvSpPr>
        <p:spPr>
          <a:xfrm>
            <a:off x="1843679" y="3524880"/>
            <a:ext cx="7341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b="1" err="1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3600" b="1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err="1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3600" b="1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NADS</a:t>
            </a:r>
          </a:p>
        </p:txBody>
      </p:sp>
      <p:sp>
        <p:nvSpPr>
          <p:cNvPr id="9" name="!!Sec4">
            <a:extLst>
              <a:ext uri="{FF2B5EF4-FFF2-40B4-BE49-F238E27FC236}">
                <a16:creationId xmlns:a16="http://schemas.microsoft.com/office/drawing/2014/main" id="{57404267-3FAC-874F-DBCC-E03E935F7A9B}"/>
              </a:ext>
            </a:extLst>
          </p:cNvPr>
          <p:cNvSpPr txBox="1"/>
          <p:nvPr/>
        </p:nvSpPr>
        <p:spPr>
          <a:xfrm>
            <a:off x="1843679" y="4428447"/>
            <a:ext cx="7341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b="1" err="1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3600" b="1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err="1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endParaRPr lang="en-US" sz="3600" b="1">
              <a:solidFill>
                <a:schemeClr val="tx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!!Sec5">
            <a:extLst>
              <a:ext uri="{FF2B5EF4-FFF2-40B4-BE49-F238E27FC236}">
                <a16:creationId xmlns:a16="http://schemas.microsoft.com/office/drawing/2014/main" id="{145BDD6A-764D-686D-0648-BA2D8B94A4AE}"/>
              </a:ext>
            </a:extLst>
          </p:cNvPr>
          <p:cNvSpPr txBox="1"/>
          <p:nvPr/>
        </p:nvSpPr>
        <p:spPr>
          <a:xfrm>
            <a:off x="1843679" y="5332014"/>
            <a:ext cx="7341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b="1" err="1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600" b="1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err="1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endParaRPr lang="en-US" sz="3600" b="1">
              <a:solidFill>
                <a:schemeClr val="tx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!!Sec2">
            <a:extLst>
              <a:ext uri="{FF2B5EF4-FFF2-40B4-BE49-F238E27FC236}">
                <a16:creationId xmlns:a16="http://schemas.microsoft.com/office/drawing/2014/main" id="{481BF730-A5B6-53B8-1644-EEF890A850CF}"/>
              </a:ext>
            </a:extLst>
          </p:cNvPr>
          <p:cNvSpPr txBox="1"/>
          <p:nvPr/>
        </p:nvSpPr>
        <p:spPr>
          <a:xfrm>
            <a:off x="1843679" y="2618161"/>
            <a:ext cx="7341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b="1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3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3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36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999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6">
            <a:extLst>
              <a:ext uri="{FF2B5EF4-FFF2-40B4-BE49-F238E27FC236}">
                <a16:creationId xmlns:a16="http://schemas.microsoft.com/office/drawing/2014/main" id="{F2988F6E-3A0A-DFE2-21C3-367B30218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8036" y="6375400"/>
            <a:ext cx="5495925" cy="365125"/>
          </a:xfrm>
        </p:spPr>
        <p:txBody>
          <a:bodyPr/>
          <a:lstStyle/>
          <a:p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DS307 – PHÂN TÍCH DỮ LIỆU TRUYỀN THÔNG XÃ HỘI</a:t>
            </a:r>
          </a:p>
        </p:txBody>
      </p:sp>
      <p:sp>
        <p:nvSpPr>
          <p:cNvPr id="16" name="Slide Number Placeholder 7">
            <a:extLst>
              <a:ext uri="{FF2B5EF4-FFF2-40B4-BE49-F238E27FC236}">
                <a16:creationId xmlns:a16="http://schemas.microsoft.com/office/drawing/2014/main" id="{67D54957-2AA1-DDA8-D55C-6E812BF7D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2849" y="6356350"/>
            <a:ext cx="542925" cy="365125"/>
          </a:xfrm>
        </p:spPr>
        <p:txBody>
          <a:bodyPr/>
          <a:lstStyle/>
          <a:p>
            <a:fld id="{1FC01F7F-4AB7-4CC1-AC4D-00BBA4BC90A5}" type="slidenum">
              <a:rPr lang="en-US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Google Shape;115;p1">
            <a:extLst>
              <a:ext uri="{FF2B5EF4-FFF2-40B4-BE49-F238E27FC236}">
                <a16:creationId xmlns:a16="http://schemas.microsoft.com/office/drawing/2014/main" id="{A7713C3D-8094-A220-8939-66E355BBFF03}"/>
              </a:ext>
            </a:extLst>
          </p:cNvPr>
          <p:cNvSpPr txBox="1"/>
          <p:nvPr/>
        </p:nvSpPr>
        <p:spPr>
          <a:xfrm>
            <a:off x="276226" y="6381750"/>
            <a:ext cx="1981200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UIT, VNU-HCM</a:t>
            </a:r>
            <a:endParaRPr sz="1600" b="0" i="0" u="none" strike="noStrike" cap="none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31DA6EC-4EAE-0F40-E9C6-B3A55C69751F}"/>
              </a:ext>
            </a:extLst>
          </p:cNvPr>
          <p:cNvCxnSpPr>
            <a:cxnSpLocks/>
          </p:cNvCxnSpPr>
          <p:nvPr/>
        </p:nvCxnSpPr>
        <p:spPr>
          <a:xfrm>
            <a:off x="371475" y="6332158"/>
            <a:ext cx="11449049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740D313-3739-5D61-0069-44E336FDF553}"/>
              </a:ext>
            </a:extLst>
          </p:cNvPr>
          <p:cNvSpPr txBox="1"/>
          <p:nvPr/>
        </p:nvSpPr>
        <p:spPr>
          <a:xfrm>
            <a:off x="1111310" y="114300"/>
            <a:ext cx="997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Aspect Is Not You Need: No-aspect Differential Sentiment Framework for Aspect-based Sentiment Analysis</a:t>
            </a:r>
            <a:b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!!Sec2">
            <a:extLst>
              <a:ext uri="{FF2B5EF4-FFF2-40B4-BE49-F238E27FC236}">
                <a16:creationId xmlns:a16="http://schemas.microsoft.com/office/drawing/2014/main" id="{F27F5F3B-AAFE-CFEC-3603-E63056C13033}"/>
              </a:ext>
            </a:extLst>
          </p:cNvPr>
          <p:cNvSpPr txBox="1"/>
          <p:nvPr/>
        </p:nvSpPr>
        <p:spPr>
          <a:xfrm>
            <a:off x="276226" y="480000"/>
            <a:ext cx="3418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 DỮ LIỆU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CA8C458-D942-423E-CA40-EA7913F17EB7}"/>
              </a:ext>
            </a:extLst>
          </p:cNvPr>
          <p:cNvGrpSpPr/>
          <p:nvPr/>
        </p:nvGrpSpPr>
        <p:grpSpPr>
          <a:xfrm>
            <a:off x="276226" y="1090232"/>
            <a:ext cx="11449049" cy="106739"/>
            <a:chOff x="276226" y="1309307"/>
            <a:chExt cx="11449049" cy="106739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90701D-3939-4C72-9A38-F17678DE17FD}"/>
                </a:ext>
              </a:extLst>
            </p:cNvPr>
            <p:cNvCxnSpPr>
              <a:cxnSpLocks/>
            </p:cNvCxnSpPr>
            <p:nvPr/>
          </p:nvCxnSpPr>
          <p:spPr>
            <a:xfrm>
              <a:off x="276226" y="1309308"/>
              <a:ext cx="11449049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D458A35-09C4-2F0F-2DE7-492D20593D46}"/>
                </a:ext>
              </a:extLst>
            </p:cNvPr>
            <p:cNvSpPr/>
            <p:nvPr/>
          </p:nvSpPr>
          <p:spPr>
            <a:xfrm>
              <a:off x="276226" y="1309307"/>
              <a:ext cx="5819774" cy="10673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Hộp Văn bản 2">
            <a:extLst>
              <a:ext uri="{FF2B5EF4-FFF2-40B4-BE49-F238E27FC236}">
                <a16:creationId xmlns:a16="http://schemas.microsoft.com/office/drawing/2014/main" id="{4DACFA0B-803E-1921-B5C7-583114046278}"/>
              </a:ext>
            </a:extLst>
          </p:cNvPr>
          <p:cNvSpPr txBox="1"/>
          <p:nvPr/>
        </p:nvSpPr>
        <p:spPr>
          <a:xfrm>
            <a:off x="960202" y="1588129"/>
            <a:ext cx="105944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mình</a:t>
            </a:r>
            <a:r>
              <a:rPr lang="en-US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ABSA task public datasets: </a:t>
            </a:r>
            <a:r>
              <a:rPr 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Restaurant </a:t>
            </a:r>
            <a:r>
              <a:rPr lang="en-US" sz="240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Laptop </a:t>
            </a:r>
            <a:r>
              <a:rPr lang="en-US" sz="240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SemEval</a:t>
            </a:r>
            <a:r>
              <a:rPr 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2014 Task 4</a:t>
            </a:r>
            <a:r>
              <a:rPr lang="en-US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 giả xóa một số ví dụ có nhãn trạng thái cảm xúc </a:t>
            </a:r>
            <a:r>
              <a:rPr 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vi-VN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conflict</a:t>
            </a:r>
            <a:r>
              <a:rPr 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vi-VN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trong các bài đánh giá</a:t>
            </a:r>
            <a:r>
              <a:rPr lang="en-US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62A8716-8EB5-AC8E-6195-0B97537A5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609" y="3896453"/>
            <a:ext cx="5360781" cy="183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709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6">
            <a:extLst>
              <a:ext uri="{FF2B5EF4-FFF2-40B4-BE49-F238E27FC236}">
                <a16:creationId xmlns:a16="http://schemas.microsoft.com/office/drawing/2014/main" id="{F2988F6E-3A0A-DFE2-21C3-367B30218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8036" y="6375400"/>
            <a:ext cx="5495925" cy="365125"/>
          </a:xfrm>
        </p:spPr>
        <p:txBody>
          <a:bodyPr/>
          <a:lstStyle/>
          <a:p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DS307 – PHÂN TÍCH DỮ LIỆU TRUYỀN THÔNG XÃ HỘI</a:t>
            </a:r>
          </a:p>
        </p:txBody>
      </p:sp>
      <p:sp>
        <p:nvSpPr>
          <p:cNvPr id="16" name="Slide Number Placeholder 7">
            <a:extLst>
              <a:ext uri="{FF2B5EF4-FFF2-40B4-BE49-F238E27FC236}">
                <a16:creationId xmlns:a16="http://schemas.microsoft.com/office/drawing/2014/main" id="{67D54957-2AA1-DDA8-D55C-6E812BF7D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2849" y="6356350"/>
            <a:ext cx="542925" cy="365125"/>
          </a:xfrm>
        </p:spPr>
        <p:txBody>
          <a:bodyPr/>
          <a:lstStyle/>
          <a:p>
            <a:fld id="{1FC01F7F-4AB7-4CC1-AC4D-00BBA4BC90A5}" type="slidenum">
              <a:rPr lang="en-US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Google Shape;115;p1">
            <a:extLst>
              <a:ext uri="{FF2B5EF4-FFF2-40B4-BE49-F238E27FC236}">
                <a16:creationId xmlns:a16="http://schemas.microsoft.com/office/drawing/2014/main" id="{A7713C3D-8094-A220-8939-66E355BBFF03}"/>
              </a:ext>
            </a:extLst>
          </p:cNvPr>
          <p:cNvSpPr txBox="1"/>
          <p:nvPr/>
        </p:nvSpPr>
        <p:spPr>
          <a:xfrm>
            <a:off x="276226" y="6381750"/>
            <a:ext cx="1981200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UIT, VNU-HCM</a:t>
            </a:r>
            <a:endParaRPr sz="1600" b="0" i="0" u="none" strike="noStrike" cap="none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31DA6EC-4EAE-0F40-E9C6-B3A55C69751F}"/>
              </a:ext>
            </a:extLst>
          </p:cNvPr>
          <p:cNvCxnSpPr>
            <a:cxnSpLocks/>
          </p:cNvCxnSpPr>
          <p:nvPr/>
        </p:nvCxnSpPr>
        <p:spPr>
          <a:xfrm>
            <a:off x="371475" y="6332158"/>
            <a:ext cx="11449049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740D313-3739-5D61-0069-44E336FDF553}"/>
              </a:ext>
            </a:extLst>
          </p:cNvPr>
          <p:cNvSpPr txBox="1"/>
          <p:nvPr/>
        </p:nvSpPr>
        <p:spPr>
          <a:xfrm>
            <a:off x="1111310" y="114300"/>
            <a:ext cx="997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Aspect Is Not You Need: No-aspect Differential Sentiment Framework for Aspect-based Sentiment Analysis</a:t>
            </a:r>
            <a:b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!!Sec2">
            <a:extLst>
              <a:ext uri="{FF2B5EF4-FFF2-40B4-BE49-F238E27FC236}">
                <a16:creationId xmlns:a16="http://schemas.microsoft.com/office/drawing/2014/main" id="{F27F5F3B-AAFE-CFEC-3603-E63056C13033}"/>
              </a:ext>
            </a:extLst>
          </p:cNvPr>
          <p:cNvSpPr txBox="1"/>
          <p:nvPr/>
        </p:nvSpPr>
        <p:spPr>
          <a:xfrm>
            <a:off x="276226" y="480000"/>
            <a:ext cx="3418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 DỮ LIỆU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CA8C458-D942-423E-CA40-EA7913F17EB7}"/>
              </a:ext>
            </a:extLst>
          </p:cNvPr>
          <p:cNvGrpSpPr/>
          <p:nvPr/>
        </p:nvGrpSpPr>
        <p:grpSpPr>
          <a:xfrm>
            <a:off x="276226" y="1090232"/>
            <a:ext cx="11449049" cy="106739"/>
            <a:chOff x="276226" y="1309307"/>
            <a:chExt cx="11449049" cy="106739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90701D-3939-4C72-9A38-F17678DE17FD}"/>
                </a:ext>
              </a:extLst>
            </p:cNvPr>
            <p:cNvCxnSpPr>
              <a:cxnSpLocks/>
            </p:cNvCxnSpPr>
            <p:nvPr/>
          </p:nvCxnSpPr>
          <p:spPr>
            <a:xfrm>
              <a:off x="276226" y="1309308"/>
              <a:ext cx="11449049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D458A35-09C4-2F0F-2DE7-492D20593D46}"/>
                </a:ext>
              </a:extLst>
            </p:cNvPr>
            <p:cNvSpPr/>
            <p:nvPr/>
          </p:nvSpPr>
          <p:spPr>
            <a:xfrm>
              <a:off x="276226" y="1309307"/>
              <a:ext cx="5819774" cy="10673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Hộp Văn bản 2">
            <a:extLst>
              <a:ext uri="{FF2B5EF4-FFF2-40B4-BE49-F238E27FC236}">
                <a16:creationId xmlns:a16="http://schemas.microsoft.com/office/drawing/2014/main" id="{4DACFA0B-803E-1921-B5C7-583114046278}"/>
              </a:ext>
            </a:extLst>
          </p:cNvPr>
          <p:cNvSpPr txBox="1"/>
          <p:nvPr/>
        </p:nvSpPr>
        <p:spPr>
          <a:xfrm>
            <a:off x="960202" y="1588129"/>
            <a:ext cx="105944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mình</a:t>
            </a:r>
            <a:r>
              <a:rPr lang="en-US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ABSA task public datasets: </a:t>
            </a:r>
            <a:r>
              <a:rPr 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Restaurant </a:t>
            </a:r>
            <a:r>
              <a:rPr lang="en-US" sz="240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Laptop </a:t>
            </a:r>
            <a:r>
              <a:rPr lang="en-US" sz="240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SemEval</a:t>
            </a:r>
            <a:r>
              <a:rPr 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2014 Task 4</a:t>
            </a:r>
            <a:r>
              <a:rPr lang="en-US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 giả xóa một số ví dụ có nhãn trạng thái cảm xúc </a:t>
            </a:r>
            <a:r>
              <a:rPr 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vi-VN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conflict</a:t>
            </a:r>
            <a:r>
              <a:rPr 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vi-VN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trong các bài đánh giá</a:t>
            </a:r>
            <a:r>
              <a:rPr lang="en-US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74485F-59FB-D2AF-D93D-514213093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306" y="3632676"/>
            <a:ext cx="7402280" cy="189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434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6">
            <a:extLst>
              <a:ext uri="{FF2B5EF4-FFF2-40B4-BE49-F238E27FC236}">
                <a16:creationId xmlns:a16="http://schemas.microsoft.com/office/drawing/2014/main" id="{F2988F6E-3A0A-DFE2-21C3-367B30218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8036" y="6375400"/>
            <a:ext cx="5495925" cy="365125"/>
          </a:xfrm>
        </p:spPr>
        <p:txBody>
          <a:bodyPr/>
          <a:lstStyle/>
          <a:p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DS307 – PHÂN TÍCH DỮ LIỆU TRUYỀN THÔNG XÃ HỘI</a:t>
            </a:r>
          </a:p>
        </p:txBody>
      </p:sp>
      <p:sp>
        <p:nvSpPr>
          <p:cNvPr id="16" name="Slide Number Placeholder 7">
            <a:extLst>
              <a:ext uri="{FF2B5EF4-FFF2-40B4-BE49-F238E27FC236}">
                <a16:creationId xmlns:a16="http://schemas.microsoft.com/office/drawing/2014/main" id="{67D54957-2AA1-DDA8-D55C-6E812BF7D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2849" y="6356350"/>
            <a:ext cx="542925" cy="365125"/>
          </a:xfrm>
        </p:spPr>
        <p:txBody>
          <a:bodyPr/>
          <a:lstStyle/>
          <a:p>
            <a:fld id="{1FC01F7F-4AB7-4CC1-AC4D-00BBA4BC90A5}" type="slidenum">
              <a:rPr lang="en-US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Google Shape;115;p1">
            <a:extLst>
              <a:ext uri="{FF2B5EF4-FFF2-40B4-BE49-F238E27FC236}">
                <a16:creationId xmlns:a16="http://schemas.microsoft.com/office/drawing/2014/main" id="{A7713C3D-8094-A220-8939-66E355BBFF03}"/>
              </a:ext>
            </a:extLst>
          </p:cNvPr>
          <p:cNvSpPr txBox="1"/>
          <p:nvPr/>
        </p:nvSpPr>
        <p:spPr>
          <a:xfrm>
            <a:off x="276226" y="6381750"/>
            <a:ext cx="1981200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UIT, VNU-HCM</a:t>
            </a:r>
            <a:endParaRPr sz="1600" b="0" i="0" u="none" strike="noStrike" cap="none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31DA6EC-4EAE-0F40-E9C6-B3A55C69751F}"/>
              </a:ext>
            </a:extLst>
          </p:cNvPr>
          <p:cNvCxnSpPr>
            <a:cxnSpLocks/>
          </p:cNvCxnSpPr>
          <p:nvPr/>
        </p:nvCxnSpPr>
        <p:spPr>
          <a:xfrm>
            <a:off x="371475" y="6332158"/>
            <a:ext cx="11449049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740D313-3739-5D61-0069-44E336FDF553}"/>
              </a:ext>
            </a:extLst>
          </p:cNvPr>
          <p:cNvSpPr txBox="1"/>
          <p:nvPr/>
        </p:nvSpPr>
        <p:spPr>
          <a:xfrm>
            <a:off x="1111310" y="114300"/>
            <a:ext cx="997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Aspect Is Not You Need: No-aspect Differential Sentiment Framework for Aspect-based Sentiment Analysis</a:t>
            </a:r>
            <a:b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7F5F3B-AAFE-CFEC-3603-E63056C13033}"/>
              </a:ext>
            </a:extLst>
          </p:cNvPr>
          <p:cNvSpPr txBox="1"/>
          <p:nvPr/>
        </p:nvSpPr>
        <p:spPr>
          <a:xfrm>
            <a:off x="276226" y="480000"/>
            <a:ext cx="2476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CA8C458-D942-423E-CA40-EA7913F17EB7}"/>
              </a:ext>
            </a:extLst>
          </p:cNvPr>
          <p:cNvGrpSpPr/>
          <p:nvPr/>
        </p:nvGrpSpPr>
        <p:grpSpPr>
          <a:xfrm>
            <a:off x="276226" y="1090232"/>
            <a:ext cx="11449049" cy="106739"/>
            <a:chOff x="276226" y="1309307"/>
            <a:chExt cx="11449049" cy="106739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90701D-3939-4C72-9A38-F17678DE17FD}"/>
                </a:ext>
              </a:extLst>
            </p:cNvPr>
            <p:cNvCxnSpPr>
              <a:cxnSpLocks/>
            </p:cNvCxnSpPr>
            <p:nvPr/>
          </p:nvCxnSpPr>
          <p:spPr>
            <a:xfrm>
              <a:off x="276226" y="1309308"/>
              <a:ext cx="11449049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D458A35-09C4-2F0F-2DE7-492D20593D46}"/>
                </a:ext>
              </a:extLst>
            </p:cNvPr>
            <p:cNvSpPr/>
            <p:nvPr/>
          </p:nvSpPr>
          <p:spPr>
            <a:xfrm>
              <a:off x="276226" y="1309307"/>
              <a:ext cx="5819774" cy="10673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!!Sec1">
            <a:extLst>
              <a:ext uri="{FF2B5EF4-FFF2-40B4-BE49-F238E27FC236}">
                <a16:creationId xmlns:a16="http://schemas.microsoft.com/office/drawing/2014/main" id="{6D642F07-18E9-4B68-5866-EFBEDD2172C1}"/>
              </a:ext>
            </a:extLst>
          </p:cNvPr>
          <p:cNvSpPr txBox="1"/>
          <p:nvPr/>
        </p:nvSpPr>
        <p:spPr>
          <a:xfrm>
            <a:off x="1843679" y="1687388"/>
            <a:ext cx="7341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b="1" err="1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3600" b="1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err="1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endParaRPr lang="en-US" sz="3600" b="1">
              <a:solidFill>
                <a:schemeClr val="tx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!!Sec3">
            <a:extLst>
              <a:ext uri="{FF2B5EF4-FFF2-40B4-BE49-F238E27FC236}">
                <a16:creationId xmlns:a16="http://schemas.microsoft.com/office/drawing/2014/main" id="{6FD403BB-5E80-7C80-22D3-BBB1A255D42D}"/>
              </a:ext>
            </a:extLst>
          </p:cNvPr>
          <p:cNvSpPr txBox="1"/>
          <p:nvPr/>
        </p:nvSpPr>
        <p:spPr>
          <a:xfrm>
            <a:off x="1843679" y="3524880"/>
            <a:ext cx="7341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b="1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3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3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NADS</a:t>
            </a:r>
          </a:p>
        </p:txBody>
      </p:sp>
      <p:sp>
        <p:nvSpPr>
          <p:cNvPr id="9" name="!!Sec4">
            <a:extLst>
              <a:ext uri="{FF2B5EF4-FFF2-40B4-BE49-F238E27FC236}">
                <a16:creationId xmlns:a16="http://schemas.microsoft.com/office/drawing/2014/main" id="{57404267-3FAC-874F-DBCC-E03E935F7A9B}"/>
              </a:ext>
            </a:extLst>
          </p:cNvPr>
          <p:cNvSpPr txBox="1"/>
          <p:nvPr/>
        </p:nvSpPr>
        <p:spPr>
          <a:xfrm>
            <a:off x="1843679" y="4428447"/>
            <a:ext cx="7341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b="1" err="1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3600" b="1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err="1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endParaRPr lang="en-US" sz="3600" b="1">
              <a:solidFill>
                <a:schemeClr val="tx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!!Sec5">
            <a:extLst>
              <a:ext uri="{FF2B5EF4-FFF2-40B4-BE49-F238E27FC236}">
                <a16:creationId xmlns:a16="http://schemas.microsoft.com/office/drawing/2014/main" id="{145BDD6A-764D-686D-0648-BA2D8B94A4AE}"/>
              </a:ext>
            </a:extLst>
          </p:cNvPr>
          <p:cNvSpPr txBox="1"/>
          <p:nvPr/>
        </p:nvSpPr>
        <p:spPr>
          <a:xfrm>
            <a:off x="1843679" y="5332014"/>
            <a:ext cx="7341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b="1" err="1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600" b="1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err="1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endParaRPr lang="en-US" sz="3600" b="1">
              <a:solidFill>
                <a:schemeClr val="tx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!!Sec2">
            <a:extLst>
              <a:ext uri="{FF2B5EF4-FFF2-40B4-BE49-F238E27FC236}">
                <a16:creationId xmlns:a16="http://schemas.microsoft.com/office/drawing/2014/main" id="{481BF730-A5B6-53B8-1644-EEF890A850CF}"/>
              </a:ext>
            </a:extLst>
          </p:cNvPr>
          <p:cNvSpPr txBox="1"/>
          <p:nvPr/>
        </p:nvSpPr>
        <p:spPr>
          <a:xfrm>
            <a:off x="1843679" y="2618161"/>
            <a:ext cx="7341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b="1" err="1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3600" b="1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err="1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3600" b="1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err="1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3600" b="1">
              <a:solidFill>
                <a:schemeClr val="tx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589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6">
            <a:extLst>
              <a:ext uri="{FF2B5EF4-FFF2-40B4-BE49-F238E27FC236}">
                <a16:creationId xmlns:a16="http://schemas.microsoft.com/office/drawing/2014/main" id="{F2988F6E-3A0A-DFE2-21C3-367B30218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8036" y="6375400"/>
            <a:ext cx="5495925" cy="365125"/>
          </a:xfrm>
        </p:spPr>
        <p:txBody>
          <a:bodyPr/>
          <a:lstStyle/>
          <a:p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DS307 – PHÂN TÍCH DỮ LIỆU TRUYỀN THÔNG XÃ HỘI</a:t>
            </a:r>
          </a:p>
        </p:txBody>
      </p:sp>
      <p:sp>
        <p:nvSpPr>
          <p:cNvPr id="16" name="Slide Number Placeholder 7">
            <a:extLst>
              <a:ext uri="{FF2B5EF4-FFF2-40B4-BE49-F238E27FC236}">
                <a16:creationId xmlns:a16="http://schemas.microsoft.com/office/drawing/2014/main" id="{67D54957-2AA1-DDA8-D55C-6E812BF7D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2849" y="6356350"/>
            <a:ext cx="542925" cy="365125"/>
          </a:xfrm>
        </p:spPr>
        <p:txBody>
          <a:bodyPr/>
          <a:lstStyle/>
          <a:p>
            <a:fld id="{1FC01F7F-4AB7-4CC1-AC4D-00BBA4BC90A5}" type="slidenum">
              <a:rPr lang="en-US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Google Shape;115;p1">
            <a:extLst>
              <a:ext uri="{FF2B5EF4-FFF2-40B4-BE49-F238E27FC236}">
                <a16:creationId xmlns:a16="http://schemas.microsoft.com/office/drawing/2014/main" id="{A7713C3D-8094-A220-8939-66E355BBFF03}"/>
              </a:ext>
            </a:extLst>
          </p:cNvPr>
          <p:cNvSpPr txBox="1"/>
          <p:nvPr/>
        </p:nvSpPr>
        <p:spPr>
          <a:xfrm>
            <a:off x="276226" y="6381750"/>
            <a:ext cx="1981200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UIT, VNU-HCM</a:t>
            </a:r>
            <a:endParaRPr sz="1600" b="0" i="0" u="none" strike="noStrike" cap="none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31DA6EC-4EAE-0F40-E9C6-B3A55C69751F}"/>
              </a:ext>
            </a:extLst>
          </p:cNvPr>
          <p:cNvCxnSpPr>
            <a:cxnSpLocks/>
          </p:cNvCxnSpPr>
          <p:nvPr/>
        </p:nvCxnSpPr>
        <p:spPr>
          <a:xfrm>
            <a:off x="371475" y="6332158"/>
            <a:ext cx="11449049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740D313-3739-5D61-0069-44E336FDF553}"/>
              </a:ext>
            </a:extLst>
          </p:cNvPr>
          <p:cNvSpPr txBox="1"/>
          <p:nvPr/>
        </p:nvSpPr>
        <p:spPr>
          <a:xfrm>
            <a:off x="1111310" y="114300"/>
            <a:ext cx="997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Aspect Is Not You Need: No-aspect Differential Sentiment Framework for Aspect-based Sentiment Analysis</a:t>
            </a:r>
            <a:b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CA8C458-D942-423E-CA40-EA7913F17EB7}"/>
              </a:ext>
            </a:extLst>
          </p:cNvPr>
          <p:cNvGrpSpPr/>
          <p:nvPr/>
        </p:nvGrpSpPr>
        <p:grpSpPr>
          <a:xfrm>
            <a:off x="276226" y="1090232"/>
            <a:ext cx="11449049" cy="106739"/>
            <a:chOff x="276226" y="1309307"/>
            <a:chExt cx="11449049" cy="106739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90701D-3939-4C72-9A38-F17678DE17FD}"/>
                </a:ext>
              </a:extLst>
            </p:cNvPr>
            <p:cNvCxnSpPr>
              <a:cxnSpLocks/>
            </p:cNvCxnSpPr>
            <p:nvPr/>
          </p:nvCxnSpPr>
          <p:spPr>
            <a:xfrm>
              <a:off x="276226" y="1309308"/>
              <a:ext cx="11449049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D458A35-09C4-2F0F-2DE7-492D20593D46}"/>
                </a:ext>
              </a:extLst>
            </p:cNvPr>
            <p:cNvSpPr/>
            <p:nvPr/>
          </p:nvSpPr>
          <p:spPr>
            <a:xfrm>
              <a:off x="276226" y="1309307"/>
              <a:ext cx="5819774" cy="10673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9" name="!!Fig2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6AC9FE33-AA48-96CC-4BE8-5CA27559B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83" y="1417605"/>
            <a:ext cx="10447214" cy="4353006"/>
          </a:xfrm>
          <a:prstGeom prst="rect">
            <a:avLst/>
          </a:prstGeom>
        </p:spPr>
      </p:pic>
      <p:sp>
        <p:nvSpPr>
          <p:cNvPr id="10" name="Hộp Văn bản 11">
            <a:extLst>
              <a:ext uri="{FF2B5EF4-FFF2-40B4-BE49-F238E27FC236}">
                <a16:creationId xmlns:a16="http://schemas.microsoft.com/office/drawing/2014/main" id="{C60B5475-DC76-6096-57AD-9657F0C42850}"/>
              </a:ext>
            </a:extLst>
          </p:cNvPr>
          <p:cNvSpPr txBox="1"/>
          <p:nvPr/>
        </p:nvSpPr>
        <p:spPr>
          <a:xfrm>
            <a:off x="741391" y="5732732"/>
            <a:ext cx="107092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>
                <a:effectLst/>
                <a:latin typeface="Arial" panose="020B0604020202020204" pitchFamily="34" charset="0"/>
              </a:rPr>
              <a:t>An overview of proposed no-aspect differential sentiment (NADS) framework.</a:t>
            </a:r>
            <a:endParaRPr lang="en-US" sz="2400" i="1"/>
          </a:p>
        </p:txBody>
      </p:sp>
      <p:sp>
        <p:nvSpPr>
          <p:cNvPr id="11" name="!!Sec3">
            <a:extLst>
              <a:ext uri="{FF2B5EF4-FFF2-40B4-BE49-F238E27FC236}">
                <a16:creationId xmlns:a16="http://schemas.microsoft.com/office/drawing/2014/main" id="{478D19BD-5BC0-B430-4D47-CA43ECA6EE0B}"/>
              </a:ext>
            </a:extLst>
          </p:cNvPr>
          <p:cNvSpPr txBox="1"/>
          <p:nvPr/>
        </p:nvSpPr>
        <p:spPr>
          <a:xfrm>
            <a:off x="276225" y="480000"/>
            <a:ext cx="9070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No-aspect Differential Sentiment (NADS)</a:t>
            </a:r>
          </a:p>
        </p:txBody>
      </p:sp>
    </p:spTree>
    <p:extLst>
      <p:ext uri="{BB962C8B-B14F-4D97-AF65-F5344CB8AC3E}">
        <p14:creationId xmlns:p14="http://schemas.microsoft.com/office/powerpoint/2010/main" val="27018783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2270AFD8898FE84B8C0DEF4AF569EE5F" ma:contentTypeVersion="11" ma:contentTypeDescription="Tạo tài liệu mới." ma:contentTypeScope="" ma:versionID="9c2a8cdc23056365b6dc92e8dbbf672a">
  <xsd:schema xmlns:xsd="http://www.w3.org/2001/XMLSchema" xmlns:xs="http://www.w3.org/2001/XMLSchema" xmlns:p="http://schemas.microsoft.com/office/2006/metadata/properties" xmlns:ns3="32a3f031-5e38-462b-b0c0-9200614458f0" xmlns:ns4="a069508f-c851-4346-9bc8-e3754af750ae" targetNamespace="http://schemas.microsoft.com/office/2006/metadata/properties" ma:root="true" ma:fieldsID="f8ecfac3bb01f21fb85fe3204cbc3b27" ns3:_="" ns4:_="">
    <xsd:import namespace="32a3f031-5e38-462b-b0c0-9200614458f0"/>
    <xsd:import namespace="a069508f-c851-4346-9bc8-e3754af750a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a3f031-5e38-462b-b0c0-9200614458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69508f-c851-4346-9bc8-e3754af750ae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Hàm băm Gợi ý Chia sẻ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3E3EE1-93C7-4ADD-8BF0-0BA3779BF0E4}">
  <ds:schemaRefs>
    <ds:schemaRef ds:uri="32a3f031-5e38-462b-b0c0-9200614458f0"/>
    <ds:schemaRef ds:uri="a069508f-c851-4346-9bc8-e3754af750a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D6C5681-282D-4651-907F-1D15C9474B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DBF1A47-0653-497F-9FE0-3447254AE9C3}">
  <ds:schemaRefs>
    <ds:schemaRef ds:uri="32a3f031-5e38-462b-b0c0-9200614458f0"/>
    <ds:schemaRef ds:uri="a069508f-c851-4346-9bc8-e3754af750a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3338</Words>
  <Application>Microsoft Office PowerPoint</Application>
  <PresentationFormat>Widescreen</PresentationFormat>
  <Paragraphs>244</Paragraphs>
  <Slides>23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 (Thân)</vt:lpstr>
      <vt:lpstr>Arial</vt:lpstr>
      <vt:lpstr>Bahnschrift SemiBold</vt:lpstr>
      <vt:lpstr>Calibri</vt:lpstr>
      <vt:lpstr>Calibri Light</vt:lpstr>
      <vt:lpstr>Lato</vt:lpstr>
      <vt:lpstr>Times New Roman</vt:lpstr>
      <vt:lpstr>Wingdings</vt:lpstr>
      <vt:lpstr>Office Theme</vt:lpstr>
      <vt:lpstr>­­­­­­ĐẠI HỌC QUỐC GIA THÀNH PHỐ HỒ CHÍ MINH TRƯỜNG ĐẠI HỌC CÔNG NGHỆ THÔNG TIN KHOA KHOA HỌC &amp; KỸ THUẬT THÔNG TIN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­­­­­­ĐẠI HỌC QUỐC GIA THÀNH PHỐ HỒ CHÍ MINH TRƯỜNG ĐẠI HỌC CÔNG NGHỆ THÔNG TIN KHOA KHOA HỌC &amp; KỸ THUẬT THÔNG TIN</dc:title>
  <dc:creator>Phạm Đức Thể</dc:creator>
  <cp:lastModifiedBy>Phạm Đức Thể</cp:lastModifiedBy>
  <cp:revision>1</cp:revision>
  <dcterms:created xsi:type="dcterms:W3CDTF">2022-11-12T04:10:59Z</dcterms:created>
  <dcterms:modified xsi:type="dcterms:W3CDTF">2022-11-16T12:57:00Z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0x0101002270AFD8898FE84B8C0DEF4AF569EE5F</vt:lpwstr>
  </property>
</Properties>
</file>