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5143500" type="screen16x9"/>
  <p:notesSz cx="6845300" cy="9396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Ti/FnrxFA3G1JP9+1UYCXh+Vz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36" d="100"/>
          <a:sy n="136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7" name="Google Shape;3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fld>
            <a:endParaRPr sz="12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9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8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0" name="Google Shape;3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2586036" y="510778"/>
            <a:ext cx="3890964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2586036" y="2876550"/>
            <a:ext cx="388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2400"/>
              <a:buFont typeface="Time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5253036" y="47053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348036" y="47053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2586036" y="4705350"/>
            <a:ext cx="765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524125" y="-866775"/>
            <a:ext cx="333375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5886450" y="1428750"/>
            <a:ext cx="44005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581150" y="-609600"/>
            <a:ext cx="440055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2"/>
          </p:nvPr>
        </p:nvSpPr>
        <p:spPr>
          <a:xfrm>
            <a:off x="304800" y="3057525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arrow Content">
  <p:cSld name="Title and Narrow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6858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ftr" idx="11"/>
          </p:nvPr>
        </p:nvSpPr>
        <p:spPr>
          <a:xfrm>
            <a:off x="2286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Completely 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858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048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2672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304800" y="1733550"/>
            <a:ext cx="4040188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3"/>
          </p:nvPr>
        </p:nvSpPr>
        <p:spPr>
          <a:xfrm>
            <a:off x="4492626" y="125372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4"/>
          </p:nvPr>
        </p:nvSpPr>
        <p:spPr>
          <a:xfrm>
            <a:off x="4492626" y="1733550"/>
            <a:ext cx="404177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62484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28194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600200" y="59055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Giới thiệu về 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Xử lý ngôn ngữ tự nhiên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2586036" y="2876550"/>
            <a:ext cx="388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XLNNTN (NLP) là gì?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Môn học</a:t>
            </a:r>
            <a:endParaRPr/>
          </a:p>
        </p:txBody>
      </p:sp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Dạy những lý thuyết và phương pháp cơ bản về XLNNTN theo cách tiếp cận thống kê (statistical NLP):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Viterbi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Phân lớp Naïve Bayes, Maxent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Mô hình ngôn ngữ N-gram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Phân tích cú pháp</a:t>
            </a:r>
            <a:endParaRPr sz="1600"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Chỉ mục ngược (inverted index), tf-idf, mô hình vector cho ngữ nghĩa</a:t>
            </a:r>
            <a:endParaRPr sz="16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Giới thiệu ứng dụng một số thực tiễn</a:t>
            </a:r>
            <a:endParaRPr sz="1800"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Rút trích thông tin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Sửa lỗi chính tả</a:t>
            </a:r>
            <a:endParaRPr sz="1600"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Truy vấn thông tin</a:t>
            </a:r>
            <a:endParaRPr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Phân tích ý kiến</a:t>
            </a:r>
            <a:endParaRPr sz="1600"/>
          </a:p>
          <a:p>
            <a:pPr marL="68580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Hỏi đáp, chatbot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Kỹ năng cần có</a:t>
            </a:r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Đại số tuyến tính cơ bản (vector, ma trận)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Lý thuyết xác suất cơ bản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Lập trình Java hoặc Python</a:t>
            </a:r>
            <a:endParaRPr/>
          </a:p>
          <a:p>
            <a:pPr marL="68580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Hỏi đáp: Ứng dụng Watson của IBM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Vô địch Jeopardy vào 16/02/2011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WILLIAM WILKINSON’S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“AN ACCOUNT OF THE PRINCIPALITIES OF</a:t>
            </a:r>
            <a:b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WALLACHIA AND MOLDOVIA”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INSPIRED THIS AUTHOR’S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MOST FAMOUS NOVEL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Bram Stoker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43600" y="280035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Rút trích thông tin </a:t>
            </a:r>
            <a:br>
              <a:rPr lang="en-US"/>
            </a:br>
            <a:r>
              <a:rPr lang="en-US"/>
              <a:t>(Information Extraction)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A5A5A5"/>
                </a:solidFill>
              </a:rPr>
              <a:t>Subject: </a:t>
            </a:r>
            <a:r>
              <a:rPr lang="en-US" b="1"/>
              <a:t>curriculum meeting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</a:t>
            </a:r>
            <a:r>
              <a:rPr lang="en-US">
                <a:solidFill>
                  <a:srgbClr val="A5A5A5"/>
                </a:solidFill>
              </a:rPr>
              <a:t> Date: </a:t>
            </a:r>
            <a:r>
              <a:rPr lang="en-US"/>
              <a:t>January 15, 2012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</a:t>
            </a:r>
            <a:r>
              <a:rPr lang="en-US">
                <a:solidFill>
                  <a:srgbClr val="A5A5A5"/>
                </a:solidFill>
              </a:rPr>
              <a:t>To: </a:t>
            </a:r>
            <a:r>
              <a:rPr lang="en-US"/>
              <a:t>Dan Jurafsky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Hi Dan, we’ve now scheduled the curriculum meeting.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It will be in Gates 159 tomorrow from 10:00-11:30.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-Chris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122" name="Google Shape;122;p3"/>
          <p:cNvCxnSpPr/>
          <p:nvPr/>
        </p:nvCxnSpPr>
        <p:spPr>
          <a:xfrm>
            <a:off x="381000" y="2724150"/>
            <a:ext cx="8534400" cy="0"/>
          </a:xfrm>
          <a:prstGeom prst="straightConnector1">
            <a:avLst/>
          </a:prstGeom>
          <a:gradFill>
            <a:gsLst>
              <a:gs pos="0">
                <a:srgbClr val="A50021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3"/>
          <p:cNvSpPr/>
          <p:nvPr/>
        </p:nvSpPr>
        <p:spPr>
          <a:xfrm>
            <a:off x="1766112" y="3562350"/>
            <a:ext cx="5029200" cy="457200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3">
            <a:hlinkClick r:id="" action="ppaction://hlinkshowjump?jump=nextslide"/>
          </p:cNvPr>
          <p:cNvSpPr/>
          <p:nvPr/>
        </p:nvSpPr>
        <p:spPr>
          <a:xfrm rot="5400000">
            <a:off x="6781800" y="37909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5000"/>
                </a:lnTo>
                <a:lnTo>
                  <a:pt x="15000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9DCF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276600" y="4019550"/>
            <a:ext cx="44958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200400" y="4095750"/>
            <a:ext cx="4495800" cy="381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None/>
            </a:pPr>
            <a:r>
              <a:rPr lang="en-US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Create new Calendar entry</a:t>
            </a:r>
            <a:endParaRPr sz="24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410200" y="590550"/>
            <a:ext cx="3733800" cy="2209800"/>
          </a:xfrm>
          <a:prstGeom prst="roundRect">
            <a:avLst>
              <a:gd name="adj" fmla="val 16667"/>
            </a:avLst>
          </a:prstGeom>
          <a:solidFill>
            <a:srgbClr val="D4AD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ucida Sans"/>
              <a:buNone/>
            </a:pPr>
            <a:r>
              <a:rPr lang="en-US" sz="2400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rPr>
              <a:t>Event:  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Curriculum mtg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ucida Sans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rPr>
              <a:t>Date: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Jan-16-2012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ucida Sans"/>
              <a:buNone/>
            </a:pPr>
            <a:r>
              <a:rPr lang="en-US" sz="2400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rPr>
              <a:t>Start: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10:00am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ucida Sans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rPr>
              <a:t>End: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11:30am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Lucida Sans"/>
              <a:buNone/>
            </a:pPr>
            <a:r>
              <a:rPr lang="en-US" sz="2400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rPr>
              <a:t>Where: 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Gates 159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88392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Rút trích thông tin &amp; Phân tích ý kiến (SA)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990600" y="2973751"/>
            <a:ext cx="81534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nice and compact to carry!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since the camera is small and light, I won't need to carry around those heavy, bulky professional cameras either!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camera feels flimsy, is plastic and very light in weight you have to be very delicate in the handling of this camera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971550"/>
            <a:ext cx="1515220" cy="1472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and weight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Đặc tính</a:t>
            </a: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zoom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affordability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size and weight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flash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ease of use</a:t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5715000" y="1276350"/>
            <a:ext cx="2362200" cy="1447800"/>
            <a:chOff x="3886200" y="1123950"/>
            <a:chExt cx="2362200" cy="1447800"/>
          </a:xfrm>
        </p:grpSpPr>
        <p:sp>
          <p:nvSpPr>
            <p:cNvPr id="139" name="Google Shape;139;p4"/>
            <p:cNvSpPr/>
            <p:nvPr/>
          </p:nvSpPr>
          <p:spPr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86200" y="1123950"/>
              <a:ext cx="1828800" cy="228600"/>
            </a:xfrm>
            <a:prstGeom prst="rect">
              <a:avLst/>
            </a:prstGeom>
            <a:solidFill>
              <a:srgbClr val="D4AD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886200" y="1428750"/>
              <a:ext cx="2133600" cy="228600"/>
            </a:xfrm>
            <a:prstGeom prst="rect">
              <a:avLst/>
            </a:prstGeom>
            <a:solidFill>
              <a:srgbClr val="D4AD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886200" y="1733550"/>
              <a:ext cx="1600200" cy="228600"/>
            </a:xfrm>
            <a:prstGeom prst="rect">
              <a:avLst/>
            </a:prstGeom>
            <a:solidFill>
              <a:srgbClr val="D4AD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86200" y="2038349"/>
              <a:ext cx="2362200" cy="228601"/>
            </a:xfrm>
            <a:prstGeom prst="rect">
              <a:avLst/>
            </a:prstGeom>
            <a:solidFill>
              <a:srgbClr val="D4AD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886200" y="2343150"/>
              <a:ext cx="1295400" cy="228600"/>
            </a:xfrm>
            <a:prstGeom prst="rect">
              <a:avLst/>
            </a:prstGeom>
            <a:solidFill>
              <a:srgbClr val="D4AD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cida San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sz="32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sz="32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915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Dịch máy (dịch tự động, machine translation)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838200" y="1352550"/>
            <a:ext cx="44196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Tự động hoàn toàn</a:t>
            </a:r>
            <a:endParaRPr sz="2800"/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5743" y="1657350"/>
            <a:ext cx="4369071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4419600" y="1047750"/>
            <a:ext cx="46482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Hỗ trợ người dịch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28600" y="2038350"/>
            <a:ext cx="34599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 văn bản nguồn (Source Text):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381000" y="2495550"/>
            <a:ext cx="4267200" cy="533400"/>
          </a:xfrm>
          <a:prstGeom prst="roundRect">
            <a:avLst>
              <a:gd name="adj" fmla="val 16667"/>
            </a:avLst>
          </a:prstGeom>
          <a:solidFill>
            <a:srgbClr val="F5ECD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81000" y="3867150"/>
            <a:ext cx="4191000" cy="533400"/>
          </a:xfrm>
          <a:prstGeom prst="roundRect">
            <a:avLst>
              <a:gd name="adj" fmla="val 16667"/>
            </a:avLst>
          </a:prstGeom>
          <a:solidFill>
            <a:srgbClr val="F5ECD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228600" y="3269218"/>
            <a:ext cx="1051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 dịch: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304800" y="2558241"/>
            <a:ext cx="433010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 这 不过 是 一 个 时间 的 问题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457200" y="3929841"/>
            <a:ext cx="373055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only a matter of time.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66701" y="209550"/>
            <a:ext cx="857249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Công nghệ xử lý ngôn ngữ (language technology)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048000" y="1149083"/>
            <a:ext cx="3047999" cy="715836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297437" y="1530351"/>
            <a:ext cx="2781299" cy="714375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301670" y="2327446"/>
            <a:ext cx="2781299" cy="715836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301673" y="3100912"/>
            <a:ext cx="2781299" cy="715836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6301673" y="3990974"/>
            <a:ext cx="2781299" cy="714376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Coreference resolution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6267804" y="1504950"/>
            <a:ext cx="2013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 answering (QA)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Part-of-speech (POS) tagging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3048000" y="2495550"/>
            <a:ext cx="25146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sense disambiguation (WSD)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6267805" y="2266950"/>
            <a:ext cx="10087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Paraphrase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Named entity recognition (NER)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6259338" y="3058576"/>
            <a:ext cx="1284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extraction (IE)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translation (MT)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6259338" y="3920068"/>
            <a:ext cx="642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Dialog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6259337" y="3886200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304800" y="1364218"/>
            <a:ext cx="24685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Được giải quyết gần như hoàn toàn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 tiến bộ nhanh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6324600" y="1123950"/>
            <a:ext cx="246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Vẫn còn rất khó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Spam detection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588432" y="2205730"/>
            <a:ext cx="1689102" cy="1790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go to Agra!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602325" y="2418456"/>
            <a:ext cx="1662508" cy="170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 V1AGRA …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342902" y="3259264"/>
            <a:ext cx="2590800" cy="1523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Colorless   green   ideas   sleep   furiously.</a:t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ADJ         ADJ    NOUN  VERB      ADV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Einstein met with UN officials in Princeton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              ORG                      LOC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You’re invited to our dinner party, Friday May 27 at 8:30</a:t>
            </a:r>
            <a:endParaRPr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/>
          <p:nvPr/>
        </p:nvSpPr>
        <p:spPr>
          <a:xfrm>
            <a:off x="5385965" y="4658783"/>
            <a:ext cx="563985" cy="34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Party</a:t>
            </a:r>
            <a:b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May 27</a:t>
            </a:r>
            <a:b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cxnSp>
        <p:nvCxnSpPr>
          <p:cNvPr id="215" name="Google Shape;215;p6"/>
          <p:cNvCxnSpPr/>
          <p:nvPr/>
        </p:nvCxnSpPr>
        <p:spPr>
          <a:xfrm rot="10800000" flipH="1">
            <a:off x="5507988" y="5115983"/>
            <a:ext cx="162560" cy="1294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6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roast chicken in San Francisco!</a:t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waiter ignored us for 20 minutes.</a:t>
            </a:r>
            <a:endParaRPr/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Carter told Mubarak he shouldn’t run again.</a:t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00" y="2876550"/>
            <a:ext cx="381000" cy="19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"/>
          <p:cNvSpPr/>
          <p:nvPr/>
        </p:nvSpPr>
        <p:spPr>
          <a:xfrm>
            <a:off x="3124200" y="2802063"/>
            <a:ext cx="2286000" cy="2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need new batteries for my </a:t>
            </a:r>
            <a:r>
              <a:rPr lang="en-US" sz="1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mouse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13</a:t>
            </a:r>
            <a:r>
              <a:rPr lang="en-US" sz="10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Shanghai International Film Festival…</a:t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第13届上海国际电影节开幕…</a:t>
            </a:r>
            <a:endParaRPr sz="10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5384799" y="3983172"/>
            <a:ext cx="217060" cy="1375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6477000" y="3342282"/>
            <a:ext cx="1319212" cy="1188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Dow Jones is up</a:t>
            </a: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6705600" y="3638550"/>
            <a:ext cx="1192037" cy="156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Housing prices rose</a:t>
            </a: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7946850" y="3461146"/>
            <a:ext cx="179387" cy="1250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8248474" y="3379577"/>
            <a:ext cx="766762" cy="3101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Economy is good</a:t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6388644" y="1810146"/>
            <a:ext cx="2374356" cy="3044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Q. How effective is ibuprofen in reducing fever in patients with acute febrile illness?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can see Alcatraz from the window!</a:t>
            </a:r>
            <a:endParaRPr/>
          </a:p>
        </p:txBody>
      </p:sp>
      <p:cxnSp>
        <p:nvCxnSpPr>
          <p:cNvPr id="234" name="Google Shape;234;p6"/>
          <p:cNvCxnSpPr/>
          <p:nvPr/>
        </p:nvCxnSpPr>
        <p:spPr>
          <a:xfrm rot="10800000">
            <a:off x="5257801" y="3459291"/>
            <a:ext cx="93663" cy="5953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6"/>
          <p:cNvCxnSpPr/>
          <p:nvPr/>
        </p:nvCxnSpPr>
        <p:spPr>
          <a:xfrm rot="10800000" flipH="1">
            <a:off x="5165725" y="3459291"/>
            <a:ext cx="95250" cy="5953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6"/>
          <p:cNvCxnSpPr/>
          <p:nvPr/>
        </p:nvCxnSpPr>
        <p:spPr>
          <a:xfrm rot="10800000">
            <a:off x="5111751" y="3399759"/>
            <a:ext cx="149225" cy="5953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6"/>
          <p:cNvCxnSpPr/>
          <p:nvPr/>
        </p:nvCxnSpPr>
        <p:spPr>
          <a:xfrm rot="-5400000">
            <a:off x="4987132" y="3394203"/>
            <a:ext cx="119063" cy="1301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6"/>
          <p:cNvCxnSpPr/>
          <p:nvPr/>
        </p:nvCxnSpPr>
        <p:spPr>
          <a:xfrm rot="10800000">
            <a:off x="4962526" y="3341418"/>
            <a:ext cx="149225" cy="5834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6"/>
          <p:cNvCxnSpPr/>
          <p:nvPr/>
        </p:nvCxnSpPr>
        <p:spPr>
          <a:xfrm rot="10800000" flipH="1">
            <a:off x="4719638" y="3341418"/>
            <a:ext cx="242887" cy="17740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6"/>
          <p:cNvCxnSpPr/>
          <p:nvPr/>
        </p:nvCxnSpPr>
        <p:spPr>
          <a:xfrm rot="10800000" flipH="1">
            <a:off x="4476751" y="3341418"/>
            <a:ext cx="485775" cy="17740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6"/>
          <p:cNvCxnSpPr/>
          <p:nvPr/>
        </p:nvCxnSpPr>
        <p:spPr>
          <a:xfrm rot="10800000">
            <a:off x="4810126" y="3281887"/>
            <a:ext cx="149225" cy="5953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6"/>
          <p:cNvCxnSpPr/>
          <p:nvPr/>
        </p:nvCxnSpPr>
        <p:spPr>
          <a:xfrm rot="10800000">
            <a:off x="4660901" y="3222356"/>
            <a:ext cx="149225" cy="5953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6"/>
          <p:cNvCxnSpPr/>
          <p:nvPr/>
        </p:nvCxnSpPr>
        <p:spPr>
          <a:xfrm rot="10800000" flipH="1">
            <a:off x="4325939" y="3284268"/>
            <a:ext cx="484187" cy="23455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6"/>
          <p:cNvCxnSpPr/>
          <p:nvPr/>
        </p:nvCxnSpPr>
        <p:spPr>
          <a:xfrm rot="10800000" flipH="1">
            <a:off x="4114800" y="3227118"/>
            <a:ext cx="542925" cy="33523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6"/>
          <p:cNvSpPr/>
          <p:nvPr/>
        </p:nvSpPr>
        <p:spPr>
          <a:xfrm>
            <a:off x="6405785" y="2620708"/>
            <a:ext cx="2121693" cy="1527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XYZ acquired ABC yesterday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6405785" y="2789989"/>
            <a:ext cx="2121693" cy="1558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ABC has been taken over by XYZ</a:t>
            </a: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69859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is Citizen Kane playing in SF? 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69363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Castro Theatre at 7:30. Do you want a ticket?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6298773" y="4340605"/>
            <a:ext cx="379664" cy="2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6553200" y="3486150"/>
            <a:ext cx="1295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S&amp;P500 jumped</a:t>
            </a:r>
            <a:endParaRPr/>
          </a:p>
        </p:txBody>
      </p:sp>
      <p:pic>
        <p:nvPicPr>
          <p:cNvPr id="251" name="Google Shape;251;p6" descr="BU009519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55423" y="2571750"/>
            <a:ext cx="440577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 descr="skd186802sdc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2037" y="4070746"/>
            <a:ext cx="408163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686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Sự</a:t>
            </a:r>
            <a:r>
              <a:rPr lang="en-US" dirty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nhập</a:t>
            </a:r>
            <a:r>
              <a:rPr lang="en-US" dirty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nhằng</a:t>
            </a:r>
            <a:r>
              <a:rPr lang="en-US" dirty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làm</a:t>
            </a:r>
            <a:r>
              <a:rPr lang="en-US" dirty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cho</a:t>
            </a:r>
            <a:r>
              <a:rPr lang="en-US" dirty="0">
                <a:latin typeface="Lucida Sans"/>
                <a:ea typeface="Lucida Sans"/>
                <a:cs typeface="Lucida Sans"/>
                <a:sym typeface="Lucida Sans"/>
              </a:rPr>
              <a:t> XLNNTN </a:t>
            </a:r>
            <a:r>
              <a:rPr lang="en-US" dirty="0" err="1">
                <a:latin typeface="Lucida Sans"/>
                <a:ea typeface="Lucida Sans"/>
                <a:cs typeface="Lucida Sans"/>
                <a:sym typeface="Lucida Sans"/>
              </a:rPr>
              <a:t>khó</a:t>
            </a:r>
            <a:endParaRPr dirty="0"/>
          </a:p>
        </p:txBody>
      </p:sp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1066800" y="1733550"/>
            <a:ext cx="6329363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Ông già đi nhanh quá.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sinh học sinh học.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/>
          <p:nvPr/>
        </p:nvSpPr>
        <p:spPr>
          <a:xfrm>
            <a:off x="381000" y="1270978"/>
            <a:ext cx="2766060" cy="1605572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3293428" y="1270978"/>
            <a:ext cx="2766060" cy="1605572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838200" y="1200150"/>
            <a:ext cx="169950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 chuẩn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453570" y="1633160"/>
            <a:ext cx="28956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job @justinbieber! Were SOO PROUD of what youve accomplished! U taught us 2 #neversaynever &amp; you yourself should never give up either♥</a:t>
            </a:r>
            <a:endParaRPr/>
          </a:p>
        </p:txBody>
      </p:sp>
      <p:sp>
        <p:nvSpPr>
          <p:cNvPr id="282" name="Google Shape;282;p9"/>
          <p:cNvSpPr txBox="1"/>
          <p:nvPr/>
        </p:nvSpPr>
        <p:spPr>
          <a:xfrm>
            <a:off x="3276600" y="1195685"/>
            <a:ext cx="2656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Vấn đề ranh giới từ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6149340" y="1270978"/>
            <a:ext cx="2766060" cy="1605572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781800" y="1200150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ngữ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6149340" y="1759744"/>
            <a:ext cx="276606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 horse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cold feet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lose face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in the towel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381000" y="3025899"/>
            <a:ext cx="2766060" cy="1603251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457200" y="2948285"/>
            <a:ext cx="2786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 mới - neologisms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381000" y="3420158"/>
            <a:ext cx="276606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unfriend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Retweet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bromance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6149340" y="3011044"/>
            <a:ext cx="2766060" cy="1605572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6248400" y="2897535"/>
            <a:ext cx="2719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 riêng gây rắc rối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6248400" y="3462121"/>
            <a:ext cx="2805430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is 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Bug’s Life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playing …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It Be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recorded …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 mutation on the 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…</a:t>
            </a:r>
            <a:endParaRPr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3329940" y="2997323"/>
            <a:ext cx="2766060" cy="1603251"/>
          </a:xfrm>
          <a:prstGeom prst="roundRect">
            <a:avLst>
              <a:gd name="adj" fmla="val 16667"/>
            </a:avLst>
          </a:prstGeom>
          <a:solidFill>
            <a:srgbClr val="E5DECF"/>
          </a:solidFill>
          <a:ln w="9525" cap="flat" cmpd="sng">
            <a:solidFill>
              <a:srgbClr val="A4001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3581400" y="2900740"/>
            <a:ext cx="22319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thức thế giới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3329940" y="3474927"/>
            <a:ext cx="276606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and Sue are sisters.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and Sue are mothers.</a:t>
            </a:r>
            <a:endParaRPr/>
          </a:p>
        </p:txBody>
      </p:sp>
      <p:sp>
        <p:nvSpPr>
          <p:cNvPr id="295" name="Google Shape;295;p9"/>
          <p:cNvSpPr txBox="1"/>
          <p:nvPr/>
        </p:nvSpPr>
        <p:spPr>
          <a:xfrm>
            <a:off x="609600" y="4674880"/>
            <a:ext cx="68323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Nhưng đó cũng là những thứ làm cho XLNNTN thú vị!</a:t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288695" y="1937960"/>
            <a:ext cx="2755295" cy="533400"/>
            <a:chOff x="3686175" y="2535809"/>
            <a:chExt cx="1774825" cy="337261"/>
          </a:xfrm>
        </p:grpSpPr>
        <p:sp>
          <p:nvSpPr>
            <p:cNvPr id="297" name="Google Shape;297;p9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9"/>
          <p:cNvSpPr txBox="1"/>
          <p:nvPr/>
        </p:nvSpPr>
        <p:spPr>
          <a:xfrm>
            <a:off x="3212495" y="1885950"/>
            <a:ext cx="289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York-New Haven Railroad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York-New Haven Railroad</a:t>
            </a:r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763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Những thứ khác làm cho XLNNTN khó?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Để đóng góp vào sự tiến bộ của lĩnh vực này</a:t>
            </a:r>
            <a:endParaRPr/>
          </a:p>
        </p:txBody>
      </p:sp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! 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dirty="0"/>
          </a:p>
          <a:p>
            <a:pPr marL="10287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P(“</a:t>
            </a:r>
            <a:r>
              <a:rPr lang="en-US" dirty="0" err="1"/>
              <a:t>maison</a:t>
            </a:r>
            <a:r>
              <a:rPr lang="en-US" dirty="0"/>
              <a:t>” → “house”)   </a:t>
            </a:r>
            <a:r>
              <a:rPr lang="en-US" dirty="0" err="1">
                <a:solidFill>
                  <a:srgbClr val="008000"/>
                </a:solidFill>
              </a:rPr>
              <a:t>cao</a:t>
            </a:r>
            <a:endParaRPr dirty="0">
              <a:solidFill>
                <a:srgbClr val="008000"/>
              </a:solidFill>
            </a:endParaRPr>
          </a:p>
          <a:p>
            <a:pPr marL="10287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P(“</a:t>
            </a:r>
            <a:r>
              <a:rPr lang="en-US" dirty="0" err="1"/>
              <a:t>L’avocat</a:t>
            </a:r>
            <a:r>
              <a:rPr lang="en-US" dirty="0"/>
              <a:t> </a:t>
            </a:r>
            <a:r>
              <a:rPr lang="en-US" dirty="0" err="1"/>
              <a:t>général</a:t>
            </a:r>
            <a:r>
              <a:rPr lang="en-US" dirty="0"/>
              <a:t>” → “the general avocado”)   </a:t>
            </a:r>
            <a:r>
              <a:rPr lang="en-US" dirty="0" err="1">
                <a:solidFill>
                  <a:srgbClr val="008000"/>
                </a:solidFill>
              </a:rPr>
              <a:t>thấp</a:t>
            </a:r>
            <a:endParaRPr dirty="0">
              <a:solidFill>
                <a:srgbClr val="008000"/>
              </a:solidFill>
            </a:endParaRPr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rgbClr val="000000"/>
      </a:dk1>
      <a:lt1>
        <a:srgbClr val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849</Words>
  <Application>Microsoft Macintosh PowerPoint</Application>
  <PresentationFormat>On-screen Show (16:9)</PresentationFormat>
  <Paragraphs>152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STFangsong</vt:lpstr>
      <vt:lpstr>Arial</vt:lpstr>
      <vt:lpstr>Calibri</vt:lpstr>
      <vt:lpstr>Lucida Sans</vt:lpstr>
      <vt:lpstr>Times</vt:lpstr>
      <vt:lpstr>Times New Roman</vt:lpstr>
      <vt:lpstr>NLP-jurafsky</vt:lpstr>
      <vt:lpstr>Giới thiệu về  Xử lý ngôn ngữ tự nhiên</vt:lpstr>
      <vt:lpstr>Hỏi đáp: Ứng dụng Watson của IBM</vt:lpstr>
      <vt:lpstr>Rút trích thông tin  (Information Extraction)</vt:lpstr>
      <vt:lpstr>Rút trích thông tin &amp; Phân tích ý kiến (SA)</vt:lpstr>
      <vt:lpstr>Dịch máy (dịch tự động, machine translation)</vt:lpstr>
      <vt:lpstr>Công nghệ xử lý ngôn ngữ (language technology)</vt:lpstr>
      <vt:lpstr>Sự nhập nhằng làm cho XLNNTN khó</vt:lpstr>
      <vt:lpstr>Những thứ khác làm cho XLNNTN khó?</vt:lpstr>
      <vt:lpstr>Để đóng góp vào sự tiến bộ của lĩnh vực này</vt:lpstr>
      <vt:lpstr>Môn học</vt:lpstr>
      <vt:lpstr>Kỹ năng cần có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 Xử lý ngôn ngữ tự nhiên</dc:title>
  <dc:creator>Christopher Manning</dc:creator>
  <cp:lastModifiedBy>Nguyễn Văn Kiệt</cp:lastModifiedBy>
  <cp:revision>2</cp:revision>
  <dcterms:created xsi:type="dcterms:W3CDTF">2010-04-19T15:31:24Z</dcterms:created>
  <dcterms:modified xsi:type="dcterms:W3CDTF">2021-09-08T14:03:30Z</dcterms:modified>
</cp:coreProperties>
</file>