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98" r:id="rId12"/>
    <p:sldId id="266" r:id="rId13"/>
    <p:sldId id="267" r:id="rId14"/>
    <p:sldId id="268" r:id="rId15"/>
    <p:sldId id="269" r:id="rId16"/>
    <p:sldId id="270" r:id="rId17"/>
    <p:sldId id="271" r:id="rId18"/>
    <p:sldId id="276" r:id="rId19"/>
    <p:sldId id="277" r:id="rId20"/>
    <p:sldId id="278" r:id="rId21"/>
    <p:sldId id="279" r:id="rId22"/>
    <p:sldId id="280" r:id="rId23"/>
    <p:sldId id="281" r:id="rId24"/>
    <p:sldId id="299" r:id="rId25"/>
    <p:sldId id="300" r:id="rId26"/>
    <p:sldId id="301" r:id="rId27"/>
    <p:sldId id="302" r:id="rId28"/>
    <p:sldId id="303" r:id="rId29"/>
    <p:sldId id="304" r:id="rId30"/>
    <p:sldId id="282" r:id="rId31"/>
    <p:sldId id="283" r:id="rId32"/>
    <p:sldId id="284" r:id="rId33"/>
    <p:sldId id="285" r:id="rId34"/>
    <p:sldId id="286" r:id="rId35"/>
    <p:sldId id="287" r:id="rId36"/>
    <p:sldId id="288" r:id="rId37"/>
    <p:sldId id="289" r:id="rId38"/>
    <p:sldId id="291" r:id="rId39"/>
    <p:sldId id="292" r:id="rId40"/>
    <p:sldId id="293" r:id="rId41"/>
    <p:sldId id="294" r:id="rId42"/>
    <p:sldId id="295" r:id="rId43"/>
    <p:sldId id="296" r:id="rId44"/>
    <p:sldId id="297" r:id="rId45"/>
  </p:sldIdLst>
  <p:sldSz cx="9144000" cy="5143500" type="screen16x9"/>
  <p:notesSz cx="6845300" cy="93964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gDkhzqQW2Ml1rb7LLvaonGd0j37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BE6374-838D-46FB-ADED-4DA0C39D6D73}">
  <a:tblStyle styleId="{A5BE6374-838D-46FB-ADED-4DA0C39D6D7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6E7"/>
          </a:solidFill>
        </a:fill>
      </a:tcStyle>
    </a:wholeTbl>
    <a:band1H>
      <a:tcTxStyle/>
      <a:tcStyle>
        <a:tcBdr/>
        <a:fill>
          <a:solidFill>
            <a:srgbClr val="E0CACB"/>
          </a:solidFill>
        </a:fill>
      </a:tcStyle>
    </a:band1H>
    <a:band2H>
      <a:tcTxStyle/>
      <a:tcStyle>
        <a:tcBdr/>
      </a:tcStyle>
    </a:band2H>
    <a:band1V>
      <a:tcTxStyle/>
      <a:tcStyle>
        <a:tcBdr/>
        <a:fill>
          <a:solidFill>
            <a:srgbClr val="E0CACB"/>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2"/>
  </p:normalViewPr>
  <p:slideViewPr>
    <p:cSldViewPr snapToGrid="0">
      <p:cViewPr varScale="1">
        <p:scale>
          <a:sx n="132" d="100"/>
          <a:sy n="132" d="100"/>
        </p:scale>
        <p:origin x="944" y="160"/>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67038" cy="469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4" name="Google Shape;4;n"/>
          <p:cNvSpPr txBox="1">
            <a:spLocks noGrp="1"/>
          </p:cNvSpPr>
          <p:nvPr>
            <p:ph type="dt" idx="10"/>
          </p:nvPr>
        </p:nvSpPr>
        <p:spPr>
          <a:xfrm>
            <a:off x="3878263" y="0"/>
            <a:ext cx="2967037" cy="469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5" name="Google Shape;5;n"/>
          <p:cNvSpPr>
            <a:spLocks noGrp="1" noRot="1" noChangeAspect="1"/>
          </p:cNvSpPr>
          <p:nvPr>
            <p:ph type="sldImg" idx="3"/>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2813" y="4464050"/>
            <a:ext cx="5019675" cy="422751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926513"/>
            <a:ext cx="2967038" cy="469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8" name="Google Shape;8;n"/>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Lucida Sans"/>
                <a:ea typeface="Lucida Sans"/>
                <a:cs typeface="Lucida Sans"/>
                <a:sym typeface="Lucida Sans"/>
              </a:rPr>
              <a:t>‹#›</a:t>
            </a:fld>
            <a:endParaRPr sz="1200" b="0" i="0" u="none" strike="noStrike" cap="none">
              <a:solidFill>
                <a:schemeClr val="dk1"/>
              </a:solidFill>
              <a:latin typeface="Lucida Sans"/>
              <a:ea typeface="Lucida Sans"/>
              <a:cs typeface="Lucida Sans"/>
              <a:sym typeface="Lucid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Lucida Sans"/>
                <a:ea typeface="Lucida Sans"/>
                <a:cs typeface="Lucida Sans"/>
                <a:sym typeface="Lucida Sans"/>
              </a:rPr>
              <a:t>1</a:t>
            </a:fld>
            <a:endParaRPr sz="1200" b="0" i="0" u="none" strike="noStrike" cap="none">
              <a:solidFill>
                <a:schemeClr val="dk1"/>
              </a:solidFill>
              <a:latin typeface="Lucida Sans"/>
              <a:ea typeface="Lucida Sans"/>
              <a:cs typeface="Lucida Sans"/>
              <a:sym typeface="Lucida Sans"/>
            </a:endParaRPr>
          </a:p>
        </p:txBody>
      </p:sp>
      <p:sp>
        <p:nvSpPr>
          <p:cNvPr id="100" name="Google Shape;100;p1: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1:notes"/>
          <p:cNvSpPr txBox="1">
            <a:spLocks noGrp="1"/>
          </p:cNvSpPr>
          <p:nvPr>
            <p:ph type="body" idx="1"/>
          </p:nvPr>
        </p:nvSpPr>
        <p:spPr>
          <a:xfrm>
            <a:off x="912813" y="4464050"/>
            <a:ext cx="5019675" cy="42275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
        <p:nvSpPr>
          <p:cNvPr id="176" name="Google Shape;176;p10: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77" name="Google Shape;177;p10:notes"/>
          <p:cNvSpPr txBox="1">
            <a:spLocks noGrp="1"/>
          </p:cNvSpPr>
          <p:nvPr>
            <p:ph type="body" idx="1"/>
          </p:nvPr>
        </p:nvSpPr>
        <p:spPr>
          <a:xfrm>
            <a:off x="912813" y="4464050"/>
            <a:ext cx="5019675" cy="4227513"/>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
        <p:nvSpPr>
          <p:cNvPr id="176" name="Google Shape;176;p10: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77" name="Google Shape;177;p10:notes"/>
          <p:cNvSpPr txBox="1">
            <a:spLocks noGrp="1"/>
          </p:cNvSpPr>
          <p:nvPr>
            <p:ph type="body" idx="1"/>
          </p:nvPr>
        </p:nvSpPr>
        <p:spPr>
          <a:xfrm>
            <a:off x="912813" y="4464050"/>
            <a:ext cx="5019675" cy="4227513"/>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US" dirty="0"/>
              <a:t>[+84|0][0-9]+</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91328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3" name="Google Shape;183;p11: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Lucida Sans"/>
                <a:ea typeface="Lucida Sans"/>
                <a:cs typeface="Lucida Sans"/>
                <a:sym typeface="Lucida Sans"/>
              </a:rPr>
              <a:t>13</a:t>
            </a:fld>
            <a:endParaRPr sz="1200">
              <a:solidFill>
                <a:schemeClr val="dk1"/>
              </a:solidFill>
              <a:latin typeface="Lucida Sans"/>
              <a:ea typeface="Lucida Sans"/>
              <a:cs typeface="Lucida Sans"/>
              <a:sym typeface="Lucida Sans"/>
            </a:endParaRPr>
          </a:p>
        </p:txBody>
      </p:sp>
      <p:sp>
        <p:nvSpPr>
          <p:cNvPr id="190" name="Google Shape;190;p12: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12:notes"/>
          <p:cNvSpPr txBox="1">
            <a:spLocks noGrp="1"/>
          </p:cNvSpPr>
          <p:nvPr>
            <p:ph type="body" idx="1"/>
          </p:nvPr>
        </p:nvSpPr>
        <p:spPr>
          <a:xfrm>
            <a:off x="912813" y="4464050"/>
            <a:ext cx="5019675" cy="42275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
        <p:nvSpPr>
          <p:cNvPr id="197" name="Google Shape;197;p13: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98" name="Google Shape;198;p13:notes"/>
          <p:cNvSpPr txBox="1">
            <a:spLocks noGrp="1"/>
          </p:cNvSpPr>
          <p:nvPr>
            <p:ph type="body" idx="1"/>
          </p:nvPr>
        </p:nvSpPr>
        <p:spPr>
          <a:xfrm>
            <a:off x="912813" y="4464050"/>
            <a:ext cx="5019675" cy="4227513"/>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4: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
        <p:nvSpPr>
          <p:cNvPr id="204" name="Google Shape;204;p14: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5" name="Google Shape;205;p14:notes"/>
          <p:cNvSpPr txBox="1">
            <a:spLocks noGrp="1"/>
          </p:cNvSpPr>
          <p:nvPr>
            <p:ph type="body" idx="1"/>
          </p:nvPr>
        </p:nvSpPr>
        <p:spPr>
          <a:xfrm>
            <a:off x="912813" y="4464050"/>
            <a:ext cx="5019675" cy="42275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
        <p:nvSpPr>
          <p:cNvPr id="211" name="Google Shape;211;p15: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2" name="Google Shape;212;p15:notes"/>
          <p:cNvSpPr txBox="1">
            <a:spLocks noGrp="1"/>
          </p:cNvSpPr>
          <p:nvPr>
            <p:ph type="body" idx="1"/>
          </p:nvPr>
        </p:nvSpPr>
        <p:spPr>
          <a:xfrm>
            <a:off x="912813" y="4464050"/>
            <a:ext cx="5019675" cy="42275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solidFill>
                  <a:srgbClr val="FF0000"/>
                </a:solidFill>
              </a:rPr>
              <a:t>San Francisco = 1 tokens</a:t>
            </a:r>
          </a:p>
          <a:p>
            <a:pPr marL="0" lvl="0" indent="0" algn="l" rtl="0">
              <a:spcBef>
                <a:spcPts val="0"/>
              </a:spcBef>
              <a:spcAft>
                <a:spcPts val="0"/>
              </a:spcAft>
              <a:buNone/>
            </a:pPr>
            <a:r>
              <a:rPr lang="en-US" sz="1200" dirty="0">
                <a:solidFill>
                  <a:srgbClr val="FF0000"/>
                </a:solidFill>
              </a:rPr>
              <a:t>They = their (same term)</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
        <p:nvSpPr>
          <p:cNvPr id="218" name="Google Shape;218;p16: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9" name="Google Shape;219;p16:notes"/>
          <p:cNvSpPr txBox="1">
            <a:spLocks noGrp="1"/>
          </p:cNvSpPr>
          <p:nvPr>
            <p:ph type="body" idx="1"/>
          </p:nvPr>
        </p:nvSpPr>
        <p:spPr>
          <a:xfrm>
            <a:off x="912813" y="4464050"/>
            <a:ext cx="5019675" cy="42275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1: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7" name="Google Shape;257;p21: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2: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3" name="Google Shape;263;p22: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107" name="Google Shape;107;p2: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8" name="Google Shape;108;p2:notes"/>
          <p:cNvSpPr txBox="1">
            <a:spLocks noGrp="1"/>
          </p:cNvSpPr>
          <p:nvPr>
            <p:ph type="body" idx="1"/>
          </p:nvPr>
        </p:nvSpPr>
        <p:spPr>
          <a:xfrm>
            <a:off x="912813" y="4464050"/>
            <a:ext cx="5019675" cy="4227513"/>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3: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9" name="Google Shape;269;p23: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4: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290" name="Google Shape;290;p24: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4:notes"/>
          <p:cNvSpPr txBox="1">
            <a:spLocks noGrp="1"/>
          </p:cNvSpPr>
          <p:nvPr>
            <p:ph type="body" idx="1"/>
          </p:nvPr>
        </p:nvSpPr>
        <p:spPr>
          <a:xfrm>
            <a:off x="912813" y="4464050"/>
            <a:ext cx="5019675" cy="4227513"/>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5: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
        <p:nvSpPr>
          <p:cNvPr id="297" name="Google Shape;297;p25: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8" name="Google Shape;298;p25:notes"/>
          <p:cNvSpPr txBox="1">
            <a:spLocks noGrp="1"/>
          </p:cNvSpPr>
          <p:nvPr>
            <p:ph type="body" idx="1"/>
          </p:nvPr>
        </p:nvSpPr>
        <p:spPr>
          <a:xfrm>
            <a:off x="912813" y="4464050"/>
            <a:ext cx="5019675" cy="4227513"/>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6: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
        <p:nvSpPr>
          <p:cNvPr id="304" name="Google Shape;304;p26: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05" name="Google Shape;305;p26:notes"/>
          <p:cNvSpPr txBox="1">
            <a:spLocks noGrp="1"/>
          </p:cNvSpPr>
          <p:nvPr>
            <p:ph type="body" idx="1"/>
          </p:nvPr>
        </p:nvSpPr>
        <p:spPr>
          <a:xfrm>
            <a:off x="912813" y="4464050"/>
            <a:ext cx="5019675" cy="4227513"/>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7: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
        <p:nvSpPr>
          <p:cNvPr id="314" name="Google Shape;314;p27: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5" name="Google Shape;315;p27:notes"/>
          <p:cNvSpPr txBox="1">
            <a:spLocks noGrp="1"/>
          </p:cNvSpPr>
          <p:nvPr>
            <p:ph type="body" idx="1"/>
          </p:nvPr>
        </p:nvSpPr>
        <p:spPr>
          <a:xfrm>
            <a:off x="912813" y="4464050"/>
            <a:ext cx="5019675" cy="42275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8: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1" name="Google Shape;321;p28: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9: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7" name="Google Shape;327;p29: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0: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3" name="Google Shape;333;p30: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1: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
        <p:nvSpPr>
          <p:cNvPr id="339" name="Google Shape;339;p31: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p31:notes"/>
          <p:cNvSpPr txBox="1">
            <a:spLocks noGrp="1"/>
          </p:cNvSpPr>
          <p:nvPr>
            <p:ph type="body" idx="1"/>
          </p:nvPr>
        </p:nvSpPr>
        <p:spPr>
          <a:xfrm>
            <a:off x="912813" y="4464050"/>
            <a:ext cx="5019675" cy="42275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2: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6" name="Google Shape;346;p32: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15" name="Google Shape;115;p3: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16" name="Google Shape;116;p3:notes"/>
          <p:cNvSpPr txBox="1">
            <a:spLocks noGrp="1"/>
          </p:cNvSpPr>
          <p:nvPr>
            <p:ph type="body" idx="1"/>
          </p:nvPr>
        </p:nvSpPr>
        <p:spPr>
          <a:xfrm>
            <a:off x="912707" y="4463296"/>
            <a:ext cx="5019887" cy="4228386"/>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The string of characters inside the braces specifies a disjunction of characters to match</a:t>
            </a:r>
            <a:endParaRPr b="1"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3: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6" name="Google Shape;356;p33: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4: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3" name="Google Shape;363;p34: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6: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
        <p:nvSpPr>
          <p:cNvPr id="380" name="Google Shape;380;p36: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1" name="Google Shape;381;p36:notes"/>
          <p:cNvSpPr txBox="1">
            <a:spLocks noGrp="1"/>
          </p:cNvSpPr>
          <p:nvPr>
            <p:ph type="body" idx="1"/>
          </p:nvPr>
        </p:nvSpPr>
        <p:spPr>
          <a:xfrm>
            <a:off x="912813" y="4464050"/>
            <a:ext cx="5019675" cy="42275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7: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
        <p:nvSpPr>
          <p:cNvPr id="387" name="Google Shape;387;p37: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8" name="Google Shape;388;p37:notes"/>
          <p:cNvSpPr txBox="1">
            <a:spLocks noGrp="1"/>
          </p:cNvSpPr>
          <p:nvPr>
            <p:ph type="body" idx="1"/>
          </p:nvPr>
        </p:nvSpPr>
        <p:spPr>
          <a:xfrm>
            <a:off x="912813" y="4464050"/>
            <a:ext cx="5019675" cy="42275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8: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
        <p:nvSpPr>
          <p:cNvPr id="394" name="Google Shape;394;p38: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95" name="Google Shape;395;p38:notes"/>
          <p:cNvSpPr txBox="1">
            <a:spLocks noGrp="1"/>
          </p:cNvSpPr>
          <p:nvPr>
            <p:ph type="body" idx="1"/>
          </p:nvPr>
        </p:nvSpPr>
        <p:spPr>
          <a:xfrm>
            <a:off x="912813" y="4464050"/>
            <a:ext cx="5019675" cy="4227513"/>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9: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
        <p:nvSpPr>
          <p:cNvPr id="401" name="Google Shape;401;p39: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2" name="Google Shape;402;p39:notes"/>
          <p:cNvSpPr txBox="1">
            <a:spLocks noGrp="1"/>
          </p:cNvSpPr>
          <p:nvPr>
            <p:ph type="body" idx="1"/>
          </p:nvPr>
        </p:nvSpPr>
        <p:spPr>
          <a:xfrm>
            <a:off x="912813" y="4464050"/>
            <a:ext cx="5019675" cy="42275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0: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
        <p:nvSpPr>
          <p:cNvPr id="408" name="Google Shape;408;p40: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9" name="Google Shape;409;p40:notes"/>
          <p:cNvSpPr txBox="1">
            <a:spLocks noGrp="1"/>
          </p:cNvSpPr>
          <p:nvPr>
            <p:ph type="body" idx="1"/>
          </p:nvPr>
        </p:nvSpPr>
        <p:spPr>
          <a:xfrm>
            <a:off x="912813" y="4464050"/>
            <a:ext cx="5019675" cy="42275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1: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5" name="Google Shape;415;p41: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42: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1" name="Google Shape;421;p42: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124" name="Google Shape;124;p4: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25" name="Google Shape;125;p4:notes"/>
          <p:cNvSpPr txBox="1">
            <a:spLocks noGrp="1"/>
          </p:cNvSpPr>
          <p:nvPr>
            <p:ph type="body" idx="1"/>
          </p:nvPr>
        </p:nvSpPr>
        <p:spPr>
          <a:xfrm>
            <a:off x="912707" y="4463296"/>
            <a:ext cx="5019887" cy="4228386"/>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
        <p:nvSpPr>
          <p:cNvPr id="132" name="Google Shape;132;p5: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33" name="Google Shape;133;p5:notes"/>
          <p:cNvSpPr txBox="1">
            <a:spLocks noGrp="1"/>
          </p:cNvSpPr>
          <p:nvPr>
            <p:ph type="body" idx="1"/>
          </p:nvPr>
        </p:nvSpPr>
        <p:spPr>
          <a:xfrm>
            <a:off x="912707" y="4463296"/>
            <a:ext cx="5019887" cy="4228386"/>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
        <p:nvSpPr>
          <p:cNvPr id="142" name="Google Shape;142;p6: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43" name="Google Shape;143;p6:notes"/>
          <p:cNvSpPr txBox="1">
            <a:spLocks noGrp="1"/>
          </p:cNvSpPr>
          <p:nvPr>
            <p:ph type="body" idx="1"/>
          </p:nvPr>
        </p:nvSpPr>
        <p:spPr>
          <a:xfrm>
            <a:off x="912707" y="4463296"/>
            <a:ext cx="5019887" cy="4228386"/>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
        <p:nvSpPr>
          <p:cNvPr id="154" name="Google Shape;154;p7: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55" name="Google Shape;155;p7:notes"/>
          <p:cNvSpPr txBox="1">
            <a:spLocks noGrp="1"/>
          </p:cNvSpPr>
          <p:nvPr>
            <p:ph type="body" idx="1"/>
          </p:nvPr>
        </p:nvSpPr>
        <p:spPr>
          <a:xfrm>
            <a:off x="912707" y="4463296"/>
            <a:ext cx="5019887" cy="4228386"/>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
        <p:nvSpPr>
          <p:cNvPr id="162" name="Google Shape;162;p8: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63" name="Google Shape;163;p8:notes"/>
          <p:cNvSpPr txBox="1">
            <a:spLocks noGrp="1"/>
          </p:cNvSpPr>
          <p:nvPr>
            <p:ph type="body" idx="1"/>
          </p:nvPr>
        </p:nvSpPr>
        <p:spPr>
          <a:xfrm>
            <a:off x="912813" y="4464050"/>
            <a:ext cx="5019675" cy="4227513"/>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
        <p:nvSpPr>
          <p:cNvPr id="169" name="Google Shape;169;p9: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70" name="Google Shape;170;p9:notes"/>
          <p:cNvSpPr txBox="1">
            <a:spLocks noGrp="1"/>
          </p:cNvSpPr>
          <p:nvPr>
            <p:ph type="body" idx="1"/>
          </p:nvPr>
        </p:nvSpPr>
        <p:spPr>
          <a:xfrm>
            <a:off x="912813" y="4464050"/>
            <a:ext cx="5019675" cy="4227513"/>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44"/>
          <p:cNvSpPr txBox="1">
            <a:spLocks noGrp="1"/>
          </p:cNvSpPr>
          <p:nvPr>
            <p:ph type="ctrTitle"/>
          </p:nvPr>
        </p:nvSpPr>
        <p:spPr>
          <a:xfrm>
            <a:off x="2586036" y="510778"/>
            <a:ext cx="3890964" cy="129897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4"/>
          <p:cNvSpPr txBox="1">
            <a:spLocks noGrp="1"/>
          </p:cNvSpPr>
          <p:nvPr>
            <p:ph type="subTitle" idx="1"/>
          </p:nvPr>
        </p:nvSpPr>
        <p:spPr>
          <a:xfrm>
            <a:off x="2586036" y="2876550"/>
            <a:ext cx="3886200" cy="1676400"/>
          </a:xfrm>
          <a:prstGeom prst="rect">
            <a:avLst/>
          </a:prstGeom>
          <a:noFill/>
          <a:ln>
            <a:noFill/>
          </a:ln>
        </p:spPr>
        <p:txBody>
          <a:bodyPr spcFirstLastPara="1" wrap="square" lIns="91425" tIns="45700" rIns="91425" bIns="45700" anchor="t" anchorCtr="0">
            <a:noAutofit/>
          </a:bodyPr>
          <a:lstStyle>
            <a:lvl1pPr lvl="0" algn="ctr">
              <a:spcBef>
                <a:spcPts val="900"/>
              </a:spcBef>
              <a:spcAft>
                <a:spcPts val="0"/>
              </a:spcAft>
              <a:buSzPts val="2400"/>
              <a:buFont typeface="Times"/>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18" name="Google Shape;18;p44"/>
          <p:cNvSpPr txBox="1">
            <a:spLocks noGrp="1"/>
          </p:cNvSpPr>
          <p:nvPr>
            <p:ph type="dt" idx="10"/>
          </p:nvPr>
        </p:nvSpPr>
        <p:spPr>
          <a:xfrm>
            <a:off x="5253036" y="4705350"/>
            <a:ext cx="12192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4"/>
          <p:cNvSpPr txBox="1">
            <a:spLocks noGrp="1"/>
          </p:cNvSpPr>
          <p:nvPr>
            <p:ph type="ftr" idx="11"/>
          </p:nvPr>
        </p:nvSpPr>
        <p:spPr>
          <a:xfrm>
            <a:off x="3348036" y="4705350"/>
            <a:ext cx="19050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4"/>
          <p:cNvSpPr txBox="1">
            <a:spLocks noGrp="1"/>
          </p:cNvSpPr>
          <p:nvPr>
            <p:ph type="sldNum" idx="12"/>
          </p:nvPr>
        </p:nvSpPr>
        <p:spPr>
          <a:xfrm>
            <a:off x="2586036" y="4705350"/>
            <a:ext cx="765174" cy="342900"/>
          </a:xfrm>
          <a:prstGeom prst="rect">
            <a:avLst/>
          </a:prstGeom>
          <a:noFill/>
          <a:ln>
            <a:noFill/>
          </a:ln>
        </p:spPr>
        <p:txBody>
          <a:bodyPr spcFirstLastPara="1" wrap="square" lIns="91425" tIns="45700" rIns="91425" bIns="45700" anchor="b" anchorCtr="0">
            <a:noAutofit/>
          </a:bodyPr>
          <a:lstStyle>
            <a:lvl1pPr marL="0" lvl="0" indent="0" algn="l">
              <a:spcBef>
                <a:spcPts val="0"/>
              </a:spcBef>
              <a:spcAft>
                <a:spcPts val="0"/>
              </a:spcAft>
              <a:buNone/>
              <a:defRPr sz="1400" b="0" i="0" u="none" strike="noStrike" cap="none">
                <a:solidFill>
                  <a:schemeClr val="lt2"/>
                </a:solidFill>
                <a:latin typeface="Calibri"/>
                <a:ea typeface="Calibri"/>
                <a:cs typeface="Calibri"/>
                <a:sym typeface="Calibri"/>
              </a:defRPr>
            </a:lvl1pPr>
            <a:lvl2pPr marL="0" lvl="1" indent="0" algn="l">
              <a:spcBef>
                <a:spcPts val="0"/>
              </a:spcBef>
              <a:spcAft>
                <a:spcPts val="0"/>
              </a:spcAft>
              <a:buNone/>
              <a:defRPr sz="1400" b="0" i="0" u="none" strike="noStrike" cap="none">
                <a:solidFill>
                  <a:schemeClr val="lt2"/>
                </a:solidFill>
                <a:latin typeface="Calibri"/>
                <a:ea typeface="Calibri"/>
                <a:cs typeface="Calibri"/>
                <a:sym typeface="Calibri"/>
              </a:defRPr>
            </a:lvl2pPr>
            <a:lvl3pPr marL="0" lvl="2" indent="0" algn="l">
              <a:spcBef>
                <a:spcPts val="0"/>
              </a:spcBef>
              <a:spcAft>
                <a:spcPts val="0"/>
              </a:spcAft>
              <a:buNone/>
              <a:defRPr sz="1400" b="0" i="0" u="none" strike="noStrike" cap="none">
                <a:solidFill>
                  <a:schemeClr val="lt2"/>
                </a:solidFill>
                <a:latin typeface="Calibri"/>
                <a:ea typeface="Calibri"/>
                <a:cs typeface="Calibri"/>
                <a:sym typeface="Calibri"/>
              </a:defRPr>
            </a:lvl3pPr>
            <a:lvl4pPr marL="0" lvl="3" indent="0" algn="l">
              <a:spcBef>
                <a:spcPts val="0"/>
              </a:spcBef>
              <a:spcAft>
                <a:spcPts val="0"/>
              </a:spcAft>
              <a:buNone/>
              <a:defRPr sz="1400" b="0" i="0" u="none" strike="noStrike" cap="none">
                <a:solidFill>
                  <a:schemeClr val="lt2"/>
                </a:solidFill>
                <a:latin typeface="Calibri"/>
                <a:ea typeface="Calibri"/>
                <a:cs typeface="Calibri"/>
                <a:sym typeface="Calibri"/>
              </a:defRPr>
            </a:lvl4pPr>
            <a:lvl5pPr marL="0" lvl="4" indent="0" algn="l">
              <a:spcBef>
                <a:spcPts val="0"/>
              </a:spcBef>
              <a:spcAft>
                <a:spcPts val="0"/>
              </a:spcAft>
              <a:buNone/>
              <a:defRPr sz="1400" b="0" i="0" u="none" strike="noStrike" cap="none">
                <a:solidFill>
                  <a:schemeClr val="lt2"/>
                </a:solidFill>
                <a:latin typeface="Calibri"/>
                <a:ea typeface="Calibri"/>
                <a:cs typeface="Calibri"/>
                <a:sym typeface="Calibri"/>
              </a:defRPr>
            </a:lvl5pPr>
            <a:lvl6pPr marL="0" lvl="5" indent="0" algn="l">
              <a:spcBef>
                <a:spcPts val="0"/>
              </a:spcBef>
              <a:spcAft>
                <a:spcPts val="0"/>
              </a:spcAft>
              <a:buNone/>
              <a:defRPr sz="1400" b="0" i="0" u="none" strike="noStrike" cap="none">
                <a:solidFill>
                  <a:schemeClr val="lt2"/>
                </a:solidFill>
                <a:latin typeface="Calibri"/>
                <a:ea typeface="Calibri"/>
                <a:cs typeface="Calibri"/>
                <a:sym typeface="Calibri"/>
              </a:defRPr>
            </a:lvl6pPr>
            <a:lvl7pPr marL="0" lvl="6" indent="0" algn="l">
              <a:spcBef>
                <a:spcPts val="0"/>
              </a:spcBef>
              <a:spcAft>
                <a:spcPts val="0"/>
              </a:spcAft>
              <a:buNone/>
              <a:defRPr sz="1400" b="0" i="0" u="none" strike="noStrike" cap="none">
                <a:solidFill>
                  <a:schemeClr val="lt2"/>
                </a:solidFill>
                <a:latin typeface="Calibri"/>
                <a:ea typeface="Calibri"/>
                <a:cs typeface="Calibri"/>
                <a:sym typeface="Calibri"/>
              </a:defRPr>
            </a:lvl7pPr>
            <a:lvl8pPr marL="0" lvl="7" indent="0" algn="l">
              <a:spcBef>
                <a:spcPts val="0"/>
              </a:spcBef>
              <a:spcAft>
                <a:spcPts val="0"/>
              </a:spcAft>
              <a:buNone/>
              <a:defRPr sz="1400" b="0" i="0" u="none" strike="noStrike" cap="none">
                <a:solidFill>
                  <a:schemeClr val="lt2"/>
                </a:solidFill>
                <a:latin typeface="Calibri"/>
                <a:ea typeface="Calibri"/>
                <a:cs typeface="Calibri"/>
                <a:sym typeface="Calibri"/>
              </a:defRPr>
            </a:lvl8pPr>
            <a:lvl9pPr marL="0" lvl="8" indent="0" algn="l">
              <a:spcBef>
                <a:spcPts val="0"/>
              </a:spcBef>
              <a:spcAft>
                <a:spcPts val="0"/>
              </a:spcAft>
              <a:buNone/>
              <a:defRPr sz="1400" b="0" i="0" u="none" strike="noStrike" cap="none">
                <a:solidFill>
                  <a:schemeClr val="lt2"/>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3"/>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3"/>
          <p:cNvSpPr txBox="1">
            <a:spLocks noGrp="1"/>
          </p:cNvSpPr>
          <p:nvPr>
            <p:ph type="body" idx="1"/>
          </p:nvPr>
        </p:nvSpPr>
        <p:spPr>
          <a:xfrm rot="5400000">
            <a:off x="2524125" y="-866775"/>
            <a:ext cx="3333750" cy="777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5" name="Google Shape;75;p53"/>
          <p:cNvSpPr txBox="1">
            <a:spLocks noGrp="1"/>
          </p:cNvSpPr>
          <p:nvPr>
            <p:ph type="dt" idx="10"/>
          </p:nvPr>
        </p:nvSpPr>
        <p:spPr>
          <a:xfrm>
            <a:off x="6096000" y="4705350"/>
            <a:ext cx="1981200" cy="3429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3"/>
          <p:cNvSpPr txBox="1">
            <a:spLocks noGrp="1"/>
          </p:cNvSpPr>
          <p:nvPr>
            <p:ph type="ftr" idx="11"/>
          </p:nvPr>
        </p:nvSpPr>
        <p:spPr>
          <a:xfrm>
            <a:off x="2743200" y="4686300"/>
            <a:ext cx="2895600" cy="3429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3"/>
          <p:cNvSpPr txBox="1">
            <a:spLocks noGrp="1"/>
          </p:cNvSpPr>
          <p:nvPr>
            <p:ph type="sldNum" idx="12"/>
          </p:nvPr>
        </p:nvSpPr>
        <p:spPr>
          <a:xfrm>
            <a:off x="304800" y="4705350"/>
            <a:ext cx="1981200" cy="342900"/>
          </a:xfrm>
          <a:prstGeom prst="rect">
            <a:avLst/>
          </a:prstGeom>
          <a:noFill/>
          <a:ln>
            <a:noFill/>
          </a:ln>
        </p:spPr>
        <p:txBody>
          <a:bodyPr spcFirstLastPara="1" wrap="square" lIns="91425" tIns="45700" rIns="91425" bIns="45700" anchor="t" anchorCtr="0">
            <a:noAutofit/>
          </a:bodyPr>
          <a:lstStyle>
            <a:lvl1pPr marL="0" lvl="0" indent="0" algn="l">
              <a:spcBef>
                <a:spcPts val="0"/>
              </a:spcBef>
              <a:spcAft>
                <a:spcPts val="0"/>
              </a:spcAft>
              <a:buNone/>
              <a:defRPr sz="1400">
                <a:solidFill>
                  <a:schemeClr val="dk1"/>
                </a:solidFill>
                <a:latin typeface="Calibri"/>
                <a:ea typeface="Calibri"/>
                <a:cs typeface="Calibri"/>
                <a:sym typeface="Calibri"/>
              </a:defRPr>
            </a:lvl1pPr>
            <a:lvl2pPr marL="0" lvl="1" indent="0" algn="l">
              <a:spcBef>
                <a:spcPts val="0"/>
              </a:spcBef>
              <a:spcAft>
                <a:spcPts val="0"/>
              </a:spcAft>
              <a:buNone/>
              <a:defRPr sz="1400">
                <a:solidFill>
                  <a:schemeClr val="dk1"/>
                </a:solidFill>
                <a:latin typeface="Calibri"/>
                <a:ea typeface="Calibri"/>
                <a:cs typeface="Calibri"/>
                <a:sym typeface="Calibri"/>
              </a:defRPr>
            </a:lvl2pPr>
            <a:lvl3pPr marL="0" lvl="2" indent="0" algn="l">
              <a:spcBef>
                <a:spcPts val="0"/>
              </a:spcBef>
              <a:spcAft>
                <a:spcPts val="0"/>
              </a:spcAft>
              <a:buNone/>
              <a:defRPr sz="1400">
                <a:solidFill>
                  <a:schemeClr val="dk1"/>
                </a:solidFill>
                <a:latin typeface="Calibri"/>
                <a:ea typeface="Calibri"/>
                <a:cs typeface="Calibri"/>
                <a:sym typeface="Calibri"/>
              </a:defRPr>
            </a:lvl3pPr>
            <a:lvl4pPr marL="0" lvl="3" indent="0" algn="l">
              <a:spcBef>
                <a:spcPts val="0"/>
              </a:spcBef>
              <a:spcAft>
                <a:spcPts val="0"/>
              </a:spcAft>
              <a:buNone/>
              <a:defRPr sz="1400">
                <a:solidFill>
                  <a:schemeClr val="dk1"/>
                </a:solidFill>
                <a:latin typeface="Calibri"/>
                <a:ea typeface="Calibri"/>
                <a:cs typeface="Calibri"/>
                <a:sym typeface="Calibri"/>
              </a:defRPr>
            </a:lvl4pPr>
            <a:lvl5pPr marL="0" lvl="4" indent="0" algn="l">
              <a:spcBef>
                <a:spcPts val="0"/>
              </a:spcBef>
              <a:spcAft>
                <a:spcPts val="0"/>
              </a:spcAft>
              <a:buNone/>
              <a:defRPr sz="1400">
                <a:solidFill>
                  <a:schemeClr val="dk1"/>
                </a:solidFill>
                <a:latin typeface="Calibri"/>
                <a:ea typeface="Calibri"/>
                <a:cs typeface="Calibri"/>
                <a:sym typeface="Calibri"/>
              </a:defRPr>
            </a:lvl5pPr>
            <a:lvl6pPr marL="0" lvl="5" indent="0" algn="l">
              <a:spcBef>
                <a:spcPts val="0"/>
              </a:spcBef>
              <a:spcAft>
                <a:spcPts val="0"/>
              </a:spcAft>
              <a:buNone/>
              <a:defRPr sz="1400">
                <a:solidFill>
                  <a:schemeClr val="dk1"/>
                </a:solidFill>
                <a:latin typeface="Calibri"/>
                <a:ea typeface="Calibri"/>
                <a:cs typeface="Calibri"/>
                <a:sym typeface="Calibri"/>
              </a:defRPr>
            </a:lvl6pPr>
            <a:lvl7pPr marL="0" lvl="6" indent="0" algn="l">
              <a:spcBef>
                <a:spcPts val="0"/>
              </a:spcBef>
              <a:spcAft>
                <a:spcPts val="0"/>
              </a:spcAft>
              <a:buNone/>
              <a:defRPr sz="1400">
                <a:solidFill>
                  <a:schemeClr val="dk1"/>
                </a:solidFill>
                <a:latin typeface="Calibri"/>
                <a:ea typeface="Calibri"/>
                <a:cs typeface="Calibri"/>
                <a:sym typeface="Calibri"/>
              </a:defRPr>
            </a:lvl7pPr>
            <a:lvl8pPr marL="0" lvl="7" indent="0" algn="l">
              <a:spcBef>
                <a:spcPts val="0"/>
              </a:spcBef>
              <a:spcAft>
                <a:spcPts val="0"/>
              </a:spcAft>
              <a:buNone/>
              <a:defRPr sz="1400">
                <a:solidFill>
                  <a:schemeClr val="dk1"/>
                </a:solidFill>
                <a:latin typeface="Calibri"/>
                <a:ea typeface="Calibri"/>
                <a:cs typeface="Calibri"/>
                <a:sym typeface="Calibri"/>
              </a:defRPr>
            </a:lvl8pPr>
            <a:lvl9pPr marL="0" lvl="8" indent="0" algn="l">
              <a:spcBef>
                <a:spcPts val="0"/>
              </a:spcBef>
              <a:spcAft>
                <a:spcPts val="0"/>
              </a:spcAft>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4"/>
          <p:cNvSpPr txBox="1">
            <a:spLocks noGrp="1"/>
          </p:cNvSpPr>
          <p:nvPr>
            <p:ph type="title"/>
          </p:nvPr>
        </p:nvSpPr>
        <p:spPr>
          <a:xfrm rot="5400000">
            <a:off x="5886450" y="1428750"/>
            <a:ext cx="4400550" cy="21145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4"/>
          <p:cNvSpPr txBox="1">
            <a:spLocks noGrp="1"/>
          </p:cNvSpPr>
          <p:nvPr>
            <p:ph type="body" idx="1"/>
          </p:nvPr>
        </p:nvSpPr>
        <p:spPr>
          <a:xfrm rot="5400000">
            <a:off x="1581150" y="-609600"/>
            <a:ext cx="4400550" cy="61912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54"/>
          <p:cNvSpPr txBox="1">
            <a:spLocks noGrp="1"/>
          </p:cNvSpPr>
          <p:nvPr>
            <p:ph type="dt" idx="10"/>
          </p:nvPr>
        </p:nvSpPr>
        <p:spPr>
          <a:xfrm>
            <a:off x="6096000" y="4705350"/>
            <a:ext cx="1981200" cy="3429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4"/>
          <p:cNvSpPr txBox="1">
            <a:spLocks noGrp="1"/>
          </p:cNvSpPr>
          <p:nvPr>
            <p:ph type="ftr" idx="11"/>
          </p:nvPr>
        </p:nvSpPr>
        <p:spPr>
          <a:xfrm>
            <a:off x="2743200" y="4686300"/>
            <a:ext cx="2895600" cy="3429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4"/>
          <p:cNvSpPr txBox="1">
            <a:spLocks noGrp="1"/>
          </p:cNvSpPr>
          <p:nvPr>
            <p:ph type="sldNum" idx="12"/>
          </p:nvPr>
        </p:nvSpPr>
        <p:spPr>
          <a:xfrm>
            <a:off x="304800" y="4705350"/>
            <a:ext cx="1981200" cy="342900"/>
          </a:xfrm>
          <a:prstGeom prst="rect">
            <a:avLst/>
          </a:prstGeom>
          <a:noFill/>
          <a:ln>
            <a:noFill/>
          </a:ln>
        </p:spPr>
        <p:txBody>
          <a:bodyPr spcFirstLastPara="1" wrap="square" lIns="91425" tIns="45700" rIns="91425" bIns="45700" anchor="t" anchorCtr="0">
            <a:noAutofit/>
          </a:bodyPr>
          <a:lstStyle>
            <a:lvl1pPr marL="0" lvl="0" indent="0" algn="l">
              <a:spcBef>
                <a:spcPts val="0"/>
              </a:spcBef>
              <a:spcAft>
                <a:spcPts val="0"/>
              </a:spcAft>
              <a:buNone/>
              <a:defRPr sz="1400">
                <a:solidFill>
                  <a:schemeClr val="dk1"/>
                </a:solidFill>
                <a:latin typeface="Calibri"/>
                <a:ea typeface="Calibri"/>
                <a:cs typeface="Calibri"/>
                <a:sym typeface="Calibri"/>
              </a:defRPr>
            </a:lvl1pPr>
            <a:lvl2pPr marL="0" lvl="1" indent="0" algn="l">
              <a:spcBef>
                <a:spcPts val="0"/>
              </a:spcBef>
              <a:spcAft>
                <a:spcPts val="0"/>
              </a:spcAft>
              <a:buNone/>
              <a:defRPr sz="1400">
                <a:solidFill>
                  <a:schemeClr val="dk1"/>
                </a:solidFill>
                <a:latin typeface="Calibri"/>
                <a:ea typeface="Calibri"/>
                <a:cs typeface="Calibri"/>
                <a:sym typeface="Calibri"/>
              </a:defRPr>
            </a:lvl2pPr>
            <a:lvl3pPr marL="0" lvl="2" indent="0" algn="l">
              <a:spcBef>
                <a:spcPts val="0"/>
              </a:spcBef>
              <a:spcAft>
                <a:spcPts val="0"/>
              </a:spcAft>
              <a:buNone/>
              <a:defRPr sz="1400">
                <a:solidFill>
                  <a:schemeClr val="dk1"/>
                </a:solidFill>
                <a:latin typeface="Calibri"/>
                <a:ea typeface="Calibri"/>
                <a:cs typeface="Calibri"/>
                <a:sym typeface="Calibri"/>
              </a:defRPr>
            </a:lvl3pPr>
            <a:lvl4pPr marL="0" lvl="3" indent="0" algn="l">
              <a:spcBef>
                <a:spcPts val="0"/>
              </a:spcBef>
              <a:spcAft>
                <a:spcPts val="0"/>
              </a:spcAft>
              <a:buNone/>
              <a:defRPr sz="1400">
                <a:solidFill>
                  <a:schemeClr val="dk1"/>
                </a:solidFill>
                <a:latin typeface="Calibri"/>
                <a:ea typeface="Calibri"/>
                <a:cs typeface="Calibri"/>
                <a:sym typeface="Calibri"/>
              </a:defRPr>
            </a:lvl4pPr>
            <a:lvl5pPr marL="0" lvl="4" indent="0" algn="l">
              <a:spcBef>
                <a:spcPts val="0"/>
              </a:spcBef>
              <a:spcAft>
                <a:spcPts val="0"/>
              </a:spcAft>
              <a:buNone/>
              <a:defRPr sz="1400">
                <a:solidFill>
                  <a:schemeClr val="dk1"/>
                </a:solidFill>
                <a:latin typeface="Calibri"/>
                <a:ea typeface="Calibri"/>
                <a:cs typeface="Calibri"/>
                <a:sym typeface="Calibri"/>
              </a:defRPr>
            </a:lvl5pPr>
            <a:lvl6pPr marL="0" lvl="5" indent="0" algn="l">
              <a:spcBef>
                <a:spcPts val="0"/>
              </a:spcBef>
              <a:spcAft>
                <a:spcPts val="0"/>
              </a:spcAft>
              <a:buNone/>
              <a:defRPr sz="1400">
                <a:solidFill>
                  <a:schemeClr val="dk1"/>
                </a:solidFill>
                <a:latin typeface="Calibri"/>
                <a:ea typeface="Calibri"/>
                <a:cs typeface="Calibri"/>
                <a:sym typeface="Calibri"/>
              </a:defRPr>
            </a:lvl6pPr>
            <a:lvl7pPr marL="0" lvl="6" indent="0" algn="l">
              <a:spcBef>
                <a:spcPts val="0"/>
              </a:spcBef>
              <a:spcAft>
                <a:spcPts val="0"/>
              </a:spcAft>
              <a:buNone/>
              <a:defRPr sz="1400">
                <a:solidFill>
                  <a:schemeClr val="dk1"/>
                </a:solidFill>
                <a:latin typeface="Calibri"/>
                <a:ea typeface="Calibri"/>
                <a:cs typeface="Calibri"/>
                <a:sym typeface="Calibri"/>
              </a:defRPr>
            </a:lvl7pPr>
            <a:lvl8pPr marL="0" lvl="7" indent="0" algn="l">
              <a:spcBef>
                <a:spcPts val="0"/>
              </a:spcBef>
              <a:spcAft>
                <a:spcPts val="0"/>
              </a:spcAft>
              <a:buNone/>
              <a:defRPr sz="1400">
                <a:solidFill>
                  <a:schemeClr val="dk1"/>
                </a:solidFill>
                <a:latin typeface="Calibri"/>
                <a:ea typeface="Calibri"/>
                <a:cs typeface="Calibri"/>
                <a:sym typeface="Calibri"/>
              </a:defRPr>
            </a:lvl8pPr>
            <a:lvl9pPr marL="0" lvl="8" indent="0" algn="l">
              <a:spcBef>
                <a:spcPts val="0"/>
              </a:spcBef>
              <a:spcAft>
                <a:spcPts val="0"/>
              </a:spcAft>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over Text">
  <p:cSld name="Title and Content over Text">
    <p:spTree>
      <p:nvGrpSpPr>
        <p:cNvPr id="1" name="Shape 84"/>
        <p:cNvGrpSpPr/>
        <p:nvPr/>
      </p:nvGrpSpPr>
      <p:grpSpPr>
        <a:xfrm>
          <a:off x="0" y="0"/>
          <a:ext cx="0" cy="0"/>
          <a:chOff x="0" y="0"/>
          <a:chExt cx="0" cy="0"/>
        </a:xfrm>
      </p:grpSpPr>
      <p:sp>
        <p:nvSpPr>
          <p:cNvPr id="85" name="Google Shape;85;p55"/>
          <p:cNvSpPr txBox="1">
            <a:spLocks noGrp="1"/>
          </p:cNvSpPr>
          <p:nvPr>
            <p:ph type="body" idx="1"/>
          </p:nvPr>
        </p:nvSpPr>
        <p:spPr>
          <a:xfrm>
            <a:off x="304800" y="1314450"/>
            <a:ext cx="7772400" cy="16287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6" name="Google Shape;86;p55"/>
          <p:cNvSpPr txBox="1">
            <a:spLocks noGrp="1"/>
          </p:cNvSpPr>
          <p:nvPr>
            <p:ph type="body" idx="2"/>
          </p:nvPr>
        </p:nvSpPr>
        <p:spPr>
          <a:xfrm>
            <a:off x="304800" y="3057525"/>
            <a:ext cx="7772400" cy="16287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7" name="Google Shape;87;p55"/>
          <p:cNvSpPr txBox="1">
            <a:spLocks noGrp="1"/>
          </p:cNvSpPr>
          <p:nvPr>
            <p:ph type="dt" idx="10"/>
          </p:nvPr>
        </p:nvSpPr>
        <p:spPr>
          <a:xfrm>
            <a:off x="6096000" y="4705350"/>
            <a:ext cx="1981200" cy="3429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55"/>
          <p:cNvSpPr txBox="1">
            <a:spLocks noGrp="1"/>
          </p:cNvSpPr>
          <p:nvPr>
            <p:ph type="ftr" idx="11"/>
          </p:nvPr>
        </p:nvSpPr>
        <p:spPr>
          <a:xfrm>
            <a:off x="2743200" y="4686300"/>
            <a:ext cx="2895600" cy="3429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5"/>
          <p:cNvSpPr txBox="1">
            <a:spLocks noGrp="1"/>
          </p:cNvSpPr>
          <p:nvPr>
            <p:ph type="sldNum" idx="12"/>
          </p:nvPr>
        </p:nvSpPr>
        <p:spPr>
          <a:xfrm>
            <a:off x="304800" y="4705350"/>
            <a:ext cx="1981200" cy="342900"/>
          </a:xfrm>
          <a:prstGeom prst="rect">
            <a:avLst/>
          </a:prstGeom>
          <a:noFill/>
          <a:ln>
            <a:noFill/>
          </a:ln>
        </p:spPr>
        <p:txBody>
          <a:bodyPr spcFirstLastPara="1" wrap="square" lIns="91425" tIns="45700" rIns="91425" bIns="45700" anchor="t" anchorCtr="0">
            <a:noAutofit/>
          </a:bodyPr>
          <a:lstStyle>
            <a:lvl1pPr marL="0" lvl="0" indent="0" algn="l">
              <a:spcBef>
                <a:spcPts val="0"/>
              </a:spcBef>
              <a:spcAft>
                <a:spcPts val="0"/>
              </a:spcAft>
              <a:buNone/>
              <a:defRPr sz="1400">
                <a:solidFill>
                  <a:schemeClr val="dk1"/>
                </a:solidFill>
                <a:latin typeface="Calibri"/>
                <a:ea typeface="Calibri"/>
                <a:cs typeface="Calibri"/>
                <a:sym typeface="Calibri"/>
              </a:defRPr>
            </a:lvl1pPr>
            <a:lvl2pPr marL="0" lvl="1" indent="0" algn="l">
              <a:spcBef>
                <a:spcPts val="0"/>
              </a:spcBef>
              <a:spcAft>
                <a:spcPts val="0"/>
              </a:spcAft>
              <a:buNone/>
              <a:defRPr sz="1400">
                <a:solidFill>
                  <a:schemeClr val="dk1"/>
                </a:solidFill>
                <a:latin typeface="Calibri"/>
                <a:ea typeface="Calibri"/>
                <a:cs typeface="Calibri"/>
                <a:sym typeface="Calibri"/>
              </a:defRPr>
            </a:lvl2pPr>
            <a:lvl3pPr marL="0" lvl="2" indent="0" algn="l">
              <a:spcBef>
                <a:spcPts val="0"/>
              </a:spcBef>
              <a:spcAft>
                <a:spcPts val="0"/>
              </a:spcAft>
              <a:buNone/>
              <a:defRPr sz="1400">
                <a:solidFill>
                  <a:schemeClr val="dk1"/>
                </a:solidFill>
                <a:latin typeface="Calibri"/>
                <a:ea typeface="Calibri"/>
                <a:cs typeface="Calibri"/>
                <a:sym typeface="Calibri"/>
              </a:defRPr>
            </a:lvl3pPr>
            <a:lvl4pPr marL="0" lvl="3" indent="0" algn="l">
              <a:spcBef>
                <a:spcPts val="0"/>
              </a:spcBef>
              <a:spcAft>
                <a:spcPts val="0"/>
              </a:spcAft>
              <a:buNone/>
              <a:defRPr sz="1400">
                <a:solidFill>
                  <a:schemeClr val="dk1"/>
                </a:solidFill>
                <a:latin typeface="Calibri"/>
                <a:ea typeface="Calibri"/>
                <a:cs typeface="Calibri"/>
                <a:sym typeface="Calibri"/>
              </a:defRPr>
            </a:lvl4pPr>
            <a:lvl5pPr marL="0" lvl="4" indent="0" algn="l">
              <a:spcBef>
                <a:spcPts val="0"/>
              </a:spcBef>
              <a:spcAft>
                <a:spcPts val="0"/>
              </a:spcAft>
              <a:buNone/>
              <a:defRPr sz="1400">
                <a:solidFill>
                  <a:schemeClr val="dk1"/>
                </a:solidFill>
                <a:latin typeface="Calibri"/>
                <a:ea typeface="Calibri"/>
                <a:cs typeface="Calibri"/>
                <a:sym typeface="Calibri"/>
              </a:defRPr>
            </a:lvl5pPr>
            <a:lvl6pPr marL="0" lvl="5" indent="0" algn="l">
              <a:spcBef>
                <a:spcPts val="0"/>
              </a:spcBef>
              <a:spcAft>
                <a:spcPts val="0"/>
              </a:spcAft>
              <a:buNone/>
              <a:defRPr sz="1400">
                <a:solidFill>
                  <a:schemeClr val="dk1"/>
                </a:solidFill>
                <a:latin typeface="Calibri"/>
                <a:ea typeface="Calibri"/>
                <a:cs typeface="Calibri"/>
                <a:sym typeface="Calibri"/>
              </a:defRPr>
            </a:lvl6pPr>
            <a:lvl7pPr marL="0" lvl="6" indent="0" algn="l">
              <a:spcBef>
                <a:spcPts val="0"/>
              </a:spcBef>
              <a:spcAft>
                <a:spcPts val="0"/>
              </a:spcAft>
              <a:buNone/>
              <a:defRPr sz="1400">
                <a:solidFill>
                  <a:schemeClr val="dk1"/>
                </a:solidFill>
                <a:latin typeface="Calibri"/>
                <a:ea typeface="Calibri"/>
                <a:cs typeface="Calibri"/>
                <a:sym typeface="Calibri"/>
              </a:defRPr>
            </a:lvl7pPr>
            <a:lvl8pPr marL="0" lvl="7" indent="0" algn="l">
              <a:spcBef>
                <a:spcPts val="0"/>
              </a:spcBef>
              <a:spcAft>
                <a:spcPts val="0"/>
              </a:spcAft>
              <a:buNone/>
              <a:defRPr sz="1400">
                <a:solidFill>
                  <a:schemeClr val="dk1"/>
                </a:solidFill>
                <a:latin typeface="Calibri"/>
                <a:ea typeface="Calibri"/>
                <a:cs typeface="Calibri"/>
                <a:sym typeface="Calibri"/>
              </a:defRPr>
            </a:lvl8pPr>
            <a:lvl9pPr marL="0" lvl="8" indent="0" algn="l">
              <a:spcBef>
                <a:spcPts val="0"/>
              </a:spcBef>
              <a:spcAft>
                <a:spcPts val="0"/>
              </a:spcAft>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90" name="Google Shape;90;p55"/>
          <p:cNvSpPr txBox="1">
            <a:spLocks noGrp="1"/>
          </p:cNvSpPr>
          <p:nvPr>
            <p:ph type="title"/>
          </p:nvPr>
        </p:nvSpPr>
        <p:spPr>
          <a:xfrm>
            <a:off x="1371600" y="381000"/>
            <a:ext cx="7467600" cy="7429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Narrow Content">
  <p:cSld name="Title and Narrow Content">
    <p:spTree>
      <p:nvGrpSpPr>
        <p:cNvPr id="1" name="Shape 91"/>
        <p:cNvGrpSpPr/>
        <p:nvPr/>
      </p:nvGrpSpPr>
      <p:grpSpPr>
        <a:xfrm>
          <a:off x="0" y="0"/>
          <a:ext cx="0" cy="0"/>
          <a:chOff x="0" y="0"/>
          <a:chExt cx="0" cy="0"/>
        </a:xfrm>
      </p:grpSpPr>
      <p:sp>
        <p:nvSpPr>
          <p:cNvPr id="92" name="Google Shape;92;p56"/>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56"/>
          <p:cNvSpPr txBox="1">
            <a:spLocks noGrp="1"/>
          </p:cNvSpPr>
          <p:nvPr>
            <p:ph type="body" idx="1"/>
          </p:nvPr>
        </p:nvSpPr>
        <p:spPr>
          <a:xfrm>
            <a:off x="304800" y="1352550"/>
            <a:ext cx="6858000" cy="33337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4" name="Google Shape;94;p56"/>
          <p:cNvSpPr txBox="1">
            <a:spLocks noGrp="1"/>
          </p:cNvSpPr>
          <p:nvPr>
            <p:ph type="dt" idx="10"/>
          </p:nvPr>
        </p:nvSpPr>
        <p:spPr>
          <a:xfrm>
            <a:off x="5181600" y="4705350"/>
            <a:ext cx="1981200" cy="3429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6"/>
          <p:cNvSpPr txBox="1">
            <a:spLocks noGrp="1"/>
          </p:cNvSpPr>
          <p:nvPr>
            <p:ph type="ftr" idx="11"/>
          </p:nvPr>
        </p:nvSpPr>
        <p:spPr>
          <a:xfrm>
            <a:off x="2286000" y="4705350"/>
            <a:ext cx="2895600" cy="3429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56"/>
          <p:cNvSpPr txBox="1">
            <a:spLocks noGrp="1"/>
          </p:cNvSpPr>
          <p:nvPr>
            <p:ph type="sldNum" idx="12"/>
          </p:nvPr>
        </p:nvSpPr>
        <p:spPr>
          <a:xfrm>
            <a:off x="304800" y="4705350"/>
            <a:ext cx="1981200" cy="342900"/>
          </a:xfrm>
          <a:prstGeom prst="rect">
            <a:avLst/>
          </a:prstGeom>
          <a:noFill/>
          <a:ln>
            <a:noFill/>
          </a:ln>
        </p:spPr>
        <p:txBody>
          <a:bodyPr spcFirstLastPara="1" wrap="square" lIns="91425" tIns="45700" rIns="91425" bIns="45700" anchor="t" anchorCtr="0">
            <a:noAutofit/>
          </a:bodyPr>
          <a:lstStyle>
            <a:lvl1pPr marL="0" lvl="0" indent="0" algn="l">
              <a:spcBef>
                <a:spcPts val="0"/>
              </a:spcBef>
              <a:spcAft>
                <a:spcPts val="0"/>
              </a:spcAft>
              <a:buNone/>
              <a:defRPr sz="1400">
                <a:solidFill>
                  <a:schemeClr val="dk1"/>
                </a:solidFill>
                <a:latin typeface="Calibri"/>
                <a:ea typeface="Calibri"/>
                <a:cs typeface="Calibri"/>
                <a:sym typeface="Calibri"/>
              </a:defRPr>
            </a:lvl1pPr>
            <a:lvl2pPr marL="0" lvl="1" indent="0" algn="l">
              <a:spcBef>
                <a:spcPts val="0"/>
              </a:spcBef>
              <a:spcAft>
                <a:spcPts val="0"/>
              </a:spcAft>
              <a:buNone/>
              <a:defRPr sz="1400">
                <a:solidFill>
                  <a:schemeClr val="dk1"/>
                </a:solidFill>
                <a:latin typeface="Calibri"/>
                <a:ea typeface="Calibri"/>
                <a:cs typeface="Calibri"/>
                <a:sym typeface="Calibri"/>
              </a:defRPr>
            </a:lvl2pPr>
            <a:lvl3pPr marL="0" lvl="2" indent="0" algn="l">
              <a:spcBef>
                <a:spcPts val="0"/>
              </a:spcBef>
              <a:spcAft>
                <a:spcPts val="0"/>
              </a:spcAft>
              <a:buNone/>
              <a:defRPr sz="1400">
                <a:solidFill>
                  <a:schemeClr val="dk1"/>
                </a:solidFill>
                <a:latin typeface="Calibri"/>
                <a:ea typeface="Calibri"/>
                <a:cs typeface="Calibri"/>
                <a:sym typeface="Calibri"/>
              </a:defRPr>
            </a:lvl3pPr>
            <a:lvl4pPr marL="0" lvl="3" indent="0" algn="l">
              <a:spcBef>
                <a:spcPts val="0"/>
              </a:spcBef>
              <a:spcAft>
                <a:spcPts val="0"/>
              </a:spcAft>
              <a:buNone/>
              <a:defRPr sz="1400">
                <a:solidFill>
                  <a:schemeClr val="dk1"/>
                </a:solidFill>
                <a:latin typeface="Calibri"/>
                <a:ea typeface="Calibri"/>
                <a:cs typeface="Calibri"/>
                <a:sym typeface="Calibri"/>
              </a:defRPr>
            </a:lvl4pPr>
            <a:lvl5pPr marL="0" lvl="4" indent="0" algn="l">
              <a:spcBef>
                <a:spcPts val="0"/>
              </a:spcBef>
              <a:spcAft>
                <a:spcPts val="0"/>
              </a:spcAft>
              <a:buNone/>
              <a:defRPr sz="1400">
                <a:solidFill>
                  <a:schemeClr val="dk1"/>
                </a:solidFill>
                <a:latin typeface="Calibri"/>
                <a:ea typeface="Calibri"/>
                <a:cs typeface="Calibri"/>
                <a:sym typeface="Calibri"/>
              </a:defRPr>
            </a:lvl5pPr>
            <a:lvl6pPr marL="0" lvl="5" indent="0" algn="l">
              <a:spcBef>
                <a:spcPts val="0"/>
              </a:spcBef>
              <a:spcAft>
                <a:spcPts val="0"/>
              </a:spcAft>
              <a:buNone/>
              <a:defRPr sz="1400">
                <a:solidFill>
                  <a:schemeClr val="dk1"/>
                </a:solidFill>
                <a:latin typeface="Calibri"/>
                <a:ea typeface="Calibri"/>
                <a:cs typeface="Calibri"/>
                <a:sym typeface="Calibri"/>
              </a:defRPr>
            </a:lvl6pPr>
            <a:lvl7pPr marL="0" lvl="6" indent="0" algn="l">
              <a:spcBef>
                <a:spcPts val="0"/>
              </a:spcBef>
              <a:spcAft>
                <a:spcPts val="0"/>
              </a:spcAft>
              <a:buNone/>
              <a:defRPr sz="1400">
                <a:solidFill>
                  <a:schemeClr val="dk1"/>
                </a:solidFill>
                <a:latin typeface="Calibri"/>
                <a:ea typeface="Calibri"/>
                <a:cs typeface="Calibri"/>
                <a:sym typeface="Calibri"/>
              </a:defRPr>
            </a:lvl7pPr>
            <a:lvl8pPr marL="0" lvl="7" indent="0" algn="l">
              <a:spcBef>
                <a:spcPts val="0"/>
              </a:spcBef>
              <a:spcAft>
                <a:spcPts val="0"/>
              </a:spcAft>
              <a:buNone/>
              <a:defRPr sz="1400">
                <a:solidFill>
                  <a:schemeClr val="dk1"/>
                </a:solidFill>
                <a:latin typeface="Calibri"/>
                <a:ea typeface="Calibri"/>
                <a:cs typeface="Calibri"/>
                <a:sym typeface="Calibri"/>
              </a:defRPr>
            </a:lvl8pPr>
            <a:lvl9pPr marL="0" lvl="8" indent="0" algn="l">
              <a:spcBef>
                <a:spcPts val="0"/>
              </a:spcBef>
              <a:spcAft>
                <a:spcPts val="0"/>
              </a:spcAft>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Completely Blank">
  <p:cSld name="Completely Blank">
    <p:spTree>
      <p:nvGrpSpPr>
        <p:cNvPr id="1" name="Shape 9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5"/>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5"/>
          <p:cNvSpPr txBox="1">
            <a:spLocks noGrp="1"/>
          </p:cNvSpPr>
          <p:nvPr>
            <p:ph type="body" idx="1"/>
          </p:nvPr>
        </p:nvSpPr>
        <p:spPr>
          <a:xfrm>
            <a:off x="304800" y="1352550"/>
            <a:ext cx="8534400" cy="33337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4" name="Google Shape;24;p45"/>
          <p:cNvSpPr txBox="1">
            <a:spLocks noGrp="1"/>
          </p:cNvSpPr>
          <p:nvPr>
            <p:ph type="dt" idx="10"/>
          </p:nvPr>
        </p:nvSpPr>
        <p:spPr>
          <a:xfrm>
            <a:off x="6858000" y="4705350"/>
            <a:ext cx="1981200" cy="3429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5"/>
          <p:cNvSpPr txBox="1">
            <a:spLocks noGrp="1"/>
          </p:cNvSpPr>
          <p:nvPr>
            <p:ph type="ftr" idx="11"/>
          </p:nvPr>
        </p:nvSpPr>
        <p:spPr>
          <a:xfrm>
            <a:off x="3048000" y="4705350"/>
            <a:ext cx="2895600" cy="3429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5"/>
          <p:cNvSpPr txBox="1">
            <a:spLocks noGrp="1"/>
          </p:cNvSpPr>
          <p:nvPr>
            <p:ph type="sldNum" idx="12"/>
          </p:nvPr>
        </p:nvSpPr>
        <p:spPr>
          <a:xfrm>
            <a:off x="304800" y="4705350"/>
            <a:ext cx="1981200" cy="342900"/>
          </a:xfrm>
          <a:prstGeom prst="rect">
            <a:avLst/>
          </a:prstGeom>
          <a:noFill/>
          <a:ln>
            <a:noFill/>
          </a:ln>
        </p:spPr>
        <p:txBody>
          <a:bodyPr spcFirstLastPara="1" wrap="square" lIns="91425" tIns="45700" rIns="91425" bIns="45700" anchor="t" anchorCtr="0">
            <a:noAutofit/>
          </a:bodyPr>
          <a:lstStyle>
            <a:lvl1pPr marL="0" lvl="0" indent="0" algn="l">
              <a:spcBef>
                <a:spcPts val="0"/>
              </a:spcBef>
              <a:spcAft>
                <a:spcPts val="0"/>
              </a:spcAft>
              <a:buNone/>
              <a:defRPr sz="1400" b="0" i="0" u="none" strike="noStrike" cap="none">
                <a:solidFill>
                  <a:schemeClr val="dk1"/>
                </a:solidFill>
                <a:latin typeface="Calibri"/>
                <a:ea typeface="Calibri"/>
                <a:cs typeface="Calibri"/>
                <a:sym typeface="Calibri"/>
              </a:defRPr>
            </a:lvl1pPr>
            <a:lvl2pPr marL="0" lvl="1" indent="0" algn="l">
              <a:spcBef>
                <a:spcPts val="0"/>
              </a:spcBef>
              <a:spcAft>
                <a:spcPts val="0"/>
              </a:spcAft>
              <a:buNone/>
              <a:defRPr sz="1400" b="0" i="0" u="none" strike="noStrike" cap="none">
                <a:solidFill>
                  <a:schemeClr val="dk1"/>
                </a:solidFill>
                <a:latin typeface="Calibri"/>
                <a:ea typeface="Calibri"/>
                <a:cs typeface="Calibri"/>
                <a:sym typeface="Calibri"/>
              </a:defRPr>
            </a:lvl2pPr>
            <a:lvl3pPr marL="0" lvl="2" indent="0" algn="l">
              <a:spcBef>
                <a:spcPts val="0"/>
              </a:spcBef>
              <a:spcAft>
                <a:spcPts val="0"/>
              </a:spcAft>
              <a:buNone/>
              <a:defRPr sz="1400" b="0" i="0" u="none" strike="noStrike" cap="none">
                <a:solidFill>
                  <a:schemeClr val="dk1"/>
                </a:solidFill>
                <a:latin typeface="Calibri"/>
                <a:ea typeface="Calibri"/>
                <a:cs typeface="Calibri"/>
                <a:sym typeface="Calibri"/>
              </a:defRPr>
            </a:lvl3pPr>
            <a:lvl4pPr marL="0" lvl="3" indent="0" algn="l">
              <a:spcBef>
                <a:spcPts val="0"/>
              </a:spcBef>
              <a:spcAft>
                <a:spcPts val="0"/>
              </a:spcAft>
              <a:buNone/>
              <a:defRPr sz="1400" b="0" i="0" u="none" strike="noStrike" cap="none">
                <a:solidFill>
                  <a:schemeClr val="dk1"/>
                </a:solidFill>
                <a:latin typeface="Calibri"/>
                <a:ea typeface="Calibri"/>
                <a:cs typeface="Calibri"/>
                <a:sym typeface="Calibri"/>
              </a:defRPr>
            </a:lvl4pPr>
            <a:lvl5pPr marL="0" lvl="4" indent="0" algn="l">
              <a:spcBef>
                <a:spcPts val="0"/>
              </a:spcBef>
              <a:spcAft>
                <a:spcPts val="0"/>
              </a:spcAft>
              <a:buNone/>
              <a:defRPr sz="1400" b="0" i="0" u="none" strike="noStrike" cap="none">
                <a:solidFill>
                  <a:schemeClr val="dk1"/>
                </a:solidFill>
                <a:latin typeface="Calibri"/>
                <a:ea typeface="Calibri"/>
                <a:cs typeface="Calibri"/>
                <a:sym typeface="Calibri"/>
              </a:defRPr>
            </a:lvl5pPr>
            <a:lvl6pPr marL="0" lvl="5" indent="0" algn="l">
              <a:spcBef>
                <a:spcPts val="0"/>
              </a:spcBef>
              <a:spcAft>
                <a:spcPts val="0"/>
              </a:spcAft>
              <a:buNone/>
              <a:defRPr sz="1400" b="0" i="0" u="none" strike="noStrike" cap="none">
                <a:solidFill>
                  <a:schemeClr val="dk1"/>
                </a:solidFill>
                <a:latin typeface="Calibri"/>
                <a:ea typeface="Calibri"/>
                <a:cs typeface="Calibri"/>
                <a:sym typeface="Calibri"/>
              </a:defRPr>
            </a:lvl6pPr>
            <a:lvl7pPr marL="0" lvl="6" indent="0" algn="l">
              <a:spcBef>
                <a:spcPts val="0"/>
              </a:spcBef>
              <a:spcAft>
                <a:spcPts val="0"/>
              </a:spcAft>
              <a:buNone/>
              <a:defRPr sz="1400" b="0" i="0" u="none" strike="noStrike" cap="none">
                <a:solidFill>
                  <a:schemeClr val="dk1"/>
                </a:solidFill>
                <a:latin typeface="Calibri"/>
                <a:ea typeface="Calibri"/>
                <a:cs typeface="Calibri"/>
                <a:sym typeface="Calibri"/>
              </a:defRPr>
            </a:lvl7pPr>
            <a:lvl8pPr marL="0" lvl="7" indent="0" algn="l">
              <a:spcBef>
                <a:spcPts val="0"/>
              </a:spcBef>
              <a:spcAft>
                <a:spcPts val="0"/>
              </a:spcAft>
              <a:buNone/>
              <a:defRPr sz="1400" b="0" i="0" u="none" strike="noStrike" cap="none">
                <a:solidFill>
                  <a:schemeClr val="dk1"/>
                </a:solidFill>
                <a:latin typeface="Calibri"/>
                <a:ea typeface="Calibri"/>
                <a:cs typeface="Calibri"/>
                <a:sym typeface="Calibri"/>
              </a:defRPr>
            </a:lvl8pPr>
            <a:lvl9pPr marL="0" lvl="8" indent="0" algn="l">
              <a:spcBef>
                <a:spcPts val="0"/>
              </a:spcBef>
              <a:spcAft>
                <a:spcPts val="0"/>
              </a:spcAft>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6"/>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2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6"/>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30" name="Google Shape;30;p46"/>
          <p:cNvSpPr txBox="1">
            <a:spLocks noGrp="1"/>
          </p:cNvSpPr>
          <p:nvPr>
            <p:ph type="dt" idx="10"/>
          </p:nvPr>
        </p:nvSpPr>
        <p:spPr>
          <a:xfrm>
            <a:off x="6096000" y="4705350"/>
            <a:ext cx="1981200" cy="3429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6"/>
          <p:cNvSpPr txBox="1">
            <a:spLocks noGrp="1"/>
          </p:cNvSpPr>
          <p:nvPr>
            <p:ph type="ftr" idx="11"/>
          </p:nvPr>
        </p:nvSpPr>
        <p:spPr>
          <a:xfrm>
            <a:off x="2743200" y="4686300"/>
            <a:ext cx="2895600" cy="3429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6"/>
          <p:cNvSpPr txBox="1">
            <a:spLocks noGrp="1"/>
          </p:cNvSpPr>
          <p:nvPr>
            <p:ph type="sldNum" idx="12"/>
          </p:nvPr>
        </p:nvSpPr>
        <p:spPr>
          <a:xfrm>
            <a:off x="304800" y="4705350"/>
            <a:ext cx="1981200" cy="342900"/>
          </a:xfrm>
          <a:prstGeom prst="rect">
            <a:avLst/>
          </a:prstGeom>
          <a:noFill/>
          <a:ln>
            <a:noFill/>
          </a:ln>
        </p:spPr>
        <p:txBody>
          <a:bodyPr spcFirstLastPara="1" wrap="square" lIns="91425" tIns="45700" rIns="91425" bIns="45700" anchor="t" anchorCtr="0">
            <a:noAutofit/>
          </a:bodyPr>
          <a:lstStyle>
            <a:lvl1pPr marL="0" lvl="0" indent="0" algn="l">
              <a:spcBef>
                <a:spcPts val="0"/>
              </a:spcBef>
              <a:spcAft>
                <a:spcPts val="0"/>
              </a:spcAft>
              <a:buNone/>
              <a:defRPr sz="1400">
                <a:solidFill>
                  <a:schemeClr val="dk1"/>
                </a:solidFill>
                <a:latin typeface="Calibri"/>
                <a:ea typeface="Calibri"/>
                <a:cs typeface="Calibri"/>
                <a:sym typeface="Calibri"/>
              </a:defRPr>
            </a:lvl1pPr>
            <a:lvl2pPr marL="0" lvl="1" indent="0" algn="l">
              <a:spcBef>
                <a:spcPts val="0"/>
              </a:spcBef>
              <a:spcAft>
                <a:spcPts val="0"/>
              </a:spcAft>
              <a:buNone/>
              <a:defRPr sz="1400">
                <a:solidFill>
                  <a:schemeClr val="dk1"/>
                </a:solidFill>
                <a:latin typeface="Calibri"/>
                <a:ea typeface="Calibri"/>
                <a:cs typeface="Calibri"/>
                <a:sym typeface="Calibri"/>
              </a:defRPr>
            </a:lvl2pPr>
            <a:lvl3pPr marL="0" lvl="2" indent="0" algn="l">
              <a:spcBef>
                <a:spcPts val="0"/>
              </a:spcBef>
              <a:spcAft>
                <a:spcPts val="0"/>
              </a:spcAft>
              <a:buNone/>
              <a:defRPr sz="1400">
                <a:solidFill>
                  <a:schemeClr val="dk1"/>
                </a:solidFill>
                <a:latin typeface="Calibri"/>
                <a:ea typeface="Calibri"/>
                <a:cs typeface="Calibri"/>
                <a:sym typeface="Calibri"/>
              </a:defRPr>
            </a:lvl3pPr>
            <a:lvl4pPr marL="0" lvl="3" indent="0" algn="l">
              <a:spcBef>
                <a:spcPts val="0"/>
              </a:spcBef>
              <a:spcAft>
                <a:spcPts val="0"/>
              </a:spcAft>
              <a:buNone/>
              <a:defRPr sz="1400">
                <a:solidFill>
                  <a:schemeClr val="dk1"/>
                </a:solidFill>
                <a:latin typeface="Calibri"/>
                <a:ea typeface="Calibri"/>
                <a:cs typeface="Calibri"/>
                <a:sym typeface="Calibri"/>
              </a:defRPr>
            </a:lvl4pPr>
            <a:lvl5pPr marL="0" lvl="4" indent="0" algn="l">
              <a:spcBef>
                <a:spcPts val="0"/>
              </a:spcBef>
              <a:spcAft>
                <a:spcPts val="0"/>
              </a:spcAft>
              <a:buNone/>
              <a:defRPr sz="1400">
                <a:solidFill>
                  <a:schemeClr val="dk1"/>
                </a:solidFill>
                <a:latin typeface="Calibri"/>
                <a:ea typeface="Calibri"/>
                <a:cs typeface="Calibri"/>
                <a:sym typeface="Calibri"/>
              </a:defRPr>
            </a:lvl5pPr>
            <a:lvl6pPr marL="0" lvl="5" indent="0" algn="l">
              <a:spcBef>
                <a:spcPts val="0"/>
              </a:spcBef>
              <a:spcAft>
                <a:spcPts val="0"/>
              </a:spcAft>
              <a:buNone/>
              <a:defRPr sz="1400">
                <a:solidFill>
                  <a:schemeClr val="dk1"/>
                </a:solidFill>
                <a:latin typeface="Calibri"/>
                <a:ea typeface="Calibri"/>
                <a:cs typeface="Calibri"/>
                <a:sym typeface="Calibri"/>
              </a:defRPr>
            </a:lvl6pPr>
            <a:lvl7pPr marL="0" lvl="6" indent="0" algn="l">
              <a:spcBef>
                <a:spcPts val="0"/>
              </a:spcBef>
              <a:spcAft>
                <a:spcPts val="0"/>
              </a:spcAft>
              <a:buNone/>
              <a:defRPr sz="1400">
                <a:solidFill>
                  <a:schemeClr val="dk1"/>
                </a:solidFill>
                <a:latin typeface="Calibri"/>
                <a:ea typeface="Calibri"/>
                <a:cs typeface="Calibri"/>
                <a:sym typeface="Calibri"/>
              </a:defRPr>
            </a:lvl7pPr>
            <a:lvl8pPr marL="0" lvl="7" indent="0" algn="l">
              <a:spcBef>
                <a:spcPts val="0"/>
              </a:spcBef>
              <a:spcAft>
                <a:spcPts val="0"/>
              </a:spcAft>
              <a:buNone/>
              <a:defRPr sz="1400">
                <a:solidFill>
                  <a:schemeClr val="dk1"/>
                </a:solidFill>
                <a:latin typeface="Calibri"/>
                <a:ea typeface="Calibri"/>
                <a:cs typeface="Calibri"/>
                <a:sym typeface="Calibri"/>
              </a:defRPr>
            </a:lvl8pPr>
            <a:lvl9pPr marL="0" lvl="8" indent="0" algn="l">
              <a:spcBef>
                <a:spcPts val="0"/>
              </a:spcBef>
              <a:spcAft>
                <a:spcPts val="0"/>
              </a:spcAft>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7"/>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7"/>
          <p:cNvSpPr txBox="1">
            <a:spLocks noGrp="1"/>
          </p:cNvSpPr>
          <p:nvPr>
            <p:ph type="body" idx="1"/>
          </p:nvPr>
        </p:nvSpPr>
        <p:spPr>
          <a:xfrm>
            <a:off x="304800" y="1314450"/>
            <a:ext cx="3810000" cy="337185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6" name="Google Shape;36;p47"/>
          <p:cNvSpPr txBox="1">
            <a:spLocks noGrp="1"/>
          </p:cNvSpPr>
          <p:nvPr>
            <p:ph type="body" idx="2"/>
          </p:nvPr>
        </p:nvSpPr>
        <p:spPr>
          <a:xfrm>
            <a:off x="4267200" y="1314450"/>
            <a:ext cx="3810000" cy="337185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7" name="Google Shape;37;p47"/>
          <p:cNvSpPr txBox="1">
            <a:spLocks noGrp="1"/>
          </p:cNvSpPr>
          <p:nvPr>
            <p:ph type="dt" idx="10"/>
          </p:nvPr>
        </p:nvSpPr>
        <p:spPr>
          <a:xfrm>
            <a:off x="6096000" y="4705350"/>
            <a:ext cx="1981200" cy="3429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7"/>
          <p:cNvSpPr txBox="1">
            <a:spLocks noGrp="1"/>
          </p:cNvSpPr>
          <p:nvPr>
            <p:ph type="ftr" idx="11"/>
          </p:nvPr>
        </p:nvSpPr>
        <p:spPr>
          <a:xfrm>
            <a:off x="2667000" y="4686300"/>
            <a:ext cx="2895600" cy="3429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7"/>
          <p:cNvSpPr txBox="1">
            <a:spLocks noGrp="1"/>
          </p:cNvSpPr>
          <p:nvPr>
            <p:ph type="sldNum" idx="12"/>
          </p:nvPr>
        </p:nvSpPr>
        <p:spPr>
          <a:xfrm>
            <a:off x="304800" y="4705350"/>
            <a:ext cx="1981200" cy="342900"/>
          </a:xfrm>
          <a:prstGeom prst="rect">
            <a:avLst/>
          </a:prstGeom>
          <a:noFill/>
          <a:ln>
            <a:noFill/>
          </a:ln>
        </p:spPr>
        <p:txBody>
          <a:bodyPr spcFirstLastPara="1" wrap="square" lIns="91425" tIns="45700" rIns="91425" bIns="45700" anchor="t" anchorCtr="0">
            <a:noAutofit/>
          </a:bodyPr>
          <a:lstStyle>
            <a:lvl1pPr marL="0" lvl="0" indent="0" algn="l">
              <a:spcBef>
                <a:spcPts val="0"/>
              </a:spcBef>
              <a:spcAft>
                <a:spcPts val="0"/>
              </a:spcAft>
              <a:buNone/>
              <a:defRPr sz="1400">
                <a:solidFill>
                  <a:schemeClr val="dk1"/>
                </a:solidFill>
                <a:latin typeface="Calibri"/>
                <a:ea typeface="Calibri"/>
                <a:cs typeface="Calibri"/>
                <a:sym typeface="Calibri"/>
              </a:defRPr>
            </a:lvl1pPr>
            <a:lvl2pPr marL="0" lvl="1" indent="0" algn="l">
              <a:spcBef>
                <a:spcPts val="0"/>
              </a:spcBef>
              <a:spcAft>
                <a:spcPts val="0"/>
              </a:spcAft>
              <a:buNone/>
              <a:defRPr sz="1400">
                <a:solidFill>
                  <a:schemeClr val="dk1"/>
                </a:solidFill>
                <a:latin typeface="Calibri"/>
                <a:ea typeface="Calibri"/>
                <a:cs typeface="Calibri"/>
                <a:sym typeface="Calibri"/>
              </a:defRPr>
            </a:lvl2pPr>
            <a:lvl3pPr marL="0" lvl="2" indent="0" algn="l">
              <a:spcBef>
                <a:spcPts val="0"/>
              </a:spcBef>
              <a:spcAft>
                <a:spcPts val="0"/>
              </a:spcAft>
              <a:buNone/>
              <a:defRPr sz="1400">
                <a:solidFill>
                  <a:schemeClr val="dk1"/>
                </a:solidFill>
                <a:latin typeface="Calibri"/>
                <a:ea typeface="Calibri"/>
                <a:cs typeface="Calibri"/>
                <a:sym typeface="Calibri"/>
              </a:defRPr>
            </a:lvl3pPr>
            <a:lvl4pPr marL="0" lvl="3" indent="0" algn="l">
              <a:spcBef>
                <a:spcPts val="0"/>
              </a:spcBef>
              <a:spcAft>
                <a:spcPts val="0"/>
              </a:spcAft>
              <a:buNone/>
              <a:defRPr sz="1400">
                <a:solidFill>
                  <a:schemeClr val="dk1"/>
                </a:solidFill>
                <a:latin typeface="Calibri"/>
                <a:ea typeface="Calibri"/>
                <a:cs typeface="Calibri"/>
                <a:sym typeface="Calibri"/>
              </a:defRPr>
            </a:lvl4pPr>
            <a:lvl5pPr marL="0" lvl="4" indent="0" algn="l">
              <a:spcBef>
                <a:spcPts val="0"/>
              </a:spcBef>
              <a:spcAft>
                <a:spcPts val="0"/>
              </a:spcAft>
              <a:buNone/>
              <a:defRPr sz="1400">
                <a:solidFill>
                  <a:schemeClr val="dk1"/>
                </a:solidFill>
                <a:latin typeface="Calibri"/>
                <a:ea typeface="Calibri"/>
                <a:cs typeface="Calibri"/>
                <a:sym typeface="Calibri"/>
              </a:defRPr>
            </a:lvl5pPr>
            <a:lvl6pPr marL="0" lvl="5" indent="0" algn="l">
              <a:spcBef>
                <a:spcPts val="0"/>
              </a:spcBef>
              <a:spcAft>
                <a:spcPts val="0"/>
              </a:spcAft>
              <a:buNone/>
              <a:defRPr sz="1400">
                <a:solidFill>
                  <a:schemeClr val="dk1"/>
                </a:solidFill>
                <a:latin typeface="Calibri"/>
                <a:ea typeface="Calibri"/>
                <a:cs typeface="Calibri"/>
                <a:sym typeface="Calibri"/>
              </a:defRPr>
            </a:lvl6pPr>
            <a:lvl7pPr marL="0" lvl="6" indent="0" algn="l">
              <a:spcBef>
                <a:spcPts val="0"/>
              </a:spcBef>
              <a:spcAft>
                <a:spcPts val="0"/>
              </a:spcAft>
              <a:buNone/>
              <a:defRPr sz="1400">
                <a:solidFill>
                  <a:schemeClr val="dk1"/>
                </a:solidFill>
                <a:latin typeface="Calibri"/>
                <a:ea typeface="Calibri"/>
                <a:cs typeface="Calibri"/>
                <a:sym typeface="Calibri"/>
              </a:defRPr>
            </a:lvl7pPr>
            <a:lvl8pPr marL="0" lvl="7" indent="0" algn="l">
              <a:spcBef>
                <a:spcPts val="0"/>
              </a:spcBef>
              <a:spcAft>
                <a:spcPts val="0"/>
              </a:spcAft>
              <a:buNone/>
              <a:defRPr sz="1400">
                <a:solidFill>
                  <a:schemeClr val="dk1"/>
                </a:solidFill>
                <a:latin typeface="Calibri"/>
                <a:ea typeface="Calibri"/>
                <a:cs typeface="Calibri"/>
                <a:sym typeface="Calibri"/>
              </a:defRPr>
            </a:lvl8pPr>
            <a:lvl9pPr marL="0" lvl="8" indent="0" algn="l">
              <a:spcBef>
                <a:spcPts val="0"/>
              </a:spcBef>
              <a:spcAft>
                <a:spcPts val="0"/>
              </a:spcAft>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0"/>
        <p:cNvGrpSpPr/>
        <p:nvPr/>
      </p:nvGrpSpPr>
      <p:grpSpPr>
        <a:xfrm>
          <a:off x="0" y="0"/>
          <a:ext cx="0" cy="0"/>
          <a:chOff x="0" y="0"/>
          <a:chExt cx="0" cy="0"/>
        </a:xfrm>
      </p:grpSpPr>
      <p:sp>
        <p:nvSpPr>
          <p:cNvPr id="41" name="Google Shape;41;p48"/>
          <p:cNvSpPr txBox="1">
            <a:spLocks noGrp="1"/>
          </p:cNvSpPr>
          <p:nvPr>
            <p:ph type="body" idx="1"/>
          </p:nvPr>
        </p:nvSpPr>
        <p:spPr>
          <a:xfrm>
            <a:off x="304800" y="1253728"/>
            <a:ext cx="4040188"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2" name="Google Shape;42;p48"/>
          <p:cNvSpPr txBox="1">
            <a:spLocks noGrp="1"/>
          </p:cNvSpPr>
          <p:nvPr>
            <p:ph type="body" idx="2"/>
          </p:nvPr>
        </p:nvSpPr>
        <p:spPr>
          <a:xfrm>
            <a:off x="304800" y="1733550"/>
            <a:ext cx="4040188" cy="297180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3" name="Google Shape;43;p48"/>
          <p:cNvSpPr txBox="1">
            <a:spLocks noGrp="1"/>
          </p:cNvSpPr>
          <p:nvPr>
            <p:ph type="body" idx="3"/>
          </p:nvPr>
        </p:nvSpPr>
        <p:spPr>
          <a:xfrm>
            <a:off x="4492626" y="1253728"/>
            <a:ext cx="4041775"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4" name="Google Shape;44;p48"/>
          <p:cNvSpPr txBox="1">
            <a:spLocks noGrp="1"/>
          </p:cNvSpPr>
          <p:nvPr>
            <p:ph type="body" idx="4"/>
          </p:nvPr>
        </p:nvSpPr>
        <p:spPr>
          <a:xfrm>
            <a:off x="4492626" y="1733550"/>
            <a:ext cx="4041775" cy="297180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5" name="Google Shape;45;p48"/>
          <p:cNvSpPr txBox="1">
            <a:spLocks noGrp="1"/>
          </p:cNvSpPr>
          <p:nvPr>
            <p:ph type="dt" idx="10"/>
          </p:nvPr>
        </p:nvSpPr>
        <p:spPr>
          <a:xfrm>
            <a:off x="6248400" y="4705350"/>
            <a:ext cx="1981200" cy="3429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819400" y="4705350"/>
            <a:ext cx="2895600" cy="3429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txBox="1">
            <a:spLocks noGrp="1"/>
          </p:cNvSpPr>
          <p:nvPr>
            <p:ph type="sldNum" idx="12"/>
          </p:nvPr>
        </p:nvSpPr>
        <p:spPr>
          <a:xfrm>
            <a:off x="304800" y="4705350"/>
            <a:ext cx="1981200" cy="342900"/>
          </a:xfrm>
          <a:prstGeom prst="rect">
            <a:avLst/>
          </a:prstGeom>
          <a:noFill/>
          <a:ln>
            <a:noFill/>
          </a:ln>
        </p:spPr>
        <p:txBody>
          <a:bodyPr spcFirstLastPara="1" wrap="square" lIns="91425" tIns="45700" rIns="91425" bIns="45700" anchor="t" anchorCtr="0">
            <a:noAutofit/>
          </a:bodyPr>
          <a:lstStyle>
            <a:lvl1pPr marL="0" lvl="0" indent="0" algn="l">
              <a:spcBef>
                <a:spcPts val="0"/>
              </a:spcBef>
              <a:spcAft>
                <a:spcPts val="0"/>
              </a:spcAft>
              <a:buNone/>
              <a:defRPr sz="1400">
                <a:solidFill>
                  <a:schemeClr val="dk1"/>
                </a:solidFill>
                <a:latin typeface="Calibri"/>
                <a:ea typeface="Calibri"/>
                <a:cs typeface="Calibri"/>
                <a:sym typeface="Calibri"/>
              </a:defRPr>
            </a:lvl1pPr>
            <a:lvl2pPr marL="0" lvl="1" indent="0" algn="l">
              <a:spcBef>
                <a:spcPts val="0"/>
              </a:spcBef>
              <a:spcAft>
                <a:spcPts val="0"/>
              </a:spcAft>
              <a:buNone/>
              <a:defRPr sz="1400">
                <a:solidFill>
                  <a:schemeClr val="dk1"/>
                </a:solidFill>
                <a:latin typeface="Calibri"/>
                <a:ea typeface="Calibri"/>
                <a:cs typeface="Calibri"/>
                <a:sym typeface="Calibri"/>
              </a:defRPr>
            </a:lvl2pPr>
            <a:lvl3pPr marL="0" lvl="2" indent="0" algn="l">
              <a:spcBef>
                <a:spcPts val="0"/>
              </a:spcBef>
              <a:spcAft>
                <a:spcPts val="0"/>
              </a:spcAft>
              <a:buNone/>
              <a:defRPr sz="1400">
                <a:solidFill>
                  <a:schemeClr val="dk1"/>
                </a:solidFill>
                <a:latin typeface="Calibri"/>
                <a:ea typeface="Calibri"/>
                <a:cs typeface="Calibri"/>
                <a:sym typeface="Calibri"/>
              </a:defRPr>
            </a:lvl3pPr>
            <a:lvl4pPr marL="0" lvl="3" indent="0" algn="l">
              <a:spcBef>
                <a:spcPts val="0"/>
              </a:spcBef>
              <a:spcAft>
                <a:spcPts val="0"/>
              </a:spcAft>
              <a:buNone/>
              <a:defRPr sz="1400">
                <a:solidFill>
                  <a:schemeClr val="dk1"/>
                </a:solidFill>
                <a:latin typeface="Calibri"/>
                <a:ea typeface="Calibri"/>
                <a:cs typeface="Calibri"/>
                <a:sym typeface="Calibri"/>
              </a:defRPr>
            </a:lvl4pPr>
            <a:lvl5pPr marL="0" lvl="4" indent="0" algn="l">
              <a:spcBef>
                <a:spcPts val="0"/>
              </a:spcBef>
              <a:spcAft>
                <a:spcPts val="0"/>
              </a:spcAft>
              <a:buNone/>
              <a:defRPr sz="1400">
                <a:solidFill>
                  <a:schemeClr val="dk1"/>
                </a:solidFill>
                <a:latin typeface="Calibri"/>
                <a:ea typeface="Calibri"/>
                <a:cs typeface="Calibri"/>
                <a:sym typeface="Calibri"/>
              </a:defRPr>
            </a:lvl5pPr>
            <a:lvl6pPr marL="0" lvl="5" indent="0" algn="l">
              <a:spcBef>
                <a:spcPts val="0"/>
              </a:spcBef>
              <a:spcAft>
                <a:spcPts val="0"/>
              </a:spcAft>
              <a:buNone/>
              <a:defRPr sz="1400">
                <a:solidFill>
                  <a:schemeClr val="dk1"/>
                </a:solidFill>
                <a:latin typeface="Calibri"/>
                <a:ea typeface="Calibri"/>
                <a:cs typeface="Calibri"/>
                <a:sym typeface="Calibri"/>
              </a:defRPr>
            </a:lvl6pPr>
            <a:lvl7pPr marL="0" lvl="6" indent="0" algn="l">
              <a:spcBef>
                <a:spcPts val="0"/>
              </a:spcBef>
              <a:spcAft>
                <a:spcPts val="0"/>
              </a:spcAft>
              <a:buNone/>
              <a:defRPr sz="1400">
                <a:solidFill>
                  <a:schemeClr val="dk1"/>
                </a:solidFill>
                <a:latin typeface="Calibri"/>
                <a:ea typeface="Calibri"/>
                <a:cs typeface="Calibri"/>
                <a:sym typeface="Calibri"/>
              </a:defRPr>
            </a:lvl7pPr>
            <a:lvl8pPr marL="0" lvl="7" indent="0" algn="l">
              <a:spcBef>
                <a:spcPts val="0"/>
              </a:spcBef>
              <a:spcAft>
                <a:spcPts val="0"/>
              </a:spcAft>
              <a:buNone/>
              <a:defRPr sz="1400">
                <a:solidFill>
                  <a:schemeClr val="dk1"/>
                </a:solidFill>
                <a:latin typeface="Calibri"/>
                <a:ea typeface="Calibri"/>
                <a:cs typeface="Calibri"/>
                <a:sym typeface="Calibri"/>
              </a:defRPr>
            </a:lvl8pPr>
            <a:lvl9pPr marL="0" lvl="8" indent="0" algn="l">
              <a:spcBef>
                <a:spcPts val="0"/>
              </a:spcBef>
              <a:spcAft>
                <a:spcPts val="0"/>
              </a:spcAft>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48" name="Google Shape;48;p48"/>
          <p:cNvSpPr txBox="1">
            <a:spLocks noGrp="1"/>
          </p:cNvSpPr>
          <p:nvPr>
            <p:ph type="title"/>
          </p:nvPr>
        </p:nvSpPr>
        <p:spPr>
          <a:xfrm>
            <a:off x="1371600" y="381000"/>
            <a:ext cx="7467600" cy="7429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dt" idx="10"/>
          </p:nvPr>
        </p:nvSpPr>
        <p:spPr>
          <a:xfrm>
            <a:off x="6096000" y="4705350"/>
            <a:ext cx="1981200" cy="3429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9"/>
          <p:cNvSpPr txBox="1">
            <a:spLocks noGrp="1"/>
          </p:cNvSpPr>
          <p:nvPr>
            <p:ph type="ftr" idx="11"/>
          </p:nvPr>
        </p:nvSpPr>
        <p:spPr>
          <a:xfrm>
            <a:off x="2743200" y="4686300"/>
            <a:ext cx="2895600" cy="3429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sldNum" idx="12"/>
          </p:nvPr>
        </p:nvSpPr>
        <p:spPr>
          <a:xfrm>
            <a:off x="304800" y="4705350"/>
            <a:ext cx="1981200" cy="342900"/>
          </a:xfrm>
          <a:prstGeom prst="rect">
            <a:avLst/>
          </a:prstGeom>
          <a:noFill/>
          <a:ln>
            <a:noFill/>
          </a:ln>
        </p:spPr>
        <p:txBody>
          <a:bodyPr spcFirstLastPara="1" wrap="square" lIns="91425" tIns="45700" rIns="91425" bIns="45700" anchor="t" anchorCtr="0">
            <a:noAutofit/>
          </a:bodyPr>
          <a:lstStyle>
            <a:lvl1pPr marL="0" lvl="0" indent="0" algn="l">
              <a:spcBef>
                <a:spcPts val="0"/>
              </a:spcBef>
              <a:spcAft>
                <a:spcPts val="0"/>
              </a:spcAft>
              <a:buNone/>
              <a:defRPr sz="1400">
                <a:solidFill>
                  <a:schemeClr val="dk1"/>
                </a:solidFill>
                <a:latin typeface="Calibri"/>
                <a:ea typeface="Calibri"/>
                <a:cs typeface="Calibri"/>
                <a:sym typeface="Calibri"/>
              </a:defRPr>
            </a:lvl1pPr>
            <a:lvl2pPr marL="0" lvl="1" indent="0" algn="l">
              <a:spcBef>
                <a:spcPts val="0"/>
              </a:spcBef>
              <a:spcAft>
                <a:spcPts val="0"/>
              </a:spcAft>
              <a:buNone/>
              <a:defRPr sz="1400">
                <a:solidFill>
                  <a:schemeClr val="dk1"/>
                </a:solidFill>
                <a:latin typeface="Calibri"/>
                <a:ea typeface="Calibri"/>
                <a:cs typeface="Calibri"/>
                <a:sym typeface="Calibri"/>
              </a:defRPr>
            </a:lvl2pPr>
            <a:lvl3pPr marL="0" lvl="2" indent="0" algn="l">
              <a:spcBef>
                <a:spcPts val="0"/>
              </a:spcBef>
              <a:spcAft>
                <a:spcPts val="0"/>
              </a:spcAft>
              <a:buNone/>
              <a:defRPr sz="1400">
                <a:solidFill>
                  <a:schemeClr val="dk1"/>
                </a:solidFill>
                <a:latin typeface="Calibri"/>
                <a:ea typeface="Calibri"/>
                <a:cs typeface="Calibri"/>
                <a:sym typeface="Calibri"/>
              </a:defRPr>
            </a:lvl3pPr>
            <a:lvl4pPr marL="0" lvl="3" indent="0" algn="l">
              <a:spcBef>
                <a:spcPts val="0"/>
              </a:spcBef>
              <a:spcAft>
                <a:spcPts val="0"/>
              </a:spcAft>
              <a:buNone/>
              <a:defRPr sz="1400">
                <a:solidFill>
                  <a:schemeClr val="dk1"/>
                </a:solidFill>
                <a:latin typeface="Calibri"/>
                <a:ea typeface="Calibri"/>
                <a:cs typeface="Calibri"/>
                <a:sym typeface="Calibri"/>
              </a:defRPr>
            </a:lvl4pPr>
            <a:lvl5pPr marL="0" lvl="4" indent="0" algn="l">
              <a:spcBef>
                <a:spcPts val="0"/>
              </a:spcBef>
              <a:spcAft>
                <a:spcPts val="0"/>
              </a:spcAft>
              <a:buNone/>
              <a:defRPr sz="1400">
                <a:solidFill>
                  <a:schemeClr val="dk1"/>
                </a:solidFill>
                <a:latin typeface="Calibri"/>
                <a:ea typeface="Calibri"/>
                <a:cs typeface="Calibri"/>
                <a:sym typeface="Calibri"/>
              </a:defRPr>
            </a:lvl5pPr>
            <a:lvl6pPr marL="0" lvl="5" indent="0" algn="l">
              <a:spcBef>
                <a:spcPts val="0"/>
              </a:spcBef>
              <a:spcAft>
                <a:spcPts val="0"/>
              </a:spcAft>
              <a:buNone/>
              <a:defRPr sz="1400">
                <a:solidFill>
                  <a:schemeClr val="dk1"/>
                </a:solidFill>
                <a:latin typeface="Calibri"/>
                <a:ea typeface="Calibri"/>
                <a:cs typeface="Calibri"/>
                <a:sym typeface="Calibri"/>
              </a:defRPr>
            </a:lvl6pPr>
            <a:lvl7pPr marL="0" lvl="6" indent="0" algn="l">
              <a:spcBef>
                <a:spcPts val="0"/>
              </a:spcBef>
              <a:spcAft>
                <a:spcPts val="0"/>
              </a:spcAft>
              <a:buNone/>
              <a:defRPr sz="1400">
                <a:solidFill>
                  <a:schemeClr val="dk1"/>
                </a:solidFill>
                <a:latin typeface="Calibri"/>
                <a:ea typeface="Calibri"/>
                <a:cs typeface="Calibri"/>
                <a:sym typeface="Calibri"/>
              </a:defRPr>
            </a:lvl7pPr>
            <a:lvl8pPr marL="0" lvl="7" indent="0" algn="l">
              <a:spcBef>
                <a:spcPts val="0"/>
              </a:spcBef>
              <a:spcAft>
                <a:spcPts val="0"/>
              </a:spcAft>
              <a:buNone/>
              <a:defRPr sz="1400">
                <a:solidFill>
                  <a:schemeClr val="dk1"/>
                </a:solidFill>
                <a:latin typeface="Calibri"/>
                <a:ea typeface="Calibri"/>
                <a:cs typeface="Calibri"/>
                <a:sym typeface="Calibri"/>
              </a:defRPr>
            </a:lvl8pPr>
            <a:lvl9pPr marL="0" lvl="8" indent="0" algn="l">
              <a:spcBef>
                <a:spcPts val="0"/>
              </a:spcBef>
              <a:spcAft>
                <a:spcPts val="0"/>
              </a:spcAft>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50"/>
          <p:cNvSpPr txBox="1">
            <a:spLocks noGrp="1"/>
          </p:cNvSpPr>
          <p:nvPr>
            <p:ph type="dt" idx="10"/>
          </p:nvPr>
        </p:nvSpPr>
        <p:spPr>
          <a:xfrm>
            <a:off x="6096000" y="4705350"/>
            <a:ext cx="1981200" cy="3429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0"/>
          <p:cNvSpPr txBox="1">
            <a:spLocks noGrp="1"/>
          </p:cNvSpPr>
          <p:nvPr>
            <p:ph type="ftr" idx="11"/>
          </p:nvPr>
        </p:nvSpPr>
        <p:spPr>
          <a:xfrm>
            <a:off x="2743200" y="4686300"/>
            <a:ext cx="2895600" cy="3429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0"/>
          <p:cNvSpPr txBox="1">
            <a:spLocks noGrp="1"/>
          </p:cNvSpPr>
          <p:nvPr>
            <p:ph type="sldNum" idx="12"/>
          </p:nvPr>
        </p:nvSpPr>
        <p:spPr>
          <a:xfrm>
            <a:off x="304800" y="4705350"/>
            <a:ext cx="1981200" cy="342900"/>
          </a:xfrm>
          <a:prstGeom prst="rect">
            <a:avLst/>
          </a:prstGeom>
          <a:noFill/>
          <a:ln>
            <a:noFill/>
          </a:ln>
        </p:spPr>
        <p:txBody>
          <a:bodyPr spcFirstLastPara="1" wrap="square" lIns="91425" tIns="45700" rIns="91425" bIns="45700" anchor="t" anchorCtr="0">
            <a:noAutofit/>
          </a:bodyPr>
          <a:lstStyle>
            <a:lvl1pPr marL="0" lvl="0" indent="0" algn="l">
              <a:spcBef>
                <a:spcPts val="0"/>
              </a:spcBef>
              <a:spcAft>
                <a:spcPts val="0"/>
              </a:spcAft>
              <a:buNone/>
              <a:defRPr sz="1400">
                <a:solidFill>
                  <a:schemeClr val="dk1"/>
                </a:solidFill>
                <a:latin typeface="Calibri"/>
                <a:ea typeface="Calibri"/>
                <a:cs typeface="Calibri"/>
                <a:sym typeface="Calibri"/>
              </a:defRPr>
            </a:lvl1pPr>
            <a:lvl2pPr marL="0" lvl="1" indent="0" algn="l">
              <a:spcBef>
                <a:spcPts val="0"/>
              </a:spcBef>
              <a:spcAft>
                <a:spcPts val="0"/>
              </a:spcAft>
              <a:buNone/>
              <a:defRPr sz="1400">
                <a:solidFill>
                  <a:schemeClr val="dk1"/>
                </a:solidFill>
                <a:latin typeface="Calibri"/>
                <a:ea typeface="Calibri"/>
                <a:cs typeface="Calibri"/>
                <a:sym typeface="Calibri"/>
              </a:defRPr>
            </a:lvl2pPr>
            <a:lvl3pPr marL="0" lvl="2" indent="0" algn="l">
              <a:spcBef>
                <a:spcPts val="0"/>
              </a:spcBef>
              <a:spcAft>
                <a:spcPts val="0"/>
              </a:spcAft>
              <a:buNone/>
              <a:defRPr sz="1400">
                <a:solidFill>
                  <a:schemeClr val="dk1"/>
                </a:solidFill>
                <a:latin typeface="Calibri"/>
                <a:ea typeface="Calibri"/>
                <a:cs typeface="Calibri"/>
                <a:sym typeface="Calibri"/>
              </a:defRPr>
            </a:lvl3pPr>
            <a:lvl4pPr marL="0" lvl="3" indent="0" algn="l">
              <a:spcBef>
                <a:spcPts val="0"/>
              </a:spcBef>
              <a:spcAft>
                <a:spcPts val="0"/>
              </a:spcAft>
              <a:buNone/>
              <a:defRPr sz="1400">
                <a:solidFill>
                  <a:schemeClr val="dk1"/>
                </a:solidFill>
                <a:latin typeface="Calibri"/>
                <a:ea typeface="Calibri"/>
                <a:cs typeface="Calibri"/>
                <a:sym typeface="Calibri"/>
              </a:defRPr>
            </a:lvl4pPr>
            <a:lvl5pPr marL="0" lvl="4" indent="0" algn="l">
              <a:spcBef>
                <a:spcPts val="0"/>
              </a:spcBef>
              <a:spcAft>
                <a:spcPts val="0"/>
              </a:spcAft>
              <a:buNone/>
              <a:defRPr sz="1400">
                <a:solidFill>
                  <a:schemeClr val="dk1"/>
                </a:solidFill>
                <a:latin typeface="Calibri"/>
                <a:ea typeface="Calibri"/>
                <a:cs typeface="Calibri"/>
                <a:sym typeface="Calibri"/>
              </a:defRPr>
            </a:lvl5pPr>
            <a:lvl6pPr marL="0" lvl="5" indent="0" algn="l">
              <a:spcBef>
                <a:spcPts val="0"/>
              </a:spcBef>
              <a:spcAft>
                <a:spcPts val="0"/>
              </a:spcAft>
              <a:buNone/>
              <a:defRPr sz="1400">
                <a:solidFill>
                  <a:schemeClr val="dk1"/>
                </a:solidFill>
                <a:latin typeface="Calibri"/>
                <a:ea typeface="Calibri"/>
                <a:cs typeface="Calibri"/>
                <a:sym typeface="Calibri"/>
              </a:defRPr>
            </a:lvl6pPr>
            <a:lvl7pPr marL="0" lvl="6" indent="0" algn="l">
              <a:spcBef>
                <a:spcPts val="0"/>
              </a:spcBef>
              <a:spcAft>
                <a:spcPts val="0"/>
              </a:spcAft>
              <a:buNone/>
              <a:defRPr sz="1400">
                <a:solidFill>
                  <a:schemeClr val="dk1"/>
                </a:solidFill>
                <a:latin typeface="Calibri"/>
                <a:ea typeface="Calibri"/>
                <a:cs typeface="Calibri"/>
                <a:sym typeface="Calibri"/>
              </a:defRPr>
            </a:lvl7pPr>
            <a:lvl8pPr marL="0" lvl="7" indent="0" algn="l">
              <a:spcBef>
                <a:spcPts val="0"/>
              </a:spcBef>
              <a:spcAft>
                <a:spcPts val="0"/>
              </a:spcAft>
              <a:buNone/>
              <a:defRPr sz="1400">
                <a:solidFill>
                  <a:schemeClr val="dk1"/>
                </a:solidFill>
                <a:latin typeface="Calibri"/>
                <a:ea typeface="Calibri"/>
                <a:cs typeface="Calibri"/>
                <a:sym typeface="Calibri"/>
              </a:defRPr>
            </a:lvl8pPr>
            <a:lvl9pPr marL="0" lvl="8" indent="0" algn="l">
              <a:spcBef>
                <a:spcPts val="0"/>
              </a:spcBef>
              <a:spcAft>
                <a:spcPts val="0"/>
              </a:spcAft>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1"/>
          <p:cNvSpPr txBox="1">
            <a:spLocks noGrp="1"/>
          </p:cNvSpPr>
          <p:nvPr>
            <p:ph type="title"/>
          </p:nvPr>
        </p:nvSpPr>
        <p:spPr>
          <a:xfrm>
            <a:off x="457200" y="1428750"/>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1"/>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61" name="Google Shape;61;p51"/>
          <p:cNvSpPr txBox="1">
            <a:spLocks noGrp="1"/>
          </p:cNvSpPr>
          <p:nvPr>
            <p:ph type="body" idx="2"/>
          </p:nvPr>
        </p:nvSpPr>
        <p:spPr>
          <a:xfrm>
            <a:off x="457201" y="2343150"/>
            <a:ext cx="3008313" cy="225147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2" name="Google Shape;62;p51"/>
          <p:cNvSpPr txBox="1">
            <a:spLocks noGrp="1"/>
          </p:cNvSpPr>
          <p:nvPr>
            <p:ph type="dt" idx="10"/>
          </p:nvPr>
        </p:nvSpPr>
        <p:spPr>
          <a:xfrm>
            <a:off x="6096000" y="4705350"/>
            <a:ext cx="1981200" cy="3429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1"/>
          <p:cNvSpPr txBox="1">
            <a:spLocks noGrp="1"/>
          </p:cNvSpPr>
          <p:nvPr>
            <p:ph type="ftr" idx="11"/>
          </p:nvPr>
        </p:nvSpPr>
        <p:spPr>
          <a:xfrm>
            <a:off x="2743200" y="4686300"/>
            <a:ext cx="2895600" cy="3429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1"/>
          <p:cNvSpPr txBox="1">
            <a:spLocks noGrp="1"/>
          </p:cNvSpPr>
          <p:nvPr>
            <p:ph type="sldNum" idx="12"/>
          </p:nvPr>
        </p:nvSpPr>
        <p:spPr>
          <a:xfrm>
            <a:off x="304800" y="4705350"/>
            <a:ext cx="1981200" cy="342900"/>
          </a:xfrm>
          <a:prstGeom prst="rect">
            <a:avLst/>
          </a:prstGeom>
          <a:noFill/>
          <a:ln>
            <a:noFill/>
          </a:ln>
        </p:spPr>
        <p:txBody>
          <a:bodyPr spcFirstLastPara="1" wrap="square" lIns="91425" tIns="45700" rIns="91425" bIns="45700" anchor="t" anchorCtr="0">
            <a:noAutofit/>
          </a:bodyPr>
          <a:lstStyle>
            <a:lvl1pPr marL="0" lvl="0" indent="0" algn="l">
              <a:spcBef>
                <a:spcPts val="0"/>
              </a:spcBef>
              <a:spcAft>
                <a:spcPts val="0"/>
              </a:spcAft>
              <a:buNone/>
              <a:defRPr sz="1400">
                <a:solidFill>
                  <a:schemeClr val="dk1"/>
                </a:solidFill>
                <a:latin typeface="Calibri"/>
                <a:ea typeface="Calibri"/>
                <a:cs typeface="Calibri"/>
                <a:sym typeface="Calibri"/>
              </a:defRPr>
            </a:lvl1pPr>
            <a:lvl2pPr marL="0" lvl="1" indent="0" algn="l">
              <a:spcBef>
                <a:spcPts val="0"/>
              </a:spcBef>
              <a:spcAft>
                <a:spcPts val="0"/>
              </a:spcAft>
              <a:buNone/>
              <a:defRPr sz="1400">
                <a:solidFill>
                  <a:schemeClr val="dk1"/>
                </a:solidFill>
                <a:latin typeface="Calibri"/>
                <a:ea typeface="Calibri"/>
                <a:cs typeface="Calibri"/>
                <a:sym typeface="Calibri"/>
              </a:defRPr>
            </a:lvl2pPr>
            <a:lvl3pPr marL="0" lvl="2" indent="0" algn="l">
              <a:spcBef>
                <a:spcPts val="0"/>
              </a:spcBef>
              <a:spcAft>
                <a:spcPts val="0"/>
              </a:spcAft>
              <a:buNone/>
              <a:defRPr sz="1400">
                <a:solidFill>
                  <a:schemeClr val="dk1"/>
                </a:solidFill>
                <a:latin typeface="Calibri"/>
                <a:ea typeface="Calibri"/>
                <a:cs typeface="Calibri"/>
                <a:sym typeface="Calibri"/>
              </a:defRPr>
            </a:lvl3pPr>
            <a:lvl4pPr marL="0" lvl="3" indent="0" algn="l">
              <a:spcBef>
                <a:spcPts val="0"/>
              </a:spcBef>
              <a:spcAft>
                <a:spcPts val="0"/>
              </a:spcAft>
              <a:buNone/>
              <a:defRPr sz="1400">
                <a:solidFill>
                  <a:schemeClr val="dk1"/>
                </a:solidFill>
                <a:latin typeface="Calibri"/>
                <a:ea typeface="Calibri"/>
                <a:cs typeface="Calibri"/>
                <a:sym typeface="Calibri"/>
              </a:defRPr>
            </a:lvl4pPr>
            <a:lvl5pPr marL="0" lvl="4" indent="0" algn="l">
              <a:spcBef>
                <a:spcPts val="0"/>
              </a:spcBef>
              <a:spcAft>
                <a:spcPts val="0"/>
              </a:spcAft>
              <a:buNone/>
              <a:defRPr sz="1400">
                <a:solidFill>
                  <a:schemeClr val="dk1"/>
                </a:solidFill>
                <a:latin typeface="Calibri"/>
                <a:ea typeface="Calibri"/>
                <a:cs typeface="Calibri"/>
                <a:sym typeface="Calibri"/>
              </a:defRPr>
            </a:lvl5pPr>
            <a:lvl6pPr marL="0" lvl="5" indent="0" algn="l">
              <a:spcBef>
                <a:spcPts val="0"/>
              </a:spcBef>
              <a:spcAft>
                <a:spcPts val="0"/>
              </a:spcAft>
              <a:buNone/>
              <a:defRPr sz="1400">
                <a:solidFill>
                  <a:schemeClr val="dk1"/>
                </a:solidFill>
                <a:latin typeface="Calibri"/>
                <a:ea typeface="Calibri"/>
                <a:cs typeface="Calibri"/>
                <a:sym typeface="Calibri"/>
              </a:defRPr>
            </a:lvl6pPr>
            <a:lvl7pPr marL="0" lvl="6" indent="0" algn="l">
              <a:spcBef>
                <a:spcPts val="0"/>
              </a:spcBef>
              <a:spcAft>
                <a:spcPts val="0"/>
              </a:spcAft>
              <a:buNone/>
              <a:defRPr sz="1400">
                <a:solidFill>
                  <a:schemeClr val="dk1"/>
                </a:solidFill>
                <a:latin typeface="Calibri"/>
                <a:ea typeface="Calibri"/>
                <a:cs typeface="Calibri"/>
                <a:sym typeface="Calibri"/>
              </a:defRPr>
            </a:lvl7pPr>
            <a:lvl8pPr marL="0" lvl="7" indent="0" algn="l">
              <a:spcBef>
                <a:spcPts val="0"/>
              </a:spcBef>
              <a:spcAft>
                <a:spcPts val="0"/>
              </a:spcAft>
              <a:buNone/>
              <a:defRPr sz="1400">
                <a:solidFill>
                  <a:schemeClr val="dk1"/>
                </a:solidFill>
                <a:latin typeface="Calibri"/>
                <a:ea typeface="Calibri"/>
                <a:cs typeface="Calibri"/>
                <a:sym typeface="Calibri"/>
              </a:defRPr>
            </a:lvl8pPr>
            <a:lvl9pPr marL="0" lvl="8" indent="0" algn="l">
              <a:spcBef>
                <a:spcPts val="0"/>
              </a:spcBef>
              <a:spcAft>
                <a:spcPts val="0"/>
              </a:spcAft>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2"/>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2"/>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CC0000"/>
              </a:buClr>
              <a:buSzPts val="3200"/>
              <a:buFont typeface="Times"/>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Times"/>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rgbClr val="CC0000"/>
              </a:buClr>
              <a:buSzPts val="2400"/>
              <a:buFont typeface="Times"/>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Times"/>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rgbClr val="CC0000"/>
              </a:buClr>
              <a:buSzPts val="2000"/>
              <a:buFont typeface="Times"/>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rgbClr val="CC0000"/>
              </a:buClr>
              <a:buSzPts val="2000"/>
              <a:buFont typeface="Times"/>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rgbClr val="CC0000"/>
              </a:buClr>
              <a:buSzPts val="2000"/>
              <a:buFont typeface="Times"/>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rgbClr val="CC0000"/>
              </a:buClr>
              <a:buSzPts val="2000"/>
              <a:buFont typeface="Times"/>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rgbClr val="CC0000"/>
              </a:buClr>
              <a:buSzPts val="2000"/>
              <a:buFont typeface="Times"/>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52"/>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9" name="Google Shape;69;p52"/>
          <p:cNvSpPr txBox="1">
            <a:spLocks noGrp="1"/>
          </p:cNvSpPr>
          <p:nvPr>
            <p:ph type="dt" idx="10"/>
          </p:nvPr>
        </p:nvSpPr>
        <p:spPr>
          <a:xfrm>
            <a:off x="6096000" y="4705350"/>
            <a:ext cx="1981200" cy="3429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2"/>
          <p:cNvSpPr txBox="1">
            <a:spLocks noGrp="1"/>
          </p:cNvSpPr>
          <p:nvPr>
            <p:ph type="ftr" idx="11"/>
          </p:nvPr>
        </p:nvSpPr>
        <p:spPr>
          <a:xfrm>
            <a:off x="2743200" y="4686300"/>
            <a:ext cx="2895600" cy="3429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2"/>
          <p:cNvSpPr txBox="1">
            <a:spLocks noGrp="1"/>
          </p:cNvSpPr>
          <p:nvPr>
            <p:ph type="sldNum" idx="12"/>
          </p:nvPr>
        </p:nvSpPr>
        <p:spPr>
          <a:xfrm>
            <a:off x="304800" y="4705350"/>
            <a:ext cx="1981200" cy="342900"/>
          </a:xfrm>
          <a:prstGeom prst="rect">
            <a:avLst/>
          </a:prstGeom>
          <a:noFill/>
          <a:ln>
            <a:noFill/>
          </a:ln>
        </p:spPr>
        <p:txBody>
          <a:bodyPr spcFirstLastPara="1" wrap="square" lIns="91425" tIns="45700" rIns="91425" bIns="45700" anchor="t" anchorCtr="0">
            <a:noAutofit/>
          </a:bodyPr>
          <a:lstStyle>
            <a:lvl1pPr marL="0" lvl="0" indent="0" algn="l">
              <a:spcBef>
                <a:spcPts val="0"/>
              </a:spcBef>
              <a:spcAft>
                <a:spcPts val="0"/>
              </a:spcAft>
              <a:buNone/>
              <a:defRPr sz="1400">
                <a:solidFill>
                  <a:schemeClr val="dk1"/>
                </a:solidFill>
                <a:latin typeface="Calibri"/>
                <a:ea typeface="Calibri"/>
                <a:cs typeface="Calibri"/>
                <a:sym typeface="Calibri"/>
              </a:defRPr>
            </a:lvl1pPr>
            <a:lvl2pPr marL="0" lvl="1" indent="0" algn="l">
              <a:spcBef>
                <a:spcPts val="0"/>
              </a:spcBef>
              <a:spcAft>
                <a:spcPts val="0"/>
              </a:spcAft>
              <a:buNone/>
              <a:defRPr sz="1400">
                <a:solidFill>
                  <a:schemeClr val="dk1"/>
                </a:solidFill>
                <a:latin typeface="Calibri"/>
                <a:ea typeface="Calibri"/>
                <a:cs typeface="Calibri"/>
                <a:sym typeface="Calibri"/>
              </a:defRPr>
            </a:lvl2pPr>
            <a:lvl3pPr marL="0" lvl="2" indent="0" algn="l">
              <a:spcBef>
                <a:spcPts val="0"/>
              </a:spcBef>
              <a:spcAft>
                <a:spcPts val="0"/>
              </a:spcAft>
              <a:buNone/>
              <a:defRPr sz="1400">
                <a:solidFill>
                  <a:schemeClr val="dk1"/>
                </a:solidFill>
                <a:latin typeface="Calibri"/>
                <a:ea typeface="Calibri"/>
                <a:cs typeface="Calibri"/>
                <a:sym typeface="Calibri"/>
              </a:defRPr>
            </a:lvl3pPr>
            <a:lvl4pPr marL="0" lvl="3" indent="0" algn="l">
              <a:spcBef>
                <a:spcPts val="0"/>
              </a:spcBef>
              <a:spcAft>
                <a:spcPts val="0"/>
              </a:spcAft>
              <a:buNone/>
              <a:defRPr sz="1400">
                <a:solidFill>
                  <a:schemeClr val="dk1"/>
                </a:solidFill>
                <a:latin typeface="Calibri"/>
                <a:ea typeface="Calibri"/>
                <a:cs typeface="Calibri"/>
                <a:sym typeface="Calibri"/>
              </a:defRPr>
            </a:lvl4pPr>
            <a:lvl5pPr marL="0" lvl="4" indent="0" algn="l">
              <a:spcBef>
                <a:spcPts val="0"/>
              </a:spcBef>
              <a:spcAft>
                <a:spcPts val="0"/>
              </a:spcAft>
              <a:buNone/>
              <a:defRPr sz="1400">
                <a:solidFill>
                  <a:schemeClr val="dk1"/>
                </a:solidFill>
                <a:latin typeface="Calibri"/>
                <a:ea typeface="Calibri"/>
                <a:cs typeface="Calibri"/>
                <a:sym typeface="Calibri"/>
              </a:defRPr>
            </a:lvl5pPr>
            <a:lvl6pPr marL="0" lvl="5" indent="0" algn="l">
              <a:spcBef>
                <a:spcPts val="0"/>
              </a:spcBef>
              <a:spcAft>
                <a:spcPts val="0"/>
              </a:spcAft>
              <a:buNone/>
              <a:defRPr sz="1400">
                <a:solidFill>
                  <a:schemeClr val="dk1"/>
                </a:solidFill>
                <a:latin typeface="Calibri"/>
                <a:ea typeface="Calibri"/>
                <a:cs typeface="Calibri"/>
                <a:sym typeface="Calibri"/>
              </a:defRPr>
            </a:lvl6pPr>
            <a:lvl7pPr marL="0" lvl="6" indent="0" algn="l">
              <a:spcBef>
                <a:spcPts val="0"/>
              </a:spcBef>
              <a:spcAft>
                <a:spcPts val="0"/>
              </a:spcAft>
              <a:buNone/>
              <a:defRPr sz="1400">
                <a:solidFill>
                  <a:schemeClr val="dk1"/>
                </a:solidFill>
                <a:latin typeface="Calibri"/>
                <a:ea typeface="Calibri"/>
                <a:cs typeface="Calibri"/>
                <a:sym typeface="Calibri"/>
              </a:defRPr>
            </a:lvl7pPr>
            <a:lvl8pPr marL="0" lvl="7" indent="0" algn="l">
              <a:spcBef>
                <a:spcPts val="0"/>
              </a:spcBef>
              <a:spcAft>
                <a:spcPts val="0"/>
              </a:spcAft>
              <a:buNone/>
              <a:defRPr sz="1400">
                <a:solidFill>
                  <a:schemeClr val="dk1"/>
                </a:solidFill>
                <a:latin typeface="Calibri"/>
                <a:ea typeface="Calibri"/>
                <a:cs typeface="Calibri"/>
                <a:sym typeface="Calibri"/>
              </a:defRPr>
            </a:lvl8pPr>
            <a:lvl9pPr marL="0" lvl="8" indent="0" algn="l">
              <a:spcBef>
                <a:spcPts val="0"/>
              </a:spcBef>
              <a:spcAft>
                <a:spcPts val="0"/>
              </a:spcAft>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2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36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36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36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36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36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36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3600" b="0" i="0" u="none" strike="noStrike" cap="none">
                <a:solidFill>
                  <a:schemeClr val="dk1"/>
                </a:solidFill>
                <a:latin typeface="Lucida Sans"/>
                <a:ea typeface="Lucida Sans"/>
                <a:cs typeface="Lucida Sans"/>
                <a:sym typeface="Lucida Sans"/>
              </a:defRPr>
            </a:lvl9pPr>
          </a:lstStyle>
          <a:p>
            <a:endParaRPr/>
          </a:p>
        </p:txBody>
      </p:sp>
      <p:sp>
        <p:nvSpPr>
          <p:cNvPr id="11" name="Google Shape;11;p43"/>
          <p:cNvSpPr txBox="1">
            <a:spLocks noGrp="1"/>
          </p:cNvSpPr>
          <p:nvPr>
            <p:ph type="body" idx="1"/>
          </p:nvPr>
        </p:nvSpPr>
        <p:spPr>
          <a:xfrm>
            <a:off x="304800" y="1352550"/>
            <a:ext cx="7772400" cy="333375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CC0000"/>
              </a:buClr>
              <a:buSzPts val="2400"/>
              <a:buFont typeface="Times"/>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Times"/>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rgbClr val="CC0000"/>
              </a:buClr>
              <a:buSzPts val="2000"/>
              <a:buFont typeface="Times"/>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Times"/>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rgbClr val="CC0000"/>
              </a:buClr>
              <a:buSzPts val="1800"/>
              <a:buFont typeface="Times"/>
              <a:buChar char="•"/>
              <a:defRPr sz="18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rgbClr val="CC0000"/>
              </a:buClr>
              <a:buSzPts val="1400"/>
              <a:buFont typeface="Times"/>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rgbClr val="CC0000"/>
              </a:buClr>
              <a:buSzPts val="1400"/>
              <a:buFont typeface="Times"/>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rgbClr val="CC0000"/>
              </a:buClr>
              <a:buSzPts val="1400"/>
              <a:buFont typeface="Times"/>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rgbClr val="CC0000"/>
              </a:buClr>
              <a:buSzPts val="1400"/>
              <a:buFont typeface="Times"/>
              <a:buChar char="•"/>
              <a:defRPr sz="1400" b="0" i="0" u="none" strike="noStrike" cap="none">
                <a:solidFill>
                  <a:schemeClr val="dk1"/>
                </a:solidFill>
                <a:latin typeface="Calibri"/>
                <a:ea typeface="Calibri"/>
                <a:cs typeface="Calibri"/>
                <a:sym typeface="Calibri"/>
              </a:defRPr>
            </a:lvl9pPr>
          </a:lstStyle>
          <a:p>
            <a:endParaRPr/>
          </a:p>
        </p:txBody>
      </p:sp>
      <p:sp>
        <p:nvSpPr>
          <p:cNvPr id="12" name="Google Shape;12;p43"/>
          <p:cNvSpPr txBox="1">
            <a:spLocks noGrp="1"/>
          </p:cNvSpPr>
          <p:nvPr>
            <p:ph type="dt" idx="10"/>
          </p:nvPr>
        </p:nvSpPr>
        <p:spPr>
          <a:xfrm>
            <a:off x="6096000" y="4705350"/>
            <a:ext cx="19812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3" name="Google Shape;13;p43"/>
          <p:cNvSpPr txBox="1">
            <a:spLocks noGrp="1"/>
          </p:cNvSpPr>
          <p:nvPr>
            <p:ph type="ftr" idx="11"/>
          </p:nvPr>
        </p:nvSpPr>
        <p:spPr>
          <a:xfrm>
            <a:off x="2743200" y="4686300"/>
            <a:ext cx="2895600" cy="3429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4" name="Google Shape;14;p43"/>
          <p:cNvSpPr txBox="1">
            <a:spLocks noGrp="1"/>
          </p:cNvSpPr>
          <p:nvPr>
            <p:ph type="sldNum" idx="12"/>
          </p:nvPr>
        </p:nvSpPr>
        <p:spPr>
          <a:xfrm>
            <a:off x="304800" y="4705350"/>
            <a:ext cx="1981200" cy="342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4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4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4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4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4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4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4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4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
          <p:cNvSpPr txBox="1">
            <a:spLocks noGrp="1"/>
          </p:cNvSpPr>
          <p:nvPr>
            <p:ph type="ctrTitle"/>
          </p:nvPr>
        </p:nvSpPr>
        <p:spPr>
          <a:xfrm>
            <a:off x="762000" y="438150"/>
            <a:ext cx="7700964" cy="13716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4000">
                <a:latin typeface="Calibri"/>
                <a:ea typeface="Calibri"/>
                <a:cs typeface="Calibri"/>
                <a:sym typeface="Calibri"/>
              </a:rPr>
              <a:t>Xử lý văn bản cơ bản</a:t>
            </a:r>
            <a:endParaRPr sz="4000">
              <a:latin typeface="Calibri"/>
              <a:ea typeface="Calibri"/>
              <a:cs typeface="Calibri"/>
              <a:sym typeface="Calibri"/>
            </a:endParaRPr>
          </a:p>
        </p:txBody>
      </p:sp>
      <p:sp>
        <p:nvSpPr>
          <p:cNvPr id="104" name="Google Shape;104;p1"/>
          <p:cNvSpPr txBox="1">
            <a:spLocks noGrp="1"/>
          </p:cNvSpPr>
          <p:nvPr>
            <p:ph type="subTitle" idx="1"/>
          </p:nvPr>
        </p:nvSpPr>
        <p:spPr>
          <a:xfrm>
            <a:off x="2514600" y="2876550"/>
            <a:ext cx="4114800" cy="16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3600"/>
              <a:buFont typeface="Times"/>
              <a:buNone/>
            </a:pPr>
            <a:r>
              <a:rPr lang="en-US" sz="3600">
                <a:solidFill>
                  <a:srgbClr val="A4001D"/>
                </a:solidFill>
                <a:latin typeface="Calibri"/>
                <a:ea typeface="Calibri"/>
                <a:cs typeface="Calibri"/>
                <a:sym typeface="Calibri"/>
              </a:rPr>
              <a:t>Biểu thức chính quy (Regular Expression)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0"/>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Lỗi so khớp (tt)</a:t>
            </a:r>
            <a:endParaRPr/>
          </a:p>
        </p:txBody>
      </p:sp>
      <p:sp>
        <p:nvSpPr>
          <p:cNvPr id="180" name="Google Shape;180;p10"/>
          <p:cNvSpPr txBox="1">
            <a:spLocks noGrp="1"/>
          </p:cNvSpPr>
          <p:nvPr>
            <p:ph type="body" idx="1"/>
          </p:nvPr>
        </p:nvSpPr>
        <p:spPr>
          <a:xfrm>
            <a:off x="304800" y="1352550"/>
            <a:ext cx="8534400" cy="33337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800" dirty="0" err="1"/>
              <a:t>Trong</a:t>
            </a:r>
            <a:r>
              <a:rPr lang="en-US" sz="2800" dirty="0"/>
              <a:t> XLNNTN </a:t>
            </a:r>
            <a:r>
              <a:rPr lang="en-US" sz="2800" dirty="0" err="1"/>
              <a:t>chúng</a:t>
            </a:r>
            <a:r>
              <a:rPr lang="en-US" sz="2800" dirty="0"/>
              <a:t> ta </a:t>
            </a:r>
            <a:r>
              <a:rPr lang="en-US" sz="2800" dirty="0" err="1"/>
              <a:t>luôn</a:t>
            </a:r>
            <a:r>
              <a:rPr lang="en-US" sz="2800" dirty="0"/>
              <a:t> </a:t>
            </a:r>
            <a:r>
              <a:rPr lang="en-US" sz="2800" dirty="0" err="1"/>
              <a:t>phải</a:t>
            </a:r>
            <a:r>
              <a:rPr lang="en-US" sz="2800" dirty="0"/>
              <a:t> </a:t>
            </a:r>
            <a:r>
              <a:rPr lang="en-US" sz="2800" dirty="0" err="1"/>
              <a:t>giải</a:t>
            </a:r>
            <a:r>
              <a:rPr lang="en-US" sz="2800" dirty="0"/>
              <a:t> </a:t>
            </a:r>
            <a:r>
              <a:rPr lang="en-US" sz="2800" dirty="0" err="1"/>
              <a:t>quyết</a:t>
            </a:r>
            <a:r>
              <a:rPr lang="en-US" sz="2800" dirty="0"/>
              <a:t> </a:t>
            </a:r>
            <a:r>
              <a:rPr lang="en-US" sz="2800" dirty="0" err="1"/>
              <a:t>những</a:t>
            </a:r>
            <a:r>
              <a:rPr lang="en-US" sz="2800" dirty="0"/>
              <a:t> </a:t>
            </a:r>
            <a:r>
              <a:rPr lang="en-US" sz="2800" dirty="0" err="1"/>
              <a:t>loại</a:t>
            </a:r>
            <a:r>
              <a:rPr lang="en-US" sz="2800" dirty="0"/>
              <a:t> </a:t>
            </a:r>
            <a:r>
              <a:rPr lang="en-US" sz="2800" dirty="0" err="1"/>
              <a:t>lỗi</a:t>
            </a:r>
            <a:r>
              <a:rPr lang="en-US" sz="2800" dirty="0"/>
              <a:t> </a:t>
            </a:r>
            <a:r>
              <a:rPr lang="en-US" sz="2800" dirty="0" err="1"/>
              <a:t>này</a:t>
            </a:r>
            <a:r>
              <a:rPr lang="en-US" sz="2800" dirty="0"/>
              <a:t>.</a:t>
            </a:r>
            <a:endParaRPr dirty="0"/>
          </a:p>
          <a:p>
            <a:pPr marL="342900" lvl="0" indent="-342900" algn="l" rtl="0">
              <a:spcBef>
                <a:spcPts val="560"/>
              </a:spcBef>
              <a:spcAft>
                <a:spcPts val="0"/>
              </a:spcAft>
              <a:buSzPts val="2800"/>
              <a:buChar char="•"/>
            </a:pPr>
            <a:r>
              <a:rPr lang="en-US" sz="2800" dirty="0" err="1"/>
              <a:t>Giảm</a:t>
            </a:r>
            <a:r>
              <a:rPr lang="en-US" sz="2800" dirty="0"/>
              <a:t> </a:t>
            </a:r>
            <a:r>
              <a:rPr lang="en-US" sz="2800" dirty="0" err="1"/>
              <a:t>tỉ</a:t>
            </a:r>
            <a:r>
              <a:rPr lang="en-US" sz="2800" dirty="0"/>
              <a:t> </a:t>
            </a:r>
            <a:r>
              <a:rPr lang="en-US" sz="2800" dirty="0" err="1"/>
              <a:t>lệ</a:t>
            </a:r>
            <a:r>
              <a:rPr lang="en-US" sz="2800" dirty="0"/>
              <a:t> </a:t>
            </a:r>
            <a:r>
              <a:rPr lang="en-US" sz="2800" dirty="0" err="1"/>
              <a:t>lỗi</a:t>
            </a:r>
            <a:r>
              <a:rPr lang="en-US" sz="2800" dirty="0"/>
              <a:t> </a:t>
            </a:r>
            <a:r>
              <a:rPr lang="en-US" sz="2800" dirty="0" err="1"/>
              <a:t>trong</a:t>
            </a:r>
            <a:r>
              <a:rPr lang="en-US" sz="2800" dirty="0"/>
              <a:t> </a:t>
            </a:r>
            <a:r>
              <a:rPr lang="en-US" sz="2800" dirty="0" err="1"/>
              <a:t>các</a:t>
            </a:r>
            <a:r>
              <a:rPr lang="en-US" sz="2800" dirty="0"/>
              <a:t> </a:t>
            </a:r>
            <a:r>
              <a:rPr lang="en-US" sz="2800" dirty="0" err="1"/>
              <a:t>ứng</a:t>
            </a:r>
            <a:r>
              <a:rPr lang="en-US" sz="2800" dirty="0"/>
              <a:t> </a:t>
            </a:r>
            <a:r>
              <a:rPr lang="en-US" sz="2800" dirty="0" err="1"/>
              <a:t>dụng</a:t>
            </a:r>
            <a:r>
              <a:rPr lang="en-US" sz="2800" dirty="0"/>
              <a:t> </a:t>
            </a:r>
            <a:r>
              <a:rPr lang="en-US" sz="2800" dirty="0" err="1"/>
              <a:t>thường</a:t>
            </a:r>
            <a:r>
              <a:rPr lang="en-US" sz="2800" dirty="0"/>
              <a:t> </a:t>
            </a:r>
            <a:r>
              <a:rPr lang="en-US" sz="2800" dirty="0" err="1"/>
              <a:t>dẫn</a:t>
            </a:r>
            <a:r>
              <a:rPr lang="en-US" sz="2800" dirty="0"/>
              <a:t> </a:t>
            </a:r>
            <a:r>
              <a:rPr lang="en-US" sz="2800" dirty="0" err="1"/>
              <a:t>đến</a:t>
            </a:r>
            <a:r>
              <a:rPr lang="en-US" sz="2800" dirty="0"/>
              <a:t> 2 </a:t>
            </a:r>
            <a:r>
              <a:rPr lang="en-US" sz="2800" dirty="0" err="1"/>
              <a:t>nỗ</a:t>
            </a:r>
            <a:r>
              <a:rPr lang="en-US" sz="2800" dirty="0"/>
              <a:t> </a:t>
            </a:r>
            <a:r>
              <a:rPr lang="en-US" sz="2800" dirty="0" err="1"/>
              <a:t>lực</a:t>
            </a:r>
            <a:r>
              <a:rPr lang="en-US" sz="2800" dirty="0"/>
              <a:t> </a:t>
            </a:r>
            <a:r>
              <a:rPr lang="en-US" sz="2800" dirty="0" err="1"/>
              <a:t>trái</a:t>
            </a:r>
            <a:r>
              <a:rPr lang="en-US" sz="2800" dirty="0"/>
              <a:t> </a:t>
            </a:r>
            <a:r>
              <a:rPr lang="en-US" sz="2800" dirty="0" err="1"/>
              <a:t>ngược</a:t>
            </a:r>
            <a:r>
              <a:rPr lang="en-US" sz="2800" dirty="0"/>
              <a:t> </a:t>
            </a:r>
            <a:r>
              <a:rPr lang="en-US" sz="2800" dirty="0" err="1"/>
              <a:t>nhau</a:t>
            </a:r>
            <a:r>
              <a:rPr lang="en-US" sz="2800" dirty="0"/>
              <a:t>: </a:t>
            </a:r>
            <a:endParaRPr dirty="0"/>
          </a:p>
          <a:p>
            <a:pPr marL="685800" lvl="1" indent="-228600" algn="l" rtl="0">
              <a:spcBef>
                <a:spcPts val="480"/>
              </a:spcBef>
              <a:spcAft>
                <a:spcPts val="0"/>
              </a:spcAft>
              <a:buSzPts val="2400"/>
              <a:buChar char="•"/>
            </a:pPr>
            <a:r>
              <a:rPr lang="en-US" sz="2400" dirty="0" err="1">
                <a:solidFill>
                  <a:srgbClr val="008000"/>
                </a:solidFill>
              </a:rPr>
              <a:t>Tăng</a:t>
            </a:r>
            <a:r>
              <a:rPr lang="en-US" sz="2400" dirty="0">
                <a:solidFill>
                  <a:srgbClr val="008000"/>
                </a:solidFill>
              </a:rPr>
              <a:t> accuracy hay precision </a:t>
            </a:r>
            <a:r>
              <a:rPr lang="en-US" sz="2400" dirty="0"/>
              <a:t>(</a:t>
            </a:r>
            <a:r>
              <a:rPr lang="en-US" sz="2400" dirty="0" err="1"/>
              <a:t>giảm</a:t>
            </a:r>
            <a:r>
              <a:rPr lang="en-US" sz="2400" dirty="0"/>
              <a:t> </a:t>
            </a:r>
            <a:r>
              <a:rPr lang="en-US" sz="2400" dirty="0" err="1"/>
              <a:t>thiểu</a:t>
            </a:r>
            <a:r>
              <a:rPr lang="en-US" sz="2400" dirty="0"/>
              <a:t> false positives)</a:t>
            </a:r>
            <a:endParaRPr dirty="0"/>
          </a:p>
          <a:p>
            <a:pPr marL="685800" lvl="1" indent="-228600" algn="l" rtl="0">
              <a:spcBef>
                <a:spcPts val="480"/>
              </a:spcBef>
              <a:spcAft>
                <a:spcPts val="0"/>
              </a:spcAft>
              <a:buSzPts val="2400"/>
              <a:buChar char="•"/>
            </a:pPr>
            <a:r>
              <a:rPr lang="en-US" sz="2400" dirty="0" err="1">
                <a:solidFill>
                  <a:srgbClr val="008000"/>
                </a:solidFill>
              </a:rPr>
              <a:t>Tăng</a:t>
            </a:r>
            <a:r>
              <a:rPr lang="en-US" sz="2400" dirty="0">
                <a:solidFill>
                  <a:srgbClr val="008000"/>
                </a:solidFill>
              </a:rPr>
              <a:t> </a:t>
            </a:r>
            <a:r>
              <a:rPr lang="en-US" sz="2400" dirty="0" err="1">
                <a:solidFill>
                  <a:srgbClr val="008000"/>
                </a:solidFill>
              </a:rPr>
              <a:t>độ</a:t>
            </a:r>
            <a:r>
              <a:rPr lang="en-US" sz="2400" dirty="0">
                <a:solidFill>
                  <a:srgbClr val="008000"/>
                </a:solidFill>
              </a:rPr>
              <a:t> </a:t>
            </a:r>
            <a:r>
              <a:rPr lang="en-US" sz="2400" dirty="0" err="1">
                <a:solidFill>
                  <a:srgbClr val="008000"/>
                </a:solidFill>
              </a:rPr>
              <a:t>phủ</a:t>
            </a:r>
            <a:r>
              <a:rPr lang="en-US" sz="2400" dirty="0">
                <a:solidFill>
                  <a:srgbClr val="008000"/>
                </a:solidFill>
              </a:rPr>
              <a:t> coverage hay recall </a:t>
            </a:r>
            <a:r>
              <a:rPr lang="en-US" sz="2400" dirty="0"/>
              <a:t>(</a:t>
            </a:r>
            <a:r>
              <a:rPr lang="en-US" sz="2400" dirty="0" err="1"/>
              <a:t>giảm</a:t>
            </a:r>
            <a:r>
              <a:rPr lang="en-US" sz="2400" dirty="0"/>
              <a:t> </a:t>
            </a:r>
            <a:r>
              <a:rPr lang="en-US" sz="2400" dirty="0" err="1"/>
              <a:t>thiểu</a:t>
            </a:r>
            <a:r>
              <a:rPr lang="en-US" sz="2400" dirty="0"/>
              <a:t> false negatives).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0"/>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endParaRPr dirty="0">
              <a:latin typeface="Times New Roman" panose="02020603050405020304" pitchFamily="18" charset="0"/>
              <a:cs typeface="Times New Roman" panose="02020603050405020304" pitchFamily="18" charset="0"/>
            </a:endParaRPr>
          </a:p>
        </p:txBody>
      </p:sp>
      <p:sp>
        <p:nvSpPr>
          <p:cNvPr id="180" name="Google Shape;180;p10"/>
          <p:cNvSpPr txBox="1">
            <a:spLocks noGrp="1"/>
          </p:cNvSpPr>
          <p:nvPr>
            <p:ph type="body" idx="1"/>
          </p:nvPr>
        </p:nvSpPr>
        <p:spPr>
          <a:xfrm>
            <a:off x="304800" y="1352550"/>
            <a:ext cx="8534400" cy="3333750"/>
          </a:xfrm>
          <a:prstGeom prst="rect">
            <a:avLst/>
          </a:prstGeom>
          <a:noFill/>
          <a:ln>
            <a:noFill/>
          </a:ln>
        </p:spPr>
        <p:txBody>
          <a:bodyPr spcFirstLastPara="1" wrap="square" lIns="91425" tIns="45700" rIns="91425" bIns="45700" anchor="t" anchorCtr="0">
            <a:noAutofit/>
          </a:bodyPr>
          <a:lstStyle/>
          <a:p>
            <a:pPr marL="65087" lvl="1" indent="0" algn="just">
              <a:spcBef>
                <a:spcPts val="400"/>
              </a:spcBef>
              <a:buSzPts val="2000"/>
              <a:buNone/>
            </a:pPr>
            <a:r>
              <a:rPr lang="vi-VN" sz="2400" b="1" u="sng" dirty="0">
                <a:latin typeface="Times New Roman" panose="02020603050405020304" pitchFamily="18" charset="0"/>
                <a:cs typeface="Times New Roman" panose="02020603050405020304" pitchFamily="18" charset="0"/>
              </a:rPr>
              <a:t>Câu 1:</a:t>
            </a:r>
            <a:r>
              <a:rPr lang="vi-VN" sz="2400" dirty="0">
                <a:latin typeface="Times New Roman" panose="02020603050405020304" pitchFamily="18" charset="0"/>
                <a:cs typeface="Times New Roman" panose="02020603050405020304" pitchFamily="18" charset="0"/>
              </a:rPr>
              <a:t> Viết biểu thức chính qui để so khớp với những từ: </a:t>
            </a:r>
            <a:r>
              <a:rPr lang="en-US" sz="2400" dirty="0">
                <a:latin typeface="Times New Roman" panose="02020603050405020304" pitchFamily="18" charset="0"/>
                <a:cs typeface="Times New Roman" panose="02020603050405020304" pitchFamily="18" charset="0"/>
              </a:rPr>
              <a:t>woodchuck, woodchucks, Woodchuck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Woodchucks.</a:t>
            </a:r>
          </a:p>
          <a:p>
            <a:pPr marL="65087" lvl="1" indent="0" algn="just">
              <a:spcBef>
                <a:spcPts val="400"/>
              </a:spcBef>
              <a:buSzPts val="2000"/>
              <a:buNone/>
            </a:pPr>
            <a:r>
              <a:rPr lang="en-US" sz="2400" b="1" u="sng" dirty="0" err="1">
                <a:latin typeface="Times New Roman" panose="02020603050405020304" pitchFamily="18" charset="0"/>
                <a:cs typeface="Times New Roman" panose="02020603050405020304" pitchFamily="18" charset="0"/>
              </a:rPr>
              <a:t>Câu</a:t>
            </a:r>
            <a:r>
              <a:rPr lang="en-US" sz="2400" b="1" u="sng" dirty="0">
                <a:latin typeface="Times New Roman" panose="02020603050405020304" pitchFamily="18" charset="0"/>
                <a:cs typeface="Times New Roman" panose="02020603050405020304" pitchFamily="18" charset="0"/>
              </a:rPr>
              <a:t> 2:</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so </a:t>
            </a:r>
            <a:r>
              <a:rPr lang="en-US" sz="2400" dirty="0" err="1">
                <a:latin typeface="Times New Roman" panose="02020603050405020304" pitchFamily="18" charset="0"/>
                <a:cs typeface="Times New Roman" panose="02020603050405020304" pitchFamily="18" charset="0"/>
              </a:rPr>
              <a:t>khớp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Nam.</a:t>
            </a:r>
          </a:p>
          <a:p>
            <a:pPr marL="65087" lvl="1" indent="0" algn="just">
              <a:spcBef>
                <a:spcPts val="400"/>
              </a:spcBef>
              <a:buSzPts val="2000"/>
              <a:buNone/>
            </a:pPr>
            <a:r>
              <a:rPr lang="en-US" sz="2400" b="1" u="sng" dirty="0" err="1">
                <a:latin typeface="Times New Roman" panose="02020603050405020304" pitchFamily="18" charset="0"/>
                <a:cs typeface="Times New Roman" panose="02020603050405020304" pitchFamily="18" charset="0"/>
              </a:rPr>
              <a:t>Câu</a:t>
            </a:r>
            <a:r>
              <a:rPr lang="en-US" sz="2400" b="1" u="sng" dirty="0">
                <a:latin typeface="Times New Roman" panose="02020603050405020304" pitchFamily="18" charset="0"/>
                <a:cs typeface="Times New Roman" panose="02020603050405020304" pitchFamily="18" charset="0"/>
              </a:rPr>
              <a:t> 3</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t>
            </a:r>
            <a:r>
              <a:rPr lang="en-US" sz="2400" dirty="0">
                <a:latin typeface="Times New Roman" panose="02020603050405020304" pitchFamily="18" charset="0"/>
                <a:cs typeface="Times New Roman" panose="02020603050405020304" pitchFamily="18" charset="0"/>
              </a:rPr>
              <a:t> ra 3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qui</a:t>
            </a:r>
            <a:r>
              <a:rPr lang="en-US" sz="240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65087" lvl="1" indent="0" algn="just">
              <a:spcBef>
                <a:spcPts val="400"/>
              </a:spcBef>
              <a:buSzPts val="2000"/>
              <a:buNone/>
            </a:pPr>
            <a:endParaRPr lang="en-US" sz="2400" dirty="0">
              <a:latin typeface="Times New Roman" panose="02020603050405020304" pitchFamily="18" charset="0"/>
              <a:cs typeface="Times New Roman" panose="02020603050405020304" pitchFamily="18" charset="0"/>
            </a:endParaRPr>
          </a:p>
          <a:p>
            <a:pPr marL="65087" lvl="1" indent="0" algn="just">
              <a:spcBef>
                <a:spcPts val="400"/>
              </a:spcBef>
              <a:buSzPts val="2000"/>
              <a:buNone/>
            </a:pP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regular expression (online): https://</a:t>
            </a:r>
            <a:r>
              <a:rPr lang="en-US" sz="2400" dirty="0" err="1">
                <a:latin typeface="Times New Roman" panose="02020603050405020304" pitchFamily="18" charset="0"/>
                <a:cs typeface="Times New Roman" panose="02020603050405020304" pitchFamily="18" charset="0"/>
              </a:rPr>
              <a:t>rubular.com</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6683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Tóm tắt</a:t>
            </a:r>
            <a:endParaRPr/>
          </a:p>
        </p:txBody>
      </p:sp>
      <p:sp>
        <p:nvSpPr>
          <p:cNvPr id="186" name="Google Shape;186;p11"/>
          <p:cNvSpPr txBox="1">
            <a:spLocks noGrp="1"/>
          </p:cNvSpPr>
          <p:nvPr>
            <p:ph type="body" idx="1"/>
          </p:nvPr>
        </p:nvSpPr>
        <p:spPr>
          <a:xfrm>
            <a:off x="304800" y="1352550"/>
            <a:ext cx="8534400" cy="33337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dirty="0"/>
              <a:t>Regular expression </a:t>
            </a:r>
            <a:r>
              <a:rPr lang="en-US" dirty="0" err="1"/>
              <a:t>đóng</a:t>
            </a:r>
            <a:r>
              <a:rPr lang="en-US" dirty="0"/>
              <a:t> </a:t>
            </a:r>
            <a:r>
              <a:rPr lang="en-US" dirty="0" err="1"/>
              <a:t>vai</a:t>
            </a:r>
            <a:r>
              <a:rPr lang="en-US" dirty="0"/>
              <a:t> </a:t>
            </a:r>
            <a:r>
              <a:rPr lang="en-US" dirty="0" err="1"/>
              <a:t>trò</a:t>
            </a:r>
            <a:r>
              <a:rPr lang="en-US" dirty="0"/>
              <a:t> </a:t>
            </a:r>
            <a:r>
              <a:rPr lang="en-US" dirty="0" err="1"/>
              <a:t>rất</a:t>
            </a:r>
            <a:r>
              <a:rPr lang="en-US" dirty="0"/>
              <a:t> </a:t>
            </a:r>
            <a:r>
              <a:rPr lang="en-US" dirty="0" err="1"/>
              <a:t>quan</a:t>
            </a:r>
            <a:r>
              <a:rPr lang="en-US" dirty="0"/>
              <a:t> </a:t>
            </a:r>
            <a:r>
              <a:rPr lang="en-US" dirty="0" err="1"/>
              <a:t>trọng</a:t>
            </a:r>
            <a:r>
              <a:rPr lang="en-US" dirty="0"/>
              <a:t> (</a:t>
            </a:r>
            <a:r>
              <a:rPr lang="en-US" dirty="0" err="1"/>
              <a:t>hơn</a:t>
            </a:r>
            <a:r>
              <a:rPr lang="en-US" dirty="0"/>
              <a:t> </a:t>
            </a:r>
            <a:r>
              <a:rPr lang="en-US" dirty="0" err="1"/>
              <a:t>tưởng</a:t>
            </a:r>
            <a:r>
              <a:rPr lang="en-US" dirty="0"/>
              <a:t> </a:t>
            </a:r>
            <a:r>
              <a:rPr lang="en-US" dirty="0" err="1"/>
              <a:t>tượng</a:t>
            </a:r>
            <a:r>
              <a:rPr lang="en-US" dirty="0"/>
              <a:t>)</a:t>
            </a:r>
            <a:endParaRPr dirty="0"/>
          </a:p>
          <a:p>
            <a:pPr marL="685800" lvl="1" indent="-228600" algn="l" rtl="0">
              <a:spcBef>
                <a:spcPts val="400"/>
              </a:spcBef>
              <a:spcAft>
                <a:spcPts val="0"/>
              </a:spcAft>
              <a:buSzPts val="2000"/>
              <a:buChar char="•"/>
            </a:pPr>
            <a:r>
              <a:rPr lang="en-US" dirty="0" err="1"/>
              <a:t>Thường</a:t>
            </a:r>
            <a:r>
              <a:rPr lang="en-US" dirty="0"/>
              <a:t> </a:t>
            </a:r>
            <a:r>
              <a:rPr lang="en-US" dirty="0" err="1"/>
              <a:t>là</a:t>
            </a:r>
            <a:r>
              <a:rPr lang="en-US" dirty="0"/>
              <a:t> </a:t>
            </a:r>
            <a:r>
              <a:rPr lang="en-US" dirty="0" err="1"/>
              <a:t>mô</a:t>
            </a:r>
            <a:r>
              <a:rPr lang="en-US" dirty="0"/>
              <a:t> </a:t>
            </a:r>
            <a:r>
              <a:rPr lang="en-US" dirty="0" err="1"/>
              <a:t>hình</a:t>
            </a:r>
            <a:r>
              <a:rPr lang="en-US" dirty="0"/>
              <a:t> </a:t>
            </a:r>
            <a:r>
              <a:rPr lang="en-US" dirty="0" err="1"/>
              <a:t>đầu</a:t>
            </a:r>
            <a:r>
              <a:rPr lang="en-US" dirty="0"/>
              <a:t> </a:t>
            </a:r>
            <a:r>
              <a:rPr lang="en-US" dirty="0" err="1"/>
              <a:t>tiên</a:t>
            </a:r>
            <a:r>
              <a:rPr lang="en-US" dirty="0"/>
              <a:t> </a:t>
            </a:r>
            <a:r>
              <a:rPr lang="en-US" dirty="0" err="1"/>
              <a:t>cho</a:t>
            </a:r>
            <a:r>
              <a:rPr lang="en-US" dirty="0"/>
              <a:t> </a:t>
            </a:r>
            <a:r>
              <a:rPr lang="en-US" dirty="0" err="1"/>
              <a:t>bất</a:t>
            </a:r>
            <a:r>
              <a:rPr lang="en-US" dirty="0"/>
              <a:t> </a:t>
            </a:r>
            <a:r>
              <a:rPr lang="en-US" dirty="0" err="1"/>
              <a:t>kỳ</a:t>
            </a:r>
            <a:r>
              <a:rPr lang="en-US" dirty="0"/>
              <a:t> </a:t>
            </a:r>
            <a:r>
              <a:rPr lang="en-US" dirty="0" err="1"/>
              <a:t>tác</a:t>
            </a:r>
            <a:r>
              <a:rPr lang="en-US" dirty="0"/>
              <a:t> </a:t>
            </a:r>
            <a:r>
              <a:rPr lang="en-US" dirty="0" err="1"/>
              <a:t>vụ</a:t>
            </a:r>
            <a:r>
              <a:rPr lang="en-US" dirty="0"/>
              <a:t> </a:t>
            </a:r>
            <a:r>
              <a:rPr lang="en-US" dirty="0" err="1"/>
              <a:t>xử</a:t>
            </a:r>
            <a:r>
              <a:rPr lang="en-US" dirty="0"/>
              <a:t> </a:t>
            </a:r>
            <a:r>
              <a:rPr lang="en-US" dirty="0" err="1"/>
              <a:t>lý</a:t>
            </a:r>
            <a:r>
              <a:rPr lang="en-US" dirty="0"/>
              <a:t> </a:t>
            </a:r>
            <a:r>
              <a:rPr lang="en-US" dirty="0" err="1"/>
              <a:t>văn</a:t>
            </a:r>
            <a:r>
              <a:rPr lang="en-US" dirty="0"/>
              <a:t> </a:t>
            </a:r>
            <a:r>
              <a:rPr lang="en-US" dirty="0" err="1"/>
              <a:t>bản</a:t>
            </a:r>
            <a:r>
              <a:rPr lang="en-US" dirty="0"/>
              <a:t> </a:t>
            </a:r>
            <a:r>
              <a:rPr lang="en-US" dirty="0" err="1"/>
              <a:t>nào</a:t>
            </a:r>
            <a:endParaRPr dirty="0"/>
          </a:p>
          <a:p>
            <a:pPr marL="342900" lvl="0" indent="-342900" algn="l" rtl="0">
              <a:spcBef>
                <a:spcPts val="480"/>
              </a:spcBef>
              <a:spcAft>
                <a:spcPts val="0"/>
              </a:spcAft>
              <a:buSzPts val="2400"/>
              <a:buChar char="•"/>
            </a:pPr>
            <a:r>
              <a:rPr lang="en-US" dirty="0" err="1"/>
              <a:t>Đối</a:t>
            </a:r>
            <a:r>
              <a:rPr lang="en-US" dirty="0"/>
              <a:t> </a:t>
            </a:r>
            <a:r>
              <a:rPr lang="en-US" dirty="0" err="1"/>
              <a:t>với</a:t>
            </a:r>
            <a:r>
              <a:rPr lang="en-US" dirty="0"/>
              <a:t> </a:t>
            </a:r>
            <a:r>
              <a:rPr lang="en-US" dirty="0" err="1"/>
              <a:t>nhiều</a:t>
            </a:r>
            <a:r>
              <a:rPr lang="en-US" dirty="0"/>
              <a:t> </a:t>
            </a:r>
            <a:r>
              <a:rPr lang="en-US" dirty="0" err="1"/>
              <a:t>tác</a:t>
            </a:r>
            <a:r>
              <a:rPr lang="en-US" dirty="0"/>
              <a:t> </a:t>
            </a:r>
            <a:r>
              <a:rPr lang="en-US" dirty="0" err="1"/>
              <a:t>vụ</a:t>
            </a:r>
            <a:r>
              <a:rPr lang="en-US" dirty="0"/>
              <a:t> </a:t>
            </a:r>
            <a:r>
              <a:rPr lang="en-US" dirty="0" err="1"/>
              <a:t>khó</a:t>
            </a:r>
            <a:r>
              <a:rPr lang="en-US" dirty="0"/>
              <a:t>, </a:t>
            </a:r>
            <a:r>
              <a:rPr lang="en-US" dirty="0" err="1"/>
              <a:t>chúng</a:t>
            </a:r>
            <a:r>
              <a:rPr lang="en-US" dirty="0"/>
              <a:t> ta </a:t>
            </a:r>
            <a:r>
              <a:rPr lang="en-US" dirty="0" err="1"/>
              <a:t>sử</a:t>
            </a:r>
            <a:r>
              <a:rPr lang="en-US" dirty="0"/>
              <a:t> </a:t>
            </a:r>
            <a:r>
              <a:rPr lang="en-US" dirty="0" err="1"/>
              <a:t>dụng</a:t>
            </a:r>
            <a:r>
              <a:rPr lang="en-US" dirty="0"/>
              <a:t> </a:t>
            </a:r>
            <a:r>
              <a:rPr lang="en-US" dirty="0" err="1"/>
              <a:t>những</a:t>
            </a:r>
            <a:r>
              <a:rPr lang="en-US" dirty="0"/>
              <a:t> </a:t>
            </a:r>
            <a:r>
              <a:rPr lang="en-US" dirty="0" err="1"/>
              <a:t>bộ</a:t>
            </a:r>
            <a:r>
              <a:rPr lang="en-US" dirty="0"/>
              <a:t> </a:t>
            </a:r>
            <a:r>
              <a:rPr lang="en-US" dirty="0" err="1"/>
              <a:t>phân</a:t>
            </a:r>
            <a:r>
              <a:rPr lang="en-US" dirty="0"/>
              <a:t> </a:t>
            </a:r>
            <a:r>
              <a:rPr lang="en-US" dirty="0" err="1"/>
              <a:t>lớp</a:t>
            </a:r>
            <a:r>
              <a:rPr lang="en-US" dirty="0"/>
              <a:t> </a:t>
            </a:r>
            <a:r>
              <a:rPr lang="en-US" dirty="0" err="1"/>
              <a:t>dựa</a:t>
            </a:r>
            <a:r>
              <a:rPr lang="en-US" dirty="0"/>
              <a:t> </a:t>
            </a:r>
            <a:r>
              <a:rPr lang="en-US" dirty="0" err="1"/>
              <a:t>trên</a:t>
            </a:r>
            <a:r>
              <a:rPr lang="en-US" dirty="0"/>
              <a:t> </a:t>
            </a:r>
            <a:r>
              <a:rPr lang="en-US" dirty="0" err="1"/>
              <a:t>học</a:t>
            </a:r>
            <a:r>
              <a:rPr lang="en-US" dirty="0"/>
              <a:t> </a:t>
            </a:r>
            <a:r>
              <a:rPr lang="en-US" dirty="0" err="1"/>
              <a:t>máy</a:t>
            </a:r>
            <a:r>
              <a:rPr lang="en-US" dirty="0"/>
              <a:t> (machine learning classifiers)</a:t>
            </a:r>
            <a:endParaRPr dirty="0"/>
          </a:p>
          <a:p>
            <a:pPr marL="685800" lvl="1" indent="-228600" algn="l" rtl="0">
              <a:spcBef>
                <a:spcPts val="400"/>
              </a:spcBef>
              <a:spcAft>
                <a:spcPts val="0"/>
              </a:spcAft>
              <a:buSzPts val="2000"/>
              <a:buChar char="•"/>
            </a:pPr>
            <a:r>
              <a:rPr lang="en-US" dirty="0" err="1"/>
              <a:t>Nhưng</a:t>
            </a:r>
            <a:r>
              <a:rPr lang="en-US" dirty="0"/>
              <a:t> RE </a:t>
            </a:r>
            <a:r>
              <a:rPr lang="en-US" dirty="0" err="1"/>
              <a:t>vẫn</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làm</a:t>
            </a:r>
            <a:r>
              <a:rPr lang="en-US" dirty="0"/>
              <a:t> </a:t>
            </a:r>
            <a:r>
              <a:rPr lang="en-US" dirty="0" err="1"/>
              <a:t>đặc</a:t>
            </a:r>
            <a:r>
              <a:rPr lang="en-US" dirty="0"/>
              <a:t> </a:t>
            </a:r>
            <a:r>
              <a:rPr lang="en-US" dirty="0" err="1"/>
              <a:t>trưng</a:t>
            </a:r>
            <a:r>
              <a:rPr lang="en-US" dirty="0"/>
              <a:t> (</a:t>
            </a:r>
            <a:r>
              <a:rPr lang="en-US" b="1" dirty="0"/>
              <a:t>features</a:t>
            </a:r>
            <a:r>
              <a:rPr lang="en-US" dirty="0"/>
              <a:t>) </a:t>
            </a:r>
            <a:r>
              <a:rPr lang="en-US" dirty="0" err="1"/>
              <a:t>của</a:t>
            </a:r>
            <a:r>
              <a:rPr lang="en-US" dirty="0"/>
              <a:t> </a:t>
            </a:r>
            <a:r>
              <a:rPr lang="en-US" dirty="0" err="1"/>
              <a:t>những</a:t>
            </a:r>
            <a:r>
              <a:rPr lang="en-US" dirty="0"/>
              <a:t> </a:t>
            </a:r>
            <a:r>
              <a:rPr lang="en-US" dirty="0" err="1"/>
              <a:t>bộ</a:t>
            </a:r>
            <a:r>
              <a:rPr lang="en-US" dirty="0"/>
              <a:t> </a:t>
            </a:r>
            <a:r>
              <a:rPr lang="en-US" dirty="0" err="1"/>
              <a:t>phân</a:t>
            </a:r>
            <a:r>
              <a:rPr lang="en-US" dirty="0"/>
              <a:t> </a:t>
            </a:r>
            <a:r>
              <a:rPr lang="en-US" dirty="0" err="1"/>
              <a:t>lớp</a:t>
            </a:r>
            <a:r>
              <a:rPr lang="en-US" dirty="0"/>
              <a:t> (classifiers).</a:t>
            </a:r>
            <a:endParaRPr dirty="0"/>
          </a:p>
        </p:txBody>
      </p:sp>
      <p:sp>
        <p:nvSpPr>
          <p:cNvPr id="187" name="Google Shape;187;p11"/>
          <p:cNvSpPr txBox="1">
            <a:spLocks noGrp="1"/>
          </p:cNvSpPr>
          <p:nvPr>
            <p:ph type="sldNum" idx="12"/>
          </p:nvPr>
        </p:nvSpPr>
        <p:spPr>
          <a:xfrm>
            <a:off x="304800" y="4705350"/>
            <a:ext cx="19812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ctrTitle"/>
          </p:nvPr>
        </p:nvSpPr>
        <p:spPr>
          <a:xfrm>
            <a:off x="533400" y="133350"/>
            <a:ext cx="8077200" cy="1905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4400"/>
              <a:t>Xử lý văn bản cơ bản</a:t>
            </a:r>
            <a:endParaRPr sz="4400">
              <a:latin typeface="Lucida Sans"/>
              <a:ea typeface="Lucida Sans"/>
              <a:cs typeface="Lucida Sans"/>
              <a:sym typeface="Lucida Sans"/>
            </a:endParaRPr>
          </a:p>
        </p:txBody>
      </p:sp>
      <p:sp>
        <p:nvSpPr>
          <p:cNvPr id="194" name="Google Shape;194;p12"/>
          <p:cNvSpPr txBox="1">
            <a:spLocks noGrp="1"/>
          </p:cNvSpPr>
          <p:nvPr>
            <p:ph type="subTitle" idx="1"/>
          </p:nvPr>
        </p:nvSpPr>
        <p:spPr>
          <a:xfrm>
            <a:off x="2286000" y="2876550"/>
            <a:ext cx="4186236" cy="16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3600"/>
              <a:buFont typeface="Times"/>
              <a:buNone/>
            </a:pPr>
            <a:r>
              <a:rPr lang="en-US" sz="3600">
                <a:solidFill>
                  <a:srgbClr val="A4001D"/>
                </a:solidFill>
                <a:latin typeface="Calibri"/>
                <a:ea typeface="Calibri"/>
                <a:cs typeface="Calibri"/>
                <a:sym typeface="Calibri"/>
              </a:rPr>
              <a:t>Tách từ</a:t>
            </a:r>
            <a:endParaRPr sz="3600">
              <a:solidFill>
                <a:srgbClr val="A4001D"/>
              </a:solidFill>
              <a:latin typeface="Calibri"/>
              <a:ea typeface="Calibri"/>
              <a:cs typeface="Calibri"/>
              <a:sym typeface="Calibri"/>
            </a:endParaRPr>
          </a:p>
          <a:p>
            <a:pPr marL="0" lvl="0" indent="0" algn="ctr" rtl="0">
              <a:spcBef>
                <a:spcPts val="900"/>
              </a:spcBef>
              <a:spcAft>
                <a:spcPts val="0"/>
              </a:spcAft>
              <a:buSzPts val="3600"/>
              <a:buFont typeface="Times"/>
              <a:buNone/>
            </a:pPr>
            <a:r>
              <a:rPr lang="en-US" sz="3600">
                <a:solidFill>
                  <a:srgbClr val="A4001D"/>
                </a:solidFill>
                <a:latin typeface="Calibri"/>
                <a:ea typeface="Calibri"/>
                <a:cs typeface="Calibri"/>
                <a:sym typeface="Calibri"/>
              </a:rPr>
              <a:t>(Word tokenization)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title"/>
          </p:nvPr>
        </p:nvSpPr>
        <p:spPr>
          <a:xfrm>
            <a:off x="304800" y="16914"/>
            <a:ext cx="9144000" cy="857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Chuẩn hóa văn bản</a:t>
            </a:r>
            <a:endParaRPr/>
          </a:p>
        </p:txBody>
      </p:sp>
      <p:sp>
        <p:nvSpPr>
          <p:cNvPr id="201" name="Google Shape;201;p13"/>
          <p:cNvSpPr txBox="1">
            <a:spLocks noGrp="1"/>
          </p:cNvSpPr>
          <p:nvPr>
            <p:ph type="body" idx="1"/>
          </p:nvPr>
        </p:nvSpPr>
        <p:spPr>
          <a:xfrm>
            <a:off x="381000" y="971550"/>
            <a:ext cx="8305800" cy="3429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3200"/>
              <a:buChar char="•"/>
            </a:pPr>
            <a:r>
              <a:rPr lang="en-US" sz="3200"/>
              <a:t>Mọi tác vụ XLNNTN đều cần bước chuẩn hóa: </a:t>
            </a:r>
            <a:endParaRPr/>
          </a:p>
          <a:p>
            <a:pPr marL="914400" lvl="1" indent="-457200" algn="l" rtl="0">
              <a:lnSpc>
                <a:spcPct val="90000"/>
              </a:lnSpc>
              <a:spcBef>
                <a:spcPts val="560"/>
              </a:spcBef>
              <a:spcAft>
                <a:spcPts val="0"/>
              </a:spcAft>
              <a:buSzPts val="2800"/>
              <a:buFont typeface="Calibri"/>
              <a:buAutoNum type="arabicPeriod"/>
            </a:pPr>
            <a:r>
              <a:rPr lang="en-US" sz="2800"/>
              <a:t>Tách từ</a:t>
            </a:r>
            <a:endParaRPr sz="2800"/>
          </a:p>
          <a:p>
            <a:pPr marL="914400" lvl="1" indent="-457200" algn="l" rtl="0">
              <a:lnSpc>
                <a:spcPct val="90000"/>
              </a:lnSpc>
              <a:spcBef>
                <a:spcPts val="560"/>
              </a:spcBef>
              <a:spcAft>
                <a:spcPts val="0"/>
              </a:spcAft>
              <a:buSzPts val="2800"/>
              <a:buFont typeface="Calibri"/>
              <a:buAutoNum type="arabicPeriod"/>
            </a:pPr>
            <a:r>
              <a:rPr lang="en-US" sz="2800"/>
              <a:t>Chuẩn hóa các dạng thức của từ</a:t>
            </a:r>
            <a:endParaRPr sz="2800"/>
          </a:p>
          <a:p>
            <a:pPr marL="914400" lvl="1" indent="-457200" algn="l" rtl="0">
              <a:lnSpc>
                <a:spcPct val="90000"/>
              </a:lnSpc>
              <a:spcBef>
                <a:spcPts val="560"/>
              </a:spcBef>
              <a:spcAft>
                <a:spcPts val="0"/>
              </a:spcAft>
              <a:buSzPts val="2800"/>
              <a:buFont typeface="Calibri"/>
              <a:buAutoNum type="arabicPeriod"/>
            </a:pPr>
            <a:r>
              <a:rPr lang="en-US" sz="2800"/>
              <a:t>Tách câu</a:t>
            </a:r>
            <a:endParaRPr sz="3200" b="1"/>
          </a:p>
          <a:p>
            <a:pPr marL="685800" lvl="1" indent="-228600" algn="l" rtl="0">
              <a:lnSpc>
                <a:spcPct val="90000"/>
              </a:lnSpc>
              <a:spcBef>
                <a:spcPts val="400"/>
              </a:spcBef>
              <a:spcAft>
                <a:spcPts val="0"/>
              </a:spcAft>
              <a:buSzPts val="2000"/>
              <a:buFont typeface="Noto Sans Symbols"/>
              <a:buNone/>
            </a:pPr>
            <a:endParaRPr sz="2000" b="1">
              <a:latin typeface="Courier"/>
              <a:ea typeface="Courier"/>
              <a:cs typeface="Courier"/>
              <a:sym typeface="Courier"/>
            </a:endParaRPr>
          </a:p>
          <a:p>
            <a:pPr marL="342900" lvl="0" indent="-228600" algn="l" rtl="0">
              <a:lnSpc>
                <a:spcPct val="90000"/>
              </a:lnSpc>
              <a:spcBef>
                <a:spcPts val="360"/>
              </a:spcBef>
              <a:spcAft>
                <a:spcPts val="0"/>
              </a:spcAft>
              <a:buSzPts val="1800"/>
              <a:buNone/>
            </a:pPr>
            <a:endParaRPr sz="1800" b="1">
              <a:latin typeface="Courier"/>
              <a:ea typeface="Courier"/>
              <a:cs typeface="Courier"/>
              <a:sym typeface="Courier"/>
            </a:endParaRPr>
          </a:p>
          <a:p>
            <a:pPr marL="342900" lvl="0" indent="-228600" algn="l" rtl="0">
              <a:lnSpc>
                <a:spcPct val="90000"/>
              </a:lnSpc>
              <a:spcBef>
                <a:spcPts val="360"/>
              </a:spcBef>
              <a:spcAft>
                <a:spcPts val="0"/>
              </a:spcAft>
              <a:buSzPts val="1800"/>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4"/>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Có bao nhiêu từ</a:t>
            </a:r>
            <a:endParaRPr/>
          </a:p>
        </p:txBody>
      </p:sp>
      <p:sp>
        <p:nvSpPr>
          <p:cNvPr id="208" name="Google Shape;208;p14"/>
          <p:cNvSpPr txBox="1">
            <a:spLocks noGrp="1"/>
          </p:cNvSpPr>
          <p:nvPr>
            <p:ph type="body" idx="1"/>
          </p:nvPr>
        </p:nvSpPr>
        <p:spPr>
          <a:xfrm>
            <a:off x="304800" y="1352550"/>
            <a:ext cx="8534400" cy="33337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800"/>
              <a:t>I do uh main- mainly business data processing</a:t>
            </a:r>
            <a:endParaRPr/>
          </a:p>
          <a:p>
            <a:pPr marL="685800" lvl="1" indent="-228600" algn="l" rtl="0">
              <a:spcBef>
                <a:spcPts val="480"/>
              </a:spcBef>
              <a:spcAft>
                <a:spcPts val="0"/>
              </a:spcAft>
              <a:buSzPts val="2400"/>
              <a:buChar char="•"/>
            </a:pPr>
            <a:r>
              <a:rPr lang="en-US" sz="2400"/>
              <a:t>Phân mảnh (fragments), điểm dừng (filled pauses)</a:t>
            </a:r>
            <a:endParaRPr/>
          </a:p>
          <a:p>
            <a:pPr marL="342900" lvl="0" indent="-342900" algn="l" rtl="0">
              <a:spcBef>
                <a:spcPts val="560"/>
              </a:spcBef>
              <a:spcAft>
                <a:spcPts val="0"/>
              </a:spcAft>
              <a:buSzPts val="2800"/>
              <a:buChar char="•"/>
            </a:pPr>
            <a:r>
              <a:rPr lang="en-US" sz="2800"/>
              <a:t>Seuss’s </a:t>
            </a:r>
            <a:r>
              <a:rPr lang="en-US" sz="2800">
                <a:solidFill>
                  <a:srgbClr val="FF0000"/>
                </a:solidFill>
              </a:rPr>
              <a:t>cat </a:t>
            </a:r>
            <a:r>
              <a:rPr lang="en-US" sz="2800"/>
              <a:t>in the hat is different from other</a:t>
            </a:r>
            <a:r>
              <a:rPr lang="en-US" sz="2800">
                <a:solidFill>
                  <a:srgbClr val="FF0000"/>
                </a:solidFill>
              </a:rPr>
              <a:t> cats! </a:t>
            </a:r>
            <a:endParaRPr sz="2800"/>
          </a:p>
          <a:p>
            <a:pPr marL="685800" lvl="1" indent="-228600" algn="l" rtl="0">
              <a:spcBef>
                <a:spcPts val="480"/>
              </a:spcBef>
              <a:spcAft>
                <a:spcPts val="0"/>
              </a:spcAft>
              <a:buSzPts val="2400"/>
              <a:buChar char="•"/>
            </a:pPr>
            <a:r>
              <a:rPr lang="en-US" sz="2400" b="1"/>
              <a:t>Gốc từ (Lemma)</a:t>
            </a:r>
            <a:r>
              <a:rPr lang="en-US" sz="2400"/>
              <a:t>: Cùng gốc từ (stem), từ loại (part of speech), ngữ nghĩa tổng quát (word sense)</a:t>
            </a:r>
            <a:endParaRPr/>
          </a:p>
          <a:p>
            <a:pPr marL="1028700" lvl="2" indent="-228600" algn="l" rtl="0">
              <a:spcBef>
                <a:spcPts val="400"/>
              </a:spcBef>
              <a:spcAft>
                <a:spcPts val="0"/>
              </a:spcAft>
              <a:buSzPts val="2000"/>
              <a:buChar char="•"/>
            </a:pPr>
            <a:r>
              <a:rPr lang="en-US" sz="2000">
                <a:solidFill>
                  <a:srgbClr val="FF0000"/>
                </a:solidFill>
              </a:rPr>
              <a:t>cat </a:t>
            </a:r>
            <a:r>
              <a:rPr lang="en-US" sz="2000"/>
              <a:t>và </a:t>
            </a:r>
            <a:r>
              <a:rPr lang="en-US" sz="2000">
                <a:solidFill>
                  <a:srgbClr val="FF0000"/>
                </a:solidFill>
              </a:rPr>
              <a:t>cats </a:t>
            </a:r>
            <a:r>
              <a:rPr lang="en-US" sz="2000"/>
              <a:t>= cùng gốc từ (lemma)</a:t>
            </a:r>
            <a:endParaRPr/>
          </a:p>
          <a:p>
            <a:pPr marL="685800" lvl="1" indent="-228600" algn="l" rtl="0">
              <a:spcBef>
                <a:spcPts val="480"/>
              </a:spcBef>
              <a:spcAft>
                <a:spcPts val="0"/>
              </a:spcAft>
              <a:buSzPts val="2400"/>
              <a:buChar char="•"/>
            </a:pPr>
            <a:r>
              <a:rPr lang="en-US" sz="2400" b="1"/>
              <a:t>Dạng từ (Wordform)</a:t>
            </a:r>
            <a:r>
              <a:rPr lang="en-US" sz="2400"/>
              <a:t>: là hình thức đầy đủ của từ (bao gồm những biến cách)</a:t>
            </a:r>
            <a:endParaRPr/>
          </a:p>
          <a:p>
            <a:pPr marL="1028700" lvl="2" indent="-228600" algn="l" rtl="0">
              <a:spcBef>
                <a:spcPts val="400"/>
              </a:spcBef>
              <a:spcAft>
                <a:spcPts val="0"/>
              </a:spcAft>
              <a:buSzPts val="2000"/>
              <a:buChar char="•"/>
            </a:pPr>
            <a:r>
              <a:rPr lang="en-US" sz="2000">
                <a:solidFill>
                  <a:srgbClr val="FF0000"/>
                </a:solidFill>
              </a:rPr>
              <a:t>cat </a:t>
            </a:r>
            <a:r>
              <a:rPr lang="en-US"/>
              <a:t>và</a:t>
            </a:r>
            <a:r>
              <a:rPr lang="en-US" sz="2000"/>
              <a:t> </a:t>
            </a:r>
            <a:r>
              <a:rPr lang="en-US" sz="2000">
                <a:solidFill>
                  <a:srgbClr val="FF0000"/>
                </a:solidFill>
              </a:rPr>
              <a:t>cats </a:t>
            </a:r>
            <a:r>
              <a:rPr lang="en-US" sz="2000"/>
              <a:t>= khác dạng từ (wordform)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5"/>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Có bao nhiêu từ?</a:t>
            </a:r>
            <a:endParaRPr/>
          </a:p>
        </p:txBody>
      </p:sp>
      <p:sp>
        <p:nvSpPr>
          <p:cNvPr id="215" name="Google Shape;215;p15"/>
          <p:cNvSpPr txBox="1">
            <a:spLocks noGrp="1"/>
          </p:cNvSpPr>
          <p:nvPr>
            <p:ph type="body" idx="1"/>
          </p:nvPr>
        </p:nvSpPr>
        <p:spPr>
          <a:xfrm>
            <a:off x="457200" y="1314450"/>
            <a:ext cx="8534400" cy="3543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200"/>
              <a:buNone/>
            </a:pPr>
            <a:r>
              <a:rPr lang="en-US" sz="2200" dirty="0">
                <a:solidFill>
                  <a:srgbClr val="FF0000"/>
                </a:solidFill>
              </a:rPr>
              <a:t>they lay back on the San Francisco grass and looked at the stars and their</a:t>
            </a:r>
            <a:endParaRPr dirty="0"/>
          </a:p>
          <a:p>
            <a:pPr marL="342900" lvl="0" indent="-190500" algn="l" rtl="0">
              <a:spcBef>
                <a:spcPts val="480"/>
              </a:spcBef>
              <a:spcAft>
                <a:spcPts val="0"/>
              </a:spcAft>
              <a:buSzPts val="2400"/>
              <a:buNone/>
            </a:pPr>
            <a:endParaRPr dirty="0">
              <a:solidFill>
                <a:srgbClr val="FF0000"/>
              </a:solidFill>
            </a:endParaRPr>
          </a:p>
          <a:p>
            <a:pPr marL="342900" lvl="0" indent="-342900" algn="l" rtl="0">
              <a:spcBef>
                <a:spcPts val="480"/>
              </a:spcBef>
              <a:spcAft>
                <a:spcPts val="0"/>
              </a:spcAft>
              <a:buSzPts val="2400"/>
              <a:buChar char="•"/>
            </a:pPr>
            <a:r>
              <a:rPr lang="en-US" b="1" dirty="0">
                <a:solidFill>
                  <a:srgbClr val="000000"/>
                </a:solidFill>
              </a:rPr>
              <a:t>Type</a:t>
            </a:r>
            <a:r>
              <a:rPr lang="en-US" dirty="0">
                <a:solidFill>
                  <a:srgbClr val="000000"/>
                </a:solidFill>
              </a:rPr>
              <a:t>: </a:t>
            </a:r>
            <a:r>
              <a:rPr lang="en-US" dirty="0" err="1">
                <a:solidFill>
                  <a:srgbClr val="000000"/>
                </a:solidFill>
              </a:rPr>
              <a:t>một</a:t>
            </a:r>
            <a:r>
              <a:rPr lang="en-US" dirty="0">
                <a:solidFill>
                  <a:srgbClr val="000000"/>
                </a:solidFill>
              </a:rPr>
              <a:t> </a:t>
            </a:r>
            <a:r>
              <a:rPr lang="en-US" dirty="0" err="1">
                <a:solidFill>
                  <a:srgbClr val="000000"/>
                </a:solidFill>
              </a:rPr>
              <a:t>thành</a:t>
            </a:r>
            <a:r>
              <a:rPr lang="en-US" dirty="0">
                <a:solidFill>
                  <a:srgbClr val="000000"/>
                </a:solidFill>
              </a:rPr>
              <a:t> </a:t>
            </a:r>
            <a:r>
              <a:rPr lang="en-US" dirty="0" err="1">
                <a:solidFill>
                  <a:srgbClr val="000000"/>
                </a:solidFill>
              </a:rPr>
              <a:t>phần</a:t>
            </a:r>
            <a:r>
              <a:rPr lang="en-US" dirty="0">
                <a:solidFill>
                  <a:srgbClr val="000000"/>
                </a:solidFill>
              </a:rPr>
              <a:t> </a:t>
            </a:r>
            <a:r>
              <a:rPr lang="en-US" dirty="0" err="1">
                <a:solidFill>
                  <a:srgbClr val="000000"/>
                </a:solidFill>
              </a:rPr>
              <a:t>của</a:t>
            </a:r>
            <a:r>
              <a:rPr lang="en-US" dirty="0">
                <a:solidFill>
                  <a:srgbClr val="000000"/>
                </a:solidFill>
              </a:rPr>
              <a:t> </a:t>
            </a:r>
            <a:r>
              <a:rPr lang="en-US" dirty="0" err="1">
                <a:solidFill>
                  <a:srgbClr val="000000"/>
                </a:solidFill>
              </a:rPr>
              <a:t>từ</a:t>
            </a:r>
            <a:r>
              <a:rPr lang="en-US" dirty="0">
                <a:solidFill>
                  <a:srgbClr val="000000"/>
                </a:solidFill>
              </a:rPr>
              <a:t> </a:t>
            </a:r>
            <a:r>
              <a:rPr lang="en-US" dirty="0" err="1">
                <a:solidFill>
                  <a:srgbClr val="000000"/>
                </a:solidFill>
              </a:rPr>
              <a:t>vựng</a:t>
            </a:r>
            <a:r>
              <a:rPr lang="en-US" dirty="0">
                <a:solidFill>
                  <a:srgbClr val="000000"/>
                </a:solidFill>
              </a:rPr>
              <a:t>.</a:t>
            </a:r>
            <a:endParaRPr b="1" dirty="0">
              <a:solidFill>
                <a:srgbClr val="000000"/>
              </a:solidFill>
            </a:endParaRPr>
          </a:p>
          <a:p>
            <a:pPr marL="342900" lvl="0" indent="-342900" algn="l" rtl="0">
              <a:spcBef>
                <a:spcPts val="480"/>
              </a:spcBef>
              <a:spcAft>
                <a:spcPts val="0"/>
              </a:spcAft>
              <a:buSzPts val="2400"/>
              <a:buChar char="•"/>
            </a:pPr>
            <a:r>
              <a:rPr lang="en-US" b="1" dirty="0">
                <a:solidFill>
                  <a:srgbClr val="000000"/>
                </a:solidFill>
              </a:rPr>
              <a:t>Token</a:t>
            </a:r>
            <a:r>
              <a:rPr lang="en-US" dirty="0">
                <a:solidFill>
                  <a:srgbClr val="000000"/>
                </a:solidFill>
              </a:rPr>
              <a:t>: </a:t>
            </a:r>
            <a:r>
              <a:rPr lang="en-US" dirty="0" err="1">
                <a:solidFill>
                  <a:srgbClr val="000000"/>
                </a:solidFill>
              </a:rPr>
              <a:t>một</a:t>
            </a:r>
            <a:r>
              <a:rPr lang="en-US" dirty="0">
                <a:solidFill>
                  <a:srgbClr val="000000"/>
                </a:solidFill>
              </a:rPr>
              <a:t> </a:t>
            </a:r>
            <a:r>
              <a:rPr lang="en-US" dirty="0" err="1">
                <a:solidFill>
                  <a:srgbClr val="000000"/>
                </a:solidFill>
              </a:rPr>
              <a:t>thực</a:t>
            </a:r>
            <a:r>
              <a:rPr lang="en-US" dirty="0">
                <a:solidFill>
                  <a:srgbClr val="000000"/>
                </a:solidFill>
              </a:rPr>
              <a:t> </a:t>
            </a:r>
            <a:r>
              <a:rPr lang="en-US" dirty="0" err="1">
                <a:solidFill>
                  <a:srgbClr val="000000"/>
                </a:solidFill>
              </a:rPr>
              <a:t>thể</a:t>
            </a:r>
            <a:r>
              <a:rPr lang="en-US" dirty="0">
                <a:solidFill>
                  <a:srgbClr val="000000"/>
                </a:solidFill>
              </a:rPr>
              <a:t> (instance) </a:t>
            </a:r>
            <a:r>
              <a:rPr lang="en-US" dirty="0" err="1">
                <a:solidFill>
                  <a:srgbClr val="000000"/>
                </a:solidFill>
              </a:rPr>
              <a:t>của</a:t>
            </a:r>
            <a:r>
              <a:rPr lang="en-US" dirty="0">
                <a:solidFill>
                  <a:srgbClr val="000000"/>
                </a:solidFill>
              </a:rPr>
              <a:t> </a:t>
            </a:r>
            <a:r>
              <a:rPr lang="en-US" dirty="0" err="1">
                <a:solidFill>
                  <a:srgbClr val="000000"/>
                </a:solidFill>
              </a:rPr>
              <a:t>loại</a:t>
            </a:r>
            <a:r>
              <a:rPr lang="en-US" dirty="0">
                <a:solidFill>
                  <a:srgbClr val="000000"/>
                </a:solidFill>
              </a:rPr>
              <a:t> </a:t>
            </a:r>
            <a:r>
              <a:rPr lang="en-US" dirty="0" err="1">
                <a:solidFill>
                  <a:srgbClr val="000000"/>
                </a:solidFill>
              </a:rPr>
              <a:t>từ</a:t>
            </a:r>
            <a:r>
              <a:rPr lang="en-US" dirty="0">
                <a:solidFill>
                  <a:srgbClr val="000000"/>
                </a:solidFill>
              </a:rPr>
              <a:t> </a:t>
            </a:r>
            <a:r>
              <a:rPr lang="en-US" dirty="0" err="1">
                <a:solidFill>
                  <a:srgbClr val="000000"/>
                </a:solidFill>
              </a:rPr>
              <a:t>đó</a:t>
            </a:r>
            <a:r>
              <a:rPr lang="en-US" dirty="0">
                <a:solidFill>
                  <a:srgbClr val="000000"/>
                </a:solidFill>
              </a:rPr>
              <a:t> </a:t>
            </a:r>
            <a:r>
              <a:rPr lang="en-US" dirty="0" err="1">
                <a:solidFill>
                  <a:srgbClr val="000000"/>
                </a:solidFill>
              </a:rPr>
              <a:t>trong</a:t>
            </a:r>
            <a:r>
              <a:rPr lang="en-US" dirty="0">
                <a:solidFill>
                  <a:srgbClr val="000000"/>
                </a:solidFill>
              </a:rPr>
              <a:t> </a:t>
            </a:r>
            <a:r>
              <a:rPr lang="en-US" dirty="0" err="1">
                <a:solidFill>
                  <a:srgbClr val="000000"/>
                </a:solidFill>
              </a:rPr>
              <a:t>văn</a:t>
            </a:r>
            <a:r>
              <a:rPr lang="en-US" dirty="0">
                <a:solidFill>
                  <a:srgbClr val="000000"/>
                </a:solidFill>
              </a:rPr>
              <a:t> </a:t>
            </a:r>
            <a:r>
              <a:rPr lang="en-US" dirty="0" err="1">
                <a:solidFill>
                  <a:srgbClr val="000000"/>
                </a:solidFill>
              </a:rPr>
              <a:t>bản</a:t>
            </a:r>
            <a:r>
              <a:rPr lang="en-US" dirty="0">
                <a:solidFill>
                  <a:srgbClr val="000000"/>
                </a:solidFill>
              </a:rPr>
              <a:t>.</a:t>
            </a:r>
            <a:endParaRPr dirty="0"/>
          </a:p>
          <a:p>
            <a:pPr marL="342900" lvl="0" indent="-342900" algn="l" rtl="0">
              <a:spcBef>
                <a:spcPts val="480"/>
              </a:spcBef>
              <a:spcAft>
                <a:spcPts val="0"/>
              </a:spcAft>
              <a:buSzPts val="2400"/>
              <a:buChar char="•"/>
            </a:pPr>
            <a:r>
              <a:rPr lang="en-US" dirty="0" err="1"/>
              <a:t>Có</a:t>
            </a:r>
            <a:r>
              <a:rPr lang="en-US" dirty="0"/>
              <a:t> bao </a:t>
            </a:r>
            <a:r>
              <a:rPr lang="en-US" dirty="0" err="1"/>
              <a:t>nhiêu</a:t>
            </a:r>
            <a:r>
              <a:rPr lang="en-US" dirty="0"/>
              <a:t>?</a:t>
            </a:r>
            <a:endParaRPr dirty="0"/>
          </a:p>
          <a:p>
            <a:pPr marL="685800" lvl="1" indent="-228600" algn="l" rtl="0">
              <a:spcBef>
                <a:spcPts val="400"/>
              </a:spcBef>
              <a:spcAft>
                <a:spcPts val="0"/>
              </a:spcAft>
              <a:buSzPts val="2000"/>
              <a:buChar char="•"/>
            </a:pPr>
            <a:r>
              <a:rPr lang="en-US" dirty="0"/>
              <a:t>15 tokens (or 14)</a:t>
            </a:r>
            <a:endParaRPr dirty="0"/>
          </a:p>
          <a:p>
            <a:pPr marL="685800" lvl="1" indent="-228600" algn="l" rtl="0">
              <a:spcBef>
                <a:spcPts val="400"/>
              </a:spcBef>
              <a:spcAft>
                <a:spcPts val="0"/>
              </a:spcAft>
              <a:buSzPts val="2000"/>
              <a:buChar char="•"/>
            </a:pPr>
            <a:r>
              <a:rPr lang="en-US" dirty="0"/>
              <a:t>13 types (or 12) (or 11?)</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6"/>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Có bao nhiêu từ?</a:t>
            </a:r>
            <a:endParaRPr/>
          </a:p>
        </p:txBody>
      </p:sp>
      <p:sp>
        <p:nvSpPr>
          <p:cNvPr id="222" name="Google Shape;222;p16"/>
          <p:cNvSpPr txBox="1">
            <a:spLocks noGrp="1"/>
          </p:cNvSpPr>
          <p:nvPr>
            <p:ph type="body" idx="1"/>
          </p:nvPr>
        </p:nvSpPr>
        <p:spPr>
          <a:xfrm>
            <a:off x="457200" y="1428750"/>
            <a:ext cx="8458200" cy="3886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b="1" i="1" dirty="0"/>
              <a:t>N</a:t>
            </a:r>
            <a:r>
              <a:rPr lang="en-US" dirty="0"/>
              <a:t> = </a:t>
            </a:r>
            <a:r>
              <a:rPr lang="en-US" dirty="0" err="1"/>
              <a:t>Số</a:t>
            </a:r>
            <a:r>
              <a:rPr lang="en-US" dirty="0"/>
              <a:t> </a:t>
            </a:r>
            <a:r>
              <a:rPr lang="en-US" dirty="0" err="1"/>
              <a:t>lượng</a:t>
            </a:r>
            <a:r>
              <a:rPr lang="en-US" dirty="0"/>
              <a:t> tokens</a:t>
            </a:r>
            <a:endParaRPr dirty="0"/>
          </a:p>
          <a:p>
            <a:pPr marL="0" lvl="0" indent="0" algn="l" rtl="0">
              <a:spcBef>
                <a:spcPts val="480"/>
              </a:spcBef>
              <a:spcAft>
                <a:spcPts val="0"/>
              </a:spcAft>
              <a:buSzPts val="2400"/>
              <a:buNone/>
            </a:pPr>
            <a:r>
              <a:rPr lang="en-US" b="1" i="1" dirty="0"/>
              <a:t>V</a:t>
            </a:r>
            <a:r>
              <a:rPr lang="en-US" dirty="0"/>
              <a:t> = </a:t>
            </a:r>
            <a:r>
              <a:rPr lang="en-US" dirty="0" err="1"/>
              <a:t>từ</a:t>
            </a:r>
            <a:r>
              <a:rPr lang="en-US" dirty="0"/>
              <a:t> </a:t>
            </a:r>
            <a:r>
              <a:rPr lang="en-US" dirty="0" err="1"/>
              <a:t>vựng</a:t>
            </a:r>
            <a:r>
              <a:rPr lang="en-US" dirty="0"/>
              <a:t> = </a:t>
            </a:r>
            <a:r>
              <a:rPr lang="en-US" dirty="0" err="1"/>
              <a:t>tập</a:t>
            </a:r>
            <a:r>
              <a:rPr lang="en-US" dirty="0"/>
              <a:t> </a:t>
            </a:r>
            <a:r>
              <a:rPr lang="en-US" dirty="0" err="1"/>
              <a:t>hợp</a:t>
            </a:r>
            <a:r>
              <a:rPr lang="en-US" dirty="0"/>
              <a:t> </a:t>
            </a:r>
            <a:r>
              <a:rPr lang="en-US" dirty="0" err="1"/>
              <a:t>các</a:t>
            </a:r>
            <a:r>
              <a:rPr lang="en-US" dirty="0"/>
              <a:t> </a:t>
            </a:r>
            <a:r>
              <a:rPr lang="en-US" dirty="0" err="1"/>
              <a:t>loại</a:t>
            </a:r>
            <a:endParaRPr dirty="0"/>
          </a:p>
          <a:p>
            <a:pPr marL="457200" lvl="1" indent="0" algn="l" rtl="0">
              <a:spcBef>
                <a:spcPts val="360"/>
              </a:spcBef>
              <a:spcAft>
                <a:spcPts val="0"/>
              </a:spcAft>
              <a:buSzPts val="1800"/>
              <a:buNone/>
            </a:pPr>
            <a:r>
              <a:rPr lang="en-US" sz="1800" dirty="0"/>
              <a:t>|</a:t>
            </a:r>
            <a:r>
              <a:rPr lang="en-US" sz="1800" i="1" dirty="0"/>
              <a:t>V</a:t>
            </a:r>
            <a:r>
              <a:rPr lang="en-US" sz="1800" dirty="0"/>
              <a:t>|</a:t>
            </a:r>
            <a:r>
              <a:rPr lang="en-US" sz="1800" i="1" dirty="0"/>
              <a:t> </a:t>
            </a:r>
            <a:r>
              <a:rPr lang="en-US" sz="1800" dirty="0" err="1"/>
              <a:t>là</a:t>
            </a:r>
            <a:r>
              <a:rPr lang="en-US" sz="1800" dirty="0"/>
              <a:t> </a:t>
            </a:r>
            <a:r>
              <a:rPr lang="en-US" sz="1800" dirty="0" err="1"/>
              <a:t>kích</a:t>
            </a:r>
            <a:r>
              <a:rPr lang="en-US" sz="1800" dirty="0"/>
              <a:t> </a:t>
            </a:r>
            <a:r>
              <a:rPr lang="en-US" sz="1800" dirty="0" err="1"/>
              <a:t>thước</a:t>
            </a:r>
            <a:r>
              <a:rPr lang="en-US" sz="1800" dirty="0"/>
              <a:t> </a:t>
            </a:r>
            <a:r>
              <a:rPr lang="en-US" sz="1800" dirty="0" err="1"/>
              <a:t>của</a:t>
            </a:r>
            <a:r>
              <a:rPr lang="en-US" sz="1800" dirty="0"/>
              <a:t> </a:t>
            </a:r>
            <a:r>
              <a:rPr lang="en-US" sz="1800" dirty="0" err="1"/>
              <a:t>từ</a:t>
            </a:r>
            <a:r>
              <a:rPr lang="en-US" sz="1800" dirty="0"/>
              <a:t> </a:t>
            </a:r>
            <a:r>
              <a:rPr lang="en-US" sz="1800" dirty="0" err="1"/>
              <a:t>vựng</a:t>
            </a:r>
            <a:endParaRPr sz="1800" dirty="0"/>
          </a:p>
          <a:p>
            <a:pPr marL="0" lvl="0" indent="0" algn="l" rtl="0">
              <a:spcBef>
                <a:spcPts val="400"/>
              </a:spcBef>
              <a:spcAft>
                <a:spcPts val="0"/>
              </a:spcAft>
              <a:buSzPts val="2000"/>
              <a:buNone/>
            </a:pPr>
            <a:endParaRPr sz="2000" dirty="0"/>
          </a:p>
          <a:p>
            <a:pPr marL="0" lvl="0" indent="0" algn="l" rtl="0">
              <a:spcBef>
                <a:spcPts val="400"/>
              </a:spcBef>
              <a:spcAft>
                <a:spcPts val="0"/>
              </a:spcAft>
              <a:buSzPts val="2000"/>
              <a:buNone/>
            </a:pPr>
            <a:endParaRPr sz="2000" dirty="0"/>
          </a:p>
          <a:p>
            <a:pPr marL="0" lvl="0" indent="0" algn="l" rtl="0">
              <a:spcBef>
                <a:spcPts val="400"/>
              </a:spcBef>
              <a:spcAft>
                <a:spcPts val="0"/>
              </a:spcAft>
              <a:buSzPts val="2000"/>
              <a:buNone/>
            </a:pPr>
            <a:endParaRPr sz="2000" dirty="0"/>
          </a:p>
          <a:p>
            <a:pPr marL="0" lvl="0" indent="0" algn="l" rtl="0">
              <a:spcBef>
                <a:spcPts val="400"/>
              </a:spcBef>
              <a:spcAft>
                <a:spcPts val="0"/>
              </a:spcAft>
              <a:buSzPts val="2000"/>
              <a:buNone/>
            </a:pPr>
            <a:endParaRPr sz="2000" dirty="0"/>
          </a:p>
          <a:p>
            <a:pPr marL="0" lvl="0" indent="0" algn="l" rtl="0">
              <a:spcBef>
                <a:spcPts val="400"/>
              </a:spcBef>
              <a:spcAft>
                <a:spcPts val="0"/>
              </a:spcAft>
              <a:buSzPts val="2000"/>
              <a:buNone/>
            </a:pPr>
            <a:endParaRPr sz="2000" dirty="0"/>
          </a:p>
          <a:p>
            <a:pPr marL="0" lvl="0" indent="0" algn="l" rtl="0">
              <a:spcBef>
                <a:spcPts val="400"/>
              </a:spcBef>
              <a:spcAft>
                <a:spcPts val="0"/>
              </a:spcAft>
              <a:buSzPts val="2000"/>
              <a:buNone/>
            </a:pPr>
            <a:endParaRPr sz="2000" dirty="0"/>
          </a:p>
        </p:txBody>
      </p:sp>
      <p:graphicFrame>
        <p:nvGraphicFramePr>
          <p:cNvPr id="223" name="Google Shape;223;p16"/>
          <p:cNvGraphicFramePr/>
          <p:nvPr/>
        </p:nvGraphicFramePr>
        <p:xfrm>
          <a:off x="838200" y="2952750"/>
          <a:ext cx="7010400" cy="1752640"/>
        </p:xfrm>
        <a:graphic>
          <a:graphicData uri="http://schemas.openxmlformats.org/drawingml/2006/table">
            <a:tbl>
              <a:tblPr firstRow="1" bandRow="1">
                <a:noFill/>
                <a:tableStyleId>{A5BE6374-838D-46FB-ADED-4DA0C39D6D73}</a:tableStyleId>
              </a:tblPr>
              <a:tblGrid>
                <a:gridCol w="2336800">
                  <a:extLst>
                    <a:ext uri="{9D8B030D-6E8A-4147-A177-3AD203B41FA5}">
                      <a16:colId xmlns:a16="http://schemas.microsoft.com/office/drawing/2014/main" val="20000"/>
                    </a:ext>
                  </a:extLst>
                </a:gridCol>
                <a:gridCol w="2336800">
                  <a:extLst>
                    <a:ext uri="{9D8B030D-6E8A-4147-A177-3AD203B41FA5}">
                      <a16:colId xmlns:a16="http://schemas.microsoft.com/office/drawing/2014/main" val="20001"/>
                    </a:ext>
                  </a:extLst>
                </a:gridCol>
                <a:gridCol w="2336800">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a:t>Corpus</a:t>
                      </a:r>
                      <a:endParaRPr sz="1800"/>
                    </a:p>
                  </a:txBody>
                  <a:tcPr marL="91450" marR="91450" marT="45725" marB="45725"/>
                </a:tc>
                <a:tc>
                  <a:txBody>
                    <a:bodyPr/>
                    <a:lstStyle/>
                    <a:p>
                      <a:pPr marL="0" marR="0" lvl="0" indent="0" algn="l" rtl="0">
                        <a:spcBef>
                          <a:spcPts val="0"/>
                        </a:spcBef>
                        <a:spcAft>
                          <a:spcPts val="0"/>
                        </a:spcAft>
                        <a:buNone/>
                      </a:pPr>
                      <a:r>
                        <a:rPr lang="en-US" sz="1800"/>
                        <a:t>Tokens = N</a:t>
                      </a:r>
                      <a:endParaRPr/>
                    </a:p>
                  </a:txBody>
                  <a:tcPr marL="91450" marR="91450" marT="45725" marB="45725"/>
                </a:tc>
                <a:tc>
                  <a:txBody>
                    <a:bodyPr/>
                    <a:lstStyle/>
                    <a:p>
                      <a:pPr marL="0" marR="0" lvl="0" indent="0" algn="l" rtl="0">
                        <a:spcBef>
                          <a:spcPts val="0"/>
                        </a:spcBef>
                        <a:spcAft>
                          <a:spcPts val="0"/>
                        </a:spcAft>
                        <a:buNone/>
                      </a:pPr>
                      <a:r>
                        <a:rPr lang="en-US" sz="1800"/>
                        <a:t>Types = |V|</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Switchboard phone conversations</a:t>
                      </a:r>
                      <a:endParaRPr sz="1800"/>
                    </a:p>
                  </a:txBody>
                  <a:tcPr marL="91450" marR="91450" marT="45725" marB="45725"/>
                </a:tc>
                <a:tc>
                  <a:txBody>
                    <a:bodyPr/>
                    <a:lstStyle/>
                    <a:p>
                      <a:pPr marL="0" marR="0" lvl="0" indent="0" algn="l" rtl="0">
                        <a:spcBef>
                          <a:spcPts val="0"/>
                        </a:spcBef>
                        <a:spcAft>
                          <a:spcPts val="0"/>
                        </a:spcAft>
                        <a:buNone/>
                      </a:pPr>
                      <a:r>
                        <a:rPr lang="en-US" sz="1800"/>
                        <a:t>2.4 triệu</a:t>
                      </a:r>
                      <a:endParaRPr sz="1800"/>
                    </a:p>
                  </a:txBody>
                  <a:tcPr marL="91450" marR="91450" marT="45725" marB="45725"/>
                </a:tc>
                <a:tc>
                  <a:txBody>
                    <a:bodyPr/>
                    <a:lstStyle/>
                    <a:p>
                      <a:pPr marL="0" marR="0" lvl="0" indent="0" algn="l" rtl="0">
                        <a:spcBef>
                          <a:spcPts val="0"/>
                        </a:spcBef>
                        <a:spcAft>
                          <a:spcPts val="0"/>
                        </a:spcAft>
                        <a:buNone/>
                      </a:pPr>
                      <a:r>
                        <a:rPr lang="en-US" sz="1800"/>
                        <a:t>20 ngàn</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Shakespeare</a:t>
                      </a:r>
                      <a:endParaRPr/>
                    </a:p>
                  </a:txBody>
                  <a:tcPr marL="91450" marR="91450" marT="45725" marB="45725"/>
                </a:tc>
                <a:tc>
                  <a:txBody>
                    <a:bodyPr/>
                    <a:lstStyle/>
                    <a:p>
                      <a:pPr marL="0" marR="0" lvl="0" indent="0" algn="l" rtl="0">
                        <a:spcBef>
                          <a:spcPts val="0"/>
                        </a:spcBef>
                        <a:spcAft>
                          <a:spcPts val="0"/>
                        </a:spcAft>
                        <a:buNone/>
                      </a:pPr>
                      <a:r>
                        <a:rPr lang="en-US" sz="1800"/>
                        <a:t>884,000</a:t>
                      </a:r>
                      <a:endParaRPr/>
                    </a:p>
                  </a:txBody>
                  <a:tcPr marL="91450" marR="91450" marT="45725" marB="45725"/>
                </a:tc>
                <a:tc>
                  <a:txBody>
                    <a:bodyPr/>
                    <a:lstStyle/>
                    <a:p>
                      <a:pPr marL="0" marR="0" lvl="0" indent="0" algn="l" rtl="0">
                        <a:spcBef>
                          <a:spcPts val="0"/>
                        </a:spcBef>
                        <a:spcAft>
                          <a:spcPts val="0"/>
                        </a:spcAft>
                        <a:buNone/>
                      </a:pPr>
                      <a:r>
                        <a:rPr lang="en-US" sz="1800"/>
                        <a:t>31 ngàn</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Google N-grams</a:t>
                      </a:r>
                      <a:endParaRPr/>
                    </a:p>
                  </a:txBody>
                  <a:tcPr marL="91450" marR="91450" marT="45725" marB="45725"/>
                </a:tc>
                <a:tc>
                  <a:txBody>
                    <a:bodyPr/>
                    <a:lstStyle/>
                    <a:p>
                      <a:pPr marL="0" marR="0" lvl="0" indent="0" algn="l" rtl="0">
                        <a:spcBef>
                          <a:spcPts val="0"/>
                        </a:spcBef>
                        <a:spcAft>
                          <a:spcPts val="0"/>
                        </a:spcAft>
                        <a:buNone/>
                      </a:pPr>
                      <a:r>
                        <a:rPr lang="en-US" sz="1800"/>
                        <a:t>1 ngàn tỉ</a:t>
                      </a:r>
                      <a:endParaRPr sz="1800"/>
                    </a:p>
                  </a:txBody>
                  <a:tcPr marL="91450" marR="91450" marT="45725" marB="45725"/>
                </a:tc>
                <a:tc>
                  <a:txBody>
                    <a:bodyPr/>
                    <a:lstStyle/>
                    <a:p>
                      <a:pPr marL="0" marR="0" lvl="0" indent="0" algn="l" rtl="0">
                        <a:spcBef>
                          <a:spcPts val="0"/>
                        </a:spcBef>
                        <a:spcAft>
                          <a:spcPts val="0"/>
                        </a:spcAft>
                        <a:buNone/>
                      </a:pPr>
                      <a:r>
                        <a:rPr lang="en-US" sz="1800"/>
                        <a:t>13 triệu</a:t>
                      </a:r>
                      <a:endParaRPr sz="18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1"/>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Vấn đề trong Tokenization</a:t>
            </a:r>
            <a:endParaRPr/>
          </a:p>
        </p:txBody>
      </p:sp>
      <p:sp>
        <p:nvSpPr>
          <p:cNvPr id="260" name="Google Shape;260;p21"/>
          <p:cNvSpPr txBox="1">
            <a:spLocks noGrp="1"/>
          </p:cNvSpPr>
          <p:nvPr>
            <p:ph type="body" idx="1"/>
          </p:nvPr>
        </p:nvSpPr>
        <p:spPr>
          <a:xfrm>
            <a:off x="304800" y="1352550"/>
            <a:ext cx="8839200" cy="33337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000"/>
              <a:buChar char="•"/>
            </a:pPr>
            <a:r>
              <a:rPr lang="en-US" sz="2000">
                <a:latin typeface="Courier"/>
                <a:ea typeface="Courier"/>
                <a:cs typeface="Courier"/>
                <a:sym typeface="Courier"/>
              </a:rPr>
              <a:t>Finland’s capital    →</a:t>
            </a:r>
            <a:r>
              <a:rPr lang="en-US" sz="2000" i="1">
                <a:latin typeface="Courier"/>
                <a:ea typeface="Courier"/>
                <a:cs typeface="Courier"/>
                <a:sym typeface="Courier"/>
              </a:rPr>
              <a:t>  </a:t>
            </a:r>
            <a:r>
              <a:rPr lang="en-US" sz="2000">
                <a:latin typeface="Courier"/>
                <a:ea typeface="Courier"/>
                <a:cs typeface="Courier"/>
                <a:sym typeface="Courier"/>
              </a:rPr>
              <a:t>Finland Finlands Finland’s </a:t>
            </a:r>
            <a:r>
              <a:rPr lang="en-US" sz="2000">
                <a:latin typeface="Calibri"/>
                <a:ea typeface="Calibri"/>
                <a:cs typeface="Calibri"/>
                <a:sym typeface="Calibri"/>
              </a:rPr>
              <a:t> </a:t>
            </a:r>
            <a:r>
              <a:rPr lang="en-US" sz="2000" i="1">
                <a:latin typeface="Calibri"/>
                <a:ea typeface="Calibri"/>
                <a:cs typeface="Calibri"/>
                <a:sym typeface="Calibri"/>
              </a:rPr>
              <a:t>?</a:t>
            </a:r>
            <a:endParaRPr sz="2000">
              <a:latin typeface="Calibri"/>
              <a:ea typeface="Calibri"/>
              <a:cs typeface="Calibri"/>
              <a:sym typeface="Calibri"/>
            </a:endParaRPr>
          </a:p>
          <a:p>
            <a:pPr marL="342900" lvl="0" indent="-342900" algn="l" rtl="0">
              <a:spcBef>
                <a:spcPts val="400"/>
              </a:spcBef>
              <a:spcAft>
                <a:spcPts val="0"/>
              </a:spcAft>
              <a:buSzPts val="2000"/>
              <a:buChar char="•"/>
            </a:pPr>
            <a:r>
              <a:rPr lang="en-US" sz="2000">
                <a:latin typeface="Courier"/>
                <a:ea typeface="Courier"/>
                <a:cs typeface="Courier"/>
                <a:sym typeface="Courier"/>
              </a:rPr>
              <a:t>what’re, I’m, isn’t  →</a:t>
            </a:r>
            <a:r>
              <a:rPr lang="en-US" sz="2000" i="1">
                <a:latin typeface="Courier"/>
                <a:ea typeface="Courier"/>
                <a:cs typeface="Courier"/>
                <a:sym typeface="Courier"/>
              </a:rPr>
              <a:t>  </a:t>
            </a:r>
            <a:r>
              <a:rPr lang="en-US" sz="2000">
                <a:latin typeface="Courier"/>
                <a:ea typeface="Courier"/>
                <a:cs typeface="Courier"/>
                <a:sym typeface="Courier"/>
              </a:rPr>
              <a:t>What are, I am, is not</a:t>
            </a:r>
            <a:endParaRPr/>
          </a:p>
          <a:p>
            <a:pPr marL="342900" lvl="0" indent="-342900" algn="l" rtl="0">
              <a:spcBef>
                <a:spcPts val="400"/>
              </a:spcBef>
              <a:spcAft>
                <a:spcPts val="0"/>
              </a:spcAft>
              <a:buSzPts val="2000"/>
              <a:buChar char="•"/>
            </a:pPr>
            <a:r>
              <a:rPr lang="en-US" sz="2000">
                <a:latin typeface="Courier"/>
                <a:ea typeface="Courier"/>
                <a:cs typeface="Courier"/>
                <a:sym typeface="Courier"/>
              </a:rPr>
              <a:t>Hewlett-Packard      →  Hewlett Packard </a:t>
            </a:r>
            <a:r>
              <a:rPr lang="en-US" sz="2000"/>
              <a:t>?</a:t>
            </a:r>
            <a:endParaRPr sz="2000">
              <a:latin typeface="Courier"/>
              <a:ea typeface="Courier"/>
              <a:cs typeface="Courier"/>
              <a:sym typeface="Courier"/>
            </a:endParaRPr>
          </a:p>
          <a:p>
            <a:pPr marL="342900" lvl="0" indent="-342900" algn="l" rtl="0">
              <a:spcBef>
                <a:spcPts val="400"/>
              </a:spcBef>
              <a:spcAft>
                <a:spcPts val="0"/>
              </a:spcAft>
              <a:buSzPts val="2000"/>
              <a:buChar char="•"/>
            </a:pPr>
            <a:r>
              <a:rPr lang="en-US" sz="2000">
                <a:latin typeface="Courier"/>
                <a:ea typeface="Courier"/>
                <a:cs typeface="Courier"/>
                <a:sym typeface="Courier"/>
              </a:rPr>
              <a:t>state-of-the-art     →  state of the art </a:t>
            </a:r>
            <a:r>
              <a:rPr lang="en-US" sz="2000">
                <a:latin typeface="Calibri"/>
                <a:ea typeface="Calibri"/>
                <a:cs typeface="Calibri"/>
                <a:sym typeface="Calibri"/>
              </a:rPr>
              <a:t>?</a:t>
            </a:r>
            <a:endParaRPr/>
          </a:p>
          <a:p>
            <a:pPr marL="342900" lvl="0" indent="-342900" algn="l" rtl="0">
              <a:spcBef>
                <a:spcPts val="400"/>
              </a:spcBef>
              <a:spcAft>
                <a:spcPts val="0"/>
              </a:spcAft>
              <a:buSzPts val="2000"/>
              <a:buChar char="•"/>
            </a:pPr>
            <a:r>
              <a:rPr lang="en-US" sz="2000">
                <a:latin typeface="Courier"/>
                <a:ea typeface="Courier"/>
                <a:cs typeface="Courier"/>
                <a:sym typeface="Courier"/>
              </a:rPr>
              <a:t>Lowercase		→  lower-case lowercase lower case </a:t>
            </a:r>
            <a:r>
              <a:rPr lang="en-US" sz="2000">
                <a:latin typeface="Calibri"/>
                <a:ea typeface="Calibri"/>
                <a:cs typeface="Calibri"/>
                <a:sym typeface="Calibri"/>
              </a:rPr>
              <a:t>?</a:t>
            </a:r>
            <a:endParaRPr/>
          </a:p>
          <a:p>
            <a:pPr marL="342900" lvl="0" indent="-342900" algn="l" rtl="0">
              <a:spcBef>
                <a:spcPts val="440"/>
              </a:spcBef>
              <a:spcAft>
                <a:spcPts val="0"/>
              </a:spcAft>
              <a:buSzPts val="2000"/>
              <a:buChar char="•"/>
            </a:pPr>
            <a:r>
              <a:rPr lang="en-US" sz="2000">
                <a:latin typeface="Courier"/>
                <a:ea typeface="Courier"/>
                <a:cs typeface="Courier"/>
                <a:sym typeface="Courier"/>
              </a:rPr>
              <a:t>San Francisco	→  </a:t>
            </a:r>
            <a:r>
              <a:rPr lang="en-US" sz="2200">
                <a:latin typeface="Calibri"/>
                <a:ea typeface="Calibri"/>
                <a:cs typeface="Calibri"/>
                <a:sym typeface="Calibri"/>
              </a:rPr>
              <a:t>1 hay 2 token?</a:t>
            </a:r>
            <a:endParaRPr/>
          </a:p>
          <a:p>
            <a:pPr marL="342900" lvl="0" indent="-342900" algn="l" rtl="0">
              <a:spcBef>
                <a:spcPts val="400"/>
              </a:spcBef>
              <a:spcAft>
                <a:spcPts val="0"/>
              </a:spcAft>
              <a:buSzPts val="2000"/>
              <a:buChar char="•"/>
            </a:pPr>
            <a:r>
              <a:rPr lang="en-US" sz="2000">
                <a:latin typeface="Calibri"/>
                <a:ea typeface="Calibri"/>
                <a:cs typeface="Calibri"/>
                <a:sym typeface="Calibri"/>
              </a:rPr>
              <a:t>m.p.h., PhD.		</a:t>
            </a:r>
            <a:r>
              <a:rPr lang="en-US" sz="2000">
                <a:latin typeface="Courier"/>
                <a:ea typeface="Courier"/>
                <a:cs typeface="Courier"/>
                <a:sym typeface="Courier"/>
              </a:rPr>
              <a:t>→  </a:t>
            </a:r>
            <a:r>
              <a:rPr lang="en-US" sz="2000">
                <a:latin typeface="Calibri"/>
                <a:ea typeface="Calibri"/>
                <a:cs typeface="Calibri"/>
                <a:sym typeface="Calibri"/>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2"/>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Tokenization: những thách thức riêng của từng ngôn ngữ</a:t>
            </a:r>
            <a:endParaRPr/>
          </a:p>
        </p:txBody>
      </p:sp>
      <p:sp>
        <p:nvSpPr>
          <p:cNvPr id="266" name="Google Shape;266;p22"/>
          <p:cNvSpPr txBox="1">
            <a:spLocks noGrp="1"/>
          </p:cNvSpPr>
          <p:nvPr>
            <p:ph type="body" idx="1"/>
          </p:nvPr>
        </p:nvSpPr>
        <p:spPr>
          <a:xfrm>
            <a:off x="304800" y="1352550"/>
            <a:ext cx="8534400" cy="3581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dirty="0" err="1"/>
              <a:t>Tiếng</a:t>
            </a:r>
            <a:r>
              <a:rPr lang="en-US" dirty="0"/>
              <a:t> </a:t>
            </a:r>
            <a:r>
              <a:rPr lang="en-US" dirty="0" err="1"/>
              <a:t>Pháp</a:t>
            </a:r>
            <a:endParaRPr dirty="0"/>
          </a:p>
          <a:p>
            <a:pPr marL="685800" lvl="1" indent="-228600" algn="l" rtl="0">
              <a:spcBef>
                <a:spcPts val="400"/>
              </a:spcBef>
              <a:spcAft>
                <a:spcPts val="0"/>
              </a:spcAft>
              <a:buSzPts val="2000"/>
              <a:buChar char="•"/>
            </a:pPr>
            <a:r>
              <a:rPr lang="en-US" b="1" i="1" dirty="0" err="1"/>
              <a:t>L'ensemble</a:t>
            </a:r>
            <a:r>
              <a:rPr lang="en-US" dirty="0"/>
              <a:t> → 1 hay 2 token?</a:t>
            </a:r>
            <a:endParaRPr dirty="0"/>
          </a:p>
          <a:p>
            <a:pPr marL="1028700" lvl="2" indent="-228600" algn="l" rtl="0">
              <a:spcBef>
                <a:spcPts val="400"/>
              </a:spcBef>
              <a:spcAft>
                <a:spcPts val="0"/>
              </a:spcAft>
              <a:buSzPts val="2000"/>
              <a:buChar char="•"/>
            </a:pPr>
            <a:r>
              <a:rPr lang="en-US" b="1" i="1" dirty="0"/>
              <a:t>L </a:t>
            </a:r>
            <a:r>
              <a:rPr lang="en-US" dirty="0"/>
              <a:t>? </a:t>
            </a:r>
            <a:r>
              <a:rPr lang="en-US" b="1" i="1" dirty="0"/>
              <a:t>L’ </a:t>
            </a:r>
            <a:r>
              <a:rPr lang="en-US" dirty="0"/>
              <a:t>? </a:t>
            </a:r>
            <a:r>
              <a:rPr lang="en-US" b="1" i="1" dirty="0"/>
              <a:t>Le </a:t>
            </a:r>
            <a:r>
              <a:rPr lang="en-US" dirty="0"/>
              <a:t>?</a:t>
            </a:r>
            <a:endParaRPr dirty="0"/>
          </a:p>
          <a:p>
            <a:pPr marL="1028700" lvl="2" indent="-228600" algn="l" rtl="0">
              <a:spcBef>
                <a:spcPts val="400"/>
              </a:spcBef>
              <a:spcAft>
                <a:spcPts val="0"/>
              </a:spcAft>
              <a:buSzPts val="2000"/>
              <a:buChar char="•"/>
            </a:pPr>
            <a:r>
              <a:rPr lang="en-US" dirty="0" err="1"/>
              <a:t>Muốn</a:t>
            </a:r>
            <a:r>
              <a:rPr lang="en-US" dirty="0"/>
              <a:t> </a:t>
            </a:r>
            <a:r>
              <a:rPr lang="en-US" dirty="0" err="1"/>
              <a:t>xem</a:t>
            </a:r>
            <a:r>
              <a:rPr lang="en-US" dirty="0"/>
              <a:t> 2 </a:t>
            </a:r>
            <a:r>
              <a:rPr lang="en-US" dirty="0" err="1"/>
              <a:t>cụm</a:t>
            </a:r>
            <a:r>
              <a:rPr lang="en-US" dirty="0"/>
              <a:t> </a:t>
            </a:r>
            <a:r>
              <a:rPr lang="en-US" dirty="0" err="1"/>
              <a:t>này</a:t>
            </a:r>
            <a:r>
              <a:rPr lang="en-US" dirty="0"/>
              <a:t> </a:t>
            </a:r>
            <a:r>
              <a:rPr lang="en-US" dirty="0" err="1"/>
              <a:t>là</a:t>
            </a:r>
            <a:r>
              <a:rPr lang="en-US" dirty="0"/>
              <a:t> </a:t>
            </a:r>
            <a:r>
              <a:rPr lang="en-US" dirty="0" err="1"/>
              <a:t>một</a:t>
            </a:r>
            <a:r>
              <a:rPr lang="en-US" dirty="0"/>
              <a:t>: </a:t>
            </a:r>
            <a:r>
              <a:rPr lang="en-US" b="1" i="1" dirty="0" err="1"/>
              <a:t>l’ensemble</a:t>
            </a:r>
            <a:r>
              <a:rPr lang="en-US" dirty="0"/>
              <a:t> </a:t>
            </a:r>
            <a:r>
              <a:rPr lang="en-US" dirty="0" err="1"/>
              <a:t>và</a:t>
            </a:r>
            <a:r>
              <a:rPr lang="en-US" dirty="0"/>
              <a:t> </a:t>
            </a:r>
            <a:r>
              <a:rPr lang="en-US" b="1" i="1" dirty="0"/>
              <a:t>un ensemble</a:t>
            </a:r>
            <a:endParaRPr dirty="0"/>
          </a:p>
          <a:p>
            <a:pPr marL="685800" lvl="1" indent="-101600" algn="l" rtl="0">
              <a:spcBef>
                <a:spcPts val="400"/>
              </a:spcBef>
              <a:spcAft>
                <a:spcPts val="0"/>
              </a:spcAft>
              <a:buSzPts val="2000"/>
              <a:buNone/>
            </a:pPr>
            <a:endParaRPr b="1" i="1" dirty="0"/>
          </a:p>
          <a:p>
            <a:pPr marL="342900" lvl="0" indent="-342900" algn="l" rtl="0">
              <a:spcBef>
                <a:spcPts val="480"/>
              </a:spcBef>
              <a:spcAft>
                <a:spcPts val="0"/>
              </a:spcAft>
              <a:buSzPts val="2400"/>
              <a:buChar char="•"/>
            </a:pPr>
            <a:r>
              <a:rPr lang="en-US" dirty="0" err="1"/>
              <a:t>Tiếng</a:t>
            </a:r>
            <a:r>
              <a:rPr lang="en-US" dirty="0"/>
              <a:t> </a:t>
            </a:r>
            <a:r>
              <a:rPr lang="en-US" dirty="0" err="1"/>
              <a:t>Đức</a:t>
            </a:r>
            <a:r>
              <a:rPr lang="en-US" dirty="0"/>
              <a:t>: </a:t>
            </a:r>
            <a:r>
              <a:rPr lang="en-US" dirty="0" err="1"/>
              <a:t>Danh</a:t>
            </a:r>
            <a:r>
              <a:rPr lang="en-US" dirty="0"/>
              <a:t> </a:t>
            </a:r>
            <a:r>
              <a:rPr lang="en-US" dirty="0" err="1"/>
              <a:t>từ</a:t>
            </a:r>
            <a:r>
              <a:rPr lang="en-US" dirty="0"/>
              <a:t> </a:t>
            </a:r>
            <a:r>
              <a:rPr lang="en-US" dirty="0" err="1"/>
              <a:t>phức</a:t>
            </a:r>
            <a:r>
              <a:rPr lang="en-US" dirty="0"/>
              <a:t> (noun compound) </a:t>
            </a:r>
            <a:r>
              <a:rPr lang="en-US" dirty="0" err="1"/>
              <a:t>không</a:t>
            </a:r>
            <a:r>
              <a:rPr lang="en-US" dirty="0"/>
              <a:t> </a:t>
            </a:r>
            <a:r>
              <a:rPr lang="en-US" dirty="0" err="1"/>
              <a:t>được</a:t>
            </a:r>
            <a:r>
              <a:rPr lang="en-US" dirty="0"/>
              <a:t> </a:t>
            </a:r>
            <a:r>
              <a:rPr lang="en-US" dirty="0" err="1"/>
              <a:t>tách</a:t>
            </a:r>
            <a:r>
              <a:rPr lang="en-US" dirty="0"/>
              <a:t> ra</a:t>
            </a:r>
            <a:endParaRPr dirty="0"/>
          </a:p>
          <a:p>
            <a:pPr marL="685800" lvl="1" indent="-228600" algn="l" rtl="0">
              <a:spcBef>
                <a:spcPts val="400"/>
              </a:spcBef>
              <a:spcAft>
                <a:spcPts val="0"/>
              </a:spcAft>
              <a:buSzPts val="2000"/>
              <a:buChar char="•"/>
            </a:pPr>
            <a:r>
              <a:rPr lang="en-US" sz="2000" b="1" i="1" dirty="0" err="1"/>
              <a:t>Lebensversicherungsgesellschaftsangestellter</a:t>
            </a:r>
            <a:endParaRPr sz="2000" b="1" i="1" dirty="0"/>
          </a:p>
          <a:p>
            <a:pPr marL="685800" lvl="1" indent="-228600" algn="l" rtl="0">
              <a:spcBef>
                <a:spcPts val="400"/>
              </a:spcBef>
              <a:spcAft>
                <a:spcPts val="0"/>
              </a:spcAft>
              <a:buSzPts val="2000"/>
              <a:buChar char="•"/>
            </a:pPr>
            <a:r>
              <a:rPr lang="en-US" sz="2000" dirty="0"/>
              <a:t>‘</a:t>
            </a:r>
            <a:r>
              <a:rPr lang="en-US" sz="2000" dirty="0" err="1"/>
              <a:t>nhân</a:t>
            </a:r>
            <a:r>
              <a:rPr lang="en-US" sz="2000" dirty="0"/>
              <a:t> </a:t>
            </a:r>
            <a:r>
              <a:rPr lang="en-US" sz="2000" dirty="0" err="1"/>
              <a:t>viên</a:t>
            </a:r>
            <a:r>
              <a:rPr lang="en-US" sz="2000" dirty="0"/>
              <a:t> </a:t>
            </a:r>
            <a:r>
              <a:rPr lang="en-US" sz="2000" dirty="0" err="1"/>
              <a:t>công</a:t>
            </a:r>
            <a:r>
              <a:rPr lang="en-US" sz="2000" dirty="0"/>
              <a:t> ty </a:t>
            </a:r>
            <a:r>
              <a:rPr lang="en-US" sz="2000" dirty="0" err="1"/>
              <a:t>bảo</a:t>
            </a:r>
            <a:r>
              <a:rPr lang="en-US" sz="2000" dirty="0"/>
              <a:t> </a:t>
            </a:r>
            <a:r>
              <a:rPr lang="en-US" sz="2000" dirty="0" err="1"/>
              <a:t>hiểm</a:t>
            </a:r>
            <a:r>
              <a:rPr lang="en-US" sz="2000" dirty="0"/>
              <a:t> </a:t>
            </a:r>
            <a:r>
              <a:rPr lang="en-US" sz="2000" dirty="0" err="1"/>
              <a:t>nhân</a:t>
            </a:r>
            <a:r>
              <a:rPr lang="en-US" sz="2000" dirty="0"/>
              <a:t> </a:t>
            </a:r>
            <a:r>
              <a:rPr lang="en-US" sz="2000" dirty="0" err="1"/>
              <a:t>thọ</a:t>
            </a:r>
            <a:r>
              <a:rPr lang="en-US" sz="2000" dirty="0"/>
              <a:t>’</a:t>
            </a:r>
            <a:endParaRPr dirty="0"/>
          </a:p>
          <a:p>
            <a:pPr marL="685800" lvl="1" indent="-228600" algn="l" rtl="0">
              <a:spcBef>
                <a:spcPts val="400"/>
              </a:spcBef>
              <a:spcAft>
                <a:spcPts val="0"/>
              </a:spcAft>
              <a:buSzPts val="2000"/>
              <a:buChar char="•"/>
            </a:pPr>
            <a:r>
              <a:rPr lang="en-US" dirty="0"/>
              <a:t>IR </a:t>
            </a:r>
            <a:r>
              <a:rPr lang="en-US" dirty="0" err="1"/>
              <a:t>tiếng</a:t>
            </a:r>
            <a:r>
              <a:rPr lang="en-US" dirty="0"/>
              <a:t> </a:t>
            </a:r>
            <a:r>
              <a:rPr lang="en-US" dirty="0" err="1"/>
              <a:t>Đức</a:t>
            </a:r>
            <a:r>
              <a:rPr lang="en-US" dirty="0"/>
              <a:t> </a:t>
            </a:r>
            <a:r>
              <a:rPr lang="en-US" dirty="0" err="1"/>
              <a:t>cần</a:t>
            </a:r>
            <a:r>
              <a:rPr lang="en-US" dirty="0"/>
              <a:t> </a:t>
            </a:r>
            <a:r>
              <a:rPr lang="en-US" dirty="0" err="1"/>
              <a:t>bộ</a:t>
            </a:r>
            <a:r>
              <a:rPr lang="en-US" dirty="0"/>
              <a:t> </a:t>
            </a:r>
            <a:r>
              <a:rPr lang="en-US" dirty="0" err="1"/>
              <a:t>tách</a:t>
            </a:r>
            <a:r>
              <a:rPr lang="en-US" dirty="0"/>
              <a:t> </a:t>
            </a:r>
            <a:r>
              <a:rPr lang="en-US" dirty="0" err="1"/>
              <a:t>danh</a:t>
            </a:r>
            <a:r>
              <a:rPr lang="en-US" dirty="0"/>
              <a:t> </a:t>
            </a:r>
            <a:r>
              <a:rPr lang="en-US" dirty="0" err="1"/>
              <a:t>từ</a:t>
            </a:r>
            <a:r>
              <a:rPr lang="en-US" dirty="0"/>
              <a:t> </a:t>
            </a:r>
            <a:r>
              <a:rPr lang="en-US" dirty="0" err="1"/>
              <a:t>phức</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Biểu thức chính quy (regular expression)</a:t>
            </a:r>
            <a:endParaRPr/>
          </a:p>
        </p:txBody>
      </p:sp>
      <p:sp>
        <p:nvSpPr>
          <p:cNvPr id="111" name="Google Shape;111;p2"/>
          <p:cNvSpPr txBox="1">
            <a:spLocks noGrp="1"/>
          </p:cNvSpPr>
          <p:nvPr>
            <p:ph type="body" idx="1"/>
          </p:nvPr>
        </p:nvSpPr>
        <p:spPr>
          <a:xfrm>
            <a:off x="381000" y="1200150"/>
            <a:ext cx="8534400" cy="35433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dirty="0" err="1"/>
              <a:t>Một</a:t>
            </a:r>
            <a:r>
              <a:rPr lang="en-US" dirty="0"/>
              <a:t> </a:t>
            </a:r>
            <a:r>
              <a:rPr lang="en-US" dirty="0" err="1"/>
              <a:t>loại</a:t>
            </a:r>
            <a:r>
              <a:rPr lang="en-US" dirty="0"/>
              <a:t> </a:t>
            </a:r>
            <a:r>
              <a:rPr lang="en-US" dirty="0" err="1"/>
              <a:t>ngôn</a:t>
            </a:r>
            <a:r>
              <a:rPr lang="en-US" dirty="0"/>
              <a:t> </a:t>
            </a:r>
            <a:r>
              <a:rPr lang="en-US" dirty="0" err="1"/>
              <a:t>ngữ</a:t>
            </a:r>
            <a:r>
              <a:rPr lang="en-US" dirty="0"/>
              <a:t> </a:t>
            </a:r>
            <a:r>
              <a:rPr lang="en-US" dirty="0" err="1"/>
              <a:t>hình</a:t>
            </a:r>
            <a:r>
              <a:rPr lang="en-US" dirty="0"/>
              <a:t> </a:t>
            </a:r>
            <a:r>
              <a:rPr lang="en-US" dirty="0" err="1"/>
              <a:t>thức</a:t>
            </a:r>
            <a:r>
              <a:rPr lang="en-US" dirty="0"/>
              <a:t> </a:t>
            </a:r>
            <a:r>
              <a:rPr lang="en-US" dirty="0" err="1"/>
              <a:t>để</a:t>
            </a:r>
            <a:r>
              <a:rPr lang="en-US" dirty="0"/>
              <a:t> </a:t>
            </a:r>
            <a:r>
              <a:rPr lang="en-US" dirty="0" err="1"/>
              <a:t>biểu</a:t>
            </a:r>
            <a:r>
              <a:rPr lang="en-US" dirty="0"/>
              <a:t> </a:t>
            </a:r>
            <a:r>
              <a:rPr lang="en-US" dirty="0" err="1"/>
              <a:t>diễn</a:t>
            </a:r>
            <a:r>
              <a:rPr lang="en-US" dirty="0"/>
              <a:t> </a:t>
            </a:r>
            <a:r>
              <a:rPr lang="en-US" dirty="0" err="1"/>
              <a:t>các</a:t>
            </a:r>
            <a:r>
              <a:rPr lang="en-US" dirty="0"/>
              <a:t> </a:t>
            </a:r>
            <a:r>
              <a:rPr lang="en-US" dirty="0" err="1"/>
              <a:t>chuỗi</a:t>
            </a:r>
            <a:r>
              <a:rPr lang="en-US" dirty="0"/>
              <a:t> </a:t>
            </a:r>
            <a:r>
              <a:rPr lang="en-US" dirty="0" err="1"/>
              <a:t>văn</a:t>
            </a:r>
            <a:r>
              <a:rPr lang="en-US" dirty="0"/>
              <a:t> </a:t>
            </a:r>
            <a:r>
              <a:rPr lang="en-US" dirty="0" err="1"/>
              <a:t>bản</a:t>
            </a:r>
            <a:endParaRPr dirty="0"/>
          </a:p>
          <a:p>
            <a:pPr marL="342900" lvl="0" indent="-342900" algn="l" rtl="0">
              <a:spcBef>
                <a:spcPts val="480"/>
              </a:spcBef>
              <a:spcAft>
                <a:spcPts val="0"/>
              </a:spcAft>
              <a:buSzPts val="2400"/>
              <a:buChar char="•"/>
            </a:pPr>
            <a:r>
              <a:rPr lang="en-US" dirty="0" err="1"/>
              <a:t>Làm</a:t>
            </a:r>
            <a:r>
              <a:rPr lang="en-US" dirty="0"/>
              <a:t> </a:t>
            </a:r>
            <a:r>
              <a:rPr lang="en-US" dirty="0" err="1"/>
              <a:t>thế</a:t>
            </a:r>
            <a:r>
              <a:rPr lang="en-US" dirty="0"/>
              <a:t> </a:t>
            </a:r>
            <a:r>
              <a:rPr lang="en-US" dirty="0" err="1"/>
              <a:t>nào</a:t>
            </a:r>
            <a:r>
              <a:rPr lang="en-US" dirty="0"/>
              <a:t> </a:t>
            </a:r>
            <a:r>
              <a:rPr lang="en-US" dirty="0" err="1"/>
              <a:t>để</a:t>
            </a:r>
            <a:r>
              <a:rPr lang="en-US" dirty="0"/>
              <a:t> </a:t>
            </a:r>
            <a:r>
              <a:rPr lang="en-US" dirty="0" err="1"/>
              <a:t>tìm</a:t>
            </a:r>
            <a:r>
              <a:rPr lang="en-US" dirty="0"/>
              <a:t> ra </a:t>
            </a:r>
            <a:r>
              <a:rPr lang="en-US" dirty="0" err="1"/>
              <a:t>những</a:t>
            </a:r>
            <a:r>
              <a:rPr lang="en-US" dirty="0"/>
              <a:t> </a:t>
            </a:r>
            <a:r>
              <a:rPr lang="en-US" dirty="0" err="1"/>
              <a:t>chuỗi</a:t>
            </a:r>
            <a:r>
              <a:rPr lang="en-US" dirty="0"/>
              <a:t> </a:t>
            </a:r>
            <a:r>
              <a:rPr lang="en-US" dirty="0" err="1"/>
              <a:t>sau</a:t>
            </a:r>
            <a:r>
              <a:rPr lang="en-US" dirty="0"/>
              <a:t>?</a:t>
            </a:r>
            <a:endParaRPr dirty="0"/>
          </a:p>
          <a:p>
            <a:pPr marL="685800" lvl="1" indent="-228600" algn="l" rtl="0">
              <a:spcBef>
                <a:spcPts val="400"/>
              </a:spcBef>
              <a:spcAft>
                <a:spcPts val="0"/>
              </a:spcAft>
              <a:buSzPts val="2000"/>
              <a:buChar char="•"/>
            </a:pPr>
            <a:r>
              <a:rPr lang="en-US" dirty="0"/>
              <a:t>woodchuck</a:t>
            </a:r>
            <a:endParaRPr dirty="0"/>
          </a:p>
          <a:p>
            <a:pPr marL="685800" lvl="1" indent="-228600" algn="l" rtl="0">
              <a:spcBef>
                <a:spcPts val="400"/>
              </a:spcBef>
              <a:spcAft>
                <a:spcPts val="0"/>
              </a:spcAft>
              <a:buSzPts val="2000"/>
              <a:buChar char="•"/>
            </a:pPr>
            <a:r>
              <a:rPr lang="en-US" dirty="0"/>
              <a:t>woodchucks</a:t>
            </a:r>
            <a:endParaRPr dirty="0"/>
          </a:p>
          <a:p>
            <a:pPr marL="685800" lvl="1" indent="-228600" algn="l" rtl="0">
              <a:spcBef>
                <a:spcPts val="400"/>
              </a:spcBef>
              <a:spcAft>
                <a:spcPts val="0"/>
              </a:spcAft>
              <a:buSzPts val="2000"/>
              <a:buChar char="•"/>
            </a:pPr>
            <a:r>
              <a:rPr lang="en-US" dirty="0"/>
              <a:t>Woodchuck</a:t>
            </a:r>
            <a:endParaRPr dirty="0"/>
          </a:p>
          <a:p>
            <a:pPr marL="685800" lvl="1" indent="-228600" algn="l" rtl="0">
              <a:spcBef>
                <a:spcPts val="400"/>
              </a:spcBef>
              <a:spcAft>
                <a:spcPts val="0"/>
              </a:spcAft>
              <a:buSzPts val="2000"/>
              <a:buChar char="•"/>
            </a:pPr>
            <a:r>
              <a:rPr lang="en-US" dirty="0"/>
              <a:t>Woodchucks</a:t>
            </a:r>
            <a:endParaRPr dirty="0"/>
          </a:p>
          <a:p>
            <a:pPr marL="457200" lvl="1" indent="0" algn="l" rtl="0">
              <a:spcBef>
                <a:spcPts val="400"/>
              </a:spcBef>
              <a:spcAft>
                <a:spcPts val="0"/>
              </a:spcAft>
              <a:buSzPts val="2000"/>
              <a:buNone/>
            </a:pPr>
            <a:endParaRPr dirty="0"/>
          </a:p>
          <a:p>
            <a:pPr marL="342900" lvl="0" indent="-190500" algn="l" rtl="0">
              <a:spcBef>
                <a:spcPts val="480"/>
              </a:spcBef>
              <a:spcAft>
                <a:spcPts val="0"/>
              </a:spcAft>
              <a:buSzPts val="2400"/>
              <a:buNone/>
            </a:pPr>
            <a:endParaRPr dirty="0"/>
          </a:p>
        </p:txBody>
      </p:sp>
      <p:pic>
        <p:nvPicPr>
          <p:cNvPr id="112" name="Google Shape;112;p2" descr="220px-Groundhog3.jpg"/>
          <p:cNvPicPr preferRelativeResize="0"/>
          <p:nvPr/>
        </p:nvPicPr>
        <p:blipFill rotWithShape="1">
          <a:blip r:embed="rId3">
            <a:alphaModFix/>
          </a:blip>
          <a:srcRect/>
          <a:stretch/>
        </p:blipFill>
        <p:spPr>
          <a:xfrm>
            <a:off x="4343400" y="2190750"/>
            <a:ext cx="3657600" cy="274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title"/>
          </p:nvPr>
        </p:nvSpPr>
        <p:spPr>
          <a:xfrm>
            <a:off x="228600" y="114300"/>
            <a:ext cx="8763000" cy="857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Tokenization: những thách thức riêng của từng ngôn ngữ</a:t>
            </a:r>
            <a:endParaRPr/>
          </a:p>
        </p:txBody>
      </p:sp>
      <p:sp>
        <p:nvSpPr>
          <p:cNvPr id="272" name="Google Shape;272;p23"/>
          <p:cNvSpPr txBox="1">
            <a:spLocks noGrp="1"/>
          </p:cNvSpPr>
          <p:nvPr>
            <p:ph type="body" idx="1"/>
          </p:nvPr>
        </p:nvSpPr>
        <p:spPr>
          <a:xfrm>
            <a:off x="228600" y="1047750"/>
            <a:ext cx="8610600" cy="40957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a:t>Tiếng Hoa, tiếng Nhật không có khoảng trắng giữa các từ</a:t>
            </a:r>
            <a:endParaRPr/>
          </a:p>
          <a:p>
            <a:pPr marL="685800" lvl="1" indent="-228600" algn="l" rtl="0">
              <a:spcBef>
                <a:spcPts val="400"/>
              </a:spcBef>
              <a:spcAft>
                <a:spcPts val="0"/>
              </a:spcAft>
              <a:buSzPts val="2000"/>
              <a:buChar char="•"/>
            </a:pPr>
            <a:r>
              <a:rPr lang="en-US">
                <a:latin typeface="STHeiti"/>
                <a:ea typeface="STHeiti"/>
                <a:cs typeface="STHeiti"/>
                <a:sym typeface="STHeiti"/>
              </a:rPr>
              <a:t>莎拉波娃现在居住在美国东南部的佛罗里达。</a:t>
            </a:r>
            <a:endParaRPr>
              <a:latin typeface="STHeiti"/>
              <a:ea typeface="STHeiti"/>
              <a:cs typeface="STHeiti"/>
              <a:sym typeface="STHeiti"/>
            </a:endParaRPr>
          </a:p>
          <a:p>
            <a:pPr marL="685800" lvl="1" indent="-228600" algn="l" rtl="0">
              <a:spcBef>
                <a:spcPts val="400"/>
              </a:spcBef>
              <a:spcAft>
                <a:spcPts val="0"/>
              </a:spcAft>
              <a:buSzPts val="2000"/>
              <a:buChar char="•"/>
            </a:pPr>
            <a:r>
              <a:rPr lang="en-US">
                <a:latin typeface="STHeiti"/>
                <a:ea typeface="STHeiti"/>
                <a:cs typeface="STHeiti"/>
                <a:sym typeface="STHeiti"/>
              </a:rPr>
              <a:t>莎拉波娃  现在   居住  在    美国   东南部     的    佛罗里达</a:t>
            </a:r>
            <a:endParaRPr/>
          </a:p>
          <a:p>
            <a:pPr marL="685800" lvl="1" indent="-228600" algn="l" rtl="0">
              <a:spcBef>
                <a:spcPts val="400"/>
              </a:spcBef>
              <a:spcAft>
                <a:spcPts val="0"/>
              </a:spcAft>
              <a:buSzPts val="2000"/>
              <a:buChar char="•"/>
            </a:pPr>
            <a:r>
              <a:rPr lang="en-US">
                <a:solidFill>
                  <a:srgbClr val="595959"/>
                </a:solidFill>
              </a:rPr>
              <a:t>Sharapova now     lives in       US       southeastern     Florida</a:t>
            </a:r>
            <a:endParaRPr/>
          </a:p>
          <a:p>
            <a:pPr marL="342900" lvl="0" indent="-342900" algn="l" rtl="0">
              <a:spcBef>
                <a:spcPts val="480"/>
              </a:spcBef>
              <a:spcAft>
                <a:spcPts val="0"/>
              </a:spcAft>
              <a:buSzPts val="2400"/>
              <a:buChar char="•"/>
            </a:pPr>
            <a:r>
              <a:rPr lang="en-US"/>
              <a:t>Tiếng Nhật sử dụng nhiều bộ chữ trộn lẫn</a:t>
            </a:r>
            <a:endParaRPr/>
          </a:p>
          <a:p>
            <a:pPr marL="685800" lvl="1" indent="-228600" algn="l" rtl="0">
              <a:spcBef>
                <a:spcPts val="400"/>
              </a:spcBef>
              <a:spcAft>
                <a:spcPts val="0"/>
              </a:spcAft>
              <a:buSzPts val="2000"/>
              <a:buChar char="•"/>
            </a:pPr>
            <a:r>
              <a:rPr lang="en-US"/>
              <a:t>Ngày tháng/ số lượng có format khác nhau</a:t>
            </a:r>
            <a:endParaRPr/>
          </a:p>
        </p:txBody>
      </p:sp>
      <p:sp>
        <p:nvSpPr>
          <p:cNvPr id="273" name="Google Shape;273;p23"/>
          <p:cNvSpPr txBox="1"/>
          <p:nvPr/>
        </p:nvSpPr>
        <p:spPr>
          <a:xfrm>
            <a:off x="381000" y="3638550"/>
            <a:ext cx="8307275" cy="415498"/>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Clr>
                <a:schemeClr val="dk1"/>
              </a:buClr>
              <a:buSzPts val="1155"/>
              <a:buFont typeface="Noto Sans Symbols"/>
              <a:buNone/>
            </a:pPr>
            <a:r>
              <a:rPr lang="en-US" sz="2100" b="1" i="1" u="none" strike="noStrike" cap="none">
                <a:solidFill>
                  <a:schemeClr val="dk1"/>
                </a:solidFill>
                <a:latin typeface="Lucida Sans"/>
                <a:ea typeface="Lucida Sans"/>
                <a:cs typeface="Lucida Sans"/>
                <a:sym typeface="Lucida Sans"/>
              </a:rPr>
              <a:t>フォーチュン500社は情報不足のため時間あた$500K(約6,000万円)</a:t>
            </a:r>
            <a:endParaRPr sz="2100" b="1" i="1" u="none" strike="noStrike" cap="none">
              <a:solidFill>
                <a:schemeClr val="dk1"/>
              </a:solidFill>
              <a:latin typeface="Lucida Sans"/>
              <a:ea typeface="Lucida Sans"/>
              <a:cs typeface="Lucida Sans"/>
              <a:sym typeface="Lucida Sans"/>
            </a:endParaRPr>
          </a:p>
        </p:txBody>
      </p:sp>
      <p:grpSp>
        <p:nvGrpSpPr>
          <p:cNvPr id="274" name="Google Shape;274;p23"/>
          <p:cNvGrpSpPr/>
          <p:nvPr/>
        </p:nvGrpSpPr>
        <p:grpSpPr>
          <a:xfrm>
            <a:off x="1676401" y="4229100"/>
            <a:ext cx="5435600" cy="400050"/>
            <a:chOff x="422" y="3792"/>
            <a:chExt cx="3424" cy="336"/>
          </a:xfrm>
        </p:grpSpPr>
        <p:sp>
          <p:nvSpPr>
            <p:cNvPr id="275" name="Google Shape;275;p23"/>
            <p:cNvSpPr txBox="1"/>
            <p:nvPr/>
          </p:nvSpPr>
          <p:spPr>
            <a:xfrm>
              <a:off x="422" y="3792"/>
              <a:ext cx="722" cy="336"/>
            </a:xfrm>
            <a:prstGeom prst="rect">
              <a:avLst/>
            </a:prstGeom>
            <a:solidFill>
              <a:schemeClr val="accent1">
                <a:alpha val="49803"/>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Katakana</a:t>
              </a:r>
              <a:endParaRPr/>
            </a:p>
          </p:txBody>
        </p:sp>
        <p:sp>
          <p:nvSpPr>
            <p:cNvPr id="276" name="Google Shape;276;p23"/>
            <p:cNvSpPr txBox="1"/>
            <p:nvPr/>
          </p:nvSpPr>
          <p:spPr>
            <a:xfrm>
              <a:off x="1499" y="3792"/>
              <a:ext cx="703" cy="336"/>
            </a:xfrm>
            <a:prstGeom prst="rect">
              <a:avLst/>
            </a:prstGeom>
            <a:solidFill>
              <a:schemeClr val="accent1">
                <a:alpha val="49803"/>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Hiragana</a:t>
              </a:r>
              <a:endParaRPr/>
            </a:p>
          </p:txBody>
        </p:sp>
        <p:sp>
          <p:nvSpPr>
            <p:cNvPr id="277" name="Google Shape;277;p23"/>
            <p:cNvSpPr txBox="1"/>
            <p:nvPr/>
          </p:nvSpPr>
          <p:spPr>
            <a:xfrm>
              <a:off x="2603" y="3792"/>
              <a:ext cx="438" cy="336"/>
            </a:xfrm>
            <a:prstGeom prst="rect">
              <a:avLst/>
            </a:prstGeom>
            <a:solidFill>
              <a:schemeClr val="accent1">
                <a:alpha val="49803"/>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Kanji</a:t>
              </a:r>
              <a:endParaRPr/>
            </a:p>
          </p:txBody>
        </p:sp>
        <p:sp>
          <p:nvSpPr>
            <p:cNvPr id="278" name="Google Shape;278;p23"/>
            <p:cNvSpPr txBox="1"/>
            <p:nvPr/>
          </p:nvSpPr>
          <p:spPr>
            <a:xfrm>
              <a:off x="3275" y="3792"/>
              <a:ext cx="571" cy="336"/>
            </a:xfrm>
            <a:prstGeom prst="rect">
              <a:avLst/>
            </a:prstGeom>
            <a:solidFill>
              <a:schemeClr val="accent1">
                <a:alpha val="49803"/>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Romaji</a:t>
              </a:r>
              <a:endParaRPr sz="2000">
                <a:solidFill>
                  <a:schemeClr val="dk1"/>
                </a:solidFill>
                <a:latin typeface="Calibri"/>
                <a:ea typeface="Calibri"/>
                <a:cs typeface="Calibri"/>
                <a:sym typeface="Calibri"/>
              </a:endParaRPr>
            </a:p>
          </p:txBody>
        </p:sp>
      </p:grpSp>
      <p:sp>
        <p:nvSpPr>
          <p:cNvPr id="279" name="Google Shape;279;p23"/>
          <p:cNvSpPr/>
          <p:nvPr/>
        </p:nvSpPr>
        <p:spPr>
          <a:xfrm>
            <a:off x="914400" y="3600005"/>
            <a:ext cx="1447800" cy="46166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400">
              <a:solidFill>
                <a:schemeClr val="dk1"/>
              </a:solidFill>
              <a:latin typeface="Lucida Sans"/>
              <a:ea typeface="Lucida Sans"/>
              <a:cs typeface="Lucida Sans"/>
              <a:sym typeface="Lucida Sans"/>
            </a:endParaRPr>
          </a:p>
        </p:txBody>
      </p:sp>
      <p:cxnSp>
        <p:nvCxnSpPr>
          <p:cNvPr id="280" name="Google Shape;280;p23"/>
          <p:cNvCxnSpPr>
            <a:stCxn id="275" idx="0"/>
            <a:endCxn id="279" idx="2"/>
          </p:cNvCxnSpPr>
          <p:nvPr/>
        </p:nvCxnSpPr>
        <p:spPr>
          <a:xfrm rot="10800000">
            <a:off x="1638388" y="4061700"/>
            <a:ext cx="611100" cy="167400"/>
          </a:xfrm>
          <a:prstGeom prst="straightConnector1">
            <a:avLst/>
          </a:prstGeom>
          <a:noFill/>
          <a:ln w="9525" cap="flat" cmpd="sng">
            <a:solidFill>
              <a:schemeClr val="dk1"/>
            </a:solidFill>
            <a:prstDash val="solid"/>
            <a:miter lim="800000"/>
            <a:headEnd type="none" w="med" len="med"/>
            <a:tailEnd type="triangle" w="med" len="med"/>
          </a:ln>
        </p:spPr>
      </p:cxnSp>
      <p:sp>
        <p:nvSpPr>
          <p:cNvPr id="281" name="Google Shape;281;p23"/>
          <p:cNvSpPr/>
          <p:nvPr/>
        </p:nvSpPr>
        <p:spPr>
          <a:xfrm>
            <a:off x="4724400" y="3600005"/>
            <a:ext cx="533400" cy="46166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400">
              <a:solidFill>
                <a:schemeClr val="dk1"/>
              </a:solidFill>
              <a:latin typeface="Lucida Sans"/>
              <a:ea typeface="Lucida Sans"/>
              <a:cs typeface="Lucida Sans"/>
              <a:sym typeface="Lucida Sans"/>
            </a:endParaRPr>
          </a:p>
        </p:txBody>
      </p:sp>
      <p:cxnSp>
        <p:nvCxnSpPr>
          <p:cNvPr id="282" name="Google Shape;282;p23"/>
          <p:cNvCxnSpPr>
            <a:stCxn id="276" idx="0"/>
            <a:endCxn id="281" idx="2"/>
          </p:cNvCxnSpPr>
          <p:nvPr/>
        </p:nvCxnSpPr>
        <p:spPr>
          <a:xfrm rot="10800000" flipH="1">
            <a:off x="3944145" y="4061700"/>
            <a:ext cx="1047000" cy="167400"/>
          </a:xfrm>
          <a:prstGeom prst="straightConnector1">
            <a:avLst/>
          </a:prstGeom>
          <a:noFill/>
          <a:ln w="9525" cap="flat" cmpd="sng">
            <a:solidFill>
              <a:schemeClr val="dk1"/>
            </a:solidFill>
            <a:prstDash val="solid"/>
            <a:miter lim="800000"/>
            <a:headEnd type="none" w="med" len="med"/>
            <a:tailEnd type="triangle" w="med" len="med"/>
          </a:ln>
        </p:spPr>
      </p:cxnSp>
      <p:sp>
        <p:nvSpPr>
          <p:cNvPr id="283" name="Google Shape;283;p23"/>
          <p:cNvSpPr/>
          <p:nvPr/>
        </p:nvSpPr>
        <p:spPr>
          <a:xfrm>
            <a:off x="5257800" y="3600005"/>
            <a:ext cx="533400" cy="46166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400">
              <a:solidFill>
                <a:schemeClr val="dk1"/>
              </a:solidFill>
              <a:latin typeface="Lucida Sans"/>
              <a:ea typeface="Lucida Sans"/>
              <a:cs typeface="Lucida Sans"/>
              <a:sym typeface="Lucida Sans"/>
            </a:endParaRPr>
          </a:p>
        </p:txBody>
      </p:sp>
      <p:cxnSp>
        <p:nvCxnSpPr>
          <p:cNvPr id="284" name="Google Shape;284;p23"/>
          <p:cNvCxnSpPr>
            <a:stCxn id="277" idx="0"/>
            <a:endCxn id="283" idx="2"/>
          </p:cNvCxnSpPr>
          <p:nvPr/>
        </p:nvCxnSpPr>
        <p:spPr>
          <a:xfrm rot="10800000" flipH="1">
            <a:off x="5486401" y="4061700"/>
            <a:ext cx="38100" cy="167400"/>
          </a:xfrm>
          <a:prstGeom prst="straightConnector1">
            <a:avLst/>
          </a:prstGeom>
          <a:noFill/>
          <a:ln w="9525" cap="flat" cmpd="sng">
            <a:solidFill>
              <a:schemeClr val="dk1"/>
            </a:solidFill>
            <a:prstDash val="solid"/>
            <a:miter lim="800000"/>
            <a:headEnd type="none" w="med" len="med"/>
            <a:tailEnd type="triangle" w="med" len="med"/>
          </a:ln>
        </p:spPr>
      </p:cxnSp>
      <p:sp>
        <p:nvSpPr>
          <p:cNvPr id="285" name="Google Shape;285;p23"/>
          <p:cNvSpPr/>
          <p:nvPr/>
        </p:nvSpPr>
        <p:spPr>
          <a:xfrm>
            <a:off x="6934200" y="3569643"/>
            <a:ext cx="228600" cy="46166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400">
              <a:solidFill>
                <a:schemeClr val="dk1"/>
              </a:solidFill>
              <a:latin typeface="Lucida Sans"/>
              <a:ea typeface="Lucida Sans"/>
              <a:cs typeface="Lucida Sans"/>
              <a:sym typeface="Lucida Sans"/>
            </a:endParaRPr>
          </a:p>
        </p:txBody>
      </p:sp>
      <p:cxnSp>
        <p:nvCxnSpPr>
          <p:cNvPr id="286" name="Google Shape;286;p23"/>
          <p:cNvCxnSpPr>
            <a:stCxn id="278" idx="0"/>
            <a:endCxn id="285" idx="2"/>
          </p:cNvCxnSpPr>
          <p:nvPr/>
        </p:nvCxnSpPr>
        <p:spPr>
          <a:xfrm rot="10800000" flipH="1">
            <a:off x="6658770" y="4031400"/>
            <a:ext cx="389700" cy="197700"/>
          </a:xfrm>
          <a:prstGeom prst="straightConnector1">
            <a:avLst/>
          </a:prstGeom>
          <a:noFill/>
          <a:ln w="9525" cap="flat" cmpd="sng">
            <a:solidFill>
              <a:schemeClr val="dk1"/>
            </a:solidFill>
            <a:prstDash val="solid"/>
            <a:miter lim="800000"/>
            <a:headEnd type="none" w="med" len="med"/>
            <a:tailEnd type="triangle" w="med" len="med"/>
          </a:ln>
        </p:spPr>
      </p:cxnSp>
      <p:sp>
        <p:nvSpPr>
          <p:cNvPr id="287" name="Google Shape;287;p23"/>
          <p:cNvSpPr txBox="1"/>
          <p:nvPr/>
        </p:nvSpPr>
        <p:spPr>
          <a:xfrm>
            <a:off x="1062038" y="4629150"/>
            <a:ext cx="688303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Người sử dụng có thể nhập query gồm toàn hiragana!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4"/>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Tách từ trong tiếng Hoa</a:t>
            </a:r>
            <a:endParaRPr/>
          </a:p>
        </p:txBody>
      </p:sp>
      <p:sp>
        <p:nvSpPr>
          <p:cNvPr id="294" name="Google Shape;294;p24"/>
          <p:cNvSpPr txBox="1">
            <a:spLocks noGrp="1"/>
          </p:cNvSpPr>
          <p:nvPr>
            <p:ph type="body" idx="1"/>
          </p:nvPr>
        </p:nvSpPr>
        <p:spPr>
          <a:xfrm>
            <a:off x="304800" y="1352550"/>
            <a:ext cx="8534400" cy="33337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a:t>Còn gọi là </a:t>
            </a:r>
            <a:r>
              <a:rPr lang="en-US" b="1"/>
              <a:t>Word Segmentation</a:t>
            </a:r>
            <a:endParaRPr/>
          </a:p>
          <a:p>
            <a:pPr marL="342900" lvl="0" indent="-342900" algn="l" rtl="0">
              <a:spcBef>
                <a:spcPts val="480"/>
              </a:spcBef>
              <a:spcAft>
                <a:spcPts val="0"/>
              </a:spcAft>
              <a:buSzPts val="2400"/>
              <a:buChar char="•"/>
            </a:pPr>
            <a:r>
              <a:rPr lang="en-US"/>
              <a:t>Từ trong tiếng Hoa được tạo thành từ các ký tự (character)</a:t>
            </a:r>
            <a:endParaRPr/>
          </a:p>
          <a:p>
            <a:pPr marL="685800" lvl="1" indent="-228600" algn="l" rtl="0">
              <a:spcBef>
                <a:spcPts val="400"/>
              </a:spcBef>
              <a:spcAft>
                <a:spcPts val="0"/>
              </a:spcAft>
              <a:buSzPts val="2000"/>
              <a:buChar char="•"/>
            </a:pPr>
            <a:r>
              <a:rPr lang="en-US"/>
              <a:t>Ký tự nói chung có 1 âm tiết (syllable) và 1 hình vị (morpheme).</a:t>
            </a:r>
            <a:endParaRPr/>
          </a:p>
          <a:p>
            <a:pPr marL="685800" lvl="1" indent="-228600" algn="l" rtl="0">
              <a:spcBef>
                <a:spcPts val="400"/>
              </a:spcBef>
              <a:spcAft>
                <a:spcPts val="0"/>
              </a:spcAft>
              <a:buSzPts val="2000"/>
              <a:buChar char="•"/>
            </a:pPr>
            <a:r>
              <a:rPr lang="en-US"/>
              <a:t>Trung bình mỗi từ có 2.4 ký tự.</a:t>
            </a:r>
            <a:endParaRPr/>
          </a:p>
          <a:p>
            <a:pPr marL="342900" lvl="0" indent="-342900" algn="l" rtl="0">
              <a:spcBef>
                <a:spcPts val="480"/>
              </a:spcBef>
              <a:spcAft>
                <a:spcPts val="0"/>
              </a:spcAft>
              <a:buSzPts val="2400"/>
              <a:buChar char="•"/>
            </a:pPr>
            <a:r>
              <a:rPr lang="en-US"/>
              <a:t>Thuật toán tách từ baseline chuẩn: </a:t>
            </a:r>
            <a:endParaRPr/>
          </a:p>
          <a:p>
            <a:pPr marL="685800" lvl="1" indent="-228600" algn="l" rtl="0">
              <a:spcBef>
                <a:spcPts val="400"/>
              </a:spcBef>
              <a:spcAft>
                <a:spcPts val="0"/>
              </a:spcAft>
              <a:buSzPts val="2000"/>
              <a:buChar char="•"/>
            </a:pPr>
            <a:r>
              <a:rPr lang="en-US"/>
              <a:t>Maximum Matching  (còn gọi là thuật toán Greedy)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5"/>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br>
              <a:rPr lang="en-US"/>
            </a:br>
            <a:r>
              <a:rPr lang="en-US"/>
              <a:t>Thuật toán tách từ Maximum Matching</a:t>
            </a:r>
            <a:endParaRPr/>
          </a:p>
        </p:txBody>
      </p:sp>
      <p:sp>
        <p:nvSpPr>
          <p:cNvPr id="301" name="Google Shape;301;p25"/>
          <p:cNvSpPr txBox="1">
            <a:spLocks noGrp="1"/>
          </p:cNvSpPr>
          <p:nvPr>
            <p:ph type="body" idx="1"/>
          </p:nvPr>
        </p:nvSpPr>
        <p:spPr>
          <a:xfrm>
            <a:off x="304800" y="1352550"/>
            <a:ext cx="8534400" cy="3333750"/>
          </a:xfrm>
          <a:prstGeom prst="rect">
            <a:avLst/>
          </a:prstGeom>
          <a:noFill/>
          <a:ln>
            <a:noFill/>
          </a:ln>
        </p:spPr>
        <p:txBody>
          <a:bodyPr spcFirstLastPara="1" wrap="square" lIns="91425" tIns="45700" rIns="91425" bIns="45700" anchor="t" anchorCtr="0">
            <a:noAutofit/>
          </a:bodyPr>
          <a:lstStyle/>
          <a:p>
            <a:pPr marL="533400" lvl="0" indent="-533400" algn="l" rtl="0">
              <a:spcBef>
                <a:spcPts val="0"/>
              </a:spcBef>
              <a:spcAft>
                <a:spcPts val="0"/>
              </a:spcAft>
              <a:buSzPts val="2400"/>
              <a:buChar char="•"/>
            </a:pPr>
            <a:r>
              <a:rPr lang="en-US"/>
              <a:t>Cho trước một chuỗi ký tự tiếng Hoa.</a:t>
            </a:r>
            <a:endParaRPr/>
          </a:p>
          <a:p>
            <a:pPr marL="533400" lvl="0" indent="-533400" algn="l" rtl="0">
              <a:spcBef>
                <a:spcPts val="480"/>
              </a:spcBef>
              <a:spcAft>
                <a:spcPts val="0"/>
              </a:spcAft>
              <a:buClr>
                <a:schemeClr val="dk1"/>
              </a:buClr>
              <a:buSzPts val="2400"/>
              <a:buFont typeface="Arial"/>
              <a:buAutoNum type="arabicParenR"/>
            </a:pPr>
            <a:r>
              <a:rPr lang="en-US"/>
              <a:t>Khởi tạo một con trỏ (pointer) tại điểm đầu của chuỗi</a:t>
            </a:r>
            <a:endParaRPr/>
          </a:p>
          <a:p>
            <a:pPr marL="533400" lvl="0" indent="-533400" algn="l" rtl="0">
              <a:spcBef>
                <a:spcPts val="480"/>
              </a:spcBef>
              <a:spcAft>
                <a:spcPts val="0"/>
              </a:spcAft>
              <a:buClr>
                <a:schemeClr val="dk1"/>
              </a:buClr>
              <a:buSzPts val="2400"/>
              <a:buFont typeface="Arial"/>
              <a:buAutoNum type="arabicParenR"/>
            </a:pPr>
            <a:r>
              <a:rPr lang="en-US"/>
              <a:t>Tìm từ dài nhất trong tự điển khớp với chuỗi bắt đầu từ vị trí con trỏ</a:t>
            </a:r>
            <a:endParaRPr/>
          </a:p>
          <a:p>
            <a:pPr marL="533400" lvl="0" indent="-533400" algn="l" rtl="0">
              <a:spcBef>
                <a:spcPts val="480"/>
              </a:spcBef>
              <a:spcAft>
                <a:spcPts val="0"/>
              </a:spcAft>
              <a:buClr>
                <a:schemeClr val="dk1"/>
              </a:buClr>
              <a:buSzPts val="2400"/>
              <a:buFont typeface="Arial"/>
              <a:buAutoNum type="arabicParenR"/>
            </a:pPr>
            <a:r>
              <a:rPr lang="en-US"/>
              <a:t>Dời con trỏ sang phải qua từ đã tìm được</a:t>
            </a:r>
            <a:endParaRPr/>
          </a:p>
          <a:p>
            <a:pPr marL="533400" lvl="0" indent="-533400" algn="l" rtl="0">
              <a:spcBef>
                <a:spcPts val="480"/>
              </a:spcBef>
              <a:spcAft>
                <a:spcPts val="0"/>
              </a:spcAft>
              <a:buClr>
                <a:schemeClr val="dk1"/>
              </a:buClr>
              <a:buSzPts val="2400"/>
              <a:buFont typeface="Arial"/>
              <a:buAutoNum type="arabicParenR"/>
            </a:pPr>
            <a:r>
              <a:rPr lang="en-US"/>
              <a:t>Quay lại bước 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6"/>
          <p:cNvSpPr txBox="1">
            <a:spLocks noGrp="1"/>
          </p:cNvSpPr>
          <p:nvPr>
            <p:ph type="title"/>
          </p:nvPr>
        </p:nvSpPr>
        <p:spPr>
          <a:xfrm>
            <a:off x="228600" y="-171450"/>
            <a:ext cx="8763000" cy="857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Minh họa thuật toán Max-match</a:t>
            </a:r>
            <a:endParaRPr/>
          </a:p>
        </p:txBody>
      </p:sp>
      <p:sp>
        <p:nvSpPr>
          <p:cNvPr id="308" name="Google Shape;308;p26"/>
          <p:cNvSpPr txBox="1">
            <a:spLocks noGrp="1"/>
          </p:cNvSpPr>
          <p:nvPr>
            <p:ph type="body" idx="1"/>
          </p:nvPr>
        </p:nvSpPr>
        <p:spPr>
          <a:xfrm>
            <a:off x="533400" y="990600"/>
            <a:ext cx="8763000" cy="41529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800"/>
              <a:t>Thecatinthehat</a:t>
            </a:r>
            <a:endParaRPr sz="2800"/>
          </a:p>
          <a:p>
            <a:pPr marL="342900" lvl="0" indent="-342900" algn="l" rtl="0">
              <a:spcBef>
                <a:spcPts val="560"/>
              </a:spcBef>
              <a:spcAft>
                <a:spcPts val="0"/>
              </a:spcAft>
              <a:buSzPts val="2800"/>
              <a:buChar char="•"/>
            </a:pPr>
            <a:r>
              <a:rPr lang="en-US" sz="2800"/>
              <a:t>Thetabledownthere</a:t>
            </a:r>
            <a:endParaRPr sz="2800"/>
          </a:p>
          <a:p>
            <a:pPr marL="342900" lvl="0" indent="-190500" algn="l" rtl="0">
              <a:spcBef>
                <a:spcPts val="480"/>
              </a:spcBef>
              <a:spcAft>
                <a:spcPts val="0"/>
              </a:spcAft>
              <a:buSzPts val="2400"/>
              <a:buNone/>
            </a:pPr>
            <a:endParaRPr/>
          </a:p>
          <a:p>
            <a:pPr marL="342900" lvl="0" indent="-342900" algn="l" rtl="0">
              <a:spcBef>
                <a:spcPts val="480"/>
              </a:spcBef>
              <a:spcAft>
                <a:spcPts val="0"/>
              </a:spcAft>
              <a:buSzPts val="2400"/>
              <a:buChar char="•"/>
            </a:pPr>
            <a:r>
              <a:rPr lang="en-US"/>
              <a:t>Không hoạt động tốt cho tiếng Anh!</a:t>
            </a:r>
            <a:endParaRPr/>
          </a:p>
          <a:p>
            <a:pPr marL="342900" lvl="0" indent="-190500" algn="l" rtl="0">
              <a:spcBef>
                <a:spcPts val="480"/>
              </a:spcBef>
              <a:spcAft>
                <a:spcPts val="0"/>
              </a:spcAft>
              <a:buSzPts val="2400"/>
              <a:buNone/>
            </a:pPr>
            <a:endParaRPr/>
          </a:p>
          <a:p>
            <a:pPr marL="342900" lvl="0" indent="-342900" algn="l" rtl="0">
              <a:spcBef>
                <a:spcPts val="480"/>
              </a:spcBef>
              <a:spcAft>
                <a:spcPts val="0"/>
              </a:spcAft>
              <a:buSzPts val="2400"/>
              <a:buChar char="•"/>
            </a:pPr>
            <a:r>
              <a:rPr lang="en-US"/>
              <a:t>Nhưng hoạt động tốt đáng kinh ngạc cho tiếng Hoa.</a:t>
            </a:r>
            <a:endParaRPr/>
          </a:p>
          <a:p>
            <a:pPr marL="685800" lvl="1" indent="-228600" algn="l" rtl="0">
              <a:spcBef>
                <a:spcPts val="400"/>
              </a:spcBef>
              <a:spcAft>
                <a:spcPts val="0"/>
              </a:spcAft>
              <a:buSzPts val="2000"/>
              <a:buChar char="•"/>
            </a:pPr>
            <a:r>
              <a:rPr lang="en-US"/>
              <a:t>莎拉波娃现在居住在美国东南部的佛罗里达。</a:t>
            </a:r>
            <a:endParaRPr/>
          </a:p>
          <a:p>
            <a:pPr marL="685800" lvl="1" indent="-228600" algn="l" rtl="0">
              <a:spcBef>
                <a:spcPts val="400"/>
              </a:spcBef>
              <a:spcAft>
                <a:spcPts val="0"/>
              </a:spcAft>
              <a:buSzPts val="2000"/>
              <a:buChar char="•"/>
            </a:pPr>
            <a:r>
              <a:rPr lang="en-US"/>
              <a:t>莎拉波娃  现在   居住   在  美国   东南部     的  佛罗里达</a:t>
            </a:r>
            <a:endParaRPr sz="2400"/>
          </a:p>
          <a:p>
            <a:pPr marL="342900" lvl="0" indent="-342900" algn="l" rtl="0">
              <a:spcBef>
                <a:spcPts val="480"/>
              </a:spcBef>
              <a:spcAft>
                <a:spcPts val="0"/>
              </a:spcAft>
              <a:buSzPts val="2400"/>
              <a:buChar char="•"/>
            </a:pPr>
            <a:r>
              <a:rPr lang="en-US"/>
              <a:t>Thuật toán tách từ dựa trên xác suất hiện đại hoạt động tốt hơn.</a:t>
            </a:r>
            <a:endParaRPr/>
          </a:p>
        </p:txBody>
      </p:sp>
      <p:sp>
        <p:nvSpPr>
          <p:cNvPr id="309" name="Google Shape;309;p26"/>
          <p:cNvSpPr txBox="1"/>
          <p:nvPr/>
        </p:nvSpPr>
        <p:spPr>
          <a:xfrm>
            <a:off x="4953000" y="1504950"/>
            <a:ext cx="3352800" cy="40011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en-US" sz="2000" b="0" i="0" u="none" strike="noStrike" cap="none">
                <a:solidFill>
                  <a:schemeClr val="dk1"/>
                </a:solidFill>
                <a:latin typeface="Lucida Sans"/>
                <a:ea typeface="Lucida Sans"/>
                <a:cs typeface="Lucida Sans"/>
                <a:sym typeface="Lucida Sans"/>
              </a:rPr>
              <a:t>the table down there</a:t>
            </a:r>
            <a:endParaRPr/>
          </a:p>
        </p:txBody>
      </p:sp>
      <p:sp>
        <p:nvSpPr>
          <p:cNvPr id="310" name="Google Shape;310;p26"/>
          <p:cNvSpPr txBox="1"/>
          <p:nvPr/>
        </p:nvSpPr>
        <p:spPr>
          <a:xfrm>
            <a:off x="4953000" y="1047750"/>
            <a:ext cx="2971800" cy="40011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en-US" sz="2000" b="0" i="0" u="none" strike="noStrike" cap="none">
                <a:solidFill>
                  <a:schemeClr val="dk1"/>
                </a:solidFill>
                <a:latin typeface="Lucida Sans"/>
                <a:ea typeface="Lucida Sans"/>
                <a:cs typeface="Lucida Sans"/>
                <a:sym typeface="Lucida Sans"/>
              </a:rPr>
              <a:t>the cat in the hat</a:t>
            </a:r>
            <a:endParaRPr/>
          </a:p>
        </p:txBody>
      </p:sp>
      <p:sp>
        <p:nvSpPr>
          <p:cNvPr id="311" name="Google Shape;311;p26"/>
          <p:cNvSpPr txBox="1"/>
          <p:nvPr/>
        </p:nvSpPr>
        <p:spPr>
          <a:xfrm>
            <a:off x="4953000" y="1962150"/>
            <a:ext cx="3352800" cy="40011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en-US" sz="2000" b="0" i="0" u="none" strike="noStrike" cap="none">
                <a:solidFill>
                  <a:schemeClr val="dk1"/>
                </a:solidFill>
                <a:latin typeface="Lucida Sans"/>
                <a:ea typeface="Lucida Sans"/>
                <a:cs typeface="Lucida Sans"/>
                <a:sym typeface="Lucida Sans"/>
              </a:rPr>
              <a:t>theta bled own there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7733-3925-2F41-A66B-7F06FA1ACA15}"/>
              </a:ext>
            </a:extLst>
          </p:cNvPr>
          <p:cNvSpPr>
            <a:spLocks noGrp="1"/>
          </p:cNvSpPr>
          <p:nvPr>
            <p:ph type="title"/>
          </p:nvPr>
        </p:nvSpPr>
        <p:spPr/>
        <p:txBody>
          <a:bodyPr/>
          <a:lstStyle/>
          <a:p>
            <a:r>
              <a:rPr lang="en-US" dirty="0" err="1"/>
              <a:t>Tiếng</a:t>
            </a:r>
            <a:r>
              <a:rPr lang="en-US" dirty="0"/>
              <a:t> </a:t>
            </a:r>
            <a:r>
              <a:rPr lang="en-US" dirty="0" err="1"/>
              <a:t>Việt</a:t>
            </a:r>
            <a:endParaRPr lang="en-US" dirty="0"/>
          </a:p>
        </p:txBody>
      </p:sp>
      <p:sp>
        <p:nvSpPr>
          <p:cNvPr id="3" name="Text Placeholder 2">
            <a:extLst>
              <a:ext uri="{FF2B5EF4-FFF2-40B4-BE49-F238E27FC236}">
                <a16:creationId xmlns:a16="http://schemas.microsoft.com/office/drawing/2014/main" id="{96CC50B6-5AB0-D147-8639-E080BDC3460F}"/>
              </a:ext>
            </a:extLst>
          </p:cNvPr>
          <p:cNvSpPr>
            <a:spLocks noGrp="1"/>
          </p:cNvSpPr>
          <p:nvPr>
            <p:ph type="body" idx="1"/>
          </p:nvPr>
        </p:nvSpPr>
        <p:spPr/>
        <p:txBody>
          <a:bodyPr/>
          <a:lstStyle/>
          <a:p>
            <a:r>
              <a:rPr lang="vi-VN" dirty="0"/>
              <a:t>Là ngôn ngữ đơn lập (Trung Quốc, Nhật, Thái, và Việt). </a:t>
            </a:r>
          </a:p>
          <a:p>
            <a:r>
              <a:rPr lang="vi-VN" dirty="0"/>
              <a:t>Với các ngôn ngữ đơn lập, một từ có thể có một hoặc nhiều âm tiết. </a:t>
            </a:r>
          </a:p>
          <a:p>
            <a:r>
              <a:rPr lang="vi-VN" dirty="0"/>
              <a:t>Vấn đề của bài toán tách từ là khử được sự nhập nhằng trong ranh giới từ.</a:t>
            </a:r>
            <a:endParaRPr lang="en-US" dirty="0"/>
          </a:p>
        </p:txBody>
      </p:sp>
      <p:sp>
        <p:nvSpPr>
          <p:cNvPr id="4" name="Slide Number Placeholder 3">
            <a:extLst>
              <a:ext uri="{FF2B5EF4-FFF2-40B4-BE49-F238E27FC236}">
                <a16:creationId xmlns:a16="http://schemas.microsoft.com/office/drawing/2014/main" id="{A812E0DD-1C53-0241-B73E-E68BD694439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4241191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7733-3925-2F41-A66B-7F06FA1ACA15}"/>
              </a:ext>
            </a:extLst>
          </p:cNvPr>
          <p:cNvSpPr>
            <a:spLocks noGrp="1"/>
          </p:cNvSpPr>
          <p:nvPr>
            <p:ph type="title"/>
          </p:nvPr>
        </p:nvSpPr>
        <p:spPr/>
        <p:txBody>
          <a:bodyPr/>
          <a:lstStyle/>
          <a:p>
            <a:r>
              <a:rPr lang="en-US" dirty="0" err="1"/>
              <a:t>Tiếng</a:t>
            </a:r>
            <a:r>
              <a:rPr lang="en-US" dirty="0"/>
              <a:t> </a:t>
            </a:r>
            <a:r>
              <a:rPr lang="en-US" dirty="0" err="1"/>
              <a:t>Việt</a:t>
            </a:r>
            <a:r>
              <a:rPr lang="en-US" dirty="0"/>
              <a:t> – </a:t>
            </a:r>
            <a:r>
              <a:rPr lang="en-US" dirty="0" err="1"/>
              <a:t>Từ</a:t>
            </a:r>
            <a:r>
              <a:rPr lang="en-US" dirty="0"/>
              <a:t> </a:t>
            </a:r>
            <a:r>
              <a:rPr lang="en-US" dirty="0" err="1"/>
              <a:t>vựng</a:t>
            </a:r>
            <a:endParaRPr lang="en-US" dirty="0"/>
          </a:p>
        </p:txBody>
      </p:sp>
      <p:sp>
        <p:nvSpPr>
          <p:cNvPr id="3" name="Text Placeholder 2">
            <a:extLst>
              <a:ext uri="{FF2B5EF4-FFF2-40B4-BE49-F238E27FC236}">
                <a16:creationId xmlns:a16="http://schemas.microsoft.com/office/drawing/2014/main" id="{96CC50B6-5AB0-D147-8639-E080BDC3460F}"/>
              </a:ext>
            </a:extLst>
          </p:cNvPr>
          <p:cNvSpPr>
            <a:spLocks noGrp="1"/>
          </p:cNvSpPr>
          <p:nvPr>
            <p:ph type="body" idx="1"/>
          </p:nvPr>
        </p:nvSpPr>
        <p:spPr/>
        <p:txBody>
          <a:bodyPr/>
          <a:lstStyle/>
          <a:p>
            <a:r>
              <a:rPr lang="vi-VN" dirty="0"/>
              <a:t>Tiếng Việt là ngôn ngữ không biến hình.</a:t>
            </a:r>
          </a:p>
          <a:p>
            <a:r>
              <a:rPr lang="vi-VN" dirty="0"/>
              <a:t>Từ điển từ tiếng Việt (Vietlex): &gt;40.000 từ, trong đó: </a:t>
            </a:r>
          </a:p>
          <a:p>
            <a:pPr lvl="1"/>
            <a:r>
              <a:rPr lang="vi-VN" dirty="0"/>
              <a:t>81.55% âm tiết là từ : từ đơn </a:t>
            </a:r>
          </a:p>
          <a:p>
            <a:pPr lvl="1"/>
            <a:r>
              <a:rPr lang="vi-VN" dirty="0"/>
              <a:t>15.69% các từ trong từ điển là từ đơn </a:t>
            </a:r>
          </a:p>
          <a:p>
            <a:pPr lvl="1"/>
            <a:r>
              <a:rPr lang="vi-VN" dirty="0"/>
              <a:t>70.72% từ ghép có 2 âm tiết </a:t>
            </a:r>
          </a:p>
          <a:p>
            <a:pPr lvl="1"/>
            <a:r>
              <a:rPr lang="vi-VN" dirty="0"/>
              <a:t>13.59% từ ghép ≥ 3 âm tiết </a:t>
            </a:r>
          </a:p>
          <a:p>
            <a:pPr lvl="1"/>
            <a:r>
              <a:rPr lang="vi-VN" dirty="0"/>
              <a:t>1.04% từ ghép ≥ 4 âm tiết</a:t>
            </a:r>
            <a:endParaRPr lang="en-US" dirty="0"/>
          </a:p>
        </p:txBody>
      </p:sp>
      <p:sp>
        <p:nvSpPr>
          <p:cNvPr id="4" name="Slide Number Placeholder 3">
            <a:extLst>
              <a:ext uri="{FF2B5EF4-FFF2-40B4-BE49-F238E27FC236}">
                <a16:creationId xmlns:a16="http://schemas.microsoft.com/office/drawing/2014/main" id="{A812E0DD-1C53-0241-B73E-E68BD694439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3089104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7733-3925-2F41-A66B-7F06FA1ACA15}"/>
              </a:ext>
            </a:extLst>
          </p:cNvPr>
          <p:cNvSpPr>
            <a:spLocks noGrp="1"/>
          </p:cNvSpPr>
          <p:nvPr>
            <p:ph type="title"/>
          </p:nvPr>
        </p:nvSpPr>
        <p:spPr/>
        <p:txBody>
          <a:bodyPr/>
          <a:lstStyle/>
          <a:p>
            <a:r>
              <a:rPr lang="en-US" dirty="0" err="1"/>
              <a:t>Tiếng</a:t>
            </a:r>
            <a:r>
              <a:rPr lang="en-US" dirty="0"/>
              <a:t> </a:t>
            </a:r>
            <a:r>
              <a:rPr lang="en-US" dirty="0" err="1"/>
              <a:t>Việt</a:t>
            </a:r>
            <a:r>
              <a:rPr lang="en-US" dirty="0"/>
              <a:t> – </a:t>
            </a:r>
            <a:r>
              <a:rPr lang="en-US" dirty="0" err="1"/>
              <a:t>Từ</a:t>
            </a:r>
            <a:r>
              <a:rPr lang="en-US" dirty="0"/>
              <a:t> </a:t>
            </a:r>
            <a:r>
              <a:rPr lang="en-US" dirty="0" err="1"/>
              <a:t>vựng</a:t>
            </a:r>
            <a:endParaRPr lang="en-US" dirty="0"/>
          </a:p>
        </p:txBody>
      </p:sp>
      <p:sp>
        <p:nvSpPr>
          <p:cNvPr id="4" name="Slide Number Placeholder 3">
            <a:extLst>
              <a:ext uri="{FF2B5EF4-FFF2-40B4-BE49-F238E27FC236}">
                <a16:creationId xmlns:a16="http://schemas.microsoft.com/office/drawing/2014/main" id="{A812E0DD-1C53-0241-B73E-E68BD694439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26</a:t>
            </a:fld>
            <a:endParaRPr lang="en-US"/>
          </a:p>
        </p:txBody>
      </p:sp>
      <p:graphicFrame>
        <p:nvGraphicFramePr>
          <p:cNvPr id="6" name="Table 6">
            <a:extLst>
              <a:ext uri="{FF2B5EF4-FFF2-40B4-BE49-F238E27FC236}">
                <a16:creationId xmlns:a16="http://schemas.microsoft.com/office/drawing/2014/main" id="{7CDCCE93-F6B4-F54F-B9B1-CCD9DC94BC18}"/>
              </a:ext>
            </a:extLst>
          </p:cNvPr>
          <p:cNvGraphicFramePr>
            <a:graphicFrameLocks noGrp="1"/>
          </p:cNvGraphicFramePr>
          <p:nvPr>
            <p:extLst>
              <p:ext uri="{D42A27DB-BD31-4B8C-83A1-F6EECF244321}">
                <p14:modId xmlns:p14="http://schemas.microsoft.com/office/powerpoint/2010/main" val="3301379257"/>
              </p:ext>
            </p:extLst>
          </p:nvPr>
        </p:nvGraphicFramePr>
        <p:xfrm>
          <a:off x="1418122" y="1483026"/>
          <a:ext cx="6096000" cy="2595880"/>
        </p:xfrm>
        <a:graphic>
          <a:graphicData uri="http://schemas.openxmlformats.org/drawingml/2006/table">
            <a:tbl>
              <a:tblPr firstRow="1" bandRow="1">
                <a:tableStyleId>{A5BE6374-838D-46FB-ADED-4DA0C39D6D73}</a:tableStyleId>
              </a:tblPr>
              <a:tblGrid>
                <a:gridCol w="2032000">
                  <a:extLst>
                    <a:ext uri="{9D8B030D-6E8A-4147-A177-3AD203B41FA5}">
                      <a16:colId xmlns:a16="http://schemas.microsoft.com/office/drawing/2014/main" val="2344785946"/>
                    </a:ext>
                  </a:extLst>
                </a:gridCol>
                <a:gridCol w="2032000">
                  <a:extLst>
                    <a:ext uri="{9D8B030D-6E8A-4147-A177-3AD203B41FA5}">
                      <a16:colId xmlns:a16="http://schemas.microsoft.com/office/drawing/2014/main" val="1251770126"/>
                    </a:ext>
                  </a:extLst>
                </a:gridCol>
                <a:gridCol w="2032000">
                  <a:extLst>
                    <a:ext uri="{9D8B030D-6E8A-4147-A177-3AD203B41FA5}">
                      <a16:colId xmlns:a16="http://schemas.microsoft.com/office/drawing/2014/main" val="265766371"/>
                    </a:ext>
                  </a:extLst>
                </a:gridCol>
              </a:tblGrid>
              <a:tr h="370840">
                <a:tc>
                  <a:txBody>
                    <a:bodyPr/>
                    <a:lstStyle/>
                    <a:p>
                      <a:r>
                        <a:rPr lang="en-US" dirty="0" err="1"/>
                        <a:t>Độ</a:t>
                      </a:r>
                      <a:r>
                        <a:rPr lang="en-US" dirty="0"/>
                        <a:t> </a:t>
                      </a:r>
                      <a:r>
                        <a:rPr lang="en-US" dirty="0" err="1"/>
                        <a:t>dài</a:t>
                      </a:r>
                      <a:endParaRPr lang="en-US" dirty="0"/>
                    </a:p>
                  </a:txBody>
                  <a:tcPr/>
                </a:tc>
                <a:tc>
                  <a:txBody>
                    <a:bodyPr/>
                    <a:lstStyle/>
                    <a:p>
                      <a:r>
                        <a:rPr lang="en-US" dirty="0" err="1"/>
                        <a:t>Số</a:t>
                      </a:r>
                      <a:r>
                        <a:rPr lang="en-US" dirty="0"/>
                        <a:t> </a:t>
                      </a:r>
                      <a:r>
                        <a:rPr lang="en-US" dirty="0" err="1"/>
                        <a:t>lượng</a:t>
                      </a:r>
                      <a:endParaRPr lang="en-US" dirty="0"/>
                    </a:p>
                  </a:txBody>
                  <a:tcPr/>
                </a:tc>
                <a:tc>
                  <a:txBody>
                    <a:bodyPr/>
                    <a:lstStyle/>
                    <a:p>
                      <a:r>
                        <a:rPr lang="en-US" dirty="0" err="1"/>
                        <a:t>Tỉ</a:t>
                      </a:r>
                      <a:r>
                        <a:rPr lang="en-US" dirty="0"/>
                        <a:t> </a:t>
                      </a:r>
                      <a:r>
                        <a:rPr lang="en-US" dirty="0" err="1"/>
                        <a:t>lệ</a:t>
                      </a:r>
                      <a:endParaRPr lang="en-US" dirty="0"/>
                    </a:p>
                  </a:txBody>
                  <a:tcPr/>
                </a:tc>
                <a:extLst>
                  <a:ext uri="{0D108BD9-81ED-4DB2-BD59-A6C34878D82A}">
                    <a16:rowId xmlns:a16="http://schemas.microsoft.com/office/drawing/2014/main" val="3424157169"/>
                  </a:ext>
                </a:extLst>
              </a:tr>
              <a:tr h="370840">
                <a:tc>
                  <a:txBody>
                    <a:bodyPr/>
                    <a:lstStyle/>
                    <a:p>
                      <a:r>
                        <a:rPr lang="en-US" dirty="0"/>
                        <a:t>1</a:t>
                      </a:r>
                    </a:p>
                  </a:txBody>
                  <a:tcPr/>
                </a:tc>
                <a:tc>
                  <a:txBody>
                    <a:bodyPr/>
                    <a:lstStyle/>
                    <a:p>
                      <a:r>
                        <a:rPr lang="en-US" dirty="0"/>
                        <a:t>6,303</a:t>
                      </a:r>
                    </a:p>
                  </a:txBody>
                  <a:tcPr/>
                </a:tc>
                <a:tc>
                  <a:txBody>
                    <a:bodyPr/>
                    <a:lstStyle/>
                    <a:p>
                      <a:r>
                        <a:rPr lang="en-US" dirty="0"/>
                        <a:t>15.69</a:t>
                      </a:r>
                    </a:p>
                  </a:txBody>
                  <a:tcPr/>
                </a:tc>
                <a:extLst>
                  <a:ext uri="{0D108BD9-81ED-4DB2-BD59-A6C34878D82A}">
                    <a16:rowId xmlns:a16="http://schemas.microsoft.com/office/drawing/2014/main" val="681905877"/>
                  </a:ext>
                </a:extLst>
              </a:tr>
              <a:tr h="370840">
                <a:tc>
                  <a:txBody>
                    <a:bodyPr/>
                    <a:lstStyle/>
                    <a:p>
                      <a:r>
                        <a:rPr lang="en-US" dirty="0"/>
                        <a:t>2</a:t>
                      </a:r>
                    </a:p>
                  </a:txBody>
                  <a:tcPr/>
                </a:tc>
                <a:tc>
                  <a:txBody>
                    <a:bodyPr/>
                    <a:lstStyle/>
                    <a:p>
                      <a:r>
                        <a:rPr lang="en-US" dirty="0"/>
                        <a:t>28,416</a:t>
                      </a:r>
                    </a:p>
                  </a:txBody>
                  <a:tcPr/>
                </a:tc>
                <a:tc>
                  <a:txBody>
                    <a:bodyPr/>
                    <a:lstStyle/>
                    <a:p>
                      <a:r>
                        <a:rPr lang="en-US" dirty="0"/>
                        <a:t>70.72</a:t>
                      </a:r>
                    </a:p>
                  </a:txBody>
                  <a:tcPr/>
                </a:tc>
                <a:extLst>
                  <a:ext uri="{0D108BD9-81ED-4DB2-BD59-A6C34878D82A}">
                    <a16:rowId xmlns:a16="http://schemas.microsoft.com/office/drawing/2014/main" val="882510859"/>
                  </a:ext>
                </a:extLst>
              </a:tr>
              <a:tr h="370840">
                <a:tc>
                  <a:txBody>
                    <a:bodyPr/>
                    <a:lstStyle/>
                    <a:p>
                      <a:r>
                        <a:rPr lang="en-US" dirty="0"/>
                        <a:t>3</a:t>
                      </a:r>
                    </a:p>
                  </a:txBody>
                  <a:tcPr/>
                </a:tc>
                <a:tc>
                  <a:txBody>
                    <a:bodyPr/>
                    <a:lstStyle/>
                    <a:p>
                      <a:r>
                        <a:rPr lang="en-US" dirty="0"/>
                        <a:t>2,259 </a:t>
                      </a:r>
                    </a:p>
                  </a:txBody>
                  <a:tcPr/>
                </a:tc>
                <a:tc>
                  <a:txBody>
                    <a:bodyPr/>
                    <a:lstStyle/>
                    <a:p>
                      <a:r>
                        <a:rPr lang="en-US" dirty="0"/>
                        <a:t>5.62</a:t>
                      </a:r>
                    </a:p>
                  </a:txBody>
                  <a:tcPr/>
                </a:tc>
                <a:extLst>
                  <a:ext uri="{0D108BD9-81ED-4DB2-BD59-A6C34878D82A}">
                    <a16:rowId xmlns:a16="http://schemas.microsoft.com/office/drawing/2014/main" val="3240913402"/>
                  </a:ext>
                </a:extLst>
              </a:tr>
              <a:tr h="370840">
                <a:tc>
                  <a:txBody>
                    <a:bodyPr/>
                    <a:lstStyle/>
                    <a:p>
                      <a:r>
                        <a:rPr lang="en-US" dirty="0"/>
                        <a:t>4</a:t>
                      </a:r>
                    </a:p>
                  </a:txBody>
                  <a:tcPr/>
                </a:tc>
                <a:tc>
                  <a:txBody>
                    <a:bodyPr/>
                    <a:lstStyle/>
                    <a:p>
                      <a:r>
                        <a:rPr lang="en-US" dirty="0"/>
                        <a:t>2,784</a:t>
                      </a:r>
                    </a:p>
                  </a:txBody>
                  <a:tcPr/>
                </a:tc>
                <a:tc>
                  <a:txBody>
                    <a:bodyPr/>
                    <a:lstStyle/>
                    <a:p>
                      <a:r>
                        <a:rPr lang="en-US" dirty="0"/>
                        <a:t>6.93</a:t>
                      </a:r>
                    </a:p>
                  </a:txBody>
                  <a:tcPr/>
                </a:tc>
                <a:extLst>
                  <a:ext uri="{0D108BD9-81ED-4DB2-BD59-A6C34878D82A}">
                    <a16:rowId xmlns:a16="http://schemas.microsoft.com/office/drawing/2014/main" val="3523224826"/>
                  </a:ext>
                </a:extLst>
              </a:tr>
              <a:tr h="370840">
                <a:tc>
                  <a:txBody>
                    <a:bodyPr/>
                    <a:lstStyle/>
                    <a:p>
                      <a:r>
                        <a:rPr lang="en-US" dirty="0"/>
                        <a:t>5</a:t>
                      </a:r>
                    </a:p>
                  </a:txBody>
                  <a:tcPr/>
                </a:tc>
                <a:tc>
                  <a:txBody>
                    <a:bodyPr/>
                    <a:lstStyle/>
                    <a:p>
                      <a:r>
                        <a:rPr lang="en-US" dirty="0"/>
                        <a:t>419</a:t>
                      </a:r>
                    </a:p>
                  </a:txBody>
                  <a:tcPr/>
                </a:tc>
                <a:tc>
                  <a:txBody>
                    <a:bodyPr/>
                    <a:lstStyle/>
                    <a:p>
                      <a:r>
                        <a:rPr lang="en-US" dirty="0"/>
                        <a:t>1.04</a:t>
                      </a:r>
                    </a:p>
                  </a:txBody>
                  <a:tcPr/>
                </a:tc>
                <a:extLst>
                  <a:ext uri="{0D108BD9-81ED-4DB2-BD59-A6C34878D82A}">
                    <a16:rowId xmlns:a16="http://schemas.microsoft.com/office/drawing/2014/main" val="1679363488"/>
                  </a:ext>
                </a:extLst>
              </a:tr>
              <a:tr h="370840">
                <a:tc>
                  <a:txBody>
                    <a:bodyPr/>
                    <a:lstStyle/>
                    <a:p>
                      <a:r>
                        <a:rPr lang="en-US" dirty="0" err="1"/>
                        <a:t>Tổng</a:t>
                      </a:r>
                      <a:endParaRPr lang="en-US" dirty="0"/>
                    </a:p>
                  </a:txBody>
                  <a:tcPr/>
                </a:tc>
                <a:tc>
                  <a:txBody>
                    <a:bodyPr/>
                    <a:lstStyle/>
                    <a:p>
                      <a:r>
                        <a:rPr lang="en-US" dirty="0"/>
                        <a:t>40,181</a:t>
                      </a:r>
                    </a:p>
                  </a:txBody>
                  <a:tcPr/>
                </a:tc>
                <a:tc>
                  <a:txBody>
                    <a:bodyPr/>
                    <a:lstStyle/>
                    <a:p>
                      <a:r>
                        <a:rPr lang="en-US" dirty="0"/>
                        <a:t>100</a:t>
                      </a:r>
                    </a:p>
                  </a:txBody>
                  <a:tcPr/>
                </a:tc>
                <a:extLst>
                  <a:ext uri="{0D108BD9-81ED-4DB2-BD59-A6C34878D82A}">
                    <a16:rowId xmlns:a16="http://schemas.microsoft.com/office/drawing/2014/main" val="2196657813"/>
                  </a:ext>
                </a:extLst>
              </a:tr>
            </a:tbl>
          </a:graphicData>
        </a:graphic>
      </p:graphicFrame>
      <p:sp>
        <p:nvSpPr>
          <p:cNvPr id="7" name="Rectangle 6">
            <a:extLst>
              <a:ext uri="{FF2B5EF4-FFF2-40B4-BE49-F238E27FC236}">
                <a16:creationId xmlns:a16="http://schemas.microsoft.com/office/drawing/2014/main" id="{E157C329-6514-C949-96DA-DD3C0B5F61BD}"/>
              </a:ext>
            </a:extLst>
          </p:cNvPr>
          <p:cNvSpPr/>
          <p:nvPr/>
        </p:nvSpPr>
        <p:spPr>
          <a:xfrm>
            <a:off x="1418122" y="1175249"/>
            <a:ext cx="3259226" cy="307777"/>
          </a:xfrm>
          <a:prstGeom prst="rect">
            <a:avLst/>
          </a:prstGeom>
        </p:spPr>
        <p:txBody>
          <a:bodyPr wrap="none">
            <a:spAutoFit/>
          </a:bodyPr>
          <a:lstStyle/>
          <a:p>
            <a:r>
              <a:rPr lang="en-US" dirty="0" err="1"/>
              <a:t>Bảng</a:t>
            </a:r>
            <a:r>
              <a:rPr lang="en-US" dirty="0"/>
              <a:t> 1. </a:t>
            </a:r>
            <a:r>
              <a:rPr lang="en-US" dirty="0" err="1"/>
              <a:t>Độ</a:t>
            </a:r>
            <a:r>
              <a:rPr lang="en-US" dirty="0"/>
              <a:t> </a:t>
            </a:r>
            <a:r>
              <a:rPr lang="en-US" dirty="0" err="1"/>
              <a:t>dài</a:t>
            </a:r>
            <a:r>
              <a:rPr lang="en-US" dirty="0"/>
              <a:t> </a:t>
            </a:r>
            <a:r>
              <a:rPr lang="en-US" dirty="0" err="1"/>
              <a:t>của</a:t>
            </a:r>
            <a:r>
              <a:rPr lang="en-US" dirty="0"/>
              <a:t> </a:t>
            </a:r>
            <a:r>
              <a:rPr lang="en-US" dirty="0" err="1"/>
              <a:t>từ</a:t>
            </a:r>
            <a:r>
              <a:rPr lang="en-US" dirty="0"/>
              <a:t> </a:t>
            </a:r>
            <a:r>
              <a:rPr lang="en-US" dirty="0" err="1"/>
              <a:t>tính</a:t>
            </a:r>
            <a:r>
              <a:rPr lang="en-US" dirty="0"/>
              <a:t> </a:t>
            </a:r>
            <a:r>
              <a:rPr lang="en-US" dirty="0" err="1"/>
              <a:t>theo</a:t>
            </a:r>
            <a:r>
              <a:rPr lang="en-US" dirty="0"/>
              <a:t> </a:t>
            </a:r>
            <a:r>
              <a:rPr lang="en-US" dirty="0" err="1"/>
              <a:t>âm</a:t>
            </a:r>
            <a:r>
              <a:rPr lang="en-US" dirty="0"/>
              <a:t> </a:t>
            </a:r>
            <a:r>
              <a:rPr lang="en-US" dirty="0" err="1"/>
              <a:t>tiết</a:t>
            </a:r>
            <a:endParaRPr lang="en-US" dirty="0"/>
          </a:p>
        </p:txBody>
      </p:sp>
    </p:spTree>
    <p:extLst>
      <p:ext uri="{BB962C8B-B14F-4D97-AF65-F5344CB8AC3E}">
        <p14:creationId xmlns:p14="http://schemas.microsoft.com/office/powerpoint/2010/main" val="2788124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7733-3925-2F41-A66B-7F06FA1ACA15}"/>
              </a:ext>
            </a:extLst>
          </p:cNvPr>
          <p:cNvSpPr>
            <a:spLocks noGrp="1"/>
          </p:cNvSpPr>
          <p:nvPr>
            <p:ph type="title"/>
          </p:nvPr>
        </p:nvSpPr>
        <p:spPr/>
        <p:txBody>
          <a:bodyPr/>
          <a:lstStyle/>
          <a:p>
            <a:r>
              <a:rPr lang="en-US" dirty="0" err="1"/>
              <a:t>Tiếng</a:t>
            </a:r>
            <a:r>
              <a:rPr lang="en-US" dirty="0"/>
              <a:t> </a:t>
            </a:r>
            <a:r>
              <a:rPr lang="en-US" dirty="0" err="1"/>
              <a:t>Việt</a:t>
            </a:r>
            <a:r>
              <a:rPr lang="en-US" dirty="0"/>
              <a:t> – Qui </a:t>
            </a:r>
            <a:r>
              <a:rPr lang="en-US" dirty="0" err="1"/>
              <a:t>tắc</a:t>
            </a:r>
            <a:r>
              <a:rPr lang="en-US" dirty="0"/>
              <a:t> </a:t>
            </a:r>
            <a:r>
              <a:rPr lang="en-US" dirty="0" err="1"/>
              <a:t>cấu</a:t>
            </a:r>
            <a:r>
              <a:rPr lang="en-US" dirty="0"/>
              <a:t> </a:t>
            </a:r>
            <a:r>
              <a:rPr lang="en-US" dirty="0" err="1"/>
              <a:t>tạo</a:t>
            </a:r>
            <a:r>
              <a:rPr lang="en-US" dirty="0"/>
              <a:t> </a:t>
            </a:r>
            <a:r>
              <a:rPr lang="en-US" dirty="0" err="1"/>
              <a:t>từ</a:t>
            </a:r>
            <a:endParaRPr lang="en-US" dirty="0"/>
          </a:p>
        </p:txBody>
      </p:sp>
      <p:sp>
        <p:nvSpPr>
          <p:cNvPr id="3" name="Text Placeholder 2">
            <a:extLst>
              <a:ext uri="{FF2B5EF4-FFF2-40B4-BE49-F238E27FC236}">
                <a16:creationId xmlns:a16="http://schemas.microsoft.com/office/drawing/2014/main" id="{96CC50B6-5AB0-D147-8639-E080BDC3460F}"/>
              </a:ext>
            </a:extLst>
          </p:cNvPr>
          <p:cNvSpPr>
            <a:spLocks noGrp="1"/>
          </p:cNvSpPr>
          <p:nvPr>
            <p:ph type="body" idx="1"/>
          </p:nvPr>
        </p:nvSpPr>
        <p:spPr>
          <a:xfrm>
            <a:off x="304800" y="1123950"/>
            <a:ext cx="8534400" cy="3562350"/>
          </a:xfrm>
        </p:spPr>
        <p:txBody>
          <a:bodyPr/>
          <a:lstStyle/>
          <a:p>
            <a:r>
              <a:rPr lang="vi-VN" sz="2000" dirty="0">
                <a:latin typeface="Times New Roman" panose="02020603050405020304" pitchFamily="18" charset="0"/>
                <a:cs typeface="Times New Roman" panose="02020603050405020304" pitchFamily="18" charset="0"/>
              </a:rPr>
              <a:t>Từ đơn: dùng một âm tiết làm một từ. </a:t>
            </a:r>
          </a:p>
          <a:p>
            <a:pPr lvl="1"/>
            <a:r>
              <a:rPr lang="vi-VN" dirty="0">
                <a:latin typeface="Times New Roman" panose="02020603050405020304" pitchFamily="18" charset="0"/>
                <a:cs typeface="Times New Roman" panose="02020603050405020304" pitchFamily="18" charset="0"/>
              </a:rPr>
              <a:t>Ví dụ: tôi, bác, người, cây, hoa, đi, chạy, vì, đã, à, nhỉ, nhé...</a:t>
            </a:r>
          </a:p>
          <a:p>
            <a:r>
              <a:rPr lang="vi-VN" sz="2000" dirty="0">
                <a:latin typeface="Times New Roman" panose="02020603050405020304" pitchFamily="18" charset="0"/>
                <a:cs typeface="Times New Roman" panose="02020603050405020304" pitchFamily="18" charset="0"/>
              </a:rPr>
              <a:t>Từ ghép: tổ hợp (ghép) các âm tiết lại, giữa các âm tiết đó có quan hệ về nghĩa với nhau. </a:t>
            </a:r>
          </a:p>
          <a:p>
            <a:pPr lvl="1"/>
            <a:r>
              <a:rPr lang="vi-VN" b="1" u="sng" dirty="0">
                <a:latin typeface="Times New Roman" panose="02020603050405020304" pitchFamily="18" charset="0"/>
                <a:cs typeface="Times New Roman" panose="02020603050405020304" pitchFamily="18" charset="0"/>
              </a:rPr>
              <a:t>Từ ghép đẳng lập</a:t>
            </a:r>
            <a:r>
              <a:rPr lang="vi-VN" dirty="0">
                <a:latin typeface="Times New Roman" panose="02020603050405020304" pitchFamily="18" charset="0"/>
                <a:cs typeface="Times New Roman" panose="02020603050405020304" pitchFamily="18" charset="0"/>
              </a:rPr>
              <a:t>. các thành tố cấu tạo có quan hệ bình đẳng với nhau về nghĩa. </a:t>
            </a:r>
          </a:p>
          <a:p>
            <a:pPr lvl="2"/>
            <a:r>
              <a:rPr lang="vi-VN" sz="1600" dirty="0">
                <a:latin typeface="Times New Roman" panose="02020603050405020304" pitchFamily="18" charset="0"/>
                <a:cs typeface="Times New Roman" panose="02020603050405020304" pitchFamily="18" charset="0"/>
              </a:rPr>
              <a:t>Ví dụ: chợ búa, bếp núc </a:t>
            </a:r>
          </a:p>
          <a:p>
            <a:pPr lvl="1"/>
            <a:r>
              <a:rPr lang="vi-VN" sz="1600" b="1" u="sng" dirty="0">
                <a:latin typeface="Times New Roman" panose="02020603050405020304" pitchFamily="18" charset="0"/>
                <a:cs typeface="Times New Roman" panose="02020603050405020304" pitchFamily="18" charset="0"/>
              </a:rPr>
              <a:t>Từ ghép chính phụ</a:t>
            </a:r>
            <a:r>
              <a:rPr lang="vi-VN" sz="1600" dirty="0">
                <a:latin typeface="Times New Roman" panose="02020603050405020304" pitchFamily="18" charset="0"/>
                <a:cs typeface="Times New Roman" panose="02020603050405020304" pitchFamily="18" charset="0"/>
              </a:rPr>
              <a:t>. các thành tố cấu tạo này phụ thuộc vào thành tố cấu tạo kia. Thành tố phụ có vai trò phân loại, chuyên biệt hoá và sắc thái hoá cho thành tố chính. </a:t>
            </a:r>
          </a:p>
          <a:p>
            <a:pPr lvl="2"/>
            <a:r>
              <a:rPr lang="vi-VN" sz="1600" dirty="0">
                <a:latin typeface="Times New Roman" panose="02020603050405020304" pitchFamily="18" charset="0"/>
                <a:cs typeface="Times New Roman" panose="02020603050405020304" pitchFamily="18" charset="0"/>
              </a:rPr>
              <a:t>Ví dụ: tàu hoả, đường sắt, xấu bụng, tốt mã, ngay đơ, sưng vù...</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12E0DD-1C53-0241-B73E-E68BD694439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27</a:t>
            </a:fld>
            <a:endParaRPr lang="en-US" dirty="0"/>
          </a:p>
        </p:txBody>
      </p:sp>
    </p:spTree>
    <p:extLst>
      <p:ext uri="{BB962C8B-B14F-4D97-AF65-F5344CB8AC3E}">
        <p14:creationId xmlns:p14="http://schemas.microsoft.com/office/powerpoint/2010/main" val="348624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7733-3925-2F41-A66B-7F06FA1ACA15}"/>
              </a:ext>
            </a:extLst>
          </p:cNvPr>
          <p:cNvSpPr>
            <a:spLocks noGrp="1"/>
          </p:cNvSpPr>
          <p:nvPr>
            <p:ph type="title"/>
          </p:nvPr>
        </p:nvSpPr>
        <p:spPr/>
        <p:txBody>
          <a:bodyPr/>
          <a:lstStyle/>
          <a:p>
            <a:r>
              <a:rPr lang="en-US" dirty="0" err="1"/>
              <a:t>Tiếng</a:t>
            </a:r>
            <a:r>
              <a:rPr lang="en-US" dirty="0"/>
              <a:t> </a:t>
            </a:r>
            <a:r>
              <a:rPr lang="en-US" dirty="0" err="1"/>
              <a:t>Việt</a:t>
            </a:r>
            <a:r>
              <a:rPr lang="en-US" dirty="0"/>
              <a:t> – Qui </a:t>
            </a:r>
            <a:r>
              <a:rPr lang="en-US" dirty="0" err="1"/>
              <a:t>tắc</a:t>
            </a:r>
            <a:r>
              <a:rPr lang="en-US" dirty="0"/>
              <a:t> </a:t>
            </a:r>
            <a:r>
              <a:rPr lang="en-US" dirty="0" err="1"/>
              <a:t>cấu</a:t>
            </a:r>
            <a:r>
              <a:rPr lang="en-US" dirty="0"/>
              <a:t> </a:t>
            </a:r>
            <a:r>
              <a:rPr lang="en-US" dirty="0" err="1"/>
              <a:t>tạo</a:t>
            </a:r>
            <a:r>
              <a:rPr lang="en-US" dirty="0"/>
              <a:t> </a:t>
            </a:r>
            <a:r>
              <a:rPr lang="en-US" dirty="0" err="1"/>
              <a:t>từ</a:t>
            </a:r>
            <a:endParaRPr lang="en-US" dirty="0"/>
          </a:p>
        </p:txBody>
      </p:sp>
      <p:sp>
        <p:nvSpPr>
          <p:cNvPr id="3" name="Text Placeholder 2">
            <a:extLst>
              <a:ext uri="{FF2B5EF4-FFF2-40B4-BE49-F238E27FC236}">
                <a16:creationId xmlns:a16="http://schemas.microsoft.com/office/drawing/2014/main" id="{96CC50B6-5AB0-D147-8639-E080BDC3460F}"/>
              </a:ext>
            </a:extLst>
          </p:cNvPr>
          <p:cNvSpPr>
            <a:spLocks noGrp="1"/>
          </p:cNvSpPr>
          <p:nvPr>
            <p:ph type="body" idx="1"/>
          </p:nvPr>
        </p:nvSpPr>
        <p:spPr>
          <a:xfrm>
            <a:off x="304800" y="1123950"/>
            <a:ext cx="8534400" cy="3562350"/>
          </a:xfrm>
        </p:spPr>
        <p:txBody>
          <a:bodyPr/>
          <a:lstStyle/>
          <a:p>
            <a:r>
              <a:rPr lang="vi-VN" sz="2000" dirty="0">
                <a:latin typeface="Times New Roman" panose="02020603050405020304" pitchFamily="18" charset="0"/>
                <a:cs typeface="Times New Roman" panose="02020603050405020304" pitchFamily="18" charset="0"/>
              </a:rPr>
              <a:t>Từ láy: các yếu tố cấu tạo có thành phần ngữ âm được lặp lại; nhưng vừa lặp vừa biến đổi. Một từ được lặp lại cũng cho ta từ láy…</a:t>
            </a:r>
          </a:p>
          <a:p>
            <a:r>
              <a:rPr lang="vi-VN" sz="2000" dirty="0">
                <a:latin typeface="Times New Roman" panose="02020603050405020304" pitchFamily="18" charset="0"/>
                <a:cs typeface="Times New Roman" panose="02020603050405020304" pitchFamily="18" charset="0"/>
              </a:rPr>
              <a:t>Biến thể của từ: được coi là dạng lâm thời biến động hoặc dạng "lời nói" của từ.</a:t>
            </a:r>
          </a:p>
          <a:p>
            <a:pPr lvl="1"/>
            <a:r>
              <a:rPr lang="vi-VN" dirty="0">
                <a:latin typeface="Times New Roman" panose="02020603050405020304" pitchFamily="18" charset="0"/>
                <a:cs typeface="Times New Roman" panose="02020603050405020304" pitchFamily="18" charset="0"/>
              </a:rPr>
              <a:t>Rút gọn một từ dài thành từ ngắn hơn</a:t>
            </a:r>
          </a:p>
          <a:p>
            <a:pPr lvl="2"/>
            <a:r>
              <a:rPr lang="en-US" dirty="0" err="1">
                <a:latin typeface="Times New Roman" panose="02020603050405020304" pitchFamily="18" charset="0"/>
                <a:cs typeface="Times New Roman" panose="02020603050405020304" pitchFamily="18" charset="0"/>
              </a:rPr>
              <a:t>ki</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lô</a:t>
            </a:r>
            <a:r>
              <a:rPr lang="en-US" dirty="0">
                <a:latin typeface="Times New Roman" panose="02020603050405020304" pitchFamily="18" charset="0"/>
                <a:cs typeface="Times New Roman" panose="02020603050405020304" pitchFamily="18" charset="0"/>
              </a:rPr>
              <a:t>-gam → </a:t>
            </a:r>
            <a:r>
              <a:rPr lang="en-US" dirty="0" err="1">
                <a:latin typeface="Times New Roman" panose="02020603050405020304" pitchFamily="18" charset="0"/>
                <a:cs typeface="Times New Roman" panose="02020603050405020304" pitchFamily="18" charset="0"/>
              </a:rPr>
              <a:t>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lô</a:t>
            </a:r>
            <a:endParaRPr lang="en-US"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Phá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a:t>
            </a:r>
            <a:r>
              <a:rPr lang="en-US" sz="2000" dirty="0">
                <a:latin typeface="Times New Roman" panose="02020603050405020304" pitchFamily="18" charset="0"/>
                <a:cs typeface="Times New Roman" panose="02020603050405020304" pitchFamily="18" charset="0"/>
              </a:rPr>
              <a:t>:</a:t>
            </a:r>
          </a:p>
          <a:p>
            <a:pPr lvl="1"/>
            <a:r>
              <a:rPr lang="vi-VN" dirty="0">
                <a:latin typeface="Times New Roman" panose="02020603050405020304" pitchFamily="18" charset="0"/>
                <a:cs typeface="Times New Roman" panose="02020603050405020304" pitchFamily="18" charset="0"/>
              </a:rPr>
              <a:t>khổ sở → lo khổ lo sở </a:t>
            </a:r>
          </a:p>
          <a:p>
            <a:pPr lvl="1"/>
            <a:r>
              <a:rPr lang="vi-VN" dirty="0">
                <a:latin typeface="Times New Roman" panose="02020603050405020304" pitchFamily="18" charset="0"/>
                <a:cs typeface="Times New Roman" panose="02020603050405020304" pitchFamily="18" charset="0"/>
              </a:rPr>
              <a:t>ngặt nghẽo → cười ngặt cười nghẽo </a:t>
            </a:r>
          </a:p>
          <a:p>
            <a:pPr lvl="1"/>
            <a:r>
              <a:rPr lang="vi-VN" dirty="0">
                <a:latin typeface="Times New Roman" panose="02020603050405020304" pitchFamily="18" charset="0"/>
                <a:cs typeface="Times New Roman" panose="02020603050405020304" pitchFamily="18" charset="0"/>
              </a:rPr>
              <a:t>danh lợi + ham chuộng → ham danh chuộng lợi</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12E0DD-1C53-0241-B73E-E68BD694439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28</a:t>
            </a:fld>
            <a:endParaRPr lang="en-US" dirty="0"/>
          </a:p>
        </p:txBody>
      </p:sp>
    </p:spTree>
    <p:extLst>
      <p:ext uri="{BB962C8B-B14F-4D97-AF65-F5344CB8AC3E}">
        <p14:creationId xmlns:p14="http://schemas.microsoft.com/office/powerpoint/2010/main" val="2205630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7733-3925-2F41-A66B-7F06FA1ACA15}"/>
              </a:ext>
            </a:extLst>
          </p:cNvPr>
          <p:cNvSpPr>
            <a:spLocks noGrp="1"/>
          </p:cNvSpPr>
          <p:nvPr>
            <p:ph type="title"/>
          </p:nvPr>
        </p:nvSpPr>
        <p:spPr/>
        <p:txBody>
          <a:bodyPr/>
          <a:lstStyle/>
          <a:p>
            <a:r>
              <a:rPr lang="en-US" dirty="0" err="1"/>
              <a:t>Tiếng</a:t>
            </a:r>
            <a:r>
              <a:rPr lang="en-US" dirty="0"/>
              <a:t> </a:t>
            </a:r>
            <a:r>
              <a:rPr lang="en-US" dirty="0" err="1"/>
              <a:t>Việt</a:t>
            </a:r>
            <a:r>
              <a:rPr lang="en-US" dirty="0"/>
              <a:t> – Qui </a:t>
            </a:r>
            <a:r>
              <a:rPr lang="en-US" dirty="0" err="1"/>
              <a:t>tắc</a:t>
            </a:r>
            <a:r>
              <a:rPr lang="en-US" dirty="0"/>
              <a:t> </a:t>
            </a:r>
            <a:r>
              <a:rPr lang="en-US" dirty="0" err="1"/>
              <a:t>cấu</a:t>
            </a:r>
            <a:r>
              <a:rPr lang="en-US" dirty="0"/>
              <a:t> </a:t>
            </a:r>
            <a:r>
              <a:rPr lang="en-US" dirty="0" err="1"/>
              <a:t>tạo</a:t>
            </a:r>
            <a:r>
              <a:rPr lang="en-US" dirty="0"/>
              <a:t> </a:t>
            </a:r>
            <a:r>
              <a:rPr lang="en-US" dirty="0" err="1"/>
              <a:t>từ</a:t>
            </a:r>
            <a:endParaRPr lang="en-US" dirty="0"/>
          </a:p>
        </p:txBody>
      </p:sp>
      <p:sp>
        <p:nvSpPr>
          <p:cNvPr id="3" name="Text Placeholder 2">
            <a:extLst>
              <a:ext uri="{FF2B5EF4-FFF2-40B4-BE49-F238E27FC236}">
                <a16:creationId xmlns:a16="http://schemas.microsoft.com/office/drawing/2014/main" id="{96CC50B6-5AB0-D147-8639-E080BDC3460F}"/>
              </a:ext>
            </a:extLst>
          </p:cNvPr>
          <p:cNvSpPr>
            <a:spLocks noGrp="1"/>
          </p:cNvSpPr>
          <p:nvPr>
            <p:ph type="body" idx="1"/>
          </p:nvPr>
        </p:nvSpPr>
        <p:spPr>
          <a:xfrm>
            <a:off x="304800" y="1123950"/>
            <a:ext cx="8534400" cy="3562350"/>
          </a:xfrm>
        </p:spPr>
        <p:txBody>
          <a:bodyPr/>
          <a:lstStyle/>
          <a:p>
            <a:r>
              <a:rPr lang="vi-VN" sz="2000" dirty="0"/>
              <a:t>Các diễn tả gồm nhiều từ (vd, “bởi vì”) cũng được coi là 1 từ </a:t>
            </a:r>
          </a:p>
          <a:p>
            <a:r>
              <a:rPr lang="vi-VN" sz="2000" dirty="0"/>
              <a:t>Tên riêng: tên người và vị trí được coi là 1 đơn vị từ vựng </a:t>
            </a:r>
          </a:p>
          <a:p>
            <a:r>
              <a:rPr lang="vi-VN" sz="2000" dirty="0"/>
              <a:t>Các mẫu thường xuyên: số, thời gian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12E0DD-1C53-0241-B73E-E68BD694439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29</a:t>
            </a:fld>
            <a:endParaRPr lang="en-US" dirty="0"/>
          </a:p>
        </p:txBody>
      </p:sp>
    </p:spTree>
    <p:extLst>
      <p:ext uri="{BB962C8B-B14F-4D97-AF65-F5344CB8AC3E}">
        <p14:creationId xmlns:p14="http://schemas.microsoft.com/office/powerpoint/2010/main" val="154748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Regular Expression: Disjunction</a:t>
            </a:r>
            <a:endParaRPr/>
          </a:p>
        </p:txBody>
      </p:sp>
      <p:sp>
        <p:nvSpPr>
          <p:cNvPr id="119" name="Google Shape;119;p3"/>
          <p:cNvSpPr txBox="1">
            <a:spLocks noGrp="1"/>
          </p:cNvSpPr>
          <p:nvPr>
            <p:ph type="body" idx="1"/>
          </p:nvPr>
        </p:nvSpPr>
        <p:spPr>
          <a:xfrm>
            <a:off x="228600" y="1273969"/>
            <a:ext cx="7786688" cy="365998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a:latin typeface="Calibri"/>
                <a:ea typeface="Calibri"/>
                <a:cs typeface="Calibri"/>
                <a:sym typeface="Calibri"/>
              </a:rPr>
              <a:t>Ký tự trong ngoặc vuông []</a:t>
            </a:r>
            <a:endParaRPr/>
          </a:p>
          <a:p>
            <a:pPr marL="342900" lvl="0" indent="-190500" algn="l" rtl="0">
              <a:spcBef>
                <a:spcPts val="480"/>
              </a:spcBef>
              <a:spcAft>
                <a:spcPts val="0"/>
              </a:spcAft>
              <a:buSzPts val="2400"/>
              <a:buNone/>
            </a:pPr>
            <a:endParaRPr>
              <a:latin typeface="Calibri"/>
              <a:ea typeface="Calibri"/>
              <a:cs typeface="Calibri"/>
              <a:sym typeface="Calibri"/>
            </a:endParaRPr>
          </a:p>
          <a:p>
            <a:pPr marL="342900" lvl="0" indent="-190500" algn="l" rtl="0">
              <a:spcBef>
                <a:spcPts val="480"/>
              </a:spcBef>
              <a:spcAft>
                <a:spcPts val="0"/>
              </a:spcAft>
              <a:buSzPts val="2400"/>
              <a:buNone/>
            </a:pPr>
            <a:endParaRPr>
              <a:latin typeface="Calibri"/>
              <a:ea typeface="Calibri"/>
              <a:cs typeface="Calibri"/>
              <a:sym typeface="Calibri"/>
            </a:endParaRPr>
          </a:p>
          <a:p>
            <a:pPr marL="0" lvl="0" indent="0" algn="l" rtl="0">
              <a:spcBef>
                <a:spcPts val="480"/>
              </a:spcBef>
              <a:spcAft>
                <a:spcPts val="0"/>
              </a:spcAft>
              <a:buSzPts val="2400"/>
              <a:buNone/>
            </a:pPr>
            <a:endParaRPr>
              <a:latin typeface="Calibri"/>
              <a:ea typeface="Calibri"/>
              <a:cs typeface="Calibri"/>
              <a:sym typeface="Calibri"/>
            </a:endParaRPr>
          </a:p>
          <a:p>
            <a:pPr marL="342900" lvl="0" indent="-342900" algn="l" rtl="0">
              <a:spcBef>
                <a:spcPts val="480"/>
              </a:spcBef>
              <a:spcAft>
                <a:spcPts val="0"/>
              </a:spcAft>
              <a:buSzPts val="2400"/>
              <a:buChar char="•"/>
            </a:pPr>
            <a:r>
              <a:rPr lang="en-US"/>
              <a:t>Khoảng giá trị</a:t>
            </a:r>
            <a:r>
              <a:rPr lang="en-US" sz="2000"/>
              <a:t> </a:t>
            </a:r>
            <a:r>
              <a:rPr lang="en-US">
                <a:solidFill>
                  <a:srgbClr val="CC0000"/>
                </a:solidFill>
                <a:latin typeface="Courier"/>
                <a:ea typeface="Courier"/>
                <a:cs typeface="Courier"/>
                <a:sym typeface="Courier"/>
              </a:rPr>
              <a:t>[A-Z]</a:t>
            </a:r>
            <a:endParaRPr/>
          </a:p>
          <a:p>
            <a:pPr marL="342900" lvl="0" indent="-190500" algn="l" rtl="0">
              <a:spcBef>
                <a:spcPts val="480"/>
              </a:spcBef>
              <a:spcAft>
                <a:spcPts val="0"/>
              </a:spcAft>
              <a:buSzPts val="2400"/>
              <a:buNone/>
            </a:pPr>
            <a:endParaRPr>
              <a:latin typeface="Calibri"/>
              <a:ea typeface="Calibri"/>
              <a:cs typeface="Calibri"/>
              <a:sym typeface="Calibri"/>
            </a:endParaRPr>
          </a:p>
          <a:p>
            <a:pPr marL="0" lvl="0" indent="0" algn="l" rtl="0">
              <a:spcBef>
                <a:spcPts val="480"/>
              </a:spcBef>
              <a:spcAft>
                <a:spcPts val="0"/>
              </a:spcAft>
              <a:buSzPts val="2400"/>
              <a:buNone/>
            </a:pPr>
            <a:r>
              <a:rPr lang="en-US">
                <a:solidFill>
                  <a:srgbClr val="CC0000"/>
                </a:solidFill>
                <a:latin typeface="Courier New"/>
                <a:ea typeface="Courier New"/>
                <a:cs typeface="Courier New"/>
                <a:sym typeface="Courier New"/>
              </a:rPr>
              <a:t>		</a:t>
            </a:r>
            <a:endParaRPr/>
          </a:p>
          <a:p>
            <a:pPr marL="342900" lvl="0" indent="-190500" algn="l" rtl="0">
              <a:spcBef>
                <a:spcPts val="480"/>
              </a:spcBef>
              <a:spcAft>
                <a:spcPts val="0"/>
              </a:spcAft>
              <a:buSzPts val="2400"/>
              <a:buNone/>
            </a:pPr>
            <a:endParaRPr b="1">
              <a:solidFill>
                <a:srgbClr val="CC0000"/>
              </a:solidFill>
              <a:latin typeface="Courier New"/>
              <a:ea typeface="Courier New"/>
              <a:cs typeface="Courier New"/>
              <a:sym typeface="Courier New"/>
            </a:endParaRPr>
          </a:p>
        </p:txBody>
      </p:sp>
      <p:graphicFrame>
        <p:nvGraphicFramePr>
          <p:cNvPr id="120" name="Google Shape;120;p3"/>
          <p:cNvGraphicFramePr/>
          <p:nvPr/>
        </p:nvGraphicFramePr>
        <p:xfrm>
          <a:off x="1524000" y="1809750"/>
          <a:ext cx="6096000" cy="1097310"/>
        </p:xfrm>
        <a:graphic>
          <a:graphicData uri="http://schemas.openxmlformats.org/drawingml/2006/table">
            <a:tbl>
              <a:tblPr firstRow="1" bandRow="1">
                <a:noFill/>
                <a:tableStyleId>{A5BE6374-838D-46FB-ADED-4DA0C39D6D73}</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4800">
                <a:tc>
                  <a:txBody>
                    <a:bodyPr/>
                    <a:lstStyle/>
                    <a:p>
                      <a:pPr marL="0" marR="0" lvl="0" indent="0" algn="l" rtl="0">
                        <a:spcBef>
                          <a:spcPts val="0"/>
                        </a:spcBef>
                        <a:spcAft>
                          <a:spcPts val="0"/>
                        </a:spcAft>
                        <a:buNone/>
                      </a:pPr>
                      <a:r>
                        <a:rPr lang="en-US" sz="1800" u="none" strike="noStrike" cap="none"/>
                        <a:t>Pattern</a:t>
                      </a:r>
                      <a:endParaRPr/>
                    </a:p>
                  </a:txBody>
                  <a:tcPr marL="91450" marR="91450" marT="45725" marB="45725"/>
                </a:tc>
                <a:tc>
                  <a:txBody>
                    <a:bodyPr/>
                    <a:lstStyle/>
                    <a:p>
                      <a:pPr marL="0" marR="0" lvl="0" indent="0" algn="l" rtl="0">
                        <a:spcBef>
                          <a:spcPts val="0"/>
                        </a:spcBef>
                        <a:spcAft>
                          <a:spcPts val="0"/>
                        </a:spcAft>
                        <a:buNone/>
                      </a:pPr>
                      <a:r>
                        <a:rPr lang="en-US" sz="1800"/>
                        <a:t>Matches</a:t>
                      </a:r>
                      <a:endParaRPr/>
                    </a:p>
                  </a:txBody>
                  <a:tcPr marL="91450" marR="91450" marT="45725" marB="45725"/>
                </a:tc>
                <a:extLst>
                  <a:ext uri="{0D108BD9-81ED-4DB2-BD59-A6C34878D82A}">
                    <a16:rowId xmlns:a16="http://schemas.microsoft.com/office/drawing/2014/main" val="10000"/>
                  </a:ext>
                </a:extLst>
              </a:tr>
              <a:tr h="304800">
                <a:tc>
                  <a:txBody>
                    <a:bodyPr/>
                    <a:lstStyle/>
                    <a:p>
                      <a:pPr marL="0" marR="0" lvl="0" indent="0" algn="l" rtl="0">
                        <a:spcBef>
                          <a:spcPts val="0"/>
                        </a:spcBef>
                        <a:spcAft>
                          <a:spcPts val="0"/>
                        </a:spcAft>
                        <a:buNone/>
                      </a:pPr>
                      <a:r>
                        <a:rPr lang="en-US" sz="1800">
                          <a:solidFill>
                            <a:srgbClr val="CC0000"/>
                          </a:solidFill>
                          <a:latin typeface="Courier"/>
                          <a:ea typeface="Courier"/>
                          <a:cs typeface="Courier"/>
                          <a:sym typeface="Courier"/>
                        </a:rPr>
                        <a:t>[wW]oodchuck</a:t>
                      </a:r>
                      <a:endParaRPr sz="1800"/>
                    </a:p>
                  </a:txBody>
                  <a:tcPr marL="91450" marR="91450" marT="45725" marB="45725"/>
                </a:tc>
                <a:tc>
                  <a:txBody>
                    <a:bodyPr/>
                    <a:lstStyle/>
                    <a:p>
                      <a:pPr marL="0" marR="0" lvl="0" indent="0" algn="l" rtl="0">
                        <a:spcBef>
                          <a:spcPts val="0"/>
                        </a:spcBef>
                        <a:spcAft>
                          <a:spcPts val="0"/>
                        </a:spcAft>
                        <a:buNone/>
                      </a:pPr>
                      <a:r>
                        <a:rPr lang="en-US" sz="1800"/>
                        <a:t>Woodchuck, woodchuck</a:t>
                      </a:r>
                      <a:endParaRPr sz="1800"/>
                    </a:p>
                  </a:txBody>
                  <a:tcPr marL="91450" marR="91450" marT="45725" marB="45725"/>
                </a:tc>
                <a:extLst>
                  <a:ext uri="{0D108BD9-81ED-4DB2-BD59-A6C34878D82A}">
                    <a16:rowId xmlns:a16="http://schemas.microsoft.com/office/drawing/2014/main" val="10001"/>
                  </a:ext>
                </a:extLst>
              </a:tr>
              <a:tr h="304800">
                <a:tc>
                  <a:txBody>
                    <a:bodyPr/>
                    <a:lstStyle/>
                    <a:p>
                      <a:pPr marL="0" marR="0" lvl="0" indent="0" algn="l" rtl="0">
                        <a:spcBef>
                          <a:spcPts val="0"/>
                        </a:spcBef>
                        <a:spcAft>
                          <a:spcPts val="0"/>
                        </a:spcAft>
                        <a:buNone/>
                      </a:pPr>
                      <a:r>
                        <a:rPr lang="en-US" sz="1800" dirty="0">
                          <a:solidFill>
                            <a:srgbClr val="CC0000"/>
                          </a:solidFill>
                          <a:latin typeface="Courier"/>
                          <a:ea typeface="Courier"/>
                          <a:cs typeface="Courier"/>
                          <a:sym typeface="Courier"/>
                        </a:rPr>
                        <a:t>[1234567890]	</a:t>
                      </a:r>
                      <a:endParaRPr sz="1800" dirty="0"/>
                    </a:p>
                  </a:txBody>
                  <a:tcPr marL="91450" marR="91450" marT="45725" marB="45725"/>
                </a:tc>
                <a:tc>
                  <a:txBody>
                    <a:bodyPr/>
                    <a:lstStyle/>
                    <a:p>
                      <a:pPr marL="0" marR="0" lvl="0" indent="0" algn="l" rtl="0">
                        <a:spcBef>
                          <a:spcPts val="0"/>
                        </a:spcBef>
                        <a:spcAft>
                          <a:spcPts val="0"/>
                        </a:spcAft>
                        <a:buNone/>
                      </a:pPr>
                      <a:r>
                        <a:rPr lang="en-US" sz="1800" dirty="0"/>
                        <a:t>Any digit</a:t>
                      </a:r>
                      <a:endParaRPr dirty="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21" name="Google Shape;121;p3"/>
          <p:cNvGraphicFramePr/>
          <p:nvPr/>
        </p:nvGraphicFramePr>
        <p:xfrm>
          <a:off x="762000" y="3516630"/>
          <a:ext cx="8001000" cy="1463080"/>
        </p:xfrm>
        <a:graphic>
          <a:graphicData uri="http://schemas.openxmlformats.org/drawingml/2006/table">
            <a:tbl>
              <a:tblPr firstRow="1" bandRow="1">
                <a:noFill/>
                <a:tableStyleId>{A5BE6374-838D-46FB-ADED-4DA0C39D6D73}</a:tableStyleId>
              </a:tblPr>
              <a:tblGrid>
                <a:gridCol w="1306275">
                  <a:extLst>
                    <a:ext uri="{9D8B030D-6E8A-4147-A177-3AD203B41FA5}">
                      <a16:colId xmlns:a16="http://schemas.microsoft.com/office/drawing/2014/main" val="20000"/>
                    </a:ext>
                  </a:extLst>
                </a:gridCol>
                <a:gridCol w="2122725">
                  <a:extLst>
                    <a:ext uri="{9D8B030D-6E8A-4147-A177-3AD203B41FA5}">
                      <a16:colId xmlns:a16="http://schemas.microsoft.com/office/drawing/2014/main" val="20001"/>
                    </a:ext>
                  </a:extLst>
                </a:gridCol>
                <a:gridCol w="4572000">
                  <a:extLst>
                    <a:ext uri="{9D8B030D-6E8A-4147-A177-3AD203B41FA5}">
                      <a16:colId xmlns:a16="http://schemas.microsoft.com/office/drawing/2014/main" val="20002"/>
                    </a:ext>
                  </a:extLst>
                </a:gridCol>
              </a:tblGrid>
              <a:tr h="307550">
                <a:tc>
                  <a:txBody>
                    <a:bodyPr/>
                    <a:lstStyle/>
                    <a:p>
                      <a:pPr marL="0" marR="0" lvl="0" indent="0" algn="l" rtl="0">
                        <a:spcBef>
                          <a:spcPts val="0"/>
                        </a:spcBef>
                        <a:spcAft>
                          <a:spcPts val="0"/>
                        </a:spcAft>
                        <a:buNone/>
                      </a:pPr>
                      <a:r>
                        <a:rPr lang="en-US" sz="1800"/>
                        <a:t>Pattern</a:t>
                      </a:r>
                      <a:endParaRPr/>
                    </a:p>
                  </a:txBody>
                  <a:tcPr marL="91450" marR="91450" marT="45725" marB="45725"/>
                </a:tc>
                <a:tc>
                  <a:txBody>
                    <a:bodyPr/>
                    <a:lstStyle/>
                    <a:p>
                      <a:pPr marL="0" marR="0" lvl="0" indent="0" algn="l" rtl="0">
                        <a:spcBef>
                          <a:spcPts val="0"/>
                        </a:spcBef>
                        <a:spcAft>
                          <a:spcPts val="0"/>
                        </a:spcAft>
                        <a:buNone/>
                      </a:pPr>
                      <a:r>
                        <a:rPr lang="en-US" sz="1800"/>
                        <a:t>Matches</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07550">
                <a:tc>
                  <a:txBody>
                    <a:bodyPr/>
                    <a:lstStyle/>
                    <a:p>
                      <a:pPr marL="0" marR="0" lvl="0" indent="0" algn="l" rtl="0">
                        <a:spcBef>
                          <a:spcPts val="0"/>
                        </a:spcBef>
                        <a:spcAft>
                          <a:spcPts val="0"/>
                        </a:spcAft>
                        <a:buNone/>
                      </a:pPr>
                      <a:r>
                        <a:rPr lang="en-US" sz="1800">
                          <a:solidFill>
                            <a:srgbClr val="CC0000"/>
                          </a:solidFill>
                          <a:latin typeface="Courier"/>
                          <a:ea typeface="Courier"/>
                          <a:cs typeface="Courier"/>
                          <a:sym typeface="Courier"/>
                        </a:rPr>
                        <a:t>[A-Z]</a:t>
                      </a:r>
                      <a:endParaRPr sz="1800"/>
                    </a:p>
                  </a:txBody>
                  <a:tcPr marL="91450" marR="91450" marT="45725" marB="45725"/>
                </a:tc>
                <a:tc>
                  <a:txBody>
                    <a:bodyPr/>
                    <a:lstStyle/>
                    <a:p>
                      <a:pPr marL="0" marR="0" lvl="0" indent="0" algn="l" rtl="0">
                        <a:spcBef>
                          <a:spcPts val="0"/>
                        </a:spcBef>
                        <a:spcAft>
                          <a:spcPts val="0"/>
                        </a:spcAft>
                        <a:buNone/>
                      </a:pPr>
                      <a:r>
                        <a:rPr lang="en-US" sz="1800"/>
                        <a:t>An upper case letter</a:t>
                      </a:r>
                      <a:endParaRPr/>
                    </a:p>
                  </a:txBody>
                  <a:tcPr marL="91450" marR="91450" marT="45725" marB="45725"/>
                </a:tc>
                <a:tc>
                  <a:txBody>
                    <a:bodyPr/>
                    <a:lstStyle/>
                    <a:p>
                      <a:pPr marL="0" marR="0" lvl="0" indent="0" algn="l" rtl="0">
                        <a:spcBef>
                          <a:spcPts val="0"/>
                        </a:spcBef>
                        <a:spcAft>
                          <a:spcPts val="0"/>
                        </a:spcAft>
                        <a:buNone/>
                      </a:pPr>
                      <a:r>
                        <a:rPr lang="en-US" sz="1800" u="sng">
                          <a:solidFill>
                            <a:srgbClr val="3366FF"/>
                          </a:solidFill>
                          <a:latin typeface="Courier"/>
                          <a:ea typeface="Courier"/>
                          <a:cs typeface="Courier"/>
                          <a:sym typeface="Courier"/>
                        </a:rPr>
                        <a:t>D</a:t>
                      </a:r>
                      <a:r>
                        <a:rPr lang="en-US" sz="1800">
                          <a:latin typeface="Courier"/>
                          <a:ea typeface="Courier"/>
                          <a:cs typeface="Courier"/>
                          <a:sym typeface="Courier"/>
                        </a:rPr>
                        <a:t>renched Blossoms</a:t>
                      </a:r>
                      <a:endParaRPr/>
                    </a:p>
                  </a:txBody>
                  <a:tcPr marL="91450" marR="91450" marT="45725" marB="45725"/>
                </a:tc>
                <a:extLst>
                  <a:ext uri="{0D108BD9-81ED-4DB2-BD59-A6C34878D82A}">
                    <a16:rowId xmlns:a16="http://schemas.microsoft.com/office/drawing/2014/main" val="10001"/>
                  </a:ext>
                </a:extLst>
              </a:tr>
              <a:tr h="307550">
                <a:tc>
                  <a:txBody>
                    <a:bodyPr/>
                    <a:lstStyle/>
                    <a:p>
                      <a:pPr marL="0" marR="0" lvl="0" indent="0" algn="l" rtl="0">
                        <a:spcBef>
                          <a:spcPts val="0"/>
                        </a:spcBef>
                        <a:spcAft>
                          <a:spcPts val="0"/>
                        </a:spcAft>
                        <a:buNone/>
                      </a:pPr>
                      <a:r>
                        <a:rPr lang="en-US" sz="1800">
                          <a:solidFill>
                            <a:srgbClr val="CC0000"/>
                          </a:solidFill>
                          <a:latin typeface="Courier"/>
                          <a:ea typeface="Courier"/>
                          <a:cs typeface="Courier"/>
                          <a:sym typeface="Courier"/>
                        </a:rPr>
                        <a:t>[a-z]</a:t>
                      </a:r>
                      <a:endParaRPr sz="1800"/>
                    </a:p>
                  </a:txBody>
                  <a:tcPr marL="91450" marR="91450" marT="45725" marB="45725"/>
                </a:tc>
                <a:tc>
                  <a:txBody>
                    <a:bodyPr/>
                    <a:lstStyle/>
                    <a:p>
                      <a:pPr marL="0" marR="0" lvl="0" indent="0" algn="l" rtl="0">
                        <a:spcBef>
                          <a:spcPts val="0"/>
                        </a:spcBef>
                        <a:spcAft>
                          <a:spcPts val="0"/>
                        </a:spcAft>
                        <a:buNone/>
                      </a:pPr>
                      <a:r>
                        <a:rPr lang="en-US" sz="1800"/>
                        <a:t>A lower case letter</a:t>
                      </a:r>
                      <a:endParaRPr/>
                    </a:p>
                  </a:txBody>
                  <a:tcPr marL="91450" marR="91450" marT="45725" marB="45725"/>
                </a:tc>
                <a:tc>
                  <a:txBody>
                    <a:bodyPr/>
                    <a:lstStyle/>
                    <a:p>
                      <a:pPr marL="0" marR="0" lvl="0" indent="0" algn="l" rtl="0">
                        <a:spcBef>
                          <a:spcPts val="0"/>
                        </a:spcBef>
                        <a:spcAft>
                          <a:spcPts val="0"/>
                        </a:spcAft>
                        <a:buNone/>
                      </a:pPr>
                      <a:r>
                        <a:rPr lang="en-US" sz="1800" u="sng">
                          <a:solidFill>
                            <a:srgbClr val="3366FF"/>
                          </a:solidFill>
                          <a:latin typeface="Courier"/>
                          <a:ea typeface="Courier"/>
                          <a:cs typeface="Courier"/>
                          <a:sym typeface="Courier"/>
                        </a:rPr>
                        <a:t>m</a:t>
                      </a:r>
                      <a:r>
                        <a:rPr lang="en-US" sz="1800">
                          <a:latin typeface="Courier"/>
                          <a:ea typeface="Courier"/>
                          <a:cs typeface="Courier"/>
                          <a:sym typeface="Courier"/>
                        </a:rPr>
                        <a:t>y beans were impatient</a:t>
                      </a:r>
                      <a:endParaRPr/>
                    </a:p>
                  </a:txBody>
                  <a:tcPr marL="91450" marR="91450" marT="45725" marB="45725"/>
                </a:tc>
                <a:extLst>
                  <a:ext uri="{0D108BD9-81ED-4DB2-BD59-A6C34878D82A}">
                    <a16:rowId xmlns:a16="http://schemas.microsoft.com/office/drawing/2014/main" val="10002"/>
                  </a:ext>
                </a:extLst>
              </a:tr>
              <a:tr h="307550">
                <a:tc>
                  <a:txBody>
                    <a:bodyPr/>
                    <a:lstStyle/>
                    <a:p>
                      <a:pPr marL="0" marR="0" lvl="0" indent="0" algn="l" rtl="0">
                        <a:spcBef>
                          <a:spcPts val="0"/>
                        </a:spcBef>
                        <a:spcAft>
                          <a:spcPts val="0"/>
                        </a:spcAft>
                        <a:buNone/>
                      </a:pPr>
                      <a:r>
                        <a:rPr lang="en-US" sz="1800">
                          <a:solidFill>
                            <a:srgbClr val="CC0000"/>
                          </a:solidFill>
                          <a:latin typeface="Courier"/>
                          <a:ea typeface="Courier"/>
                          <a:cs typeface="Courier"/>
                          <a:sym typeface="Courier"/>
                        </a:rPr>
                        <a:t>[0-9]</a:t>
                      </a:r>
                      <a:endParaRPr sz="1800"/>
                    </a:p>
                  </a:txBody>
                  <a:tcPr marL="91450" marR="91450" marT="45725" marB="45725"/>
                </a:tc>
                <a:tc>
                  <a:txBody>
                    <a:bodyPr/>
                    <a:lstStyle/>
                    <a:p>
                      <a:pPr marL="0" marR="0" lvl="0" indent="0" algn="l" rtl="0">
                        <a:spcBef>
                          <a:spcPts val="0"/>
                        </a:spcBef>
                        <a:spcAft>
                          <a:spcPts val="0"/>
                        </a:spcAft>
                        <a:buNone/>
                      </a:pPr>
                      <a:r>
                        <a:rPr lang="en-US" sz="1800"/>
                        <a:t>A single digit</a:t>
                      </a:r>
                      <a:endParaRPr sz="1800"/>
                    </a:p>
                  </a:txBody>
                  <a:tcPr marL="91450" marR="91450" marT="45725" marB="45725"/>
                </a:tc>
                <a:tc>
                  <a:txBody>
                    <a:bodyPr/>
                    <a:lstStyle/>
                    <a:p>
                      <a:pPr marL="0" marR="0" lvl="0" indent="0" algn="l" rtl="0">
                        <a:spcBef>
                          <a:spcPts val="0"/>
                        </a:spcBef>
                        <a:spcAft>
                          <a:spcPts val="0"/>
                        </a:spcAft>
                        <a:buNone/>
                      </a:pPr>
                      <a:r>
                        <a:rPr lang="en-US" sz="1800">
                          <a:latin typeface="Courier"/>
                          <a:ea typeface="Courier"/>
                          <a:cs typeface="Courier"/>
                          <a:sym typeface="Courier"/>
                        </a:rPr>
                        <a:t>Chapter </a:t>
                      </a:r>
                      <a:r>
                        <a:rPr lang="en-US" sz="1800" u="sng">
                          <a:solidFill>
                            <a:srgbClr val="3366FF"/>
                          </a:solidFill>
                          <a:latin typeface="Courier"/>
                          <a:ea typeface="Courier"/>
                          <a:cs typeface="Courier"/>
                          <a:sym typeface="Courier"/>
                        </a:rPr>
                        <a:t>1</a:t>
                      </a:r>
                      <a:r>
                        <a:rPr lang="en-US" sz="1800">
                          <a:latin typeface="Courier"/>
                          <a:ea typeface="Courier"/>
                          <a:cs typeface="Courier"/>
                          <a:sym typeface="Courier"/>
                        </a:rPr>
                        <a:t>: Down the Rabbit Hole</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7"/>
          <p:cNvSpPr txBox="1">
            <a:spLocks noGrp="1"/>
          </p:cNvSpPr>
          <p:nvPr>
            <p:ph type="ctrTitle"/>
          </p:nvPr>
        </p:nvSpPr>
        <p:spPr>
          <a:xfrm>
            <a:off x="457200" y="510778"/>
            <a:ext cx="8229600" cy="129897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4400"/>
              <a:t>Xử lý văn bản cơ bản</a:t>
            </a:r>
            <a:endParaRPr sz="4400"/>
          </a:p>
        </p:txBody>
      </p:sp>
      <p:sp>
        <p:nvSpPr>
          <p:cNvPr id="318" name="Google Shape;318;p27"/>
          <p:cNvSpPr txBox="1">
            <a:spLocks noGrp="1"/>
          </p:cNvSpPr>
          <p:nvPr>
            <p:ph type="subTitle" idx="1"/>
          </p:nvPr>
        </p:nvSpPr>
        <p:spPr>
          <a:xfrm>
            <a:off x="2438400" y="2114550"/>
            <a:ext cx="4267200" cy="17145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400"/>
              <a:buNone/>
            </a:pPr>
            <a:endParaRPr>
              <a:solidFill>
                <a:srgbClr val="A50021"/>
              </a:solidFill>
              <a:latin typeface="Calibri"/>
              <a:ea typeface="Calibri"/>
              <a:cs typeface="Calibri"/>
              <a:sym typeface="Calibri"/>
            </a:endParaRPr>
          </a:p>
          <a:p>
            <a:pPr marL="0" lvl="0" indent="0" algn="ctr" rtl="0">
              <a:spcBef>
                <a:spcPts val="900"/>
              </a:spcBef>
              <a:spcAft>
                <a:spcPts val="0"/>
              </a:spcAft>
              <a:buSzPts val="3200"/>
              <a:buNone/>
            </a:pPr>
            <a:r>
              <a:rPr lang="en-US" sz="3200">
                <a:solidFill>
                  <a:srgbClr val="A50021"/>
                </a:solidFill>
                <a:latin typeface="Calibri"/>
                <a:ea typeface="Calibri"/>
                <a:cs typeface="Calibri"/>
                <a:sym typeface="Calibri"/>
              </a:rPr>
              <a:t>Chuẩn hóa từ và đưa về gốc từ</a:t>
            </a:r>
            <a:endParaRPr sz="3200">
              <a:latin typeface="Calibri"/>
              <a:ea typeface="Calibri"/>
              <a:cs typeface="Calibri"/>
              <a:sym typeface="Calibri"/>
            </a:endParaRPr>
          </a:p>
          <a:p>
            <a:pPr marL="0" lvl="0" indent="0" algn="ctr" rtl="0">
              <a:spcBef>
                <a:spcPts val="1500"/>
              </a:spcBef>
              <a:spcAft>
                <a:spcPts val="0"/>
              </a:spcAft>
              <a:buSzPts val="2400"/>
              <a:buNone/>
            </a:pPr>
            <a:endParaRPr>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8"/>
          <p:cNvSpPr txBox="1">
            <a:spLocks noGrp="1"/>
          </p:cNvSpPr>
          <p:nvPr>
            <p:ph type="title"/>
          </p:nvPr>
        </p:nvSpPr>
        <p:spPr>
          <a:xfrm>
            <a:off x="304800" y="20955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Chuẩn hóa</a:t>
            </a:r>
            <a:endParaRPr/>
          </a:p>
        </p:txBody>
      </p:sp>
      <p:sp>
        <p:nvSpPr>
          <p:cNvPr id="324" name="Google Shape;324;p28"/>
          <p:cNvSpPr txBox="1">
            <a:spLocks noGrp="1"/>
          </p:cNvSpPr>
          <p:nvPr>
            <p:ph type="body" idx="1"/>
          </p:nvPr>
        </p:nvSpPr>
        <p:spPr>
          <a:xfrm>
            <a:off x="304800" y="1352550"/>
            <a:ext cx="8534400" cy="33337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000"/>
              <a:buChar char="•"/>
            </a:pPr>
            <a:r>
              <a:rPr lang="en-US" sz="2000"/>
              <a:t>Sự cần thiết phải “chuẩn hóa (normalize)” từ khóa (term) </a:t>
            </a:r>
            <a:endParaRPr/>
          </a:p>
          <a:p>
            <a:pPr marL="685800" lvl="1" indent="-228600" algn="l" rtl="0">
              <a:spcBef>
                <a:spcPts val="360"/>
              </a:spcBef>
              <a:spcAft>
                <a:spcPts val="0"/>
              </a:spcAft>
              <a:buSzPts val="1800"/>
              <a:buChar char="•"/>
            </a:pPr>
            <a:r>
              <a:rPr lang="en-US" sz="1800"/>
              <a:t>Truy vấn thông tin (Information Retrieval): văn bản được đánh chỉ mục (indexed text) và từ khóa truy vấn (query term) phải có cùng dạng thức.</a:t>
            </a:r>
            <a:endParaRPr/>
          </a:p>
          <a:p>
            <a:pPr marL="1028700" lvl="2" indent="-228600" algn="l" rtl="0">
              <a:spcBef>
                <a:spcPts val="320"/>
              </a:spcBef>
              <a:spcAft>
                <a:spcPts val="0"/>
              </a:spcAft>
              <a:buSzPts val="1600"/>
              <a:buChar char="•"/>
            </a:pPr>
            <a:r>
              <a:rPr lang="en-US" sz="1600"/>
              <a:t>Chúng ta muốn so khớp </a:t>
            </a:r>
            <a:r>
              <a:rPr lang="en-US" sz="1600" b="1" i="1"/>
              <a:t>U.S.A.</a:t>
            </a:r>
            <a:r>
              <a:rPr lang="en-US" sz="1600"/>
              <a:t> và </a:t>
            </a:r>
            <a:r>
              <a:rPr lang="en-US" sz="1600" b="1" i="1"/>
              <a:t>USA</a:t>
            </a:r>
            <a:endParaRPr sz="1600"/>
          </a:p>
          <a:p>
            <a:pPr marL="342900" lvl="0" indent="-342900" algn="l" rtl="0">
              <a:spcBef>
                <a:spcPts val="400"/>
              </a:spcBef>
              <a:spcAft>
                <a:spcPts val="0"/>
              </a:spcAft>
              <a:buSzPts val="2000"/>
              <a:buChar char="•"/>
            </a:pPr>
            <a:r>
              <a:rPr lang="en-US" sz="2000"/>
              <a:t>Chúng ta ngầm định nghĩa ra các lớp từ khóa tương đương nhau.</a:t>
            </a:r>
            <a:endParaRPr sz="2000"/>
          </a:p>
          <a:p>
            <a:pPr marL="685800" lvl="1" indent="-228600" algn="l" rtl="0">
              <a:spcBef>
                <a:spcPts val="360"/>
              </a:spcBef>
              <a:spcAft>
                <a:spcPts val="0"/>
              </a:spcAft>
              <a:buSzPts val="1800"/>
              <a:buChar char="•"/>
            </a:pPr>
            <a:r>
              <a:rPr lang="en-US" sz="1800"/>
              <a:t>VD: xóa dấu chấm “.” trong từ khóa</a:t>
            </a:r>
            <a:endParaRPr sz="1800"/>
          </a:p>
          <a:p>
            <a:pPr marL="342900" lvl="0" indent="-342900" algn="l" rtl="0">
              <a:spcBef>
                <a:spcPts val="400"/>
              </a:spcBef>
              <a:spcAft>
                <a:spcPts val="0"/>
              </a:spcAft>
              <a:buSzPts val="2000"/>
              <a:buChar char="•"/>
            </a:pPr>
            <a:r>
              <a:rPr lang="en-US" sz="2000"/>
              <a:t>Mở rộng từ khóa:</a:t>
            </a:r>
            <a:endParaRPr/>
          </a:p>
          <a:p>
            <a:pPr marL="685800" lvl="1" indent="-228600" algn="l" rtl="0">
              <a:spcBef>
                <a:spcPts val="280"/>
              </a:spcBef>
              <a:spcAft>
                <a:spcPts val="0"/>
              </a:spcAft>
              <a:buSzPts val="1400"/>
              <a:buChar char="•"/>
            </a:pPr>
            <a:r>
              <a:rPr lang="en-US" sz="1400"/>
              <a:t>Enter: </a:t>
            </a:r>
            <a:r>
              <a:rPr lang="en-US" sz="1400" b="1" i="1"/>
              <a:t>window</a:t>
            </a:r>
            <a:r>
              <a:rPr lang="en-US" sz="1400"/>
              <a:t>	Search: </a:t>
            </a:r>
            <a:r>
              <a:rPr lang="en-US" sz="1400" b="1" i="1"/>
              <a:t>window, windows</a:t>
            </a:r>
            <a:endParaRPr/>
          </a:p>
          <a:p>
            <a:pPr marL="685800" lvl="1" indent="-228600" algn="l" rtl="0">
              <a:spcBef>
                <a:spcPts val="280"/>
              </a:spcBef>
              <a:spcAft>
                <a:spcPts val="0"/>
              </a:spcAft>
              <a:buSzPts val="1400"/>
              <a:buChar char="•"/>
            </a:pPr>
            <a:r>
              <a:rPr lang="en-US" sz="1400"/>
              <a:t>Enter: </a:t>
            </a:r>
            <a:r>
              <a:rPr lang="en-US" sz="1400" b="1" i="1"/>
              <a:t>windows</a:t>
            </a:r>
            <a:r>
              <a:rPr lang="en-US" sz="1400"/>
              <a:t>	Search: </a:t>
            </a:r>
            <a:r>
              <a:rPr lang="en-US" sz="1400" b="1" i="1"/>
              <a:t>Windows, windows, window</a:t>
            </a:r>
            <a:endParaRPr/>
          </a:p>
          <a:p>
            <a:pPr marL="685800" lvl="1" indent="-228600" algn="l" rtl="0">
              <a:spcBef>
                <a:spcPts val="280"/>
              </a:spcBef>
              <a:spcAft>
                <a:spcPts val="0"/>
              </a:spcAft>
              <a:buSzPts val="1400"/>
              <a:buChar char="•"/>
            </a:pPr>
            <a:r>
              <a:rPr lang="en-US" sz="1400"/>
              <a:t>Enter: </a:t>
            </a:r>
            <a:r>
              <a:rPr lang="en-US" sz="1400" b="1" i="1"/>
              <a:t>Windows</a:t>
            </a:r>
            <a:r>
              <a:rPr lang="en-US" sz="1400"/>
              <a:t>	Search: </a:t>
            </a:r>
            <a:r>
              <a:rPr lang="en-US" sz="1400" b="1" i="1"/>
              <a:t>Windows</a:t>
            </a:r>
            <a:endParaRPr/>
          </a:p>
          <a:p>
            <a:pPr marL="342900" lvl="0" indent="-215900" algn="l" rtl="0">
              <a:spcBef>
                <a:spcPts val="400"/>
              </a:spcBef>
              <a:spcAft>
                <a:spcPts val="0"/>
              </a:spcAft>
              <a:buSzPts val="2000"/>
              <a:buNone/>
            </a:pPr>
            <a:endParaRPr sz="2000"/>
          </a:p>
          <a:p>
            <a:pPr marL="685800" lvl="1" indent="-127000" algn="l" rtl="0">
              <a:spcBef>
                <a:spcPts val="320"/>
              </a:spcBef>
              <a:spcAft>
                <a:spcPts val="0"/>
              </a:spcAft>
              <a:buSzPts val="1600"/>
              <a:buNone/>
            </a:pP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9"/>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Chữ hoa, thường</a:t>
            </a:r>
            <a:endParaRPr/>
          </a:p>
        </p:txBody>
      </p:sp>
      <p:sp>
        <p:nvSpPr>
          <p:cNvPr id="330" name="Google Shape;330;p29"/>
          <p:cNvSpPr txBox="1">
            <a:spLocks noGrp="1"/>
          </p:cNvSpPr>
          <p:nvPr>
            <p:ph type="body" idx="1"/>
          </p:nvPr>
        </p:nvSpPr>
        <p:spPr>
          <a:xfrm>
            <a:off x="304800" y="1352550"/>
            <a:ext cx="8534400" cy="33337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a:t>Ứng dụng như IR: chuyển tất cả các chữ thành chữ thường</a:t>
            </a:r>
            <a:endParaRPr/>
          </a:p>
          <a:p>
            <a:pPr marL="685800" lvl="1" indent="-228600" algn="l" rtl="0">
              <a:spcBef>
                <a:spcPts val="400"/>
              </a:spcBef>
              <a:spcAft>
                <a:spcPts val="0"/>
              </a:spcAft>
              <a:buSzPts val="2000"/>
              <a:buChar char="•"/>
            </a:pPr>
            <a:r>
              <a:rPr lang="en-US"/>
              <a:t>Vì người sử dụng thường gõ chữ thường</a:t>
            </a:r>
            <a:endParaRPr/>
          </a:p>
          <a:p>
            <a:pPr marL="685800" lvl="1" indent="-228600" algn="l" rtl="0">
              <a:spcBef>
                <a:spcPts val="400"/>
              </a:spcBef>
              <a:spcAft>
                <a:spcPts val="0"/>
              </a:spcAft>
              <a:buSzPts val="2000"/>
              <a:buChar char="•"/>
            </a:pPr>
            <a:r>
              <a:rPr lang="en-US"/>
              <a:t>Ngoại lệ: Chữ hoa ở giữa câu?</a:t>
            </a:r>
            <a:endParaRPr/>
          </a:p>
          <a:p>
            <a:pPr marL="1028700" lvl="2" indent="-228600" algn="l" rtl="0">
              <a:spcBef>
                <a:spcPts val="360"/>
              </a:spcBef>
              <a:spcAft>
                <a:spcPts val="0"/>
              </a:spcAft>
              <a:buSzPts val="1800"/>
              <a:buChar char="•"/>
            </a:pPr>
            <a:r>
              <a:rPr lang="en-US" sz="1800"/>
              <a:t>e.g., </a:t>
            </a:r>
            <a:r>
              <a:rPr lang="en-US" sz="1800" b="1" i="1"/>
              <a:t>General Motors</a:t>
            </a:r>
            <a:endParaRPr/>
          </a:p>
          <a:p>
            <a:pPr marL="1028700" lvl="2" indent="-228600" algn="l" rtl="0">
              <a:spcBef>
                <a:spcPts val="360"/>
              </a:spcBef>
              <a:spcAft>
                <a:spcPts val="0"/>
              </a:spcAft>
              <a:buSzPts val="1800"/>
              <a:buChar char="•"/>
            </a:pPr>
            <a:r>
              <a:rPr lang="en-US" sz="1800" b="1" i="1"/>
              <a:t>Fed</a:t>
            </a:r>
            <a:r>
              <a:rPr lang="en-US" sz="1800"/>
              <a:t> vs. </a:t>
            </a:r>
            <a:r>
              <a:rPr lang="en-US" sz="1800" b="1" i="1"/>
              <a:t>fed</a:t>
            </a:r>
            <a:endParaRPr/>
          </a:p>
          <a:p>
            <a:pPr marL="1028700" lvl="2" indent="-228600" algn="l" rtl="0">
              <a:spcBef>
                <a:spcPts val="360"/>
              </a:spcBef>
              <a:spcAft>
                <a:spcPts val="0"/>
              </a:spcAft>
              <a:buSzPts val="1800"/>
              <a:buChar char="•"/>
            </a:pPr>
            <a:r>
              <a:rPr lang="en-US" sz="1800" b="1" i="1"/>
              <a:t>SAIL</a:t>
            </a:r>
            <a:r>
              <a:rPr lang="en-US" sz="1800"/>
              <a:t> vs. </a:t>
            </a:r>
            <a:r>
              <a:rPr lang="en-US" sz="1800" b="1" i="1"/>
              <a:t>sail</a:t>
            </a:r>
            <a:endParaRPr/>
          </a:p>
          <a:p>
            <a:pPr marL="342900" lvl="0" indent="-342900" algn="l" rtl="0">
              <a:spcBef>
                <a:spcPts val="480"/>
              </a:spcBef>
              <a:spcAft>
                <a:spcPts val="0"/>
              </a:spcAft>
              <a:buSzPts val="2400"/>
              <a:buChar char="•"/>
            </a:pPr>
            <a:r>
              <a:rPr lang="en-US"/>
              <a:t>Đối với bài toán Phân tích ý kiến (sentiment analysis), dịch máy (machine translation), rút trích thông tin (information extraction)</a:t>
            </a:r>
            <a:endParaRPr/>
          </a:p>
          <a:p>
            <a:pPr marL="685800" lvl="1" indent="-228600" algn="l" rtl="0">
              <a:spcBef>
                <a:spcPts val="400"/>
              </a:spcBef>
              <a:spcAft>
                <a:spcPts val="0"/>
              </a:spcAft>
              <a:buSzPts val="2000"/>
              <a:buChar char="•"/>
            </a:pPr>
            <a:r>
              <a:rPr lang="en-US"/>
              <a:t>Chữ hoa, thường cũng hữu ích (</a:t>
            </a:r>
            <a:r>
              <a:rPr lang="en-US" b="1" i="1"/>
              <a:t>US</a:t>
            </a:r>
            <a:r>
              <a:rPr lang="en-US"/>
              <a:t> và </a:t>
            </a:r>
            <a:r>
              <a:rPr lang="en-US" b="1" i="1"/>
              <a:t>us</a:t>
            </a:r>
            <a:r>
              <a:rPr lang="en-US"/>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0"/>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Đưa từ về nguyên mẫu (lemmatization)</a:t>
            </a:r>
            <a:endParaRPr/>
          </a:p>
        </p:txBody>
      </p:sp>
      <p:sp>
        <p:nvSpPr>
          <p:cNvPr id="336" name="Google Shape;336;p30"/>
          <p:cNvSpPr txBox="1">
            <a:spLocks noGrp="1"/>
          </p:cNvSpPr>
          <p:nvPr>
            <p:ph type="body" idx="1"/>
          </p:nvPr>
        </p:nvSpPr>
        <p:spPr>
          <a:xfrm>
            <a:off x="152400" y="1352550"/>
            <a:ext cx="8686800" cy="33337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000"/>
              <a:buChar char="•"/>
            </a:pPr>
            <a:r>
              <a:rPr lang="en-US" sz="2000"/>
              <a:t>Chuyển dạng dẫn xuất của từ (inflection) hoặc các dạng khác trở về dạng nguyên mẫu.</a:t>
            </a:r>
            <a:endParaRPr/>
          </a:p>
          <a:p>
            <a:pPr marL="685800" lvl="1" indent="-228600" algn="l" rtl="0">
              <a:spcBef>
                <a:spcPts val="500"/>
              </a:spcBef>
              <a:spcAft>
                <a:spcPts val="0"/>
              </a:spcAft>
              <a:buSzPts val="2000"/>
              <a:buChar char="•"/>
            </a:pPr>
            <a:r>
              <a:rPr lang="en-US" i="1"/>
              <a:t>am, are,</a:t>
            </a:r>
            <a:r>
              <a:rPr lang="en-US"/>
              <a:t> </a:t>
            </a:r>
            <a:r>
              <a:rPr lang="en-US" i="1"/>
              <a:t>is </a:t>
            </a:r>
            <a:r>
              <a:rPr lang="en-US"/>
              <a:t>→ </a:t>
            </a:r>
            <a:r>
              <a:rPr lang="en-US" i="1"/>
              <a:t>be</a:t>
            </a:r>
            <a:endParaRPr/>
          </a:p>
          <a:p>
            <a:pPr marL="685800" lvl="1" indent="-228600" algn="l" rtl="0">
              <a:spcBef>
                <a:spcPts val="1000"/>
              </a:spcBef>
              <a:spcAft>
                <a:spcPts val="0"/>
              </a:spcAft>
              <a:buSzPts val="2000"/>
              <a:buChar char="•"/>
            </a:pPr>
            <a:r>
              <a:rPr lang="en-US" i="1"/>
              <a:t>car, cars, car's</a:t>
            </a:r>
            <a:r>
              <a:rPr lang="en-US"/>
              <a:t>, </a:t>
            </a:r>
            <a:r>
              <a:rPr lang="en-US" i="1"/>
              <a:t>cars'</a:t>
            </a:r>
            <a:r>
              <a:rPr lang="en-US"/>
              <a:t> → </a:t>
            </a:r>
            <a:r>
              <a:rPr lang="en-US" i="1"/>
              <a:t>car</a:t>
            </a:r>
            <a:endParaRPr/>
          </a:p>
          <a:p>
            <a:pPr marL="342900" lvl="0" indent="-342900" algn="l" rtl="0">
              <a:spcBef>
                <a:spcPts val="1000"/>
              </a:spcBef>
              <a:spcAft>
                <a:spcPts val="0"/>
              </a:spcAft>
              <a:buSzPts val="2000"/>
              <a:buChar char="•"/>
            </a:pPr>
            <a:r>
              <a:rPr lang="en-US" sz="2000" i="1"/>
              <a:t>the boy's cars are different colors</a:t>
            </a:r>
            <a:r>
              <a:rPr lang="en-US" sz="2000"/>
              <a:t> → </a:t>
            </a:r>
            <a:r>
              <a:rPr lang="en-US" sz="2000" i="1"/>
              <a:t>the boy car be different color</a:t>
            </a:r>
            <a:endParaRPr/>
          </a:p>
          <a:p>
            <a:pPr marL="342900" lvl="0" indent="-342900" algn="l" rtl="0">
              <a:spcBef>
                <a:spcPts val="1000"/>
              </a:spcBef>
              <a:spcAft>
                <a:spcPts val="0"/>
              </a:spcAft>
              <a:buSzPts val="2000"/>
              <a:buChar char="•"/>
            </a:pPr>
            <a:r>
              <a:rPr lang="en-US" sz="2000"/>
              <a:t>Đưa từ về nguyên mẫu (Lemmatization): phải tìm được dạng đúng của từ trong từ điển.</a:t>
            </a:r>
            <a:endParaRPr/>
          </a:p>
          <a:p>
            <a:pPr marL="342900" lvl="0" indent="-342900" algn="l" rtl="0">
              <a:lnSpc>
                <a:spcPct val="90000"/>
              </a:lnSpc>
              <a:spcBef>
                <a:spcPts val="900"/>
              </a:spcBef>
              <a:spcAft>
                <a:spcPts val="0"/>
              </a:spcAft>
              <a:buSzPts val="2000"/>
              <a:buChar char="•"/>
            </a:pPr>
            <a:r>
              <a:rPr lang="en-US" sz="2000"/>
              <a:t>Dịch máy</a:t>
            </a:r>
            <a:endParaRPr sz="2000"/>
          </a:p>
          <a:p>
            <a:pPr marL="685800" lvl="1" indent="-228600" algn="l" rtl="0">
              <a:lnSpc>
                <a:spcPct val="90000"/>
              </a:lnSpc>
              <a:spcBef>
                <a:spcPts val="360"/>
              </a:spcBef>
              <a:spcAft>
                <a:spcPts val="0"/>
              </a:spcAft>
              <a:buSzPts val="1800"/>
              <a:buChar char="•"/>
            </a:pPr>
            <a:r>
              <a:rPr lang="en-US" sz="1800"/>
              <a:t>Spanish </a:t>
            </a:r>
            <a:r>
              <a:rPr lang="en-US" sz="1800">
                <a:solidFill>
                  <a:srgbClr val="A50021"/>
                </a:solidFill>
              </a:rPr>
              <a:t>quiero</a:t>
            </a:r>
            <a:r>
              <a:rPr lang="en-US" sz="1800"/>
              <a:t> (‘I want’), </a:t>
            </a:r>
            <a:r>
              <a:rPr lang="en-US" sz="1800">
                <a:solidFill>
                  <a:srgbClr val="A50021"/>
                </a:solidFill>
              </a:rPr>
              <a:t>quieres</a:t>
            </a:r>
            <a:r>
              <a:rPr lang="en-US" sz="1800"/>
              <a:t> (‘you want’) 🡪 nguyên mẫu </a:t>
            </a:r>
            <a:r>
              <a:rPr lang="en-US" sz="1800">
                <a:solidFill>
                  <a:srgbClr val="A50021"/>
                </a:solidFill>
              </a:rPr>
              <a:t>querer</a:t>
            </a:r>
            <a:r>
              <a:rPr lang="en-US" sz="1800"/>
              <a:t> ‘want’</a:t>
            </a:r>
            <a:endParaRPr/>
          </a:p>
          <a:p>
            <a:pPr marL="685800" lvl="1" indent="-114300" algn="l" rtl="0">
              <a:spcBef>
                <a:spcPts val="500"/>
              </a:spcBef>
              <a:spcAft>
                <a:spcPts val="0"/>
              </a:spcAft>
              <a:buSzPts val="1800"/>
              <a:buNone/>
            </a:pP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1"/>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Hình thái từ (Morphology)</a:t>
            </a:r>
            <a:endParaRPr/>
          </a:p>
        </p:txBody>
      </p:sp>
      <p:sp>
        <p:nvSpPr>
          <p:cNvPr id="343" name="Google Shape;343;p31"/>
          <p:cNvSpPr txBox="1">
            <a:spLocks noGrp="1"/>
          </p:cNvSpPr>
          <p:nvPr>
            <p:ph type="body" idx="1"/>
          </p:nvPr>
        </p:nvSpPr>
        <p:spPr>
          <a:xfrm>
            <a:off x="304800" y="1352550"/>
            <a:ext cx="8534400" cy="33337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800" b="1"/>
              <a:t>Hình vị (Morpheme)</a:t>
            </a:r>
            <a:r>
              <a:rPr lang="en-US" sz="2800"/>
              <a:t>:</a:t>
            </a:r>
            <a:endParaRPr/>
          </a:p>
          <a:p>
            <a:pPr marL="685800" lvl="1" indent="-228600" algn="l" rtl="0">
              <a:spcBef>
                <a:spcPts val="480"/>
              </a:spcBef>
              <a:spcAft>
                <a:spcPts val="0"/>
              </a:spcAft>
              <a:buSzPts val="2400"/>
              <a:buChar char="•"/>
            </a:pPr>
            <a:r>
              <a:rPr lang="en-US" sz="2400"/>
              <a:t>Đơn vị có nghĩa nhỏ nhất tạo thành từ.</a:t>
            </a:r>
            <a:endParaRPr/>
          </a:p>
          <a:p>
            <a:pPr marL="685800" lvl="1" indent="-228600" algn="l" rtl="0">
              <a:spcBef>
                <a:spcPts val="480"/>
              </a:spcBef>
              <a:spcAft>
                <a:spcPts val="0"/>
              </a:spcAft>
              <a:buSzPts val="2400"/>
              <a:buChar char="•"/>
            </a:pPr>
            <a:r>
              <a:rPr lang="en-US" sz="2400" b="1">
                <a:solidFill>
                  <a:srgbClr val="FF0000"/>
                </a:solidFill>
              </a:rPr>
              <a:t>Gốc từ (Stem)</a:t>
            </a:r>
            <a:r>
              <a:rPr lang="en-US" sz="2400"/>
              <a:t>: Đơn vị mang nghĩa cốt lõi</a:t>
            </a:r>
            <a:endParaRPr sz="2400"/>
          </a:p>
          <a:p>
            <a:pPr marL="685800" lvl="1" indent="-228600" algn="l" rtl="0">
              <a:spcBef>
                <a:spcPts val="480"/>
              </a:spcBef>
              <a:spcAft>
                <a:spcPts val="0"/>
              </a:spcAft>
              <a:buSzPts val="2400"/>
              <a:buChar char="•"/>
            </a:pPr>
            <a:r>
              <a:rPr lang="en-US" sz="2400" b="1">
                <a:solidFill>
                  <a:srgbClr val="FF0000"/>
                </a:solidFill>
              </a:rPr>
              <a:t>Phụ tố (Affix)</a:t>
            </a:r>
            <a:r>
              <a:rPr lang="en-US" sz="2400"/>
              <a:t>: Những thứ được gắn thêm vào trước hoặc sau gốc từ</a:t>
            </a:r>
            <a:endParaRPr sz="2400"/>
          </a:p>
          <a:p>
            <a:pPr marL="1028700" lvl="2" indent="-228600" algn="l" rtl="0">
              <a:spcBef>
                <a:spcPts val="480"/>
              </a:spcBef>
              <a:spcAft>
                <a:spcPts val="0"/>
              </a:spcAft>
              <a:buSzPts val="2400"/>
              <a:buChar char="•"/>
            </a:pPr>
            <a:r>
              <a:rPr lang="en-US" sz="2400"/>
              <a:t>Thường đi kèm với chức năng ngữ pháp nhất định</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2"/>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Cắt từ để đưa về gốc từ (Stemming)</a:t>
            </a:r>
            <a:endParaRPr/>
          </a:p>
        </p:txBody>
      </p:sp>
      <p:sp>
        <p:nvSpPr>
          <p:cNvPr id="349" name="Google Shape;349;p32"/>
          <p:cNvSpPr txBox="1">
            <a:spLocks noGrp="1"/>
          </p:cNvSpPr>
          <p:nvPr>
            <p:ph type="body" idx="1"/>
          </p:nvPr>
        </p:nvSpPr>
        <p:spPr>
          <a:xfrm>
            <a:off x="304800" y="1352550"/>
            <a:ext cx="8534400" cy="33337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a:t>Chuyển từ khóa về gốc từ trong truy vấn thông tin</a:t>
            </a:r>
            <a:endParaRPr/>
          </a:p>
          <a:p>
            <a:pPr marL="342900" lvl="0" indent="-342900" algn="l" rtl="0">
              <a:spcBef>
                <a:spcPts val="480"/>
              </a:spcBef>
              <a:spcAft>
                <a:spcPts val="0"/>
              </a:spcAft>
              <a:buSzPts val="2400"/>
              <a:buChar char="•"/>
            </a:pPr>
            <a:r>
              <a:rPr lang="en-US" i="1"/>
              <a:t>Stemming</a:t>
            </a:r>
            <a:r>
              <a:rPr lang="en-US"/>
              <a:t> dùng phương pháp “thô” để cắt bỏ phụ tố</a:t>
            </a:r>
            <a:endParaRPr/>
          </a:p>
          <a:p>
            <a:pPr marL="685800" lvl="1" indent="-228600" algn="l" rtl="0">
              <a:spcBef>
                <a:spcPts val="400"/>
              </a:spcBef>
              <a:spcAft>
                <a:spcPts val="0"/>
              </a:spcAft>
              <a:buSzPts val="2000"/>
              <a:buChar char="•"/>
            </a:pPr>
            <a:r>
              <a:rPr lang="en-US"/>
              <a:t>Phụ thuộc ngôn ngữ</a:t>
            </a:r>
            <a:endParaRPr/>
          </a:p>
          <a:p>
            <a:pPr marL="685800" lvl="1" indent="-228600" algn="l" rtl="0">
              <a:spcBef>
                <a:spcPts val="400"/>
              </a:spcBef>
              <a:spcAft>
                <a:spcPts val="0"/>
              </a:spcAft>
              <a:buSzPts val="2000"/>
              <a:buChar char="•"/>
            </a:pPr>
            <a:r>
              <a:rPr lang="en-US"/>
              <a:t>e.g., </a:t>
            </a:r>
            <a:r>
              <a:rPr lang="en-US" b="1" i="1"/>
              <a:t>automate(s), automatic, automation</a:t>
            </a:r>
            <a:r>
              <a:rPr lang="en-US"/>
              <a:t> đều được chuyển thành </a:t>
            </a:r>
            <a:r>
              <a:rPr lang="en-US" b="1" i="1"/>
              <a:t>automat</a:t>
            </a:r>
            <a:r>
              <a:rPr lang="en-US"/>
              <a:t>.</a:t>
            </a:r>
            <a:endParaRPr/>
          </a:p>
        </p:txBody>
      </p:sp>
      <p:sp>
        <p:nvSpPr>
          <p:cNvPr id="350" name="Google Shape;350;p32"/>
          <p:cNvSpPr/>
          <p:nvPr/>
        </p:nvSpPr>
        <p:spPr>
          <a:xfrm>
            <a:off x="777875" y="1253729"/>
            <a:ext cx="18466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51" name="Google Shape;351;p32"/>
          <p:cNvSpPr/>
          <p:nvPr/>
        </p:nvSpPr>
        <p:spPr>
          <a:xfrm>
            <a:off x="381000" y="3312765"/>
            <a:ext cx="3581400" cy="1384995"/>
          </a:xfrm>
          <a:prstGeom prst="rect">
            <a:avLst/>
          </a:prstGeom>
          <a:solidFill>
            <a:schemeClr val="accent1">
              <a:alpha val="49803"/>
            </a:scheme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100" i="1">
                <a:solidFill>
                  <a:srgbClr val="404040"/>
                </a:solidFill>
                <a:latin typeface="Calibri"/>
                <a:ea typeface="Calibri"/>
                <a:cs typeface="Calibri"/>
                <a:sym typeface="Calibri"/>
              </a:rPr>
              <a:t>for example compressed </a:t>
            </a:r>
            <a:endParaRPr/>
          </a:p>
          <a:p>
            <a:pPr marL="0" marR="0" lvl="0" indent="0" algn="l" rtl="0">
              <a:spcBef>
                <a:spcPts val="0"/>
              </a:spcBef>
              <a:spcAft>
                <a:spcPts val="0"/>
              </a:spcAft>
              <a:buNone/>
            </a:pPr>
            <a:r>
              <a:rPr lang="en-US" sz="2100" i="1">
                <a:solidFill>
                  <a:srgbClr val="404040"/>
                </a:solidFill>
                <a:latin typeface="Calibri"/>
                <a:ea typeface="Calibri"/>
                <a:cs typeface="Calibri"/>
                <a:sym typeface="Calibri"/>
              </a:rPr>
              <a:t>and compression are both </a:t>
            </a:r>
            <a:endParaRPr/>
          </a:p>
          <a:p>
            <a:pPr marL="0" marR="0" lvl="0" indent="0" algn="l" rtl="0">
              <a:spcBef>
                <a:spcPts val="0"/>
              </a:spcBef>
              <a:spcAft>
                <a:spcPts val="0"/>
              </a:spcAft>
              <a:buNone/>
            </a:pPr>
            <a:r>
              <a:rPr lang="en-US" sz="2100" i="1">
                <a:solidFill>
                  <a:srgbClr val="404040"/>
                </a:solidFill>
                <a:latin typeface="Calibri"/>
                <a:ea typeface="Calibri"/>
                <a:cs typeface="Calibri"/>
                <a:sym typeface="Calibri"/>
              </a:rPr>
              <a:t>accepted as equivalent to </a:t>
            </a:r>
            <a:endParaRPr/>
          </a:p>
          <a:p>
            <a:pPr marL="0" marR="0" lvl="0" indent="0" algn="l" rtl="0">
              <a:spcBef>
                <a:spcPts val="0"/>
              </a:spcBef>
              <a:spcAft>
                <a:spcPts val="0"/>
              </a:spcAft>
              <a:buNone/>
            </a:pPr>
            <a:r>
              <a:rPr lang="en-US" sz="2100" i="1">
                <a:solidFill>
                  <a:srgbClr val="404040"/>
                </a:solidFill>
                <a:latin typeface="Calibri"/>
                <a:ea typeface="Calibri"/>
                <a:cs typeface="Calibri"/>
                <a:sym typeface="Calibri"/>
              </a:rPr>
              <a:t>compress</a:t>
            </a:r>
            <a:r>
              <a:rPr lang="en-US" sz="2100">
                <a:solidFill>
                  <a:srgbClr val="404040"/>
                </a:solidFill>
                <a:latin typeface="Calibri"/>
                <a:ea typeface="Calibri"/>
                <a:cs typeface="Calibri"/>
                <a:sym typeface="Calibri"/>
              </a:rPr>
              <a:t>.</a:t>
            </a:r>
            <a:endParaRPr/>
          </a:p>
        </p:txBody>
      </p:sp>
      <p:sp>
        <p:nvSpPr>
          <p:cNvPr id="352" name="Google Shape;352;p32"/>
          <p:cNvSpPr/>
          <p:nvPr/>
        </p:nvSpPr>
        <p:spPr>
          <a:xfrm>
            <a:off x="5000628" y="3429000"/>
            <a:ext cx="3609975" cy="1143000"/>
          </a:xfrm>
          <a:prstGeom prst="rect">
            <a:avLst/>
          </a:prstGeom>
          <a:solidFill>
            <a:schemeClr val="accent1">
              <a:alpha val="49803"/>
            </a:schemeClr>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a:solidFill>
                  <a:srgbClr val="404040"/>
                </a:solidFill>
                <a:latin typeface="Calibri"/>
                <a:ea typeface="Calibri"/>
                <a:cs typeface="Calibri"/>
                <a:sym typeface="Calibri"/>
              </a:rPr>
              <a:t>for exampl compress and</a:t>
            </a:r>
            <a:endParaRPr/>
          </a:p>
          <a:p>
            <a:pPr marL="0" marR="0" lvl="0" indent="0" algn="l" rtl="0">
              <a:spcBef>
                <a:spcPts val="0"/>
              </a:spcBef>
              <a:spcAft>
                <a:spcPts val="0"/>
              </a:spcAft>
              <a:buNone/>
            </a:pPr>
            <a:r>
              <a:rPr lang="en-US" sz="2100">
                <a:solidFill>
                  <a:srgbClr val="404040"/>
                </a:solidFill>
                <a:latin typeface="Calibri"/>
                <a:ea typeface="Calibri"/>
                <a:cs typeface="Calibri"/>
                <a:sym typeface="Calibri"/>
              </a:rPr>
              <a:t>compress ar both accept</a:t>
            </a:r>
            <a:endParaRPr/>
          </a:p>
          <a:p>
            <a:pPr marL="0" marR="0" lvl="0" indent="0" algn="l" rtl="0">
              <a:spcBef>
                <a:spcPts val="0"/>
              </a:spcBef>
              <a:spcAft>
                <a:spcPts val="0"/>
              </a:spcAft>
              <a:buNone/>
            </a:pPr>
            <a:r>
              <a:rPr lang="en-US" sz="2100">
                <a:solidFill>
                  <a:srgbClr val="404040"/>
                </a:solidFill>
                <a:latin typeface="Calibri"/>
                <a:ea typeface="Calibri"/>
                <a:cs typeface="Calibri"/>
                <a:sym typeface="Calibri"/>
              </a:rPr>
              <a:t>as equival to compress</a:t>
            </a:r>
            <a:endParaRPr/>
          </a:p>
        </p:txBody>
      </p:sp>
      <p:sp>
        <p:nvSpPr>
          <p:cNvPr id="353" name="Google Shape;353;p32"/>
          <p:cNvSpPr/>
          <p:nvPr/>
        </p:nvSpPr>
        <p:spPr>
          <a:xfrm>
            <a:off x="4419600" y="3829053"/>
            <a:ext cx="304800" cy="364331"/>
          </a:xfrm>
          <a:prstGeom prst="rightArrow">
            <a:avLst>
              <a:gd name="adj1" fmla="val 50000"/>
              <a:gd name="adj2" fmla="val 25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Lucida Sans"/>
              <a:ea typeface="Lucida Sans"/>
              <a:cs typeface="Lucida Sans"/>
              <a:sym typeface="Lucida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3"/>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Thuật toán Porter</a:t>
            </a:r>
            <a:br>
              <a:rPr lang="en-US"/>
            </a:br>
            <a:r>
              <a:rPr lang="en-US"/>
              <a:t>(phổ biến nhất cho tiếng Anh)</a:t>
            </a:r>
            <a:endParaRPr/>
          </a:p>
        </p:txBody>
      </p:sp>
      <p:sp>
        <p:nvSpPr>
          <p:cNvPr id="359" name="Google Shape;359;p33"/>
          <p:cNvSpPr txBox="1">
            <a:spLocks noGrp="1"/>
          </p:cNvSpPr>
          <p:nvPr>
            <p:ph type="body" idx="1"/>
          </p:nvPr>
        </p:nvSpPr>
        <p:spPr>
          <a:xfrm>
            <a:off x="-76200" y="1352550"/>
            <a:ext cx="4876800" cy="33337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a:t>   Step 1a</a:t>
            </a:r>
            <a:endParaRPr/>
          </a:p>
          <a:p>
            <a:pPr marL="457200" lvl="1" indent="0" algn="l" rtl="0">
              <a:spcBef>
                <a:spcPts val="320"/>
              </a:spcBef>
              <a:spcAft>
                <a:spcPts val="0"/>
              </a:spcAft>
              <a:buSzPts val="1600"/>
              <a:buNone/>
            </a:pPr>
            <a:r>
              <a:rPr lang="en-US" sz="1600">
                <a:latin typeface="Courier"/>
                <a:ea typeface="Courier"/>
                <a:cs typeface="Courier"/>
                <a:sym typeface="Courier"/>
              </a:rPr>
              <a:t>sses → ss	 </a:t>
            </a:r>
            <a:r>
              <a:rPr lang="en-US" sz="1600">
                <a:solidFill>
                  <a:srgbClr val="278179"/>
                </a:solidFill>
                <a:latin typeface="Courier"/>
                <a:ea typeface="Courier"/>
                <a:cs typeface="Courier"/>
                <a:sym typeface="Courier"/>
              </a:rPr>
              <a:t>caresses → caress</a:t>
            </a:r>
            <a:endParaRPr/>
          </a:p>
          <a:p>
            <a:pPr marL="457200" lvl="1" indent="0" algn="l" rtl="0">
              <a:spcBef>
                <a:spcPts val="320"/>
              </a:spcBef>
              <a:spcAft>
                <a:spcPts val="0"/>
              </a:spcAft>
              <a:buSzPts val="1600"/>
              <a:buNone/>
            </a:pPr>
            <a:r>
              <a:rPr lang="en-US" sz="1600">
                <a:latin typeface="Courier"/>
                <a:ea typeface="Courier"/>
                <a:cs typeface="Courier"/>
                <a:sym typeface="Courier"/>
              </a:rPr>
              <a:t>ies  → i	 </a:t>
            </a:r>
            <a:r>
              <a:rPr lang="en-US" sz="1600">
                <a:solidFill>
                  <a:srgbClr val="278179"/>
                </a:solidFill>
                <a:latin typeface="Courier"/>
                <a:ea typeface="Courier"/>
                <a:cs typeface="Courier"/>
                <a:sym typeface="Courier"/>
              </a:rPr>
              <a:t>ponies   → poni</a:t>
            </a:r>
            <a:endParaRPr sz="1600">
              <a:solidFill>
                <a:srgbClr val="278179"/>
              </a:solidFill>
              <a:latin typeface="Courier"/>
              <a:ea typeface="Courier"/>
              <a:cs typeface="Courier"/>
              <a:sym typeface="Courier"/>
            </a:endParaRPr>
          </a:p>
          <a:p>
            <a:pPr marL="457200" lvl="1" indent="0" algn="l" rtl="0">
              <a:spcBef>
                <a:spcPts val="320"/>
              </a:spcBef>
              <a:spcAft>
                <a:spcPts val="0"/>
              </a:spcAft>
              <a:buSzPts val="1600"/>
              <a:buNone/>
            </a:pPr>
            <a:r>
              <a:rPr lang="en-US" sz="1600">
                <a:latin typeface="Courier"/>
                <a:ea typeface="Courier"/>
                <a:cs typeface="Courier"/>
                <a:sym typeface="Courier"/>
              </a:rPr>
              <a:t>ss   → ss	 </a:t>
            </a:r>
            <a:r>
              <a:rPr lang="en-US" sz="1600">
                <a:solidFill>
                  <a:srgbClr val="278179"/>
                </a:solidFill>
                <a:latin typeface="Courier"/>
                <a:ea typeface="Courier"/>
                <a:cs typeface="Courier"/>
                <a:sym typeface="Courier"/>
              </a:rPr>
              <a:t>caress   → caress</a:t>
            </a:r>
            <a:endParaRPr/>
          </a:p>
          <a:p>
            <a:pPr marL="457200" lvl="1" indent="0" algn="l" rtl="0">
              <a:spcBef>
                <a:spcPts val="320"/>
              </a:spcBef>
              <a:spcAft>
                <a:spcPts val="0"/>
              </a:spcAft>
              <a:buSzPts val="1600"/>
              <a:buNone/>
            </a:pPr>
            <a:r>
              <a:rPr lang="en-US" sz="1600">
                <a:latin typeface="Courier"/>
                <a:ea typeface="Courier"/>
                <a:cs typeface="Courier"/>
                <a:sym typeface="Courier"/>
              </a:rPr>
              <a:t>s    → </a:t>
            </a:r>
            <a:r>
              <a:rPr lang="en-US" sz="1600"/>
              <a:t>ø         </a:t>
            </a:r>
            <a:r>
              <a:rPr lang="en-US" sz="1600">
                <a:solidFill>
                  <a:srgbClr val="278179"/>
                </a:solidFill>
                <a:latin typeface="Courier"/>
                <a:ea typeface="Courier"/>
                <a:cs typeface="Courier"/>
                <a:sym typeface="Courier"/>
              </a:rPr>
              <a:t>cats      → cat</a:t>
            </a:r>
            <a:endParaRPr/>
          </a:p>
          <a:p>
            <a:pPr marL="0" lvl="0" indent="0" algn="l" rtl="0">
              <a:spcBef>
                <a:spcPts val="400"/>
              </a:spcBef>
              <a:spcAft>
                <a:spcPts val="0"/>
              </a:spcAft>
              <a:buSzPts val="2000"/>
              <a:buNone/>
            </a:pPr>
            <a:r>
              <a:rPr lang="en-US" sz="2000">
                <a:latin typeface="Calibri"/>
                <a:ea typeface="Calibri"/>
                <a:cs typeface="Calibri"/>
                <a:sym typeface="Calibri"/>
              </a:rPr>
              <a:t>  Step 1b</a:t>
            </a:r>
            <a:endParaRPr/>
          </a:p>
          <a:p>
            <a:pPr marL="457200" lvl="1" indent="0" algn="l" rtl="0">
              <a:spcBef>
                <a:spcPts val="320"/>
              </a:spcBef>
              <a:spcAft>
                <a:spcPts val="0"/>
              </a:spcAft>
              <a:buSzPts val="1600"/>
              <a:buNone/>
            </a:pPr>
            <a:r>
              <a:rPr lang="en-US" sz="1600">
                <a:latin typeface="Courier"/>
                <a:ea typeface="Courier"/>
                <a:cs typeface="Courier"/>
                <a:sym typeface="Courier"/>
              </a:rPr>
              <a:t>(*v*)ing → </a:t>
            </a:r>
            <a:r>
              <a:rPr lang="en-US" sz="1600"/>
              <a:t>ø    </a:t>
            </a:r>
            <a:r>
              <a:rPr lang="en-US" sz="1600">
                <a:solidFill>
                  <a:srgbClr val="278179"/>
                </a:solidFill>
                <a:latin typeface="Courier"/>
                <a:ea typeface="Courier"/>
                <a:cs typeface="Courier"/>
                <a:sym typeface="Courier"/>
              </a:rPr>
              <a:t>walking   → walk</a:t>
            </a:r>
            <a:endParaRPr/>
          </a:p>
          <a:p>
            <a:pPr marL="457200" lvl="1" indent="0" algn="l" rtl="0">
              <a:spcBef>
                <a:spcPts val="320"/>
              </a:spcBef>
              <a:spcAft>
                <a:spcPts val="0"/>
              </a:spcAft>
              <a:buSzPts val="1600"/>
              <a:buNone/>
            </a:pPr>
            <a:r>
              <a:rPr lang="en-US" sz="1600">
                <a:solidFill>
                  <a:srgbClr val="278179"/>
                </a:solidFill>
                <a:latin typeface="Courier"/>
                <a:ea typeface="Courier"/>
                <a:cs typeface="Courier"/>
                <a:sym typeface="Courier"/>
              </a:rPr>
              <a:t>              sing      → sing</a:t>
            </a:r>
            <a:endParaRPr/>
          </a:p>
          <a:p>
            <a:pPr marL="457200" lvl="1" indent="0" algn="l" rtl="0">
              <a:spcBef>
                <a:spcPts val="320"/>
              </a:spcBef>
              <a:spcAft>
                <a:spcPts val="0"/>
              </a:spcAft>
              <a:buSzPts val="1600"/>
              <a:buNone/>
            </a:pPr>
            <a:r>
              <a:rPr lang="en-US" sz="1600">
                <a:latin typeface="Courier"/>
                <a:ea typeface="Courier"/>
                <a:cs typeface="Courier"/>
                <a:sym typeface="Courier"/>
              </a:rPr>
              <a:t>(*v*)ed  → </a:t>
            </a:r>
            <a:r>
              <a:rPr lang="en-US" sz="1600"/>
              <a:t>ø    </a:t>
            </a:r>
            <a:r>
              <a:rPr lang="en-US" sz="1600">
                <a:solidFill>
                  <a:srgbClr val="278179"/>
                </a:solidFill>
                <a:latin typeface="Courier"/>
                <a:ea typeface="Courier"/>
                <a:cs typeface="Courier"/>
                <a:sym typeface="Courier"/>
              </a:rPr>
              <a:t>plastered → plaster</a:t>
            </a:r>
            <a:endParaRPr/>
          </a:p>
          <a:p>
            <a:pPr marL="457200" lvl="1" indent="0" algn="l" rtl="0">
              <a:spcBef>
                <a:spcPts val="360"/>
              </a:spcBef>
              <a:spcAft>
                <a:spcPts val="0"/>
              </a:spcAft>
              <a:buSzPts val="1800"/>
              <a:buNone/>
            </a:pPr>
            <a:r>
              <a:rPr lang="en-US" sz="1800">
                <a:solidFill>
                  <a:srgbClr val="278179"/>
                </a:solidFill>
                <a:latin typeface="Courier"/>
                <a:ea typeface="Courier"/>
                <a:cs typeface="Courier"/>
                <a:sym typeface="Courier"/>
              </a:rPr>
              <a:t>…</a:t>
            </a:r>
            <a:endParaRPr/>
          </a:p>
          <a:p>
            <a:pPr marL="342900" lvl="0" indent="-203200" algn="l" rtl="0">
              <a:spcBef>
                <a:spcPts val="440"/>
              </a:spcBef>
              <a:spcAft>
                <a:spcPts val="0"/>
              </a:spcAft>
              <a:buSzPts val="2200"/>
              <a:buNone/>
            </a:pPr>
            <a:endParaRPr sz="2200">
              <a:latin typeface="Courier"/>
              <a:ea typeface="Courier"/>
              <a:cs typeface="Courier"/>
              <a:sym typeface="Courier"/>
            </a:endParaRPr>
          </a:p>
        </p:txBody>
      </p:sp>
      <p:sp>
        <p:nvSpPr>
          <p:cNvPr id="360" name="Google Shape;360;p33"/>
          <p:cNvSpPr txBox="1"/>
          <p:nvPr/>
        </p:nvSpPr>
        <p:spPr>
          <a:xfrm>
            <a:off x="4267200" y="1428750"/>
            <a:ext cx="4876800" cy="33337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C0000"/>
              </a:buClr>
              <a:buSzPts val="2000"/>
              <a:buFont typeface="Times"/>
              <a:buNone/>
            </a:pPr>
            <a:r>
              <a:rPr lang="en-US" sz="2000">
                <a:solidFill>
                  <a:schemeClr val="dk1"/>
                </a:solidFill>
                <a:latin typeface="Calibri"/>
                <a:ea typeface="Calibri"/>
                <a:cs typeface="Calibri"/>
                <a:sym typeface="Calibri"/>
              </a:rPr>
              <a:t>   Step 2 (for long stems)</a:t>
            </a:r>
            <a:endParaRPr/>
          </a:p>
          <a:p>
            <a:pPr marL="457200" marR="0" lvl="1" indent="0" algn="l" rtl="0">
              <a:spcBef>
                <a:spcPts val="320"/>
              </a:spcBef>
              <a:spcAft>
                <a:spcPts val="0"/>
              </a:spcAft>
              <a:buClr>
                <a:schemeClr val="dk1"/>
              </a:buClr>
              <a:buSzPts val="1600"/>
              <a:buFont typeface="Times"/>
              <a:buNone/>
            </a:pPr>
            <a:r>
              <a:rPr lang="en-US" sz="1600" b="0" i="0" u="none" strike="noStrike" cap="none">
                <a:solidFill>
                  <a:schemeClr val="dk1"/>
                </a:solidFill>
                <a:latin typeface="Courier"/>
                <a:ea typeface="Courier"/>
                <a:cs typeface="Courier"/>
                <a:sym typeface="Courier"/>
              </a:rPr>
              <a:t>ational→ ate </a:t>
            </a:r>
            <a:r>
              <a:rPr lang="en-US" sz="1600" b="0" i="0" u="none" strike="noStrike" cap="none">
                <a:solidFill>
                  <a:srgbClr val="278179"/>
                </a:solidFill>
                <a:latin typeface="Courier"/>
                <a:ea typeface="Courier"/>
                <a:cs typeface="Courier"/>
                <a:sym typeface="Courier"/>
              </a:rPr>
              <a:t>relational→ relate</a:t>
            </a:r>
            <a:endParaRPr/>
          </a:p>
          <a:p>
            <a:pPr marL="457200" marR="0" lvl="1" indent="0" algn="l" rtl="0">
              <a:spcBef>
                <a:spcPts val="320"/>
              </a:spcBef>
              <a:spcAft>
                <a:spcPts val="0"/>
              </a:spcAft>
              <a:buClr>
                <a:schemeClr val="dk1"/>
              </a:buClr>
              <a:buSzPts val="1600"/>
              <a:buFont typeface="Times"/>
              <a:buNone/>
            </a:pPr>
            <a:r>
              <a:rPr lang="en-US" sz="1600" b="0" i="0" u="none" strike="noStrike" cap="none">
                <a:solidFill>
                  <a:schemeClr val="dk1"/>
                </a:solidFill>
                <a:latin typeface="Courier"/>
                <a:ea typeface="Courier"/>
                <a:cs typeface="Courier"/>
                <a:sym typeface="Courier"/>
              </a:rPr>
              <a:t>izer→ ize	  </a:t>
            </a:r>
            <a:r>
              <a:rPr lang="en-US" sz="1600" b="0" i="0" u="none" strike="noStrike" cap="none">
                <a:solidFill>
                  <a:srgbClr val="278179"/>
                </a:solidFill>
                <a:latin typeface="Courier"/>
                <a:ea typeface="Courier"/>
                <a:cs typeface="Courier"/>
                <a:sym typeface="Courier"/>
              </a:rPr>
              <a:t>digitizer → digitize</a:t>
            </a:r>
            <a:endParaRPr/>
          </a:p>
          <a:p>
            <a:pPr marL="457200" marR="0" lvl="1" indent="0" algn="l" rtl="0">
              <a:spcBef>
                <a:spcPts val="320"/>
              </a:spcBef>
              <a:spcAft>
                <a:spcPts val="0"/>
              </a:spcAft>
              <a:buClr>
                <a:schemeClr val="dk1"/>
              </a:buClr>
              <a:buSzPts val="1600"/>
              <a:buFont typeface="Times"/>
              <a:buNone/>
            </a:pPr>
            <a:r>
              <a:rPr lang="en-US" sz="1600" b="0" i="0" u="none" strike="noStrike" cap="none">
                <a:solidFill>
                  <a:schemeClr val="dk1"/>
                </a:solidFill>
                <a:latin typeface="Courier"/>
                <a:ea typeface="Courier"/>
                <a:cs typeface="Courier"/>
                <a:sym typeface="Courier"/>
              </a:rPr>
              <a:t>ator→ ate	  </a:t>
            </a:r>
            <a:r>
              <a:rPr lang="en-US" sz="1600" b="0" i="0" u="none" strike="noStrike" cap="none">
                <a:solidFill>
                  <a:srgbClr val="278179"/>
                </a:solidFill>
                <a:latin typeface="Courier"/>
                <a:ea typeface="Courier"/>
                <a:cs typeface="Courier"/>
                <a:sym typeface="Courier"/>
              </a:rPr>
              <a:t>operator  → operate</a:t>
            </a:r>
            <a:endParaRPr/>
          </a:p>
          <a:p>
            <a:pPr marL="457200" marR="0" lvl="1" indent="0" algn="l" rtl="0">
              <a:spcBef>
                <a:spcPts val="320"/>
              </a:spcBef>
              <a:spcAft>
                <a:spcPts val="0"/>
              </a:spcAft>
              <a:buClr>
                <a:schemeClr val="dk1"/>
              </a:buClr>
              <a:buSzPts val="1600"/>
              <a:buFont typeface="Times"/>
              <a:buNone/>
            </a:pPr>
            <a:r>
              <a:rPr lang="en-US" sz="1600" b="0" i="0" u="none" strike="noStrike" cap="none">
                <a:solidFill>
                  <a:schemeClr val="dk1"/>
                </a:solidFill>
                <a:latin typeface="Courier"/>
                <a:ea typeface="Courier"/>
                <a:cs typeface="Courier"/>
                <a:sym typeface="Courier"/>
              </a:rPr>
              <a:t>…</a:t>
            </a:r>
            <a:endParaRPr sz="1600" b="0" i="0" u="none" strike="noStrike" cap="none">
              <a:solidFill>
                <a:srgbClr val="278179"/>
              </a:solidFill>
              <a:latin typeface="Courier"/>
              <a:ea typeface="Courier"/>
              <a:cs typeface="Courier"/>
              <a:sym typeface="Courier"/>
            </a:endParaRPr>
          </a:p>
          <a:p>
            <a:pPr marL="0" marR="0" lvl="0" indent="0" algn="l" rtl="0">
              <a:spcBef>
                <a:spcPts val="400"/>
              </a:spcBef>
              <a:spcAft>
                <a:spcPts val="0"/>
              </a:spcAft>
              <a:buClr>
                <a:srgbClr val="CC0000"/>
              </a:buClr>
              <a:buSzPts val="2000"/>
              <a:buFont typeface="Times"/>
              <a:buNone/>
            </a:pPr>
            <a:r>
              <a:rPr lang="en-US" sz="2000">
                <a:solidFill>
                  <a:schemeClr val="dk1"/>
                </a:solidFill>
                <a:latin typeface="Calibri"/>
                <a:ea typeface="Calibri"/>
                <a:cs typeface="Calibri"/>
                <a:sym typeface="Calibri"/>
              </a:rPr>
              <a:t>    Step 3 (for longer stems)</a:t>
            </a:r>
            <a:endParaRPr/>
          </a:p>
          <a:p>
            <a:pPr marL="457200" marR="0" lvl="1" indent="0" algn="l" rtl="0">
              <a:spcBef>
                <a:spcPts val="320"/>
              </a:spcBef>
              <a:spcAft>
                <a:spcPts val="0"/>
              </a:spcAft>
              <a:buClr>
                <a:schemeClr val="dk1"/>
              </a:buClr>
              <a:buSzPts val="1600"/>
              <a:buFont typeface="Times"/>
              <a:buNone/>
            </a:pPr>
            <a:r>
              <a:rPr lang="en-US" sz="1600" b="0" i="0" u="none" strike="noStrike" cap="none">
                <a:solidFill>
                  <a:schemeClr val="dk1"/>
                </a:solidFill>
                <a:latin typeface="Courier"/>
                <a:ea typeface="Courier"/>
                <a:cs typeface="Courier"/>
                <a:sym typeface="Courier"/>
              </a:rPr>
              <a:t>al    → </a:t>
            </a:r>
            <a:r>
              <a:rPr lang="en-US" sz="1600" b="0" i="0" u="none" strike="noStrike" cap="none">
                <a:solidFill>
                  <a:schemeClr val="dk1"/>
                </a:solidFill>
                <a:latin typeface="Calibri"/>
                <a:ea typeface="Calibri"/>
                <a:cs typeface="Calibri"/>
                <a:sym typeface="Calibri"/>
              </a:rPr>
              <a:t>ø      </a:t>
            </a:r>
            <a:r>
              <a:rPr lang="en-US" sz="1600" b="0" i="0" u="none" strike="noStrike" cap="none">
                <a:solidFill>
                  <a:srgbClr val="278179"/>
                </a:solidFill>
                <a:latin typeface="Courier"/>
                <a:ea typeface="Courier"/>
                <a:cs typeface="Courier"/>
                <a:sym typeface="Courier"/>
              </a:rPr>
              <a:t>revival    → reviv</a:t>
            </a:r>
            <a:endParaRPr sz="1600" b="0" i="0" u="none" strike="noStrike" cap="none">
              <a:solidFill>
                <a:srgbClr val="278179"/>
              </a:solidFill>
              <a:latin typeface="Courier"/>
              <a:ea typeface="Courier"/>
              <a:cs typeface="Courier"/>
              <a:sym typeface="Courier"/>
            </a:endParaRPr>
          </a:p>
          <a:p>
            <a:pPr marL="457200" marR="0" lvl="1" indent="0" algn="l" rtl="0">
              <a:spcBef>
                <a:spcPts val="320"/>
              </a:spcBef>
              <a:spcAft>
                <a:spcPts val="0"/>
              </a:spcAft>
              <a:buClr>
                <a:schemeClr val="dk1"/>
              </a:buClr>
              <a:buSzPts val="1600"/>
              <a:buFont typeface="Times"/>
              <a:buNone/>
            </a:pPr>
            <a:r>
              <a:rPr lang="en-US" sz="1600" b="0" i="0" u="none" strike="noStrike" cap="none">
                <a:solidFill>
                  <a:schemeClr val="dk1"/>
                </a:solidFill>
                <a:latin typeface="Courier"/>
                <a:ea typeface="Courier"/>
                <a:cs typeface="Courier"/>
                <a:sym typeface="Courier"/>
              </a:rPr>
              <a:t>able  → </a:t>
            </a:r>
            <a:r>
              <a:rPr lang="en-US" sz="1600" b="0" i="0" u="none" strike="noStrike" cap="none">
                <a:solidFill>
                  <a:schemeClr val="dk1"/>
                </a:solidFill>
                <a:latin typeface="Calibri"/>
                <a:ea typeface="Calibri"/>
                <a:cs typeface="Calibri"/>
                <a:sym typeface="Calibri"/>
              </a:rPr>
              <a:t>ø      </a:t>
            </a:r>
            <a:r>
              <a:rPr lang="en-US" sz="1600" b="0" i="0" u="none" strike="noStrike" cap="none">
                <a:solidFill>
                  <a:srgbClr val="278179"/>
                </a:solidFill>
                <a:latin typeface="Courier"/>
                <a:ea typeface="Courier"/>
                <a:cs typeface="Courier"/>
                <a:sym typeface="Courier"/>
              </a:rPr>
              <a:t>adjustable → adjust</a:t>
            </a:r>
            <a:endParaRPr/>
          </a:p>
          <a:p>
            <a:pPr marL="457200" marR="0" lvl="1" indent="0" algn="l" rtl="0">
              <a:spcBef>
                <a:spcPts val="320"/>
              </a:spcBef>
              <a:spcAft>
                <a:spcPts val="0"/>
              </a:spcAft>
              <a:buClr>
                <a:schemeClr val="dk1"/>
              </a:buClr>
              <a:buSzPts val="1600"/>
              <a:buFont typeface="Times"/>
              <a:buNone/>
            </a:pPr>
            <a:r>
              <a:rPr lang="en-US" sz="1600" b="0" i="0" u="none" strike="noStrike" cap="none">
                <a:solidFill>
                  <a:schemeClr val="dk1"/>
                </a:solidFill>
                <a:latin typeface="Courier"/>
                <a:ea typeface="Courier"/>
                <a:cs typeface="Courier"/>
                <a:sym typeface="Courier"/>
              </a:rPr>
              <a:t>ate   → ø  </a:t>
            </a:r>
            <a:r>
              <a:rPr lang="en-US" sz="1600" b="0" i="0" u="none" strike="noStrike" cap="none">
                <a:solidFill>
                  <a:srgbClr val="278179"/>
                </a:solidFill>
                <a:latin typeface="Courier"/>
                <a:ea typeface="Courier"/>
                <a:cs typeface="Courier"/>
                <a:sym typeface="Courier"/>
              </a:rPr>
              <a:t>activate   → activ</a:t>
            </a:r>
            <a:endParaRPr sz="1600" b="0" i="0" u="none" strike="noStrike" cap="none">
              <a:solidFill>
                <a:srgbClr val="278179"/>
              </a:solidFill>
              <a:latin typeface="Courier"/>
              <a:ea typeface="Courier"/>
              <a:cs typeface="Courier"/>
              <a:sym typeface="Courier"/>
            </a:endParaRPr>
          </a:p>
          <a:p>
            <a:pPr marL="457200" marR="0" lvl="1" indent="0" algn="l" rtl="0">
              <a:spcBef>
                <a:spcPts val="320"/>
              </a:spcBef>
              <a:spcAft>
                <a:spcPts val="0"/>
              </a:spcAft>
              <a:buClr>
                <a:schemeClr val="dk1"/>
              </a:buClr>
              <a:buSzPts val="1600"/>
              <a:buFont typeface="Times"/>
              <a:buNone/>
            </a:pPr>
            <a:r>
              <a:rPr lang="en-US" sz="1600" b="0" i="0" u="none" strike="noStrike" cap="none">
                <a:solidFill>
                  <a:schemeClr val="dk1"/>
                </a:solidFill>
                <a:latin typeface="Courier"/>
                <a:ea typeface="Courier"/>
                <a:cs typeface="Courier"/>
                <a:sym typeface="Courier"/>
              </a:rPr>
              <a:t>…</a:t>
            </a:r>
            <a:endParaRPr sz="1600" b="0" i="0" u="none" strike="noStrike" cap="none">
              <a:solidFill>
                <a:srgbClr val="278179"/>
              </a:solidFill>
              <a:latin typeface="Courier"/>
              <a:ea typeface="Courier"/>
              <a:cs typeface="Courier"/>
              <a:sym typeface="Courier"/>
            </a:endParaRPr>
          </a:p>
          <a:p>
            <a:pPr marL="342900" marR="0" lvl="0" indent="-203200" algn="l" rtl="0">
              <a:spcBef>
                <a:spcPts val="440"/>
              </a:spcBef>
              <a:spcAft>
                <a:spcPts val="0"/>
              </a:spcAft>
              <a:buClr>
                <a:srgbClr val="CC0000"/>
              </a:buClr>
              <a:buSzPts val="2200"/>
              <a:buFont typeface="Times"/>
              <a:buNone/>
            </a:pPr>
            <a:endParaRPr sz="2200">
              <a:solidFill>
                <a:schemeClr val="dk1"/>
              </a:solidFill>
              <a:latin typeface="Courier"/>
              <a:ea typeface="Courier"/>
              <a:cs typeface="Courier"/>
              <a:sym typeface="Couri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0">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60">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60">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60">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60">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60">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60">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60">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60">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60">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6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4"/>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Xem hình thái từ trong một ngữ liệu</a:t>
            </a:r>
            <a:br>
              <a:rPr lang="en-US"/>
            </a:br>
            <a:r>
              <a:rPr lang="en-US"/>
              <a:t>Tại sao chỉ bỏ -ing khi có 1 nguyên âm?</a:t>
            </a:r>
            <a:endParaRPr/>
          </a:p>
        </p:txBody>
      </p:sp>
      <p:sp>
        <p:nvSpPr>
          <p:cNvPr id="366" name="Google Shape;366;p34"/>
          <p:cNvSpPr txBox="1">
            <a:spLocks noGrp="1"/>
          </p:cNvSpPr>
          <p:nvPr>
            <p:ph type="body" idx="1"/>
          </p:nvPr>
        </p:nvSpPr>
        <p:spPr>
          <a:xfrm>
            <a:off x="838200" y="2266950"/>
            <a:ext cx="8077200" cy="762000"/>
          </a:xfrm>
          <a:prstGeom prst="rect">
            <a:avLst/>
          </a:prstGeom>
          <a:noFill/>
          <a:ln>
            <a:noFill/>
          </a:ln>
        </p:spPr>
        <p:txBody>
          <a:bodyPr spcFirstLastPara="1" wrap="square" lIns="91425" tIns="45700" rIns="91425" bIns="45700" anchor="t" anchorCtr="0">
            <a:noAutofit/>
          </a:bodyPr>
          <a:lstStyle/>
          <a:p>
            <a:pPr marL="457200" lvl="1" indent="0" algn="l" rtl="0">
              <a:spcBef>
                <a:spcPts val="0"/>
              </a:spcBef>
              <a:spcAft>
                <a:spcPts val="0"/>
              </a:spcAft>
              <a:buSzPts val="2800"/>
              <a:buNone/>
            </a:pPr>
            <a:r>
              <a:rPr lang="en-US" sz="2800">
                <a:latin typeface="Courier"/>
                <a:ea typeface="Courier"/>
                <a:cs typeface="Courier"/>
                <a:sym typeface="Courier"/>
              </a:rPr>
              <a:t>(*v*)ing → </a:t>
            </a:r>
            <a:r>
              <a:rPr lang="en-US" sz="2800"/>
              <a:t>ø    </a:t>
            </a:r>
            <a:r>
              <a:rPr lang="en-US" sz="2800">
                <a:solidFill>
                  <a:srgbClr val="278179"/>
                </a:solidFill>
                <a:latin typeface="Courier"/>
                <a:ea typeface="Courier"/>
                <a:cs typeface="Courier"/>
                <a:sym typeface="Courier"/>
              </a:rPr>
              <a:t>walking   → walk</a:t>
            </a:r>
            <a:endParaRPr/>
          </a:p>
          <a:p>
            <a:pPr marL="457200" lvl="1" indent="0" algn="l" rtl="0">
              <a:spcBef>
                <a:spcPts val="560"/>
              </a:spcBef>
              <a:spcAft>
                <a:spcPts val="0"/>
              </a:spcAft>
              <a:buSzPts val="2800"/>
              <a:buNone/>
            </a:pPr>
            <a:r>
              <a:rPr lang="en-US" sz="2800">
                <a:solidFill>
                  <a:srgbClr val="278179"/>
                </a:solidFill>
                <a:latin typeface="Courier"/>
                <a:ea typeface="Courier"/>
                <a:cs typeface="Courier"/>
                <a:sym typeface="Courier"/>
              </a:rPr>
              <a:t>              sing      → sing</a:t>
            </a:r>
            <a:endParaRPr/>
          </a:p>
          <a:p>
            <a:pPr marL="457200" lvl="1" indent="0" algn="l" rtl="0">
              <a:spcBef>
                <a:spcPts val="320"/>
              </a:spcBef>
              <a:spcAft>
                <a:spcPts val="0"/>
              </a:spcAft>
              <a:buSzPts val="1600"/>
              <a:buNone/>
            </a:pPr>
            <a:endParaRPr sz="1600">
              <a:solidFill>
                <a:srgbClr val="278179"/>
              </a:solidFill>
              <a:latin typeface="Courier"/>
              <a:ea typeface="Courier"/>
              <a:cs typeface="Courier"/>
              <a:sym typeface="Courier"/>
            </a:endParaRPr>
          </a:p>
        </p:txBody>
      </p:sp>
      <p:sp>
        <p:nvSpPr>
          <p:cNvPr id="367" name="Google Shape;367;p34"/>
          <p:cNvSpPr txBox="1">
            <a:spLocks noGrp="1"/>
          </p:cNvSpPr>
          <p:nvPr>
            <p:ph type="sldNum" idx="12"/>
          </p:nvPr>
        </p:nvSpPr>
        <p:spPr>
          <a:xfrm>
            <a:off x="304800" y="4705350"/>
            <a:ext cx="19812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6"/>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Một số ngôn ngữ cần xử lý hình thái từ phức tạp</a:t>
            </a:r>
            <a:endParaRPr/>
          </a:p>
        </p:txBody>
      </p:sp>
      <p:sp>
        <p:nvSpPr>
          <p:cNvPr id="384" name="Google Shape;384;p36"/>
          <p:cNvSpPr txBox="1">
            <a:spLocks noGrp="1"/>
          </p:cNvSpPr>
          <p:nvPr>
            <p:ph type="body" idx="1"/>
          </p:nvPr>
        </p:nvSpPr>
        <p:spPr>
          <a:xfrm>
            <a:off x="304800" y="1352550"/>
            <a:ext cx="8686800" cy="333375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90000"/>
              </a:lnSpc>
              <a:spcBef>
                <a:spcPts val="0"/>
              </a:spcBef>
              <a:spcAft>
                <a:spcPts val="0"/>
              </a:spcAft>
              <a:buSzPct val="100000"/>
              <a:buChar char="•"/>
            </a:pPr>
            <a:r>
              <a:rPr lang="en-US" sz="2800"/>
              <a:t>VD:</a:t>
            </a:r>
            <a:endParaRPr/>
          </a:p>
          <a:p>
            <a:pPr marL="685800" lvl="1" indent="-228600" algn="l" rtl="0">
              <a:spcBef>
                <a:spcPts val="444"/>
              </a:spcBef>
              <a:spcAft>
                <a:spcPts val="0"/>
              </a:spcAft>
              <a:buSzPct val="100000"/>
              <a:buChar char="•"/>
            </a:pPr>
            <a:r>
              <a:rPr lang="en-US" sz="2400"/>
              <a:t>Tiếng Thổ Nhĩ Kỳ (Turkish)</a:t>
            </a:r>
            <a:endParaRPr/>
          </a:p>
          <a:p>
            <a:pPr marL="685800" lvl="1" indent="-228600" algn="l" rtl="0">
              <a:spcBef>
                <a:spcPts val="444"/>
              </a:spcBef>
              <a:spcAft>
                <a:spcPts val="0"/>
              </a:spcAft>
              <a:buSzPct val="100000"/>
              <a:buChar char="•"/>
            </a:pPr>
            <a:r>
              <a:rPr lang="en-US" sz="2400">
                <a:solidFill>
                  <a:srgbClr val="FF0000"/>
                </a:solidFill>
              </a:rPr>
              <a:t>Uygarlastiramadiklarimizdanmissinizcasina</a:t>
            </a:r>
            <a:endParaRPr sz="2400">
              <a:solidFill>
                <a:srgbClr val="FF0000"/>
              </a:solidFill>
            </a:endParaRPr>
          </a:p>
          <a:p>
            <a:pPr marL="685800" lvl="1" indent="-228600" algn="l" rtl="0">
              <a:spcBef>
                <a:spcPts val="444"/>
              </a:spcBef>
              <a:spcAft>
                <a:spcPts val="0"/>
              </a:spcAft>
              <a:buSzPct val="100000"/>
              <a:buChar char="•"/>
            </a:pPr>
            <a:r>
              <a:rPr lang="en-US" sz="2400"/>
              <a:t>`(behaving) as if you are among those whom we could not civilize’</a:t>
            </a:r>
            <a:endParaRPr/>
          </a:p>
          <a:p>
            <a:pPr marL="685800" lvl="1" indent="-228600" algn="l" rtl="0">
              <a:spcBef>
                <a:spcPts val="444"/>
              </a:spcBef>
              <a:spcAft>
                <a:spcPts val="0"/>
              </a:spcAft>
              <a:buSzPct val="100000"/>
              <a:buChar char="•"/>
            </a:pPr>
            <a:r>
              <a:rPr lang="en-US" sz="2400">
                <a:solidFill>
                  <a:srgbClr val="FF0000"/>
                </a:solidFill>
              </a:rPr>
              <a:t>Uygar </a:t>
            </a:r>
            <a:r>
              <a:rPr lang="en-US" sz="2400"/>
              <a:t>`civilized’ + </a:t>
            </a:r>
            <a:r>
              <a:rPr lang="en-US" sz="2400">
                <a:solidFill>
                  <a:srgbClr val="FF0000"/>
                </a:solidFill>
              </a:rPr>
              <a:t>las </a:t>
            </a:r>
            <a:r>
              <a:rPr lang="en-US" sz="2400"/>
              <a:t>`become’ </a:t>
            </a:r>
            <a:endParaRPr/>
          </a:p>
          <a:p>
            <a:pPr marL="1028700" lvl="2" indent="-228600" algn="l" rtl="0">
              <a:spcBef>
                <a:spcPts val="370"/>
              </a:spcBef>
              <a:spcAft>
                <a:spcPts val="0"/>
              </a:spcAft>
              <a:buSzPct val="100000"/>
              <a:buFont typeface="Noto Sans Symbols"/>
              <a:buNone/>
            </a:pPr>
            <a:r>
              <a:rPr lang="en-US"/>
              <a:t>+ </a:t>
            </a:r>
            <a:r>
              <a:rPr lang="en-US">
                <a:solidFill>
                  <a:srgbClr val="FF0000"/>
                </a:solidFill>
              </a:rPr>
              <a:t>tir </a:t>
            </a:r>
            <a:r>
              <a:rPr lang="en-US"/>
              <a:t>`cause’ + </a:t>
            </a:r>
            <a:r>
              <a:rPr lang="en-US">
                <a:solidFill>
                  <a:srgbClr val="FF0000"/>
                </a:solidFill>
              </a:rPr>
              <a:t>ama </a:t>
            </a:r>
            <a:r>
              <a:rPr lang="en-US"/>
              <a:t>`not able’ </a:t>
            </a:r>
            <a:endParaRPr/>
          </a:p>
          <a:p>
            <a:pPr marL="1028700" lvl="2" indent="-228600" algn="l" rtl="0">
              <a:spcBef>
                <a:spcPts val="370"/>
              </a:spcBef>
              <a:spcAft>
                <a:spcPts val="0"/>
              </a:spcAft>
              <a:buSzPct val="100000"/>
              <a:buFont typeface="Noto Sans Symbols"/>
              <a:buNone/>
            </a:pPr>
            <a:r>
              <a:rPr lang="en-US"/>
              <a:t>+ </a:t>
            </a:r>
            <a:r>
              <a:rPr lang="en-US">
                <a:solidFill>
                  <a:srgbClr val="FF0000"/>
                </a:solidFill>
              </a:rPr>
              <a:t>dik </a:t>
            </a:r>
            <a:r>
              <a:rPr lang="en-US"/>
              <a:t>`past’ + </a:t>
            </a:r>
            <a:r>
              <a:rPr lang="en-US">
                <a:solidFill>
                  <a:srgbClr val="FF0000"/>
                </a:solidFill>
              </a:rPr>
              <a:t>lar </a:t>
            </a:r>
            <a:r>
              <a:rPr lang="en-US"/>
              <a:t>‘plural’</a:t>
            </a:r>
            <a:endParaRPr/>
          </a:p>
          <a:p>
            <a:pPr marL="1028700" lvl="2" indent="-228600" algn="l" rtl="0">
              <a:spcBef>
                <a:spcPts val="370"/>
              </a:spcBef>
              <a:spcAft>
                <a:spcPts val="0"/>
              </a:spcAft>
              <a:buSzPct val="100000"/>
              <a:buFont typeface="Noto Sans Symbols"/>
              <a:buNone/>
            </a:pPr>
            <a:r>
              <a:rPr lang="en-US"/>
              <a:t>+ </a:t>
            </a:r>
            <a:r>
              <a:rPr lang="en-US">
                <a:solidFill>
                  <a:srgbClr val="FF0000"/>
                </a:solidFill>
              </a:rPr>
              <a:t>imiz </a:t>
            </a:r>
            <a:r>
              <a:rPr lang="en-US"/>
              <a:t>‘p1pl’ + </a:t>
            </a:r>
            <a:r>
              <a:rPr lang="en-US">
                <a:solidFill>
                  <a:srgbClr val="FF0000"/>
                </a:solidFill>
              </a:rPr>
              <a:t>dan </a:t>
            </a:r>
            <a:r>
              <a:rPr lang="en-US"/>
              <a:t>‘abl’ </a:t>
            </a:r>
            <a:endParaRPr/>
          </a:p>
          <a:p>
            <a:pPr marL="1028700" lvl="2" indent="-228600" algn="l" rtl="0">
              <a:spcBef>
                <a:spcPts val="370"/>
              </a:spcBef>
              <a:spcAft>
                <a:spcPts val="0"/>
              </a:spcAft>
              <a:buSzPct val="100000"/>
              <a:buFont typeface="Noto Sans Symbols"/>
              <a:buNone/>
            </a:pPr>
            <a:r>
              <a:rPr lang="en-US"/>
              <a:t>+ </a:t>
            </a:r>
            <a:r>
              <a:rPr lang="en-US">
                <a:solidFill>
                  <a:srgbClr val="FF0000"/>
                </a:solidFill>
              </a:rPr>
              <a:t>mis </a:t>
            </a:r>
            <a:r>
              <a:rPr lang="en-US"/>
              <a:t>‘past’ + </a:t>
            </a:r>
            <a:r>
              <a:rPr lang="en-US">
                <a:solidFill>
                  <a:srgbClr val="FF0000"/>
                </a:solidFill>
              </a:rPr>
              <a:t>siniz </a:t>
            </a:r>
            <a:r>
              <a:rPr lang="en-US"/>
              <a:t>‘2pl’ + </a:t>
            </a:r>
            <a:r>
              <a:rPr lang="en-US">
                <a:solidFill>
                  <a:srgbClr val="FF0000"/>
                </a:solidFill>
              </a:rPr>
              <a:t>casina </a:t>
            </a:r>
            <a:r>
              <a:rPr lang="en-US"/>
              <a:t>‘as if’ </a:t>
            </a:r>
            <a:endParaRPr/>
          </a:p>
          <a:p>
            <a:pPr marL="0" lvl="0" indent="0" algn="l" rtl="0">
              <a:lnSpc>
                <a:spcPct val="90000"/>
              </a:lnSpc>
              <a:spcBef>
                <a:spcPts val="444"/>
              </a:spcBef>
              <a:spcAft>
                <a:spcPts val="0"/>
              </a:spcAft>
              <a:buSzPct val="1000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7"/>
          <p:cNvSpPr txBox="1">
            <a:spLocks noGrp="1"/>
          </p:cNvSpPr>
          <p:nvPr>
            <p:ph type="ctrTitle"/>
          </p:nvPr>
        </p:nvSpPr>
        <p:spPr>
          <a:xfrm>
            <a:off x="457200" y="510778"/>
            <a:ext cx="8229600" cy="129897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4400"/>
              <a:t>Xử lý văn bản cơ bản</a:t>
            </a:r>
            <a:endParaRPr sz="4400"/>
          </a:p>
        </p:txBody>
      </p:sp>
      <p:sp>
        <p:nvSpPr>
          <p:cNvPr id="391" name="Google Shape;391;p37"/>
          <p:cNvSpPr txBox="1">
            <a:spLocks noGrp="1"/>
          </p:cNvSpPr>
          <p:nvPr>
            <p:ph type="subTitle" idx="1"/>
          </p:nvPr>
        </p:nvSpPr>
        <p:spPr>
          <a:xfrm>
            <a:off x="457200" y="2286000"/>
            <a:ext cx="8153400" cy="17145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400"/>
              <a:buNone/>
            </a:pPr>
            <a:endParaRPr>
              <a:solidFill>
                <a:srgbClr val="A50021"/>
              </a:solidFill>
              <a:latin typeface="Calibri"/>
              <a:ea typeface="Calibri"/>
              <a:cs typeface="Calibri"/>
              <a:sym typeface="Calibri"/>
            </a:endParaRPr>
          </a:p>
          <a:p>
            <a:pPr marL="0" lvl="0" indent="0" algn="ctr" rtl="0">
              <a:spcBef>
                <a:spcPts val="900"/>
              </a:spcBef>
              <a:spcAft>
                <a:spcPts val="0"/>
              </a:spcAft>
              <a:buSzPts val="3200"/>
              <a:buNone/>
            </a:pPr>
            <a:r>
              <a:rPr lang="en-US" sz="3200">
                <a:solidFill>
                  <a:srgbClr val="A50021"/>
                </a:solidFill>
                <a:latin typeface="Calibri"/>
                <a:ea typeface="Calibri"/>
                <a:cs typeface="Calibri"/>
                <a:sym typeface="Calibri"/>
              </a:rPr>
              <a:t>Tách câu và cây quyết định</a:t>
            </a:r>
            <a:endParaRPr sz="3200">
              <a:latin typeface="Calibri"/>
              <a:ea typeface="Calibri"/>
              <a:cs typeface="Calibri"/>
              <a:sym typeface="Calibri"/>
            </a:endParaRPr>
          </a:p>
          <a:p>
            <a:pPr marL="0" lvl="0" indent="0" algn="ctr" rtl="0">
              <a:spcBef>
                <a:spcPts val="1500"/>
              </a:spcBef>
              <a:spcAft>
                <a:spcPts val="0"/>
              </a:spcAft>
              <a:buSzPts val="2400"/>
              <a:buNone/>
            </a:pP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304800" y="381000"/>
            <a:ext cx="88392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Regular Expressions: Phủ định trong Disjunction</a:t>
            </a:r>
            <a:endParaRPr/>
          </a:p>
        </p:txBody>
      </p:sp>
      <p:sp>
        <p:nvSpPr>
          <p:cNvPr id="128" name="Google Shape;128;p4"/>
          <p:cNvSpPr txBox="1">
            <a:spLocks noGrp="1"/>
          </p:cNvSpPr>
          <p:nvPr>
            <p:ph type="body" idx="1"/>
          </p:nvPr>
        </p:nvSpPr>
        <p:spPr>
          <a:xfrm>
            <a:off x="609600" y="1428750"/>
            <a:ext cx="7620000" cy="411479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dirty="0" err="1">
                <a:solidFill>
                  <a:srgbClr val="000000"/>
                </a:solidFill>
                <a:latin typeface="Calibri"/>
                <a:ea typeface="Calibri"/>
                <a:cs typeface="Calibri"/>
                <a:sym typeface="Calibri"/>
              </a:rPr>
              <a:t>Phủ</a:t>
            </a:r>
            <a:r>
              <a:rPr lang="en-US" dirty="0">
                <a:solidFill>
                  <a:srgbClr val="000000"/>
                </a:solidFill>
                <a:latin typeface="Calibri"/>
                <a:ea typeface="Calibri"/>
                <a:cs typeface="Calibri"/>
                <a:sym typeface="Calibri"/>
              </a:rPr>
              <a:t> </a:t>
            </a:r>
            <a:r>
              <a:rPr lang="en-US" dirty="0" err="1">
                <a:solidFill>
                  <a:srgbClr val="000000"/>
                </a:solidFill>
                <a:latin typeface="Calibri"/>
                <a:ea typeface="Calibri"/>
                <a:cs typeface="Calibri"/>
                <a:sym typeface="Calibri"/>
              </a:rPr>
              <a:t>định</a:t>
            </a:r>
            <a:r>
              <a:rPr lang="en-US" dirty="0">
                <a:solidFill>
                  <a:srgbClr val="000000"/>
                </a:solidFill>
                <a:latin typeface="Calibri"/>
                <a:ea typeface="Calibri"/>
                <a:cs typeface="Calibri"/>
                <a:sym typeface="Calibri"/>
              </a:rPr>
              <a:t> </a:t>
            </a:r>
            <a:r>
              <a:rPr lang="en-US" dirty="0">
                <a:solidFill>
                  <a:srgbClr val="CC0000"/>
                </a:solidFill>
                <a:latin typeface="Courier"/>
                <a:ea typeface="Courier"/>
                <a:cs typeface="Courier"/>
                <a:sym typeface="Courier"/>
              </a:rPr>
              <a:t>[^Ss]</a:t>
            </a:r>
            <a:endParaRPr dirty="0"/>
          </a:p>
          <a:p>
            <a:pPr marL="685800" lvl="1" indent="-228600" algn="l" rtl="0">
              <a:spcBef>
                <a:spcPts val="400"/>
              </a:spcBef>
              <a:spcAft>
                <a:spcPts val="0"/>
              </a:spcAft>
              <a:buSzPts val="2000"/>
              <a:buChar char="•"/>
            </a:pPr>
            <a:r>
              <a:rPr lang="en-US" dirty="0" err="1">
                <a:latin typeface="Calibri"/>
                <a:ea typeface="Calibri"/>
                <a:cs typeface="Calibri"/>
                <a:sym typeface="Calibri"/>
              </a:rPr>
              <a:t>Dấu</a:t>
            </a:r>
            <a:r>
              <a:rPr lang="en-US" dirty="0">
                <a:latin typeface="Calibri"/>
                <a:ea typeface="Calibri"/>
                <a:cs typeface="Calibri"/>
                <a:sym typeface="Calibri"/>
              </a:rPr>
              <a:t> </a:t>
            </a:r>
            <a:r>
              <a:rPr lang="en-US" dirty="0" err="1">
                <a:latin typeface="Calibri"/>
                <a:ea typeface="Calibri"/>
                <a:cs typeface="Calibri"/>
                <a:sym typeface="Calibri"/>
              </a:rPr>
              <a:t>mũ</a:t>
            </a:r>
            <a:r>
              <a:rPr lang="en-US" dirty="0">
                <a:latin typeface="Calibri"/>
                <a:ea typeface="Calibri"/>
                <a:cs typeface="Calibri"/>
                <a:sym typeface="Calibri"/>
              </a:rPr>
              <a:t> (carat) </a:t>
            </a:r>
            <a:r>
              <a:rPr lang="en-US" dirty="0" err="1">
                <a:latin typeface="Calibri"/>
                <a:ea typeface="Calibri"/>
                <a:cs typeface="Calibri"/>
                <a:sym typeface="Calibri"/>
              </a:rPr>
              <a:t>đầu</a:t>
            </a:r>
            <a:r>
              <a:rPr lang="en-US" dirty="0">
                <a:latin typeface="Calibri"/>
                <a:ea typeface="Calibri"/>
                <a:cs typeface="Calibri"/>
                <a:sym typeface="Calibri"/>
              </a:rPr>
              <a:t> </a:t>
            </a:r>
            <a:r>
              <a:rPr lang="en-US" dirty="0" err="1">
                <a:latin typeface="Calibri"/>
                <a:ea typeface="Calibri"/>
                <a:cs typeface="Calibri"/>
                <a:sym typeface="Calibri"/>
              </a:rPr>
              <a:t>tiên</a:t>
            </a:r>
            <a:r>
              <a:rPr lang="en-US" dirty="0">
                <a:latin typeface="Calibri"/>
                <a:ea typeface="Calibri"/>
                <a:cs typeface="Calibri"/>
                <a:sym typeface="Calibri"/>
              </a:rPr>
              <a:t> </a:t>
            </a:r>
            <a:r>
              <a:rPr lang="en-US" dirty="0" err="1">
                <a:latin typeface="Calibri"/>
                <a:ea typeface="Calibri"/>
                <a:cs typeface="Calibri"/>
                <a:sym typeface="Calibri"/>
              </a:rPr>
              <a:t>trong</a:t>
            </a:r>
            <a:r>
              <a:rPr lang="en-US" dirty="0">
                <a:latin typeface="Calibri"/>
                <a:ea typeface="Calibri"/>
                <a:cs typeface="Calibri"/>
                <a:sym typeface="Calibri"/>
              </a:rPr>
              <a:t> [] </a:t>
            </a:r>
            <a:r>
              <a:rPr lang="en-US" dirty="0" err="1">
                <a:latin typeface="Calibri"/>
                <a:ea typeface="Calibri"/>
                <a:cs typeface="Calibri"/>
                <a:sym typeface="Calibri"/>
              </a:rPr>
              <a:t>là</a:t>
            </a:r>
            <a:r>
              <a:rPr lang="en-US" dirty="0">
                <a:latin typeface="Calibri"/>
                <a:ea typeface="Calibri"/>
                <a:cs typeface="Calibri"/>
                <a:sym typeface="Calibri"/>
              </a:rPr>
              <a:t> </a:t>
            </a:r>
            <a:r>
              <a:rPr lang="en-US" dirty="0" err="1">
                <a:latin typeface="Calibri"/>
                <a:ea typeface="Calibri"/>
                <a:cs typeface="Calibri"/>
                <a:sym typeface="Calibri"/>
              </a:rPr>
              <a:t>dấu</a:t>
            </a:r>
            <a:r>
              <a:rPr lang="en-US" dirty="0">
                <a:latin typeface="Calibri"/>
                <a:ea typeface="Calibri"/>
                <a:cs typeface="Calibri"/>
                <a:sym typeface="Calibri"/>
              </a:rPr>
              <a:t> </a:t>
            </a:r>
            <a:r>
              <a:rPr lang="en-US" dirty="0" err="1">
                <a:latin typeface="Calibri"/>
                <a:ea typeface="Calibri"/>
                <a:cs typeface="Calibri"/>
                <a:sym typeface="Calibri"/>
              </a:rPr>
              <a:t>phủ</a:t>
            </a:r>
            <a:r>
              <a:rPr lang="en-US" dirty="0">
                <a:latin typeface="Calibri"/>
                <a:ea typeface="Calibri"/>
                <a:cs typeface="Calibri"/>
                <a:sym typeface="Calibri"/>
              </a:rPr>
              <a:t> </a:t>
            </a:r>
            <a:r>
              <a:rPr lang="en-US" dirty="0" err="1">
                <a:latin typeface="Calibri"/>
                <a:ea typeface="Calibri"/>
                <a:cs typeface="Calibri"/>
                <a:sym typeface="Calibri"/>
              </a:rPr>
              <a:t>định</a:t>
            </a:r>
            <a:r>
              <a:rPr lang="en-US" dirty="0">
                <a:latin typeface="Calibri"/>
                <a:ea typeface="Calibri"/>
                <a:cs typeface="Calibri"/>
                <a:sym typeface="Calibri"/>
              </a:rPr>
              <a:t>, </a:t>
            </a:r>
            <a:r>
              <a:rPr lang="en-US" dirty="0" err="1">
                <a:latin typeface="Calibri"/>
                <a:ea typeface="Calibri"/>
                <a:cs typeface="Calibri"/>
                <a:sym typeface="Calibri"/>
              </a:rPr>
              <a:t>các</a:t>
            </a:r>
            <a:r>
              <a:rPr lang="en-US" dirty="0">
                <a:latin typeface="Calibri"/>
                <a:ea typeface="Calibri"/>
                <a:cs typeface="Calibri"/>
                <a:sym typeface="Calibri"/>
              </a:rPr>
              <a:t> </a:t>
            </a:r>
            <a:r>
              <a:rPr lang="en-US" dirty="0" err="1">
                <a:latin typeface="Calibri"/>
                <a:ea typeface="Calibri"/>
                <a:cs typeface="Calibri"/>
                <a:sym typeface="Calibri"/>
              </a:rPr>
              <a:t>dấu</a:t>
            </a:r>
            <a:r>
              <a:rPr lang="en-US" dirty="0">
                <a:latin typeface="Calibri"/>
                <a:ea typeface="Calibri"/>
                <a:cs typeface="Calibri"/>
                <a:sym typeface="Calibri"/>
              </a:rPr>
              <a:t> </a:t>
            </a:r>
            <a:r>
              <a:rPr lang="en-US" dirty="0" err="1">
                <a:latin typeface="Calibri"/>
                <a:ea typeface="Calibri"/>
                <a:cs typeface="Calibri"/>
                <a:sym typeface="Calibri"/>
              </a:rPr>
              <a:t>mũ</a:t>
            </a:r>
            <a:r>
              <a:rPr lang="en-US" dirty="0">
                <a:latin typeface="Calibri"/>
                <a:ea typeface="Calibri"/>
                <a:cs typeface="Calibri"/>
                <a:sym typeface="Calibri"/>
              </a:rPr>
              <a:t> </a:t>
            </a:r>
            <a:r>
              <a:rPr lang="en-US" dirty="0" err="1">
                <a:latin typeface="Calibri"/>
                <a:ea typeface="Calibri"/>
                <a:cs typeface="Calibri"/>
                <a:sym typeface="Calibri"/>
              </a:rPr>
              <a:t>bên</a:t>
            </a:r>
            <a:r>
              <a:rPr lang="en-US" dirty="0">
                <a:latin typeface="Calibri"/>
                <a:ea typeface="Calibri"/>
                <a:cs typeface="Calibri"/>
                <a:sym typeface="Calibri"/>
              </a:rPr>
              <a:t> </a:t>
            </a:r>
            <a:r>
              <a:rPr lang="en-US" dirty="0" err="1">
                <a:latin typeface="Calibri"/>
                <a:ea typeface="Calibri"/>
                <a:cs typeface="Calibri"/>
                <a:sym typeface="Calibri"/>
              </a:rPr>
              <a:t>trong</a:t>
            </a:r>
            <a:r>
              <a:rPr lang="en-US" dirty="0">
                <a:latin typeface="Calibri"/>
                <a:ea typeface="Calibri"/>
                <a:cs typeface="Calibri"/>
                <a:sym typeface="Calibri"/>
              </a:rPr>
              <a:t> </a:t>
            </a:r>
            <a:r>
              <a:rPr lang="en-US" dirty="0" err="1">
                <a:latin typeface="Calibri"/>
                <a:ea typeface="Calibri"/>
                <a:cs typeface="Calibri"/>
                <a:sym typeface="Calibri"/>
              </a:rPr>
              <a:t>không</a:t>
            </a:r>
            <a:r>
              <a:rPr lang="en-US" dirty="0">
                <a:latin typeface="Calibri"/>
                <a:ea typeface="Calibri"/>
                <a:cs typeface="Calibri"/>
                <a:sym typeface="Calibri"/>
              </a:rPr>
              <a:t> </a:t>
            </a:r>
            <a:r>
              <a:rPr lang="en-US" dirty="0" err="1">
                <a:latin typeface="Calibri"/>
                <a:ea typeface="Calibri"/>
                <a:cs typeface="Calibri"/>
                <a:sym typeface="Calibri"/>
              </a:rPr>
              <a:t>phải</a:t>
            </a:r>
            <a:r>
              <a:rPr lang="en-US" dirty="0">
                <a:latin typeface="Calibri"/>
                <a:ea typeface="Calibri"/>
                <a:cs typeface="Calibri"/>
                <a:sym typeface="Calibri"/>
              </a:rPr>
              <a:t>, </a:t>
            </a:r>
            <a:r>
              <a:rPr lang="en-US" dirty="0" err="1">
                <a:latin typeface="Calibri"/>
                <a:ea typeface="Calibri"/>
                <a:cs typeface="Calibri"/>
                <a:sym typeface="Calibri"/>
              </a:rPr>
              <a:t>mà</a:t>
            </a:r>
            <a:r>
              <a:rPr lang="en-US" dirty="0">
                <a:latin typeface="Calibri"/>
                <a:ea typeface="Calibri"/>
                <a:cs typeface="Calibri"/>
                <a:sym typeface="Calibri"/>
              </a:rPr>
              <a:t> </a:t>
            </a:r>
            <a:r>
              <a:rPr lang="en-US" dirty="0" err="1">
                <a:latin typeface="Calibri"/>
                <a:ea typeface="Calibri"/>
                <a:cs typeface="Calibri"/>
                <a:sym typeface="Calibri"/>
              </a:rPr>
              <a:t>là</a:t>
            </a:r>
            <a:r>
              <a:rPr lang="en-US" dirty="0">
                <a:latin typeface="Calibri"/>
                <a:ea typeface="Calibri"/>
                <a:cs typeface="Calibri"/>
                <a:sym typeface="Calibri"/>
              </a:rPr>
              <a:t> </a:t>
            </a:r>
            <a:r>
              <a:rPr lang="en-US" dirty="0" err="1">
                <a:latin typeface="Calibri"/>
                <a:ea typeface="Calibri"/>
                <a:cs typeface="Calibri"/>
                <a:sym typeface="Calibri"/>
              </a:rPr>
              <a:t>ký</a:t>
            </a:r>
            <a:r>
              <a:rPr lang="en-US" dirty="0">
                <a:latin typeface="Calibri"/>
                <a:ea typeface="Calibri"/>
                <a:cs typeface="Calibri"/>
                <a:sym typeface="Calibri"/>
              </a:rPr>
              <a:t> </a:t>
            </a:r>
            <a:r>
              <a:rPr lang="en-US" dirty="0" err="1">
                <a:latin typeface="Calibri"/>
                <a:ea typeface="Calibri"/>
                <a:cs typeface="Calibri"/>
                <a:sym typeface="Calibri"/>
              </a:rPr>
              <a:t>tự</a:t>
            </a:r>
            <a:r>
              <a:rPr lang="en-US" dirty="0">
                <a:latin typeface="Calibri"/>
                <a:ea typeface="Calibri"/>
                <a:cs typeface="Calibri"/>
                <a:sym typeface="Calibri"/>
              </a:rPr>
              <a:t> </a:t>
            </a:r>
            <a:r>
              <a:rPr lang="en-US" dirty="0" err="1">
                <a:latin typeface="Calibri"/>
                <a:ea typeface="Calibri"/>
                <a:cs typeface="Calibri"/>
                <a:sym typeface="Calibri"/>
              </a:rPr>
              <a:t>dấu</a:t>
            </a:r>
            <a:r>
              <a:rPr lang="en-US" dirty="0">
                <a:latin typeface="Calibri"/>
                <a:ea typeface="Calibri"/>
                <a:cs typeface="Calibri"/>
                <a:sym typeface="Calibri"/>
              </a:rPr>
              <a:t> </a:t>
            </a:r>
            <a:r>
              <a:rPr lang="en-US" dirty="0" err="1">
                <a:latin typeface="Calibri"/>
                <a:ea typeface="Calibri"/>
                <a:cs typeface="Calibri"/>
                <a:sym typeface="Calibri"/>
              </a:rPr>
              <a:t>mũ</a:t>
            </a:r>
            <a:r>
              <a:rPr lang="en-US" dirty="0">
                <a:latin typeface="Calibri"/>
                <a:ea typeface="Calibri"/>
                <a:cs typeface="Calibri"/>
                <a:sym typeface="Calibri"/>
              </a:rPr>
              <a:t>.</a:t>
            </a:r>
            <a:endParaRPr dirty="0"/>
          </a:p>
          <a:p>
            <a:pPr marL="342900" lvl="0" indent="-190500" algn="l" rtl="0">
              <a:spcBef>
                <a:spcPts val="480"/>
              </a:spcBef>
              <a:spcAft>
                <a:spcPts val="0"/>
              </a:spcAft>
              <a:buSzPts val="2400"/>
              <a:buNone/>
            </a:pPr>
            <a:endParaRPr dirty="0"/>
          </a:p>
        </p:txBody>
      </p:sp>
      <p:graphicFrame>
        <p:nvGraphicFramePr>
          <p:cNvPr id="129" name="Google Shape;129;p4"/>
          <p:cNvGraphicFramePr/>
          <p:nvPr/>
        </p:nvGraphicFramePr>
        <p:xfrm>
          <a:off x="609600" y="2698750"/>
          <a:ext cx="7924800" cy="1854250"/>
        </p:xfrm>
        <a:graphic>
          <a:graphicData uri="http://schemas.openxmlformats.org/drawingml/2006/table">
            <a:tbl>
              <a:tblPr firstRow="1" bandRow="1">
                <a:noFill/>
                <a:tableStyleId>{A5BE6374-838D-46FB-ADED-4DA0C39D6D73}</a:tableStyleId>
              </a:tblPr>
              <a:tblGrid>
                <a:gridCol w="1584950">
                  <a:extLst>
                    <a:ext uri="{9D8B030D-6E8A-4147-A177-3AD203B41FA5}">
                      <a16:colId xmlns:a16="http://schemas.microsoft.com/office/drawing/2014/main" val="20000"/>
                    </a:ext>
                  </a:extLst>
                </a:gridCol>
                <a:gridCol w="245365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Pattern</a:t>
                      </a:r>
                      <a:endParaRPr/>
                    </a:p>
                  </a:txBody>
                  <a:tcPr marL="91450" marR="91450" marT="45725" marB="45725"/>
                </a:tc>
                <a:tc>
                  <a:txBody>
                    <a:bodyPr/>
                    <a:lstStyle/>
                    <a:p>
                      <a:pPr marL="0" marR="0" lvl="0" indent="0" algn="l" rtl="0">
                        <a:spcBef>
                          <a:spcPts val="0"/>
                        </a:spcBef>
                        <a:spcAft>
                          <a:spcPts val="0"/>
                        </a:spcAft>
                        <a:buNone/>
                      </a:pPr>
                      <a:r>
                        <a:rPr lang="en-US" sz="1800"/>
                        <a:t>Matches</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dirty="0">
                          <a:solidFill>
                            <a:srgbClr val="CC0000"/>
                          </a:solidFill>
                          <a:latin typeface="Courier"/>
                          <a:ea typeface="Courier"/>
                          <a:cs typeface="Courier"/>
                          <a:sym typeface="Courier"/>
                        </a:rPr>
                        <a:t>[^A-Z]</a:t>
                      </a:r>
                      <a:endParaRPr sz="1800" dirty="0"/>
                    </a:p>
                  </a:txBody>
                  <a:tcPr marL="91450" marR="91450" marT="45725" marB="45725"/>
                </a:tc>
                <a:tc>
                  <a:txBody>
                    <a:bodyPr/>
                    <a:lstStyle/>
                    <a:p>
                      <a:pPr marL="0" marR="0" lvl="0" indent="0" algn="l" rtl="0">
                        <a:spcBef>
                          <a:spcPts val="0"/>
                        </a:spcBef>
                        <a:spcAft>
                          <a:spcPts val="0"/>
                        </a:spcAft>
                        <a:buNone/>
                      </a:pPr>
                      <a:r>
                        <a:rPr lang="en-US" sz="1800" dirty="0"/>
                        <a:t>Not an upper case letter</a:t>
                      </a:r>
                      <a:endParaRPr dirty="0"/>
                    </a:p>
                  </a:txBody>
                  <a:tcPr marL="91450" marR="91450" marT="45725" marB="45725"/>
                </a:tc>
                <a:tc>
                  <a:txBody>
                    <a:bodyPr/>
                    <a:lstStyle/>
                    <a:p>
                      <a:pPr marL="0" marR="0" lvl="0" indent="0" algn="l" rtl="0">
                        <a:spcBef>
                          <a:spcPts val="0"/>
                        </a:spcBef>
                        <a:spcAft>
                          <a:spcPts val="0"/>
                        </a:spcAft>
                        <a:buNone/>
                      </a:pPr>
                      <a:r>
                        <a:rPr lang="en-US" sz="1800">
                          <a:latin typeface="Courier"/>
                          <a:ea typeface="Courier"/>
                          <a:cs typeface="Courier"/>
                          <a:sym typeface="Courier"/>
                        </a:rPr>
                        <a:t>O</a:t>
                      </a:r>
                      <a:r>
                        <a:rPr lang="en-US" sz="1800" u="sng">
                          <a:solidFill>
                            <a:srgbClr val="3366FF"/>
                          </a:solidFill>
                          <a:latin typeface="Courier"/>
                          <a:ea typeface="Courier"/>
                          <a:cs typeface="Courier"/>
                          <a:sym typeface="Courier"/>
                        </a:rPr>
                        <a:t>y</a:t>
                      </a:r>
                      <a:r>
                        <a:rPr lang="en-US" sz="1800">
                          <a:latin typeface="Courier"/>
                          <a:ea typeface="Courier"/>
                          <a:cs typeface="Courier"/>
                          <a:sym typeface="Courier"/>
                        </a:rPr>
                        <a:t>fn pripetchik</a:t>
                      </a:r>
                      <a:endParaRPr sz="1800">
                        <a:latin typeface="Courier"/>
                        <a:ea typeface="Courier"/>
                        <a:cs typeface="Courier"/>
                        <a:sym typeface="Courie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dirty="0">
                          <a:solidFill>
                            <a:srgbClr val="CC0000"/>
                          </a:solidFill>
                          <a:latin typeface="Courier"/>
                          <a:ea typeface="Courier"/>
                          <a:cs typeface="Courier"/>
                          <a:sym typeface="Courier"/>
                        </a:rPr>
                        <a:t>[^Ss]	</a:t>
                      </a:r>
                      <a:endParaRPr sz="1800" dirty="0"/>
                    </a:p>
                  </a:txBody>
                  <a:tcPr marL="91450" marR="91450" marT="45725" marB="45725"/>
                </a:tc>
                <a:tc>
                  <a:txBody>
                    <a:bodyPr/>
                    <a:lstStyle/>
                    <a:p>
                      <a:pPr marL="0" marR="0" lvl="0" indent="0" algn="l" rtl="0">
                        <a:spcBef>
                          <a:spcPts val="0"/>
                        </a:spcBef>
                        <a:spcAft>
                          <a:spcPts val="0"/>
                        </a:spcAft>
                        <a:buNone/>
                      </a:pPr>
                      <a:r>
                        <a:rPr lang="en-US" sz="1800" dirty="0">
                          <a:solidFill>
                            <a:srgbClr val="000000"/>
                          </a:solidFill>
                        </a:rPr>
                        <a:t>Neither ‘S’ nor ‘s’</a:t>
                      </a:r>
                      <a:endParaRPr dirty="0"/>
                    </a:p>
                  </a:txBody>
                  <a:tcPr marL="91450" marR="91450" marT="45725" marB="45725"/>
                </a:tc>
                <a:tc>
                  <a:txBody>
                    <a:bodyPr/>
                    <a:lstStyle/>
                    <a:p>
                      <a:pPr marL="0" marR="0" lvl="0" indent="0" algn="l" rtl="0">
                        <a:spcBef>
                          <a:spcPts val="0"/>
                        </a:spcBef>
                        <a:spcAft>
                          <a:spcPts val="0"/>
                        </a:spcAft>
                        <a:buNone/>
                      </a:pPr>
                      <a:r>
                        <a:rPr lang="en-US" sz="1800" u="sng">
                          <a:solidFill>
                            <a:srgbClr val="3366FF"/>
                          </a:solidFill>
                          <a:latin typeface="Courier"/>
                          <a:ea typeface="Courier"/>
                          <a:cs typeface="Courier"/>
                          <a:sym typeface="Courier"/>
                        </a:rPr>
                        <a:t>I</a:t>
                      </a:r>
                      <a:r>
                        <a:rPr lang="en-US" sz="1800" u="none">
                          <a:solidFill>
                            <a:srgbClr val="000000"/>
                          </a:solidFill>
                          <a:latin typeface="Courier"/>
                          <a:ea typeface="Courier"/>
                          <a:cs typeface="Courier"/>
                          <a:sym typeface="Courier"/>
                        </a:rPr>
                        <a:t> have no exquisite reason”</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solidFill>
                            <a:srgbClr val="CC0000"/>
                          </a:solidFill>
                          <a:latin typeface="Courier"/>
                          <a:ea typeface="Courier"/>
                          <a:cs typeface="Courier"/>
                          <a:sym typeface="Courier"/>
                        </a:rPr>
                        <a:t>[^e^]</a:t>
                      </a:r>
                      <a:endParaRPr sz="1800"/>
                    </a:p>
                  </a:txBody>
                  <a:tcPr marL="91450" marR="91450" marT="45725" marB="45725"/>
                </a:tc>
                <a:tc>
                  <a:txBody>
                    <a:bodyPr/>
                    <a:lstStyle/>
                    <a:p>
                      <a:pPr marL="0" marR="0" lvl="0" indent="0" algn="l" rtl="0">
                        <a:spcBef>
                          <a:spcPts val="0"/>
                        </a:spcBef>
                        <a:spcAft>
                          <a:spcPts val="0"/>
                        </a:spcAft>
                        <a:buNone/>
                      </a:pPr>
                      <a:r>
                        <a:rPr lang="en-US" sz="1800"/>
                        <a:t>Neither e nor ^</a:t>
                      </a:r>
                      <a:endParaRPr/>
                    </a:p>
                  </a:txBody>
                  <a:tcPr marL="91450" marR="91450" marT="45725" marB="45725"/>
                </a:tc>
                <a:tc>
                  <a:txBody>
                    <a:bodyPr/>
                    <a:lstStyle/>
                    <a:p>
                      <a:pPr marL="0" marR="0" lvl="0" indent="0" algn="l" rtl="0">
                        <a:spcBef>
                          <a:spcPts val="0"/>
                        </a:spcBef>
                        <a:spcAft>
                          <a:spcPts val="0"/>
                        </a:spcAft>
                        <a:buNone/>
                      </a:pPr>
                      <a:r>
                        <a:rPr lang="en-US" sz="1800">
                          <a:latin typeface="Courier"/>
                          <a:ea typeface="Courier"/>
                          <a:cs typeface="Courier"/>
                          <a:sym typeface="Courier"/>
                        </a:rPr>
                        <a:t>Look h</a:t>
                      </a:r>
                      <a:r>
                        <a:rPr lang="en-US" sz="1800" u="sng">
                          <a:solidFill>
                            <a:srgbClr val="3366FF"/>
                          </a:solidFill>
                          <a:latin typeface="Courier"/>
                          <a:ea typeface="Courier"/>
                          <a:cs typeface="Courier"/>
                          <a:sym typeface="Courier"/>
                        </a:rPr>
                        <a:t>e</a:t>
                      </a:r>
                      <a:r>
                        <a:rPr lang="en-US" sz="1800">
                          <a:latin typeface="Courier"/>
                          <a:ea typeface="Courier"/>
                          <a:cs typeface="Courier"/>
                          <a:sym typeface="Courier"/>
                        </a:rPr>
                        <a:t>re</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CC0000"/>
                        </a:buClr>
                        <a:buSzPts val="1800"/>
                        <a:buFont typeface="Courier"/>
                        <a:buNone/>
                      </a:pPr>
                      <a:r>
                        <a:rPr lang="en-US" sz="1800">
                          <a:solidFill>
                            <a:srgbClr val="CC0000"/>
                          </a:solidFill>
                          <a:latin typeface="Courier"/>
                          <a:ea typeface="Courier"/>
                          <a:cs typeface="Courier"/>
                          <a:sym typeface="Courier"/>
                        </a:rPr>
                        <a:t>a^b</a:t>
                      </a:r>
                      <a:endParaRPr sz="1800"/>
                    </a:p>
                  </a:txBody>
                  <a:tcPr marL="91450" marR="91450" marT="45725" marB="45725"/>
                </a:tc>
                <a:tc>
                  <a:txBody>
                    <a:bodyPr/>
                    <a:lstStyle/>
                    <a:p>
                      <a:pPr marL="0" marR="0" lvl="0" indent="0" algn="l" rtl="0">
                        <a:spcBef>
                          <a:spcPts val="0"/>
                        </a:spcBef>
                        <a:spcAft>
                          <a:spcPts val="0"/>
                        </a:spcAft>
                        <a:buNone/>
                      </a:pPr>
                      <a:r>
                        <a:rPr lang="en-US" sz="1800"/>
                        <a:t>The pattern a carat b</a:t>
                      </a:r>
                      <a:endParaRPr sz="1800"/>
                    </a:p>
                  </a:txBody>
                  <a:tcPr marL="91450" marR="91450" marT="45725" marB="45725"/>
                </a:tc>
                <a:tc>
                  <a:txBody>
                    <a:bodyPr/>
                    <a:lstStyle/>
                    <a:p>
                      <a:pPr marL="0" marR="0" lvl="0" indent="0" algn="l" rtl="0">
                        <a:spcBef>
                          <a:spcPts val="0"/>
                        </a:spcBef>
                        <a:spcAft>
                          <a:spcPts val="0"/>
                        </a:spcAft>
                        <a:buNone/>
                      </a:pPr>
                      <a:r>
                        <a:rPr lang="en-US" sz="1800" dirty="0">
                          <a:latin typeface="Courier"/>
                          <a:ea typeface="Courier"/>
                          <a:cs typeface="Courier"/>
                          <a:sym typeface="Courier"/>
                        </a:rPr>
                        <a:t>Look up </a:t>
                      </a:r>
                      <a:r>
                        <a:rPr lang="en-US" sz="1800" u="sng" dirty="0" err="1">
                          <a:solidFill>
                            <a:srgbClr val="3366FF"/>
                          </a:solidFill>
                          <a:latin typeface="Courier"/>
                          <a:ea typeface="Courier"/>
                          <a:cs typeface="Courier"/>
                          <a:sym typeface="Courier"/>
                        </a:rPr>
                        <a:t>a^b</a:t>
                      </a:r>
                      <a:r>
                        <a:rPr lang="en-US" sz="1800" u="sng" dirty="0">
                          <a:solidFill>
                            <a:srgbClr val="3366FF"/>
                          </a:solidFill>
                          <a:latin typeface="Courier"/>
                          <a:ea typeface="Courier"/>
                          <a:cs typeface="Courier"/>
                          <a:sym typeface="Courier"/>
                        </a:rPr>
                        <a:t> </a:t>
                      </a:r>
                      <a:r>
                        <a:rPr lang="en-US" sz="1800" dirty="0">
                          <a:latin typeface="Courier"/>
                          <a:ea typeface="Courier"/>
                          <a:cs typeface="Courier"/>
                          <a:sym typeface="Courier"/>
                        </a:rPr>
                        <a:t>now</a:t>
                      </a:r>
                      <a:endParaRPr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8"/>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Tách câu</a:t>
            </a:r>
            <a:endParaRPr/>
          </a:p>
        </p:txBody>
      </p:sp>
      <p:sp>
        <p:nvSpPr>
          <p:cNvPr id="398" name="Google Shape;398;p38"/>
          <p:cNvSpPr txBox="1">
            <a:spLocks noGrp="1"/>
          </p:cNvSpPr>
          <p:nvPr>
            <p:ph type="body" idx="1"/>
          </p:nvPr>
        </p:nvSpPr>
        <p:spPr>
          <a:xfrm>
            <a:off x="304800" y="1352550"/>
            <a:ext cx="8534400" cy="3657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a:t>!, ? tương đối rõ ràng.</a:t>
            </a:r>
            <a:endParaRPr/>
          </a:p>
          <a:p>
            <a:pPr marL="342900" lvl="0" indent="-342900" algn="l" rtl="0">
              <a:spcBef>
                <a:spcPts val="480"/>
              </a:spcBef>
              <a:spcAft>
                <a:spcPts val="0"/>
              </a:spcAft>
              <a:buSzPts val="2400"/>
              <a:buChar char="•"/>
            </a:pPr>
            <a:r>
              <a:rPr lang="en-US"/>
              <a:t>Dấu “.” cũng rất nhập nhằng</a:t>
            </a:r>
            <a:endParaRPr/>
          </a:p>
          <a:p>
            <a:pPr marL="685800" lvl="1" indent="-228600" algn="l" rtl="0">
              <a:spcBef>
                <a:spcPts val="400"/>
              </a:spcBef>
              <a:spcAft>
                <a:spcPts val="0"/>
              </a:spcAft>
              <a:buSzPts val="2000"/>
              <a:buChar char="•"/>
            </a:pPr>
            <a:r>
              <a:rPr lang="en-US"/>
              <a:t>Ranh giới câu</a:t>
            </a:r>
            <a:endParaRPr/>
          </a:p>
          <a:p>
            <a:pPr marL="685800" lvl="1" indent="-228600" algn="l" rtl="0">
              <a:spcBef>
                <a:spcPts val="400"/>
              </a:spcBef>
              <a:spcAft>
                <a:spcPts val="0"/>
              </a:spcAft>
              <a:buSzPts val="2000"/>
              <a:buChar char="•"/>
            </a:pPr>
            <a:r>
              <a:rPr lang="en-US"/>
              <a:t>Từ viết tắt (Abbreviations) như Inc. hay Dr.</a:t>
            </a:r>
            <a:endParaRPr/>
          </a:p>
          <a:p>
            <a:pPr marL="685800" lvl="1" indent="-228600" algn="l" rtl="0">
              <a:spcBef>
                <a:spcPts val="400"/>
              </a:spcBef>
              <a:spcAft>
                <a:spcPts val="0"/>
              </a:spcAft>
              <a:buSzPts val="2000"/>
              <a:buChar char="•"/>
            </a:pPr>
            <a:r>
              <a:rPr lang="en-US"/>
              <a:t>Số như .02% hay 4.3</a:t>
            </a:r>
            <a:endParaRPr/>
          </a:p>
          <a:p>
            <a:pPr marL="342900" lvl="0" indent="-342900" algn="l" rtl="0">
              <a:spcBef>
                <a:spcPts val="480"/>
              </a:spcBef>
              <a:spcAft>
                <a:spcPts val="0"/>
              </a:spcAft>
              <a:buSzPts val="2400"/>
              <a:buChar char="•"/>
            </a:pPr>
            <a:r>
              <a:rPr lang="en-US"/>
              <a:t>Xây dựng một bộ phân lớp nhị phân</a:t>
            </a:r>
            <a:endParaRPr/>
          </a:p>
          <a:p>
            <a:pPr marL="685800" lvl="1" indent="-228600" algn="l" rtl="0">
              <a:spcBef>
                <a:spcPts val="400"/>
              </a:spcBef>
              <a:spcAft>
                <a:spcPts val="0"/>
              </a:spcAft>
              <a:buSzPts val="2000"/>
              <a:buChar char="•"/>
            </a:pPr>
            <a:r>
              <a:rPr lang="en-US"/>
              <a:t>Xem xét một dấu “.”</a:t>
            </a:r>
            <a:endParaRPr/>
          </a:p>
          <a:p>
            <a:pPr marL="685800" lvl="1" indent="-228600" algn="l" rtl="0">
              <a:spcBef>
                <a:spcPts val="400"/>
              </a:spcBef>
              <a:spcAft>
                <a:spcPts val="0"/>
              </a:spcAft>
              <a:buSzPts val="2000"/>
              <a:buChar char="•"/>
            </a:pPr>
            <a:r>
              <a:rPr lang="en-US"/>
              <a:t>Xác định xem nó là dấu chấm châu hay không: EndOfSentence/NotEndOfSentence</a:t>
            </a:r>
            <a:endParaRPr/>
          </a:p>
          <a:p>
            <a:pPr marL="685800" lvl="1" indent="-228600" algn="l" rtl="0">
              <a:spcBef>
                <a:spcPts val="400"/>
              </a:spcBef>
              <a:spcAft>
                <a:spcPts val="0"/>
              </a:spcAft>
              <a:buSzPts val="2000"/>
              <a:buChar char="•"/>
            </a:pPr>
            <a:r>
              <a:rPr lang="en-US"/>
              <a:t>Bộ phân lớp: luật viết tay, regular expression, hay học máy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304800" y="133350"/>
            <a:ext cx="8382000" cy="85725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a:t>Xác định một từ có phải kết thúc câu bằng cây quyết định</a:t>
            </a:r>
            <a:endParaRPr/>
          </a:p>
        </p:txBody>
      </p:sp>
      <p:pic>
        <p:nvPicPr>
          <p:cNvPr id="405" name="Google Shape;405;p39" descr="periodDT"/>
          <p:cNvPicPr preferRelativeResize="0"/>
          <p:nvPr/>
        </p:nvPicPr>
        <p:blipFill rotWithShape="1">
          <a:blip r:embed="rId3">
            <a:alphaModFix/>
          </a:blip>
          <a:srcRect/>
          <a:stretch/>
        </p:blipFill>
        <p:spPr>
          <a:xfrm>
            <a:off x="1905000" y="1123950"/>
            <a:ext cx="4496062" cy="370855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0"/>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Những đặc trưng phức tạp hơn</a:t>
            </a:r>
            <a:endParaRPr/>
          </a:p>
        </p:txBody>
      </p:sp>
      <p:sp>
        <p:nvSpPr>
          <p:cNvPr id="412" name="Google Shape;412;p40"/>
          <p:cNvSpPr txBox="1">
            <a:spLocks noGrp="1"/>
          </p:cNvSpPr>
          <p:nvPr>
            <p:ph type="body" idx="1"/>
          </p:nvPr>
        </p:nvSpPr>
        <p:spPr>
          <a:xfrm>
            <a:off x="304800" y="1352550"/>
            <a:ext cx="8534400" cy="333375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sz="2800"/>
              <a:t>Từ trước dấu chấm là hoa hay thường: Upper, Lower, Cap, Number</a:t>
            </a:r>
            <a:endParaRPr/>
          </a:p>
          <a:p>
            <a:pPr marL="342900" lvl="0" indent="-342900" algn="l" rtl="0">
              <a:lnSpc>
                <a:spcPct val="90000"/>
              </a:lnSpc>
              <a:spcBef>
                <a:spcPts val="560"/>
              </a:spcBef>
              <a:spcAft>
                <a:spcPts val="0"/>
              </a:spcAft>
              <a:buSzPts val="2800"/>
              <a:buChar char="•"/>
            </a:pPr>
            <a:r>
              <a:rPr lang="en-US" sz="2800"/>
              <a:t>Từ sau dấu chấm là hoa thay thường: Upper, Lower, Cap, Number</a:t>
            </a:r>
            <a:endParaRPr/>
          </a:p>
          <a:p>
            <a:pPr marL="342900" lvl="0" indent="-165100" algn="l" rtl="0">
              <a:lnSpc>
                <a:spcPct val="90000"/>
              </a:lnSpc>
              <a:spcBef>
                <a:spcPts val="560"/>
              </a:spcBef>
              <a:spcAft>
                <a:spcPts val="0"/>
              </a:spcAft>
              <a:buSzPts val="2800"/>
              <a:buNone/>
            </a:pPr>
            <a:endParaRPr sz="2800"/>
          </a:p>
          <a:p>
            <a:pPr marL="342900" lvl="0" indent="-342900" algn="l" rtl="0">
              <a:lnSpc>
                <a:spcPct val="90000"/>
              </a:lnSpc>
              <a:spcBef>
                <a:spcPts val="560"/>
              </a:spcBef>
              <a:spcAft>
                <a:spcPts val="0"/>
              </a:spcAft>
              <a:buSzPts val="2800"/>
              <a:buChar char="•"/>
            </a:pPr>
            <a:r>
              <a:rPr lang="en-US" sz="2800"/>
              <a:t>Đặc trưng số</a:t>
            </a:r>
            <a:endParaRPr sz="2800"/>
          </a:p>
          <a:p>
            <a:pPr marL="685800" lvl="1" indent="-228600" algn="l" rtl="0">
              <a:lnSpc>
                <a:spcPct val="90000"/>
              </a:lnSpc>
              <a:spcBef>
                <a:spcPts val="480"/>
              </a:spcBef>
              <a:spcAft>
                <a:spcPts val="0"/>
              </a:spcAft>
              <a:buSzPts val="2400"/>
              <a:buChar char="•"/>
            </a:pPr>
            <a:r>
              <a:rPr lang="en-US" sz="2400"/>
              <a:t>Chiều dài của từ trước dấu “.”</a:t>
            </a:r>
            <a:endParaRPr/>
          </a:p>
          <a:p>
            <a:pPr marL="685800" lvl="1" indent="-228600" algn="l" rtl="0">
              <a:lnSpc>
                <a:spcPct val="90000"/>
              </a:lnSpc>
              <a:spcBef>
                <a:spcPts val="480"/>
              </a:spcBef>
              <a:spcAft>
                <a:spcPts val="0"/>
              </a:spcAft>
              <a:buSzPts val="2400"/>
              <a:buChar char="•"/>
            </a:pPr>
            <a:r>
              <a:rPr lang="en-US" sz="2400"/>
              <a:t>Xác suất(từ trước “.” xuất hiện ở cuối câu)</a:t>
            </a:r>
            <a:endParaRPr/>
          </a:p>
          <a:p>
            <a:pPr marL="685800" lvl="1" indent="-228600" algn="l" rtl="0">
              <a:lnSpc>
                <a:spcPct val="90000"/>
              </a:lnSpc>
              <a:spcBef>
                <a:spcPts val="480"/>
              </a:spcBef>
              <a:spcAft>
                <a:spcPts val="0"/>
              </a:spcAft>
              <a:buSzPts val="2400"/>
              <a:buChar char="•"/>
            </a:pPr>
            <a:r>
              <a:rPr lang="en-US" sz="2400"/>
              <a:t>Xác suất(word after “.” xuất hiện ở đầu câu)</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1"/>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Cài đặt cây quyết định</a:t>
            </a:r>
            <a:endParaRPr/>
          </a:p>
        </p:txBody>
      </p:sp>
      <p:sp>
        <p:nvSpPr>
          <p:cNvPr id="418" name="Google Shape;418;p41"/>
          <p:cNvSpPr txBox="1">
            <a:spLocks noGrp="1"/>
          </p:cNvSpPr>
          <p:nvPr>
            <p:ph type="body" idx="1"/>
          </p:nvPr>
        </p:nvSpPr>
        <p:spPr>
          <a:xfrm>
            <a:off x="304800" y="1352550"/>
            <a:ext cx="8534400" cy="33337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a:t>Cây quyết định chỉ là một lệnh if-then-else</a:t>
            </a:r>
            <a:endParaRPr/>
          </a:p>
          <a:p>
            <a:pPr marL="342900" lvl="0" indent="-342900" algn="l" rtl="0">
              <a:spcBef>
                <a:spcPts val="480"/>
              </a:spcBef>
              <a:spcAft>
                <a:spcPts val="0"/>
              </a:spcAft>
              <a:buSzPts val="2400"/>
              <a:buChar char="•"/>
            </a:pPr>
            <a:r>
              <a:rPr lang="en-US"/>
              <a:t>Thú vị: nghiên cứu cách chọn đặc trưng</a:t>
            </a:r>
            <a:endParaRPr/>
          </a:p>
          <a:p>
            <a:pPr marL="342900" lvl="0" indent="-342900" algn="l" rtl="0">
              <a:spcBef>
                <a:spcPts val="480"/>
              </a:spcBef>
              <a:spcAft>
                <a:spcPts val="0"/>
              </a:spcAft>
              <a:buSzPts val="2400"/>
              <a:buChar char="•"/>
            </a:pPr>
            <a:r>
              <a:rPr lang="en-US"/>
              <a:t>Dựng cấu trúc cây quyết định rất khó làm bằng tay</a:t>
            </a:r>
            <a:endParaRPr/>
          </a:p>
          <a:p>
            <a:pPr marL="685800" lvl="1" indent="-228600" algn="l" rtl="0">
              <a:spcBef>
                <a:spcPts val="400"/>
              </a:spcBef>
              <a:spcAft>
                <a:spcPts val="0"/>
              </a:spcAft>
              <a:buSzPts val="2000"/>
              <a:buChar char="•"/>
            </a:pPr>
            <a:r>
              <a:rPr lang="en-US"/>
              <a:t>Cây quyết định xây dựng bằng tay chỉ khả thi khi đặc trưng rất đơn giản hoặc miền ứng dụng (domain) đơn giản</a:t>
            </a:r>
            <a:endParaRPr/>
          </a:p>
          <a:p>
            <a:pPr marL="1028700" lvl="2" indent="-228600" algn="l" rtl="0">
              <a:spcBef>
                <a:spcPts val="400"/>
              </a:spcBef>
              <a:spcAft>
                <a:spcPts val="0"/>
              </a:spcAft>
              <a:buSzPts val="2000"/>
              <a:buChar char="•"/>
            </a:pPr>
            <a:r>
              <a:rPr lang="en-US"/>
              <a:t>Đối với những đặc trưng số, rất khó để chọn ngưỡng</a:t>
            </a:r>
            <a:endParaRPr/>
          </a:p>
          <a:p>
            <a:pPr marL="685800" lvl="1" indent="-228600" algn="l" rtl="0">
              <a:spcBef>
                <a:spcPts val="400"/>
              </a:spcBef>
              <a:spcAft>
                <a:spcPts val="0"/>
              </a:spcAft>
              <a:buSzPts val="2000"/>
              <a:buChar char="•"/>
            </a:pPr>
            <a:r>
              <a:rPr lang="en-US"/>
              <a:t>Thay vì vậy, cấu trúc cây quyết định có thể học tự động bằng phương pháp học máy dựa trên ngữ liệu huấn luyện (training corpus)</a:t>
            </a:r>
            <a:endParaRPr/>
          </a:p>
          <a:p>
            <a:pPr marL="342900" lvl="0" indent="-190500" algn="l" rtl="0">
              <a:spcBef>
                <a:spcPts val="480"/>
              </a:spcBef>
              <a:spcAft>
                <a:spcPts val="0"/>
              </a:spcAft>
              <a:buSzPts val="24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2"/>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Cây quyết định và những bộ phân lớp khác</a:t>
            </a:r>
            <a:endParaRPr/>
          </a:p>
        </p:txBody>
      </p:sp>
      <p:sp>
        <p:nvSpPr>
          <p:cNvPr id="424" name="Google Shape;424;p42"/>
          <p:cNvSpPr txBox="1">
            <a:spLocks noGrp="1"/>
          </p:cNvSpPr>
          <p:nvPr>
            <p:ph type="body" idx="1"/>
          </p:nvPr>
        </p:nvSpPr>
        <p:spPr>
          <a:xfrm>
            <a:off x="304800" y="1352550"/>
            <a:ext cx="8534400" cy="33337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800"/>
              <a:t>Chúng ta có thể coi những câu hỏi là một cây quyết định</a:t>
            </a:r>
            <a:endParaRPr sz="2800"/>
          </a:p>
          <a:p>
            <a:pPr marL="342900" lvl="0" indent="-342900" algn="l" rtl="0">
              <a:spcBef>
                <a:spcPts val="560"/>
              </a:spcBef>
              <a:spcAft>
                <a:spcPts val="0"/>
              </a:spcAft>
              <a:buSzPts val="2800"/>
              <a:buChar char="•"/>
            </a:pPr>
            <a:r>
              <a:rPr lang="en-US" sz="2800"/>
              <a:t>Đặc trưng sử dụng bởi cây quyết định có thể sử dụng cho những loại bộ phân lớp khác.</a:t>
            </a:r>
            <a:endParaRPr/>
          </a:p>
          <a:p>
            <a:pPr marL="685800" lvl="1" indent="-228600" algn="l" rtl="0">
              <a:spcBef>
                <a:spcPts val="480"/>
              </a:spcBef>
              <a:spcAft>
                <a:spcPts val="0"/>
              </a:spcAft>
              <a:buSzPts val="2400"/>
              <a:buChar char="•"/>
            </a:pPr>
            <a:r>
              <a:rPr lang="en-US" sz="2400"/>
              <a:t>Logistic regression</a:t>
            </a:r>
            <a:endParaRPr/>
          </a:p>
          <a:p>
            <a:pPr marL="685800" lvl="1" indent="-228600" algn="l" rtl="0">
              <a:spcBef>
                <a:spcPts val="480"/>
              </a:spcBef>
              <a:spcAft>
                <a:spcPts val="0"/>
              </a:spcAft>
              <a:buSzPts val="2400"/>
              <a:buChar char="•"/>
            </a:pPr>
            <a:r>
              <a:rPr lang="en-US" sz="2400"/>
              <a:t>SVM</a:t>
            </a:r>
            <a:endParaRPr/>
          </a:p>
          <a:p>
            <a:pPr marL="685800" lvl="1" indent="-228600" algn="l" rtl="0">
              <a:spcBef>
                <a:spcPts val="480"/>
              </a:spcBef>
              <a:spcAft>
                <a:spcPts val="0"/>
              </a:spcAft>
              <a:buSzPts val="2400"/>
              <a:buChar char="•"/>
            </a:pPr>
            <a:r>
              <a:rPr lang="en-US" sz="2400"/>
              <a:t>Neural Nets</a:t>
            </a:r>
            <a:endParaRPr/>
          </a:p>
          <a:p>
            <a:pPr marL="685800" lvl="1" indent="-228600" algn="l" rtl="0">
              <a:spcBef>
                <a:spcPts val="480"/>
              </a:spcBef>
              <a:spcAft>
                <a:spcPts val="0"/>
              </a:spcAft>
              <a:buSzPts val="2400"/>
              <a:buChar char="•"/>
            </a:pPr>
            <a:r>
              <a:rPr lang="en-US" sz="2400"/>
              <a:t>etc.</a:t>
            </a:r>
            <a:endParaRPr/>
          </a:p>
          <a:p>
            <a:pPr marL="457200" lvl="1" indent="0" algn="l" rtl="0">
              <a:spcBef>
                <a:spcPts val="400"/>
              </a:spcBef>
              <a:spcAft>
                <a:spcPts val="0"/>
              </a:spcAft>
              <a:buSzPts val="2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title"/>
          </p:nvPr>
        </p:nvSpPr>
        <p:spPr>
          <a:xfrm>
            <a:off x="304800" y="381000"/>
            <a:ext cx="88392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Regular Expressions: Nói thêm về Disjunction</a:t>
            </a:r>
            <a:endParaRPr/>
          </a:p>
        </p:txBody>
      </p:sp>
      <p:sp>
        <p:nvSpPr>
          <p:cNvPr id="136" name="Google Shape;136;p5"/>
          <p:cNvSpPr txBox="1">
            <a:spLocks noGrp="1"/>
          </p:cNvSpPr>
          <p:nvPr>
            <p:ph type="body" idx="1"/>
          </p:nvPr>
        </p:nvSpPr>
        <p:spPr>
          <a:xfrm>
            <a:off x="609600" y="1428750"/>
            <a:ext cx="7620000" cy="411479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dirty="0">
                <a:solidFill>
                  <a:srgbClr val="000000"/>
                </a:solidFill>
                <a:latin typeface="Calibri"/>
                <a:ea typeface="Calibri"/>
                <a:cs typeface="Calibri"/>
                <a:sym typeface="Calibri"/>
              </a:rPr>
              <a:t>Woodchuck </a:t>
            </a:r>
            <a:r>
              <a:rPr lang="en-US" dirty="0" err="1">
                <a:solidFill>
                  <a:srgbClr val="000000"/>
                </a:solidFill>
                <a:latin typeface="Calibri"/>
                <a:ea typeface="Calibri"/>
                <a:cs typeface="Calibri"/>
                <a:sym typeface="Calibri"/>
              </a:rPr>
              <a:t>là</a:t>
            </a:r>
            <a:r>
              <a:rPr lang="en-US" dirty="0">
                <a:solidFill>
                  <a:srgbClr val="000000"/>
                </a:solidFill>
                <a:latin typeface="Calibri"/>
                <a:ea typeface="Calibri"/>
                <a:cs typeface="Calibri"/>
                <a:sym typeface="Calibri"/>
              </a:rPr>
              <a:t> </a:t>
            </a:r>
            <a:r>
              <a:rPr lang="en-US" dirty="0" err="1">
                <a:solidFill>
                  <a:srgbClr val="000000"/>
                </a:solidFill>
                <a:latin typeface="Calibri"/>
                <a:ea typeface="Calibri"/>
                <a:cs typeface="Calibri"/>
                <a:sym typeface="Calibri"/>
              </a:rPr>
              <a:t>tên</a:t>
            </a:r>
            <a:r>
              <a:rPr lang="en-US" dirty="0">
                <a:solidFill>
                  <a:srgbClr val="000000"/>
                </a:solidFill>
                <a:latin typeface="Calibri"/>
                <a:ea typeface="Calibri"/>
                <a:cs typeface="Calibri"/>
                <a:sym typeface="Calibri"/>
              </a:rPr>
              <a:t> </a:t>
            </a:r>
            <a:r>
              <a:rPr lang="en-US" dirty="0" err="1">
                <a:solidFill>
                  <a:srgbClr val="000000"/>
                </a:solidFill>
                <a:latin typeface="Calibri"/>
                <a:ea typeface="Calibri"/>
                <a:cs typeface="Calibri"/>
                <a:sym typeface="Calibri"/>
              </a:rPr>
              <a:t>khác</a:t>
            </a:r>
            <a:r>
              <a:rPr lang="en-US" dirty="0">
                <a:solidFill>
                  <a:srgbClr val="000000"/>
                </a:solidFill>
                <a:latin typeface="Calibri"/>
                <a:ea typeface="Calibri"/>
                <a:cs typeface="Calibri"/>
                <a:sym typeface="Calibri"/>
              </a:rPr>
              <a:t> </a:t>
            </a:r>
            <a:r>
              <a:rPr lang="en-US" dirty="0" err="1">
                <a:solidFill>
                  <a:srgbClr val="000000"/>
                </a:solidFill>
                <a:latin typeface="Calibri"/>
                <a:ea typeface="Calibri"/>
                <a:cs typeface="Calibri"/>
                <a:sym typeface="Calibri"/>
              </a:rPr>
              <a:t>của</a:t>
            </a:r>
            <a:r>
              <a:rPr lang="en-US" dirty="0">
                <a:solidFill>
                  <a:srgbClr val="000000"/>
                </a:solidFill>
                <a:latin typeface="Calibri"/>
                <a:ea typeface="Calibri"/>
                <a:cs typeface="Calibri"/>
                <a:sym typeface="Calibri"/>
              </a:rPr>
              <a:t> groundhog</a:t>
            </a:r>
            <a:r>
              <a:rPr lang="en-US" dirty="0"/>
              <a:t>!</a:t>
            </a:r>
            <a:endParaRPr dirty="0"/>
          </a:p>
          <a:p>
            <a:pPr marL="342900" lvl="0" indent="-342900" algn="l" rtl="0">
              <a:spcBef>
                <a:spcPts val="480"/>
              </a:spcBef>
              <a:spcAft>
                <a:spcPts val="0"/>
              </a:spcAft>
              <a:buSzPts val="2400"/>
              <a:buChar char="•"/>
            </a:pPr>
            <a:r>
              <a:rPr lang="en-US" dirty="0" err="1"/>
              <a:t>Dùng</a:t>
            </a:r>
            <a:r>
              <a:rPr lang="en-US" dirty="0"/>
              <a:t> </a:t>
            </a:r>
            <a:r>
              <a:rPr lang="en-US" dirty="0" err="1"/>
              <a:t>dấu</a:t>
            </a:r>
            <a:r>
              <a:rPr lang="en-US" dirty="0"/>
              <a:t> | </a:t>
            </a:r>
            <a:r>
              <a:rPr lang="en-US" dirty="0" err="1"/>
              <a:t>cho</a:t>
            </a:r>
            <a:r>
              <a:rPr lang="en-US" dirty="0"/>
              <a:t> disjunction</a:t>
            </a:r>
            <a:endParaRPr dirty="0"/>
          </a:p>
          <a:p>
            <a:pPr marL="342900" lvl="0" indent="-190500" algn="l" rtl="0">
              <a:spcBef>
                <a:spcPts val="480"/>
              </a:spcBef>
              <a:spcAft>
                <a:spcPts val="0"/>
              </a:spcAft>
              <a:buSzPts val="2400"/>
              <a:buNone/>
            </a:pPr>
            <a:endParaRPr dirty="0">
              <a:solidFill>
                <a:srgbClr val="CC0000"/>
              </a:solidFill>
              <a:latin typeface="Courier"/>
              <a:ea typeface="Courier"/>
              <a:cs typeface="Courier"/>
              <a:sym typeface="Courier"/>
            </a:endParaRPr>
          </a:p>
        </p:txBody>
      </p:sp>
      <p:graphicFrame>
        <p:nvGraphicFramePr>
          <p:cNvPr id="137" name="Google Shape;137;p5"/>
          <p:cNvGraphicFramePr/>
          <p:nvPr/>
        </p:nvGraphicFramePr>
        <p:xfrm>
          <a:off x="228600" y="2505710"/>
          <a:ext cx="5334000" cy="2123490"/>
        </p:xfrm>
        <a:graphic>
          <a:graphicData uri="http://schemas.openxmlformats.org/drawingml/2006/table">
            <a:tbl>
              <a:tblPr firstRow="1" bandRow="1">
                <a:noFill/>
                <a:tableStyleId>{A5BE6374-838D-46FB-ADED-4DA0C39D6D73}</a:tableStyleId>
              </a:tblPr>
              <a:tblGrid>
                <a:gridCol w="3962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a:t>Pattern</a:t>
                      </a:r>
                      <a:endParaRPr/>
                    </a:p>
                  </a:txBody>
                  <a:tcPr marL="91450" marR="91450" marT="45725" marB="45725"/>
                </a:tc>
                <a:tc>
                  <a:txBody>
                    <a:bodyPr/>
                    <a:lstStyle/>
                    <a:p>
                      <a:pPr marL="0" marR="0" lvl="0" indent="0" algn="l" rtl="0">
                        <a:spcBef>
                          <a:spcPts val="0"/>
                        </a:spcBef>
                        <a:spcAft>
                          <a:spcPts val="0"/>
                        </a:spcAft>
                        <a:buNone/>
                      </a:pPr>
                      <a:r>
                        <a:rPr lang="en-US" sz="1800"/>
                        <a:t>Matches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solidFill>
                            <a:srgbClr val="CC0000"/>
                          </a:solidFill>
                          <a:latin typeface="Courier"/>
                          <a:ea typeface="Courier"/>
                          <a:cs typeface="Courier"/>
                          <a:sym typeface="Courier"/>
                        </a:rPr>
                        <a:t>groundhog</a:t>
                      </a:r>
                      <a:r>
                        <a:rPr lang="en-US" sz="1800" b="1">
                          <a:solidFill>
                            <a:srgbClr val="CC0000"/>
                          </a:solidFill>
                          <a:latin typeface="Courier"/>
                          <a:ea typeface="Courier"/>
                          <a:cs typeface="Courier"/>
                          <a:sym typeface="Courier"/>
                        </a:rPr>
                        <a:t>|</a:t>
                      </a:r>
                      <a:r>
                        <a:rPr lang="en-US" sz="1800">
                          <a:solidFill>
                            <a:srgbClr val="CC0000"/>
                          </a:solidFill>
                          <a:latin typeface="Courier"/>
                          <a:ea typeface="Courier"/>
                          <a:cs typeface="Courier"/>
                          <a:sym typeface="Courier"/>
                        </a:rPr>
                        <a:t>woodchuck</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solidFill>
                            <a:srgbClr val="CC0000"/>
                          </a:solidFill>
                          <a:latin typeface="Courier"/>
                          <a:ea typeface="Courier"/>
                          <a:cs typeface="Courier"/>
                          <a:sym typeface="Courier"/>
                        </a:rPr>
                        <a:t>yours</a:t>
                      </a:r>
                      <a:r>
                        <a:rPr lang="en-US" sz="1800" b="1">
                          <a:solidFill>
                            <a:srgbClr val="CC0000"/>
                          </a:solidFill>
                          <a:latin typeface="Courier"/>
                          <a:ea typeface="Courier"/>
                          <a:cs typeface="Courier"/>
                          <a:sym typeface="Courier"/>
                        </a:rPr>
                        <a:t>|</a:t>
                      </a:r>
                      <a:r>
                        <a:rPr lang="en-US" sz="1800">
                          <a:solidFill>
                            <a:srgbClr val="CC0000"/>
                          </a:solidFill>
                          <a:latin typeface="Courier"/>
                          <a:ea typeface="Courier"/>
                          <a:cs typeface="Courier"/>
                          <a:sym typeface="Courier"/>
                        </a:rPr>
                        <a:t>mine</a:t>
                      </a:r>
                      <a:endParaRPr sz="1800"/>
                    </a:p>
                  </a:txBody>
                  <a:tcPr marL="91450" marR="91450" marT="45725" marB="45725"/>
                </a:tc>
                <a:tc>
                  <a:txBody>
                    <a:bodyPr/>
                    <a:lstStyle/>
                    <a:p>
                      <a:pPr marL="0" marR="0" lvl="0" indent="0" algn="l" rtl="0">
                        <a:spcBef>
                          <a:spcPts val="0"/>
                        </a:spcBef>
                        <a:spcAft>
                          <a:spcPts val="0"/>
                        </a:spcAft>
                        <a:buNone/>
                      </a:pPr>
                      <a:r>
                        <a:rPr lang="en-US" sz="1800" dirty="0">
                          <a:solidFill>
                            <a:srgbClr val="000000"/>
                          </a:solidFill>
                          <a:latin typeface="Courier"/>
                          <a:ea typeface="Courier"/>
                          <a:cs typeface="Courier"/>
                          <a:sym typeface="Courier"/>
                        </a:rPr>
                        <a:t>yours   mine</a:t>
                      </a:r>
                      <a:endParaRPr sz="1800" dirty="0">
                        <a:solidFill>
                          <a:srgbClr val="000000"/>
                        </a:solidFill>
                        <a:latin typeface="Courier"/>
                        <a:ea typeface="Courier"/>
                        <a:cs typeface="Courier"/>
                        <a:sym typeface="Courie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solidFill>
                            <a:srgbClr val="CC0000"/>
                          </a:solidFill>
                          <a:latin typeface="Courier"/>
                          <a:ea typeface="Courier"/>
                          <a:cs typeface="Courier"/>
                          <a:sym typeface="Courier"/>
                        </a:rPr>
                        <a:t>a</a:t>
                      </a:r>
                      <a:r>
                        <a:rPr lang="en-US" sz="1800" b="1">
                          <a:solidFill>
                            <a:srgbClr val="CC0000"/>
                          </a:solidFill>
                          <a:latin typeface="Courier"/>
                          <a:ea typeface="Courier"/>
                          <a:cs typeface="Courier"/>
                          <a:sym typeface="Courier"/>
                        </a:rPr>
                        <a:t>|</a:t>
                      </a:r>
                      <a:r>
                        <a:rPr lang="en-US" sz="1800">
                          <a:solidFill>
                            <a:srgbClr val="CC0000"/>
                          </a:solidFill>
                          <a:latin typeface="Courier"/>
                          <a:ea typeface="Courier"/>
                          <a:cs typeface="Courier"/>
                          <a:sym typeface="Courier"/>
                        </a:rPr>
                        <a:t>b</a:t>
                      </a:r>
                      <a:r>
                        <a:rPr lang="en-US" sz="1800" b="1">
                          <a:solidFill>
                            <a:srgbClr val="CC0000"/>
                          </a:solidFill>
                          <a:latin typeface="Courier"/>
                          <a:ea typeface="Courier"/>
                          <a:cs typeface="Courier"/>
                          <a:sym typeface="Courier"/>
                        </a:rPr>
                        <a:t>|</a:t>
                      </a:r>
                      <a:r>
                        <a:rPr lang="en-US" sz="1800">
                          <a:solidFill>
                            <a:srgbClr val="CC0000"/>
                          </a:solidFill>
                          <a:latin typeface="Courier"/>
                          <a:ea typeface="Courier"/>
                          <a:cs typeface="Courier"/>
                          <a:sym typeface="Courier"/>
                        </a:rPr>
                        <a:t>c</a:t>
                      </a:r>
                      <a:endParaRPr sz="1800"/>
                    </a:p>
                  </a:txBody>
                  <a:tcPr marL="91450" marR="91450" marT="45725" marB="45725"/>
                </a:tc>
                <a:tc>
                  <a:txBody>
                    <a:bodyPr/>
                    <a:lstStyle/>
                    <a:p>
                      <a:pPr marL="0" marR="0" lvl="0" indent="0" algn="l" rtl="0">
                        <a:spcBef>
                          <a:spcPts val="0"/>
                        </a:spcBef>
                        <a:spcAft>
                          <a:spcPts val="0"/>
                        </a:spcAft>
                        <a:buNone/>
                      </a:pPr>
                      <a:r>
                        <a:rPr lang="en-US" sz="1800"/>
                        <a:t>= </a:t>
                      </a:r>
                      <a:r>
                        <a:rPr lang="en-US" sz="1800">
                          <a:solidFill>
                            <a:srgbClr val="FF0000"/>
                          </a:solidFill>
                          <a:latin typeface="Calibri"/>
                          <a:ea typeface="Calibri"/>
                          <a:cs typeface="Calibri"/>
                          <a:sym typeface="Calibri"/>
                        </a:rPr>
                        <a:t>[abc]</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CC0000"/>
                        </a:buClr>
                        <a:buSzPts val="1800"/>
                        <a:buFont typeface="Courier"/>
                        <a:buNone/>
                      </a:pPr>
                      <a:r>
                        <a:rPr lang="en-US" sz="1800">
                          <a:solidFill>
                            <a:srgbClr val="CC0000"/>
                          </a:solidFill>
                          <a:latin typeface="Courier"/>
                          <a:ea typeface="Courier"/>
                          <a:cs typeface="Courier"/>
                          <a:sym typeface="Courier"/>
                        </a:rPr>
                        <a:t>[gG]roundhog</a:t>
                      </a:r>
                      <a:r>
                        <a:rPr lang="en-US" sz="1800" b="1">
                          <a:solidFill>
                            <a:srgbClr val="CC0000"/>
                          </a:solidFill>
                          <a:latin typeface="Courier"/>
                          <a:ea typeface="Courier"/>
                          <a:cs typeface="Courier"/>
                          <a:sym typeface="Courier"/>
                        </a:rPr>
                        <a:t>|</a:t>
                      </a:r>
                      <a:r>
                        <a:rPr lang="en-US" sz="1800">
                          <a:solidFill>
                            <a:srgbClr val="CC0000"/>
                          </a:solidFill>
                          <a:latin typeface="Courier"/>
                          <a:ea typeface="Courier"/>
                          <a:cs typeface="Courier"/>
                          <a:sym typeface="Courier"/>
                        </a:rPr>
                        <a:t>[Ww]oodchuck</a:t>
                      </a:r>
                      <a:endParaRPr sz="1800"/>
                    </a:p>
                  </a:txBody>
                  <a:tcPr marL="91450" marR="91450" marT="45725" marB="45725"/>
                </a:tc>
                <a:tc>
                  <a:txBody>
                    <a:bodyPr/>
                    <a:lstStyle/>
                    <a:p>
                      <a:pPr marL="0" marR="0" lvl="0" indent="0" algn="l" rtl="0">
                        <a:spcBef>
                          <a:spcPts val="0"/>
                        </a:spcBef>
                        <a:spcAft>
                          <a:spcPts val="0"/>
                        </a:spcAft>
                        <a:buNone/>
                      </a:pPr>
                      <a:endParaRPr sz="1800" dirty="0">
                        <a:solidFill>
                          <a:srgbClr val="FF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bl>
          </a:graphicData>
        </a:graphic>
      </p:graphicFrame>
      <p:pic>
        <p:nvPicPr>
          <p:cNvPr id="138" name="Google Shape;138;p5" descr="298486873_a36e6534de_m.jpg"/>
          <p:cNvPicPr preferRelativeResize="0"/>
          <p:nvPr/>
        </p:nvPicPr>
        <p:blipFill rotWithShape="1">
          <a:blip r:embed="rId3">
            <a:alphaModFix/>
          </a:blip>
          <a:srcRect/>
          <a:stretch/>
        </p:blipFill>
        <p:spPr>
          <a:xfrm>
            <a:off x="5791200" y="2479287"/>
            <a:ext cx="3171284" cy="2378463"/>
          </a:xfrm>
          <a:prstGeom prst="rect">
            <a:avLst/>
          </a:prstGeom>
          <a:noFill/>
          <a:ln>
            <a:noFill/>
          </a:ln>
        </p:spPr>
      </p:pic>
      <p:sp>
        <p:nvSpPr>
          <p:cNvPr id="139" name="Google Shape;139;p5"/>
          <p:cNvSpPr txBox="1"/>
          <p:nvPr/>
        </p:nvSpPr>
        <p:spPr>
          <a:xfrm>
            <a:off x="7772075" y="4544486"/>
            <a:ext cx="1219525" cy="2623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0" i="0" u="none" strike="noStrike" cap="none">
                <a:solidFill>
                  <a:schemeClr val="dk1"/>
                </a:solidFill>
                <a:latin typeface="Calibri"/>
                <a:ea typeface="Calibri"/>
                <a:cs typeface="Calibri"/>
                <a:sym typeface="Calibri"/>
              </a:rPr>
              <a:t>Photo D. Fletcher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6"/>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Regular Expressions: </a:t>
            </a:r>
            <a:r>
              <a:rPr lang="en-US">
                <a:solidFill>
                  <a:srgbClr val="CC0000"/>
                </a:solidFill>
                <a:latin typeface="Courier New"/>
                <a:ea typeface="Courier New"/>
                <a:cs typeface="Courier New"/>
                <a:sym typeface="Courier New"/>
              </a:rPr>
              <a:t>?</a:t>
            </a:r>
            <a:r>
              <a:rPr lang="en-US"/>
              <a:t>    </a:t>
            </a:r>
            <a:r>
              <a:rPr lang="en-US">
                <a:solidFill>
                  <a:srgbClr val="CC0000"/>
                </a:solidFill>
                <a:latin typeface="Courier New"/>
                <a:ea typeface="Courier New"/>
                <a:cs typeface="Courier New"/>
                <a:sym typeface="Courier New"/>
              </a:rPr>
              <a:t>*  +  .</a:t>
            </a:r>
            <a:endParaRPr/>
          </a:p>
        </p:txBody>
      </p:sp>
      <p:sp>
        <p:nvSpPr>
          <p:cNvPr id="146" name="Google Shape;146;p6"/>
          <p:cNvSpPr/>
          <p:nvPr/>
        </p:nvSpPr>
        <p:spPr>
          <a:xfrm>
            <a:off x="1588" y="2445544"/>
            <a:ext cx="9144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Lucida Sans"/>
              <a:ea typeface="Lucida Sans"/>
              <a:cs typeface="Lucida Sans"/>
              <a:sym typeface="Lucida Sans"/>
            </a:endParaRPr>
          </a:p>
        </p:txBody>
      </p:sp>
      <p:sp>
        <p:nvSpPr>
          <p:cNvPr id="147" name="Google Shape;147;p6"/>
          <p:cNvSpPr/>
          <p:nvPr/>
        </p:nvSpPr>
        <p:spPr>
          <a:xfrm>
            <a:off x="1219200" y="3714750"/>
            <a:ext cx="7010400" cy="1085850"/>
          </a:xfrm>
          <a:prstGeom prst="rect">
            <a:avLst/>
          </a:prstGeom>
          <a:noFill/>
          <a:ln>
            <a:noFill/>
          </a:ln>
        </p:spPr>
        <p:txBody>
          <a:bodyPr spcFirstLastPara="1" wrap="square" lIns="92075" tIns="46025" rIns="92075" bIns="46025" anchor="t" anchorCtr="0">
            <a:noAutofit/>
          </a:bodyPr>
          <a:lstStyle/>
          <a:p>
            <a:pPr marL="342900" marR="0" lvl="0" indent="-342900" algn="l" rtl="0">
              <a:spcBef>
                <a:spcPts val="0"/>
              </a:spcBef>
              <a:spcAft>
                <a:spcPts val="0"/>
              </a:spcAft>
              <a:buClr>
                <a:schemeClr val="dk2"/>
              </a:buClr>
              <a:buSzPts val="2280"/>
              <a:buFont typeface="Noto Sans Symbols"/>
              <a:buNone/>
            </a:pPr>
            <a:endParaRPr sz="2400" b="1">
              <a:solidFill>
                <a:srgbClr val="CC0000"/>
              </a:solidFill>
              <a:latin typeface="Courier New"/>
              <a:ea typeface="Courier New"/>
              <a:cs typeface="Courier New"/>
              <a:sym typeface="Courier New"/>
            </a:endParaRPr>
          </a:p>
        </p:txBody>
      </p:sp>
      <p:pic>
        <p:nvPicPr>
          <p:cNvPr id="148" name="Google Shape;148;p6" descr="Kleene_3.jpeg"/>
          <p:cNvPicPr preferRelativeResize="0"/>
          <p:nvPr/>
        </p:nvPicPr>
        <p:blipFill rotWithShape="1">
          <a:blip r:embed="rId3">
            <a:alphaModFix/>
          </a:blip>
          <a:srcRect/>
          <a:stretch/>
        </p:blipFill>
        <p:spPr>
          <a:xfrm>
            <a:off x="7239000" y="1428750"/>
            <a:ext cx="1672310" cy="2216150"/>
          </a:xfrm>
          <a:prstGeom prst="rect">
            <a:avLst/>
          </a:prstGeom>
          <a:noFill/>
          <a:ln>
            <a:noFill/>
          </a:ln>
        </p:spPr>
      </p:pic>
      <p:sp>
        <p:nvSpPr>
          <p:cNvPr id="149" name="Google Shape;149;p6"/>
          <p:cNvSpPr txBox="1"/>
          <p:nvPr/>
        </p:nvSpPr>
        <p:spPr>
          <a:xfrm>
            <a:off x="7239000" y="3790950"/>
            <a:ext cx="18277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Stephen C Kleene</a:t>
            </a:r>
            <a:endParaRPr sz="1800">
              <a:solidFill>
                <a:schemeClr val="dk1"/>
              </a:solidFill>
              <a:latin typeface="Calibri"/>
              <a:ea typeface="Calibri"/>
              <a:cs typeface="Calibri"/>
              <a:sym typeface="Calibri"/>
            </a:endParaRPr>
          </a:p>
        </p:txBody>
      </p:sp>
      <p:graphicFrame>
        <p:nvGraphicFramePr>
          <p:cNvPr id="150" name="Google Shape;150;p6"/>
          <p:cNvGraphicFramePr/>
          <p:nvPr/>
        </p:nvGraphicFramePr>
        <p:xfrm>
          <a:off x="304800" y="1733550"/>
          <a:ext cx="6477000" cy="3307140"/>
        </p:xfrm>
        <a:graphic>
          <a:graphicData uri="http://schemas.openxmlformats.org/drawingml/2006/table">
            <a:tbl>
              <a:tblPr firstRow="1" bandRow="1">
                <a:noFill/>
                <a:tableStyleId>{A5BE6374-838D-46FB-ADED-4DA0C39D6D73}</a:tableStyleId>
              </a:tblPr>
              <a:tblGrid>
                <a:gridCol w="1143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Pattern</a:t>
                      </a:r>
                      <a:endParaRPr/>
                    </a:p>
                  </a:txBody>
                  <a:tcPr marL="91450" marR="91450" marT="45725" marB="45725"/>
                </a:tc>
                <a:tc>
                  <a:txBody>
                    <a:bodyPr/>
                    <a:lstStyle/>
                    <a:p>
                      <a:pPr marL="0" marR="0" lvl="0" indent="0" algn="l" rtl="0">
                        <a:spcBef>
                          <a:spcPts val="0"/>
                        </a:spcBef>
                        <a:spcAft>
                          <a:spcPts val="0"/>
                        </a:spcAft>
                        <a:buNone/>
                      </a:pPr>
                      <a:r>
                        <a:rPr lang="en-US" sz="1800"/>
                        <a:t>Matches</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solidFill>
                            <a:srgbClr val="CC0000"/>
                          </a:solidFill>
                          <a:latin typeface="Courier"/>
                          <a:ea typeface="Courier"/>
                          <a:cs typeface="Courier"/>
                          <a:sym typeface="Courier"/>
                        </a:rPr>
                        <a:t>colou?r</a:t>
                      </a:r>
                      <a:endParaRPr sz="1800"/>
                    </a:p>
                  </a:txBody>
                  <a:tcPr marL="91450" marR="91450" marT="45725" marB="45725"/>
                </a:tc>
                <a:tc>
                  <a:txBody>
                    <a:bodyPr/>
                    <a:lstStyle/>
                    <a:p>
                      <a:pPr marL="0" marR="0" lvl="0" indent="0" algn="l" rtl="0">
                        <a:spcBef>
                          <a:spcPts val="0"/>
                        </a:spcBef>
                        <a:spcAft>
                          <a:spcPts val="0"/>
                        </a:spcAft>
                        <a:buNone/>
                      </a:pPr>
                      <a:r>
                        <a:rPr lang="en-US" sz="1800"/>
                        <a:t>KT liền trước là không bắt buộc (optional)</a:t>
                      </a:r>
                      <a:endParaRPr/>
                    </a:p>
                  </a:txBody>
                  <a:tcPr marL="91450" marR="91450" marT="45725" marB="45725"/>
                </a:tc>
                <a:tc>
                  <a:txBody>
                    <a:bodyPr/>
                    <a:lstStyle/>
                    <a:p>
                      <a:pPr marL="0" marR="0" lvl="0" indent="0" algn="l" rtl="0">
                        <a:spcBef>
                          <a:spcPts val="0"/>
                        </a:spcBef>
                        <a:spcAft>
                          <a:spcPts val="0"/>
                        </a:spcAft>
                        <a:buNone/>
                      </a:pPr>
                      <a:r>
                        <a:rPr lang="en-US" sz="1800" u="sng">
                          <a:solidFill>
                            <a:srgbClr val="0000FF"/>
                          </a:solidFill>
                          <a:latin typeface="Courier"/>
                          <a:ea typeface="Courier"/>
                          <a:cs typeface="Courier"/>
                          <a:sym typeface="Courier"/>
                        </a:rPr>
                        <a:t>color</a:t>
                      </a:r>
                      <a:r>
                        <a:rPr lang="en-US" sz="1800" u="none">
                          <a:latin typeface="Courier"/>
                          <a:ea typeface="Courier"/>
                          <a:cs typeface="Courier"/>
                          <a:sym typeface="Courier"/>
                        </a:rPr>
                        <a:t>    </a:t>
                      </a:r>
                      <a:r>
                        <a:rPr lang="en-US" sz="1800" u="sng">
                          <a:solidFill>
                            <a:srgbClr val="0000FF"/>
                          </a:solidFill>
                          <a:latin typeface="Courier"/>
                          <a:ea typeface="Courier"/>
                          <a:cs typeface="Courier"/>
                          <a:sym typeface="Courier"/>
                        </a:rPr>
                        <a:t>colour</a:t>
                      </a:r>
                      <a:endParaRPr sz="1800" u="sng">
                        <a:solidFill>
                          <a:srgbClr val="0000FF"/>
                        </a:solidFill>
                        <a:latin typeface="Courier"/>
                        <a:ea typeface="Courier"/>
                        <a:cs typeface="Courier"/>
                        <a:sym typeface="Courie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solidFill>
                            <a:srgbClr val="CC0000"/>
                          </a:solidFill>
                          <a:latin typeface="Courier"/>
                          <a:ea typeface="Courier"/>
                          <a:cs typeface="Courier"/>
                          <a:sym typeface="Courier"/>
                        </a:rPr>
                        <a:t>oo*h!</a:t>
                      </a:r>
                      <a:endParaRPr sz="1800"/>
                    </a:p>
                  </a:txBody>
                  <a:tcPr marL="91450" marR="91450" marT="45725" marB="45725"/>
                </a:tc>
                <a:tc>
                  <a:txBody>
                    <a:bodyPr/>
                    <a:lstStyle/>
                    <a:p>
                      <a:pPr marL="0" marR="0" lvl="0" indent="0" algn="l" rtl="0">
                        <a:spcBef>
                          <a:spcPts val="0"/>
                        </a:spcBef>
                        <a:spcAft>
                          <a:spcPts val="0"/>
                        </a:spcAft>
                        <a:buNone/>
                      </a:pPr>
                      <a:r>
                        <a:rPr lang="en-US" sz="1800">
                          <a:solidFill>
                            <a:srgbClr val="000000"/>
                          </a:solidFill>
                        </a:rPr>
                        <a:t>0 hoặc nhiều KT liền trước</a:t>
                      </a:r>
                      <a:endParaRPr sz="1800">
                        <a:solidFill>
                          <a:srgbClr val="000000"/>
                        </a:solidFill>
                      </a:endParaRPr>
                    </a:p>
                  </a:txBody>
                  <a:tcPr marL="91450" marR="91450" marT="45725" marB="45725"/>
                </a:tc>
                <a:tc>
                  <a:txBody>
                    <a:bodyPr/>
                    <a:lstStyle/>
                    <a:p>
                      <a:pPr marL="0" marR="0" lvl="0" indent="0" algn="l" rtl="0">
                        <a:lnSpc>
                          <a:spcPct val="100000"/>
                        </a:lnSpc>
                        <a:spcBef>
                          <a:spcPts val="0"/>
                        </a:spcBef>
                        <a:spcAft>
                          <a:spcPts val="0"/>
                        </a:spcAft>
                        <a:buClr>
                          <a:srgbClr val="3366FF"/>
                        </a:buClr>
                        <a:buSzPts val="1800"/>
                        <a:buFont typeface="Courier"/>
                        <a:buNone/>
                      </a:pPr>
                      <a:r>
                        <a:rPr lang="en-US" sz="1800" u="sng">
                          <a:solidFill>
                            <a:srgbClr val="3366FF"/>
                          </a:solidFill>
                          <a:latin typeface="Courier"/>
                          <a:ea typeface="Courier"/>
                          <a:cs typeface="Courier"/>
                          <a:sym typeface="Courier"/>
                        </a:rPr>
                        <a:t>oh!</a:t>
                      </a:r>
                      <a:r>
                        <a:rPr lang="en-US" sz="1800" u="none">
                          <a:solidFill>
                            <a:srgbClr val="3366FF"/>
                          </a:solidFill>
                          <a:latin typeface="Courier"/>
                          <a:ea typeface="Courier"/>
                          <a:cs typeface="Courier"/>
                          <a:sym typeface="Courier"/>
                        </a:rPr>
                        <a:t> </a:t>
                      </a:r>
                      <a:r>
                        <a:rPr lang="en-US" sz="1800" u="sng">
                          <a:solidFill>
                            <a:srgbClr val="3366FF"/>
                          </a:solidFill>
                          <a:latin typeface="Courier"/>
                          <a:ea typeface="Courier"/>
                          <a:cs typeface="Courier"/>
                          <a:sym typeface="Courier"/>
                        </a:rPr>
                        <a:t>ooh!</a:t>
                      </a:r>
                      <a:r>
                        <a:rPr lang="en-US" sz="1800" u="none">
                          <a:solidFill>
                            <a:srgbClr val="000000"/>
                          </a:solidFill>
                          <a:latin typeface="Courier"/>
                          <a:ea typeface="Courier"/>
                          <a:cs typeface="Courier"/>
                          <a:sym typeface="Courier"/>
                        </a:rPr>
                        <a:t>  </a:t>
                      </a:r>
                      <a:r>
                        <a:rPr lang="en-US" sz="1800" u="sng">
                          <a:solidFill>
                            <a:srgbClr val="3366FF"/>
                          </a:solidFill>
                          <a:latin typeface="Courier"/>
                          <a:ea typeface="Courier"/>
                          <a:cs typeface="Courier"/>
                          <a:sym typeface="Courier"/>
                        </a:rPr>
                        <a:t>oooh!</a:t>
                      </a:r>
                      <a:r>
                        <a:rPr lang="en-US" sz="1800" u="none">
                          <a:solidFill>
                            <a:srgbClr val="3366FF"/>
                          </a:solidFill>
                          <a:latin typeface="Courier"/>
                          <a:ea typeface="Courier"/>
                          <a:cs typeface="Courier"/>
                          <a:sym typeface="Courier"/>
                        </a:rPr>
                        <a:t> </a:t>
                      </a:r>
                      <a:r>
                        <a:rPr lang="en-US" sz="1800" u="sng">
                          <a:solidFill>
                            <a:srgbClr val="3366FF"/>
                          </a:solidFill>
                          <a:latin typeface="Courier"/>
                          <a:ea typeface="Courier"/>
                          <a:cs typeface="Courier"/>
                          <a:sym typeface="Courier"/>
                        </a:rPr>
                        <a:t>ooooh!</a:t>
                      </a:r>
                      <a:endParaRPr sz="1800" u="none">
                        <a:solidFill>
                          <a:srgbClr val="000000"/>
                        </a:solidFill>
                        <a:latin typeface="Courier"/>
                        <a:ea typeface="Courier"/>
                        <a:cs typeface="Courier"/>
                        <a:sym typeface="Courie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solidFill>
                            <a:srgbClr val="CC0000"/>
                          </a:solidFill>
                          <a:latin typeface="Courier"/>
                          <a:ea typeface="Courier"/>
                          <a:cs typeface="Courier"/>
                          <a:sym typeface="Courier"/>
                        </a:rPr>
                        <a:t>o+h!</a:t>
                      </a:r>
                      <a:endParaRPr sz="180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a:solidFill>
                            <a:srgbClr val="000000"/>
                          </a:solidFill>
                        </a:rPr>
                        <a:t>1 hoặc nhiều KT liền trước</a:t>
                      </a:r>
                      <a:endParaRPr sz="1800">
                        <a:solidFill>
                          <a:srgbClr val="000000"/>
                        </a:solidFill>
                      </a:endParaRPr>
                    </a:p>
                  </a:txBody>
                  <a:tcPr marL="91450" marR="91450" marT="45725" marB="45725"/>
                </a:tc>
                <a:tc>
                  <a:txBody>
                    <a:bodyPr/>
                    <a:lstStyle/>
                    <a:p>
                      <a:pPr marL="0" marR="0" lvl="0" indent="0" algn="l" rtl="0">
                        <a:lnSpc>
                          <a:spcPct val="100000"/>
                        </a:lnSpc>
                        <a:spcBef>
                          <a:spcPts val="0"/>
                        </a:spcBef>
                        <a:spcAft>
                          <a:spcPts val="0"/>
                        </a:spcAft>
                        <a:buClr>
                          <a:srgbClr val="3366FF"/>
                        </a:buClr>
                        <a:buSzPts val="1800"/>
                        <a:buFont typeface="Courier"/>
                        <a:buNone/>
                      </a:pPr>
                      <a:r>
                        <a:rPr lang="en-US" sz="1800" u="sng">
                          <a:solidFill>
                            <a:srgbClr val="3366FF"/>
                          </a:solidFill>
                          <a:latin typeface="Courier"/>
                          <a:ea typeface="Courier"/>
                          <a:cs typeface="Courier"/>
                          <a:sym typeface="Courier"/>
                        </a:rPr>
                        <a:t>oh!</a:t>
                      </a:r>
                      <a:r>
                        <a:rPr lang="en-US" sz="1800" u="none">
                          <a:solidFill>
                            <a:srgbClr val="3366FF"/>
                          </a:solidFill>
                          <a:latin typeface="Courier"/>
                          <a:ea typeface="Courier"/>
                          <a:cs typeface="Courier"/>
                          <a:sym typeface="Courier"/>
                        </a:rPr>
                        <a:t> </a:t>
                      </a:r>
                      <a:r>
                        <a:rPr lang="en-US" sz="1800" u="sng">
                          <a:solidFill>
                            <a:srgbClr val="3366FF"/>
                          </a:solidFill>
                          <a:latin typeface="Courier"/>
                          <a:ea typeface="Courier"/>
                          <a:cs typeface="Courier"/>
                          <a:sym typeface="Courier"/>
                        </a:rPr>
                        <a:t>ooh!</a:t>
                      </a:r>
                      <a:r>
                        <a:rPr lang="en-US" sz="1800" u="none">
                          <a:solidFill>
                            <a:srgbClr val="000000"/>
                          </a:solidFill>
                          <a:latin typeface="Courier"/>
                          <a:ea typeface="Courier"/>
                          <a:cs typeface="Courier"/>
                          <a:sym typeface="Courier"/>
                        </a:rPr>
                        <a:t>  </a:t>
                      </a:r>
                      <a:r>
                        <a:rPr lang="en-US" sz="1800" u="sng">
                          <a:solidFill>
                            <a:srgbClr val="3366FF"/>
                          </a:solidFill>
                          <a:latin typeface="Courier"/>
                          <a:ea typeface="Courier"/>
                          <a:cs typeface="Courier"/>
                          <a:sym typeface="Courier"/>
                        </a:rPr>
                        <a:t>oooh!</a:t>
                      </a:r>
                      <a:r>
                        <a:rPr lang="en-US" sz="1800" u="none">
                          <a:solidFill>
                            <a:srgbClr val="3366FF"/>
                          </a:solidFill>
                          <a:latin typeface="Courier"/>
                          <a:ea typeface="Courier"/>
                          <a:cs typeface="Courier"/>
                          <a:sym typeface="Courier"/>
                        </a:rPr>
                        <a:t> </a:t>
                      </a:r>
                      <a:r>
                        <a:rPr lang="en-US" sz="1800" u="sng">
                          <a:solidFill>
                            <a:srgbClr val="3366FF"/>
                          </a:solidFill>
                          <a:latin typeface="Courier"/>
                          <a:ea typeface="Courier"/>
                          <a:cs typeface="Courier"/>
                          <a:sym typeface="Courier"/>
                        </a:rPr>
                        <a:t>ooooh!</a:t>
                      </a:r>
                      <a:endParaRPr sz="1800" u="none">
                        <a:solidFill>
                          <a:srgbClr val="000000"/>
                        </a:solidFill>
                        <a:latin typeface="Courier"/>
                        <a:ea typeface="Courier"/>
                        <a:cs typeface="Courier"/>
                        <a:sym typeface="Courie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CC0000"/>
                        </a:buClr>
                        <a:buSzPts val="1800"/>
                        <a:buFont typeface="Courier"/>
                        <a:buNone/>
                      </a:pPr>
                      <a:r>
                        <a:rPr lang="en-US" sz="1800" dirty="0">
                          <a:solidFill>
                            <a:srgbClr val="CC0000"/>
                          </a:solidFill>
                          <a:latin typeface="Courier"/>
                          <a:ea typeface="Courier"/>
                          <a:cs typeface="Courier"/>
                          <a:sym typeface="Courier"/>
                        </a:rPr>
                        <a:t>baa+</a:t>
                      </a: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rgbClr val="3366FF"/>
                        </a:buClr>
                        <a:buSzPts val="1800"/>
                        <a:buFont typeface="Courier"/>
                        <a:buNone/>
                      </a:pPr>
                      <a:r>
                        <a:rPr lang="en-US" sz="1800" u="sng">
                          <a:solidFill>
                            <a:srgbClr val="3366FF"/>
                          </a:solidFill>
                          <a:latin typeface="Courier"/>
                          <a:ea typeface="Courier"/>
                          <a:cs typeface="Courier"/>
                          <a:sym typeface="Courier"/>
                        </a:rPr>
                        <a:t>baa</a:t>
                      </a:r>
                      <a:r>
                        <a:rPr lang="en-US" sz="1800" u="none">
                          <a:solidFill>
                            <a:srgbClr val="3366FF"/>
                          </a:solidFill>
                          <a:latin typeface="Courier"/>
                          <a:ea typeface="Courier"/>
                          <a:cs typeface="Courier"/>
                          <a:sym typeface="Courier"/>
                        </a:rPr>
                        <a:t> </a:t>
                      </a:r>
                      <a:r>
                        <a:rPr lang="en-US" sz="1800" u="sng">
                          <a:solidFill>
                            <a:srgbClr val="3366FF"/>
                          </a:solidFill>
                          <a:latin typeface="Courier"/>
                          <a:ea typeface="Courier"/>
                          <a:cs typeface="Courier"/>
                          <a:sym typeface="Courier"/>
                        </a:rPr>
                        <a:t>baaa</a:t>
                      </a:r>
                      <a:r>
                        <a:rPr lang="en-US" sz="1800" u="none">
                          <a:solidFill>
                            <a:srgbClr val="3366FF"/>
                          </a:solidFill>
                          <a:latin typeface="Courier"/>
                          <a:ea typeface="Courier"/>
                          <a:cs typeface="Courier"/>
                          <a:sym typeface="Courier"/>
                        </a:rPr>
                        <a:t> </a:t>
                      </a:r>
                      <a:r>
                        <a:rPr lang="en-US" sz="1800" u="sng">
                          <a:solidFill>
                            <a:srgbClr val="3366FF"/>
                          </a:solidFill>
                          <a:latin typeface="Courier"/>
                          <a:ea typeface="Courier"/>
                          <a:cs typeface="Courier"/>
                          <a:sym typeface="Courier"/>
                        </a:rPr>
                        <a:t>baaaa</a:t>
                      </a:r>
                      <a:r>
                        <a:rPr lang="en-US" sz="1800" u="none">
                          <a:solidFill>
                            <a:srgbClr val="3366FF"/>
                          </a:solidFill>
                          <a:latin typeface="Courier"/>
                          <a:ea typeface="Courier"/>
                          <a:cs typeface="Courier"/>
                          <a:sym typeface="Courier"/>
                        </a:rPr>
                        <a:t> </a:t>
                      </a:r>
                      <a:r>
                        <a:rPr lang="en-US" sz="1800" u="sng">
                          <a:solidFill>
                            <a:srgbClr val="3366FF"/>
                          </a:solidFill>
                          <a:latin typeface="Courier"/>
                          <a:ea typeface="Courier"/>
                          <a:cs typeface="Courier"/>
                          <a:sym typeface="Courier"/>
                        </a:rPr>
                        <a:t>baaaaa</a:t>
                      </a:r>
                      <a:endParaRPr sz="1800" u="none">
                        <a:solidFill>
                          <a:srgbClr val="000000"/>
                        </a:solidFill>
                        <a:latin typeface="Courier"/>
                        <a:ea typeface="Courier"/>
                        <a:cs typeface="Courier"/>
                        <a:sym typeface="Courie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CC0000"/>
                        </a:buClr>
                        <a:buSzPts val="1800"/>
                        <a:buFont typeface="Courier"/>
                        <a:buNone/>
                      </a:pPr>
                      <a:r>
                        <a:rPr lang="en-US" sz="1800">
                          <a:solidFill>
                            <a:srgbClr val="CC0000"/>
                          </a:solidFill>
                          <a:latin typeface="Courier"/>
                          <a:ea typeface="Courier"/>
                          <a:cs typeface="Courier"/>
                          <a:sym typeface="Courier"/>
                        </a:rPr>
                        <a:t>beg.n</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rgbClr val="3366FF"/>
                        </a:buClr>
                        <a:buSzPts val="1800"/>
                        <a:buFont typeface="Courier"/>
                        <a:buNone/>
                      </a:pPr>
                      <a:r>
                        <a:rPr lang="en-US" sz="1800" u="sng" dirty="0">
                          <a:solidFill>
                            <a:srgbClr val="3366FF"/>
                          </a:solidFill>
                          <a:latin typeface="Courier"/>
                          <a:ea typeface="Courier"/>
                          <a:cs typeface="Courier"/>
                          <a:sym typeface="Courier"/>
                        </a:rPr>
                        <a:t>begin begun begun beg3n</a:t>
                      </a:r>
                      <a:endParaRPr sz="1800" u="none" dirty="0">
                        <a:solidFill>
                          <a:srgbClr val="000000"/>
                        </a:solidFill>
                        <a:latin typeface="Courier"/>
                        <a:ea typeface="Courier"/>
                        <a:cs typeface="Courier"/>
                        <a:sym typeface="Courier"/>
                      </a:endParaRPr>
                    </a:p>
                  </a:txBody>
                  <a:tcPr marL="91450" marR="91450" marT="45725" marB="45725"/>
                </a:tc>
                <a:extLst>
                  <a:ext uri="{0D108BD9-81ED-4DB2-BD59-A6C34878D82A}">
                    <a16:rowId xmlns:a16="http://schemas.microsoft.com/office/drawing/2014/main" val="10005"/>
                  </a:ext>
                </a:extLst>
              </a:tr>
            </a:tbl>
          </a:graphicData>
        </a:graphic>
      </p:graphicFrame>
      <p:sp>
        <p:nvSpPr>
          <p:cNvPr id="151" name="Google Shape;151;p6"/>
          <p:cNvSpPr txBox="1"/>
          <p:nvPr/>
        </p:nvSpPr>
        <p:spPr>
          <a:xfrm>
            <a:off x="7086600" y="4324350"/>
            <a:ext cx="20105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Kleene *,   Kleene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Regular Expressions: Anchors  </a:t>
            </a:r>
            <a:r>
              <a:rPr lang="en-US">
                <a:solidFill>
                  <a:srgbClr val="FF0000"/>
                </a:solidFill>
              </a:rPr>
              <a:t>^   $</a:t>
            </a:r>
            <a:endParaRPr/>
          </a:p>
        </p:txBody>
      </p:sp>
      <p:sp>
        <p:nvSpPr>
          <p:cNvPr id="158" name="Google Shape;158;p7"/>
          <p:cNvSpPr txBox="1">
            <a:spLocks noGrp="1"/>
          </p:cNvSpPr>
          <p:nvPr>
            <p:ph type="body" idx="1"/>
          </p:nvPr>
        </p:nvSpPr>
        <p:spPr>
          <a:xfrm>
            <a:off x="762000" y="1314450"/>
            <a:ext cx="7848600" cy="3543300"/>
          </a:xfrm>
          <a:prstGeom prst="rect">
            <a:avLst/>
          </a:prstGeom>
          <a:noFill/>
          <a:ln>
            <a:noFill/>
          </a:ln>
        </p:spPr>
        <p:txBody>
          <a:bodyPr spcFirstLastPara="1" wrap="square" lIns="91425" tIns="45700" rIns="91425" bIns="45700" anchor="t" anchorCtr="0">
            <a:noAutofit/>
          </a:bodyPr>
          <a:lstStyle/>
          <a:p>
            <a:pPr marL="342900" lvl="0" indent="-190500" algn="l" rtl="0">
              <a:lnSpc>
                <a:spcPct val="90000"/>
              </a:lnSpc>
              <a:spcBef>
                <a:spcPts val="0"/>
              </a:spcBef>
              <a:spcAft>
                <a:spcPts val="0"/>
              </a:spcAft>
              <a:buSzPts val="2400"/>
              <a:buNone/>
            </a:pPr>
            <a:endParaRPr sz="2400" dirty="0">
              <a:latin typeface="Courier New"/>
              <a:ea typeface="Courier New"/>
              <a:cs typeface="Courier New"/>
              <a:sym typeface="Courier New"/>
            </a:endParaRPr>
          </a:p>
        </p:txBody>
      </p:sp>
      <p:graphicFrame>
        <p:nvGraphicFramePr>
          <p:cNvPr id="159" name="Google Shape;159;p7"/>
          <p:cNvGraphicFramePr/>
          <p:nvPr/>
        </p:nvGraphicFramePr>
        <p:xfrm>
          <a:off x="1905000" y="1809750"/>
          <a:ext cx="4953000" cy="2123490"/>
        </p:xfrm>
        <a:graphic>
          <a:graphicData uri="http://schemas.openxmlformats.org/drawingml/2006/table">
            <a:tbl>
              <a:tblPr firstRow="1" bandRow="1">
                <a:noFill/>
                <a:tableStyleId>{A5BE6374-838D-46FB-ADED-4DA0C39D6D73}</a:tableStyleId>
              </a:tblPr>
              <a:tblGrid>
                <a:gridCol w="1981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a:t>Pattern</a:t>
                      </a:r>
                      <a:endParaRPr/>
                    </a:p>
                  </a:txBody>
                  <a:tcPr marL="91450" marR="91450" marT="45725" marB="45725"/>
                </a:tc>
                <a:tc>
                  <a:txBody>
                    <a:bodyPr/>
                    <a:lstStyle/>
                    <a:p>
                      <a:pPr marL="0" marR="0" lvl="0" indent="0" algn="l" rtl="0">
                        <a:spcBef>
                          <a:spcPts val="0"/>
                        </a:spcBef>
                        <a:spcAft>
                          <a:spcPts val="0"/>
                        </a:spcAft>
                        <a:buNone/>
                      </a:pPr>
                      <a:r>
                        <a:rPr lang="en-US" sz="1800"/>
                        <a:t>Matches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dirty="0">
                          <a:solidFill>
                            <a:srgbClr val="CC3300"/>
                          </a:solidFill>
                          <a:latin typeface="Courier"/>
                          <a:ea typeface="Courier"/>
                          <a:cs typeface="Courier"/>
                          <a:sym typeface="Courier"/>
                        </a:rPr>
                        <a:t>^</a:t>
                      </a:r>
                      <a:r>
                        <a:rPr lang="en-US" sz="1800" dirty="0">
                          <a:latin typeface="Courier"/>
                          <a:ea typeface="Courier"/>
                          <a:cs typeface="Courier"/>
                          <a:sym typeface="Courier"/>
                        </a:rPr>
                        <a:t>[A-Z] </a:t>
                      </a:r>
                      <a:endParaRPr sz="1800" dirty="0"/>
                    </a:p>
                  </a:txBody>
                  <a:tcPr marL="91450" marR="91450" marT="45725" marB="45725"/>
                </a:tc>
                <a:tc>
                  <a:txBody>
                    <a:bodyPr/>
                    <a:lstStyle/>
                    <a:p>
                      <a:pPr marL="0" marR="0" lvl="0" indent="0" algn="l" rtl="0">
                        <a:spcBef>
                          <a:spcPts val="0"/>
                        </a:spcBef>
                        <a:spcAft>
                          <a:spcPts val="0"/>
                        </a:spcAft>
                        <a:buNone/>
                      </a:pPr>
                      <a:r>
                        <a:rPr lang="en-US" sz="1800" u="sng" dirty="0">
                          <a:solidFill>
                            <a:srgbClr val="0000FF"/>
                          </a:solidFill>
                          <a:latin typeface="Courier"/>
                          <a:ea typeface="Courier"/>
                          <a:cs typeface="Courier"/>
                          <a:sym typeface="Courier"/>
                        </a:rPr>
                        <a:t>P</a:t>
                      </a:r>
                      <a:r>
                        <a:rPr lang="en-US" sz="1800" u="none" dirty="0">
                          <a:solidFill>
                            <a:srgbClr val="000000"/>
                          </a:solidFill>
                          <a:latin typeface="Courier"/>
                          <a:ea typeface="Courier"/>
                          <a:cs typeface="Courier"/>
                          <a:sym typeface="Courier"/>
                        </a:rPr>
                        <a:t>alo Alto</a:t>
                      </a:r>
                      <a:endParaRPr sz="1800" u="none" dirty="0">
                        <a:solidFill>
                          <a:srgbClr val="000000"/>
                        </a:solidFill>
                        <a:latin typeface="Courier"/>
                        <a:ea typeface="Courier"/>
                        <a:cs typeface="Courier"/>
                        <a:sym typeface="Courie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dirty="0">
                          <a:solidFill>
                            <a:srgbClr val="CC3300"/>
                          </a:solidFill>
                          <a:latin typeface="Courier"/>
                          <a:ea typeface="Courier"/>
                          <a:cs typeface="Courier"/>
                          <a:sym typeface="Courier"/>
                        </a:rPr>
                        <a:t>^</a:t>
                      </a:r>
                      <a:r>
                        <a:rPr lang="en-US" sz="1800" dirty="0">
                          <a:latin typeface="Courier"/>
                          <a:ea typeface="Courier"/>
                          <a:cs typeface="Courier"/>
                          <a:sym typeface="Courier"/>
                        </a:rPr>
                        <a:t>[^A-Za-z] </a:t>
                      </a:r>
                      <a:endParaRPr sz="1800" dirty="0"/>
                    </a:p>
                  </a:txBody>
                  <a:tcPr marL="91450" marR="91450" marT="45725" marB="45725"/>
                </a:tc>
                <a:tc>
                  <a:txBody>
                    <a:bodyPr/>
                    <a:lstStyle/>
                    <a:p>
                      <a:pPr marL="0" marR="0" lvl="0" indent="0" algn="l" rtl="0">
                        <a:lnSpc>
                          <a:spcPct val="100000"/>
                        </a:lnSpc>
                        <a:spcBef>
                          <a:spcPts val="0"/>
                        </a:spcBef>
                        <a:spcAft>
                          <a:spcPts val="0"/>
                        </a:spcAft>
                        <a:buClr>
                          <a:srgbClr val="3366FF"/>
                        </a:buClr>
                        <a:buSzPts val="1800"/>
                        <a:buFont typeface="Courier"/>
                        <a:buNone/>
                      </a:pPr>
                      <a:r>
                        <a:rPr lang="en-US" sz="1800" u="sng" dirty="0">
                          <a:solidFill>
                            <a:srgbClr val="3366FF"/>
                          </a:solidFill>
                          <a:latin typeface="Courier"/>
                          <a:ea typeface="Courier"/>
                          <a:cs typeface="Courier"/>
                          <a:sym typeface="Courier"/>
                        </a:rPr>
                        <a:t>1</a:t>
                      </a:r>
                      <a:r>
                        <a:rPr lang="en-US" sz="1800" u="none" dirty="0">
                          <a:solidFill>
                            <a:srgbClr val="3366FF"/>
                          </a:solidFill>
                          <a:latin typeface="Courier"/>
                          <a:ea typeface="Courier"/>
                          <a:cs typeface="Courier"/>
                          <a:sym typeface="Courier"/>
                        </a:rPr>
                        <a:t>    </a:t>
                      </a:r>
                      <a:r>
                        <a:rPr lang="en-US" sz="1800" u="sng" dirty="0">
                          <a:solidFill>
                            <a:srgbClr val="3366FF"/>
                          </a:solidFill>
                          <a:latin typeface="Courier"/>
                          <a:ea typeface="Courier"/>
                          <a:cs typeface="Courier"/>
                          <a:sym typeface="Courier"/>
                        </a:rPr>
                        <a:t>“</a:t>
                      </a:r>
                      <a:r>
                        <a:rPr lang="en-US" sz="1800" u="sng" dirty="0">
                          <a:solidFill>
                            <a:srgbClr val="000000"/>
                          </a:solidFill>
                          <a:latin typeface="Courier"/>
                          <a:ea typeface="Courier"/>
                          <a:cs typeface="Courier"/>
                          <a:sym typeface="Courier"/>
                        </a:rPr>
                        <a:t>Hello”</a:t>
                      </a:r>
                      <a:endParaRPr sz="1800" u="sng" dirty="0">
                        <a:solidFill>
                          <a:srgbClr val="000000"/>
                        </a:solidFill>
                        <a:latin typeface="Courier"/>
                        <a:ea typeface="Courier"/>
                        <a:cs typeface="Courier"/>
                        <a:sym typeface="Courie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dirty="0">
                          <a:latin typeface="Courier"/>
                          <a:ea typeface="Courier"/>
                          <a:cs typeface="Courier"/>
                          <a:sym typeface="Courier"/>
                        </a:rPr>
                        <a:t>\.</a:t>
                      </a:r>
                      <a:r>
                        <a:rPr lang="en-US" sz="1800" dirty="0">
                          <a:solidFill>
                            <a:srgbClr val="CC3300"/>
                          </a:solidFill>
                          <a:latin typeface="Courier"/>
                          <a:ea typeface="Courier"/>
                          <a:cs typeface="Courier"/>
                          <a:sym typeface="Courier"/>
                        </a:rPr>
                        <a:t>$</a:t>
                      </a:r>
                      <a:r>
                        <a:rPr lang="en-US" sz="1800" dirty="0">
                          <a:latin typeface="Courier"/>
                          <a:ea typeface="Courier"/>
                          <a:cs typeface="Courier"/>
                          <a:sym typeface="Courier"/>
                        </a:rPr>
                        <a:t> </a:t>
                      </a:r>
                      <a:endParaRPr sz="18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ourier"/>
                        <a:buNone/>
                      </a:pPr>
                      <a:r>
                        <a:rPr lang="en-US" sz="1800" u="none">
                          <a:solidFill>
                            <a:schemeClr val="dk1"/>
                          </a:solidFill>
                          <a:latin typeface="Courier"/>
                          <a:ea typeface="Courier"/>
                          <a:cs typeface="Courier"/>
                          <a:sym typeface="Courier"/>
                        </a:rPr>
                        <a:t>The end</a:t>
                      </a:r>
                      <a:r>
                        <a:rPr lang="en-US" sz="1800" u="sng">
                          <a:solidFill>
                            <a:srgbClr val="3366FF"/>
                          </a:solidFill>
                          <a:latin typeface="Courier"/>
                          <a:ea typeface="Courier"/>
                          <a:cs typeface="Courier"/>
                          <a:sym typeface="Courier"/>
                        </a:rPr>
                        <a:t>.</a:t>
                      </a:r>
                      <a:endParaRPr sz="1800" u="none">
                        <a:solidFill>
                          <a:srgbClr val="000000"/>
                        </a:solidFill>
                        <a:latin typeface="Courier"/>
                        <a:ea typeface="Courier"/>
                        <a:cs typeface="Courier"/>
                        <a:sym typeface="Courie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1800"/>
                        <a:buFont typeface="Courier"/>
                        <a:buNone/>
                      </a:pPr>
                      <a:r>
                        <a:rPr lang="en-US" sz="1800">
                          <a:latin typeface="Courier"/>
                          <a:ea typeface="Courier"/>
                          <a:cs typeface="Courier"/>
                          <a:sym typeface="Courier"/>
                        </a:rPr>
                        <a:t>.</a:t>
                      </a:r>
                      <a:r>
                        <a:rPr lang="en-US" sz="1800">
                          <a:solidFill>
                            <a:srgbClr val="CC3300"/>
                          </a:solidFill>
                          <a:latin typeface="Courier"/>
                          <a:ea typeface="Courier"/>
                          <a:cs typeface="Courier"/>
                          <a:sym typeface="Courier"/>
                        </a:rPr>
                        <a:t>$</a:t>
                      </a:r>
                      <a:r>
                        <a:rPr lang="en-US" sz="1800">
                          <a:latin typeface="Courier"/>
                          <a:ea typeface="Courier"/>
                          <a:cs typeface="Courier"/>
                          <a:sym typeface="Courier"/>
                        </a:rPr>
                        <a:t> </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ourier"/>
                        <a:buNone/>
                      </a:pPr>
                      <a:r>
                        <a:rPr lang="en-US" sz="1800" u="none" dirty="0">
                          <a:solidFill>
                            <a:schemeClr val="dk1"/>
                          </a:solidFill>
                          <a:latin typeface="Courier"/>
                          <a:ea typeface="Courier"/>
                          <a:cs typeface="Courier"/>
                          <a:sym typeface="Courier"/>
                        </a:rPr>
                        <a:t>The end</a:t>
                      </a:r>
                      <a:r>
                        <a:rPr lang="en-US" sz="1800" u="sng" dirty="0">
                          <a:solidFill>
                            <a:srgbClr val="3366FF"/>
                          </a:solidFill>
                          <a:latin typeface="Courier"/>
                          <a:ea typeface="Courier"/>
                          <a:cs typeface="Courier"/>
                          <a:sym typeface="Courier"/>
                        </a:rPr>
                        <a:t>?</a:t>
                      </a:r>
                      <a:r>
                        <a:rPr lang="en-US" sz="1800" u="none" dirty="0">
                          <a:solidFill>
                            <a:srgbClr val="3366FF"/>
                          </a:solidFill>
                          <a:latin typeface="Courier"/>
                          <a:ea typeface="Courier"/>
                          <a:cs typeface="Courier"/>
                          <a:sym typeface="Courier"/>
                        </a:rPr>
                        <a:t>  </a:t>
                      </a:r>
                      <a:r>
                        <a:rPr lang="en-US" sz="1800" u="none" dirty="0">
                          <a:solidFill>
                            <a:schemeClr val="dk1"/>
                          </a:solidFill>
                          <a:latin typeface="Courier"/>
                          <a:ea typeface="Courier"/>
                          <a:cs typeface="Courier"/>
                          <a:sym typeface="Courier"/>
                        </a:rPr>
                        <a:t>The end</a:t>
                      </a:r>
                      <a:r>
                        <a:rPr lang="en-US" sz="1800" u="sng" dirty="0">
                          <a:solidFill>
                            <a:srgbClr val="3366FF"/>
                          </a:solidFill>
                          <a:latin typeface="Courier"/>
                          <a:ea typeface="Courier"/>
                          <a:cs typeface="Courier"/>
                          <a:sym typeface="Courier"/>
                        </a:rPr>
                        <a:t>!</a:t>
                      </a:r>
                      <a:endParaRPr sz="1800" u="none" dirty="0">
                        <a:solidFill>
                          <a:srgbClr val="000000"/>
                        </a:solidFill>
                        <a:latin typeface="Courier"/>
                        <a:ea typeface="Courier"/>
                        <a:cs typeface="Courier"/>
                        <a:sym typeface="Courier"/>
                      </a:endParaRPr>
                    </a:p>
                    <a:p>
                      <a:pPr marL="0" marR="0" lvl="0" indent="0" algn="l" rtl="0">
                        <a:lnSpc>
                          <a:spcPct val="100000"/>
                        </a:lnSpc>
                        <a:spcBef>
                          <a:spcPts val="0"/>
                        </a:spcBef>
                        <a:spcAft>
                          <a:spcPts val="0"/>
                        </a:spcAft>
                        <a:buClr>
                          <a:schemeClr val="dk1"/>
                        </a:buClr>
                        <a:buSzPts val="1800"/>
                        <a:buFont typeface="Calibri"/>
                        <a:buNone/>
                      </a:pPr>
                      <a:endParaRPr sz="1800" u="none" dirty="0">
                        <a:solidFill>
                          <a:srgbClr val="000000"/>
                        </a:solidFill>
                        <a:latin typeface="Courier"/>
                        <a:ea typeface="Courier"/>
                        <a:cs typeface="Courier"/>
                        <a:sym typeface="Courier"/>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8"/>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Ví dụ</a:t>
            </a:r>
            <a:endParaRPr/>
          </a:p>
        </p:txBody>
      </p:sp>
      <p:sp>
        <p:nvSpPr>
          <p:cNvPr id="166" name="Google Shape;166;p8"/>
          <p:cNvSpPr txBox="1">
            <a:spLocks noGrp="1"/>
          </p:cNvSpPr>
          <p:nvPr>
            <p:ph type="body" idx="1"/>
          </p:nvPr>
        </p:nvSpPr>
        <p:spPr>
          <a:xfrm>
            <a:off x="304800" y="1352550"/>
            <a:ext cx="8534400" cy="33337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dirty="0" err="1"/>
              <a:t>Tìm</a:t>
            </a:r>
            <a:r>
              <a:rPr lang="en-US" dirty="0"/>
              <a:t> </a:t>
            </a:r>
            <a:r>
              <a:rPr lang="en-US" dirty="0" err="1"/>
              <a:t>thất</a:t>
            </a:r>
            <a:r>
              <a:rPr lang="en-US" dirty="0"/>
              <a:t> </a:t>
            </a:r>
            <a:r>
              <a:rPr lang="en-US" dirty="0" err="1"/>
              <a:t>cả</a:t>
            </a:r>
            <a:r>
              <a:rPr lang="en-US" dirty="0"/>
              <a:t> </a:t>
            </a:r>
            <a:r>
              <a:rPr lang="en-US" dirty="0" err="1"/>
              <a:t>các</a:t>
            </a:r>
            <a:r>
              <a:rPr lang="en-US" dirty="0"/>
              <a:t> </a:t>
            </a:r>
            <a:r>
              <a:rPr lang="en-US" dirty="0" err="1"/>
              <a:t>chữ</a:t>
            </a:r>
            <a:r>
              <a:rPr lang="en-US" dirty="0"/>
              <a:t> “the” </a:t>
            </a:r>
            <a:r>
              <a:rPr lang="en-US" dirty="0" err="1"/>
              <a:t>trong</a:t>
            </a:r>
            <a:r>
              <a:rPr lang="en-US" dirty="0"/>
              <a:t> </a:t>
            </a:r>
            <a:r>
              <a:rPr lang="en-US" dirty="0" err="1"/>
              <a:t>một</a:t>
            </a:r>
            <a:r>
              <a:rPr lang="en-US" dirty="0"/>
              <a:t> </a:t>
            </a:r>
            <a:r>
              <a:rPr lang="en-US" dirty="0" err="1"/>
              <a:t>văn</a:t>
            </a:r>
            <a:r>
              <a:rPr lang="en-US" dirty="0"/>
              <a:t> </a:t>
            </a:r>
            <a:r>
              <a:rPr lang="en-US" dirty="0" err="1"/>
              <a:t>bản</a:t>
            </a:r>
            <a:r>
              <a:rPr lang="en-US" dirty="0"/>
              <a:t>.</a:t>
            </a:r>
            <a:endParaRPr dirty="0"/>
          </a:p>
          <a:p>
            <a:pPr marL="457200" lvl="1" indent="0" algn="l" rtl="0">
              <a:spcBef>
                <a:spcPts val="400"/>
              </a:spcBef>
              <a:spcAft>
                <a:spcPts val="0"/>
              </a:spcAft>
              <a:buSzPts val="2000"/>
              <a:buNone/>
            </a:pPr>
            <a:r>
              <a:rPr lang="en-US" dirty="0">
                <a:solidFill>
                  <a:srgbClr val="A50021"/>
                </a:solidFill>
                <a:latin typeface="Courier"/>
                <a:ea typeface="Courier"/>
                <a:cs typeface="Courier"/>
                <a:sym typeface="Courier"/>
              </a:rPr>
              <a:t>the</a:t>
            </a:r>
            <a:endParaRPr dirty="0"/>
          </a:p>
          <a:p>
            <a:pPr marL="800100" lvl="2" indent="0" algn="l" rtl="0">
              <a:spcBef>
                <a:spcPts val="400"/>
              </a:spcBef>
              <a:spcAft>
                <a:spcPts val="0"/>
              </a:spcAft>
              <a:buSzPts val="2000"/>
              <a:buNone/>
            </a:pPr>
            <a:r>
              <a:rPr lang="en-US" dirty="0">
                <a:solidFill>
                  <a:srgbClr val="000000"/>
                </a:solidFill>
                <a:latin typeface="Calibri"/>
                <a:ea typeface="Calibri"/>
                <a:cs typeface="Calibri"/>
                <a:sym typeface="Calibri"/>
              </a:rPr>
              <a:t>                                                Misses capitalized examples</a:t>
            </a:r>
            <a:endParaRPr dirty="0"/>
          </a:p>
          <a:p>
            <a:pPr marL="457200" lvl="1" indent="0" algn="l" rtl="0">
              <a:spcBef>
                <a:spcPts val="400"/>
              </a:spcBef>
              <a:spcAft>
                <a:spcPts val="0"/>
              </a:spcAft>
              <a:buSzPts val="2000"/>
              <a:buNone/>
            </a:pPr>
            <a:r>
              <a:rPr lang="en-US" dirty="0">
                <a:solidFill>
                  <a:srgbClr val="009900"/>
                </a:solidFill>
                <a:latin typeface="Courier"/>
                <a:ea typeface="Courier"/>
                <a:cs typeface="Courier"/>
                <a:sym typeface="Courier"/>
              </a:rPr>
              <a:t>[</a:t>
            </a:r>
            <a:r>
              <a:rPr lang="en-US" dirty="0" err="1">
                <a:solidFill>
                  <a:srgbClr val="009900"/>
                </a:solidFill>
                <a:latin typeface="Courier"/>
                <a:ea typeface="Courier"/>
                <a:cs typeface="Courier"/>
                <a:sym typeface="Courier"/>
              </a:rPr>
              <a:t>tT</a:t>
            </a:r>
            <a:r>
              <a:rPr lang="en-US" dirty="0">
                <a:solidFill>
                  <a:srgbClr val="009900"/>
                </a:solidFill>
                <a:latin typeface="Courier"/>
                <a:ea typeface="Courier"/>
                <a:cs typeface="Courier"/>
                <a:sym typeface="Courier"/>
              </a:rPr>
              <a:t>]he</a:t>
            </a:r>
            <a:endParaRPr dirty="0"/>
          </a:p>
          <a:p>
            <a:pPr marL="800100" lvl="2" indent="0" algn="l" rtl="0">
              <a:spcBef>
                <a:spcPts val="400"/>
              </a:spcBef>
              <a:spcAft>
                <a:spcPts val="0"/>
              </a:spcAft>
              <a:buSzPts val="2000"/>
              <a:buNone/>
            </a:pPr>
            <a:r>
              <a:rPr lang="en-US" dirty="0">
                <a:latin typeface="Calibri"/>
                <a:ea typeface="Calibri"/>
                <a:cs typeface="Calibri"/>
                <a:sym typeface="Calibri"/>
              </a:rPr>
              <a:t>                                                Incorrectly returns </a:t>
            </a:r>
            <a:r>
              <a:rPr lang="en-US" dirty="0">
                <a:latin typeface="Courier"/>
                <a:ea typeface="Courier"/>
                <a:cs typeface="Courier"/>
                <a:sym typeface="Courier"/>
              </a:rPr>
              <a:t>other</a:t>
            </a:r>
            <a:r>
              <a:rPr lang="en-US" dirty="0">
                <a:latin typeface="Calibri"/>
                <a:ea typeface="Calibri"/>
                <a:cs typeface="Calibri"/>
                <a:sym typeface="Calibri"/>
              </a:rPr>
              <a:t> or </a:t>
            </a:r>
            <a:r>
              <a:rPr lang="en-US" dirty="0">
                <a:latin typeface="Courier"/>
                <a:ea typeface="Courier"/>
                <a:cs typeface="Courier"/>
                <a:sym typeface="Courier"/>
              </a:rPr>
              <a:t>theology</a:t>
            </a:r>
            <a:endParaRPr dirty="0"/>
          </a:p>
          <a:p>
            <a:pPr marL="457200" lvl="1" indent="0" algn="l" rtl="0">
              <a:spcBef>
                <a:spcPts val="400"/>
              </a:spcBef>
              <a:spcAft>
                <a:spcPts val="0"/>
              </a:spcAft>
              <a:buSzPts val="2000"/>
              <a:buNone/>
            </a:pPr>
            <a:r>
              <a:rPr lang="en-US" dirty="0">
                <a:solidFill>
                  <a:srgbClr val="0066FF"/>
                </a:solidFill>
                <a:latin typeface="Courier"/>
                <a:ea typeface="Courier"/>
                <a:cs typeface="Courier"/>
                <a:sym typeface="Courier"/>
              </a:rPr>
              <a:t>[^a-</a:t>
            </a:r>
            <a:r>
              <a:rPr lang="en-US" dirty="0" err="1">
                <a:solidFill>
                  <a:srgbClr val="0066FF"/>
                </a:solidFill>
                <a:latin typeface="Courier"/>
                <a:ea typeface="Courier"/>
                <a:cs typeface="Courier"/>
                <a:sym typeface="Courier"/>
              </a:rPr>
              <a:t>zA</a:t>
            </a:r>
            <a:r>
              <a:rPr lang="en-US" dirty="0">
                <a:solidFill>
                  <a:srgbClr val="0066FF"/>
                </a:solidFill>
                <a:latin typeface="Courier"/>
                <a:ea typeface="Courier"/>
                <a:cs typeface="Courier"/>
                <a:sym typeface="Courier"/>
              </a:rPr>
              <a:t>-Z]</a:t>
            </a:r>
            <a:r>
              <a:rPr lang="en-US" dirty="0">
                <a:solidFill>
                  <a:srgbClr val="CC3300"/>
                </a:solidFill>
                <a:latin typeface="Courier"/>
                <a:ea typeface="Courier"/>
                <a:cs typeface="Courier"/>
                <a:sym typeface="Courier"/>
              </a:rPr>
              <a:t>[</a:t>
            </a:r>
            <a:r>
              <a:rPr lang="en-US" dirty="0" err="1">
                <a:solidFill>
                  <a:srgbClr val="CC3300"/>
                </a:solidFill>
                <a:latin typeface="Courier"/>
                <a:ea typeface="Courier"/>
                <a:cs typeface="Courier"/>
                <a:sym typeface="Courier"/>
              </a:rPr>
              <a:t>tT</a:t>
            </a:r>
            <a:r>
              <a:rPr lang="en-US" dirty="0">
                <a:solidFill>
                  <a:srgbClr val="CC3300"/>
                </a:solidFill>
                <a:latin typeface="Courier"/>
                <a:ea typeface="Courier"/>
                <a:cs typeface="Courier"/>
                <a:sym typeface="Courier"/>
              </a:rPr>
              <a:t>]</a:t>
            </a:r>
            <a:r>
              <a:rPr lang="en-US" dirty="0">
                <a:latin typeface="Courier"/>
                <a:ea typeface="Courier"/>
                <a:cs typeface="Courier"/>
                <a:sym typeface="Courier"/>
              </a:rPr>
              <a:t>he</a:t>
            </a:r>
            <a:r>
              <a:rPr lang="en-US" dirty="0">
                <a:solidFill>
                  <a:srgbClr val="0066FF"/>
                </a:solidFill>
                <a:latin typeface="Courier"/>
                <a:ea typeface="Courier"/>
                <a:cs typeface="Courier"/>
                <a:sym typeface="Courier"/>
              </a:rPr>
              <a:t>[^a-</a:t>
            </a:r>
            <a:r>
              <a:rPr lang="en-US" dirty="0" err="1">
                <a:solidFill>
                  <a:srgbClr val="0066FF"/>
                </a:solidFill>
                <a:latin typeface="Courier"/>
                <a:ea typeface="Courier"/>
                <a:cs typeface="Courier"/>
                <a:sym typeface="Courier"/>
              </a:rPr>
              <a:t>zA</a:t>
            </a:r>
            <a:r>
              <a:rPr lang="en-US" dirty="0">
                <a:solidFill>
                  <a:srgbClr val="0066FF"/>
                </a:solidFill>
                <a:latin typeface="Courier"/>
                <a:ea typeface="Courier"/>
                <a:cs typeface="Courier"/>
                <a:sym typeface="Courier"/>
              </a:rPr>
              <a:t>-Z]</a:t>
            </a:r>
            <a:endParaRPr dirty="0">
              <a:latin typeface="Courier"/>
              <a:ea typeface="Courier"/>
              <a:cs typeface="Courier"/>
              <a:sym typeface="Courier"/>
            </a:endParaRPr>
          </a:p>
          <a:p>
            <a:pPr marL="800100" lvl="2" indent="0" algn="l" rtl="0">
              <a:spcBef>
                <a:spcPts val="400"/>
              </a:spcBef>
              <a:spcAft>
                <a:spcPts val="0"/>
              </a:spcAft>
              <a:buSzPts val="2000"/>
              <a:buNone/>
            </a:pPr>
            <a:r>
              <a:rPr lang="en-US" dirty="0">
                <a:latin typeface="Calibri"/>
                <a:ea typeface="Calibri"/>
                <a:cs typeface="Calibri"/>
                <a:sym typeface="Calibri"/>
              </a:rPr>
              <a:t>                                          </a:t>
            </a:r>
            <a:endParaRPr dirty="0">
              <a:solidFill>
                <a:srgbClr val="CC00CC"/>
              </a:solidFill>
              <a:latin typeface="Courier New"/>
              <a:ea typeface="Courier New"/>
              <a:cs typeface="Courier New"/>
              <a:sym typeface="Courier New"/>
            </a:endParaRPr>
          </a:p>
          <a:p>
            <a:pPr marL="685800" lvl="1" indent="-101600" algn="l" rtl="0">
              <a:spcBef>
                <a:spcPts val="400"/>
              </a:spcBef>
              <a:spcAft>
                <a:spcPts val="0"/>
              </a:spcAft>
              <a:buSzPts val="2000"/>
              <a:buNone/>
            </a:pPr>
            <a:endParaRPr dirty="0">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9"/>
          <p:cNvSpPr txBox="1">
            <a:spLocks noGrp="1"/>
          </p:cNvSpPr>
          <p:nvPr>
            <p:ph type="title"/>
          </p:nvPr>
        </p:nvSpPr>
        <p:spPr>
          <a:xfrm>
            <a:off x="304800" y="381000"/>
            <a:ext cx="8534400" cy="7429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Lỗi so khớp</a:t>
            </a:r>
            <a:endParaRPr/>
          </a:p>
        </p:txBody>
      </p:sp>
      <p:sp>
        <p:nvSpPr>
          <p:cNvPr id="173" name="Google Shape;173;p9"/>
          <p:cNvSpPr txBox="1">
            <a:spLocks noGrp="1"/>
          </p:cNvSpPr>
          <p:nvPr>
            <p:ph type="body" idx="1"/>
          </p:nvPr>
        </p:nvSpPr>
        <p:spPr>
          <a:xfrm>
            <a:off x="304800" y="1352550"/>
            <a:ext cx="8534400" cy="33337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800"/>
              <a:t>Quá trình chúng ta làm trong slide trước dựa trên mục tiêu sửa dần 2 loại lỗi:</a:t>
            </a:r>
            <a:endParaRPr sz="2800">
              <a:solidFill>
                <a:srgbClr val="A50021"/>
              </a:solidFill>
            </a:endParaRPr>
          </a:p>
          <a:p>
            <a:pPr marL="685800" lvl="1" indent="-228600" algn="l" rtl="0">
              <a:spcBef>
                <a:spcPts val="480"/>
              </a:spcBef>
              <a:spcAft>
                <a:spcPts val="0"/>
              </a:spcAft>
              <a:buSzPts val="2400"/>
              <a:buChar char="•"/>
            </a:pPr>
            <a:r>
              <a:rPr lang="en-US" sz="2400"/>
              <a:t>Khớp (match) những chuỗi mà đáng lẽ không nên match (</a:t>
            </a:r>
            <a:r>
              <a:rPr lang="en-US" sz="2400">
                <a:solidFill>
                  <a:srgbClr val="A50021"/>
                </a:solidFill>
              </a:rPr>
              <a:t>the</a:t>
            </a:r>
            <a:r>
              <a:rPr lang="en-US" sz="2400"/>
              <a:t>re, </a:t>
            </a:r>
            <a:r>
              <a:rPr lang="en-US" sz="2400">
                <a:solidFill>
                  <a:srgbClr val="A50021"/>
                </a:solidFill>
              </a:rPr>
              <a:t>the</a:t>
            </a:r>
            <a:r>
              <a:rPr lang="en-US" sz="2400"/>
              <a:t>n, o</a:t>
            </a:r>
            <a:r>
              <a:rPr lang="en-US" sz="2400">
                <a:solidFill>
                  <a:srgbClr val="A50021"/>
                </a:solidFill>
              </a:rPr>
              <a:t>the</a:t>
            </a:r>
            <a:r>
              <a:rPr lang="en-US" sz="2400"/>
              <a:t>r)</a:t>
            </a:r>
            <a:endParaRPr/>
          </a:p>
          <a:p>
            <a:pPr marL="1028700" lvl="2" indent="-228600" algn="l" rtl="0">
              <a:spcBef>
                <a:spcPts val="480"/>
              </a:spcBef>
              <a:spcAft>
                <a:spcPts val="0"/>
              </a:spcAft>
              <a:buSzPts val="2400"/>
              <a:buChar char="•"/>
            </a:pPr>
            <a:r>
              <a:rPr lang="en-US" sz="2400">
                <a:solidFill>
                  <a:srgbClr val="A50021"/>
                </a:solidFill>
              </a:rPr>
              <a:t>False positives (Type I)</a:t>
            </a:r>
            <a:endParaRPr/>
          </a:p>
          <a:p>
            <a:pPr marL="685800" lvl="1" indent="-228600" algn="l" rtl="0">
              <a:spcBef>
                <a:spcPts val="480"/>
              </a:spcBef>
              <a:spcAft>
                <a:spcPts val="0"/>
              </a:spcAft>
              <a:buSzPts val="2400"/>
              <a:buChar char="•"/>
            </a:pPr>
            <a:r>
              <a:rPr lang="en-US" sz="2400"/>
              <a:t>Không khớp được những chuỗi mà đáng lẽ phải match (The)</a:t>
            </a:r>
            <a:endParaRPr/>
          </a:p>
          <a:p>
            <a:pPr marL="1028700" lvl="2" indent="-228600" algn="l" rtl="0">
              <a:spcBef>
                <a:spcPts val="480"/>
              </a:spcBef>
              <a:spcAft>
                <a:spcPts val="0"/>
              </a:spcAft>
              <a:buSzPts val="2400"/>
              <a:buChar char="•"/>
            </a:pPr>
            <a:r>
              <a:rPr lang="en-US" sz="2400">
                <a:solidFill>
                  <a:srgbClr val="A50021"/>
                </a:solidFill>
              </a:rPr>
              <a:t>False negatives (Type II)</a:t>
            </a:r>
            <a:endParaRPr/>
          </a:p>
        </p:txBody>
      </p:sp>
    </p:spTree>
  </p:cSld>
  <p:clrMapOvr>
    <a:masterClrMapping/>
  </p:clrMapOvr>
</p:sld>
</file>

<file path=ppt/theme/theme1.xml><?xml version="1.0" encoding="utf-8"?>
<a:theme xmlns:a="http://schemas.openxmlformats.org/drawingml/2006/main" name="NLP-jurafsky">
  <a:themeElements>
    <a:clrScheme name="NLP Class">
      <a:dk1>
        <a:srgbClr val="000000"/>
      </a:dk1>
      <a:lt1>
        <a:srgbClr val="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2965</Words>
  <Application>Microsoft Macintosh PowerPoint</Application>
  <PresentationFormat>On-screen Show (16:9)</PresentationFormat>
  <Paragraphs>436</Paragraphs>
  <Slides>44</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Courier</vt:lpstr>
      <vt:lpstr>Courier New</vt:lpstr>
      <vt:lpstr>Lucida Sans</vt:lpstr>
      <vt:lpstr>Noto Sans Symbols</vt:lpstr>
      <vt:lpstr>STHeiti</vt:lpstr>
      <vt:lpstr>Times</vt:lpstr>
      <vt:lpstr>Times New Roman</vt:lpstr>
      <vt:lpstr>NLP-jurafsky</vt:lpstr>
      <vt:lpstr>Xử lý văn bản cơ bản</vt:lpstr>
      <vt:lpstr>Biểu thức chính quy (regular expression)</vt:lpstr>
      <vt:lpstr>Regular Expression: Disjunction</vt:lpstr>
      <vt:lpstr>Regular Expressions: Phủ định trong Disjunction</vt:lpstr>
      <vt:lpstr>Regular Expressions: Nói thêm về Disjunction</vt:lpstr>
      <vt:lpstr>Regular Expressions: ?    *  +  .</vt:lpstr>
      <vt:lpstr>Regular Expressions: Anchors  ^   $</vt:lpstr>
      <vt:lpstr>Ví dụ</vt:lpstr>
      <vt:lpstr>Lỗi so khớp</vt:lpstr>
      <vt:lpstr>Lỗi so khớp (tt)</vt:lpstr>
      <vt:lpstr>Bài tập</vt:lpstr>
      <vt:lpstr>Tóm tắt</vt:lpstr>
      <vt:lpstr>Xử lý văn bản cơ bản</vt:lpstr>
      <vt:lpstr>Chuẩn hóa văn bản</vt:lpstr>
      <vt:lpstr>Có bao nhiêu từ</vt:lpstr>
      <vt:lpstr>Có bao nhiêu từ?</vt:lpstr>
      <vt:lpstr>Có bao nhiêu từ?</vt:lpstr>
      <vt:lpstr>Vấn đề trong Tokenization</vt:lpstr>
      <vt:lpstr>Tokenization: những thách thức riêng của từng ngôn ngữ</vt:lpstr>
      <vt:lpstr>Tokenization: những thách thức riêng của từng ngôn ngữ</vt:lpstr>
      <vt:lpstr>Tách từ trong tiếng Hoa</vt:lpstr>
      <vt:lpstr> Thuật toán tách từ Maximum Matching</vt:lpstr>
      <vt:lpstr>Minh họa thuật toán Max-match</vt:lpstr>
      <vt:lpstr>Tiếng Việt</vt:lpstr>
      <vt:lpstr>Tiếng Việt – Từ vựng</vt:lpstr>
      <vt:lpstr>Tiếng Việt – Từ vựng</vt:lpstr>
      <vt:lpstr>Tiếng Việt – Qui tắc cấu tạo từ</vt:lpstr>
      <vt:lpstr>Tiếng Việt – Qui tắc cấu tạo từ</vt:lpstr>
      <vt:lpstr>Tiếng Việt – Qui tắc cấu tạo từ</vt:lpstr>
      <vt:lpstr>Xử lý văn bản cơ bản</vt:lpstr>
      <vt:lpstr>Chuẩn hóa</vt:lpstr>
      <vt:lpstr>Chữ hoa, thường</vt:lpstr>
      <vt:lpstr>Đưa từ về nguyên mẫu (lemmatization)</vt:lpstr>
      <vt:lpstr>Hình thái từ (Morphology)</vt:lpstr>
      <vt:lpstr>Cắt từ để đưa về gốc từ (Stemming)</vt:lpstr>
      <vt:lpstr>Thuật toán Porter (phổ biến nhất cho tiếng Anh)</vt:lpstr>
      <vt:lpstr>Xem hình thái từ trong một ngữ liệu Tại sao chỉ bỏ -ing khi có 1 nguyên âm?</vt:lpstr>
      <vt:lpstr>Một số ngôn ngữ cần xử lý hình thái từ phức tạp</vt:lpstr>
      <vt:lpstr>Xử lý văn bản cơ bản</vt:lpstr>
      <vt:lpstr>Tách câu</vt:lpstr>
      <vt:lpstr>Xác định một từ có phải kết thúc câu bằng cây quyết định</vt:lpstr>
      <vt:lpstr>Những đặc trưng phức tạp hơn</vt:lpstr>
      <vt:lpstr>Cài đặt cây quyết định</vt:lpstr>
      <vt:lpstr>Cây quyết định và những bộ phân lớp khác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Xử lý văn bản cơ bản</dc:title>
  <dc:creator>Christopher Manning</dc:creator>
  <cp:lastModifiedBy>Nguyễn Văn Kiệt</cp:lastModifiedBy>
  <cp:revision>6</cp:revision>
  <dcterms:created xsi:type="dcterms:W3CDTF">2010-04-19T15:31:24Z</dcterms:created>
  <dcterms:modified xsi:type="dcterms:W3CDTF">2021-09-22T13:35:59Z</dcterms:modified>
</cp:coreProperties>
</file>