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96" r:id="rId32"/>
    <p:sldId id="297" r:id="rId33"/>
    <p:sldId id="298" r:id="rId34"/>
    <p:sldId id="300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14" r:id="rId43"/>
  </p:sldIdLst>
  <p:sldSz cx="9144000" cy="5143500" type="screen16x9"/>
  <p:notesSz cx="6845300" cy="9396413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Lucida Sans" panose="020B0602030504020204" pitchFamily="34" charset="77"/>
      <p:regular r:id="rId49"/>
      <p:bold r:id="rId50"/>
      <p:italic r:id="rId51"/>
      <p:boldItalic r:id="rId52"/>
    </p:embeddedFont>
    <p:embeddedFont>
      <p:font typeface="Tahoma" panose="020B0604030504040204" pitchFamily="34" charset="0"/>
      <p:regular r:id="rId53"/>
      <p:bold r:id="rId54"/>
    </p:embeddedFont>
    <p:embeddedFont>
      <p:font typeface="Verdana" panose="020B0604030504040204" pitchFamily="3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1" roundtripDataSignature="AMtx7mic7bqJmXyYN05G2drIjxfpclv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70C627-7776-4321-A1CF-FAA6BDBD6F32}">
  <a:tblStyle styleId="{8270C627-7776-4321-A1CF-FAA6BDBD6F3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E6E7"/>
          </a:solidFill>
        </a:fill>
      </a:tcStyle>
    </a:wholeTbl>
    <a:band1H>
      <a:tcTxStyle/>
      <a:tcStyle>
        <a:tcBdr/>
        <a:fill>
          <a:solidFill>
            <a:srgbClr val="E0CA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CA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B2C1C8-698D-49B0-8120-BED21DC2913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2"/>
  </p:normalViewPr>
  <p:slideViewPr>
    <p:cSldViewPr snapToGrid="0">
      <p:cViewPr varScale="1">
        <p:scale>
          <a:sx n="131" d="100"/>
          <a:sy n="131" d="100"/>
        </p:scale>
        <p:origin x="9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9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2" name="Google Shape;182;p11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90" name="Google Shape;1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97" name="Google Shape;1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3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04" name="Google Shape;2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4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13" name="Google Shape;2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5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22" name="Google Shape;2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6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29" name="Google Shape;22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17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37" name="Google Shape;2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18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46" name="Google Shape;2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19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53" name="Google Shape;25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p20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60" name="Google Shape;2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1" name="Google Shape;261;p21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68" name="Google Shape;26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9" name="Google Shape;269;p22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75" name="Google Shape;27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6" name="Google Shape;276;p23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84" name="Google Shape;28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5" name="Google Shape;285;p24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298" name="Google Shape;29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26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05" name="Google Shape;30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27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12" name="Google Shape;31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3" name="Google Shape;313;p28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19" name="Google Shape;31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Tốt hơn: </a:t>
            </a:r>
            <a:r>
              <a:rPr lang="en-US" sz="2000" b="1">
                <a:solidFill>
                  <a:srgbClr val="CC0033"/>
                </a:solidFill>
                <a:latin typeface="Calibri"/>
                <a:ea typeface="Calibri"/>
                <a:cs typeface="Calibri"/>
                <a:sym typeface="Calibri"/>
              </a:rPr>
              <a:t>ngữ pháp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71" name="Google Shape;37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p35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7" name="Google Shape;417;p41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2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3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430" name="Google Shape;43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Google Shape;431;p43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5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471" name="Google Shape;47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72" name="Google Shape;472;p45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7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8" name="Google Shape;488;p47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6" name="Google Shape;496;p48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9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5" name="Google Shape;505;p49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0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4" name="Google Shape;514;p50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C(want to) went from 608 to 238,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P(to|want) from .66 to .26!</a:t>
            </a:r>
            <a:endParaRPr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Discount d= c*/c</a:t>
            </a:r>
            <a:endParaRPr/>
          </a:p>
          <a:p>
            <a:pPr marL="45720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 for “chinese food” =.10!!!   A 10x reduction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1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521" name="Google Shape;52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2" name="Google Shape;522;p51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2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528" name="Google Shape;52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Google Shape;529;p52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3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36" name="Google Shape;536;p53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9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2"/>
          <p:cNvSpPr txBox="1">
            <a:spLocks noGrp="1"/>
          </p:cNvSpPr>
          <p:nvPr>
            <p:ph type="ctrTitle"/>
          </p:nvPr>
        </p:nvSpPr>
        <p:spPr>
          <a:xfrm>
            <a:off x="2586036" y="510778"/>
            <a:ext cx="3890964" cy="1298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2"/>
          <p:cNvSpPr txBox="1">
            <a:spLocks noGrp="1"/>
          </p:cNvSpPr>
          <p:nvPr>
            <p:ph type="subTitle" idx="1"/>
          </p:nvPr>
        </p:nvSpPr>
        <p:spPr>
          <a:xfrm>
            <a:off x="2586036" y="2876550"/>
            <a:ext cx="3886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900"/>
              </a:spcBef>
              <a:spcAft>
                <a:spcPts val="0"/>
              </a:spcAft>
              <a:buSzPts val="2400"/>
              <a:buFont typeface="Time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82"/>
          <p:cNvSpPr txBox="1">
            <a:spLocks noGrp="1"/>
          </p:cNvSpPr>
          <p:nvPr>
            <p:ph type="dt" idx="10"/>
          </p:nvPr>
        </p:nvSpPr>
        <p:spPr>
          <a:xfrm>
            <a:off x="5253036" y="4705350"/>
            <a:ext cx="1219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2"/>
          <p:cNvSpPr txBox="1">
            <a:spLocks noGrp="1"/>
          </p:cNvSpPr>
          <p:nvPr>
            <p:ph type="ftr" idx="11"/>
          </p:nvPr>
        </p:nvSpPr>
        <p:spPr>
          <a:xfrm>
            <a:off x="3348036" y="470535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2"/>
          <p:cNvSpPr txBox="1">
            <a:spLocks noGrp="1"/>
          </p:cNvSpPr>
          <p:nvPr>
            <p:ph type="sldNum" idx="12"/>
          </p:nvPr>
        </p:nvSpPr>
        <p:spPr>
          <a:xfrm>
            <a:off x="2586036" y="4705350"/>
            <a:ext cx="76517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1"/>
          <p:cNvSpPr txBox="1">
            <a:spLocks noGrp="1"/>
          </p:cNvSpPr>
          <p:nvPr>
            <p:ph type="body" idx="1"/>
          </p:nvPr>
        </p:nvSpPr>
        <p:spPr>
          <a:xfrm rot="5400000">
            <a:off x="2524125" y="-866775"/>
            <a:ext cx="333375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91"/>
          <p:cNvSpPr txBox="1">
            <a:spLocks noGrp="1"/>
          </p:cNvSpPr>
          <p:nvPr>
            <p:ph type="dt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1"/>
          <p:cNvSpPr txBox="1">
            <a:spLocks noGrp="1"/>
          </p:cNvSpPr>
          <p:nvPr>
            <p:ph type="ft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2"/>
          <p:cNvSpPr txBox="1">
            <a:spLocks noGrp="1"/>
          </p:cNvSpPr>
          <p:nvPr>
            <p:ph type="title"/>
          </p:nvPr>
        </p:nvSpPr>
        <p:spPr>
          <a:xfrm rot="5400000">
            <a:off x="5886450" y="1428750"/>
            <a:ext cx="4400550" cy="211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2"/>
          <p:cNvSpPr txBox="1">
            <a:spLocks noGrp="1"/>
          </p:cNvSpPr>
          <p:nvPr>
            <p:ph type="body" idx="1"/>
          </p:nvPr>
        </p:nvSpPr>
        <p:spPr>
          <a:xfrm rot="5400000">
            <a:off x="1581150" y="-609600"/>
            <a:ext cx="4400550" cy="619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92"/>
          <p:cNvSpPr txBox="1">
            <a:spLocks noGrp="1"/>
          </p:cNvSpPr>
          <p:nvPr>
            <p:ph type="dt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2"/>
          <p:cNvSpPr txBox="1">
            <a:spLocks noGrp="1"/>
          </p:cNvSpPr>
          <p:nvPr>
            <p:ph type="ft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2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over Text">
  <p:cSld name="Title and Content over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3"/>
          <p:cNvSpPr txBox="1">
            <a:spLocks noGrp="1"/>
          </p:cNvSpPr>
          <p:nvPr>
            <p:ph type="body" idx="1"/>
          </p:nvPr>
        </p:nvSpPr>
        <p:spPr>
          <a:xfrm>
            <a:off x="304800" y="1314450"/>
            <a:ext cx="7772400" cy="162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93"/>
          <p:cNvSpPr txBox="1">
            <a:spLocks noGrp="1"/>
          </p:cNvSpPr>
          <p:nvPr>
            <p:ph type="body" idx="2"/>
          </p:nvPr>
        </p:nvSpPr>
        <p:spPr>
          <a:xfrm>
            <a:off x="304800" y="3057525"/>
            <a:ext cx="7772400" cy="162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93"/>
          <p:cNvSpPr txBox="1">
            <a:spLocks noGrp="1"/>
          </p:cNvSpPr>
          <p:nvPr>
            <p:ph type="dt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3"/>
          <p:cNvSpPr txBox="1">
            <a:spLocks noGrp="1"/>
          </p:cNvSpPr>
          <p:nvPr>
            <p:ph type="ft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93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93"/>
          <p:cNvSpPr txBox="1"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arrow Content">
  <p:cSld name="Title and Narrow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94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68580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94"/>
          <p:cNvSpPr txBox="1">
            <a:spLocks noGrp="1"/>
          </p:cNvSpPr>
          <p:nvPr>
            <p:ph type="dt" idx="10"/>
          </p:nvPr>
        </p:nvSpPr>
        <p:spPr>
          <a:xfrm>
            <a:off x="51816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4"/>
          <p:cNvSpPr txBox="1">
            <a:spLocks noGrp="1"/>
          </p:cNvSpPr>
          <p:nvPr>
            <p:ph type="ftr" idx="11"/>
          </p:nvPr>
        </p:nvSpPr>
        <p:spPr>
          <a:xfrm>
            <a:off x="2286000" y="470535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4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letely Blank">
  <p:cSld name="Completely 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3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3"/>
          <p:cNvSpPr txBox="1">
            <a:spLocks noGrp="1"/>
          </p:cNvSpPr>
          <p:nvPr>
            <p:ph type="dt" idx="10"/>
          </p:nvPr>
        </p:nvSpPr>
        <p:spPr>
          <a:xfrm>
            <a:off x="68580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3"/>
          <p:cNvSpPr txBox="1">
            <a:spLocks noGrp="1"/>
          </p:cNvSpPr>
          <p:nvPr>
            <p:ph type="ftr" idx="11"/>
          </p:nvPr>
        </p:nvSpPr>
        <p:spPr>
          <a:xfrm>
            <a:off x="3048000" y="470535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3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4"/>
          <p:cNvSpPr txBox="1">
            <a:spLocks noGrp="1"/>
          </p:cNvSpPr>
          <p:nvPr>
            <p:ph type="dt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4"/>
          <p:cNvSpPr txBox="1">
            <a:spLocks noGrp="1"/>
          </p:cNvSpPr>
          <p:nvPr>
            <p:ph type="ft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4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85"/>
          <p:cNvSpPr txBox="1">
            <a:spLocks noGrp="1"/>
          </p:cNvSpPr>
          <p:nvPr>
            <p:ph type="dt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5"/>
          <p:cNvSpPr txBox="1">
            <a:spLocks noGrp="1"/>
          </p:cNvSpPr>
          <p:nvPr>
            <p:ph type="ft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5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6"/>
          <p:cNvSpPr txBox="1">
            <a:spLocks noGrp="1"/>
          </p:cNvSpPr>
          <p:nvPr>
            <p:ph type="body" idx="1"/>
          </p:nvPr>
        </p:nvSpPr>
        <p:spPr>
          <a:xfrm>
            <a:off x="304800" y="1314450"/>
            <a:ext cx="3810000" cy="337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86"/>
          <p:cNvSpPr txBox="1">
            <a:spLocks noGrp="1"/>
          </p:cNvSpPr>
          <p:nvPr>
            <p:ph type="body" idx="2"/>
          </p:nvPr>
        </p:nvSpPr>
        <p:spPr>
          <a:xfrm>
            <a:off x="4267200" y="1314450"/>
            <a:ext cx="3810000" cy="337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86"/>
          <p:cNvSpPr txBox="1">
            <a:spLocks noGrp="1"/>
          </p:cNvSpPr>
          <p:nvPr>
            <p:ph type="dt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6"/>
          <p:cNvSpPr txBox="1">
            <a:spLocks noGrp="1"/>
          </p:cNvSpPr>
          <p:nvPr>
            <p:ph type="ftr" idx="11"/>
          </p:nvPr>
        </p:nvSpPr>
        <p:spPr>
          <a:xfrm>
            <a:off x="26670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6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7"/>
          <p:cNvSpPr txBox="1"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87"/>
          <p:cNvSpPr txBox="1">
            <a:spLocks noGrp="1"/>
          </p:cNvSpPr>
          <p:nvPr>
            <p:ph type="body" idx="2"/>
          </p:nvPr>
        </p:nvSpPr>
        <p:spPr>
          <a:xfrm>
            <a:off x="304800" y="1733550"/>
            <a:ext cx="4040188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87"/>
          <p:cNvSpPr txBox="1">
            <a:spLocks noGrp="1"/>
          </p:cNvSpPr>
          <p:nvPr>
            <p:ph type="body" idx="3"/>
          </p:nvPr>
        </p:nvSpPr>
        <p:spPr>
          <a:xfrm>
            <a:off x="4492626" y="1253728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7"/>
          <p:cNvSpPr txBox="1">
            <a:spLocks noGrp="1"/>
          </p:cNvSpPr>
          <p:nvPr>
            <p:ph type="body" idx="4"/>
          </p:nvPr>
        </p:nvSpPr>
        <p:spPr>
          <a:xfrm>
            <a:off x="4492626" y="1733550"/>
            <a:ext cx="4041775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87"/>
          <p:cNvSpPr txBox="1">
            <a:spLocks noGrp="1"/>
          </p:cNvSpPr>
          <p:nvPr>
            <p:ph type="dt" idx="10"/>
          </p:nvPr>
        </p:nvSpPr>
        <p:spPr>
          <a:xfrm>
            <a:off x="62484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7"/>
          <p:cNvSpPr txBox="1">
            <a:spLocks noGrp="1"/>
          </p:cNvSpPr>
          <p:nvPr>
            <p:ph type="ftr" idx="11"/>
          </p:nvPr>
        </p:nvSpPr>
        <p:spPr>
          <a:xfrm>
            <a:off x="2819400" y="470535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7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87"/>
          <p:cNvSpPr txBox="1"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 txBox="1">
            <a:spLocks noGrp="1"/>
          </p:cNvSpPr>
          <p:nvPr>
            <p:ph type="dt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8"/>
          <p:cNvSpPr txBox="1">
            <a:spLocks noGrp="1"/>
          </p:cNvSpPr>
          <p:nvPr>
            <p:ph type="ft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9"/>
          <p:cNvSpPr txBox="1"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89"/>
          <p:cNvSpPr txBox="1">
            <a:spLocks noGrp="1"/>
          </p:cNvSpPr>
          <p:nvPr>
            <p:ph type="body" idx="2"/>
          </p:nvPr>
        </p:nvSpPr>
        <p:spPr>
          <a:xfrm>
            <a:off x="457201" y="2343150"/>
            <a:ext cx="3008313" cy="2251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89"/>
          <p:cNvSpPr txBox="1">
            <a:spLocks noGrp="1"/>
          </p:cNvSpPr>
          <p:nvPr>
            <p:ph type="dt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 txBox="1">
            <a:spLocks noGrp="1"/>
          </p:cNvSpPr>
          <p:nvPr>
            <p:ph type="ft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9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Time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9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90"/>
          <p:cNvSpPr txBox="1">
            <a:spLocks noGrp="1"/>
          </p:cNvSpPr>
          <p:nvPr>
            <p:ph type="dt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0"/>
          <p:cNvSpPr txBox="1">
            <a:spLocks noGrp="1"/>
          </p:cNvSpPr>
          <p:nvPr>
            <p:ph type="ft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0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1" name="Google Shape;11;p81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1"/>
          <p:cNvSpPr txBox="1">
            <a:spLocks noGrp="1"/>
          </p:cNvSpPr>
          <p:nvPr>
            <p:ph type="dt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3" name="Google Shape;13;p81"/>
          <p:cNvSpPr txBox="1">
            <a:spLocks noGrp="1"/>
          </p:cNvSpPr>
          <p:nvPr>
            <p:ph type="ft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4" name="Google Shape;14;p81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ech.sri.com/projects/sril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research.blogspot.com/2006/08/all-our-n-gram-are-belong-to-you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ngrams.googlelabs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457200" y="2286000"/>
            <a:ext cx="8153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>
              <a:solidFill>
                <a:srgbClr val="A500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Giới thiệu về N-gram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1500"/>
              </a:spcBef>
              <a:spcAft>
                <a:spcPts val="0"/>
              </a:spcAft>
              <a:buSzPts val="24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762000" y="120015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400"/>
            </a:br>
            <a:r>
              <a:rPr lang="en-US" sz="4400"/>
              <a:t>Mô hình hóa ngôn ngữ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/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endParaRPr sz="2400">
              <a:solidFill>
                <a:srgbClr val="5400A8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endParaRPr sz="2400">
              <a:solidFill>
                <a:srgbClr val="5400A8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endParaRPr sz="2400">
              <a:solidFill>
                <a:srgbClr val="5400A8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endParaRPr sz="2400">
              <a:solidFill>
                <a:srgbClr val="5400A8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" name="Google Shape;175;p10"/>
          <p:cNvSpPr txBox="1">
            <a:spLocks noGrp="1"/>
          </p:cNvSpPr>
          <p:nvPr>
            <p:ph type="title"/>
          </p:nvPr>
        </p:nvSpPr>
        <p:spPr>
          <a:xfrm>
            <a:off x="228600" y="1333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Trường hợp đơn giản nhất: Mô hình Unigram</a:t>
            </a:r>
            <a:endParaRPr/>
          </a:p>
        </p:txBody>
      </p:sp>
      <p:sp>
        <p:nvSpPr>
          <p:cNvPr id="176" name="Google Shape;176;p10"/>
          <p:cNvSpPr txBox="1"/>
          <p:nvPr/>
        </p:nvSpPr>
        <p:spPr>
          <a:xfrm>
            <a:off x="685800" y="2792670"/>
            <a:ext cx="807720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fifth, an, of, futures, the, an, incorporated, a, a, the, inflation, most, dollars, quarter, in, is, mass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thrift, did, eighty, said, hard, 'm, july, bullish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that, or, limited, the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228600" y="2247840"/>
            <a:ext cx="586160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Một số câu được tạo sinh tự động từ mô hình unigram</a:t>
            </a:r>
            <a:endParaRPr/>
          </a:p>
        </p:txBody>
      </p:sp>
      <p:pic>
        <p:nvPicPr>
          <p:cNvPr id="178" name="Google Shape;17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1123950"/>
            <a:ext cx="4648200" cy="104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/>
          <p:nvPr/>
        </p:nvSpPr>
        <p:spPr>
          <a:xfrm>
            <a:off x="762000" y="1257300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Điều kiện trên từ đứng trước: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marR="0" lvl="1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5400A8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endParaRPr sz="2400">
              <a:solidFill>
                <a:srgbClr val="5400A8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endParaRPr sz="2400">
              <a:solidFill>
                <a:srgbClr val="5400A8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5" name="Google Shape;185;p1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Bigram</a:t>
            </a:r>
            <a:endParaRPr/>
          </a:p>
        </p:txBody>
      </p:sp>
      <p:sp>
        <p:nvSpPr>
          <p:cNvPr id="186" name="Google Shape;186;p11"/>
          <p:cNvSpPr txBox="1"/>
          <p:nvPr/>
        </p:nvSpPr>
        <p:spPr>
          <a:xfrm>
            <a:off x="228600" y="2778026"/>
            <a:ext cx="86106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texaco, rose, one, in, this, issue, is, pursuing, growth, in, a, boiler, house, said, mr., gurria, mexico, 's, motion, control, proposal, without, permission, from, five, hundred, fifty, five, yen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outside, new, car, parking, lot, of, the, agreement, reached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this, would, be, a, record, november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187" name="Google Shape;18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885950"/>
            <a:ext cx="6745287" cy="596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N-gram khác</a:t>
            </a:r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sang trigrams, 4-grams, 5-grams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endParaRPr dirty="0"/>
          </a:p>
          <a:p>
            <a:pPr marL="68580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long-distance dependencies</a:t>
            </a:r>
            <a:r>
              <a:rPr lang="en-US" dirty="0"/>
              <a:t>:</a:t>
            </a:r>
            <a:endParaRPr dirty="0"/>
          </a:p>
          <a:p>
            <a:pPr marL="457200" lvl="1" indent="0" algn="l" rtl="0">
              <a:spcBef>
                <a:spcPts val="140"/>
              </a:spcBef>
              <a:spcAft>
                <a:spcPts val="0"/>
              </a:spcAft>
              <a:buSzPts val="700"/>
              <a:buNone/>
            </a:pPr>
            <a:endParaRPr sz="700" dirty="0"/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“The computer which I had just put into the machine room on the fifth floor crashed.”</a:t>
            </a:r>
            <a:endParaRPr dirty="0"/>
          </a:p>
          <a:p>
            <a:pPr marL="685800" lvl="1" indent="-184150" algn="l" rtl="0">
              <a:spcBef>
                <a:spcPts val="140"/>
              </a:spcBef>
              <a:spcAft>
                <a:spcPts val="0"/>
              </a:spcAft>
              <a:buSzPts val="700"/>
              <a:buNone/>
            </a:pPr>
            <a:endParaRPr sz="7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N-gram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subTitle" idx="1"/>
          </p:nvPr>
        </p:nvSpPr>
        <p:spPr>
          <a:xfrm>
            <a:off x="533400" y="2286000"/>
            <a:ext cx="80772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>
              <a:solidFill>
                <a:srgbClr val="A500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Ước lượng xác suất N-gram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1500"/>
              </a:spcBef>
              <a:spcAft>
                <a:spcPts val="0"/>
              </a:spcAft>
              <a:buSzPts val="24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ctrTitle"/>
          </p:nvPr>
        </p:nvSpPr>
        <p:spPr>
          <a:xfrm>
            <a:off x="762000" y="120015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Mô hình hóa ngôn ngữ</a:t>
            </a:r>
            <a:endParaRPr sz="4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Ước lượng xác suất bigram</a:t>
            </a:r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Ước lượng Maximum Likelihood</a:t>
            </a:r>
            <a:endParaRPr/>
          </a:p>
        </p:txBody>
      </p:sp>
      <p:pic>
        <p:nvPicPr>
          <p:cNvPr id="209" name="Google Shape;20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1986333"/>
            <a:ext cx="5410200" cy="1253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9964" y="3815133"/>
            <a:ext cx="4587816" cy="1253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>
            <a:spLocks noGrp="1"/>
          </p:cNvSpPr>
          <p:nvPr>
            <p:ph type="title"/>
          </p:nvPr>
        </p:nvSpPr>
        <p:spPr>
          <a:xfrm>
            <a:off x="381000" y="205978"/>
            <a:ext cx="8382000" cy="689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</a:t>
            </a:r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body" idx="1"/>
          </p:nvPr>
        </p:nvSpPr>
        <p:spPr>
          <a:xfrm>
            <a:off x="3886200" y="1352550"/>
            <a:ext cx="5410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&lt;s&gt; I am Sam &lt;/s&gt;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&lt;s&gt; Sam I am &lt;/s&gt;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&lt;s&gt; I do not like green eggs and ham &lt;/s&gt;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5" descr="sam.tif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3295782"/>
            <a:ext cx="8763000" cy="95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1553694"/>
            <a:ext cx="3429000" cy="937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>
            <a:spLocks noGrp="1"/>
          </p:cNvSpPr>
          <p:nvPr>
            <p:ph type="title"/>
          </p:nvPr>
        </p:nvSpPr>
        <p:spPr>
          <a:xfrm>
            <a:off x="304800" y="36195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dụ: </a:t>
            </a:r>
            <a:br>
              <a:rPr lang="en-US"/>
            </a:br>
            <a:r>
              <a:rPr lang="en-US"/>
              <a:t>Một số câu trong Dự án Berkeley Restaurant</a:t>
            </a:r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body" idx="1"/>
          </p:nvPr>
        </p:nvSpPr>
        <p:spPr>
          <a:xfrm>
            <a:off x="304800" y="1676400"/>
            <a:ext cx="86868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>
                <a:solidFill>
                  <a:srgbClr val="330099"/>
                </a:solidFill>
                <a:latin typeface="Calibri"/>
                <a:ea typeface="Calibri"/>
                <a:cs typeface="Calibri"/>
                <a:sym typeface="Calibri"/>
              </a:rPr>
              <a:t>can you tell me about any good cantonese restaurants close by</a:t>
            </a:r>
            <a:endParaRPr/>
          </a:p>
          <a:p>
            <a:pPr marL="342900" lvl="0" indent="-342900" algn="l" rtl="0">
              <a:spcBef>
                <a:spcPts val="500"/>
              </a:spcBef>
              <a:spcAft>
                <a:spcPts val="0"/>
              </a:spcAft>
              <a:buSzPts val="2500"/>
              <a:buChar char="•"/>
            </a:pPr>
            <a:r>
              <a:rPr lang="en-US" sz="2500">
                <a:solidFill>
                  <a:srgbClr val="330099"/>
                </a:solidFill>
                <a:latin typeface="Calibri"/>
                <a:ea typeface="Calibri"/>
                <a:cs typeface="Calibri"/>
                <a:sym typeface="Calibri"/>
              </a:rPr>
              <a:t>mid priced thai food is what i’m looking for</a:t>
            </a:r>
            <a:endParaRPr/>
          </a:p>
          <a:p>
            <a:pPr marL="342900" lvl="0" indent="-342900" algn="l" rtl="0">
              <a:spcBef>
                <a:spcPts val="500"/>
              </a:spcBef>
              <a:spcAft>
                <a:spcPts val="0"/>
              </a:spcAft>
              <a:buSzPts val="2500"/>
              <a:buChar char="•"/>
            </a:pPr>
            <a:r>
              <a:rPr lang="en-US" sz="2500">
                <a:solidFill>
                  <a:srgbClr val="330099"/>
                </a:solidFill>
                <a:latin typeface="Calibri"/>
                <a:ea typeface="Calibri"/>
                <a:cs typeface="Calibri"/>
                <a:sym typeface="Calibri"/>
              </a:rPr>
              <a:t>tell me about chez panisse</a:t>
            </a:r>
            <a:endParaRPr sz="2500">
              <a:solidFill>
                <a:srgbClr val="33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00"/>
              </a:spcBef>
              <a:spcAft>
                <a:spcPts val="0"/>
              </a:spcAft>
              <a:buSzPts val="2500"/>
              <a:buChar char="•"/>
            </a:pPr>
            <a:r>
              <a:rPr lang="en-US" sz="2500">
                <a:solidFill>
                  <a:srgbClr val="330099"/>
                </a:solidFill>
                <a:latin typeface="Calibri"/>
                <a:ea typeface="Calibri"/>
                <a:cs typeface="Calibri"/>
                <a:sym typeface="Calibri"/>
              </a:rPr>
              <a:t>can you give me a listing of the kinds of food that are available</a:t>
            </a:r>
            <a:endParaRPr/>
          </a:p>
          <a:p>
            <a:pPr marL="342900" lvl="0" indent="-342900" algn="l" rtl="0">
              <a:spcBef>
                <a:spcPts val="500"/>
              </a:spcBef>
              <a:spcAft>
                <a:spcPts val="0"/>
              </a:spcAft>
              <a:buSzPts val="2500"/>
              <a:buChar char="•"/>
            </a:pPr>
            <a:r>
              <a:rPr lang="en-US" sz="2500">
                <a:solidFill>
                  <a:srgbClr val="330099"/>
                </a:solidFill>
                <a:latin typeface="Calibri"/>
                <a:ea typeface="Calibri"/>
                <a:cs typeface="Calibri"/>
                <a:sym typeface="Calibri"/>
              </a:rPr>
              <a:t>i’m looking for a good place to eat breakfast</a:t>
            </a:r>
            <a:endParaRPr/>
          </a:p>
          <a:p>
            <a:pPr marL="342900" lvl="0" indent="-342900" algn="l" rtl="0">
              <a:spcBef>
                <a:spcPts val="500"/>
              </a:spcBef>
              <a:spcAft>
                <a:spcPts val="0"/>
              </a:spcAft>
              <a:buSzPts val="2500"/>
              <a:buChar char="•"/>
            </a:pPr>
            <a:r>
              <a:rPr lang="en-US" sz="2500">
                <a:solidFill>
                  <a:srgbClr val="330099"/>
                </a:solidFill>
                <a:latin typeface="Calibri"/>
                <a:ea typeface="Calibri"/>
                <a:cs typeface="Calibri"/>
                <a:sym typeface="Calibri"/>
              </a:rPr>
              <a:t>when is caffe venezia open during the day</a:t>
            </a:r>
            <a:endParaRPr sz="2500">
              <a:solidFill>
                <a:srgbClr val="3300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Đếm các bigram</a:t>
            </a:r>
            <a:endParaRPr/>
          </a:p>
        </p:txBody>
      </p:sp>
      <p:sp>
        <p:nvSpPr>
          <p:cNvPr id="233" name="Google Shape;233;p17"/>
          <p:cNvSpPr txBox="1">
            <a:spLocks noGrp="1"/>
          </p:cNvSpPr>
          <p:nvPr>
            <p:ph type="body" idx="1"/>
          </p:nvPr>
        </p:nvSpPr>
        <p:spPr>
          <a:xfrm>
            <a:off x="304800" y="12763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9222 câu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17" descr="ber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755775"/>
            <a:ext cx="9067800" cy="32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Đếm các bigram</a:t>
            </a:r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Chuẩn hóa bằng số lượng unigram: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8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Kết quả:</a:t>
            </a:r>
            <a:endParaRPr/>
          </a:p>
        </p:txBody>
      </p:sp>
      <p:pic>
        <p:nvPicPr>
          <p:cNvPr id="242" name="Google Shape;242;p18" descr="ber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2635366"/>
            <a:ext cx="7010400" cy="2484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8" descr="ber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1733550"/>
            <a:ext cx="6718300" cy="617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Ước lượng bigram cho xác suất của câu</a:t>
            </a:r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body" idx="1"/>
          </p:nvPr>
        </p:nvSpPr>
        <p:spPr>
          <a:xfrm>
            <a:off x="6096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P(&lt;s&gt; I want english food &lt;/s&gt;) =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P(I|&lt;s&gt;)   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	×  P(want|I)  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×  P(english|want)   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×  P(food|english)   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×  P(&lt;/s&gt;|food)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      =  .000031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Những mô hình ngôn ngữ xác suất</a:t>
            </a:r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body" idx="1"/>
          </p:nvPr>
        </p:nvSpPr>
        <p:spPr>
          <a:xfrm>
            <a:off x="611349" y="1352550"/>
            <a:ext cx="8534400" cy="379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buổi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r>
              <a:rPr lang="en-US" sz="2800" dirty="0"/>
              <a:t>: </a:t>
            </a:r>
            <a:r>
              <a:rPr lang="en-US" sz="2800" dirty="0" err="1"/>
              <a:t>gán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suất</a:t>
            </a:r>
            <a:endParaRPr sz="2800" dirty="0"/>
          </a:p>
          <a:p>
            <a:pPr marL="1371600" lvl="3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:</a:t>
            </a:r>
            <a:endParaRPr dirty="0"/>
          </a:p>
          <a:p>
            <a:pPr marL="1714500" lvl="4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P(</a:t>
            </a:r>
            <a:r>
              <a:rPr lang="en-US" sz="2000" b="1" dirty="0"/>
              <a:t>high </a:t>
            </a:r>
            <a:r>
              <a:rPr lang="en-US" sz="2000" dirty="0"/>
              <a:t>winds </a:t>
            </a:r>
            <a:r>
              <a:rPr lang="en-US" sz="2000" dirty="0" err="1"/>
              <a:t>tonite</a:t>
            </a:r>
            <a:r>
              <a:rPr lang="en-US" sz="2000" dirty="0"/>
              <a:t>) &gt; P(</a:t>
            </a:r>
            <a:r>
              <a:rPr lang="en-US" sz="2000" b="1" dirty="0"/>
              <a:t>large</a:t>
            </a:r>
            <a:r>
              <a:rPr lang="en-US" sz="2000" dirty="0"/>
              <a:t> winds </a:t>
            </a:r>
            <a:r>
              <a:rPr lang="en-US" sz="2000" dirty="0" err="1"/>
              <a:t>tonite</a:t>
            </a:r>
            <a:r>
              <a:rPr lang="en-US" sz="2000" dirty="0"/>
              <a:t>)</a:t>
            </a:r>
            <a:endParaRPr dirty="0"/>
          </a:p>
          <a:p>
            <a:pPr marL="1371600" lvl="3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err="1"/>
              <a:t>Sửa</a:t>
            </a:r>
            <a:r>
              <a:rPr lang="en-US" sz="2400" dirty="0"/>
              <a:t> </a:t>
            </a:r>
            <a:r>
              <a:rPr lang="en-US" sz="2400" dirty="0" err="1"/>
              <a:t>lỗi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:</a:t>
            </a:r>
            <a:endParaRPr dirty="0"/>
          </a:p>
          <a:p>
            <a:pPr marL="1714500" lvl="4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The office is about fifteen </a:t>
            </a:r>
            <a:r>
              <a:rPr lang="en-US" sz="2000" b="1" dirty="0"/>
              <a:t>minuets</a:t>
            </a:r>
            <a:r>
              <a:rPr lang="en-US" sz="2000" dirty="0"/>
              <a:t> from my house</a:t>
            </a:r>
            <a:endParaRPr dirty="0"/>
          </a:p>
          <a:p>
            <a:pPr marL="2171700" lvl="5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P(about fifteen </a:t>
            </a:r>
            <a:r>
              <a:rPr lang="en-US" sz="1800" b="1" dirty="0"/>
              <a:t>minutes</a:t>
            </a:r>
            <a:r>
              <a:rPr lang="en-US" sz="1800" dirty="0"/>
              <a:t> from) &gt; P(about fifteen </a:t>
            </a:r>
            <a:r>
              <a:rPr lang="en-US" sz="1800" b="1" dirty="0"/>
              <a:t>minuets</a:t>
            </a:r>
            <a:r>
              <a:rPr lang="en-US" sz="1800" dirty="0"/>
              <a:t> from)</a:t>
            </a:r>
            <a:endParaRPr sz="2000" dirty="0"/>
          </a:p>
          <a:p>
            <a:pPr marL="1371600" lvl="3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tiếng</a:t>
            </a:r>
            <a:r>
              <a:rPr lang="en-US" sz="2400" dirty="0"/>
              <a:t> </a:t>
            </a:r>
            <a:r>
              <a:rPr lang="en-US" sz="2400" dirty="0" err="1"/>
              <a:t>nói</a:t>
            </a:r>
            <a:r>
              <a:rPr lang="en-US" sz="2400" dirty="0"/>
              <a:t>:</a:t>
            </a:r>
            <a:endParaRPr dirty="0"/>
          </a:p>
          <a:p>
            <a:pPr marL="1714500" lvl="4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P(I saw a van) &gt;&gt; P(eyes awe of an)</a:t>
            </a:r>
            <a:endParaRPr dirty="0"/>
          </a:p>
          <a:p>
            <a:pPr marL="1371600" lvl="3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err="1"/>
              <a:t>Tóm</a:t>
            </a:r>
            <a:r>
              <a:rPr lang="en-US" sz="2400" dirty="0"/>
              <a:t> </a:t>
            </a:r>
            <a:r>
              <a:rPr lang="en-US" sz="2400" dirty="0" err="1"/>
              <a:t>tắt</a:t>
            </a:r>
            <a:r>
              <a:rPr lang="en-US" sz="2400" dirty="0"/>
              <a:t>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, </a:t>
            </a:r>
            <a:r>
              <a:rPr lang="en-US" sz="2400" dirty="0" err="1"/>
              <a:t>hỏi</a:t>
            </a:r>
            <a:r>
              <a:rPr lang="en-US" sz="2400" dirty="0"/>
              <a:t> </a:t>
            </a:r>
            <a:r>
              <a:rPr lang="en-US" sz="2400" dirty="0" err="1"/>
              <a:t>đáp</a:t>
            </a:r>
            <a:r>
              <a:rPr lang="en-US" dirty="0"/>
              <a:t>, …!!</a:t>
            </a:r>
            <a:endParaRPr sz="2000" dirty="0"/>
          </a:p>
        </p:txBody>
      </p:sp>
      <p:sp>
        <p:nvSpPr>
          <p:cNvPr id="111" name="Google Shape;111;p2"/>
          <p:cNvSpPr txBox="1"/>
          <p:nvPr/>
        </p:nvSpPr>
        <p:spPr>
          <a:xfrm>
            <a:off x="304800" y="2800350"/>
            <a:ext cx="102168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Những loại tri thức gì?</a:t>
            </a:r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P(english|want)  = .0011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P(chinese|want) =  .0065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P(to|want) = .66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P(eat | to) = .28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P(food | to) = 0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P(want | spend) = 0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 (i | &lt;s&gt;) = .25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Những vấn đề thực tế</a:t>
            </a:r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Chúng ta làm tất cả trong không gian log</a:t>
            </a:r>
            <a:endParaRPr/>
          </a:p>
          <a:p>
            <a:pPr marL="68580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Tránh tràn số </a:t>
            </a:r>
            <a:r>
              <a:rPr lang="en-US" sz="3200" u="sng"/>
              <a:t>underflow</a:t>
            </a:r>
            <a:endParaRPr u="sng"/>
          </a:p>
          <a:p>
            <a:pPr marL="68580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Phép cộng nhanh hơn phép nhân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1" y="3792217"/>
            <a:ext cx="8610600" cy="567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Bộ công cụ mô hình hóa ngôn ngữ</a:t>
            </a:r>
            <a:endParaRPr/>
          </a:p>
        </p:txBody>
      </p:sp>
      <p:sp>
        <p:nvSpPr>
          <p:cNvPr id="272" name="Google Shape;272;p22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LM Toolkit - SRILM</a:t>
            </a:r>
            <a:endParaRPr/>
          </a:p>
          <a:p>
            <a:pPr marL="68580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http://www.speech.sri.com/projects/srilm/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Google N-Gram Release, 8/2006</a:t>
            </a:r>
            <a:endParaRPr/>
          </a:p>
        </p:txBody>
      </p:sp>
      <p:pic>
        <p:nvPicPr>
          <p:cNvPr id="279" name="Google Shape;279;p23" descr="ngram1.tif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52550"/>
            <a:ext cx="9144000" cy="1391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3" descr="ngram2.tif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650430"/>
            <a:ext cx="9144000" cy="82632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3"/>
          <p:cNvSpPr txBox="1"/>
          <p:nvPr/>
        </p:nvSpPr>
        <p:spPr>
          <a:xfrm>
            <a:off x="1047460" y="2984965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Google N-Gram Release</a:t>
            </a:r>
            <a:endParaRPr/>
          </a:p>
        </p:txBody>
      </p:sp>
      <p:sp>
        <p:nvSpPr>
          <p:cNvPr id="288" name="Google Shape;288;p24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serve as the incoming 92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serve as the incubator 99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serve as the independent 794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serve as the index 223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serve as the indication 72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serve as the indicator 120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serve as the indicators 45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serve as the indispensable 111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serve as the indispensible 40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serve as the individual 234</a:t>
            </a:r>
            <a:endParaRPr/>
          </a:p>
        </p:txBody>
      </p:sp>
      <p:sp>
        <p:nvSpPr>
          <p:cNvPr id="289" name="Google Shape;289;p24"/>
          <p:cNvSpPr txBox="1"/>
          <p:nvPr/>
        </p:nvSpPr>
        <p:spPr>
          <a:xfrm>
            <a:off x="152400" y="4629150"/>
            <a:ext cx="866425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http://googleresearch.blogspot.com/2006/08/all-our-n-gram-are-belong-to-you.html</a:t>
            </a:r>
            <a:endParaRPr sz="1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Google Book N-grams</a:t>
            </a:r>
            <a:endParaRPr/>
          </a:p>
        </p:txBody>
      </p:sp>
      <p:sp>
        <p:nvSpPr>
          <p:cNvPr id="295" name="Google Shape;295;p25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http://ngrams.googlelabs.com/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>
            <a:spLocks noGrp="1"/>
          </p:cNvSpPr>
          <p:nvPr>
            <p:ph type="subTitle" idx="1"/>
          </p:nvPr>
        </p:nvSpPr>
        <p:spPr>
          <a:xfrm>
            <a:off x="533400" y="2286000"/>
            <a:ext cx="80772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>
              <a:solidFill>
                <a:srgbClr val="A500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Đánh giá và perplexity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1500"/>
              </a:spcBef>
              <a:spcAft>
                <a:spcPts val="0"/>
              </a:spcAft>
              <a:buSzPts val="24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6"/>
          <p:cNvSpPr txBox="1">
            <a:spLocks noGrp="1"/>
          </p:cNvSpPr>
          <p:nvPr>
            <p:ph type="ctrTitle"/>
          </p:nvPr>
        </p:nvSpPr>
        <p:spPr>
          <a:xfrm>
            <a:off x="762000" y="120015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Mô hình hóa ngôn ngữ</a:t>
            </a:r>
            <a:endParaRPr sz="4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Đánh giá: Mô hình của chúng ta tốt cỡ nào?</a:t>
            </a:r>
            <a:endParaRPr/>
          </a:p>
        </p:txBody>
      </p:sp>
      <p:sp>
        <p:nvSpPr>
          <p:cNvPr id="309" name="Google Shape;309;p27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Mô hình ngôn ngữ của ta có đánh giá cao câu đúng hơn câu sai?</a:t>
            </a:r>
            <a:endParaRPr/>
          </a:p>
          <a:p>
            <a:pPr marL="685800" lvl="1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Gắn xác suất cao hơn cho câu “thực” hay “thường thấy” </a:t>
            </a:r>
            <a:endParaRPr/>
          </a:p>
          <a:p>
            <a:pPr marL="10287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Hơn câu “không đúng ngữ pháp” hay “ít thấy”?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Chúng ta huấn luyện các tham số của mô hình dựa trên tập dữ liệu huấn luyện (</a:t>
            </a:r>
            <a:r>
              <a:rPr lang="en-US" sz="2000" b="1">
                <a:solidFill>
                  <a:srgbClr val="008000"/>
                </a:solidFill>
              </a:rPr>
              <a:t>training set</a:t>
            </a:r>
            <a:r>
              <a:rPr lang="en-US" sz="2000"/>
              <a:t>).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Chúng ta kiểm thử hoạt động của mô hình trên dữ liệu chưa thấy.</a:t>
            </a:r>
            <a:endParaRPr/>
          </a:p>
          <a:p>
            <a:pPr marL="685800" lvl="1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Tập kiểm thử (</a:t>
            </a:r>
            <a:r>
              <a:rPr lang="en-US" sz="1800" b="1">
                <a:solidFill>
                  <a:srgbClr val="008000"/>
                </a:solidFill>
              </a:rPr>
              <a:t>test set</a:t>
            </a:r>
            <a:r>
              <a:rPr lang="en-US" sz="1800"/>
              <a:t>)</a:t>
            </a:r>
            <a:r>
              <a:rPr lang="en-US" sz="1800" b="1">
                <a:solidFill>
                  <a:srgbClr val="008000"/>
                </a:solidFill>
              </a:rPr>
              <a:t> </a:t>
            </a:r>
            <a:r>
              <a:rPr lang="en-US" sz="1800"/>
              <a:t>is là một tập dữ liệu chưa thấy, khác với tập huấn luyện, không được sử dụng cho các mục đích khác.</a:t>
            </a:r>
            <a:endParaRPr/>
          </a:p>
          <a:p>
            <a:pPr marL="685800" lvl="1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Độ đo đánh giá (</a:t>
            </a:r>
            <a:r>
              <a:rPr lang="en-US" sz="1800" b="1">
                <a:solidFill>
                  <a:srgbClr val="008000"/>
                </a:solidFill>
              </a:rPr>
              <a:t>evaluation metric</a:t>
            </a:r>
            <a:r>
              <a:rPr lang="en-US" sz="1800"/>
              <a:t>) cho chúng ta biết mô hình tốt cỡ nào trên tập kiểm thử.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Đánh giá ngoài (Extrinsic evaluation) mô hình N-gram</a:t>
            </a:r>
            <a:endParaRPr/>
          </a:p>
        </p:txBody>
      </p:sp>
      <p:sp>
        <p:nvSpPr>
          <p:cNvPr id="316" name="Google Shape;316;p28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Là cách đánh giá tốt nhất để so sánh 2 mô hình A và B</a:t>
            </a:r>
            <a:endParaRPr/>
          </a:p>
          <a:p>
            <a:pPr marL="68580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Đặt mô hình vào trong một tác vụ cụ thể</a:t>
            </a:r>
            <a:endParaRPr sz="2400"/>
          </a:p>
          <a:p>
            <a:pPr marL="10287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 Sửa lỗi chính tả, nhận dạng tiếng nói, dịch máy</a:t>
            </a:r>
            <a:endParaRPr sz="2400"/>
          </a:p>
          <a:p>
            <a:pPr marL="68580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Chạy tác vụ, đo độ chính xác tương ứng với A và B</a:t>
            </a:r>
            <a:endParaRPr/>
          </a:p>
          <a:p>
            <a:pPr marL="10287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Bao nhiêu từ sai chính tả được sửa lại cho đúng</a:t>
            </a:r>
            <a:endParaRPr sz="2400"/>
          </a:p>
          <a:p>
            <a:pPr marL="10287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Bao nhiêu từ được dịch đúng</a:t>
            </a:r>
            <a:endParaRPr sz="2400"/>
          </a:p>
          <a:p>
            <a:pPr marL="68580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So sánh độ chính xác (accuracy) của A và B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Khó khăn của đánh giá ngoài mô hình N-gram</a:t>
            </a:r>
            <a:endParaRPr/>
          </a:p>
        </p:txBody>
      </p:sp>
      <p:sp>
        <p:nvSpPr>
          <p:cNvPr id="323" name="Google Shape;323;p29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Đánh giá ngoài (extrinsic, in-vivo)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Mất thời gian; có thể mất vài ngày đến vài tuần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Do đó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Thỉnh thoảng sử dụng đánh giá nội tại (</a:t>
            </a:r>
            <a:r>
              <a:rPr lang="en-US" sz="2400" b="1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intrinsic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evaluation):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perplexity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Là một xấp xỉ tồi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0287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Nếu như dữ liệu kiểm thử giống như dữ liệu huấn luyện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0287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Do đó thường hữu ích trong các thử nghiệm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Nhưng cũng nên biết vì nó hữu ích.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ngôn ngữ xác suất</a:t>
            </a:r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body" idx="1"/>
          </p:nvPr>
        </p:nvSpPr>
        <p:spPr>
          <a:xfrm>
            <a:off x="304800" y="12763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Mục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tiêu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tính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xác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suất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một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câu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hay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một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chuỗi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từ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685800" lvl="1" indent="-2286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P(W) = P(w</a:t>
            </a:r>
            <a:r>
              <a:rPr lang="en-US" sz="1800" baseline="-25000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,w</a:t>
            </a:r>
            <a:r>
              <a:rPr lang="en-US" sz="1800" baseline="-25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,w</a:t>
            </a:r>
            <a:r>
              <a:rPr lang="en-US" sz="1800" baseline="-25000" dirty="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,w</a:t>
            </a:r>
            <a:r>
              <a:rPr lang="en-US" sz="1800" baseline="-25000" dirty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,w</a:t>
            </a:r>
            <a:r>
              <a:rPr lang="en-US" sz="1800" baseline="-25000" dirty="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1800" baseline="-25000" dirty="0" err="1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Tác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vụ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liên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quan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xác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US" dirty="0" err="1"/>
              <a:t>ấ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từ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xuất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hiện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kế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tiếp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685800" lvl="1" indent="-22860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     P(w</a:t>
            </a:r>
            <a:r>
              <a:rPr lang="en-US" sz="1800" baseline="-25000" dirty="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|w</a:t>
            </a:r>
            <a:r>
              <a:rPr lang="en-US" sz="1800" baseline="-25000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,w</a:t>
            </a:r>
            <a:r>
              <a:rPr lang="en-US" sz="1800" baseline="-25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,w</a:t>
            </a:r>
            <a:r>
              <a:rPr lang="en-US" sz="1800" baseline="-25000" dirty="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,w</a:t>
            </a:r>
            <a:r>
              <a:rPr lang="en-US" sz="1800" baseline="-25000" dirty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Mô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hình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tính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một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trong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hai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thứ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trên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685800" lvl="1" indent="-228600" algn="l" rtl="0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         P(W)     hay     P(w</a:t>
            </a:r>
            <a:r>
              <a:rPr lang="en-US" sz="1800" baseline="-25000" dirty="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|w</a:t>
            </a:r>
            <a:r>
              <a:rPr lang="en-US" sz="1800" baseline="-25000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,w</a:t>
            </a:r>
            <a:r>
              <a:rPr lang="en-US" sz="1800" baseline="-25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…w</a:t>
            </a:r>
            <a:r>
              <a:rPr lang="en-US" sz="1800" baseline="-25000" dirty="0">
                <a:latin typeface="Calibri"/>
                <a:ea typeface="Calibri"/>
                <a:cs typeface="Calibri"/>
                <a:sym typeface="Calibri"/>
              </a:rPr>
              <a:t>n-1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)        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gọi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mô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hình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ngôn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ngữ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b="1" dirty="0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language model)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b="1" dirty="0">
                <a:solidFill>
                  <a:srgbClr val="CC0033"/>
                </a:solidFill>
              </a:rPr>
              <a:t>L</a:t>
            </a:r>
            <a:r>
              <a:rPr lang="en-US" sz="2000" b="1" dirty="0">
                <a:solidFill>
                  <a:srgbClr val="CC0033"/>
                </a:solidFill>
                <a:latin typeface="Calibri"/>
                <a:ea typeface="Calibri"/>
                <a:cs typeface="Calibri"/>
                <a:sym typeface="Calibri"/>
              </a:rPr>
              <a:t>anguage model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hay </a:t>
            </a:r>
            <a:r>
              <a:rPr lang="en-US" sz="2000" b="1" dirty="0">
                <a:solidFill>
                  <a:srgbClr val="CC0033"/>
                </a:solidFill>
                <a:latin typeface="Calibri"/>
                <a:ea typeface="Calibri"/>
                <a:cs typeface="Calibri"/>
                <a:sym typeface="Calibri"/>
              </a:rPr>
              <a:t>LM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từ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chuẩn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subTitle" idx="1"/>
          </p:nvPr>
        </p:nvSpPr>
        <p:spPr>
          <a:xfrm>
            <a:off x="609600" y="2286000"/>
            <a:ext cx="80010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solidFill>
                <a:srgbClr val="A500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SzPts val="3200"/>
              <a:buNone/>
            </a:pPr>
            <a:r>
              <a:rPr lang="en-US" sz="3200" dirty="0" err="1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Những</a:t>
            </a:r>
            <a:r>
              <a:rPr lang="en-US" sz="3200" dirty="0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số</a:t>
            </a:r>
            <a:r>
              <a:rPr lang="en-US" sz="3200" dirty="0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không</a:t>
            </a:r>
            <a:endParaRPr sz="3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1500"/>
              </a:spcBef>
              <a:spcAft>
                <a:spcPts val="0"/>
              </a:spcAft>
              <a:buSzPts val="24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5"/>
          <p:cNvSpPr txBox="1">
            <a:spLocks noGrp="1"/>
          </p:cNvSpPr>
          <p:nvPr>
            <p:ph type="ctrTitle"/>
          </p:nvPr>
        </p:nvSpPr>
        <p:spPr>
          <a:xfrm>
            <a:off x="762000" y="120015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Mô hình hóa ngôn ngữ</a:t>
            </a:r>
            <a:endParaRPr sz="4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1"/>
          <p:cNvSpPr txBox="1">
            <a:spLocks noGrp="1"/>
          </p:cNvSpPr>
          <p:nvPr>
            <p:ph type="title"/>
          </p:nvPr>
        </p:nvSpPr>
        <p:spPr>
          <a:xfrm>
            <a:off x="304800" y="13335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Những số không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1"/>
          <p:cNvSpPr txBox="1">
            <a:spLocks noGrp="1"/>
          </p:cNvSpPr>
          <p:nvPr>
            <p:ph type="body" idx="1"/>
          </p:nvPr>
        </p:nvSpPr>
        <p:spPr>
          <a:xfrm>
            <a:off x="76200" y="1139890"/>
            <a:ext cx="5105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Tập huấn luyện:</a:t>
            </a:r>
            <a:endParaRPr/>
          </a:p>
          <a:p>
            <a:pPr marL="457200" lvl="1" indent="0" algn="l" rtl="0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… denied the allegations</a:t>
            </a:r>
            <a:endParaRPr/>
          </a:p>
          <a:p>
            <a:pPr marL="457200" lvl="1" indent="0" algn="l" rtl="0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… denied the reports</a:t>
            </a:r>
            <a:endParaRPr/>
          </a:p>
          <a:p>
            <a:pPr marL="457200" lvl="1" indent="0" algn="l" rtl="0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… denied the claims</a:t>
            </a:r>
            <a:endParaRPr/>
          </a:p>
          <a:p>
            <a:pPr marL="457200" lvl="1" indent="0" algn="l" rtl="0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… denied the request</a:t>
            </a:r>
            <a:endParaRPr/>
          </a:p>
          <a:p>
            <a:pPr marL="457200" lvl="1" indent="0" algn="l" rtl="0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P(“offer” | denied the) = 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1"/>
          <p:cNvSpPr txBox="1"/>
          <p:nvPr/>
        </p:nvSpPr>
        <p:spPr>
          <a:xfrm>
            <a:off x="4758267" y="1123950"/>
            <a:ext cx="4419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Times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Tập kiểm thử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denied the offer</a:t>
            </a:r>
            <a:endParaRPr/>
          </a:p>
          <a:p>
            <a:pPr marL="457200" marR="0" lvl="1" indent="0" algn="l" rtl="0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denied the loan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Xác suất bigram bằng không</a:t>
            </a:r>
            <a:endParaRPr/>
          </a:p>
        </p:txBody>
      </p:sp>
      <p:sp>
        <p:nvSpPr>
          <p:cNvPr id="427" name="Google Shape;427;p42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Những bigram có xác suất bằng không</a:t>
            </a:r>
            <a:endParaRPr/>
          </a:p>
          <a:p>
            <a:pPr marL="68580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Nghĩa là chúng ta gán xác suất 0 cho tập kiểm thử!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Và do đó chúng ta không thể tính perplexity (không thể chia cho 0)!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3"/>
          <p:cNvSpPr txBox="1">
            <a:spLocks noGrp="1"/>
          </p:cNvSpPr>
          <p:nvPr>
            <p:ph type="subTitle" idx="1"/>
          </p:nvPr>
        </p:nvSpPr>
        <p:spPr>
          <a:xfrm>
            <a:off x="533400" y="2286000"/>
            <a:ext cx="80772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>
              <a:solidFill>
                <a:srgbClr val="A500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Smoothing: Add-one (Laplace) smoothing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1500"/>
              </a:spcBef>
              <a:spcAft>
                <a:spcPts val="0"/>
              </a:spcAft>
              <a:buSzPts val="24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43"/>
          <p:cNvSpPr txBox="1">
            <a:spLocks noGrp="1"/>
          </p:cNvSpPr>
          <p:nvPr>
            <p:ph type="ctrTitle"/>
          </p:nvPr>
        </p:nvSpPr>
        <p:spPr>
          <a:xfrm>
            <a:off x="762000" y="120015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Mô hình hóa ngôn ngữ</a:t>
            </a:r>
            <a:endParaRPr sz="4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5"/>
          <p:cNvSpPr txBox="1">
            <a:spLocks noGrp="1"/>
          </p:cNvSpPr>
          <p:nvPr>
            <p:ph type="title"/>
          </p:nvPr>
        </p:nvSpPr>
        <p:spPr>
          <a:xfrm>
            <a:off x="304800" y="3110"/>
            <a:ext cx="8686800" cy="9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Ước lượng Thêm 1 (Add-one estimation)</a:t>
            </a:r>
            <a:endParaRPr/>
          </a:p>
        </p:txBody>
      </p:sp>
      <p:sp>
        <p:nvSpPr>
          <p:cNvPr id="475" name="Google Shape;475;p45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Còn gọi là Laplace smoothing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Giả vờ như chúng ta thấy mỗi từ nhiều hơn số thực tế 1 lần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Chỉ cần cộng 1 vào tất cả số lượng đếm được!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Ước lượng MLE: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Ước lượng Add-1: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6" name="Google Shape;47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8600" y="3176587"/>
            <a:ext cx="3721100" cy="99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21125" y="4090988"/>
            <a:ext cx="4249738" cy="995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Ngữ liệu Berkeley Restaurant: Đếm bigram đã được làm mịn Laplace</a:t>
            </a:r>
            <a:endParaRPr/>
          </a:p>
        </p:txBody>
      </p:sp>
      <p:sp>
        <p:nvSpPr>
          <p:cNvPr id="491" name="Google Shape;491;p47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Google Shape;492;p47" descr="addone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81150"/>
            <a:ext cx="9245600" cy="32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Xác suất bigram đã được làm mịn Laplace</a:t>
            </a:r>
            <a:endParaRPr/>
          </a:p>
        </p:txBody>
      </p:sp>
      <p:sp>
        <p:nvSpPr>
          <p:cNvPr id="499" name="Google Shape;499;p48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0" name="Google Shape;500;p48" descr="addone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322510"/>
            <a:ext cx="5486400" cy="117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48" descr="laplace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647950"/>
            <a:ext cx="8568505" cy="231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9"/>
          <p:cNvSpPr txBox="1">
            <a:spLocks noGrp="1"/>
          </p:cNvSpPr>
          <p:nvPr>
            <p:ph type="title"/>
          </p:nvPr>
        </p:nvSpPr>
        <p:spPr>
          <a:xfrm>
            <a:off x="299185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Đếm bigram được tính lại theo xác suất làm mịn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49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p49" descr="addone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075" y="1123950"/>
            <a:ext cx="5715848" cy="1022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49" descr="laplace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326524"/>
            <a:ext cx="8534400" cy="2847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0"/>
          <p:cNvSpPr txBox="1">
            <a:spLocks noGrp="1"/>
          </p:cNvSpPr>
          <p:nvPr>
            <p:ph type="title"/>
          </p:nvPr>
        </p:nvSpPr>
        <p:spPr>
          <a:xfrm>
            <a:off x="304800" y="26263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 sánh với đếm bigram nguyên gốc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7" name="Google Shape;517;p50" descr="ber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9942" y="819150"/>
            <a:ext cx="6157258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50" descr="laplace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3007678"/>
            <a:ext cx="6400800" cy="2135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Ước lượng Thêm 1 (Add-1) là một công cụ thô sơ</a:t>
            </a:r>
            <a:endParaRPr/>
          </a:p>
        </p:txBody>
      </p:sp>
      <p:sp>
        <p:nvSpPr>
          <p:cNvPr id="525" name="Google Shape;525;p51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Do đó add-1 thực tế không được d</a:t>
            </a:r>
            <a:r>
              <a:rPr lang="en-US"/>
              <a:t>ù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ng cho mô hình N-gram: </a:t>
            </a:r>
            <a:endParaRPr/>
          </a:p>
          <a:p>
            <a:pPr marL="68580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Chúng ta sẽ thấy những phương pháp tốt hơn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Nhưng add-1 được sử dụng để làm mịn những mô hình XLNNTN khác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Cho phân loại văn bản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Trong những lĩnh vực dữ liệu (domains) mà số lượng 0 không quá nhiều.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Tính P(W) bằng cách nào?</a:t>
            </a:r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Làm thế nào để tính xác suất kết hợp (joint probability):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P(its, water, is, so, transparent, that)</a:t>
            </a:r>
            <a:endParaRPr/>
          </a:p>
          <a:p>
            <a:pPr marL="685800" lvl="1" indent="-1016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Ý tưởng đầu tiên: hãy sử dụng Luật dây chuyền (Chain Rule) của xác suất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2"/>
          <p:cNvSpPr txBox="1">
            <a:spLocks noGrp="1"/>
          </p:cNvSpPr>
          <p:nvPr>
            <p:ph type="subTitle" idx="1"/>
          </p:nvPr>
        </p:nvSpPr>
        <p:spPr>
          <a:xfrm>
            <a:off x="457200" y="2286000"/>
            <a:ext cx="8153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>
              <a:solidFill>
                <a:srgbClr val="A500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Interpolation, Backoff, và Web-Scale LMs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1500"/>
              </a:spcBef>
              <a:spcAft>
                <a:spcPts val="0"/>
              </a:spcAft>
              <a:buSzPts val="24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52"/>
          <p:cNvSpPr txBox="1">
            <a:spLocks noGrp="1"/>
          </p:cNvSpPr>
          <p:nvPr>
            <p:ph type="ctrTitle"/>
          </p:nvPr>
        </p:nvSpPr>
        <p:spPr>
          <a:xfrm>
            <a:off x="762000" y="120015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/>
              <a:t>Mô</a:t>
            </a:r>
            <a:r>
              <a:rPr lang="en-US" sz="4400" dirty="0"/>
              <a:t> </a:t>
            </a:r>
            <a:r>
              <a:rPr lang="en-US" sz="4400" dirty="0" err="1"/>
              <a:t>hình</a:t>
            </a:r>
            <a:r>
              <a:rPr lang="en-US" sz="4400" dirty="0"/>
              <a:t> </a:t>
            </a:r>
            <a:r>
              <a:rPr lang="en-US" sz="4400" dirty="0" err="1"/>
              <a:t>hóa</a:t>
            </a:r>
            <a:r>
              <a:rPr lang="en-US" sz="4400" dirty="0"/>
              <a:t> </a:t>
            </a:r>
            <a:r>
              <a:rPr lang="en-US" sz="4400" dirty="0" err="1"/>
              <a:t>ngôn</a:t>
            </a:r>
            <a:r>
              <a:rPr lang="en-US" sz="4400" dirty="0"/>
              <a:t> </a:t>
            </a:r>
            <a:r>
              <a:rPr lang="en-US" sz="4400" dirty="0" err="1"/>
              <a:t>ngữ</a:t>
            </a:r>
            <a:r>
              <a:rPr lang="en-US" sz="4400" dirty="0"/>
              <a:t> </a:t>
            </a:r>
            <a:r>
              <a:rPr lang="en-US" sz="4400" dirty="0" err="1"/>
              <a:t>khác</a:t>
            </a:r>
            <a:endParaRPr sz="4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Backoff và Interpolation</a:t>
            </a:r>
            <a:endParaRPr/>
          </a:p>
        </p:txBody>
      </p:sp>
      <p:sp>
        <p:nvSpPr>
          <p:cNvPr id="539" name="Google Shape;539;p53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Đôi khi nên dùng ít ngữ cảnh hơn (</a:t>
            </a:r>
            <a:r>
              <a:rPr lang="en-US" b="1"/>
              <a:t>less</a:t>
            </a:r>
            <a:r>
              <a:rPr lang="en-US"/>
              <a:t> context)</a:t>
            </a:r>
            <a:endParaRPr/>
          </a:p>
          <a:p>
            <a:pPr marL="68580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Điều kiện trên ít ngữ cảnh hơn cho những ngữ cảnh mà bạn không được học nhiều về chúng</a:t>
            </a:r>
            <a:endParaRPr b="1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b="1"/>
              <a:t>Backoff: </a:t>
            </a:r>
            <a:endParaRPr/>
          </a:p>
          <a:p>
            <a:pPr marL="68580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Sử dụng trigram nếu có evidence tốt,</a:t>
            </a:r>
            <a:endParaRPr/>
          </a:p>
          <a:p>
            <a:pPr marL="68580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Nếu không thì dùng bigram, không thì dùng unigram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b="1"/>
              <a:t>Interpolation: </a:t>
            </a:r>
            <a:endParaRPr/>
          </a:p>
          <a:p>
            <a:pPr marL="68580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Trộn lẫn unigram, bigram, trigram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Interpolation cho thấy tốt hơn trong thực tế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N-gram Smoothing</a:t>
            </a:r>
            <a:endParaRPr/>
          </a:p>
        </p:txBody>
      </p:sp>
      <p:sp>
        <p:nvSpPr>
          <p:cNvPr id="588" name="Google Shape;588;p59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Add-1 smoothing:</a:t>
            </a:r>
            <a:endParaRPr dirty="0"/>
          </a:p>
          <a:p>
            <a:pPr marL="68580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ổn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,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endParaRPr sz="24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phổ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:</a:t>
            </a:r>
            <a:endParaRPr dirty="0"/>
          </a:p>
          <a:p>
            <a:pPr marL="68580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Extended Interpolated </a:t>
            </a:r>
            <a:r>
              <a:rPr lang="en-US" sz="2400" dirty="0" err="1"/>
              <a:t>Kneser</a:t>
            </a:r>
            <a:r>
              <a:rPr lang="en-US" sz="2400" dirty="0"/>
              <a:t>-Ney (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)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N-gram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Web:</a:t>
            </a:r>
            <a:endParaRPr dirty="0"/>
          </a:p>
          <a:p>
            <a:pPr marL="68580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Stupid backoff</a:t>
            </a: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589" name="Google Shape;589;p59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Nhắc lại: Chain Rule</a:t>
            </a:r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Nhắc lại định nghĩa xác suất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Nhiều biến hơn:</a:t>
            </a:r>
            <a:endParaRPr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P(A,B,C,D) = P(A)P(B|A)P(C|A,B)P(D|A,B,C)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Chain Rule trong trường hợp tổng quát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 P(x</a:t>
            </a:r>
            <a:r>
              <a:rPr lang="en-US" sz="2800" baseline="-250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,x</a:t>
            </a:r>
            <a:r>
              <a:rPr lang="en-US" sz="2800" baseline="-25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,x</a:t>
            </a:r>
            <a:r>
              <a:rPr lang="en-US" sz="2800" baseline="-250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,…,x</a:t>
            </a:r>
            <a:r>
              <a:rPr lang="en-US" sz="2800" baseline="-250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) = P(x</a:t>
            </a:r>
            <a:r>
              <a:rPr lang="en-US" sz="2800" baseline="-250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)P(x</a:t>
            </a:r>
            <a:r>
              <a:rPr lang="en-US" sz="2800" baseline="-25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|x</a:t>
            </a:r>
            <a:r>
              <a:rPr lang="en-US" sz="2800" baseline="-250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)P(x</a:t>
            </a:r>
            <a:r>
              <a:rPr lang="en-US" sz="2800" baseline="-250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|x</a:t>
            </a:r>
            <a:r>
              <a:rPr lang="en-US" sz="2800" baseline="-250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,x</a:t>
            </a:r>
            <a:r>
              <a:rPr lang="en-US" sz="2800" baseline="-25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)…P(x</a:t>
            </a:r>
            <a:r>
              <a:rPr lang="en-US" sz="2800" baseline="-250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|x</a:t>
            </a:r>
            <a:r>
              <a:rPr lang="en-US" sz="2800" baseline="-250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,…,x</a:t>
            </a:r>
            <a:r>
              <a:rPr lang="en-US" sz="2800" baseline="-25000">
                <a:latin typeface="Calibri"/>
                <a:ea typeface="Calibri"/>
                <a:cs typeface="Calibri"/>
                <a:sym typeface="Calibri"/>
              </a:rPr>
              <a:t>n-1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Ứng dụng Chain Rule để tính xác suất kết hợp của các từ trong câu</a:t>
            </a:r>
            <a:endParaRPr sz="3600"/>
          </a:p>
        </p:txBody>
      </p:sp>
      <p:sp>
        <p:nvSpPr>
          <p:cNvPr id="139" name="Google Shape;139;p6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P(“its water is so transparent”) =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400"/>
              <a:buFont typeface="Times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P(its) × P(water|its) ×  P(is|its water) 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Font typeface="Times"/>
              <a:buNone/>
            </a:pPr>
            <a:r>
              <a:rPr lang="en-US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     ×  P(so|its water is) ×  P(transparent|its water is so)</a:t>
            </a:r>
            <a:endParaRPr/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809750"/>
            <a:ext cx="6553200" cy="979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Làm sao để ước lượng những xác suất này?</a:t>
            </a:r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Chúng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ta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thể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chỉ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cần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đếm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chia?</a:t>
            </a: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thể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!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Quá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nhiều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câu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khả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dĩ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!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Chúng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ta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bao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giờ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đủ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dữ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liệu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ước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lượng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1016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1" y="2209801"/>
            <a:ext cx="6019800" cy="1678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304800" y="28575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Giả định Markov</a:t>
            </a:r>
            <a:endParaRPr/>
          </a:p>
        </p:txBody>
      </p:sp>
      <p:sp>
        <p:nvSpPr>
          <p:cNvPr id="155" name="Google Shape;155;p8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Giả định đơn giản hóa:</a:t>
            </a:r>
            <a:endParaRPr/>
          </a:p>
          <a:p>
            <a:pPr marL="457200" lvl="1" indent="0" algn="l" rtl="0">
              <a:spcBef>
                <a:spcPts val="720"/>
              </a:spcBef>
              <a:spcAft>
                <a:spcPts val="0"/>
              </a:spcAft>
              <a:buSzPts val="3600"/>
              <a:buNone/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200">
              <a:solidFill>
                <a:srgbClr val="A500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720"/>
              </a:spcBef>
              <a:spcAft>
                <a:spcPts val="0"/>
              </a:spcAft>
              <a:buSzPts val="3600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Hoặc có thể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471251"/>
            <a:ext cx="7696200" cy="101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4182281"/>
            <a:ext cx="8915400" cy="961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8" descr="225px-AAMarkov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86600" y="133350"/>
            <a:ext cx="1475075" cy="19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8"/>
          <p:cNvSpPr txBox="1"/>
          <p:nvPr/>
        </p:nvSpPr>
        <p:spPr>
          <a:xfrm>
            <a:off x="7169180" y="1928396"/>
            <a:ext cx="144142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Andrei Markov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>
            <a:spLocks noGrp="1"/>
          </p:cNvSpPr>
          <p:nvPr>
            <p:ph type="title"/>
          </p:nvPr>
        </p:nvSpPr>
        <p:spPr>
          <a:xfrm>
            <a:off x="304800" y="28575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Giả định Markov</a:t>
            </a:r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14300" algn="l" rtl="0"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36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Nói cách khác, chúng ta xấp xỉ mỗi thành phần trong tích: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14300" algn="l" rtl="0">
              <a:spcBef>
                <a:spcPts val="720"/>
              </a:spcBef>
              <a:spcAft>
                <a:spcPts val="0"/>
              </a:spcAft>
              <a:buSzPts val="3600"/>
              <a:buNone/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0" algn="l" rtl="0">
              <a:spcBef>
                <a:spcPts val="720"/>
              </a:spcBef>
              <a:spcAft>
                <a:spcPts val="0"/>
              </a:spcAft>
              <a:buSzPts val="3600"/>
              <a:buNone/>
            </a:pPr>
            <a:endParaRPr sz="3600">
              <a:solidFill>
                <a:srgbClr val="A500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428750"/>
            <a:ext cx="7104063" cy="1087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750" y="3790950"/>
            <a:ext cx="8604250" cy="630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LP-jurafsky">
  <a:themeElements>
    <a:clrScheme name="NLP Class">
      <a:dk1>
        <a:srgbClr val="000000"/>
      </a:dk1>
      <a:lt1>
        <a:srgbClr val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1961</Words>
  <Application>Microsoft Macintosh PowerPoint</Application>
  <PresentationFormat>On-screen Show (16:9)</PresentationFormat>
  <Paragraphs>299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Calibri</vt:lpstr>
      <vt:lpstr>Lucida Sans</vt:lpstr>
      <vt:lpstr>Arial</vt:lpstr>
      <vt:lpstr>Tahoma</vt:lpstr>
      <vt:lpstr>Verdana</vt:lpstr>
      <vt:lpstr>Noto Sans Symbols</vt:lpstr>
      <vt:lpstr>Times</vt:lpstr>
      <vt:lpstr>Courier</vt:lpstr>
      <vt:lpstr>NLP-jurafsky</vt:lpstr>
      <vt:lpstr> Mô hình hóa ngôn ngữ</vt:lpstr>
      <vt:lpstr>Những mô hình ngôn ngữ xác suất</vt:lpstr>
      <vt:lpstr>Mô hình ngôn ngữ xác suất</vt:lpstr>
      <vt:lpstr>Tính P(W) bằng cách nào?</vt:lpstr>
      <vt:lpstr>Nhắc lại: Chain Rule</vt:lpstr>
      <vt:lpstr>Ứng dụng Chain Rule để tính xác suất kết hợp của các từ trong câu</vt:lpstr>
      <vt:lpstr>Làm sao để ước lượng những xác suất này?</vt:lpstr>
      <vt:lpstr>Giả định Markov</vt:lpstr>
      <vt:lpstr>Giả định Markov</vt:lpstr>
      <vt:lpstr>Trường hợp đơn giản nhất: Mô hình Unigram</vt:lpstr>
      <vt:lpstr>Mô hình Bigram</vt:lpstr>
      <vt:lpstr>Mô hình N-gram khác</vt:lpstr>
      <vt:lpstr>Mô hình hóa ngôn ngữ</vt:lpstr>
      <vt:lpstr>Ước lượng xác suất bigram</vt:lpstr>
      <vt:lpstr>Ví dụ</vt:lpstr>
      <vt:lpstr>Ví dụ:  Một số câu trong Dự án Berkeley Restaurant</vt:lpstr>
      <vt:lpstr>Đếm các bigram</vt:lpstr>
      <vt:lpstr>Đếm các bigram</vt:lpstr>
      <vt:lpstr>Ước lượng bigram cho xác suất của câu</vt:lpstr>
      <vt:lpstr>Những loại tri thức gì?</vt:lpstr>
      <vt:lpstr>Những vấn đề thực tế</vt:lpstr>
      <vt:lpstr>Bộ công cụ mô hình hóa ngôn ngữ</vt:lpstr>
      <vt:lpstr>Google N-Gram Release, 8/2006</vt:lpstr>
      <vt:lpstr>Google N-Gram Release</vt:lpstr>
      <vt:lpstr>Google Book N-grams</vt:lpstr>
      <vt:lpstr>Mô hình hóa ngôn ngữ</vt:lpstr>
      <vt:lpstr>Đánh giá: Mô hình của chúng ta tốt cỡ nào?</vt:lpstr>
      <vt:lpstr>Đánh giá ngoài (Extrinsic evaluation) mô hình N-gram</vt:lpstr>
      <vt:lpstr>Khó khăn của đánh giá ngoài mô hình N-gram</vt:lpstr>
      <vt:lpstr>Mô hình hóa ngôn ngữ</vt:lpstr>
      <vt:lpstr>Những số không</vt:lpstr>
      <vt:lpstr>Xác suất bigram bằng không</vt:lpstr>
      <vt:lpstr>Mô hình hóa ngôn ngữ</vt:lpstr>
      <vt:lpstr>Ước lượng Thêm 1 (Add-one estimation)</vt:lpstr>
      <vt:lpstr>Ngữ liệu Berkeley Restaurant: Đếm bigram đã được làm mịn Laplace</vt:lpstr>
      <vt:lpstr>Xác suất bigram đã được làm mịn Laplace</vt:lpstr>
      <vt:lpstr>Đếm bigram được tính lại theo xác suất làm mịn</vt:lpstr>
      <vt:lpstr>So sánh với đếm bigram nguyên gốc</vt:lpstr>
      <vt:lpstr>Ước lượng Thêm 1 (Add-1) là một công cụ thô sơ</vt:lpstr>
      <vt:lpstr>Mô hình hóa ngôn ngữ khác</vt:lpstr>
      <vt:lpstr>Backoff và Interpolation</vt:lpstr>
      <vt:lpstr>Tóm tắt N-gram Smoothing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Mô hình hóa ngôn ngữ</dc:title>
  <dc:creator>Christopher Manning</dc:creator>
  <cp:lastModifiedBy>Nguyễn Văn Kiệt</cp:lastModifiedBy>
  <cp:revision>6</cp:revision>
  <dcterms:created xsi:type="dcterms:W3CDTF">2010-04-19T15:31:24Z</dcterms:created>
  <dcterms:modified xsi:type="dcterms:W3CDTF">2021-09-29T12:22:34Z</dcterms:modified>
</cp:coreProperties>
</file>