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65" r:id="rId6"/>
    <p:sldId id="266" r:id="rId7"/>
    <p:sldId id="268" r:id="rId8"/>
    <p:sldId id="278" r:id="rId9"/>
    <p:sldId id="279" r:id="rId10"/>
    <p:sldId id="280" r:id="rId11"/>
    <p:sldId id="281" r:id="rId12"/>
    <p:sldId id="275" r:id="rId13"/>
    <p:sldId id="277" r:id="rId14"/>
    <p:sldId id="274"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howGuides="1">
      <p:cViewPr varScale="1">
        <p:scale>
          <a:sx n="77" d="100"/>
          <a:sy n="77" d="100"/>
        </p:scale>
        <p:origin x="498" y="90"/>
      </p:cViewPr>
      <p:guideLst>
        <p:guide orient="horz" pos="2160"/>
        <p:guide pos="3839"/>
      </p:guideLst>
    </p:cSldViewPr>
  </p:slideViewPr>
  <p:notesTextViewPr>
    <p:cViewPr>
      <p:scale>
        <a:sx n="1" d="1"/>
        <a:sy n="1" d="1"/>
      </p:scale>
      <p:origin x="0" y="0"/>
    </p:cViewPr>
  </p:notesTextViewPr>
  <p:notesViewPr>
    <p:cSldViewPr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1/31/2022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1/31/2022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a:t>Đồ án</a:t>
            </a:r>
            <a:endParaRPr dirty="0"/>
          </a:p>
        </p:txBody>
      </p:sp>
      <p:sp>
        <p:nvSpPr>
          <p:cNvPr id="4" name="Date Placeholder 3"/>
          <p:cNvSpPr>
            <a:spLocks noGrp="1"/>
          </p:cNvSpPr>
          <p:nvPr>
            <p:ph type="dt" sz="half" idx="10"/>
          </p:nvPr>
        </p:nvSpPr>
        <p:spPr/>
        <p:txBody>
          <a:bodyPr/>
          <a:lstStyle/>
          <a:p>
            <a:fld id="{9E7726B4-795C-4081-A7F9-D133454F3C87}" type="datetime1">
              <a:rPr lang="en-US" smtClean="0"/>
              <a:t>1/31/2022</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Đồ án</a:t>
            </a:r>
            <a:endParaRPr dirty="0"/>
          </a:p>
        </p:txBody>
      </p:sp>
      <p:sp>
        <p:nvSpPr>
          <p:cNvPr id="4" name="Date Placeholder 3"/>
          <p:cNvSpPr>
            <a:spLocks noGrp="1"/>
          </p:cNvSpPr>
          <p:nvPr>
            <p:ph type="dt" sz="half" idx="10"/>
          </p:nvPr>
        </p:nvSpPr>
        <p:spPr/>
        <p:txBody>
          <a:bodyPr/>
          <a:lstStyle/>
          <a:p>
            <a:fld id="{1B76C580-A85B-4600-B19D-AF150630AD21}" type="datetime1">
              <a:rPr lang="en-US" smtClean="0"/>
              <a:t>1/31/2022</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Đồ án</a:t>
            </a:r>
            <a:endParaRPr dirty="0"/>
          </a:p>
        </p:txBody>
      </p:sp>
      <p:sp>
        <p:nvSpPr>
          <p:cNvPr id="4" name="Date Placeholder 3"/>
          <p:cNvSpPr>
            <a:spLocks noGrp="1"/>
          </p:cNvSpPr>
          <p:nvPr>
            <p:ph type="dt" sz="half" idx="10"/>
          </p:nvPr>
        </p:nvSpPr>
        <p:spPr/>
        <p:txBody>
          <a:bodyPr/>
          <a:lstStyle/>
          <a:p>
            <a:fld id="{41788C04-5B6C-4609-B886-5F73C44E8552}" type="datetime1">
              <a:rPr lang="en-US" smtClean="0"/>
              <a:t>1/31/2022</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Đồ án</a:t>
            </a:r>
            <a:endParaRPr dirty="0"/>
          </a:p>
        </p:txBody>
      </p:sp>
      <p:sp>
        <p:nvSpPr>
          <p:cNvPr id="4" name="Date Placeholder 3"/>
          <p:cNvSpPr>
            <a:spLocks noGrp="1"/>
          </p:cNvSpPr>
          <p:nvPr>
            <p:ph type="dt" sz="half" idx="10"/>
          </p:nvPr>
        </p:nvSpPr>
        <p:spPr/>
        <p:txBody>
          <a:bodyPr/>
          <a:lstStyle/>
          <a:p>
            <a:fld id="{1C2CCACA-28FE-4983-AF1E-9EAECD68BF76}" type="datetime1">
              <a:rPr lang="en-US" smtClean="0"/>
              <a:t>1/31/2022</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Đồ án</a:t>
            </a:r>
            <a:endParaRPr dirty="0"/>
          </a:p>
        </p:txBody>
      </p:sp>
      <p:sp>
        <p:nvSpPr>
          <p:cNvPr id="4" name="Date Placeholder 3"/>
          <p:cNvSpPr>
            <a:spLocks noGrp="1"/>
          </p:cNvSpPr>
          <p:nvPr>
            <p:ph type="dt" sz="half" idx="10"/>
          </p:nvPr>
        </p:nvSpPr>
        <p:spPr/>
        <p:txBody>
          <a:bodyPr/>
          <a:lstStyle/>
          <a:p>
            <a:fld id="{2900D6A4-D936-427E-B3EF-3F102EEAE1A9}" type="datetime1">
              <a:rPr lang="en-US" smtClean="0"/>
              <a:t>1/31/2022</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Đồ án</a:t>
            </a:r>
            <a:endParaRPr dirty="0"/>
          </a:p>
        </p:txBody>
      </p:sp>
      <p:sp>
        <p:nvSpPr>
          <p:cNvPr id="5" name="Date Placeholder 4"/>
          <p:cNvSpPr>
            <a:spLocks noGrp="1"/>
          </p:cNvSpPr>
          <p:nvPr>
            <p:ph type="dt" sz="half" idx="10"/>
          </p:nvPr>
        </p:nvSpPr>
        <p:spPr/>
        <p:txBody>
          <a:bodyPr/>
          <a:lstStyle/>
          <a:p>
            <a:fld id="{21C97A0B-F581-4DED-B9D5-04F8E29A18FF}" type="datetime1">
              <a:rPr lang="en-US" smtClean="0"/>
              <a:t>1/31/2022</a:t>
            </a:fld>
            <a:endParaRPr dirty="0"/>
          </a:p>
        </p:txBody>
      </p:sp>
      <p:sp>
        <p:nvSpPr>
          <p:cNvPr id="7" name="Slide Number Placeholder 6"/>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Đồ án</a:t>
            </a:r>
            <a:endParaRPr dirty="0"/>
          </a:p>
        </p:txBody>
      </p:sp>
      <p:sp>
        <p:nvSpPr>
          <p:cNvPr id="7" name="Date Placeholder 6"/>
          <p:cNvSpPr>
            <a:spLocks noGrp="1"/>
          </p:cNvSpPr>
          <p:nvPr>
            <p:ph type="dt" sz="half" idx="10"/>
          </p:nvPr>
        </p:nvSpPr>
        <p:spPr/>
        <p:txBody>
          <a:bodyPr/>
          <a:lstStyle/>
          <a:p>
            <a:fld id="{9F6687ED-CB5F-4E81-B2D8-44D996B4B8D7}" type="datetime1">
              <a:rPr lang="en-US" smtClean="0"/>
              <a:t>1/31/2022</a:t>
            </a:fld>
            <a:endParaRPr dirty="0"/>
          </a:p>
        </p:txBody>
      </p:sp>
      <p:sp>
        <p:nvSpPr>
          <p:cNvPr id="9" name="Slide Number Placeholder 8"/>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Đồ án</a:t>
            </a:r>
            <a:endParaRPr dirty="0"/>
          </a:p>
        </p:txBody>
      </p:sp>
      <p:sp>
        <p:nvSpPr>
          <p:cNvPr id="3" name="Date Placeholder 2"/>
          <p:cNvSpPr>
            <a:spLocks noGrp="1"/>
          </p:cNvSpPr>
          <p:nvPr>
            <p:ph type="dt" sz="half" idx="10"/>
          </p:nvPr>
        </p:nvSpPr>
        <p:spPr/>
        <p:txBody>
          <a:bodyPr/>
          <a:lstStyle/>
          <a:p>
            <a:fld id="{54EC6ADE-8810-44EF-9099-D185619CE0A8}" type="datetime1">
              <a:rPr lang="en-US" smtClean="0"/>
              <a:t>1/31/2022</a:t>
            </a:fld>
            <a:endParaRPr dirty="0"/>
          </a:p>
        </p:txBody>
      </p:sp>
      <p:sp>
        <p:nvSpPr>
          <p:cNvPr id="5" name="Slide Number Placeholder 4"/>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Đồ án</a:t>
            </a:r>
            <a:endParaRPr dirty="0"/>
          </a:p>
        </p:txBody>
      </p:sp>
      <p:sp>
        <p:nvSpPr>
          <p:cNvPr id="2" name="Date Placeholder 1"/>
          <p:cNvSpPr>
            <a:spLocks noGrp="1"/>
          </p:cNvSpPr>
          <p:nvPr>
            <p:ph type="dt" sz="half" idx="10"/>
          </p:nvPr>
        </p:nvSpPr>
        <p:spPr/>
        <p:txBody>
          <a:bodyPr/>
          <a:lstStyle/>
          <a:p>
            <a:fld id="{254D6F67-E01D-4DD3-8797-00A1C2DF1B78}" type="datetime1">
              <a:rPr lang="en-US" smtClean="0"/>
              <a:t>1/31/2022</a:t>
            </a:fld>
            <a:endParaRPr dirty="0"/>
          </a:p>
        </p:txBody>
      </p:sp>
      <p:sp>
        <p:nvSpPr>
          <p:cNvPr id="4" name="Slide Number Placeholder 3"/>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Đồ án</a:t>
            </a:r>
            <a:endParaRPr dirty="0"/>
          </a:p>
        </p:txBody>
      </p:sp>
      <p:sp>
        <p:nvSpPr>
          <p:cNvPr id="5" name="Date Placeholder 4"/>
          <p:cNvSpPr>
            <a:spLocks noGrp="1"/>
          </p:cNvSpPr>
          <p:nvPr>
            <p:ph type="dt" sz="half" idx="10"/>
          </p:nvPr>
        </p:nvSpPr>
        <p:spPr/>
        <p:txBody>
          <a:bodyPr/>
          <a:lstStyle/>
          <a:p>
            <a:fld id="{7035359C-B677-44E0-8983-D5DFF005115F}" type="datetime1">
              <a:rPr lang="en-US" smtClean="0"/>
              <a:t>1/31/2022</a:t>
            </a:fld>
            <a:endParaRPr dirty="0"/>
          </a:p>
        </p:txBody>
      </p:sp>
      <p:sp>
        <p:nvSpPr>
          <p:cNvPr id="7" name="Slide Number Placeholder 6"/>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n-US"/>
              <a:t>Đồ án</a:t>
            </a:r>
            <a:endParaRPr lang="en-US" dirty="0"/>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92E241C-7F2E-4449-A91E-E411FB13BFC5}" type="datetime1">
              <a:rPr lang="en-US" smtClean="0"/>
              <a:t>1/31/2022</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211" y="1752600"/>
            <a:ext cx="9296396" cy="2514601"/>
          </a:xfrm>
        </p:spPr>
        <p:txBody>
          <a:bodyPr>
            <a:normAutofit/>
          </a:bodyPr>
          <a:lstStyle/>
          <a:p>
            <a:pPr algn="ctr"/>
            <a:br>
              <a:rPr lang="en-US" sz="4000" dirty="0">
                <a:latin typeface="Arial" panose="020B0604020202020204" pitchFamily="34" charset="0"/>
                <a:cs typeface="Arial" panose="020B0604020202020204" pitchFamily="34" charset="0"/>
              </a:rPr>
            </a:br>
            <a:r>
              <a:rPr lang="en-US" sz="4000" dirty="0">
                <a:latin typeface="Arial" panose="020B0604020202020204" pitchFamily="34" charset="0"/>
                <a:cs typeface="Arial" panose="020B0604020202020204" pitchFamily="34" charset="0"/>
              </a:rPr>
              <a:t>TỐI ƯU HÓA TÍN HIỆU ĐÈN GIAO THÔNG SỬ DỤNG THUẬT TOÁN HỌC TĂNG CƯỜNG</a:t>
            </a:r>
          </a:p>
        </p:txBody>
      </p:sp>
      <p:sp>
        <p:nvSpPr>
          <p:cNvPr id="3" name="Subtitle 2"/>
          <p:cNvSpPr>
            <a:spLocks noGrp="1"/>
          </p:cNvSpPr>
          <p:nvPr>
            <p:ph type="subTitle" idx="1"/>
          </p:nvPr>
        </p:nvSpPr>
        <p:spPr>
          <a:xfrm>
            <a:off x="3579808" y="4791205"/>
            <a:ext cx="5029201" cy="2057400"/>
          </a:xfrm>
        </p:spPr>
        <p:txBody>
          <a:bodyPr>
            <a:normAutofit/>
          </a:bodyPr>
          <a:lstStyle/>
          <a:p>
            <a:pPr>
              <a:lnSpc>
                <a:spcPct val="100000"/>
              </a:lnSpc>
            </a:pPr>
            <a:r>
              <a:rPr lang="en-US" sz="2000" dirty="0">
                <a:latin typeface="Arial" panose="020B0604020202020204" pitchFamily="34" charset="0"/>
                <a:cs typeface="Arial" panose="020B0604020202020204" pitchFamily="34" charset="0"/>
              </a:rPr>
              <a:t>GVHD: </a:t>
            </a:r>
            <a:r>
              <a:rPr lang="en-US" sz="2000" dirty="0" err="1">
                <a:latin typeface="Arial" panose="020B0604020202020204" pitchFamily="34" charset="0"/>
                <a:cs typeface="Arial" panose="020B0604020202020204" pitchFamily="34" charset="0"/>
              </a:rPr>
              <a:t>Đỗ</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Trọng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endParaRPr lang="en-US" sz="2000" dirty="0">
              <a:latin typeface="Arial" panose="020B0604020202020204" pitchFamily="34" charset="0"/>
              <a:cs typeface="Arial" panose="020B0604020202020204" pitchFamily="34" charset="0"/>
            </a:endParaRPr>
          </a:p>
          <a:p>
            <a:pPr>
              <a:lnSpc>
                <a:spcPct val="100000"/>
              </a:lnSpc>
            </a:pP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p>
          <a:p>
            <a:pPr marL="342900" indent="-342900">
              <a:lnSpc>
                <a:spcPct val="10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Mai Đức Thuận – 19522316</a:t>
            </a:r>
          </a:p>
          <a:p>
            <a:pPr marL="342900" indent="-342900">
              <a:lnSpc>
                <a:spcPct val="100000"/>
              </a:lnSpc>
              <a:buFont typeface="Arial" panose="020B0604020202020204" pitchFamily="34" charset="0"/>
              <a:buChar char="•"/>
            </a:pPr>
            <a:r>
              <a:rPr lang="en-US" sz="2000" dirty="0" err="1">
                <a:latin typeface="Arial" panose="020B0604020202020204" pitchFamily="34" charset="0"/>
                <a:cs typeface="Arial" panose="020B0604020202020204" pitchFamily="34" charset="0"/>
              </a:rPr>
              <a:t>Phạm</a:t>
            </a:r>
            <a:r>
              <a:rPr lang="en-US" sz="2000" dirty="0">
                <a:latin typeface="Arial" panose="020B0604020202020204" pitchFamily="34" charset="0"/>
                <a:cs typeface="Arial" panose="020B0604020202020204" pitchFamily="34" charset="0"/>
              </a:rPr>
              <a:t> Đức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- 19522253</a:t>
            </a:r>
          </a:p>
          <a:p>
            <a:pPr>
              <a:lnSpc>
                <a:spcPct val="100000"/>
              </a:lnSpc>
            </a:pPr>
            <a:endParaRPr lang="en-US" sz="2000" dirty="0">
              <a:latin typeface="Arial" panose="020B0604020202020204" pitchFamily="34" charset="0"/>
              <a:cs typeface="Arial" panose="020B0604020202020204" pitchFamily="34" charset="0"/>
            </a:endParaRPr>
          </a:p>
        </p:txBody>
      </p:sp>
      <p:pic>
        <p:nvPicPr>
          <p:cNvPr id="1026" name="Picture 2" descr="Vector Logo] Trường Đại Học Công Nghệ Thông Tin ĐHQG TP.HCM - UIT -  Download Định Dạng EPS, SVG Cho AI, Corel » Hải Triều">
            <a:extLst>
              <a:ext uri="{FF2B5EF4-FFF2-40B4-BE49-F238E27FC236}">
                <a16:creationId xmlns:a16="http://schemas.microsoft.com/office/drawing/2014/main" id="{0FB31715-11F7-4C56-8547-30A3F62A9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8471" y="152400"/>
            <a:ext cx="1911879"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675" y="228600"/>
            <a:ext cx="8686801" cy="1066800"/>
          </a:xfrm>
        </p:spPr>
        <p:txBody>
          <a:bodyPr/>
          <a:lstStyle/>
          <a:p>
            <a:r>
              <a:rPr lang="en-US" dirty="0">
                <a:latin typeface="Arial" panose="020B0604020202020204" pitchFamily="34" charset="0"/>
                <a:cs typeface="Arial" panose="020B0604020202020204" pitchFamily="34" charset="0"/>
              </a:rPr>
              <a:t>4. </a:t>
            </a:r>
            <a:r>
              <a:rPr lang="en-US" dirty="0" err="1">
                <a:latin typeface="Arial" panose="020B0604020202020204" pitchFamily="34" charset="0"/>
                <a:cs typeface="Arial" panose="020B0604020202020204" pitchFamily="34" charset="0"/>
              </a:rPr>
              <a:t>Tổng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endParaRPr lang="en-US"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1F5D846B-02D9-452F-B9F9-6B3A09CBBC92}"/>
              </a:ext>
            </a:extLst>
          </p:cNvPr>
          <p:cNvSpPr>
            <a:spLocks noGrp="1"/>
          </p:cNvSpPr>
          <p:nvPr>
            <p:ph type="dt" sz="half" idx="10"/>
          </p:nvPr>
        </p:nvSpPr>
        <p:spPr/>
        <p:txBody>
          <a:bodyPr/>
          <a:lstStyle/>
          <a:p>
            <a:fld id="{63E6A5B0-02F5-48E7-83E0-A208165BF67C}" type="datetime1">
              <a:rPr lang="en-US" smtClean="0"/>
              <a:t>1/31/2022</a:t>
            </a:fld>
            <a:endParaRPr lang="en-US" dirty="0"/>
          </a:p>
        </p:txBody>
      </p:sp>
      <p:sp>
        <p:nvSpPr>
          <p:cNvPr id="4" name="Footer Placeholder 3">
            <a:extLst>
              <a:ext uri="{FF2B5EF4-FFF2-40B4-BE49-F238E27FC236}">
                <a16:creationId xmlns:a16="http://schemas.microsoft.com/office/drawing/2014/main" id="{A3EDC248-EF4E-4834-A3E1-74277DBF59FB}"/>
              </a:ext>
            </a:extLst>
          </p:cNvPr>
          <p:cNvSpPr>
            <a:spLocks noGrp="1"/>
          </p:cNvSpPr>
          <p:nvPr>
            <p:ph type="ftr" sz="quarter" idx="11"/>
          </p:nvPr>
        </p:nvSpPr>
        <p:spPr/>
        <p:txBody>
          <a:bodyPr/>
          <a:lstStyle/>
          <a:p>
            <a:r>
              <a:rPr lang="en-US"/>
              <a:t>Đồ án</a:t>
            </a:r>
            <a:endParaRPr lang="en-US" dirty="0"/>
          </a:p>
        </p:txBody>
      </p:sp>
      <p:sp>
        <p:nvSpPr>
          <p:cNvPr id="5" name="Slide Number Placeholder 4">
            <a:extLst>
              <a:ext uri="{FF2B5EF4-FFF2-40B4-BE49-F238E27FC236}">
                <a16:creationId xmlns:a16="http://schemas.microsoft.com/office/drawing/2014/main" id="{ECF755E1-66FF-4A9D-8DFD-4C489B2066B1}"/>
              </a:ext>
            </a:extLst>
          </p:cNvPr>
          <p:cNvSpPr>
            <a:spLocks noGrp="1"/>
          </p:cNvSpPr>
          <p:nvPr>
            <p:ph type="sldNum" sz="quarter" idx="12"/>
          </p:nvPr>
        </p:nvSpPr>
        <p:spPr/>
        <p:txBody>
          <a:bodyPr/>
          <a:lstStyle/>
          <a:p>
            <a:fld id="{AAEAE4A8-A6E5-453E-B946-FB774B73F48C}" type="slidenum">
              <a:rPr lang="en-US" smtClean="0"/>
              <a:t>10</a:t>
            </a:fld>
            <a:endParaRPr lang="en-US" dirty="0"/>
          </a:p>
        </p:txBody>
      </p:sp>
      <p:sp>
        <p:nvSpPr>
          <p:cNvPr id="17" name="Content Placeholder 2">
            <a:extLst>
              <a:ext uri="{FF2B5EF4-FFF2-40B4-BE49-F238E27FC236}">
                <a16:creationId xmlns:a16="http://schemas.microsoft.com/office/drawing/2014/main" id="{3960C212-6E5A-47D7-A593-F16F704951A9}"/>
              </a:ext>
            </a:extLst>
          </p:cNvPr>
          <p:cNvSpPr txBox="1">
            <a:spLocks/>
          </p:cNvSpPr>
          <p:nvPr/>
        </p:nvSpPr>
        <p:spPr>
          <a:xfrm>
            <a:off x="1425575" y="2133600"/>
            <a:ext cx="8001000" cy="23622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2400" kern="120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1000"/>
              </a:spcBef>
              <a:buClr>
                <a:schemeClr val="tx1">
                  <a:lumMod val="65000"/>
                  <a:lumOff val="35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9pPr>
          </a:lstStyle>
          <a:p>
            <a:pPr marL="1245870" lvl="2" indent="-285750">
              <a:lnSpc>
                <a:spcPct val="150000"/>
              </a:lnSpc>
              <a:buFont typeface="Arial" panose="020B0604020202020204" pitchFamily="34" charset="0"/>
              <a:buChar char="•"/>
            </a:pPr>
            <a:r>
              <a:rPr lang="en-US" sz="1800" dirty="0" err="1">
                <a:solidFill>
                  <a:schemeClr val="tx1"/>
                </a:solidFill>
                <a:latin typeface="Arial" panose="020B0604020202020204" pitchFamily="34" charset="0"/>
                <a:cs typeface="Arial" panose="020B0604020202020204" pitchFamily="34" charset="0"/>
              </a:rPr>
              <a:t>Nhóm</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đã</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đề</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xuất</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một</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phương</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pháp</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điều</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khiển</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đèn</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tín</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hiệu</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giao</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thông</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cải</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tiến</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trực</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quan</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hơn</a:t>
            </a:r>
            <a:r>
              <a:rPr lang="en-US" sz="1800" dirty="0">
                <a:solidFill>
                  <a:schemeClr val="tx1"/>
                </a:solidFill>
                <a:latin typeface="Arial" panose="020B0604020202020204" pitchFamily="34" charset="0"/>
                <a:cs typeface="Arial" panose="020B0604020202020204" pitchFamily="34" charset="0"/>
              </a:rPr>
              <a:t>.</a:t>
            </a:r>
          </a:p>
          <a:p>
            <a:pPr marL="1245870" lvl="2" indent="-285750">
              <a:lnSpc>
                <a:spcPct val="150000"/>
              </a:lnSpc>
              <a:buFont typeface="Arial" panose="020B0604020202020204" pitchFamily="34" charset="0"/>
              <a:buChar char="•"/>
            </a:pPr>
            <a:r>
              <a:rPr lang="en-US" sz="1800" dirty="0" err="1">
                <a:solidFill>
                  <a:schemeClr val="tx1"/>
                </a:solidFill>
                <a:latin typeface="Arial" panose="020B0604020202020204" pitchFamily="34" charset="0"/>
                <a:cs typeface="Arial" panose="020B0604020202020204" pitchFamily="34" charset="0"/>
              </a:rPr>
              <a:t>Sử</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dụng</a:t>
            </a:r>
            <a:r>
              <a:rPr lang="en-US" sz="1800" dirty="0">
                <a:solidFill>
                  <a:schemeClr val="tx1"/>
                </a:solidFill>
                <a:latin typeface="Arial" panose="020B0604020202020204" pitchFamily="34" charset="0"/>
                <a:cs typeface="Arial" panose="020B0604020202020204" pitchFamily="34" charset="0"/>
              </a:rPr>
              <a:t> spark </a:t>
            </a:r>
            <a:r>
              <a:rPr lang="en-US" sz="1800" dirty="0" err="1">
                <a:solidFill>
                  <a:schemeClr val="tx1"/>
                </a:solidFill>
                <a:latin typeface="Arial" panose="020B0604020202020204" pitchFamily="34" charset="0"/>
                <a:cs typeface="Arial" panose="020B0604020202020204" pitchFamily="34" charset="0"/>
              </a:rPr>
              <a:t>cho</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phép</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lấy</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dữ</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liệu</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và</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xử</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lý</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thời</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gian</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thực</a:t>
            </a:r>
            <a:r>
              <a:rPr lang="en-US" sz="1800" dirty="0">
                <a:solidFill>
                  <a:schemeClr val="tx1"/>
                </a:solidFill>
                <a:latin typeface="Arial" panose="020B0604020202020204" pitchFamily="34" charset="0"/>
                <a:cs typeface="Arial" panose="020B0604020202020204" pitchFamily="34" charset="0"/>
              </a:rPr>
              <a:t>.</a:t>
            </a:r>
          </a:p>
          <a:p>
            <a:pPr marL="1245870" lvl="2" indent="-285750">
              <a:lnSpc>
                <a:spcPct val="150000"/>
              </a:lnSpc>
              <a:buFont typeface="Arial" panose="020B0604020202020204" pitchFamily="34" charset="0"/>
              <a:buChar char="•"/>
            </a:pPr>
            <a:r>
              <a:rPr lang="en-US" sz="1800" dirty="0" err="1">
                <a:solidFill>
                  <a:schemeClr val="tx1"/>
                </a:solidFill>
                <a:latin typeface="Arial" panose="020B0604020202020204" pitchFamily="34" charset="0"/>
                <a:cs typeface="Arial" panose="020B0604020202020204" pitchFamily="34" charset="0"/>
              </a:rPr>
              <a:t>Chưa</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thực</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nghiệm</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nhiều</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các</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thuật</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toán</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khác</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nhau</a:t>
            </a:r>
            <a:r>
              <a:rPr lang="en-US" sz="1800" dirty="0">
                <a:solidFill>
                  <a:schemeClr val="tx1"/>
                </a:solidFill>
                <a:latin typeface="Arial" panose="020B0604020202020204" pitchFamily="34" charset="0"/>
                <a:cs typeface="Arial" panose="020B0604020202020204" pitchFamily="34" charset="0"/>
              </a:rPr>
              <a:t>.</a:t>
            </a:r>
          </a:p>
          <a:p>
            <a:pPr marL="1245870" lvl="2" indent="-285750">
              <a:lnSpc>
                <a:spcPct val="150000"/>
              </a:lnSpc>
              <a:buFont typeface="Arial" panose="020B0604020202020204" pitchFamily="34" charset="0"/>
              <a:buChar char="•"/>
            </a:pPr>
            <a:endParaRPr lang="en-US" sz="1800" dirty="0">
              <a:solidFill>
                <a:schemeClr val="tx1"/>
              </a:solidFill>
              <a:latin typeface="Arial" panose="020B0604020202020204" pitchFamily="34" charset="0"/>
              <a:cs typeface="Arial" panose="020B0604020202020204" pitchFamily="34" charset="0"/>
            </a:endParaRPr>
          </a:p>
        </p:txBody>
      </p:sp>
      <p:sp>
        <p:nvSpPr>
          <p:cNvPr id="20" name="Content Placeholder 2">
            <a:extLst>
              <a:ext uri="{FF2B5EF4-FFF2-40B4-BE49-F238E27FC236}">
                <a16:creationId xmlns:a16="http://schemas.microsoft.com/office/drawing/2014/main" id="{BED61E19-BB7D-4532-92D3-F52D23BD4FA9}"/>
              </a:ext>
            </a:extLst>
          </p:cNvPr>
          <p:cNvSpPr txBox="1">
            <a:spLocks/>
          </p:cNvSpPr>
          <p:nvPr/>
        </p:nvSpPr>
        <p:spPr>
          <a:xfrm>
            <a:off x="1425575" y="3877734"/>
            <a:ext cx="8001000" cy="23622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2400" kern="120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1000"/>
              </a:spcBef>
              <a:buClr>
                <a:schemeClr val="tx1">
                  <a:lumMod val="65000"/>
                  <a:lumOff val="35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9pPr>
          </a:lstStyle>
          <a:p>
            <a:pPr marL="1245870" lvl="2" indent="-285750">
              <a:lnSpc>
                <a:spcPct val="150000"/>
              </a:lnSpc>
              <a:buFont typeface="Arial" panose="020B0604020202020204" pitchFamily="34" charset="0"/>
              <a:buChar char="•"/>
            </a:pPr>
            <a:endParaRPr lang="en-US" sz="1800" dirty="0">
              <a:solidFill>
                <a:schemeClr val="tx1"/>
              </a:solidFill>
              <a:latin typeface="Arial" panose="020B0604020202020204" pitchFamily="34" charset="0"/>
              <a:cs typeface="Arial" panose="020B0604020202020204" pitchFamily="34" charset="0"/>
            </a:endParaRPr>
          </a:p>
          <a:p>
            <a:pPr marL="960120" lvl="2">
              <a:lnSpc>
                <a:spcPct val="150000"/>
              </a:lnSpc>
            </a:pPr>
            <a:endParaRPr lang="en-US"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5528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B64BA4-5CB9-4433-AB2F-5BB9C5E310AF}"/>
              </a:ext>
            </a:extLst>
          </p:cNvPr>
          <p:cNvSpPr>
            <a:spLocks noGrp="1"/>
          </p:cNvSpPr>
          <p:nvPr>
            <p:ph type="title"/>
          </p:nvPr>
        </p:nvSpPr>
        <p:spPr>
          <a:xfrm>
            <a:off x="1141412" y="2438400"/>
            <a:ext cx="8686800" cy="1524000"/>
          </a:xfrm>
        </p:spPr>
        <p:txBody>
          <a:bodyPr/>
          <a:lstStyle/>
          <a:p>
            <a:pPr>
              <a:lnSpc>
                <a:spcPct val="100000"/>
              </a:lnSpc>
            </a:pPr>
            <a:r>
              <a:rPr lang="en-US" sz="4800" dirty="0" err="1">
                <a:latin typeface="Arial" panose="020B0604020202020204" pitchFamily="34" charset="0"/>
                <a:cs typeface="Arial" panose="020B0604020202020204" pitchFamily="34" charset="0"/>
              </a:rPr>
              <a:t>Cảm</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ơn</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thầy</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cô</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và</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các</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bạn</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đã</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lắng</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nghe</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055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800" dirty="0" err="1">
                <a:latin typeface="Arial" panose="020B0604020202020204" pitchFamily="34" charset="0"/>
                <a:cs typeface="Arial" panose="020B0604020202020204" pitchFamily="34" charset="0"/>
              </a:rPr>
              <a:t>Nội</a:t>
            </a:r>
            <a:r>
              <a:rPr lang="en-US" sz="4800" dirty="0">
                <a:latin typeface="Arial" panose="020B0604020202020204" pitchFamily="34" charset="0"/>
                <a:cs typeface="Arial" panose="020B0604020202020204" pitchFamily="34" charset="0"/>
              </a:rPr>
              <a:t> dung</a:t>
            </a:r>
          </a:p>
        </p:txBody>
      </p:sp>
      <p:sp>
        <p:nvSpPr>
          <p:cNvPr id="14" name="Content Placeholder 13"/>
          <p:cNvSpPr>
            <a:spLocks noGrp="1"/>
          </p:cNvSpPr>
          <p:nvPr>
            <p:ph idx="1"/>
          </p:nvPr>
        </p:nvSpPr>
        <p:spPr>
          <a:xfrm>
            <a:off x="1065211" y="2159000"/>
            <a:ext cx="8686801" cy="4191000"/>
          </a:xfrm>
        </p:spPr>
        <p:txBody>
          <a:bodyPr>
            <a:normAutofit/>
          </a:bodyPr>
          <a:lstStyle/>
          <a:p>
            <a:pPr marL="560070" indent="-514350">
              <a:buFont typeface="+mj-lt"/>
              <a:buAutoNum type="arabicPeriod"/>
            </a:pPr>
            <a:r>
              <a:rPr lang="en-US" sz="2800" b="1" dirty="0" err="1">
                <a:latin typeface="Arial" panose="020B0604020202020204" pitchFamily="34" charset="0"/>
                <a:cs typeface="Arial" panose="020B0604020202020204" pitchFamily="34" charset="0"/>
              </a:rPr>
              <a:t>Giới</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thiệu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bài</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toán</a:t>
            </a:r>
            <a:endParaRPr lang="en-US" sz="2800" b="1" dirty="0">
              <a:latin typeface="Arial" panose="020B0604020202020204" pitchFamily="34" charset="0"/>
              <a:cs typeface="Arial" panose="020B0604020202020204" pitchFamily="34" charset="0"/>
            </a:endParaRPr>
          </a:p>
          <a:p>
            <a:pPr marL="560070" indent="-514350">
              <a:buFont typeface="+mj-lt"/>
              <a:buAutoNum type="arabicPeriod"/>
            </a:pPr>
            <a:r>
              <a:rPr lang="en-US" sz="2800" b="1" dirty="0" err="1">
                <a:latin typeface="Arial" panose="020B0604020202020204" pitchFamily="34" charset="0"/>
                <a:cs typeface="Arial" panose="020B0604020202020204" pitchFamily="34" charset="0"/>
              </a:rPr>
              <a:t>Phương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pháp</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tiếp</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cận</a:t>
            </a:r>
            <a:endParaRPr lang="en-US" sz="2800" b="1" dirty="0">
              <a:latin typeface="Arial" panose="020B0604020202020204" pitchFamily="34" charset="0"/>
              <a:cs typeface="Arial" panose="020B0604020202020204" pitchFamily="34" charset="0"/>
            </a:endParaRPr>
          </a:p>
          <a:p>
            <a:pPr marL="560070" indent="-514350">
              <a:buFont typeface="+mj-lt"/>
              <a:buAutoNum type="arabicPeriod"/>
            </a:pPr>
            <a:r>
              <a:rPr lang="en-US" sz="2800" b="1" dirty="0" err="1">
                <a:latin typeface="Arial" panose="020B0604020202020204" pitchFamily="34" charset="0"/>
                <a:cs typeface="Arial" panose="020B0604020202020204" pitchFamily="34" charset="0"/>
              </a:rPr>
              <a:t>Thực</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nghiệm</a:t>
            </a:r>
            <a:endParaRPr lang="en-US" sz="2800" b="1" dirty="0">
              <a:latin typeface="Arial" panose="020B0604020202020204" pitchFamily="34" charset="0"/>
              <a:cs typeface="Arial" panose="020B0604020202020204" pitchFamily="34" charset="0"/>
            </a:endParaRPr>
          </a:p>
          <a:p>
            <a:pPr marL="560070" indent="-514350">
              <a:buFont typeface="+mj-lt"/>
              <a:buAutoNum type="arabicPeriod"/>
            </a:pPr>
            <a:r>
              <a:rPr lang="en-US" sz="2800" b="1" dirty="0" err="1">
                <a:latin typeface="Arial" panose="020B0604020202020204" pitchFamily="34" charset="0"/>
                <a:cs typeface="Arial" panose="020B0604020202020204" pitchFamily="34" charset="0"/>
              </a:rPr>
              <a:t>Kết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luận</a:t>
            </a:r>
            <a:endParaRPr lang="en-US" sz="2800" b="1" dirty="0">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B38F035B-B5DF-40F7-8482-3D5EDE8E8115}"/>
              </a:ext>
            </a:extLst>
          </p:cNvPr>
          <p:cNvSpPr>
            <a:spLocks noGrp="1"/>
          </p:cNvSpPr>
          <p:nvPr>
            <p:ph type="dt" sz="half" idx="10"/>
          </p:nvPr>
        </p:nvSpPr>
        <p:spPr/>
        <p:txBody>
          <a:bodyPr/>
          <a:lstStyle/>
          <a:p>
            <a:fld id="{F3455C0C-CA7A-4338-B616-C94C0C52F2C0}" type="datetime1">
              <a:rPr lang="en-US" smtClean="0"/>
              <a:t>1/31/2022</a:t>
            </a:fld>
            <a:endParaRPr lang="en-US" dirty="0"/>
          </a:p>
        </p:txBody>
      </p:sp>
      <p:sp>
        <p:nvSpPr>
          <p:cNvPr id="3" name="Footer Placeholder 2">
            <a:extLst>
              <a:ext uri="{FF2B5EF4-FFF2-40B4-BE49-F238E27FC236}">
                <a16:creationId xmlns:a16="http://schemas.microsoft.com/office/drawing/2014/main" id="{D38B19C9-B095-4BDD-B71A-8DD3BACE8CFD}"/>
              </a:ext>
            </a:extLst>
          </p:cNvPr>
          <p:cNvSpPr>
            <a:spLocks noGrp="1"/>
          </p:cNvSpPr>
          <p:nvPr>
            <p:ph type="ftr" sz="quarter" idx="11"/>
          </p:nvPr>
        </p:nvSpPr>
        <p:spPr/>
        <p:txBody>
          <a:bodyPr/>
          <a:lstStyle/>
          <a:p>
            <a:r>
              <a:rPr lang="en-US"/>
              <a:t>Đồ án</a:t>
            </a:r>
            <a:endParaRPr lang="en-US" dirty="0"/>
          </a:p>
        </p:txBody>
      </p:sp>
      <p:sp>
        <p:nvSpPr>
          <p:cNvPr id="4" name="Slide Number Placeholder 3">
            <a:extLst>
              <a:ext uri="{FF2B5EF4-FFF2-40B4-BE49-F238E27FC236}">
                <a16:creationId xmlns:a16="http://schemas.microsoft.com/office/drawing/2014/main" id="{F5DFC1C7-B194-421F-A0F0-4E96227472C5}"/>
              </a:ext>
            </a:extLst>
          </p:cNvPr>
          <p:cNvSpPr>
            <a:spLocks noGrp="1"/>
          </p:cNvSpPr>
          <p:nvPr>
            <p:ph type="sldNum" sz="quarter" idx="12"/>
          </p:nvPr>
        </p:nvSpPr>
        <p:spPr/>
        <p:txBody>
          <a:bodyPr/>
          <a:lstStyle/>
          <a:p>
            <a:fld id="{AAEAE4A8-A6E5-453E-B946-FB774B73F48C}" type="slidenum">
              <a:rPr lang="en-US" smtClean="0"/>
              <a:t>2</a:t>
            </a:fld>
            <a:endParaRPr lang="en-US" dirty="0"/>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675" y="228600"/>
            <a:ext cx="8686801" cy="1066800"/>
          </a:xfrm>
        </p:spPr>
        <p:txBody>
          <a:bodyPr/>
          <a:lstStyle/>
          <a:p>
            <a:r>
              <a:rPr lang="en-US" dirty="0">
                <a:latin typeface="Arial" panose="020B0604020202020204" pitchFamily="34" charset="0"/>
                <a:cs typeface="Arial" panose="020B0604020202020204" pitchFamily="34" charset="0"/>
              </a:rPr>
              <a:t>1.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endParaRPr lang="en-US"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1F5D846B-02D9-452F-B9F9-6B3A09CBBC92}"/>
              </a:ext>
            </a:extLst>
          </p:cNvPr>
          <p:cNvSpPr>
            <a:spLocks noGrp="1"/>
          </p:cNvSpPr>
          <p:nvPr>
            <p:ph type="dt" sz="half" idx="10"/>
          </p:nvPr>
        </p:nvSpPr>
        <p:spPr/>
        <p:txBody>
          <a:bodyPr/>
          <a:lstStyle/>
          <a:p>
            <a:fld id="{F306A799-1AF0-4699-BD21-0BD631000CF9}" type="datetime1">
              <a:rPr lang="en-US" smtClean="0"/>
              <a:t>1/31/2022</a:t>
            </a:fld>
            <a:endParaRPr lang="en-US" dirty="0"/>
          </a:p>
        </p:txBody>
      </p:sp>
      <p:sp>
        <p:nvSpPr>
          <p:cNvPr id="4" name="Footer Placeholder 3">
            <a:extLst>
              <a:ext uri="{FF2B5EF4-FFF2-40B4-BE49-F238E27FC236}">
                <a16:creationId xmlns:a16="http://schemas.microsoft.com/office/drawing/2014/main" id="{A3EDC248-EF4E-4834-A3E1-74277DBF59FB}"/>
              </a:ext>
            </a:extLst>
          </p:cNvPr>
          <p:cNvSpPr>
            <a:spLocks noGrp="1"/>
          </p:cNvSpPr>
          <p:nvPr>
            <p:ph type="ftr" sz="quarter" idx="11"/>
          </p:nvPr>
        </p:nvSpPr>
        <p:spPr/>
        <p:txBody>
          <a:bodyPr/>
          <a:lstStyle/>
          <a:p>
            <a:r>
              <a:rPr lang="en-US" dirty="0" err="1"/>
              <a:t>Đồ</a:t>
            </a:r>
            <a:r>
              <a:rPr lang="en-US" dirty="0"/>
              <a:t> </a:t>
            </a:r>
            <a:r>
              <a:rPr lang="en-US" dirty="0" err="1"/>
              <a:t>án</a:t>
            </a:r>
            <a:endParaRPr lang="en-US" dirty="0"/>
          </a:p>
        </p:txBody>
      </p:sp>
      <p:sp>
        <p:nvSpPr>
          <p:cNvPr id="5" name="Slide Number Placeholder 4">
            <a:extLst>
              <a:ext uri="{FF2B5EF4-FFF2-40B4-BE49-F238E27FC236}">
                <a16:creationId xmlns:a16="http://schemas.microsoft.com/office/drawing/2014/main" id="{ECF755E1-66FF-4A9D-8DFD-4C489B2066B1}"/>
              </a:ext>
            </a:extLst>
          </p:cNvPr>
          <p:cNvSpPr>
            <a:spLocks noGrp="1"/>
          </p:cNvSpPr>
          <p:nvPr>
            <p:ph type="sldNum" sz="quarter" idx="12"/>
          </p:nvPr>
        </p:nvSpPr>
        <p:spPr/>
        <p:txBody>
          <a:bodyPr/>
          <a:lstStyle/>
          <a:p>
            <a:fld id="{AAEAE4A8-A6E5-453E-B946-FB774B73F48C}" type="slidenum">
              <a:rPr lang="en-US" smtClean="0"/>
              <a:t>3</a:t>
            </a:fld>
            <a:endParaRPr lang="en-US" dirty="0"/>
          </a:p>
        </p:txBody>
      </p:sp>
      <p:sp>
        <p:nvSpPr>
          <p:cNvPr id="12" name="TextBox 11">
            <a:extLst>
              <a:ext uri="{FF2B5EF4-FFF2-40B4-BE49-F238E27FC236}">
                <a16:creationId xmlns:a16="http://schemas.microsoft.com/office/drawing/2014/main" id="{A030DF66-8F07-4A31-BD80-D8C6024F3B83}"/>
              </a:ext>
            </a:extLst>
          </p:cNvPr>
          <p:cNvSpPr txBox="1"/>
          <p:nvPr/>
        </p:nvSpPr>
        <p:spPr>
          <a:xfrm>
            <a:off x="1065213" y="1828800"/>
            <a:ext cx="5410199" cy="5027017"/>
          </a:xfrm>
          <a:prstGeom prst="rect">
            <a:avLst/>
          </a:prstGeom>
          <a:noFill/>
        </p:spPr>
        <p:txBody>
          <a:bodyPr wrap="square" rtlCol="0">
            <a:spAutoFit/>
          </a:bodyPr>
          <a:lstStyle/>
          <a:p>
            <a:pPr>
              <a:lnSpc>
                <a:spcPct val="150000"/>
              </a:lnSpc>
            </a:pPr>
            <a:r>
              <a:rPr lang="en-US" dirty="0" err="1">
                <a:latin typeface="Arial" panose="020B0604020202020204" pitchFamily="34" charset="0"/>
                <a:cs typeface="Arial" panose="020B0604020202020204" pitchFamily="34" charset="0"/>
              </a:rPr>
              <a:t>Vấn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ùn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nút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cắt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nghiêm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trọng</a:t>
            </a:r>
            <a:r>
              <a:rPr lang="en-US" dirty="0">
                <a:latin typeface="Arial" panose="020B0604020202020204" pitchFamily="34" charset="0"/>
                <a:cs typeface="Arial" panose="020B0604020202020204" pitchFamily="34" charset="0"/>
              </a:rPr>
              <a:t>.</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nút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đèn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nhóm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mang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cao</a:t>
            </a:r>
            <a:r>
              <a:rPr lang="en-US" dirty="0">
                <a:latin typeface="Arial" panose="020B0604020202020204" pitchFamily="34" charset="0"/>
                <a:cs typeface="Arial" panose="020B0604020202020204" pitchFamily="34" charset="0"/>
              </a:rPr>
              <a:t>.</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a:p>
            <a:pPr>
              <a:lnSpc>
                <a:spcPct val="150000"/>
              </a:lnSpc>
            </a:pPr>
            <a:endParaRPr lang="en-US" b="1" dirty="0">
              <a:latin typeface="Arial" panose="020B0604020202020204" pitchFamily="34" charset="0"/>
              <a:cs typeface="Arial" panose="020B0604020202020204" pitchFamily="34" charset="0"/>
            </a:endParaRPr>
          </a:p>
        </p:txBody>
      </p:sp>
      <p:pic>
        <p:nvPicPr>
          <p:cNvPr id="1026" name="Picture 2" descr="Một hệ thống thay thế đèn giao thông sắp được thử nghiệm, hứa hẹn tiết kiệm  20% thời gian lưu thông">
            <a:extLst>
              <a:ext uri="{FF2B5EF4-FFF2-40B4-BE49-F238E27FC236}">
                <a16:creationId xmlns:a16="http://schemas.microsoft.com/office/drawing/2014/main" id="{972F089B-9F5B-49A5-9B87-7ED107032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3673" y="2145824"/>
            <a:ext cx="3810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71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514350"/>
            <a:ext cx="8686801" cy="1066800"/>
          </a:xfrm>
        </p:spPr>
        <p:txBody>
          <a:bodyPr/>
          <a:lstStyle/>
          <a:p>
            <a:r>
              <a:rPr lang="en-US" dirty="0">
                <a:latin typeface="Arial" panose="020B0604020202020204" pitchFamily="34" charset="0"/>
                <a:cs typeface="Arial" panose="020B0604020202020204" pitchFamily="34" charset="0"/>
              </a:rPr>
              <a:t>2.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cận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1065212" y="1964267"/>
            <a:ext cx="7315200" cy="4191000"/>
          </a:xfrm>
        </p:spPr>
        <p:txBody>
          <a:bodyPr/>
          <a:lstStyle/>
          <a:p>
            <a:pPr marL="45720" indent="0">
              <a:buNone/>
            </a:pPr>
            <a:r>
              <a:rPr lang="en-US" b="1" dirty="0">
                <a:solidFill>
                  <a:schemeClr val="tx1"/>
                </a:solidFill>
                <a:latin typeface="Arial" panose="020B0604020202020204" pitchFamily="34" charset="0"/>
                <a:cs typeface="Arial" panose="020B0604020202020204" pitchFamily="34" charset="0"/>
              </a:rPr>
              <a:t>SUMO simulation</a:t>
            </a:r>
          </a:p>
          <a:p>
            <a:pPr marL="45720" indent="0">
              <a:buNone/>
            </a:pPr>
            <a:endParaRPr lang="en-US" b="1" dirty="0">
              <a:solidFill>
                <a:schemeClr val="tx1"/>
              </a:solidFill>
              <a:latin typeface="Arial" panose="020B0604020202020204" pitchFamily="34" charset="0"/>
              <a:cs typeface="Arial" panose="020B0604020202020204" pitchFamily="34" charset="0"/>
            </a:endParaRPr>
          </a:p>
          <a:p>
            <a:pPr marL="45720" indent="0">
              <a:buNone/>
            </a:pPr>
            <a:r>
              <a:rPr lang="vi-VN" sz="1600" b="0" i="0" dirty="0">
                <a:solidFill>
                  <a:schemeClr val="tx1"/>
                </a:solidFill>
                <a:effectLst/>
                <a:latin typeface="Arial" panose="020B0604020202020204" pitchFamily="34" charset="0"/>
                <a:cs typeface="Arial" panose="020B0604020202020204" pitchFamily="34" charset="0"/>
              </a:rPr>
              <a:t>Simulation of Urban Mobility (hay gọi tắt là SUMO) là một trình mô phỏng lưu lượng đa phương thức, cực nhỏ, mã nguồn mở.</a:t>
            </a:r>
            <a:endParaRPr lang="en-US" sz="1600" b="0" i="0" dirty="0">
              <a:solidFill>
                <a:schemeClr val="tx1"/>
              </a:solidFill>
              <a:effectLst/>
              <a:latin typeface="Arial" panose="020B0604020202020204" pitchFamily="34" charset="0"/>
              <a:cs typeface="Arial" panose="020B0604020202020204" pitchFamily="34" charset="0"/>
            </a:endParaRPr>
          </a:p>
          <a:p>
            <a:pPr marL="45720" indent="0">
              <a:buNone/>
            </a:pPr>
            <a:r>
              <a:rPr lang="en-US" sz="1600" b="0" i="0" dirty="0">
                <a:solidFill>
                  <a:schemeClr val="tx1"/>
                </a:solidFill>
                <a:effectLst/>
                <a:latin typeface="Arial" panose="020B0604020202020204" pitchFamily="34" charset="0"/>
                <a:cs typeface="Arial" panose="020B0604020202020204" pitchFamily="34" charset="0"/>
              </a:rPr>
              <a:t>H</a:t>
            </a:r>
            <a:r>
              <a:rPr lang="vi-VN" sz="1600" b="0" i="0" dirty="0">
                <a:solidFill>
                  <a:schemeClr val="tx1"/>
                </a:solidFill>
                <a:effectLst/>
                <a:latin typeface="Arial" panose="020B0604020202020204" pitchFamily="34" charset="0"/>
                <a:cs typeface="Arial" panose="020B0604020202020204" pitchFamily="34" charset="0"/>
              </a:rPr>
              <a:t>ỗ trợ Giao diện điều khiển lưu lượng (viết tắt là TraCI), là một API Python xử lý mô phỏng SUMO như một máy chủ và cho phép người dùng thu thập dữ liệu từ mô phỏng lưu lượng hoặc sửa đổi mô phỏng.</a:t>
            </a:r>
            <a:endParaRPr lang="en-US" sz="1600" b="1" dirty="0">
              <a:solidFill>
                <a:schemeClr val="tx1"/>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AE66E50E-5B06-40B9-AE31-EB67D12F252C}"/>
              </a:ext>
            </a:extLst>
          </p:cNvPr>
          <p:cNvSpPr>
            <a:spLocks noGrp="1"/>
          </p:cNvSpPr>
          <p:nvPr>
            <p:ph type="dt" sz="half" idx="10"/>
          </p:nvPr>
        </p:nvSpPr>
        <p:spPr/>
        <p:txBody>
          <a:bodyPr/>
          <a:lstStyle/>
          <a:p>
            <a:fld id="{AF01D9A1-9828-4DEA-AA3B-D63BC86973D5}" type="datetime1">
              <a:rPr lang="en-US" smtClean="0"/>
              <a:t>1/31/2022</a:t>
            </a:fld>
            <a:endParaRPr lang="en-US" dirty="0"/>
          </a:p>
        </p:txBody>
      </p:sp>
      <p:sp>
        <p:nvSpPr>
          <p:cNvPr id="5" name="Footer Placeholder 4">
            <a:extLst>
              <a:ext uri="{FF2B5EF4-FFF2-40B4-BE49-F238E27FC236}">
                <a16:creationId xmlns:a16="http://schemas.microsoft.com/office/drawing/2014/main" id="{BF6D721B-11AF-47EB-B6C1-550362AC4A59}"/>
              </a:ext>
            </a:extLst>
          </p:cNvPr>
          <p:cNvSpPr>
            <a:spLocks noGrp="1"/>
          </p:cNvSpPr>
          <p:nvPr>
            <p:ph type="ftr" sz="quarter" idx="11"/>
          </p:nvPr>
        </p:nvSpPr>
        <p:spPr/>
        <p:txBody>
          <a:bodyPr/>
          <a:lstStyle/>
          <a:p>
            <a:r>
              <a:rPr lang="en-US"/>
              <a:t>Đồ án</a:t>
            </a:r>
            <a:endParaRPr lang="en-US" dirty="0"/>
          </a:p>
        </p:txBody>
      </p:sp>
      <p:sp>
        <p:nvSpPr>
          <p:cNvPr id="6" name="Slide Number Placeholder 5">
            <a:extLst>
              <a:ext uri="{FF2B5EF4-FFF2-40B4-BE49-F238E27FC236}">
                <a16:creationId xmlns:a16="http://schemas.microsoft.com/office/drawing/2014/main" id="{A3B8A9DA-531E-496B-94FF-408E61289298}"/>
              </a:ext>
            </a:extLst>
          </p:cNvPr>
          <p:cNvSpPr>
            <a:spLocks noGrp="1"/>
          </p:cNvSpPr>
          <p:nvPr>
            <p:ph type="sldNum" sz="quarter" idx="12"/>
          </p:nvPr>
        </p:nvSpPr>
        <p:spPr/>
        <p:txBody>
          <a:bodyPr/>
          <a:lstStyle/>
          <a:p>
            <a:fld id="{AAEAE4A8-A6E5-453E-B946-FB774B73F48C}" type="slidenum">
              <a:rPr lang="en-US" smtClean="0"/>
              <a:t>4</a:t>
            </a:fld>
            <a:endParaRPr lang="en-US" dirty="0"/>
          </a:p>
        </p:txBody>
      </p:sp>
      <p:pic>
        <p:nvPicPr>
          <p:cNvPr id="2050" name="Picture 2" descr="lookaside.fbsbx.com/lookaside/crawler/media/?me...">
            <a:extLst>
              <a:ext uri="{FF2B5EF4-FFF2-40B4-BE49-F238E27FC236}">
                <a16:creationId xmlns:a16="http://schemas.microsoft.com/office/drawing/2014/main" id="{431D76AA-871E-492C-B64C-11A422284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0115" y="2319337"/>
            <a:ext cx="205740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26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E66E50E-5B06-40B9-AE31-EB67D12F252C}"/>
              </a:ext>
            </a:extLst>
          </p:cNvPr>
          <p:cNvSpPr>
            <a:spLocks noGrp="1"/>
          </p:cNvSpPr>
          <p:nvPr>
            <p:ph type="dt" sz="half" idx="10"/>
          </p:nvPr>
        </p:nvSpPr>
        <p:spPr/>
        <p:txBody>
          <a:bodyPr/>
          <a:lstStyle/>
          <a:p>
            <a:fld id="{AF01D9A1-9828-4DEA-AA3B-D63BC86973D5}" type="datetime1">
              <a:rPr lang="en-US" smtClean="0"/>
              <a:t>1/31/2022</a:t>
            </a:fld>
            <a:endParaRPr lang="en-US" dirty="0"/>
          </a:p>
        </p:txBody>
      </p:sp>
      <p:sp>
        <p:nvSpPr>
          <p:cNvPr id="5" name="Footer Placeholder 4">
            <a:extLst>
              <a:ext uri="{FF2B5EF4-FFF2-40B4-BE49-F238E27FC236}">
                <a16:creationId xmlns:a16="http://schemas.microsoft.com/office/drawing/2014/main" id="{BF6D721B-11AF-47EB-B6C1-550362AC4A59}"/>
              </a:ext>
            </a:extLst>
          </p:cNvPr>
          <p:cNvSpPr>
            <a:spLocks noGrp="1"/>
          </p:cNvSpPr>
          <p:nvPr>
            <p:ph type="ftr" sz="quarter" idx="11"/>
          </p:nvPr>
        </p:nvSpPr>
        <p:spPr/>
        <p:txBody>
          <a:bodyPr/>
          <a:lstStyle/>
          <a:p>
            <a:r>
              <a:rPr lang="en-US"/>
              <a:t>Đồ án</a:t>
            </a:r>
            <a:endParaRPr lang="en-US" dirty="0"/>
          </a:p>
        </p:txBody>
      </p:sp>
      <p:sp>
        <p:nvSpPr>
          <p:cNvPr id="6" name="Slide Number Placeholder 5">
            <a:extLst>
              <a:ext uri="{FF2B5EF4-FFF2-40B4-BE49-F238E27FC236}">
                <a16:creationId xmlns:a16="http://schemas.microsoft.com/office/drawing/2014/main" id="{A3B8A9DA-531E-496B-94FF-408E61289298}"/>
              </a:ext>
            </a:extLst>
          </p:cNvPr>
          <p:cNvSpPr>
            <a:spLocks noGrp="1"/>
          </p:cNvSpPr>
          <p:nvPr>
            <p:ph type="sldNum" sz="quarter" idx="12"/>
          </p:nvPr>
        </p:nvSpPr>
        <p:spPr/>
        <p:txBody>
          <a:bodyPr/>
          <a:lstStyle/>
          <a:p>
            <a:fld id="{AAEAE4A8-A6E5-453E-B946-FB774B73F48C}" type="slidenum">
              <a:rPr lang="en-US" smtClean="0"/>
              <a:t>5</a:t>
            </a:fld>
            <a:endParaRPr lang="en-US" dirty="0"/>
          </a:p>
        </p:txBody>
      </p:sp>
      <p:pic>
        <p:nvPicPr>
          <p:cNvPr id="10" name="Picture 9" descr="Graphical user interface&#10;&#10;Description automatically generated with low confidence">
            <a:extLst>
              <a:ext uri="{FF2B5EF4-FFF2-40B4-BE49-F238E27FC236}">
                <a16:creationId xmlns:a16="http://schemas.microsoft.com/office/drawing/2014/main" id="{1243B8F2-F430-420A-BCCF-E2C98C7443D2}"/>
              </a:ext>
            </a:extLst>
          </p:cNvPr>
          <p:cNvPicPr>
            <a:picLocks noChangeAspect="1"/>
          </p:cNvPicPr>
          <p:nvPr/>
        </p:nvPicPr>
        <p:blipFill>
          <a:blip r:embed="rId2"/>
          <a:stretch>
            <a:fillRect/>
          </a:stretch>
        </p:blipFill>
        <p:spPr>
          <a:xfrm>
            <a:off x="1522412" y="990600"/>
            <a:ext cx="8478433" cy="4467849"/>
          </a:xfrm>
          <a:prstGeom prst="rect">
            <a:avLst/>
          </a:prstGeom>
        </p:spPr>
      </p:pic>
    </p:spTree>
    <p:extLst>
      <p:ext uri="{BB962C8B-B14F-4D97-AF65-F5344CB8AC3E}">
        <p14:creationId xmlns:p14="http://schemas.microsoft.com/office/powerpoint/2010/main" val="27855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514350"/>
            <a:ext cx="8686801" cy="1066800"/>
          </a:xfrm>
        </p:spPr>
        <p:txBody>
          <a:bodyPr/>
          <a:lstStyle/>
          <a:p>
            <a:r>
              <a:rPr lang="en-US" dirty="0">
                <a:latin typeface="Arial" panose="020B0604020202020204" pitchFamily="34" charset="0"/>
                <a:cs typeface="Arial" panose="020B0604020202020204" pitchFamily="34" charset="0"/>
              </a:rPr>
              <a:t>2.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cận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1065212" y="1964267"/>
            <a:ext cx="5881688" cy="4191000"/>
          </a:xfrm>
        </p:spPr>
        <p:txBody>
          <a:bodyPr/>
          <a:lstStyle/>
          <a:p>
            <a:pPr marL="45720" indent="0">
              <a:lnSpc>
                <a:spcPct val="100000"/>
              </a:lnSpc>
              <a:buNone/>
            </a:pPr>
            <a:r>
              <a:rPr lang="en-US" b="1" dirty="0">
                <a:solidFill>
                  <a:schemeClr val="tx1"/>
                </a:solidFill>
                <a:latin typeface="Arial" panose="020B0604020202020204" pitchFamily="34" charset="0"/>
                <a:cs typeface="Arial" panose="020B0604020202020204" pitchFamily="34" charset="0"/>
              </a:rPr>
              <a:t>Reinforcement learning </a:t>
            </a:r>
            <a:r>
              <a:rPr lang="en-US" b="1" dirty="0" err="1">
                <a:solidFill>
                  <a:schemeClr val="tx1"/>
                </a:solidFill>
                <a:latin typeface="Arial" panose="020B0604020202020204" pitchFamily="34" charset="0"/>
                <a:cs typeface="Arial" panose="020B0604020202020204" pitchFamily="34" charset="0"/>
              </a:rPr>
              <a:t>và</a:t>
            </a:r>
            <a:r>
              <a:rPr lang="en-US" b="1" dirty="0">
                <a:solidFill>
                  <a:schemeClr val="tx1"/>
                </a:solidFill>
                <a:latin typeface="Arial" panose="020B0604020202020204" pitchFamily="34" charset="0"/>
                <a:cs typeface="Arial" panose="020B0604020202020204" pitchFamily="34" charset="0"/>
              </a:rPr>
              <a:t> Deep Q-learning</a:t>
            </a:r>
          </a:p>
          <a:p>
            <a:pPr marL="45720" indent="0">
              <a:lnSpc>
                <a:spcPct val="100000"/>
              </a:lnSpc>
              <a:buNone/>
            </a:pPr>
            <a:r>
              <a:rPr lang="vi-VN" sz="1600" b="0" i="0" dirty="0">
                <a:solidFill>
                  <a:srgbClr val="1B1B1B"/>
                </a:solidFill>
                <a:effectLst/>
                <a:latin typeface="Arial" panose="020B0604020202020204" pitchFamily="34" charset="0"/>
                <a:cs typeface="Arial" panose="020B0604020202020204" pitchFamily="34" charset="0"/>
              </a:rPr>
              <a:t>Học tăng cường (Reinforcement Learning-RL) là một trong ba kiểu học máy chính</a:t>
            </a:r>
            <a:r>
              <a:rPr lang="en-US" sz="1600" b="1" i="0" dirty="0">
                <a:solidFill>
                  <a:schemeClr val="tx1"/>
                </a:solidFill>
                <a:effectLst/>
                <a:latin typeface="Arial" panose="020B0604020202020204" pitchFamily="34" charset="0"/>
                <a:cs typeface="Arial" panose="020B0604020202020204" pitchFamily="34" charset="0"/>
              </a:rPr>
              <a:t>, </a:t>
            </a:r>
            <a:r>
              <a:rPr lang="en-US" sz="1600" b="1" i="0" dirty="0" err="1">
                <a:solidFill>
                  <a:schemeClr val="tx1"/>
                </a:solidFill>
                <a:effectLst/>
                <a:latin typeface="Arial" panose="020B0604020202020204" pitchFamily="34" charset="0"/>
                <a:cs typeface="Arial" panose="020B0604020202020204" pitchFamily="34" charset="0"/>
              </a:rPr>
              <a:t>bản</a:t>
            </a:r>
            <a:r>
              <a:rPr lang="en-US" sz="1600" b="1" i="0" dirty="0">
                <a:solidFill>
                  <a:schemeClr val="tx1"/>
                </a:solidFill>
                <a:effectLst/>
                <a:latin typeface="Arial" panose="020B0604020202020204" pitchFamily="34" charset="0"/>
                <a:cs typeface="Arial" panose="020B0604020202020204" pitchFamily="34" charset="0"/>
              </a:rPr>
              <a:t> </a:t>
            </a:r>
            <a:r>
              <a:rPr lang="en-US" sz="1600" b="1" i="0" dirty="0" err="1">
                <a:solidFill>
                  <a:schemeClr val="tx1"/>
                </a:solidFill>
                <a:effectLst/>
                <a:latin typeface="Arial" panose="020B0604020202020204" pitchFamily="34" charset="0"/>
                <a:cs typeface="Arial" panose="020B0604020202020204" pitchFamily="34" charset="0"/>
              </a:rPr>
              <a:t>chất</a:t>
            </a:r>
            <a:r>
              <a:rPr lang="en-US" sz="1600" b="1" i="0" dirty="0">
                <a:solidFill>
                  <a:schemeClr val="tx1"/>
                </a:solidFill>
                <a:effectLst/>
                <a:latin typeface="Arial" panose="020B0604020202020204" pitchFamily="34" charset="0"/>
                <a:cs typeface="Arial" panose="020B0604020202020204" pitchFamily="34" charset="0"/>
              </a:rPr>
              <a:t> </a:t>
            </a:r>
            <a:r>
              <a:rPr lang="en-US" sz="1600" b="1" i="0" dirty="0" err="1">
                <a:solidFill>
                  <a:schemeClr val="tx1"/>
                </a:solidFill>
                <a:effectLst/>
                <a:latin typeface="Arial" panose="020B0604020202020204" pitchFamily="34" charset="0"/>
                <a:cs typeface="Arial" panose="020B0604020202020204" pitchFamily="34" charset="0"/>
              </a:rPr>
              <a:t>là</a:t>
            </a:r>
            <a:r>
              <a:rPr lang="en-US" sz="1600" b="1" i="0" dirty="0">
                <a:solidFill>
                  <a:schemeClr val="tx1"/>
                </a:solidFill>
                <a:effectLst/>
                <a:latin typeface="Arial" panose="020B0604020202020204" pitchFamily="34" charset="0"/>
                <a:cs typeface="Arial" panose="020B0604020202020204" pitchFamily="34" charset="0"/>
              </a:rPr>
              <a:t> </a:t>
            </a:r>
            <a:r>
              <a:rPr lang="en-US" sz="1600" b="0" i="0" dirty="0">
                <a:solidFill>
                  <a:srgbClr val="1B1B1B"/>
                </a:solidFill>
                <a:effectLst/>
                <a:latin typeface="Arial" panose="020B0604020202020204" pitchFamily="34" charset="0"/>
                <a:cs typeface="Arial" panose="020B0604020202020204" pitchFamily="34" charset="0"/>
              </a:rPr>
              <a:t>trial-and-error.</a:t>
            </a:r>
          </a:p>
          <a:p>
            <a:pPr marL="45720" indent="0">
              <a:lnSpc>
                <a:spcPct val="100000"/>
              </a:lnSpc>
              <a:buNone/>
            </a:pPr>
            <a:r>
              <a:rPr lang="en-US" sz="1600" b="0" i="0" dirty="0" err="1">
                <a:solidFill>
                  <a:srgbClr val="1B1B1B"/>
                </a:solidFill>
                <a:effectLst/>
                <a:latin typeface="Arial" panose="020B0604020202020204" pitchFamily="34" charset="0"/>
                <a:cs typeface="Arial" panose="020B0604020202020204" pitchFamily="34" charset="0"/>
              </a:rPr>
              <a:t>Gồm</a:t>
            </a:r>
            <a:r>
              <a:rPr lang="en-US" sz="1600" b="0" i="0" dirty="0">
                <a:solidFill>
                  <a:srgbClr val="1B1B1B"/>
                </a:solidFill>
                <a:effectLst/>
                <a:latin typeface="Arial" panose="020B0604020202020204" pitchFamily="34" charset="0"/>
                <a:cs typeface="Arial" panose="020B0604020202020204" pitchFamily="34" charset="0"/>
              </a:rPr>
              <a:t> 7 </a:t>
            </a:r>
            <a:r>
              <a:rPr lang="en-US" sz="1600" b="0" i="0" dirty="0" err="1">
                <a:solidFill>
                  <a:srgbClr val="1B1B1B"/>
                </a:solidFill>
                <a:effectLst/>
                <a:latin typeface="Arial" panose="020B0604020202020204" pitchFamily="34" charset="0"/>
                <a:cs typeface="Arial" panose="020B0604020202020204" pitchFamily="34" charset="0"/>
              </a:rPr>
              <a:t>khái</a:t>
            </a:r>
            <a:r>
              <a:rPr lang="en-US" sz="1600" b="0" i="0" dirty="0">
                <a:solidFill>
                  <a:srgbClr val="1B1B1B"/>
                </a:solidFill>
                <a:effectLst/>
                <a:latin typeface="Arial" panose="020B0604020202020204" pitchFamily="34" charset="0"/>
                <a:cs typeface="Arial" panose="020B0604020202020204" pitchFamily="34" charset="0"/>
              </a:rPr>
              <a:t> </a:t>
            </a:r>
            <a:r>
              <a:rPr lang="en-US" sz="1600" b="0" i="0" dirty="0" err="1">
                <a:solidFill>
                  <a:srgbClr val="1B1B1B"/>
                </a:solidFill>
                <a:effectLst/>
                <a:latin typeface="Arial" panose="020B0604020202020204" pitchFamily="34" charset="0"/>
                <a:cs typeface="Arial" panose="020B0604020202020204" pitchFamily="34" charset="0"/>
              </a:rPr>
              <a:t>niệm</a:t>
            </a:r>
            <a:r>
              <a:rPr lang="en-US" sz="1600" b="0" i="0" dirty="0">
                <a:solidFill>
                  <a:srgbClr val="1B1B1B"/>
                </a:solidFill>
                <a:effectLst/>
                <a:latin typeface="Arial" panose="020B0604020202020204" pitchFamily="34" charset="0"/>
                <a:cs typeface="Arial" panose="020B0604020202020204" pitchFamily="34" charset="0"/>
              </a:rPr>
              <a:t> </a:t>
            </a:r>
            <a:r>
              <a:rPr lang="en-US" sz="1600" b="0" i="0" dirty="0" err="1">
                <a:solidFill>
                  <a:srgbClr val="1B1B1B"/>
                </a:solidFill>
                <a:effectLst/>
                <a:latin typeface="Arial" panose="020B0604020202020204" pitchFamily="34" charset="0"/>
                <a:cs typeface="Arial" panose="020B0604020202020204" pitchFamily="34" charset="0"/>
              </a:rPr>
              <a:t>chính</a:t>
            </a:r>
            <a:r>
              <a:rPr lang="en-US" sz="1600" b="0" i="0" dirty="0">
                <a:solidFill>
                  <a:srgbClr val="1B1B1B"/>
                </a:solidFill>
                <a:effectLst/>
                <a:latin typeface="Arial" panose="020B0604020202020204" pitchFamily="34" charset="0"/>
                <a:cs typeface="Arial" panose="020B0604020202020204" pitchFamily="34" charset="0"/>
              </a:rPr>
              <a:t>: </a:t>
            </a:r>
            <a:r>
              <a:rPr lang="en-US" sz="1600" b="1" i="0" dirty="0">
                <a:solidFill>
                  <a:srgbClr val="1B1B1B"/>
                </a:solidFill>
                <a:effectLst/>
                <a:latin typeface="Arial" panose="020B0604020202020204" pitchFamily="34" charset="0"/>
                <a:cs typeface="Arial" panose="020B0604020202020204" pitchFamily="34" charset="0"/>
              </a:rPr>
              <a:t>Agent, Environment, State, Action, Reward, Episode, Policy</a:t>
            </a:r>
            <a:r>
              <a:rPr lang="en-US" sz="1600" b="0" i="0" dirty="0">
                <a:solidFill>
                  <a:srgbClr val="1B1B1B"/>
                </a:solidFill>
                <a:effectLst/>
                <a:latin typeface="Arial" panose="020B0604020202020204" pitchFamily="34" charset="0"/>
                <a:cs typeface="Arial" panose="020B0604020202020204" pitchFamily="34" charset="0"/>
              </a:rPr>
              <a:t>.</a:t>
            </a:r>
          </a:p>
          <a:p>
            <a:pPr marL="45720" indent="0">
              <a:lnSpc>
                <a:spcPct val="100000"/>
              </a:lnSpc>
              <a:buNone/>
            </a:pPr>
            <a:r>
              <a:rPr lang="vi-VN" sz="1600" b="0" dirty="0">
                <a:solidFill>
                  <a:srgbClr val="202122"/>
                </a:solidFill>
                <a:effectLst/>
                <a:latin typeface="Arial" panose="020B0604020202020204" pitchFamily="34" charset="0"/>
              </a:rPr>
              <a:t>Các thuật toán học tăng cường cố gắng tìm một chiến lược ánh xạ các trạng thái của thế giới tới các hành động mà agent nên chọn trong các trạng thái đó.</a:t>
            </a:r>
            <a:endParaRPr lang="en-US" sz="1600" b="1" dirty="0">
              <a:solidFill>
                <a:schemeClr val="tx1"/>
              </a:solidFill>
              <a:latin typeface="Arial" panose="020B0604020202020204" pitchFamily="34" charset="0"/>
              <a:cs typeface="Arial" panose="020B0604020202020204" pitchFamily="34" charset="0"/>
            </a:endParaRPr>
          </a:p>
          <a:p>
            <a:pPr marL="45720" indent="0">
              <a:lnSpc>
                <a:spcPct val="100000"/>
              </a:lnSpc>
              <a:buNone/>
            </a:pPr>
            <a:endParaRPr lang="en-US" b="1" dirty="0">
              <a:solidFill>
                <a:schemeClr val="tx1"/>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AE66E50E-5B06-40B9-AE31-EB67D12F252C}"/>
              </a:ext>
            </a:extLst>
          </p:cNvPr>
          <p:cNvSpPr>
            <a:spLocks noGrp="1"/>
          </p:cNvSpPr>
          <p:nvPr>
            <p:ph type="dt" sz="half" idx="10"/>
          </p:nvPr>
        </p:nvSpPr>
        <p:spPr/>
        <p:txBody>
          <a:bodyPr/>
          <a:lstStyle/>
          <a:p>
            <a:fld id="{AF01D9A1-9828-4DEA-AA3B-D63BC86973D5}" type="datetime1">
              <a:rPr lang="en-US" smtClean="0"/>
              <a:t>1/31/2022</a:t>
            </a:fld>
            <a:endParaRPr lang="en-US" dirty="0"/>
          </a:p>
        </p:txBody>
      </p:sp>
      <p:sp>
        <p:nvSpPr>
          <p:cNvPr id="5" name="Footer Placeholder 4">
            <a:extLst>
              <a:ext uri="{FF2B5EF4-FFF2-40B4-BE49-F238E27FC236}">
                <a16:creationId xmlns:a16="http://schemas.microsoft.com/office/drawing/2014/main" id="{BF6D721B-11AF-47EB-B6C1-550362AC4A59}"/>
              </a:ext>
            </a:extLst>
          </p:cNvPr>
          <p:cNvSpPr>
            <a:spLocks noGrp="1"/>
          </p:cNvSpPr>
          <p:nvPr>
            <p:ph type="ftr" sz="quarter" idx="11"/>
          </p:nvPr>
        </p:nvSpPr>
        <p:spPr/>
        <p:txBody>
          <a:bodyPr/>
          <a:lstStyle/>
          <a:p>
            <a:r>
              <a:rPr lang="en-US"/>
              <a:t>Đồ án</a:t>
            </a:r>
            <a:endParaRPr lang="en-US" dirty="0"/>
          </a:p>
        </p:txBody>
      </p:sp>
      <p:sp>
        <p:nvSpPr>
          <p:cNvPr id="6" name="Slide Number Placeholder 5">
            <a:extLst>
              <a:ext uri="{FF2B5EF4-FFF2-40B4-BE49-F238E27FC236}">
                <a16:creationId xmlns:a16="http://schemas.microsoft.com/office/drawing/2014/main" id="{A3B8A9DA-531E-496B-94FF-408E61289298}"/>
              </a:ext>
            </a:extLst>
          </p:cNvPr>
          <p:cNvSpPr>
            <a:spLocks noGrp="1"/>
          </p:cNvSpPr>
          <p:nvPr>
            <p:ph type="sldNum" sz="quarter" idx="12"/>
          </p:nvPr>
        </p:nvSpPr>
        <p:spPr/>
        <p:txBody>
          <a:bodyPr/>
          <a:lstStyle/>
          <a:p>
            <a:fld id="{AAEAE4A8-A6E5-453E-B946-FB774B73F48C}" type="slidenum">
              <a:rPr lang="en-US" smtClean="0"/>
              <a:t>6</a:t>
            </a:fld>
            <a:endParaRPr lang="en-US" dirty="0"/>
          </a:p>
        </p:txBody>
      </p:sp>
      <p:pic>
        <p:nvPicPr>
          <p:cNvPr id="5124" name="Picture 4" descr="Học tăng cường là gì? – Huỳnh Thanh Việt">
            <a:extLst>
              <a:ext uri="{FF2B5EF4-FFF2-40B4-BE49-F238E27FC236}">
                <a16:creationId xmlns:a16="http://schemas.microsoft.com/office/drawing/2014/main" id="{0D6B8004-37A8-4A23-90D8-9AC4AEF2F5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4226" y="2078831"/>
            <a:ext cx="5248759" cy="2700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789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514350"/>
            <a:ext cx="8686801" cy="1066800"/>
          </a:xfrm>
        </p:spPr>
        <p:txBody>
          <a:bodyPr/>
          <a:lstStyle/>
          <a:p>
            <a:r>
              <a:rPr lang="en-US">
                <a:latin typeface="Arial" panose="020B0604020202020204" pitchFamily="34" charset="0"/>
                <a:cs typeface="Arial" panose="020B0604020202020204" pitchFamily="34" charset="0"/>
              </a:rPr>
              <a:t>2. Phương pháp tiếp cận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1065212" y="1964267"/>
            <a:ext cx="5653086" cy="4191000"/>
          </a:xfrm>
        </p:spPr>
        <p:txBody>
          <a:bodyPr/>
          <a:lstStyle/>
          <a:p>
            <a:pPr marL="45720" indent="0">
              <a:buNone/>
            </a:pPr>
            <a:r>
              <a:rPr lang="en-US" b="1" dirty="0">
                <a:solidFill>
                  <a:schemeClr val="tx1"/>
                </a:solidFill>
                <a:latin typeface="Arial" panose="020B0604020202020204" pitchFamily="34" charset="0"/>
                <a:cs typeface="Arial" panose="020B0604020202020204" pitchFamily="34" charset="0"/>
              </a:rPr>
              <a:t>Reinforcement learning </a:t>
            </a:r>
            <a:r>
              <a:rPr lang="en-US" b="1" dirty="0" err="1">
                <a:solidFill>
                  <a:schemeClr val="tx1"/>
                </a:solidFill>
                <a:latin typeface="Arial" panose="020B0604020202020204" pitchFamily="34" charset="0"/>
                <a:cs typeface="Arial" panose="020B0604020202020204" pitchFamily="34" charset="0"/>
              </a:rPr>
              <a:t>và</a:t>
            </a:r>
            <a:r>
              <a:rPr lang="en-US" b="1" dirty="0">
                <a:solidFill>
                  <a:schemeClr val="tx1"/>
                </a:solidFill>
                <a:latin typeface="Arial" panose="020B0604020202020204" pitchFamily="34" charset="0"/>
                <a:cs typeface="Arial" panose="020B0604020202020204" pitchFamily="34" charset="0"/>
              </a:rPr>
              <a:t> Deep Q-learning</a:t>
            </a:r>
          </a:p>
          <a:p>
            <a:pPr marL="45720" indent="0">
              <a:buNone/>
            </a:pPr>
            <a:endParaRPr lang="en-US" b="1" dirty="0">
              <a:solidFill>
                <a:schemeClr val="tx1"/>
              </a:solidFill>
              <a:latin typeface="Arial" panose="020B0604020202020204" pitchFamily="34" charset="0"/>
              <a:cs typeface="Arial" panose="020B0604020202020204" pitchFamily="34" charset="0"/>
            </a:endParaRPr>
          </a:p>
          <a:p>
            <a:pPr marL="45720" indent="0">
              <a:buNone/>
            </a:pPr>
            <a:r>
              <a:rPr lang="en-US" sz="1600" dirty="0" err="1">
                <a:solidFill>
                  <a:schemeClr val="tx1"/>
                </a:solidFill>
                <a:latin typeface="Arial" panose="020B0604020202020204" pitchFamily="34" charset="0"/>
                <a:cs typeface="Arial" panose="020B0604020202020204" pitchFamily="34" charset="0"/>
              </a:rPr>
              <a:t>Thay</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vì</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sử</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dụng</a:t>
            </a:r>
            <a:r>
              <a:rPr lang="en-US" sz="1600" dirty="0">
                <a:solidFill>
                  <a:schemeClr val="tx1"/>
                </a:solidFill>
                <a:latin typeface="Arial" panose="020B0604020202020204" pitchFamily="34" charset="0"/>
                <a:cs typeface="Arial" panose="020B0604020202020204" pitchFamily="34" charset="0"/>
              </a:rPr>
              <a:t> lookup table Q(</a:t>
            </a:r>
            <a:r>
              <a:rPr lang="en-US" sz="1600" dirty="0" err="1">
                <a:solidFill>
                  <a:schemeClr val="tx1"/>
                </a:solidFill>
                <a:latin typeface="Arial" panose="020B0604020202020204" pitchFamily="34" charset="0"/>
                <a:cs typeface="Arial" panose="020B0604020202020204" pitchFamily="34" charset="0"/>
              </a:rPr>
              <a:t>s,a</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của</a:t>
            </a:r>
            <a:r>
              <a:rPr lang="en-US" sz="1600" dirty="0">
                <a:solidFill>
                  <a:schemeClr val="tx1"/>
                </a:solidFill>
                <a:latin typeface="Arial" panose="020B0604020202020204" pitchFamily="34" charset="0"/>
                <a:cs typeface="Arial" panose="020B0604020202020204" pitchFamily="34" charset="0"/>
              </a:rPr>
              <a:t> Q-learning, ta </a:t>
            </a:r>
            <a:r>
              <a:rPr lang="en-US" sz="1600" dirty="0" err="1">
                <a:solidFill>
                  <a:schemeClr val="tx1"/>
                </a:solidFill>
                <a:latin typeface="Arial" panose="020B0604020202020204" pitchFamily="34" charset="0"/>
                <a:cs typeface="Arial" panose="020B0604020202020204" pitchFamily="34" charset="0"/>
              </a:rPr>
              <a:t>sử</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dụng</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một</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mạng</a:t>
            </a:r>
            <a:r>
              <a:rPr lang="en-US" sz="1600" dirty="0">
                <a:solidFill>
                  <a:schemeClr val="tx1"/>
                </a:solidFill>
                <a:latin typeface="Arial" panose="020B0604020202020204" pitchFamily="34" charset="0"/>
                <a:cs typeface="Arial" panose="020B0604020202020204" pitchFamily="34" charset="0"/>
              </a:rPr>
              <a:t> NN </a:t>
            </a:r>
            <a:r>
              <a:rPr lang="en-US" sz="1600" dirty="0" err="1">
                <a:solidFill>
                  <a:schemeClr val="tx1"/>
                </a:solidFill>
                <a:latin typeface="Arial" panose="020B0604020202020204" pitchFamily="34" charset="0"/>
                <a:cs typeface="Arial" panose="020B0604020202020204" pitchFamily="34" charset="0"/>
              </a:rPr>
              <a:t>với</a:t>
            </a:r>
            <a:r>
              <a:rPr lang="en-US" sz="1600" dirty="0">
                <a:solidFill>
                  <a:schemeClr val="tx1"/>
                </a:solidFill>
                <a:latin typeface="Arial" panose="020B0604020202020204" pitchFamily="34" charset="0"/>
                <a:cs typeface="Arial" panose="020B0604020202020204" pitchFamily="34" charset="0"/>
              </a:rPr>
              <a:t> input </a:t>
            </a:r>
            <a:r>
              <a:rPr lang="en-US" sz="1600" dirty="0" err="1">
                <a:solidFill>
                  <a:schemeClr val="tx1"/>
                </a:solidFill>
                <a:latin typeface="Arial" panose="020B0604020202020204" pitchFamily="34" charset="0"/>
                <a:cs typeface="Arial" panose="020B0604020202020204" pitchFamily="34" charset="0"/>
              </a:rPr>
              <a:t>là</a:t>
            </a:r>
            <a:r>
              <a:rPr lang="en-US" sz="1600" dirty="0">
                <a:solidFill>
                  <a:schemeClr val="tx1"/>
                </a:solidFill>
                <a:latin typeface="Arial" panose="020B0604020202020204" pitchFamily="34" charset="0"/>
                <a:cs typeface="Arial" panose="020B0604020202020204" pitchFamily="34" charset="0"/>
              </a:rPr>
              <a:t> state, output </a:t>
            </a:r>
            <a:r>
              <a:rPr lang="en-US" sz="1600" dirty="0" err="1">
                <a:solidFill>
                  <a:schemeClr val="tx1"/>
                </a:solidFill>
                <a:latin typeface="Arial" panose="020B0604020202020204" pitchFamily="34" charset="0"/>
                <a:cs typeface="Arial" panose="020B0604020202020204" pitchFamily="34" charset="0"/>
              </a:rPr>
              <a:t>là</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một</a:t>
            </a:r>
            <a:r>
              <a:rPr lang="en-US" sz="1600" dirty="0">
                <a:solidFill>
                  <a:schemeClr val="tx1"/>
                </a:solidFill>
                <a:latin typeface="Arial" panose="020B0604020202020204" pitchFamily="34" charset="0"/>
                <a:cs typeface="Arial" panose="020B0604020202020204" pitchFamily="34" charset="0"/>
              </a:rPr>
              <a:t> action </a:t>
            </a:r>
            <a:r>
              <a:rPr lang="en-US" sz="1600" dirty="0" err="1">
                <a:solidFill>
                  <a:schemeClr val="tx1"/>
                </a:solidFill>
                <a:latin typeface="Arial" panose="020B0604020202020204" pitchFamily="34" charset="0"/>
                <a:cs typeface="Arial" panose="020B0604020202020204" pitchFamily="34" charset="0"/>
              </a:rPr>
              <a:t>để</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tối</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ưu</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hóa</a:t>
            </a:r>
            <a:r>
              <a:rPr lang="en-US" sz="1600" dirty="0">
                <a:solidFill>
                  <a:schemeClr val="tx1"/>
                </a:solidFill>
                <a:latin typeface="Arial" panose="020B0604020202020204" pitchFamily="34" charset="0"/>
                <a:cs typeface="Arial" panose="020B0604020202020204" pitchFamily="34" charset="0"/>
              </a:rPr>
              <a:t> reward </a:t>
            </a:r>
            <a:r>
              <a:rPr lang="en-US" sz="1600" dirty="0" err="1">
                <a:solidFill>
                  <a:schemeClr val="tx1"/>
                </a:solidFill>
                <a:latin typeface="Arial" panose="020B0604020202020204" pitchFamily="34" charset="0"/>
                <a:cs typeface="Arial" panose="020B0604020202020204" pitchFamily="34" charset="0"/>
              </a:rPr>
              <a:t>nhận</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được</a:t>
            </a:r>
            <a:endParaRPr lang="en-US" sz="1600" dirty="0">
              <a:solidFill>
                <a:schemeClr val="tx1"/>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AE66E50E-5B06-40B9-AE31-EB67D12F252C}"/>
              </a:ext>
            </a:extLst>
          </p:cNvPr>
          <p:cNvSpPr>
            <a:spLocks noGrp="1"/>
          </p:cNvSpPr>
          <p:nvPr>
            <p:ph type="dt" sz="half" idx="10"/>
          </p:nvPr>
        </p:nvSpPr>
        <p:spPr/>
        <p:txBody>
          <a:bodyPr/>
          <a:lstStyle/>
          <a:p>
            <a:fld id="{AF01D9A1-9828-4DEA-AA3B-D63BC86973D5}" type="datetime1">
              <a:rPr lang="en-US" smtClean="0"/>
              <a:t>1/31/2022</a:t>
            </a:fld>
            <a:endParaRPr lang="en-US" dirty="0"/>
          </a:p>
        </p:txBody>
      </p:sp>
      <p:sp>
        <p:nvSpPr>
          <p:cNvPr id="5" name="Footer Placeholder 4">
            <a:extLst>
              <a:ext uri="{FF2B5EF4-FFF2-40B4-BE49-F238E27FC236}">
                <a16:creationId xmlns:a16="http://schemas.microsoft.com/office/drawing/2014/main" id="{BF6D721B-11AF-47EB-B6C1-550362AC4A59}"/>
              </a:ext>
            </a:extLst>
          </p:cNvPr>
          <p:cNvSpPr>
            <a:spLocks noGrp="1"/>
          </p:cNvSpPr>
          <p:nvPr>
            <p:ph type="ftr" sz="quarter" idx="11"/>
          </p:nvPr>
        </p:nvSpPr>
        <p:spPr/>
        <p:txBody>
          <a:bodyPr/>
          <a:lstStyle/>
          <a:p>
            <a:r>
              <a:rPr lang="en-US"/>
              <a:t>Đồ án</a:t>
            </a:r>
            <a:endParaRPr lang="en-US" dirty="0"/>
          </a:p>
        </p:txBody>
      </p:sp>
      <p:sp>
        <p:nvSpPr>
          <p:cNvPr id="6" name="Slide Number Placeholder 5">
            <a:extLst>
              <a:ext uri="{FF2B5EF4-FFF2-40B4-BE49-F238E27FC236}">
                <a16:creationId xmlns:a16="http://schemas.microsoft.com/office/drawing/2014/main" id="{A3B8A9DA-531E-496B-94FF-408E61289298}"/>
              </a:ext>
            </a:extLst>
          </p:cNvPr>
          <p:cNvSpPr>
            <a:spLocks noGrp="1"/>
          </p:cNvSpPr>
          <p:nvPr>
            <p:ph type="sldNum" sz="quarter" idx="12"/>
          </p:nvPr>
        </p:nvSpPr>
        <p:spPr/>
        <p:txBody>
          <a:bodyPr/>
          <a:lstStyle/>
          <a:p>
            <a:fld id="{AAEAE4A8-A6E5-453E-B946-FB774B73F48C}" type="slidenum">
              <a:rPr lang="en-US" smtClean="0"/>
              <a:t>7</a:t>
            </a:fld>
            <a:endParaRPr lang="en-US" dirty="0"/>
          </a:p>
        </p:txBody>
      </p:sp>
      <p:pic>
        <p:nvPicPr>
          <p:cNvPr id="4098" name="Picture 2" descr="Deep Reinforcement Learning: Value Functions, DQN, Actor-Critic method,  Back-propagation through stochastic functions | by Vishnu Vijayan PV |  Medium">
            <a:extLst>
              <a:ext uri="{FF2B5EF4-FFF2-40B4-BE49-F238E27FC236}">
                <a16:creationId xmlns:a16="http://schemas.microsoft.com/office/drawing/2014/main" id="{EDFD7E21-EDF3-460A-B4F0-A85EE3950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8298" y="2819400"/>
            <a:ext cx="4805103" cy="2728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21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E66E50E-5B06-40B9-AE31-EB67D12F252C}"/>
              </a:ext>
            </a:extLst>
          </p:cNvPr>
          <p:cNvSpPr>
            <a:spLocks noGrp="1"/>
          </p:cNvSpPr>
          <p:nvPr>
            <p:ph type="dt" sz="half" idx="10"/>
          </p:nvPr>
        </p:nvSpPr>
        <p:spPr/>
        <p:txBody>
          <a:bodyPr/>
          <a:lstStyle/>
          <a:p>
            <a:fld id="{AF01D9A1-9828-4DEA-AA3B-D63BC86973D5}" type="datetime1">
              <a:rPr lang="en-US" smtClean="0"/>
              <a:t>1/31/2022</a:t>
            </a:fld>
            <a:endParaRPr lang="en-US" dirty="0"/>
          </a:p>
        </p:txBody>
      </p:sp>
      <p:sp>
        <p:nvSpPr>
          <p:cNvPr id="5" name="Footer Placeholder 4">
            <a:extLst>
              <a:ext uri="{FF2B5EF4-FFF2-40B4-BE49-F238E27FC236}">
                <a16:creationId xmlns:a16="http://schemas.microsoft.com/office/drawing/2014/main" id="{BF6D721B-11AF-47EB-B6C1-550362AC4A59}"/>
              </a:ext>
            </a:extLst>
          </p:cNvPr>
          <p:cNvSpPr>
            <a:spLocks noGrp="1"/>
          </p:cNvSpPr>
          <p:nvPr>
            <p:ph type="ftr" sz="quarter" idx="11"/>
          </p:nvPr>
        </p:nvSpPr>
        <p:spPr/>
        <p:txBody>
          <a:bodyPr/>
          <a:lstStyle/>
          <a:p>
            <a:r>
              <a:rPr lang="en-US"/>
              <a:t>Đồ án</a:t>
            </a:r>
            <a:endParaRPr lang="en-US" dirty="0"/>
          </a:p>
        </p:txBody>
      </p:sp>
      <p:sp>
        <p:nvSpPr>
          <p:cNvPr id="6" name="Slide Number Placeholder 5">
            <a:extLst>
              <a:ext uri="{FF2B5EF4-FFF2-40B4-BE49-F238E27FC236}">
                <a16:creationId xmlns:a16="http://schemas.microsoft.com/office/drawing/2014/main" id="{A3B8A9DA-531E-496B-94FF-408E61289298}"/>
              </a:ext>
            </a:extLst>
          </p:cNvPr>
          <p:cNvSpPr>
            <a:spLocks noGrp="1"/>
          </p:cNvSpPr>
          <p:nvPr>
            <p:ph type="sldNum" sz="quarter" idx="12"/>
          </p:nvPr>
        </p:nvSpPr>
        <p:spPr/>
        <p:txBody>
          <a:bodyPr/>
          <a:lstStyle/>
          <a:p>
            <a:fld id="{AAEAE4A8-A6E5-453E-B946-FB774B73F48C}" type="slidenum">
              <a:rPr lang="en-US" smtClean="0"/>
              <a:t>8</a:t>
            </a:fld>
            <a:endParaRPr lang="en-US" dirty="0"/>
          </a:p>
        </p:txBody>
      </p:sp>
      <p:pic>
        <p:nvPicPr>
          <p:cNvPr id="7" name="Picture 2" descr="lookaside.fbsbx.com/lookaside/crawler/media/?me...">
            <a:extLst>
              <a:ext uri="{FF2B5EF4-FFF2-40B4-BE49-F238E27FC236}">
                <a16:creationId xmlns:a16="http://schemas.microsoft.com/office/drawing/2014/main" id="{56675AEC-82CD-4134-B87B-68F682F62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2" y="2210844"/>
            <a:ext cx="1342167" cy="14478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Structure of the neural network used for the Deep Q-learning Network... |  Download Scientific Diagram">
            <a:extLst>
              <a:ext uri="{FF2B5EF4-FFF2-40B4-BE49-F238E27FC236}">
                <a16:creationId xmlns:a16="http://schemas.microsoft.com/office/drawing/2014/main" id="{AE169AD7-8FC6-4B01-B8CC-303DDBAC8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7012" y="2229633"/>
            <a:ext cx="3155462" cy="14478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E0FB1F5E-CF35-4CB8-8212-2C2630D84003}"/>
              </a:ext>
            </a:extLst>
          </p:cNvPr>
          <p:cNvCxnSpPr/>
          <p:nvPr/>
        </p:nvCxnSpPr>
        <p:spPr>
          <a:xfrm>
            <a:off x="3321779" y="2438400"/>
            <a:ext cx="45252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F443BCFE-74AF-43F1-9ED9-074A89F37158}"/>
              </a:ext>
            </a:extLst>
          </p:cNvPr>
          <p:cNvCxnSpPr/>
          <p:nvPr/>
        </p:nvCxnSpPr>
        <p:spPr>
          <a:xfrm flipH="1">
            <a:off x="3321779" y="3429000"/>
            <a:ext cx="45252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2FB8DAD-8B16-4424-836E-C8FB457CB4CA}"/>
              </a:ext>
            </a:extLst>
          </p:cNvPr>
          <p:cNvSpPr txBox="1"/>
          <p:nvPr/>
        </p:nvSpPr>
        <p:spPr>
          <a:xfrm>
            <a:off x="4722986" y="1984541"/>
            <a:ext cx="1981200" cy="369332"/>
          </a:xfrm>
          <a:prstGeom prst="rect">
            <a:avLst/>
          </a:prstGeom>
          <a:noFill/>
        </p:spPr>
        <p:txBody>
          <a:bodyPr wrap="square" rtlCol="0">
            <a:spAutoFit/>
          </a:bodyPr>
          <a:lstStyle/>
          <a:p>
            <a:r>
              <a:rPr lang="en-US" dirty="0"/>
              <a:t>Traci, state</a:t>
            </a:r>
          </a:p>
        </p:txBody>
      </p:sp>
      <p:sp>
        <p:nvSpPr>
          <p:cNvPr id="17" name="TextBox 16">
            <a:extLst>
              <a:ext uri="{FF2B5EF4-FFF2-40B4-BE49-F238E27FC236}">
                <a16:creationId xmlns:a16="http://schemas.microsoft.com/office/drawing/2014/main" id="{FA49DD2C-347A-472F-A002-24FFF2FCAE15}"/>
              </a:ext>
            </a:extLst>
          </p:cNvPr>
          <p:cNvSpPr txBox="1"/>
          <p:nvPr/>
        </p:nvSpPr>
        <p:spPr>
          <a:xfrm>
            <a:off x="4671403" y="3532340"/>
            <a:ext cx="1981200" cy="646331"/>
          </a:xfrm>
          <a:prstGeom prst="rect">
            <a:avLst/>
          </a:prstGeom>
          <a:noFill/>
        </p:spPr>
        <p:txBody>
          <a:bodyPr wrap="square" rtlCol="0">
            <a:spAutoFit/>
          </a:bodyPr>
          <a:lstStyle/>
          <a:p>
            <a:r>
              <a:rPr lang="en-US" dirty="0"/>
              <a:t>Traci, simulation config (state+)</a:t>
            </a:r>
          </a:p>
        </p:txBody>
      </p:sp>
    </p:spTree>
    <p:extLst>
      <p:ext uri="{BB962C8B-B14F-4D97-AF65-F5344CB8AC3E}">
        <p14:creationId xmlns:p14="http://schemas.microsoft.com/office/powerpoint/2010/main" val="2468919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514350"/>
            <a:ext cx="8686801" cy="1066800"/>
          </a:xfrm>
        </p:spPr>
        <p:txBody>
          <a:bodyPr/>
          <a:lstStyle/>
          <a:p>
            <a:r>
              <a:rPr lang="en-US" dirty="0">
                <a:latin typeface="Arial" panose="020B0604020202020204" pitchFamily="34" charset="0"/>
                <a:cs typeface="Arial" panose="020B0604020202020204" pitchFamily="34" charset="0"/>
              </a:rPr>
              <a:t>3.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nghiệm</a:t>
            </a:r>
            <a:endParaRPr lang="en-US"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AE66E50E-5B06-40B9-AE31-EB67D12F252C}"/>
              </a:ext>
            </a:extLst>
          </p:cNvPr>
          <p:cNvSpPr>
            <a:spLocks noGrp="1"/>
          </p:cNvSpPr>
          <p:nvPr>
            <p:ph type="dt" sz="half" idx="10"/>
          </p:nvPr>
        </p:nvSpPr>
        <p:spPr/>
        <p:txBody>
          <a:bodyPr/>
          <a:lstStyle/>
          <a:p>
            <a:fld id="{068425CD-93D9-4802-A683-A73F18CB2A4B}" type="datetime1">
              <a:rPr lang="en-US" smtClean="0"/>
              <a:t>1/31/2022</a:t>
            </a:fld>
            <a:endParaRPr lang="en-US" dirty="0"/>
          </a:p>
        </p:txBody>
      </p:sp>
      <p:sp>
        <p:nvSpPr>
          <p:cNvPr id="5" name="Footer Placeholder 4">
            <a:extLst>
              <a:ext uri="{FF2B5EF4-FFF2-40B4-BE49-F238E27FC236}">
                <a16:creationId xmlns:a16="http://schemas.microsoft.com/office/drawing/2014/main" id="{BF6D721B-11AF-47EB-B6C1-550362AC4A59}"/>
              </a:ext>
            </a:extLst>
          </p:cNvPr>
          <p:cNvSpPr>
            <a:spLocks noGrp="1"/>
          </p:cNvSpPr>
          <p:nvPr>
            <p:ph type="ftr" sz="quarter" idx="11"/>
          </p:nvPr>
        </p:nvSpPr>
        <p:spPr/>
        <p:txBody>
          <a:bodyPr/>
          <a:lstStyle/>
          <a:p>
            <a:r>
              <a:rPr lang="en-US"/>
              <a:t>Đồ án</a:t>
            </a:r>
            <a:endParaRPr lang="en-US" dirty="0"/>
          </a:p>
        </p:txBody>
      </p:sp>
      <p:sp>
        <p:nvSpPr>
          <p:cNvPr id="6" name="Slide Number Placeholder 5">
            <a:extLst>
              <a:ext uri="{FF2B5EF4-FFF2-40B4-BE49-F238E27FC236}">
                <a16:creationId xmlns:a16="http://schemas.microsoft.com/office/drawing/2014/main" id="{A3B8A9DA-531E-496B-94FF-408E61289298}"/>
              </a:ext>
            </a:extLst>
          </p:cNvPr>
          <p:cNvSpPr>
            <a:spLocks noGrp="1"/>
          </p:cNvSpPr>
          <p:nvPr>
            <p:ph type="sldNum" sz="quarter" idx="12"/>
          </p:nvPr>
        </p:nvSpPr>
        <p:spPr/>
        <p:txBody>
          <a:bodyPr/>
          <a:lstStyle/>
          <a:p>
            <a:fld id="{AAEAE4A8-A6E5-453E-B946-FB774B73F48C}" type="slidenum">
              <a:rPr lang="en-US" smtClean="0"/>
              <a:t>9</a:t>
            </a:fld>
            <a:endParaRPr lang="en-US" dirty="0"/>
          </a:p>
        </p:txBody>
      </p:sp>
      <p:pic>
        <p:nvPicPr>
          <p:cNvPr id="7170" name="Picture 2" descr="Không có mô tả.">
            <a:extLst>
              <a:ext uri="{FF2B5EF4-FFF2-40B4-BE49-F238E27FC236}">
                <a16:creationId xmlns:a16="http://schemas.microsoft.com/office/drawing/2014/main" id="{1902C606-05F8-4D54-BBE0-CA31157A6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2" y="1994164"/>
            <a:ext cx="5105246" cy="374808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Không có mô tả.">
            <a:extLst>
              <a:ext uri="{FF2B5EF4-FFF2-40B4-BE49-F238E27FC236}">
                <a16:creationId xmlns:a16="http://schemas.microsoft.com/office/drawing/2014/main" id="{0F32268A-A8F7-4014-96F1-71D688748F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219" y="2033875"/>
            <a:ext cx="4953000" cy="3662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79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E3B9166-2E01-44C0-B213-4E36B4FF9306}" vid="{9FB243D3-233B-4EB4-BE37-C505132985D4}"/>
    </a:ext>
  </a:ext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32D51B-405E-4F81-B5A9-F253CD7FC481}">
  <ds:schemaRefs>
    <ds:schemaRef ds:uri="http://purl.org/dc/dcmitype/"/>
    <ds:schemaRef ds:uri="http://schemas.openxmlformats.org/package/2006/metadata/core-properties"/>
    <ds:schemaRef ds:uri="http://schemas.microsoft.com/office/infopath/2007/PartnerControls"/>
    <ds:schemaRef ds:uri="16c05727-aa75-4e4a-9b5f-8a80a1165891"/>
    <ds:schemaRef ds:uri="71af3243-3dd4-4a8d-8c0d-dd76da1f02a5"/>
    <ds:schemaRef ds:uri="http://purl.org/dc/terms/"/>
    <ds:schemaRef ds:uri="http://schemas.microsoft.com/office/2006/documentManagement/types"/>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BE7567CE-A543-444C-8597-EB2278491126}">
  <ds:schemaRefs>
    <ds:schemaRef ds:uri="http://schemas.microsoft.com/sharepoint/v3/contenttype/forms"/>
  </ds:schemaRefs>
</ds:datastoreItem>
</file>

<file path=customXml/itemProps3.xml><?xml version="1.0" encoding="utf-8"?>
<ds:datastoreItem xmlns:ds="http://schemas.openxmlformats.org/officeDocument/2006/customXml" ds:itemID="{44CEB76F-5C52-4F69-A3C1-2DBEA8CF74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contrast presentation (widescreen)</Template>
  <TotalTime>1024</TotalTime>
  <Words>444</Words>
  <Application>Microsoft Office PowerPoint</Application>
  <PresentationFormat>Custom</PresentationFormat>
  <Paragraphs>66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Franklin Gothic Medium</vt:lpstr>
      <vt:lpstr>Business Contrast 16x9</vt:lpstr>
      <vt:lpstr> TỐI ƯU HÓA TÍN HIỆU ĐÈN GIAO THÔNG SỬ DỤNG THUẬT TOÁN HỌC TĂNG CƯỜNG</vt:lpstr>
      <vt:lpstr>Nội dung</vt:lpstr>
      <vt:lpstr>1. Giới thiệu bài toán</vt:lpstr>
      <vt:lpstr>2. Phương pháp tiếp cận</vt:lpstr>
      <vt:lpstr>PowerPoint Presentation</vt:lpstr>
      <vt:lpstr>2. Phương pháp tiếp cận</vt:lpstr>
      <vt:lpstr>2. Phương pháp tiếp cận</vt:lpstr>
      <vt:lpstr>PowerPoint Presentation</vt:lpstr>
      <vt:lpstr>3. Thực nghiệm</vt:lpstr>
      <vt:lpstr>4. Tổng kết</vt:lpstr>
      <vt:lpstr>Cảm ơn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 THỰC TẬP SINH PHÂN TÍCH DỮ LIỆU</dc:title>
  <dc:creator>Mai, Thuan Duc</dc:creator>
  <cp:lastModifiedBy>Mai Đức Thuận</cp:lastModifiedBy>
  <cp:revision>26</cp:revision>
  <dcterms:created xsi:type="dcterms:W3CDTF">2022-01-10T09:50:54Z</dcterms:created>
  <dcterms:modified xsi:type="dcterms:W3CDTF">2022-01-31T11:51:18Z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