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685800" y="1371600"/>
            <a:ext cx="7848599"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54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subTitle"/>
          </p:nvPr>
        </p:nvSpPr>
        <p:spPr>
          <a:xfrm>
            <a:off x="685800" y="3505200"/>
            <a:ext cx="64007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Arial"/>
                <a:ea typeface="Arial"/>
                <a:cs typeface="Arial"/>
                <a:sym typeface="Arial"/>
              </a:defRPr>
            </a:lvl1pPr>
            <a:lvl2pPr indent="0" lvl="1" marL="457200" marR="0" rtl="0" algn="ctr">
              <a:spcBef>
                <a:spcPts val="400"/>
              </a:spcBef>
              <a:buClr>
                <a:schemeClr val="accent1"/>
              </a:buClr>
              <a:buFont typeface="Arial"/>
              <a:buNone/>
              <a:defRPr b="0" i="0" sz="2000" u="none" cap="none" strike="noStrike">
                <a:solidFill>
                  <a:srgbClr val="8B8B8D"/>
                </a:solidFill>
                <a:latin typeface="Arial"/>
                <a:ea typeface="Arial"/>
                <a:cs typeface="Arial"/>
                <a:sym typeface="Arial"/>
              </a:defRPr>
            </a:lvl2pPr>
            <a:lvl3pPr indent="0" lvl="2" marL="914400" marR="0" rtl="0" algn="ctr">
              <a:spcBef>
                <a:spcPts val="360"/>
              </a:spcBef>
              <a:buClr>
                <a:schemeClr val="accent1"/>
              </a:buClr>
              <a:buFont typeface="Arial"/>
              <a:buNone/>
              <a:defRPr b="0" i="0" sz="1800" u="none" cap="none" strike="noStrike">
                <a:solidFill>
                  <a:srgbClr val="8B8B8D"/>
                </a:solidFill>
                <a:latin typeface="Arial"/>
                <a:ea typeface="Arial"/>
                <a:cs typeface="Arial"/>
                <a:sym typeface="Arial"/>
              </a:defRPr>
            </a:lvl3pPr>
            <a:lvl4pPr indent="0" lvl="3" marL="1371600" marR="0" rtl="0" algn="ctr">
              <a:spcBef>
                <a:spcPts val="320"/>
              </a:spcBef>
              <a:buClr>
                <a:schemeClr val="accent1"/>
              </a:buClr>
              <a:buFont typeface="Arial"/>
              <a:buNone/>
              <a:defRPr b="0" i="0" sz="1600" u="none" cap="none" strike="noStrike">
                <a:solidFill>
                  <a:srgbClr val="8B8B8D"/>
                </a:solidFill>
                <a:latin typeface="Arial"/>
                <a:ea typeface="Arial"/>
                <a:cs typeface="Arial"/>
                <a:sym typeface="Arial"/>
              </a:defRPr>
            </a:lvl4pPr>
            <a:lvl5pPr indent="0" lvl="4" marL="1828800" marR="0" rtl="0" algn="ctr">
              <a:spcBef>
                <a:spcPts val="280"/>
              </a:spcBef>
              <a:buClr>
                <a:schemeClr val="accent1"/>
              </a:buClr>
              <a:buFont typeface="Arial"/>
              <a:buNone/>
              <a:defRPr b="0" i="0" sz="1400" u="none" cap="none" strike="noStrike">
                <a:solidFill>
                  <a:srgbClr val="8B8B8D"/>
                </a:solidFill>
                <a:latin typeface="Arial"/>
                <a:ea typeface="Arial"/>
                <a:cs typeface="Arial"/>
                <a:sym typeface="Arial"/>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sp>
        <p:nvSpPr>
          <p:cNvPr id="16" name="Shape 16"/>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cxnSp>
        <p:nvCxnSpPr>
          <p:cNvPr id="19" name="Shape 19"/>
          <p:cNvCxnSpPr/>
          <p:nvPr/>
        </p:nvCxnSpPr>
        <p:spPr>
          <a:xfrm>
            <a:off x="685800" y="3398519"/>
            <a:ext cx="7848599" cy="1587"/>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2133599" y="-76200"/>
            <a:ext cx="4876799" cy="82296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0" name="Shape 80"/>
        <p:cNvGrpSpPr/>
        <p:nvPr/>
      </p:nvGrpSpPr>
      <p:grpSpPr>
        <a:xfrm>
          <a:off x="0" y="0"/>
          <a:ext cx="0" cy="0"/>
          <a:chOff x="0" y="0"/>
          <a:chExt cx="0" cy="0"/>
        </a:xfrm>
      </p:grpSpPr>
      <p:sp>
        <p:nvSpPr>
          <p:cNvPr id="81" name="Shape 81"/>
          <p:cNvSpPr txBox="1"/>
          <p:nvPr>
            <p:ph type="title"/>
          </p:nvPr>
        </p:nvSpPr>
        <p:spPr>
          <a:xfrm rot="5400000">
            <a:off x="4724399" y="2514600"/>
            <a:ext cx="5867400"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rot="5400000">
            <a:off x="533400" y="533400"/>
            <a:ext cx="5867400" cy="6019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83" name="Shape 83"/>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457200" y="1600200"/>
            <a:ext cx="8229600"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23" name="Shape 23"/>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4" name="Shape 24"/>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26" name="Shape 26"/>
        <p:cNvGrpSpPr/>
        <p:nvPr/>
      </p:nvGrpSpPr>
      <p:grpSpPr>
        <a:xfrm>
          <a:off x="0" y="0"/>
          <a:ext cx="0" cy="0"/>
          <a:chOff x="0" y="0"/>
          <a:chExt cx="0" cy="0"/>
        </a:xfrm>
      </p:grpSpPr>
      <p:sp>
        <p:nvSpPr>
          <p:cNvPr id="27" name="Shape 27"/>
          <p:cNvSpPr txBox="1"/>
          <p:nvPr>
            <p:ph type="title"/>
          </p:nvPr>
        </p:nvSpPr>
        <p:spPr>
          <a:xfrm>
            <a:off x="722312" y="2362200"/>
            <a:ext cx="77724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Arial"/>
              <a:buNone/>
              <a:defRPr b="0" i="0" sz="4800" u="none" cap="none" strike="noStrike">
                <a:solidFill>
                  <a:schemeClr val="l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 name="Shape 28"/>
          <p:cNvSpPr txBox="1"/>
          <p:nvPr>
            <p:ph idx="1" type="body"/>
          </p:nvPr>
        </p:nvSpPr>
        <p:spPr>
          <a:xfrm>
            <a:off x="722312" y="4626864"/>
            <a:ext cx="7772400" cy="1500187"/>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chemeClr val="lt2"/>
                </a:solidFill>
                <a:latin typeface="Arial"/>
                <a:ea typeface="Arial"/>
                <a:cs typeface="Arial"/>
                <a:sym typeface="Arial"/>
              </a:defRPr>
            </a:lvl1pPr>
            <a:lvl2pPr indent="0" lvl="1" marL="457200" marR="0" rtl="0" algn="l">
              <a:spcBef>
                <a:spcPts val="360"/>
              </a:spcBef>
              <a:buClr>
                <a:schemeClr val="accent1"/>
              </a:buClr>
              <a:buFont typeface="Arial"/>
              <a:buNone/>
              <a:defRPr b="0" i="0" sz="1800" u="none" cap="none" strike="noStrike">
                <a:solidFill>
                  <a:schemeClr val="lt1"/>
                </a:solidFill>
                <a:latin typeface="Arial"/>
                <a:ea typeface="Arial"/>
                <a:cs typeface="Arial"/>
                <a:sym typeface="Arial"/>
              </a:defRPr>
            </a:lvl2pPr>
            <a:lvl3pPr indent="0" lvl="2" marL="914400" marR="0" rtl="0" algn="l">
              <a:spcBef>
                <a:spcPts val="320"/>
              </a:spcBef>
              <a:buClr>
                <a:schemeClr val="accent1"/>
              </a:buClr>
              <a:buFont typeface="Arial"/>
              <a:buNone/>
              <a:defRPr b="0" i="0" sz="1600" u="none" cap="none" strike="noStrike">
                <a:solidFill>
                  <a:schemeClr val="lt1"/>
                </a:solidFill>
                <a:latin typeface="Arial"/>
                <a:ea typeface="Arial"/>
                <a:cs typeface="Arial"/>
                <a:sym typeface="Arial"/>
              </a:defRPr>
            </a:lvl3pPr>
            <a:lvl4pPr indent="0" lvl="3" marL="1371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4pPr>
            <a:lvl5pPr indent="0" lvl="4" marL="18288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sp>
        <p:nvSpPr>
          <p:cNvPr id="29" name="Shape 29"/>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0" name="Shape 30"/>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1" name="Shape 31"/>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cxnSp>
        <p:nvCxnSpPr>
          <p:cNvPr id="32" name="Shape 32"/>
          <p:cNvCxnSpPr/>
          <p:nvPr/>
        </p:nvCxnSpPr>
        <p:spPr>
          <a:xfrm>
            <a:off x="731520" y="4599432"/>
            <a:ext cx="7848599"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673351"/>
            <a:ext cx="40385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Arial"/>
                <a:ea typeface="Arial"/>
                <a:cs typeface="Arial"/>
                <a:sym typeface="Arial"/>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Arial"/>
                <a:ea typeface="Arial"/>
                <a:cs typeface="Arial"/>
                <a:sym typeface="Arial"/>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4648200" y="1673351"/>
            <a:ext cx="40385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Arial"/>
                <a:ea typeface="Arial"/>
                <a:cs typeface="Arial"/>
                <a:sym typeface="Arial"/>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Arial"/>
                <a:ea typeface="Arial"/>
                <a:cs typeface="Arial"/>
                <a:sym typeface="Arial"/>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457200" y="1676400"/>
            <a:ext cx="3931919" cy="639762"/>
          </a:xfrm>
          <a:prstGeom prst="rect">
            <a:avLst/>
          </a:prstGeom>
          <a:noFill/>
          <a:ln>
            <a:noFill/>
          </a:ln>
        </p:spPr>
        <p:txBody>
          <a:bodyPr anchorCtr="0" anchor="ctr" bIns="91425" lIns="91425" rIns="91425" tIns="91425"/>
          <a:lstStyle>
            <a:lvl1pPr indent="0" lvl="0" marL="0" marR="0" rtl="0" algn="ctr">
              <a:spcBef>
                <a:spcPts val="400"/>
              </a:spcBef>
              <a:buClr>
                <a:schemeClr val="accent1"/>
              </a:buClr>
              <a:buFont typeface="Arial"/>
              <a:buNone/>
              <a:defRPr b="0" i="0" sz="2000" u="none" cap="none" strike="noStrike">
                <a:solidFill>
                  <a:schemeClr val="dk2"/>
                </a:solidFill>
                <a:latin typeface="Arial"/>
                <a:ea typeface="Arial"/>
                <a:cs typeface="Arial"/>
                <a:sym typeface="Arial"/>
              </a:defRPr>
            </a:lvl1pPr>
            <a:lvl2pPr indent="0" lvl="1" marL="457200" marR="0" rtl="0" algn="l">
              <a:spcBef>
                <a:spcPts val="400"/>
              </a:spcBef>
              <a:buClr>
                <a:schemeClr val="accent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accent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457200" y="2438400"/>
            <a:ext cx="3931919" cy="3951287"/>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45719" lvl="4" marL="118872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5pPr>
            <a:lvl6pPr indent="-88900" lvl="5" marL="137160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6pPr>
            <a:lvl7pPr indent="-81280" lvl="6" marL="155448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7pPr>
            <a:lvl8pPr indent="-86360" lvl="7" marL="173736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8pPr>
            <a:lvl9pPr indent="-91439" lvl="8" marL="192024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4" name="Shape 44"/>
          <p:cNvSpPr txBox="1"/>
          <p:nvPr>
            <p:ph idx="3" type="body"/>
          </p:nvPr>
        </p:nvSpPr>
        <p:spPr>
          <a:xfrm>
            <a:off x="4754880" y="1676400"/>
            <a:ext cx="3931919" cy="639762"/>
          </a:xfrm>
          <a:prstGeom prst="rect">
            <a:avLst/>
          </a:prstGeom>
          <a:noFill/>
          <a:ln>
            <a:noFill/>
          </a:ln>
        </p:spPr>
        <p:txBody>
          <a:bodyPr anchorCtr="0" anchor="ctr" bIns="91425" lIns="91425" rIns="91425" tIns="91425"/>
          <a:lstStyle>
            <a:lvl1pPr indent="0" lvl="0" marL="0" marR="0" rtl="0" algn="ctr">
              <a:spcBef>
                <a:spcPts val="400"/>
              </a:spcBef>
              <a:buClr>
                <a:schemeClr val="accent1"/>
              </a:buClr>
              <a:buFont typeface="Arial"/>
              <a:buNone/>
              <a:defRPr b="0" i="0" sz="2000" u="none" cap="none" strike="noStrike">
                <a:solidFill>
                  <a:schemeClr val="dk2"/>
                </a:solidFill>
                <a:latin typeface="Arial"/>
                <a:ea typeface="Arial"/>
                <a:cs typeface="Arial"/>
                <a:sym typeface="Arial"/>
              </a:defRPr>
            </a:lvl1pPr>
            <a:lvl2pPr indent="0" lvl="1" marL="457200" marR="0" rtl="0" algn="l">
              <a:spcBef>
                <a:spcPts val="400"/>
              </a:spcBef>
              <a:buClr>
                <a:schemeClr val="accent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accent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9pPr>
          </a:lstStyle>
          <a:p/>
        </p:txBody>
      </p:sp>
      <p:sp>
        <p:nvSpPr>
          <p:cNvPr id="45" name="Shape 45"/>
          <p:cNvSpPr txBox="1"/>
          <p:nvPr>
            <p:ph idx="4" type="body"/>
          </p:nvPr>
        </p:nvSpPr>
        <p:spPr>
          <a:xfrm>
            <a:off x="4754880" y="2438400"/>
            <a:ext cx="3931919" cy="3951287"/>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45719" lvl="4" marL="118872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5pPr>
            <a:lvl6pPr indent="-88900" lvl="5" marL="137160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6pPr>
            <a:lvl7pPr indent="-81280" lvl="6" marL="155448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7pPr>
            <a:lvl8pPr indent="-86360" lvl="7" marL="173736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8pPr>
            <a:lvl9pPr indent="-91439" lvl="8" marL="192024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6" name="Shape 46"/>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cxnSp>
        <p:nvCxnSpPr>
          <p:cNvPr id="49" name="Shape 49"/>
          <p:cNvCxnSpPr/>
          <p:nvPr/>
        </p:nvCxnSpPr>
        <p:spPr>
          <a:xfrm rot="5400000">
            <a:off x="2217817" y="4045823"/>
            <a:ext cx="4709160" cy="793"/>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457200" y="792079"/>
            <a:ext cx="2139695" cy="1261871"/>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24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 type="body"/>
          </p:nvPr>
        </p:nvSpPr>
        <p:spPr>
          <a:xfrm>
            <a:off x="2971800" y="792079"/>
            <a:ext cx="5714999" cy="5577839"/>
          </a:xfrm>
          <a:prstGeom prst="rect">
            <a:avLst/>
          </a:prstGeom>
          <a:noFill/>
          <a:ln>
            <a:noFill/>
          </a:ln>
        </p:spPr>
        <p:txBody>
          <a:bodyPr anchorCtr="0" anchor="t" bIns="91425" lIns="91425" rIns="91425" tIns="91425"/>
          <a:lstStyle>
            <a:lvl1pPr indent="-10159" lvl="0" marL="182880" marR="0" rtl="0" algn="l">
              <a:spcBef>
                <a:spcPts val="640"/>
              </a:spcBef>
              <a:buClr>
                <a:schemeClr val="accent1"/>
              </a:buClr>
              <a:buSzPct val="85000"/>
              <a:buFont typeface="Arial"/>
              <a:buChar char="•"/>
              <a:defRPr b="0" i="0" sz="3200" u="none" cap="none" strike="noStrike">
                <a:solidFill>
                  <a:schemeClr val="dk1"/>
                </a:solidFill>
                <a:latin typeface="Arial"/>
                <a:ea typeface="Arial"/>
                <a:cs typeface="Arial"/>
                <a:sym typeface="Arial"/>
              </a:defRPr>
            </a:lvl1pPr>
            <a:lvl2pPr indent="-39369" lvl="1" marL="457200" marR="0" rtl="0" algn="l">
              <a:spcBef>
                <a:spcPts val="560"/>
              </a:spcBef>
              <a:buClr>
                <a:schemeClr val="accent1"/>
              </a:buClr>
              <a:buSzPct val="85000"/>
              <a:buFont typeface="Arial"/>
              <a:buChar char="•"/>
              <a:defRPr b="0" i="0" sz="2800" u="none" cap="none" strike="noStrike">
                <a:solidFill>
                  <a:schemeClr val="dk1"/>
                </a:solidFill>
                <a:latin typeface="Arial"/>
                <a:ea typeface="Arial"/>
                <a:cs typeface="Arial"/>
                <a:sym typeface="Arial"/>
              </a:defRPr>
            </a:lvl2pPr>
            <a:lvl3pPr indent="-48259" lvl="2" marL="731520" marR="0" rtl="0" algn="l">
              <a:spcBef>
                <a:spcPts val="480"/>
              </a:spcBef>
              <a:buClr>
                <a:schemeClr val="accent1"/>
              </a:buClr>
              <a:buSzPct val="90000"/>
              <a:buFont typeface="Arial"/>
              <a:buChar char="•"/>
              <a:defRPr b="0" i="0" sz="2400" u="none" cap="none" strike="noStrike">
                <a:solidFill>
                  <a:schemeClr val="dk1"/>
                </a:solidFill>
                <a:latin typeface="Arial"/>
                <a:ea typeface="Arial"/>
                <a:cs typeface="Arial"/>
                <a:sym typeface="Arial"/>
              </a:defRPr>
            </a:lvl3pPr>
            <a:lvl4pPr indent="-66039" lvl="3" marL="1005839"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4pPr>
            <a:lvl5pPr indent="-20319" lvl="4" marL="118872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5pPr>
            <a:lvl6pPr indent="-63500" lvl="5" marL="137160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6pPr>
            <a:lvl7pPr indent="-55880" lvl="6" marL="155448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7pPr>
            <a:lvl8pPr indent="-60960" lvl="7" marL="173736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8pPr>
            <a:lvl9pPr indent="-66039" lvl="8" marL="192024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57200" y="2130551"/>
            <a:ext cx="2139695" cy="4243615"/>
          </a:xfrm>
          <a:prstGeom prst="rect">
            <a:avLst/>
          </a:prstGeom>
          <a:noFill/>
          <a:ln>
            <a:noFill/>
          </a:ln>
        </p:spPr>
        <p:txBody>
          <a:bodyPr anchorCtr="0" anchor="t" bIns="91425" lIns="91425" rIns="91425" tIns="91425"/>
          <a:lstStyle>
            <a:lvl1pPr indent="0" lvl="0" marL="0" marR="0" rtl="0" algn="l">
              <a:spcBef>
                <a:spcPts val="280"/>
              </a:spcBef>
              <a:buClr>
                <a:schemeClr val="accent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accent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accent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cxnSp>
        <p:nvCxnSpPr>
          <p:cNvPr id="66" name="Shape 66"/>
          <p:cNvCxnSpPr/>
          <p:nvPr/>
        </p:nvCxnSpPr>
        <p:spPr>
          <a:xfrm rot="5400000">
            <a:off x="-13115" y="3580205"/>
            <a:ext cx="5577839" cy="1587"/>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7" name="Shape 67"/>
        <p:cNvGrpSpPr/>
        <p:nvPr/>
      </p:nvGrpSpPr>
      <p:grpSpPr>
        <a:xfrm>
          <a:off x="0" y="0"/>
          <a:ext cx="0" cy="0"/>
          <a:chOff x="0" y="0"/>
          <a:chExt cx="0" cy="0"/>
        </a:xfrm>
      </p:grpSpPr>
      <p:sp>
        <p:nvSpPr>
          <p:cNvPr id="68" name="Shape 68"/>
          <p:cNvSpPr txBox="1"/>
          <p:nvPr>
            <p:ph type="title"/>
          </p:nvPr>
        </p:nvSpPr>
        <p:spPr>
          <a:xfrm>
            <a:off x="457200" y="792479"/>
            <a:ext cx="2142679" cy="126492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24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9" name="Shape 69"/>
          <p:cNvSpPr/>
          <p:nvPr>
            <p:ph idx="2" type="pic"/>
          </p:nvPr>
        </p:nvSpPr>
        <p:spPr>
          <a:xfrm>
            <a:off x="2858609" y="838200"/>
            <a:ext cx="5904389" cy="5500456"/>
          </a:xfrm>
          <a:prstGeom prst="rect">
            <a:avLst/>
          </a:prstGeom>
          <a:solidFill>
            <a:schemeClr val="lt2"/>
          </a:solidFill>
          <a:ln cap="flat" cmpd="sng" w="76200">
            <a:solidFill>
              <a:srgbClr val="FFFFFF"/>
            </a:solidFill>
            <a:prstDash val="solid"/>
            <a:miter/>
            <a:headEnd len="med" w="med" type="none"/>
            <a:tailEnd len="med" w="med" type="none"/>
          </a:ln>
          <a:effectLst>
            <a:outerShdw blurRad="50799" rotWithShape="0" algn="t" dir="5400000" dist="12700">
              <a:srgbClr val="000000">
                <a:alpha val="58823"/>
              </a:srgbClr>
            </a:outerShdw>
          </a:effectLst>
        </p:spPr>
        <p:txBody>
          <a:bodyPr anchorCtr="0" anchor="t" bIns="91425" lIns="91425" rIns="91425" tIns="91425"/>
          <a:lstStyle>
            <a:lvl1pPr indent="0" lvl="0" marL="0" marR="0" rtl="0" algn="l">
              <a:spcBef>
                <a:spcPts val="640"/>
              </a:spcBef>
              <a:buClr>
                <a:schemeClr val="accent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buClr>
                <a:schemeClr val="accent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accent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accent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accent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accent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buClr>
                <a:schemeClr val="accent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buClr>
                <a:schemeClr val="accent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buClr>
                <a:schemeClr val="accent1"/>
              </a:buClr>
              <a:buFont typeface="Arial"/>
              <a:buNone/>
              <a:defRPr b="0" i="0" sz="2000" u="none" cap="none" strike="noStrike">
                <a:solidFill>
                  <a:schemeClr val="dk1"/>
                </a:solidFill>
                <a:latin typeface="Arial"/>
                <a:ea typeface="Arial"/>
                <a:cs typeface="Arial"/>
                <a:sym typeface="Arial"/>
              </a:defRPr>
            </a:lvl9pPr>
          </a:lstStyle>
          <a:p/>
        </p:txBody>
      </p:sp>
      <p:sp>
        <p:nvSpPr>
          <p:cNvPr id="70" name="Shape 70"/>
          <p:cNvSpPr txBox="1"/>
          <p:nvPr>
            <p:ph idx="1" type="body"/>
          </p:nvPr>
        </p:nvSpPr>
        <p:spPr>
          <a:xfrm>
            <a:off x="457200" y="2133600"/>
            <a:ext cx="2139695" cy="4242815"/>
          </a:xfrm>
          <a:prstGeom prst="rect">
            <a:avLst/>
          </a:prstGeom>
          <a:noFill/>
          <a:ln>
            <a:noFill/>
          </a:ln>
        </p:spPr>
        <p:txBody>
          <a:bodyPr anchorCtr="0" anchor="t" bIns="91425" lIns="91425" rIns="91425" tIns="91425"/>
          <a:lstStyle>
            <a:lvl1pPr indent="0" lvl="0" marL="0" marR="0" rtl="0" algn="l">
              <a:spcBef>
                <a:spcPts val="280"/>
              </a:spcBef>
              <a:buClr>
                <a:schemeClr val="accent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accent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accent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220786"/>
            <a:ext cx="9144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7" name="Shape 7"/>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 name="Shape 8"/>
          <p:cNvSpPr txBox="1"/>
          <p:nvPr>
            <p:ph idx="1" type="body"/>
          </p:nvPr>
        </p:nvSpPr>
        <p:spPr>
          <a:xfrm>
            <a:off x="457200" y="1600200"/>
            <a:ext cx="8229600"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9" name="Shape 9"/>
          <p:cNvSpPr/>
          <p:nvPr/>
        </p:nvSpPr>
        <p:spPr>
          <a:xfrm>
            <a:off x="0" y="0"/>
            <a:ext cx="9144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0" name="Shape 10"/>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 name="Shape 11"/>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1400" u="none" cap="none" strike="noStrike">
                <a:solidFill>
                  <a:srgbClr val="FFFFFF"/>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en.wikipedia.org/wiki/Liskov_substitution_principle" TargetMode="External"/><Relationship Id="rId4" Type="http://schemas.openxmlformats.org/officeDocument/2006/relationships/hyperlink" Target="https://scotch.io/bar-talk/s-o-l-i-d-the-first-five-principles-of-object-oriented-des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685800" y="1371600"/>
            <a:ext cx="7848599" cy="1927224"/>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a:buNone/>
            </a:pPr>
            <a:r>
              <a:rPr b="0" i="0" lang="en-US" sz="5400" u="none" cap="none" strike="noStrike">
                <a:solidFill>
                  <a:schemeClr val="dk2"/>
                </a:solidFill>
                <a:latin typeface="Arial"/>
                <a:ea typeface="Arial"/>
                <a:cs typeface="Arial"/>
                <a:sym typeface="Arial"/>
              </a:rPr>
              <a:t>SOLID</a:t>
            </a:r>
          </a:p>
        </p:txBody>
      </p:sp>
      <p:sp>
        <p:nvSpPr>
          <p:cNvPr id="91" name="Shape 91"/>
          <p:cNvSpPr txBox="1"/>
          <p:nvPr>
            <p:ph idx="1" type="subTitle"/>
          </p:nvPr>
        </p:nvSpPr>
        <p:spPr>
          <a:xfrm>
            <a:off x="685800" y="3505200"/>
            <a:ext cx="6400799" cy="1752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rgbClr val="55556F"/>
                </a:solidFill>
                <a:latin typeface="Arial"/>
                <a:ea typeface="Arial"/>
                <a:cs typeface="Arial"/>
                <a:sym typeface="Arial"/>
              </a:rPr>
              <a:t>Phạm Thị Kim Hiền</a:t>
            </a:r>
          </a:p>
          <a:p>
            <a:pPr indent="0" lvl="0" marL="0" marR="0" rtl="0" algn="l">
              <a:spcBef>
                <a:spcPts val="480"/>
              </a:spcBef>
              <a:buClr>
                <a:schemeClr val="accent1"/>
              </a:buClr>
              <a:buSzPct val="25000"/>
              <a:buFont typeface="Arial"/>
              <a:buNone/>
            </a:pPr>
            <a:r>
              <a:rPr b="0" i="0" lang="en-US" sz="2400" u="none" cap="none" strike="noStrike">
                <a:solidFill>
                  <a:srgbClr val="55556F"/>
                </a:solidFill>
                <a:latin typeface="Arial"/>
                <a:ea typeface="Arial"/>
                <a:cs typeface="Arial"/>
                <a:sym typeface="Arial"/>
              </a:rPr>
              <a:t>Nguyễn Thị Lan Phương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233900" y="533400"/>
            <a:ext cx="8850600" cy="990600"/>
          </a:xfrm>
          <a:prstGeom prst="rect">
            <a:avLst/>
          </a:prstGeom>
        </p:spPr>
        <p:txBody>
          <a:bodyPr anchorCtr="0" anchor="ctr" bIns="91425" lIns="91425" rIns="91425" tIns="91425">
            <a:noAutofit/>
          </a:bodyPr>
          <a:lstStyle/>
          <a:p>
            <a:pPr lvl="0" rtl="0">
              <a:spcBef>
                <a:spcPts val="0"/>
              </a:spcBef>
              <a:buNone/>
            </a:pPr>
            <a:r>
              <a:rPr lang="en-US">
                <a:highlight>
                  <a:srgbClr val="FFFFFF"/>
                </a:highlight>
              </a:rPr>
              <a:t>DIP: Dependency Inversion Principle</a:t>
            </a:r>
          </a:p>
        </p:txBody>
      </p:sp>
      <p:sp>
        <p:nvSpPr>
          <p:cNvPr id="151" name="Shape 151"/>
          <p:cNvSpPr txBox="1"/>
          <p:nvPr/>
        </p:nvSpPr>
        <p:spPr>
          <a:xfrm>
            <a:off x="29700" y="1955325"/>
            <a:ext cx="9084600" cy="3255900"/>
          </a:xfrm>
          <a:prstGeom prst="rect">
            <a:avLst/>
          </a:prstGeom>
          <a:noFill/>
          <a:ln>
            <a:noFill/>
          </a:ln>
        </p:spPr>
        <p:txBody>
          <a:bodyPr anchorCtr="0" anchor="t" bIns="91425" lIns="91425" rIns="91425" tIns="91425">
            <a:noAutofit/>
          </a:bodyPr>
          <a:lstStyle/>
          <a:p>
            <a:pPr lvl="0" rtl="0">
              <a:lnSpc>
                <a:spcPct val="100000"/>
              </a:lnSpc>
              <a:spcBef>
                <a:spcPts val="0"/>
              </a:spcBef>
              <a:spcAft>
                <a:spcPts val="1800"/>
              </a:spcAft>
              <a:buNone/>
            </a:pPr>
            <a:r>
              <a:rPr lang="en-US" sz="2400">
                <a:solidFill>
                  <a:srgbClr val="2B2B2B"/>
                </a:solidFill>
              </a:rPr>
              <a:t>Ví dụ: </a:t>
            </a:r>
          </a:p>
          <a:p>
            <a:pPr indent="-381000" lvl="0" marL="457200" rtl="0">
              <a:lnSpc>
                <a:spcPct val="100000"/>
              </a:lnSpc>
              <a:spcBef>
                <a:spcPts val="0"/>
              </a:spcBef>
              <a:spcAft>
                <a:spcPts val="1800"/>
              </a:spcAft>
              <a:buClr>
                <a:srgbClr val="2B2B2B"/>
              </a:buClr>
              <a:buSzPct val="100000"/>
              <a:buChar char="➔"/>
            </a:pPr>
            <a:r>
              <a:rPr lang="en-US" sz="2400">
                <a:solidFill>
                  <a:srgbClr val="2B2B2B"/>
                </a:solidFill>
              </a:rPr>
              <a:t>Giải thích: </a:t>
            </a:r>
            <a:r>
              <a:rPr lang="en-US" sz="2400">
                <a:solidFill>
                  <a:srgbClr val="2B2B2B"/>
                </a:solidFill>
              </a:rPr>
              <a:t>MySQLConnection là module cấp thấp, còn PasswordReminder module cấp cao. Class PasswordReminder đang bị phụ thuộc vào class MySQLConnection. Vì vậy, đã vi phạm nguyên tắc DIP.</a:t>
            </a:r>
          </a:p>
          <a:p>
            <a:pPr indent="0" lvl="0" marL="0" rtl="0">
              <a:lnSpc>
                <a:spcPct val="100000"/>
              </a:lnSpc>
              <a:spcBef>
                <a:spcPts val="0"/>
              </a:spcBef>
              <a:spcAft>
                <a:spcPts val="1800"/>
              </a:spcAft>
              <a:buNone/>
            </a:pPr>
            <a:r>
              <a:t/>
            </a:r>
            <a:endParaRPr sz="1800">
              <a:solidFill>
                <a:srgbClr val="2B2B2B"/>
              </a:solidFill>
              <a:latin typeface="Courier New"/>
              <a:ea typeface="Courier New"/>
              <a:cs typeface="Courier New"/>
              <a:sym typeface="Courier New"/>
            </a:endParaRPr>
          </a:p>
          <a:p>
            <a:pPr lvl="0" rtl="0">
              <a:lnSpc>
                <a:spcPct val="100000"/>
              </a:lnSpc>
              <a:spcBef>
                <a:spcPts val="0"/>
              </a:spcBef>
              <a:spcAft>
                <a:spcPts val="1800"/>
              </a:spcAft>
              <a:buNone/>
            </a:pPr>
            <a:r>
              <a:t/>
            </a:r>
            <a:endParaRPr sz="2400">
              <a:solidFill>
                <a:srgbClr val="2B2B2B"/>
              </a:solidFill>
            </a:endParaRPr>
          </a:p>
          <a:p>
            <a:pPr lvl="0" rtl="0">
              <a:lnSpc>
                <a:spcPct val="100000"/>
              </a:lnSpc>
              <a:spcBef>
                <a:spcPts val="0"/>
              </a:spcBef>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280675" y="318225"/>
            <a:ext cx="8850900" cy="990600"/>
          </a:xfrm>
          <a:prstGeom prst="rect">
            <a:avLst/>
          </a:prstGeom>
        </p:spPr>
        <p:txBody>
          <a:bodyPr anchorCtr="0" anchor="ctr" bIns="91425" lIns="91425" rIns="91425" tIns="91425">
            <a:noAutofit/>
          </a:bodyPr>
          <a:lstStyle/>
          <a:p>
            <a:pPr lvl="0" rtl="0">
              <a:spcBef>
                <a:spcPts val="0"/>
              </a:spcBef>
              <a:buNone/>
            </a:pPr>
            <a:r>
              <a:rPr lang="en-US">
                <a:highlight>
                  <a:srgbClr val="FFFFFF"/>
                </a:highlight>
              </a:rPr>
              <a:t>DIP: Dependency Inversion Principle</a:t>
            </a:r>
          </a:p>
        </p:txBody>
      </p:sp>
      <p:sp>
        <p:nvSpPr>
          <p:cNvPr id="157" name="Shape 157"/>
          <p:cNvSpPr txBox="1"/>
          <p:nvPr/>
        </p:nvSpPr>
        <p:spPr>
          <a:xfrm>
            <a:off x="146550" y="1225625"/>
            <a:ext cx="8850900" cy="5070900"/>
          </a:xfrm>
          <a:prstGeom prst="rect">
            <a:avLst/>
          </a:prstGeom>
          <a:noFill/>
          <a:ln>
            <a:noFill/>
          </a:ln>
        </p:spPr>
        <p:txBody>
          <a:bodyPr anchorCtr="0" anchor="t" bIns="91425" lIns="91425" rIns="91425" tIns="91425">
            <a:noAutofit/>
          </a:bodyPr>
          <a:lstStyle/>
          <a:p>
            <a:pPr indent="-381000" lvl="0" marL="457200" rtl="0">
              <a:lnSpc>
                <a:spcPct val="100000"/>
              </a:lnSpc>
              <a:spcBef>
                <a:spcPts val="0"/>
              </a:spcBef>
              <a:spcAft>
                <a:spcPts val="1800"/>
              </a:spcAft>
              <a:buClr>
                <a:srgbClr val="2B2B2B"/>
              </a:buClr>
              <a:buSzPct val="100000"/>
              <a:buChar char="➔"/>
            </a:pPr>
            <a:r>
              <a:rPr b="1" lang="en-US" sz="2400">
                <a:solidFill>
                  <a:srgbClr val="2B2B2B"/>
                </a:solidFill>
              </a:rPr>
              <a:t>Đúng</a:t>
            </a:r>
            <a:r>
              <a:rPr b="1" lang="en-US" sz="2400">
                <a:solidFill>
                  <a:srgbClr val="2B2B2B"/>
                </a:solidFill>
              </a:rPr>
              <a:t> nguyên tắc</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interface DBConnectionInterface {</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    public function connect();}  </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class MySQLConnection implementsDBConnectionInterface {    public function connect() { </a:t>
            </a:r>
          </a:p>
          <a:p>
            <a:pPr indent="457200" lvl="0" marL="1371600" rtl="0">
              <a:lnSpc>
                <a:spcPct val="100000"/>
              </a:lnSpc>
              <a:spcBef>
                <a:spcPts val="0"/>
              </a:spcBef>
              <a:spcAft>
                <a:spcPts val="1800"/>
              </a:spcAft>
              <a:buNone/>
            </a:pPr>
            <a:r>
              <a:rPr lang="en-US">
                <a:solidFill>
                  <a:srgbClr val="2B2B2B"/>
                </a:solidFill>
                <a:latin typeface="Courier New"/>
                <a:ea typeface="Courier New"/>
                <a:cs typeface="Courier New"/>
                <a:sym typeface="Courier New"/>
              </a:rPr>
              <a:t>return "Database connection"; }</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class PasswordReminder {</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    private $dbConnection;</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    public function __construct(DBConnectionInterface $dbConnection) {</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        $this-&gt;dbConnection = $dbConnection;</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    }</a:t>
            </a:r>
          </a:p>
          <a:p>
            <a:pPr indent="0" lvl="0" marL="457200" rtl="0">
              <a:lnSpc>
                <a:spcPct val="100000"/>
              </a:lnSpc>
              <a:spcBef>
                <a:spcPts val="0"/>
              </a:spcBef>
              <a:spcAft>
                <a:spcPts val="1800"/>
              </a:spcAft>
              <a:buNone/>
            </a:pPr>
            <a:r>
              <a:rPr lang="en-US">
                <a:solidFill>
                  <a:srgbClr val="2B2B2B"/>
                </a:solidFill>
                <a:latin typeface="Courier New"/>
                <a:ea typeface="Courier New"/>
                <a:cs typeface="Courier New"/>
                <a:sym typeface="Courier New"/>
              </a:rPr>
              <a:t>}  </a:t>
            </a:r>
          </a:p>
          <a:p>
            <a:pPr indent="0" lvl="0" marL="457200" rtl="0">
              <a:lnSpc>
                <a:spcPct val="100000"/>
              </a:lnSpc>
              <a:spcBef>
                <a:spcPts val="0"/>
              </a:spcBef>
              <a:spcAft>
                <a:spcPts val="1800"/>
              </a:spcAft>
              <a:buNone/>
            </a:pPr>
            <a:r>
              <a:t/>
            </a:r>
            <a:endParaRPr>
              <a:solidFill>
                <a:srgbClr val="2B2B2B"/>
              </a:solidFill>
              <a:latin typeface="Courier New"/>
              <a:ea typeface="Courier New"/>
              <a:cs typeface="Courier New"/>
              <a:sym typeface="Courier New"/>
            </a:endParaRPr>
          </a:p>
          <a:p>
            <a:pPr lvl="0" rtl="0">
              <a:lnSpc>
                <a:spcPct val="100000"/>
              </a:lnSpc>
              <a:spcBef>
                <a:spcPts val="0"/>
              </a:spcBef>
              <a:spcAft>
                <a:spcPts val="1800"/>
              </a:spcAft>
              <a:buNone/>
            </a:pPr>
            <a:r>
              <a:t/>
            </a:r>
            <a:endParaRPr>
              <a:solidFill>
                <a:srgbClr val="2B2B2B"/>
              </a:solidFill>
            </a:endParaRPr>
          </a:p>
          <a:p>
            <a:pPr lvl="0" rtl="0">
              <a:lnSpc>
                <a:spcPct val="100000"/>
              </a:lnSpc>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533400"/>
            <a:ext cx="8229600"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i="0" lang="en-US" sz="4000" u="none" cap="none" strike="noStrike">
                <a:solidFill>
                  <a:schemeClr val="dk2"/>
                </a:solidFill>
                <a:latin typeface="Arial"/>
                <a:ea typeface="Arial"/>
                <a:cs typeface="Arial"/>
                <a:sym typeface="Arial"/>
              </a:rPr>
              <a:t>Tài liệu tham khảo</a:t>
            </a:r>
          </a:p>
        </p:txBody>
      </p:sp>
      <p:sp>
        <p:nvSpPr>
          <p:cNvPr id="163" name="Shape 163"/>
          <p:cNvSpPr txBox="1"/>
          <p:nvPr>
            <p:ph idx="1" type="body"/>
          </p:nvPr>
        </p:nvSpPr>
        <p:spPr>
          <a:xfrm>
            <a:off x="319050" y="1927675"/>
            <a:ext cx="8505900" cy="4876800"/>
          </a:xfrm>
          <a:prstGeom prst="rect">
            <a:avLst/>
          </a:prstGeom>
          <a:noFill/>
          <a:ln>
            <a:noFill/>
          </a:ln>
        </p:spPr>
        <p:txBody>
          <a:bodyPr anchorCtr="0" anchor="t" bIns="45700" lIns="91425" rIns="91425" tIns="45700">
            <a:noAutofit/>
          </a:bodyPr>
          <a:lstStyle/>
          <a:p>
            <a:pPr indent="-228600" lvl="0" marL="457200" marR="0" rtl="0" algn="l">
              <a:spcBef>
                <a:spcPts val="0"/>
              </a:spcBef>
            </a:pPr>
            <a:r>
              <a:rPr lang="en-US" u="sng">
                <a:solidFill>
                  <a:schemeClr val="hlink"/>
                </a:solidFill>
                <a:hlinkClick r:id="rId3"/>
              </a:rPr>
              <a:t>https://en.wikipedia.org/wiki/Liskov_substitution_principle</a:t>
            </a:r>
            <a:r>
              <a:rPr lang="en-US"/>
              <a:t> </a:t>
            </a:r>
          </a:p>
          <a:p>
            <a:pPr indent="-228600" lvl="0" marL="457200" marR="0" rtl="0" algn="l">
              <a:spcBef>
                <a:spcPts val="0"/>
              </a:spcBef>
            </a:pPr>
            <a:r>
              <a:rPr lang="en-US" u="sng">
                <a:solidFill>
                  <a:schemeClr val="hlink"/>
                </a:solidFill>
                <a:hlinkClick r:id="rId4"/>
              </a:rPr>
              <a:t>https://scotch.io/bar-talk/s-o-l-i-d-the-first-five-principles-of-object-oriented-design</a:t>
            </a:r>
          </a:p>
          <a:p>
            <a:pPr indent="0" lvl="0" marL="0" marR="0" rtl="0" algn="l">
              <a:spcBef>
                <a:spcPts val="0"/>
              </a:spcBef>
              <a:buNone/>
            </a:pPr>
            <a:r>
              <a:t/>
            </a:r>
            <a:endParaRPr/>
          </a:p>
          <a:p>
            <a:pPr indent="-182880" lvl="0" marL="182880" marR="0" rtl="0" algn="l">
              <a:spcBef>
                <a:spcPts val="0"/>
              </a:spcBef>
              <a:buClr>
                <a:schemeClr val="accent1"/>
              </a:buClr>
              <a:buSzPct val="850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533400"/>
            <a:ext cx="8229600" cy="990599"/>
          </a:xfrm>
          <a:prstGeom prst="rect">
            <a:avLst/>
          </a:prstGeom>
          <a:noFill/>
          <a:ln>
            <a:noFill/>
          </a:ln>
        </p:spPr>
        <p:txBody>
          <a:bodyPr anchorCtr="0" anchor="ctr" bIns="45700" lIns="91425" rIns="91425" tIns="45700">
            <a:noAutofit/>
          </a:bodyPr>
          <a:lstStyle/>
          <a:p>
            <a:pPr lvl="0" rtl="0">
              <a:spcBef>
                <a:spcPts val="0"/>
              </a:spcBef>
              <a:buClr>
                <a:schemeClr val="dk2"/>
              </a:buClr>
              <a:buSzPct val="25000"/>
              <a:buFont typeface="Arial"/>
              <a:buNone/>
            </a:pPr>
            <a:r>
              <a:rPr lang="en-US"/>
              <a:t>SOLID</a:t>
            </a:r>
          </a:p>
        </p:txBody>
      </p:sp>
      <p:sp>
        <p:nvSpPr>
          <p:cNvPr id="97" name="Shape 97"/>
          <p:cNvSpPr txBox="1"/>
          <p:nvPr>
            <p:ph idx="1" type="body"/>
          </p:nvPr>
        </p:nvSpPr>
        <p:spPr>
          <a:xfrm>
            <a:off x="354300" y="1759250"/>
            <a:ext cx="8229600" cy="4876800"/>
          </a:xfrm>
          <a:prstGeom prst="rect">
            <a:avLst/>
          </a:prstGeom>
          <a:noFill/>
          <a:ln>
            <a:noFill/>
          </a:ln>
        </p:spPr>
        <p:txBody>
          <a:bodyPr anchorCtr="0" anchor="t" bIns="45700" lIns="91425" rIns="91425" tIns="45700">
            <a:noAutofit/>
          </a:bodyPr>
          <a:lstStyle/>
          <a:p>
            <a:pPr indent="0" lvl="0" marL="0" marR="0" rtl="0" algn="l">
              <a:spcBef>
                <a:spcPts val="0"/>
              </a:spcBef>
              <a:buNone/>
            </a:pPr>
            <a:r>
              <a:rPr b="1" lang="en-US"/>
              <a:t>S.O.L.I.D là viết tắt của:</a:t>
            </a:r>
          </a:p>
          <a:p>
            <a:pPr indent="-381000" lvl="0" marL="457200" rtl="0">
              <a:lnSpc>
                <a:spcPct val="144827"/>
              </a:lnSpc>
              <a:spcBef>
                <a:spcPts val="1100"/>
              </a:spcBef>
              <a:spcAft>
                <a:spcPts val="3700"/>
              </a:spcAft>
              <a:buClr>
                <a:srgbClr val="000000"/>
              </a:buClr>
              <a:buSzPct val="100000"/>
            </a:pPr>
            <a:r>
              <a:rPr lang="en-US">
                <a:solidFill>
                  <a:srgbClr val="000000"/>
                </a:solidFill>
                <a:highlight>
                  <a:srgbClr val="FFFFFF"/>
                </a:highlight>
              </a:rPr>
              <a:t>S – Single-responsiblity principle</a:t>
            </a:r>
          </a:p>
          <a:p>
            <a:pPr indent="-381000" lvl="0" marL="457200" rtl="0">
              <a:lnSpc>
                <a:spcPct val="144827"/>
              </a:lnSpc>
              <a:spcBef>
                <a:spcPts val="1100"/>
              </a:spcBef>
              <a:spcAft>
                <a:spcPts val="3700"/>
              </a:spcAft>
              <a:buClr>
                <a:srgbClr val="000000"/>
              </a:buClr>
              <a:buSzPct val="100000"/>
            </a:pPr>
            <a:r>
              <a:rPr lang="en-US">
                <a:solidFill>
                  <a:srgbClr val="000000"/>
                </a:solidFill>
                <a:highlight>
                  <a:srgbClr val="FFFFFF"/>
                </a:highlight>
              </a:rPr>
              <a:t>O – Open-closed principle</a:t>
            </a:r>
          </a:p>
          <a:p>
            <a:pPr indent="-381000" lvl="0" marL="457200" rtl="0">
              <a:lnSpc>
                <a:spcPct val="144827"/>
              </a:lnSpc>
              <a:spcBef>
                <a:spcPts val="1100"/>
              </a:spcBef>
              <a:spcAft>
                <a:spcPts val="3700"/>
              </a:spcAft>
              <a:buClr>
                <a:srgbClr val="000000"/>
              </a:buClr>
              <a:buSzPct val="100000"/>
            </a:pPr>
            <a:r>
              <a:rPr lang="en-US">
                <a:solidFill>
                  <a:srgbClr val="000000"/>
                </a:solidFill>
                <a:highlight>
                  <a:srgbClr val="FFFFFF"/>
                </a:highlight>
              </a:rPr>
              <a:t>L – Liskov substitution principle</a:t>
            </a:r>
          </a:p>
          <a:p>
            <a:pPr indent="-381000" lvl="0" marL="457200" rtl="0">
              <a:lnSpc>
                <a:spcPct val="144827"/>
              </a:lnSpc>
              <a:spcBef>
                <a:spcPts val="1100"/>
              </a:spcBef>
              <a:spcAft>
                <a:spcPts val="3700"/>
              </a:spcAft>
              <a:buClr>
                <a:srgbClr val="000000"/>
              </a:buClr>
              <a:buSzPct val="100000"/>
            </a:pPr>
            <a:r>
              <a:rPr lang="en-US">
                <a:solidFill>
                  <a:srgbClr val="000000"/>
                </a:solidFill>
                <a:highlight>
                  <a:srgbClr val="FFFFFF"/>
                </a:highlight>
              </a:rPr>
              <a:t>I – Interface segregation principle</a:t>
            </a:r>
          </a:p>
          <a:p>
            <a:pPr indent="-381000" lvl="0" marL="457200" rtl="0">
              <a:lnSpc>
                <a:spcPct val="144827"/>
              </a:lnSpc>
              <a:spcBef>
                <a:spcPts val="1100"/>
              </a:spcBef>
              <a:spcAft>
                <a:spcPts val="3700"/>
              </a:spcAft>
              <a:buClr>
                <a:srgbClr val="000000"/>
              </a:buClr>
              <a:buSzPct val="100000"/>
            </a:pPr>
            <a:r>
              <a:rPr lang="en-US">
                <a:solidFill>
                  <a:srgbClr val="000000"/>
                </a:solidFill>
                <a:highlight>
                  <a:srgbClr val="FFFFFF"/>
                </a:highlight>
              </a:rPr>
              <a:t>D – Dependency Inversion Principle</a:t>
            </a:r>
          </a:p>
          <a:p>
            <a:pPr indent="0" lvl="0" marL="0" marR="0" rtl="0" algn="l">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533400"/>
            <a:ext cx="8229600" cy="990600"/>
          </a:xfrm>
          <a:prstGeom prst="rect">
            <a:avLst/>
          </a:prstGeom>
          <a:noFill/>
          <a:ln>
            <a:noFill/>
          </a:ln>
        </p:spPr>
        <p:txBody>
          <a:bodyPr anchorCtr="0" anchor="ctr" bIns="45700" lIns="91425" rIns="91425" tIns="45700">
            <a:noAutofit/>
          </a:bodyPr>
          <a:lstStyle/>
          <a:p>
            <a:pPr lvl="0" rtl="0">
              <a:spcBef>
                <a:spcPts val="0"/>
              </a:spcBef>
              <a:buClr>
                <a:schemeClr val="dk2"/>
              </a:buClr>
              <a:buSzPct val="25000"/>
              <a:buFont typeface="Arial"/>
              <a:buNone/>
            </a:pPr>
            <a:r>
              <a:rPr lang="en-US">
                <a:highlight>
                  <a:srgbClr val="FFFFFF"/>
                </a:highlight>
              </a:rPr>
              <a:t> SRP: </a:t>
            </a:r>
            <a:r>
              <a:rPr lang="en-US">
                <a:highlight>
                  <a:srgbClr val="FFFFFF"/>
                </a:highlight>
              </a:rPr>
              <a:t>Single-responsiblity principle</a:t>
            </a:r>
          </a:p>
        </p:txBody>
      </p:sp>
      <p:sp>
        <p:nvSpPr>
          <p:cNvPr id="103" name="Shape 103"/>
          <p:cNvSpPr txBox="1"/>
          <p:nvPr/>
        </p:nvSpPr>
        <p:spPr>
          <a:xfrm>
            <a:off x="74825" y="1524000"/>
            <a:ext cx="8841600" cy="49494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b="1" lang="en-US" sz="2400"/>
              <a:t>S.R.P :</a:t>
            </a:r>
            <a:r>
              <a:rPr lang="en-US" sz="2400"/>
              <a:t> </a:t>
            </a:r>
            <a:r>
              <a:rPr lang="en-US" sz="2400"/>
              <a:t>M</a:t>
            </a:r>
            <a:r>
              <a:rPr lang="en-US" sz="2400"/>
              <a:t>ột class chỉ nên thực hiện 1 công việc duy nhất.</a:t>
            </a:r>
          </a:p>
          <a:p>
            <a:pPr lvl="0" rtl="0">
              <a:spcBef>
                <a:spcPts val="0"/>
              </a:spcBef>
              <a:buNone/>
            </a:pPr>
            <a:r>
              <a:rPr lang="en-US" sz="2400"/>
              <a:t>Ví dụ: Một class vi phạm nguyên lý</a:t>
            </a:r>
          </a:p>
          <a:p>
            <a:pPr indent="0" lvl="0" marL="914400" rtl="0">
              <a:lnSpc>
                <a:spcPct val="110000"/>
              </a:lnSpc>
              <a:spcBef>
                <a:spcPts val="0"/>
              </a:spcBef>
              <a:buNone/>
            </a:pPr>
            <a:r>
              <a:rPr lang="en-US" sz="2400">
                <a:highlight>
                  <a:srgbClr val="FFFFFF"/>
                </a:highlight>
                <a:latin typeface="Courier New"/>
                <a:ea typeface="Courier New"/>
                <a:cs typeface="Courier New"/>
                <a:sym typeface="Courier New"/>
              </a:rPr>
              <a:t>public class ReportManager()</a:t>
            </a:r>
          </a:p>
          <a:p>
            <a:pPr indent="0" lvl="0" marL="914400" rtl="0">
              <a:lnSpc>
                <a:spcPct val="110000"/>
              </a:lnSpc>
              <a:spcBef>
                <a:spcPts val="0"/>
              </a:spcBef>
              <a:buNone/>
            </a:pPr>
            <a:r>
              <a:rPr lang="en-US" sz="2400">
                <a:highlight>
                  <a:srgbClr val="FFFFFF"/>
                </a:highlight>
                <a:latin typeface="Courier New"/>
                <a:ea typeface="Courier New"/>
                <a:cs typeface="Courier New"/>
                <a:sym typeface="Courier New"/>
              </a:rPr>
              <a:t>{</a:t>
            </a:r>
          </a:p>
          <a:p>
            <a:pPr indent="0" lvl="0" marL="914400" rtl="0">
              <a:lnSpc>
                <a:spcPct val="110000"/>
              </a:lnSpc>
              <a:spcBef>
                <a:spcPts val="0"/>
              </a:spcBef>
              <a:buNone/>
            </a:pPr>
            <a:r>
              <a:rPr lang="en-US" sz="2400">
                <a:highlight>
                  <a:srgbClr val="FFFFFF"/>
                </a:highlight>
                <a:latin typeface="Courier New"/>
                <a:ea typeface="Courier New"/>
                <a:cs typeface="Courier New"/>
                <a:sym typeface="Courier New"/>
              </a:rPr>
              <a:t>   public void ReadDataFromDB();</a:t>
            </a:r>
          </a:p>
          <a:p>
            <a:pPr indent="0" lvl="0" marL="914400" rtl="0">
              <a:lnSpc>
                <a:spcPct val="110000"/>
              </a:lnSpc>
              <a:spcBef>
                <a:spcPts val="0"/>
              </a:spcBef>
              <a:buNone/>
            </a:pPr>
            <a:r>
              <a:rPr lang="en-US" sz="2400">
                <a:highlight>
                  <a:srgbClr val="FFFFFF"/>
                </a:highlight>
                <a:latin typeface="Courier New"/>
                <a:ea typeface="Courier New"/>
                <a:cs typeface="Courier New"/>
                <a:sym typeface="Courier New"/>
              </a:rPr>
              <a:t>   public void ProcessData();</a:t>
            </a:r>
          </a:p>
          <a:p>
            <a:pPr indent="0" lvl="0" marL="914400" rtl="0">
              <a:lnSpc>
                <a:spcPct val="110000"/>
              </a:lnSpc>
              <a:spcBef>
                <a:spcPts val="0"/>
              </a:spcBef>
              <a:buNone/>
            </a:pPr>
            <a:r>
              <a:rPr lang="en-US" sz="2400">
                <a:highlight>
                  <a:srgbClr val="FFFFFF"/>
                </a:highlight>
                <a:latin typeface="Courier New"/>
                <a:ea typeface="Courier New"/>
                <a:cs typeface="Courier New"/>
                <a:sym typeface="Courier New"/>
              </a:rPr>
              <a:t>   public void PrintReport();</a:t>
            </a:r>
          </a:p>
          <a:p>
            <a:pPr indent="0" lvl="0" marL="914400" rtl="0">
              <a:lnSpc>
                <a:spcPct val="110000"/>
              </a:lnSpc>
              <a:spcBef>
                <a:spcPts val="0"/>
              </a:spcBef>
              <a:buNone/>
            </a:pPr>
            <a:r>
              <a:rPr lang="en-US" sz="2400">
                <a:highlight>
                  <a:srgbClr val="FFFFFF"/>
                </a:highlight>
                <a:latin typeface="Courier New"/>
                <a:ea typeface="Courier New"/>
                <a:cs typeface="Courier New"/>
                <a:sym typeface="Courier New"/>
              </a:rPr>
              <a:t>}</a:t>
            </a:r>
          </a:p>
          <a:p>
            <a:pPr lvl="0">
              <a:spcBef>
                <a:spcPts val="0"/>
              </a:spcBef>
              <a:buNone/>
            </a:pPr>
            <a:r>
              <a:rPr lang="en-US" sz="2000"/>
              <a:t>Class này giữ 3 trách nhiệm: đọc dữ liệu từ DB, xử lý dữ liệu, in kết quả. Ta chỉ cần thay đổi DB và cách in ra kết quả, thì class này sẽ được thay đổi. Càng về sau, class này sẽ càng lớn, lúc đó sẽ càng khó sửa chữa.</a:t>
            </a:r>
          </a:p>
          <a:p>
            <a:pPr lvl="0">
              <a:spcBef>
                <a:spcPts val="0"/>
              </a:spcBef>
              <a:buNone/>
            </a:pPr>
            <a:r>
              <a:rPr lang="en-US" sz="2000"/>
              <a:t>Theo đúng nguyên lý: ta phải tách class này thành 3 class riêng. Tuy số lượng class nhiều hơn, nhưng việc sửa chữa sẽ đơn giản hơn.</a:t>
            </a:r>
          </a:p>
          <a:p>
            <a:pPr lvl="0" rtl="0">
              <a:spcBef>
                <a:spcPts val="0"/>
              </a:spcBef>
              <a:buNone/>
            </a:pPr>
            <a:r>
              <a:t/>
            </a:r>
            <a:endParaRPr sz="2000"/>
          </a:p>
          <a:p>
            <a:pPr lvl="0">
              <a:spcBef>
                <a:spcPts val="0"/>
              </a:spcBef>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533400"/>
            <a:ext cx="8229600" cy="990600"/>
          </a:xfrm>
          <a:prstGeom prst="rect">
            <a:avLst/>
          </a:prstGeom>
          <a:noFill/>
          <a:ln>
            <a:noFill/>
          </a:ln>
        </p:spPr>
        <p:txBody>
          <a:bodyPr anchorCtr="0" anchor="ctr" bIns="45700" lIns="91425" rIns="91425" tIns="45700">
            <a:noAutofit/>
          </a:bodyPr>
          <a:lstStyle/>
          <a:p>
            <a:pPr lvl="0" rtl="0">
              <a:spcBef>
                <a:spcPts val="0"/>
              </a:spcBef>
              <a:buClr>
                <a:schemeClr val="dk2"/>
              </a:buClr>
              <a:buSzPct val="25000"/>
              <a:buFont typeface="Arial"/>
              <a:buNone/>
            </a:pPr>
            <a:r>
              <a:rPr lang="en-US">
                <a:highlight>
                  <a:srgbClr val="FFFFFF"/>
                </a:highlight>
              </a:rPr>
              <a:t>OCP: </a:t>
            </a:r>
            <a:r>
              <a:rPr lang="en-US">
                <a:highlight>
                  <a:srgbClr val="FFFFFF"/>
                </a:highlight>
              </a:rPr>
              <a:t>Open-closed principle</a:t>
            </a:r>
          </a:p>
        </p:txBody>
      </p:sp>
      <p:sp>
        <p:nvSpPr>
          <p:cNvPr id="109" name="Shape 109"/>
          <p:cNvSpPr txBox="1"/>
          <p:nvPr/>
        </p:nvSpPr>
        <p:spPr>
          <a:xfrm>
            <a:off x="151200" y="1969500"/>
            <a:ext cx="8841600" cy="29190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b="1" lang="en-US" sz="2400"/>
              <a:t>O.C.P</a:t>
            </a:r>
            <a:r>
              <a:rPr b="1" lang="en-US" sz="2400"/>
              <a:t> :</a:t>
            </a:r>
            <a:r>
              <a:rPr lang="en-US" sz="2400"/>
              <a:t> </a:t>
            </a:r>
            <a:r>
              <a:rPr lang="en-US" sz="2400">
                <a:solidFill>
                  <a:srgbClr val="2B2B2B"/>
                </a:solidFill>
              </a:rPr>
              <a:t>Có thể  mở rộng 1 class, nhưng không được sửa đổi bên trong class đó.</a:t>
            </a:r>
          </a:p>
          <a:p>
            <a:pPr lvl="0" rtl="0">
              <a:spcBef>
                <a:spcPts val="0"/>
              </a:spcBef>
              <a:buNone/>
            </a:pPr>
            <a:r>
              <a:t/>
            </a:r>
            <a:endParaRPr sz="2400">
              <a:solidFill>
                <a:srgbClr val="2B2B2B"/>
              </a:solidFill>
            </a:endParaRPr>
          </a:p>
          <a:p>
            <a:pPr indent="-381000" lvl="0" marL="457200" rtl="0">
              <a:spcBef>
                <a:spcPts val="0"/>
              </a:spcBef>
              <a:buClr>
                <a:srgbClr val="2B2B2B"/>
              </a:buClr>
              <a:buSzPct val="100000"/>
              <a:buChar char="-"/>
            </a:pPr>
            <a:r>
              <a:rPr lang="en-US" sz="2400">
                <a:solidFill>
                  <a:srgbClr val="2B2B2B"/>
                </a:solidFill>
              </a:rPr>
              <a:t>Có thể hiểu là: </a:t>
            </a:r>
            <a:r>
              <a:rPr lang="en-US" sz="2400">
                <a:solidFill>
                  <a:srgbClr val="2B2B2B"/>
                </a:solidFill>
                <a:highlight>
                  <a:srgbClr val="FFFFFF"/>
                </a:highlight>
              </a:rPr>
              <a:t>mỗi khi ta muốn thêm chức năng,.. cho chương trình, chúng ta nên viết class mới mở rộng class cũ ( bằng cách kế thừa hoặc sở hữu class cũ) không nên sửa đổi class cũ.</a:t>
            </a:r>
          </a:p>
          <a:p>
            <a:pPr lvl="0" rtl="0">
              <a:spcBef>
                <a:spcPts val="0"/>
              </a:spcBef>
              <a:buNone/>
            </a:pPr>
            <a:r>
              <a:t/>
            </a:r>
            <a:endParaRPr sz="2000"/>
          </a:p>
          <a:p>
            <a:pPr lvl="0" rtl="0">
              <a:spcBef>
                <a:spcPts val="0"/>
              </a:spcBef>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533400"/>
            <a:ext cx="8229600" cy="990600"/>
          </a:xfrm>
          <a:prstGeom prst="rect">
            <a:avLst/>
          </a:prstGeom>
        </p:spPr>
        <p:txBody>
          <a:bodyPr anchorCtr="0" anchor="ctr" bIns="91425" lIns="91425" rIns="91425" tIns="91425">
            <a:noAutofit/>
          </a:bodyPr>
          <a:lstStyle/>
          <a:p>
            <a:pPr lvl="0">
              <a:spcBef>
                <a:spcPts val="0"/>
              </a:spcBef>
              <a:buNone/>
            </a:pPr>
            <a:r>
              <a:rPr lang="en-US"/>
              <a:t>LSP: Liskov substitution </a:t>
            </a:r>
          </a:p>
        </p:txBody>
      </p:sp>
      <p:sp>
        <p:nvSpPr>
          <p:cNvPr id="115" name="Shape 115"/>
          <p:cNvSpPr txBox="1"/>
          <p:nvPr>
            <p:ph idx="1" type="body"/>
          </p:nvPr>
        </p:nvSpPr>
        <p:spPr>
          <a:xfrm>
            <a:off x="457200" y="1600200"/>
            <a:ext cx="8229600" cy="4876800"/>
          </a:xfrm>
          <a:prstGeom prst="rect">
            <a:avLst/>
          </a:prstGeom>
        </p:spPr>
        <p:txBody>
          <a:bodyPr anchorCtr="0" anchor="t" bIns="91425" lIns="91425" rIns="91425" tIns="91425">
            <a:noAutofit/>
          </a:bodyPr>
          <a:lstStyle/>
          <a:p>
            <a:pPr lvl="0">
              <a:spcBef>
                <a:spcPts val="0"/>
              </a:spcBef>
              <a:buNone/>
            </a:pPr>
            <a:r>
              <a:rPr lang="en-US"/>
              <a:t>Nguyên lý này được Barbara Liskov đề cập lần đầu tiên trong quyển “Data Abstraction and Hiearchy” xuất bản năm 1988</a:t>
            </a:r>
          </a:p>
          <a:p>
            <a:pPr lvl="0">
              <a:spcBef>
                <a:spcPts val="0"/>
              </a:spcBef>
              <a:buNone/>
            </a:pPr>
            <a:r>
              <a:rPr lang="en-US"/>
              <a:t> Một lớp có khả năng “tái sử dụng” các thuộc tính và phương thức của lớp khác và quan trọng hơn là nó có thể cư xử (behavior) như lớp đó. </a:t>
            </a:r>
          </a:p>
          <a:p>
            <a:pPr lvl="0">
              <a:spcBef>
                <a:spcPts val="0"/>
              </a:spcBef>
              <a:buNone/>
            </a:pPr>
            <a:r>
              <a:rPr b="1" i="1" lang="en-US"/>
              <a:t>Khi một lớp con kế thừa từ một lớp khác, nó sẽ không làm thay đổi hành vi của lớp đó</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533400"/>
            <a:ext cx="8229600" cy="990600"/>
          </a:xfrm>
          <a:prstGeom prst="rect">
            <a:avLst/>
          </a:prstGeom>
        </p:spPr>
        <p:txBody>
          <a:bodyPr anchorCtr="0" anchor="ctr" bIns="91425" lIns="91425" rIns="91425" tIns="91425">
            <a:noAutofit/>
          </a:bodyPr>
          <a:lstStyle/>
          <a:p>
            <a:pPr lvl="0">
              <a:spcBef>
                <a:spcPts val="0"/>
              </a:spcBef>
              <a:buNone/>
            </a:pPr>
            <a:r>
              <a:rPr lang="en-US"/>
              <a:t>LSP: Liskov substitution </a:t>
            </a:r>
          </a:p>
        </p:txBody>
      </p:sp>
      <p:sp>
        <p:nvSpPr>
          <p:cNvPr id="121" name="Shape 121"/>
          <p:cNvSpPr txBox="1"/>
          <p:nvPr>
            <p:ph idx="1" type="body"/>
          </p:nvPr>
        </p:nvSpPr>
        <p:spPr>
          <a:xfrm>
            <a:off x="457200" y="1600200"/>
            <a:ext cx="8229600" cy="4876800"/>
          </a:xfrm>
          <a:prstGeom prst="rect">
            <a:avLst/>
          </a:prstGeom>
        </p:spPr>
        <p:txBody>
          <a:bodyPr anchorCtr="0" anchor="t" bIns="91425" lIns="91425" rIns="91425" tIns="91425">
            <a:noAutofit/>
          </a:bodyPr>
          <a:lstStyle/>
          <a:p>
            <a:pPr lvl="0">
              <a:spcBef>
                <a:spcPts val="0"/>
              </a:spcBef>
              <a:buNone/>
            </a:pPr>
            <a:r>
              <a:t/>
            </a:r>
            <a:endParaRPr/>
          </a:p>
        </p:txBody>
      </p:sp>
      <p:pic>
        <p:nvPicPr>
          <p:cNvPr id="122" name="Shape 122"/>
          <p:cNvPicPr preferRelativeResize="0"/>
          <p:nvPr/>
        </p:nvPicPr>
        <p:blipFill>
          <a:blip r:embed="rId3">
            <a:alphaModFix/>
          </a:blip>
          <a:stretch>
            <a:fillRect/>
          </a:stretch>
        </p:blipFill>
        <p:spPr>
          <a:xfrm>
            <a:off x="529875" y="1524000"/>
            <a:ext cx="3680349" cy="5221750"/>
          </a:xfrm>
          <a:prstGeom prst="rect">
            <a:avLst/>
          </a:prstGeom>
          <a:noFill/>
          <a:ln>
            <a:noFill/>
          </a:ln>
        </p:spPr>
      </p:pic>
      <p:pic>
        <p:nvPicPr>
          <p:cNvPr id="123" name="Shape 123"/>
          <p:cNvPicPr preferRelativeResize="0"/>
          <p:nvPr/>
        </p:nvPicPr>
        <p:blipFill>
          <a:blip r:embed="rId4">
            <a:alphaModFix/>
          </a:blip>
          <a:stretch>
            <a:fillRect/>
          </a:stretch>
        </p:blipFill>
        <p:spPr>
          <a:xfrm>
            <a:off x="4406700" y="1524000"/>
            <a:ext cx="4621899" cy="3715399"/>
          </a:xfrm>
          <a:prstGeom prst="rect">
            <a:avLst/>
          </a:prstGeom>
          <a:noFill/>
          <a:ln>
            <a:noFill/>
          </a:ln>
        </p:spPr>
      </p:pic>
      <p:sp>
        <p:nvSpPr>
          <p:cNvPr id="124" name="Shape 124"/>
          <p:cNvSpPr txBox="1"/>
          <p:nvPr/>
        </p:nvSpPr>
        <p:spPr>
          <a:xfrm>
            <a:off x="4958725" y="4958725"/>
            <a:ext cx="3680400" cy="1740300"/>
          </a:xfrm>
          <a:prstGeom prst="rect">
            <a:avLst/>
          </a:prstGeom>
          <a:noFill/>
          <a:ln>
            <a:noFill/>
          </a:ln>
        </p:spPr>
        <p:txBody>
          <a:bodyPr anchorCtr="0" anchor="ctr" bIns="91425" lIns="91425" rIns="91425" tIns="91425">
            <a:noAutofit/>
          </a:bodyPr>
          <a:lstStyle/>
          <a:p>
            <a:pPr indent="0" lvl="0" marL="0" rtl="0">
              <a:spcBef>
                <a:spcPts val="480"/>
              </a:spcBef>
              <a:buNone/>
            </a:pPr>
            <a:r>
              <a:rPr lang="en-US" sz="1800">
                <a:solidFill>
                  <a:schemeClr val="dk1"/>
                </a:solidFill>
              </a:rPr>
              <a:t>Đối tượng r của class Rectangle đã bị thay đổi về giá trị của getArea(), giá trị tính toán theo cách định nghĩa của class Square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102925" y="533400"/>
            <a:ext cx="8583900" cy="990600"/>
          </a:xfrm>
          <a:prstGeom prst="rect">
            <a:avLst/>
          </a:prstGeom>
        </p:spPr>
        <p:txBody>
          <a:bodyPr anchorCtr="0" anchor="ctr" bIns="91425" lIns="91425" rIns="91425" tIns="91425">
            <a:noAutofit/>
          </a:bodyPr>
          <a:lstStyle/>
          <a:p>
            <a:pPr lvl="0">
              <a:spcBef>
                <a:spcPts val="0"/>
              </a:spcBef>
              <a:buNone/>
            </a:pPr>
            <a:r>
              <a:rPr lang="en-US"/>
              <a:t> ISP: Interface Segregation Principle</a:t>
            </a:r>
          </a:p>
        </p:txBody>
      </p:sp>
      <p:sp>
        <p:nvSpPr>
          <p:cNvPr id="130" name="Shape 130"/>
          <p:cNvSpPr txBox="1"/>
          <p:nvPr>
            <p:ph idx="1" type="body"/>
          </p:nvPr>
        </p:nvSpPr>
        <p:spPr>
          <a:xfrm>
            <a:off x="457200" y="1600200"/>
            <a:ext cx="8229600" cy="4876800"/>
          </a:xfrm>
          <a:prstGeom prst="rect">
            <a:avLst/>
          </a:prstGeom>
        </p:spPr>
        <p:txBody>
          <a:bodyPr anchorCtr="0" anchor="t" bIns="91425" lIns="91425" rIns="91425" tIns="91425">
            <a:noAutofit/>
          </a:bodyPr>
          <a:lstStyle/>
          <a:p>
            <a:pPr lvl="0">
              <a:spcBef>
                <a:spcPts val="0"/>
              </a:spcBef>
              <a:buNone/>
            </a:pPr>
            <a:r>
              <a:rPr lang="en-US"/>
              <a:t>Hãy tưởng tượng chúng ta có 1 interface lớn, khoảng 100 methods. Việc implements sẽ khá cực khổ, ngoài ra còn có thể dư thừa vì 1 class không cần dùng hết 100 method. Khi tách interface ra thành nhiều interface nhỏ, gồm các method liên quan tới nhau, việc implement và quản lý sẽ dễ hơn.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233900" y="533400"/>
            <a:ext cx="8452800" cy="990600"/>
          </a:xfrm>
          <a:prstGeom prst="rect">
            <a:avLst/>
          </a:prstGeom>
        </p:spPr>
        <p:txBody>
          <a:bodyPr anchorCtr="0" anchor="ctr" bIns="91425" lIns="91425" rIns="91425" tIns="91425">
            <a:noAutofit/>
          </a:bodyPr>
          <a:lstStyle/>
          <a:p>
            <a:pPr lvl="0">
              <a:spcBef>
                <a:spcPts val="0"/>
              </a:spcBef>
              <a:buNone/>
            </a:pPr>
            <a:r>
              <a:rPr lang="en-US"/>
              <a:t>ISP: Interface Segregation Principle</a:t>
            </a:r>
          </a:p>
        </p:txBody>
      </p:sp>
      <p:sp>
        <p:nvSpPr>
          <p:cNvPr id="136" name="Shape 136"/>
          <p:cNvSpPr txBox="1"/>
          <p:nvPr>
            <p:ph idx="1" type="body"/>
          </p:nvPr>
        </p:nvSpPr>
        <p:spPr>
          <a:xfrm>
            <a:off x="457200" y="1734375"/>
            <a:ext cx="8229600" cy="4876800"/>
          </a:xfrm>
          <a:prstGeom prst="rect">
            <a:avLst/>
          </a:prstGeom>
        </p:spPr>
        <p:txBody>
          <a:bodyPr anchorCtr="0" anchor="t" bIns="91425" lIns="91425" rIns="91425" tIns="91425">
            <a:noAutofit/>
          </a:bodyPr>
          <a:lstStyle/>
          <a:p>
            <a:pPr lvl="0">
              <a:spcBef>
                <a:spcPts val="0"/>
              </a:spcBef>
              <a:buNone/>
            </a:pPr>
            <a:r>
              <a:t/>
            </a:r>
            <a:endParaRPr/>
          </a:p>
        </p:txBody>
      </p:sp>
      <p:pic>
        <p:nvPicPr>
          <p:cNvPr id="137" name="Shape 137"/>
          <p:cNvPicPr preferRelativeResize="0"/>
          <p:nvPr/>
        </p:nvPicPr>
        <p:blipFill>
          <a:blip r:embed="rId3">
            <a:alphaModFix/>
          </a:blip>
          <a:stretch>
            <a:fillRect/>
          </a:stretch>
        </p:blipFill>
        <p:spPr>
          <a:xfrm>
            <a:off x="729725" y="2530700"/>
            <a:ext cx="2819400" cy="1614049"/>
          </a:xfrm>
          <a:prstGeom prst="rect">
            <a:avLst/>
          </a:prstGeom>
          <a:noFill/>
          <a:ln>
            <a:noFill/>
          </a:ln>
        </p:spPr>
      </p:pic>
      <p:pic>
        <p:nvPicPr>
          <p:cNvPr id="138" name="Shape 138"/>
          <p:cNvPicPr preferRelativeResize="0"/>
          <p:nvPr/>
        </p:nvPicPr>
        <p:blipFill>
          <a:blip r:embed="rId4">
            <a:alphaModFix/>
          </a:blip>
          <a:stretch>
            <a:fillRect/>
          </a:stretch>
        </p:blipFill>
        <p:spPr>
          <a:xfrm>
            <a:off x="4172824" y="1955374"/>
            <a:ext cx="3471100" cy="4434799"/>
          </a:xfrm>
          <a:prstGeom prst="rect">
            <a:avLst/>
          </a:prstGeom>
          <a:noFill/>
          <a:ln>
            <a:noFill/>
          </a:ln>
        </p:spPr>
      </p:pic>
      <p:sp>
        <p:nvSpPr>
          <p:cNvPr id="139" name="Shape 139"/>
          <p:cNvSpPr txBox="1"/>
          <p:nvPr/>
        </p:nvSpPr>
        <p:spPr>
          <a:xfrm>
            <a:off x="549125" y="4144750"/>
            <a:ext cx="2706900" cy="2466300"/>
          </a:xfrm>
          <a:prstGeom prst="rect">
            <a:avLst/>
          </a:prstGeom>
          <a:noFill/>
          <a:ln>
            <a:noFill/>
          </a:ln>
        </p:spPr>
        <p:txBody>
          <a:bodyPr anchorCtr="0" anchor="ctr" bIns="91425" lIns="91425" rIns="91425" tIns="91425">
            <a:noAutofit/>
          </a:bodyPr>
          <a:lstStyle/>
          <a:p>
            <a:pPr indent="-53339" lvl="0" marL="182880" rtl="0">
              <a:spcBef>
                <a:spcPts val="480"/>
              </a:spcBef>
              <a:buNone/>
            </a:pPr>
            <a:r>
              <a:rPr lang="en-US" sz="1800">
                <a:solidFill>
                  <a:schemeClr val="dk1"/>
                </a:solidFill>
              </a:rPr>
              <a:t>class Animal chỉ sử dụng những phương thức eat(), drink() nhưng bắt buộc phải implement hết toàn bộ phương thức của interfacevd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233900" y="533400"/>
            <a:ext cx="8794800" cy="990600"/>
          </a:xfrm>
          <a:prstGeom prst="rect">
            <a:avLst/>
          </a:prstGeom>
        </p:spPr>
        <p:txBody>
          <a:bodyPr anchorCtr="0" anchor="ctr" bIns="91425" lIns="91425" rIns="91425" tIns="91425">
            <a:noAutofit/>
          </a:bodyPr>
          <a:lstStyle/>
          <a:p>
            <a:pPr lvl="0" rtl="0">
              <a:spcBef>
                <a:spcPts val="0"/>
              </a:spcBef>
              <a:buNone/>
            </a:pPr>
            <a:r>
              <a:rPr lang="en-US">
                <a:highlight>
                  <a:srgbClr val="FFFFFF"/>
                </a:highlight>
              </a:rPr>
              <a:t>DIP: Dependency Inversion Principle</a:t>
            </a:r>
          </a:p>
        </p:txBody>
      </p:sp>
      <p:sp>
        <p:nvSpPr>
          <p:cNvPr id="145" name="Shape 145"/>
          <p:cNvSpPr txBox="1"/>
          <p:nvPr/>
        </p:nvSpPr>
        <p:spPr>
          <a:xfrm>
            <a:off x="233900" y="1431450"/>
            <a:ext cx="8452800" cy="5389200"/>
          </a:xfrm>
          <a:prstGeom prst="rect">
            <a:avLst/>
          </a:prstGeom>
          <a:noFill/>
          <a:ln>
            <a:noFill/>
          </a:ln>
        </p:spPr>
        <p:txBody>
          <a:bodyPr anchorCtr="0" anchor="t" bIns="91425" lIns="91425" rIns="91425" tIns="91425">
            <a:noAutofit/>
          </a:bodyPr>
          <a:lstStyle/>
          <a:p>
            <a:pPr indent="-381000" lvl="0" marL="457200" rtl="0">
              <a:lnSpc>
                <a:spcPct val="100000"/>
              </a:lnSpc>
              <a:spcBef>
                <a:spcPts val="0"/>
              </a:spcBef>
              <a:spcAft>
                <a:spcPts val="1800"/>
              </a:spcAft>
              <a:buClr>
                <a:srgbClr val="2B2B2B"/>
              </a:buClr>
              <a:buSzPct val="100000"/>
              <a:buChar char="-"/>
            </a:pPr>
            <a:r>
              <a:rPr lang="en-US" sz="2400">
                <a:solidFill>
                  <a:srgbClr val="2B2B2B"/>
                </a:solidFill>
              </a:rPr>
              <a:t>Các module cấp cao không nên phụ thuộc vào các modules cấp thấp. Cả 2 nên phụ thuộc vào abstraction</a:t>
            </a:r>
          </a:p>
          <a:p>
            <a:pPr lvl="0" rtl="0">
              <a:lnSpc>
                <a:spcPct val="100000"/>
              </a:lnSpc>
              <a:spcBef>
                <a:spcPts val="0"/>
              </a:spcBef>
              <a:spcAft>
                <a:spcPts val="1800"/>
              </a:spcAft>
              <a:buNone/>
            </a:pPr>
            <a:r>
              <a:rPr lang="en-US" sz="2400">
                <a:solidFill>
                  <a:srgbClr val="2B2B2B"/>
                </a:solidFill>
              </a:rPr>
              <a:t>Ví dụ: </a:t>
            </a:r>
          </a:p>
          <a:p>
            <a:pPr indent="-381000" lvl="0" marL="457200" rtl="0">
              <a:lnSpc>
                <a:spcPct val="100000"/>
              </a:lnSpc>
              <a:spcBef>
                <a:spcPts val="0"/>
              </a:spcBef>
              <a:spcAft>
                <a:spcPts val="1800"/>
              </a:spcAft>
              <a:buClr>
                <a:srgbClr val="2B2B2B"/>
              </a:buClr>
              <a:buSzPct val="100000"/>
              <a:buChar char="➔"/>
            </a:pPr>
            <a:r>
              <a:rPr lang="en-US" sz="2400">
                <a:solidFill>
                  <a:srgbClr val="2B2B2B"/>
                </a:solidFill>
              </a:rPr>
              <a:t>vi phạm nguyên tắc</a:t>
            </a:r>
          </a:p>
          <a:p>
            <a:pPr indent="0" lvl="0" marL="914400" rtl="0">
              <a:lnSpc>
                <a:spcPct val="100000"/>
              </a:lnSpc>
              <a:spcBef>
                <a:spcPts val="0"/>
              </a:spcBef>
              <a:spcAft>
                <a:spcPts val="1800"/>
              </a:spcAft>
              <a:buNone/>
            </a:pPr>
            <a:r>
              <a:rPr lang="en-US" sz="1800">
                <a:solidFill>
                  <a:srgbClr val="2B2B2B"/>
                </a:solidFill>
                <a:latin typeface="Courier New"/>
                <a:ea typeface="Courier New"/>
                <a:cs typeface="Courier New"/>
                <a:sym typeface="Courier New"/>
              </a:rPr>
              <a:t>class PasswordReminder {</a:t>
            </a:r>
          </a:p>
          <a:p>
            <a:pPr indent="0" lvl="0" marL="914400" rtl="0">
              <a:lnSpc>
                <a:spcPct val="100000"/>
              </a:lnSpc>
              <a:spcBef>
                <a:spcPts val="0"/>
              </a:spcBef>
              <a:spcAft>
                <a:spcPts val="1800"/>
              </a:spcAft>
              <a:buNone/>
            </a:pPr>
            <a:r>
              <a:rPr lang="en-US" sz="1800">
                <a:solidFill>
                  <a:srgbClr val="2B2B2B"/>
                </a:solidFill>
                <a:latin typeface="Courier New"/>
                <a:ea typeface="Courier New"/>
                <a:cs typeface="Courier New"/>
                <a:sym typeface="Courier New"/>
              </a:rPr>
              <a:t>    private $dbConnection;</a:t>
            </a:r>
          </a:p>
          <a:p>
            <a:pPr indent="0" lvl="0" marL="914400" rtl="0">
              <a:lnSpc>
                <a:spcPct val="100000"/>
              </a:lnSpc>
              <a:spcBef>
                <a:spcPts val="0"/>
              </a:spcBef>
              <a:spcAft>
                <a:spcPts val="1800"/>
              </a:spcAft>
              <a:buNone/>
            </a:pPr>
            <a:r>
              <a:rPr lang="en-US" sz="1800">
                <a:solidFill>
                  <a:srgbClr val="2B2B2B"/>
                </a:solidFill>
                <a:latin typeface="Courier New"/>
                <a:ea typeface="Courier New"/>
                <a:cs typeface="Courier New"/>
                <a:sym typeface="Courier New"/>
              </a:rPr>
              <a:t>    public function __construct(MySQLConnection $dbConnection) {</a:t>
            </a:r>
          </a:p>
          <a:p>
            <a:pPr indent="0" lvl="0" marL="914400" rtl="0">
              <a:lnSpc>
                <a:spcPct val="100000"/>
              </a:lnSpc>
              <a:spcBef>
                <a:spcPts val="0"/>
              </a:spcBef>
              <a:spcAft>
                <a:spcPts val="1800"/>
              </a:spcAft>
              <a:buNone/>
            </a:pPr>
            <a:r>
              <a:rPr lang="en-US" sz="1800">
                <a:solidFill>
                  <a:srgbClr val="2B2B2B"/>
                </a:solidFill>
                <a:latin typeface="Courier New"/>
                <a:ea typeface="Courier New"/>
                <a:cs typeface="Courier New"/>
                <a:sym typeface="Courier New"/>
              </a:rPr>
              <a:t>        $this-&gt;dbConnection = $dbConnection;</a:t>
            </a:r>
          </a:p>
          <a:p>
            <a:pPr indent="0" lvl="0" marL="914400" rtl="0">
              <a:lnSpc>
                <a:spcPct val="100000"/>
              </a:lnSpc>
              <a:spcBef>
                <a:spcPts val="0"/>
              </a:spcBef>
              <a:spcAft>
                <a:spcPts val="1800"/>
              </a:spcAft>
              <a:buNone/>
            </a:pPr>
            <a:r>
              <a:rPr lang="en-US" sz="1800">
                <a:solidFill>
                  <a:srgbClr val="2B2B2B"/>
                </a:solidFill>
                <a:latin typeface="Courier New"/>
                <a:ea typeface="Courier New"/>
                <a:cs typeface="Courier New"/>
                <a:sym typeface="Courier New"/>
              </a:rPr>
              <a:t>    }</a:t>
            </a:r>
          </a:p>
          <a:p>
            <a:pPr indent="0" lvl="0" marL="914400" rtl="0">
              <a:lnSpc>
                <a:spcPct val="100000"/>
              </a:lnSpc>
              <a:spcBef>
                <a:spcPts val="0"/>
              </a:spcBef>
              <a:spcAft>
                <a:spcPts val="1800"/>
              </a:spcAft>
              <a:buNone/>
            </a:pPr>
            <a:r>
              <a:rPr lang="en-US" sz="1800">
                <a:solidFill>
                  <a:srgbClr val="2B2B2B"/>
                </a:solidFill>
                <a:latin typeface="Courier New"/>
                <a:ea typeface="Courier New"/>
                <a:cs typeface="Courier New"/>
                <a:sym typeface="Courier New"/>
              </a:rPr>
              <a:t>}</a:t>
            </a:r>
          </a:p>
          <a:p>
            <a:pPr lvl="0" rtl="0">
              <a:lnSpc>
                <a:spcPct val="100000"/>
              </a:lnSpc>
              <a:spcBef>
                <a:spcPts val="0"/>
              </a:spcBef>
              <a:spcAft>
                <a:spcPts val="1800"/>
              </a:spcAft>
              <a:buNone/>
            </a:pPr>
            <a:r>
              <a:t/>
            </a:r>
            <a:endParaRPr sz="2400">
              <a:solidFill>
                <a:srgbClr val="2B2B2B"/>
              </a:solidFill>
            </a:endParaRPr>
          </a:p>
          <a:p>
            <a:pPr lvl="0">
              <a:lnSpc>
                <a:spcPct val="100000"/>
              </a:lnSpc>
              <a:spcBef>
                <a:spcPts val="0"/>
              </a:spcBef>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