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DCB6084-AB41-4C21-B9BF-445C0297A1B3}">
  <a:tblStyle styleId="{3DCB6084-AB41-4C21-B9BF-445C0297A1B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beginnersbook.com/2013/05/java-interface/" TargetMode="External"/><Relationship Id="rId4" Type="http://schemas.openxmlformats.org/officeDocument/2006/relationships/hyperlink" Target="http://beginnersbook.com/2013/05/abstract-class-vs-interface-in-java/" TargetMode="External"/><Relationship Id="rId5" Type="http://schemas.openxmlformats.org/officeDocument/2006/relationships/hyperlink" Target="http://stackoverflow.com/questions/5181578/use-of-final-class-in-java" TargetMode="External"/><Relationship Id="rId6" Type="http://schemas.openxmlformats.org/officeDocument/2006/relationships/hyperlink" Target="http://www.tutorialspoint.com/java/java_innerclass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vi"/>
              <a:t>Inheritance abstract_interface</a:t>
            </a:r>
          </a:p>
          <a:p>
            <a:pPr lvl="0">
              <a:spcBef>
                <a:spcPts val="0"/>
              </a:spcBef>
              <a:buNone/>
            </a:pPr>
            <a:r>
              <a:rPr lang="vi"/>
              <a:t>inner class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rtl="0" algn="l">
              <a:spcBef>
                <a:spcPts val="0"/>
              </a:spcBef>
              <a:buNone/>
            </a:pPr>
            <a:r>
              <a:rPr lang="vi"/>
              <a:t>Phạm Thị Kim Hiền</a:t>
            </a:r>
          </a:p>
          <a:p>
            <a:pPr lvl="0" algn="l">
              <a:spcBef>
                <a:spcPts val="0"/>
              </a:spcBef>
              <a:buNone/>
            </a:pPr>
            <a:r>
              <a:rPr lang="vi"/>
              <a:t>Nguyễn Thị Lan Phương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47350" y="276250"/>
            <a:ext cx="8520600" cy="707400"/>
          </a:xfrm>
          <a:prstGeom prst="rect">
            <a:avLst/>
          </a:prstGeom>
        </p:spPr>
        <p:txBody>
          <a:bodyPr anchorCtr="0" anchor="t" bIns="91425" lIns="91425" rIns="91425" tIns="91425">
            <a:noAutofit/>
          </a:bodyPr>
          <a:lstStyle/>
          <a:p>
            <a:pPr lvl="0">
              <a:spcBef>
                <a:spcPts val="0"/>
              </a:spcBef>
              <a:buNone/>
            </a:pPr>
            <a:r>
              <a:rPr lang="vi"/>
              <a:t>So Sánh</a:t>
            </a:r>
          </a:p>
        </p:txBody>
      </p:sp>
      <p:graphicFrame>
        <p:nvGraphicFramePr>
          <p:cNvPr id="136" name="Shape 136"/>
          <p:cNvGraphicFramePr/>
          <p:nvPr/>
        </p:nvGraphicFramePr>
        <p:xfrm>
          <a:off x="650625" y="1252759"/>
          <a:ext cx="3000000" cy="3000000"/>
        </p:xfrm>
        <a:graphic>
          <a:graphicData uri="http://schemas.openxmlformats.org/drawingml/2006/table">
            <a:tbl>
              <a:tblPr>
                <a:noFill/>
                <a:tableStyleId>{3DCB6084-AB41-4C21-B9BF-445C0297A1B3}</a:tableStyleId>
              </a:tblPr>
              <a:tblGrid>
                <a:gridCol w="3619500"/>
                <a:gridCol w="3619500"/>
              </a:tblGrid>
              <a:tr h="428125">
                <a:tc>
                  <a:txBody>
                    <a:bodyPr>
                      <a:noAutofit/>
                    </a:bodyPr>
                    <a:lstStyle/>
                    <a:p>
                      <a:pPr lvl="0" rtl="0" algn="ctr">
                        <a:spcBef>
                          <a:spcPts val="0"/>
                        </a:spcBef>
                        <a:buNone/>
                      </a:pPr>
                      <a:r>
                        <a:rPr b="1" lang="vi"/>
                        <a:t>Abstract Class</a:t>
                      </a:r>
                    </a:p>
                  </a:txBody>
                  <a:tcPr marT="91425" marB="91425" marR="91425" marL="91425">
                    <a:solidFill>
                      <a:srgbClr val="F4CCCC"/>
                    </a:solidFill>
                  </a:tcPr>
                </a:tc>
                <a:tc>
                  <a:txBody>
                    <a:bodyPr>
                      <a:noAutofit/>
                    </a:bodyPr>
                    <a:lstStyle/>
                    <a:p>
                      <a:pPr lvl="0" rtl="0" algn="ctr">
                        <a:spcBef>
                          <a:spcPts val="0"/>
                        </a:spcBef>
                        <a:buNone/>
                      </a:pPr>
                      <a:r>
                        <a:rPr b="1" lang="vi"/>
                        <a:t>Interface </a:t>
                      </a:r>
                    </a:p>
                  </a:txBody>
                  <a:tcPr marT="91425" marB="91425" marR="91425" marL="91425">
                    <a:solidFill>
                      <a:srgbClr val="F4CCCC"/>
                    </a:solidFill>
                  </a:tcPr>
                </a:tc>
              </a:tr>
              <a:tr h="428125">
                <a:tc>
                  <a:txBody>
                    <a:bodyPr>
                      <a:noAutofit/>
                    </a:bodyPr>
                    <a:lstStyle/>
                    <a:p>
                      <a:pPr lvl="0" rtl="0">
                        <a:spcBef>
                          <a:spcPts val="0"/>
                        </a:spcBef>
                        <a:buNone/>
                      </a:pPr>
                      <a:r>
                        <a:rPr lang="vi"/>
                        <a:t>Đơn kế thừa</a:t>
                      </a:r>
                    </a:p>
                  </a:txBody>
                  <a:tcPr marT="91425" marB="91425" marR="91425" marL="91425"/>
                </a:tc>
                <a:tc>
                  <a:txBody>
                    <a:bodyPr>
                      <a:noAutofit/>
                    </a:bodyPr>
                    <a:lstStyle/>
                    <a:p>
                      <a:pPr lvl="0" rtl="0">
                        <a:spcBef>
                          <a:spcPts val="0"/>
                        </a:spcBef>
                        <a:buNone/>
                      </a:pPr>
                      <a:r>
                        <a:rPr lang="vi"/>
                        <a:t>Đa kế thừa</a:t>
                      </a:r>
                    </a:p>
                  </a:txBody>
                  <a:tcPr marT="91425" marB="91425" marR="91425" marL="91425"/>
                </a:tc>
              </a:tr>
              <a:tr h="656725">
                <a:tc>
                  <a:txBody>
                    <a:bodyPr>
                      <a:noAutofit/>
                    </a:bodyPr>
                    <a:lstStyle/>
                    <a:p>
                      <a:pPr lvl="0" rtl="0">
                        <a:spcBef>
                          <a:spcPts val="0"/>
                        </a:spcBef>
                        <a:buNone/>
                      </a:pPr>
                      <a:r>
                        <a:rPr lang="vi"/>
                        <a:t>Chứa các methods abstract và method đã được hiện thực</a:t>
                      </a:r>
                    </a:p>
                  </a:txBody>
                  <a:tcPr marT="91425" marB="91425" marR="91425" marL="91425"/>
                </a:tc>
                <a:tc>
                  <a:txBody>
                    <a:bodyPr>
                      <a:noAutofit/>
                    </a:bodyPr>
                    <a:lstStyle/>
                    <a:p>
                      <a:pPr lvl="0" rtl="0">
                        <a:spcBef>
                          <a:spcPts val="0"/>
                        </a:spcBef>
                        <a:buNone/>
                      </a:pPr>
                      <a:r>
                        <a:rPr lang="vi"/>
                        <a:t>Chỉ chứa các abstract method</a:t>
                      </a:r>
                    </a:p>
                  </a:txBody>
                  <a:tcPr marT="91425" marB="91425" marR="91425" marL="91425"/>
                </a:tc>
              </a:tr>
              <a:tr h="656725">
                <a:tc>
                  <a:txBody>
                    <a:bodyPr>
                      <a:noAutofit/>
                    </a:bodyPr>
                    <a:lstStyle/>
                    <a:p>
                      <a:pPr lvl="0" rtl="0">
                        <a:spcBef>
                          <a:spcPts val="0"/>
                        </a:spcBef>
                        <a:buNone/>
                      </a:pPr>
                      <a:r>
                        <a:rPr lang="vi"/>
                        <a:t>Chứa các fields được modifier từ nhiều kiểu</a:t>
                      </a:r>
                    </a:p>
                  </a:txBody>
                  <a:tcPr marT="91425" marB="91425" marR="91425" marL="91425"/>
                </a:tc>
                <a:tc>
                  <a:txBody>
                    <a:bodyPr>
                      <a:noAutofit/>
                    </a:bodyPr>
                    <a:lstStyle/>
                    <a:p>
                      <a:pPr lvl="0" rtl="0">
                        <a:spcBef>
                          <a:spcPts val="0"/>
                        </a:spcBef>
                        <a:buNone/>
                      </a:pPr>
                      <a:r>
                        <a:rPr lang="vi"/>
                        <a:t>Các fields default là final, class chỉ implements từ Interface</a:t>
                      </a:r>
                    </a:p>
                  </a:txBody>
                  <a:tcPr marT="91425" marB="91425" marR="91425" marL="91425"/>
                </a:tc>
              </a:tr>
              <a:tr h="432275">
                <a:tc>
                  <a:txBody>
                    <a:bodyPr>
                      <a:noAutofit/>
                    </a:bodyPr>
                    <a:lstStyle/>
                    <a:p>
                      <a:pPr lvl="0" rtl="0">
                        <a:spcBef>
                          <a:spcPts val="0"/>
                        </a:spcBef>
                        <a:buNone/>
                      </a:pPr>
                      <a:r>
                        <a:rPr lang="vi"/>
                        <a:t>không tạo ra đối tượng</a:t>
                      </a:r>
                    </a:p>
                  </a:txBody>
                  <a:tcPr marT="91425" marB="91425" marR="91425" marL="91425"/>
                </a:tc>
                <a:tc>
                  <a:txBody>
                    <a:bodyPr>
                      <a:noAutofit/>
                    </a:bodyPr>
                    <a:lstStyle/>
                    <a:p>
                      <a:pPr lvl="0" rtl="0">
                        <a:spcBef>
                          <a:spcPts val="0"/>
                        </a:spcBef>
                        <a:buNone/>
                      </a:pPr>
                      <a:r>
                        <a:t/>
                      </a:r>
                      <a:endParaRPr/>
                    </a:p>
                  </a:txBody>
                  <a:tcPr marT="91425" marB="91425" marR="91425" marL="91425"/>
                </a:tc>
              </a:tr>
              <a:tr h="656725">
                <a:tc>
                  <a:txBody>
                    <a:bodyPr>
                      <a:noAutofit/>
                    </a:bodyPr>
                    <a:lstStyle/>
                    <a:p>
                      <a:pPr lvl="0" rtl="0">
                        <a:spcBef>
                          <a:spcPts val="0"/>
                        </a:spcBef>
                        <a:buNone/>
                      </a:pPr>
                      <a:r>
                        <a:rPr lang="vi"/>
                        <a:t>Abstract class có thể cung cấp cho việc thực hiện của interface</a:t>
                      </a:r>
                    </a:p>
                  </a:txBody>
                  <a:tcPr marT="91425" marB="91425" marR="91425" marL="91425"/>
                </a:tc>
                <a:tc>
                  <a:txBody>
                    <a:bodyPr>
                      <a:noAutofit/>
                    </a:bodyPr>
                    <a:lstStyle/>
                    <a:p>
                      <a:pPr lvl="0" rtl="0">
                        <a:spcBef>
                          <a:spcPts val="0"/>
                        </a:spcBef>
                        <a:buNone/>
                      </a:pPr>
                      <a:r>
                        <a:rPr lang="vi"/>
                        <a:t>Interface không thể cung cấp cho việc thực hiện một Abstract class</a:t>
                      </a:r>
                    </a:p>
                  </a:txBody>
                  <a:tcPr marT="91425" marB="91425" marR="91425" marL="91425"/>
                </a:tc>
              </a:tr>
            </a:tbl>
          </a:graphicData>
        </a:graphic>
      </p:graphicFrame>
      <p:sp>
        <p:nvSpPr>
          <p:cNvPr id="137" name="Shape 137"/>
          <p:cNvSpPr txBox="1"/>
          <p:nvPr/>
        </p:nvSpPr>
        <p:spPr>
          <a:xfrm>
            <a:off x="481275" y="1087300"/>
            <a:ext cx="7798200" cy="3477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65175" y="614350"/>
            <a:ext cx="8520600" cy="707400"/>
          </a:xfrm>
          <a:prstGeom prst="rect">
            <a:avLst/>
          </a:prstGeom>
        </p:spPr>
        <p:txBody>
          <a:bodyPr anchorCtr="0" anchor="t" bIns="91425" lIns="91425" rIns="91425" tIns="91425">
            <a:noAutofit/>
          </a:bodyPr>
          <a:lstStyle/>
          <a:p>
            <a:pPr lvl="0">
              <a:spcBef>
                <a:spcPts val="0"/>
              </a:spcBef>
              <a:buNone/>
            </a:pPr>
            <a:r>
              <a:rPr lang="vi"/>
              <a:t>Inner class</a:t>
            </a:r>
          </a:p>
          <a:p>
            <a:pPr lvl="0">
              <a:spcBef>
                <a:spcPts val="0"/>
              </a:spcBef>
              <a:buNone/>
            </a:pPr>
            <a:r>
              <a:t/>
            </a:r>
            <a:endParaRPr/>
          </a:p>
        </p:txBody>
      </p:sp>
      <p:sp>
        <p:nvSpPr>
          <p:cNvPr id="143" name="Shape 143"/>
          <p:cNvSpPr txBox="1"/>
          <p:nvPr>
            <p:ph idx="1" type="body"/>
          </p:nvPr>
        </p:nvSpPr>
        <p:spPr>
          <a:xfrm>
            <a:off x="365175" y="1435650"/>
            <a:ext cx="8520600" cy="3302700"/>
          </a:xfrm>
          <a:prstGeom prst="rect">
            <a:avLst/>
          </a:prstGeom>
        </p:spPr>
        <p:txBody>
          <a:bodyPr anchorCtr="0" anchor="t" bIns="91425" lIns="91425" rIns="91425" tIns="91425">
            <a:noAutofit/>
          </a:bodyPr>
          <a:lstStyle/>
          <a:p>
            <a:pPr lvl="0">
              <a:spcBef>
                <a:spcPts val="0"/>
              </a:spcBef>
              <a:buNone/>
            </a:pPr>
            <a:r>
              <a:rPr lang="vi">
                <a:latin typeface="Arial"/>
                <a:ea typeface="Arial"/>
                <a:cs typeface="Arial"/>
                <a:sym typeface="Arial"/>
              </a:rPr>
              <a:t>Inner Class là một khái niệm chỉ về một lớp được khai báo bên trong lớp khác. Chúng ta sử dụng các Inner Class để nhóm các lớp và các Interface có quan hệ với nhau vào một vị trí để tăng tính đọc và tính duy trì của code.</a:t>
            </a:r>
          </a:p>
          <a:p>
            <a:pPr lvl="0">
              <a:spcBef>
                <a:spcPts val="0"/>
              </a:spcBef>
              <a:buNone/>
            </a:pPr>
            <a:r>
              <a:rPr lang="vi">
                <a:latin typeface="Arial"/>
                <a:ea typeface="Arial"/>
                <a:cs typeface="Arial"/>
                <a:sym typeface="Arial"/>
              </a:rPr>
              <a:t>Inner class là 1 dạng mở rộng hơn các thuộc tính hay phương thức cho class hay mở rộng hơn các parameter cho phương thức trong 1 class</a:t>
            </a:r>
          </a:p>
          <a:p>
            <a:pPr lvl="0">
              <a:spcBef>
                <a:spcPts val="0"/>
              </a:spcBef>
              <a:buNone/>
            </a:pPr>
            <a:r>
              <a:rPr i="1" lang="vi">
                <a:latin typeface="Arial"/>
                <a:ea typeface="Arial"/>
                <a:cs typeface="Arial"/>
                <a:sym typeface="Arial"/>
              </a:rPr>
              <a:t>Giúp tránh tạo ra 1 class mới mà chỉ sử dụng class đã có và override lại phương thức từ class đã có như cách tạo ra 1 Anonymous inner class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108125" y="541224"/>
            <a:ext cx="7567024" cy="4556775"/>
          </a:xfrm>
          <a:prstGeom prst="rect">
            <a:avLst/>
          </a:prstGeom>
          <a:noFill/>
          <a:ln>
            <a:noFill/>
          </a:ln>
        </p:spPr>
      </p:pic>
      <p:sp>
        <p:nvSpPr>
          <p:cNvPr id="149" name="Shape 149"/>
          <p:cNvSpPr txBox="1"/>
          <p:nvPr/>
        </p:nvSpPr>
        <p:spPr>
          <a:xfrm>
            <a:off x="4780700" y="88000"/>
            <a:ext cx="4252500" cy="1988400"/>
          </a:xfrm>
          <a:prstGeom prst="rect">
            <a:avLst/>
          </a:prstGeom>
          <a:noFill/>
          <a:ln>
            <a:noFill/>
          </a:ln>
        </p:spPr>
        <p:txBody>
          <a:bodyPr anchorCtr="0" anchor="ctr" bIns="91425" lIns="91425" rIns="91425" tIns="91425">
            <a:noAutofit/>
          </a:bodyPr>
          <a:lstStyle/>
          <a:p>
            <a:pPr lvl="0">
              <a:spcBef>
                <a:spcPts val="0"/>
              </a:spcBef>
              <a:buNone/>
            </a:pPr>
            <a:r>
              <a:rPr lang="vi"/>
              <a:t>-Class gift nằm trong class GiftBox</a:t>
            </a:r>
          </a:p>
          <a:p>
            <a:pPr lvl="0">
              <a:spcBef>
                <a:spcPts val="0"/>
              </a:spcBef>
              <a:buNone/>
            </a:pPr>
            <a:r>
              <a:rPr lang="vi"/>
              <a:t>gift được gọi là lớp lồn cấp chính quy</a:t>
            </a:r>
          </a:p>
          <a:p>
            <a:pPr lvl="0" rtl="0">
              <a:spcBef>
                <a:spcPts val="0"/>
              </a:spcBef>
              <a:buNone/>
            </a:pPr>
            <a:r>
              <a:rPr lang="vi"/>
              <a:t>-Trong class gift chứa tamp ⇒ tamp là lớp lồng cấp vô danh</a:t>
            </a:r>
          </a:p>
        </p:txBody>
      </p:sp>
      <p:sp>
        <p:nvSpPr>
          <p:cNvPr id="150" name="Shape 150"/>
          <p:cNvSpPr txBox="1"/>
          <p:nvPr/>
        </p:nvSpPr>
        <p:spPr>
          <a:xfrm>
            <a:off x="0" y="0"/>
            <a:ext cx="4389600" cy="472800"/>
          </a:xfrm>
          <a:prstGeom prst="rect">
            <a:avLst/>
          </a:prstGeom>
          <a:noFill/>
          <a:ln>
            <a:noFill/>
          </a:ln>
        </p:spPr>
        <p:txBody>
          <a:bodyPr anchorCtr="0" anchor="ctr" bIns="91425" lIns="91425" rIns="91425" tIns="91425">
            <a:noAutofit/>
          </a:bodyPr>
          <a:lstStyle/>
          <a:p>
            <a:pPr lvl="0" rtl="0">
              <a:spcBef>
                <a:spcPts val="0"/>
              </a:spcBef>
              <a:buNone/>
            </a:pPr>
            <a:r>
              <a:rPr b="1" lang="vi" sz="3600">
                <a:solidFill>
                  <a:schemeClr val="accent1"/>
                </a:solidFill>
                <a:latin typeface="PT Sans Narrow"/>
                <a:ea typeface="PT Sans Narrow"/>
                <a:cs typeface="PT Sans Narrow"/>
                <a:sym typeface="PT Sans Narrow"/>
              </a:rPr>
              <a:t>Inner class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253850" y="1597300"/>
            <a:ext cx="6543675" cy="1151625"/>
          </a:xfrm>
          <a:prstGeom prst="rect">
            <a:avLst/>
          </a:prstGeom>
          <a:noFill/>
          <a:ln>
            <a:noFill/>
          </a:ln>
        </p:spPr>
      </p:pic>
      <p:sp>
        <p:nvSpPr>
          <p:cNvPr id="156" name="Shape 156"/>
          <p:cNvSpPr txBox="1"/>
          <p:nvPr/>
        </p:nvSpPr>
        <p:spPr>
          <a:xfrm>
            <a:off x="253850" y="189150"/>
            <a:ext cx="4839300" cy="1535100"/>
          </a:xfrm>
          <a:prstGeom prst="rect">
            <a:avLst/>
          </a:prstGeom>
          <a:noFill/>
          <a:ln>
            <a:noFill/>
          </a:ln>
        </p:spPr>
        <p:txBody>
          <a:bodyPr anchorCtr="0" anchor="ctr" bIns="91425" lIns="91425" rIns="91425" tIns="91425">
            <a:noAutofit/>
          </a:bodyPr>
          <a:lstStyle/>
          <a:p>
            <a:pPr lvl="0" rtl="0">
              <a:spcBef>
                <a:spcPts val="0"/>
              </a:spcBef>
              <a:buNone/>
            </a:pPr>
            <a:r>
              <a:rPr b="1" i="1" lang="vi" sz="1800" u="sng"/>
              <a:t>Cách khai báo sử dụng inner class</a:t>
            </a:r>
          </a:p>
        </p:txBody>
      </p:sp>
      <p:pic>
        <p:nvPicPr>
          <p:cNvPr id="157" name="Shape 157"/>
          <p:cNvPicPr preferRelativeResize="0"/>
          <p:nvPr/>
        </p:nvPicPr>
        <p:blipFill>
          <a:blip r:embed="rId4">
            <a:alphaModFix/>
          </a:blip>
          <a:stretch>
            <a:fillRect/>
          </a:stretch>
        </p:blipFill>
        <p:spPr>
          <a:xfrm>
            <a:off x="343250" y="3562779"/>
            <a:ext cx="5848350" cy="1082100"/>
          </a:xfrm>
          <a:prstGeom prst="rect">
            <a:avLst/>
          </a:prstGeom>
          <a:noFill/>
          <a:ln>
            <a:noFill/>
          </a:ln>
        </p:spPr>
      </p:pic>
      <p:sp>
        <p:nvSpPr>
          <p:cNvPr id="158" name="Shape 158"/>
          <p:cNvSpPr txBox="1"/>
          <p:nvPr/>
        </p:nvSpPr>
        <p:spPr>
          <a:xfrm>
            <a:off x="253850" y="2487125"/>
            <a:ext cx="3000000" cy="821700"/>
          </a:xfrm>
          <a:prstGeom prst="rect">
            <a:avLst/>
          </a:prstGeom>
          <a:noFill/>
          <a:ln>
            <a:noFill/>
          </a:ln>
        </p:spPr>
        <p:txBody>
          <a:bodyPr anchorCtr="0" anchor="ctr" bIns="91425" lIns="91425" rIns="91425" tIns="91425">
            <a:noAutofit/>
          </a:bodyPr>
          <a:lstStyle/>
          <a:p>
            <a:pPr lvl="0" rtl="0">
              <a:spcBef>
                <a:spcPts val="0"/>
              </a:spcBef>
              <a:buNone/>
            </a:pPr>
            <a:r>
              <a:rPr b="1" i="1" lang="vi" sz="1800" u="sng"/>
              <a:t>Kết quả:</a:t>
            </a:r>
          </a:p>
        </p:txBody>
      </p:sp>
      <p:sp>
        <p:nvSpPr>
          <p:cNvPr id="159" name="Shape 159"/>
          <p:cNvSpPr txBox="1"/>
          <p:nvPr/>
        </p:nvSpPr>
        <p:spPr>
          <a:xfrm>
            <a:off x="0" y="0"/>
            <a:ext cx="3000000" cy="714000"/>
          </a:xfrm>
          <a:prstGeom prst="rect">
            <a:avLst/>
          </a:prstGeom>
          <a:noFill/>
          <a:ln>
            <a:noFill/>
          </a:ln>
        </p:spPr>
        <p:txBody>
          <a:bodyPr anchorCtr="0" anchor="ctr" bIns="91425" lIns="91425" rIns="91425" tIns="91425">
            <a:noAutofit/>
          </a:bodyPr>
          <a:lstStyle/>
          <a:p>
            <a:pPr lvl="0" rtl="0">
              <a:spcBef>
                <a:spcPts val="0"/>
              </a:spcBef>
              <a:buNone/>
            </a:pPr>
            <a:r>
              <a:rPr b="1" lang="vi" sz="3600">
                <a:solidFill>
                  <a:schemeClr val="accent1"/>
                </a:solidFill>
                <a:latin typeface="PT Sans Narrow"/>
                <a:ea typeface="PT Sans Narrow"/>
                <a:cs typeface="PT Sans Narrow"/>
                <a:sym typeface="PT Sans Narrow"/>
              </a:rPr>
              <a:t>Inner class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192525"/>
            <a:ext cx="8520600" cy="707400"/>
          </a:xfrm>
          <a:prstGeom prst="rect">
            <a:avLst/>
          </a:prstGeom>
        </p:spPr>
        <p:txBody>
          <a:bodyPr anchorCtr="0" anchor="t" bIns="91425" lIns="91425" rIns="91425" tIns="91425">
            <a:noAutofit/>
          </a:bodyPr>
          <a:lstStyle/>
          <a:p>
            <a:pPr lvl="0">
              <a:spcBef>
                <a:spcPts val="0"/>
              </a:spcBef>
              <a:buNone/>
            </a:pPr>
            <a:r>
              <a:rPr lang="vi"/>
              <a:t>Inner Class và Nested Class trong Java</a:t>
            </a:r>
          </a:p>
        </p:txBody>
      </p:sp>
      <p:sp>
        <p:nvSpPr>
          <p:cNvPr id="165" name="Shape 165"/>
          <p:cNvSpPr txBox="1"/>
          <p:nvPr>
            <p:ph idx="1" type="body"/>
          </p:nvPr>
        </p:nvSpPr>
        <p:spPr>
          <a:xfrm>
            <a:off x="311700" y="957725"/>
            <a:ext cx="8520600" cy="3810900"/>
          </a:xfrm>
          <a:prstGeom prst="rect">
            <a:avLst/>
          </a:prstGeom>
        </p:spPr>
        <p:txBody>
          <a:bodyPr anchorCtr="0" anchor="t" bIns="91425" lIns="91425" rIns="91425" tIns="91425">
            <a:noAutofit/>
          </a:bodyPr>
          <a:lstStyle/>
          <a:p>
            <a:pPr lvl="0">
              <a:spcBef>
                <a:spcPts val="0"/>
              </a:spcBef>
              <a:buNone/>
            </a:pPr>
            <a:r>
              <a:rPr b="1" lang="vi" sz="1400"/>
              <a:t>-</a:t>
            </a:r>
            <a:r>
              <a:rPr lang="vi" sz="1400"/>
              <a:t> </a:t>
            </a:r>
            <a:r>
              <a:rPr b="1" lang="vi" sz="1400"/>
              <a:t>Inner Class là một phần của Nested Class. Trong Nested Class, có hai loại là non-static và static. Các Nested Class mà không phải ở dạng static thì đó là Inner Class. </a:t>
            </a:r>
          </a:p>
          <a:p>
            <a:pPr lvl="0">
              <a:spcBef>
                <a:spcPts val="0"/>
              </a:spcBef>
              <a:buNone/>
            </a:pPr>
            <a:r>
              <a:rPr b="1" lang="vi" sz="1400"/>
              <a:t>- Non-static Nested Class bao gồm:</a:t>
            </a:r>
          </a:p>
          <a:p>
            <a:pPr indent="457200" lvl="0">
              <a:spcBef>
                <a:spcPts val="0"/>
              </a:spcBef>
              <a:buNone/>
            </a:pPr>
            <a:r>
              <a:rPr lang="vi" sz="1400"/>
              <a:t>+Member Inner Class: là một lớp được tạo bên trong lớp và bên ngoài phương thức.</a:t>
            </a:r>
          </a:p>
          <a:p>
            <a:pPr indent="457200" lvl="0">
              <a:spcBef>
                <a:spcPts val="0"/>
              </a:spcBef>
              <a:buNone/>
            </a:pPr>
            <a:r>
              <a:rPr lang="vi" sz="1400"/>
              <a:t>+Anonymous Inner Class: là một lớp được tạo để triển khai (kế thừa) Interface hoặc kế thừa lớp. Tên của nó được quyết định bởi Compiler.</a:t>
            </a:r>
          </a:p>
          <a:p>
            <a:pPr indent="457200" lvl="0">
              <a:spcBef>
                <a:spcPts val="0"/>
              </a:spcBef>
              <a:buNone/>
            </a:pPr>
            <a:r>
              <a:rPr lang="vi" sz="1400"/>
              <a:t>+Local Inner Class: Một lớp được tạo bên trong phương thức.</a:t>
            </a:r>
          </a:p>
          <a:p>
            <a:pPr lvl="0">
              <a:spcBef>
                <a:spcPts val="0"/>
              </a:spcBef>
              <a:buNone/>
            </a:pPr>
            <a:r>
              <a:rPr b="1" lang="vi" sz="1400"/>
              <a:t>- </a:t>
            </a:r>
            <a:r>
              <a:rPr b="1" lang="vi" sz="1400"/>
              <a:t>Loại static Nested Class: một lớp static được tạo bên trong một lớp.</a:t>
            </a:r>
          </a:p>
          <a:p>
            <a:pPr lvl="0">
              <a:spcBef>
                <a:spcPts val="0"/>
              </a:spcBef>
              <a:buNone/>
            </a:pPr>
            <a:r>
              <a:rPr b="1" lang="vi" sz="1400"/>
              <a:t>- Nested Interface: là một Interface được tạo bên trong một lớp hoặc một Interface.</a:t>
            </a:r>
          </a:p>
          <a:p>
            <a:pPr lvl="0">
              <a:spcBef>
                <a:spcPts val="0"/>
              </a:spcBef>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vi"/>
              <a:t>Tài liệu kham thảo</a:t>
            </a:r>
          </a:p>
        </p:txBody>
      </p:sp>
      <p:sp>
        <p:nvSpPr>
          <p:cNvPr id="171" name="Shape 171"/>
          <p:cNvSpPr txBox="1"/>
          <p:nvPr/>
        </p:nvSpPr>
        <p:spPr>
          <a:xfrm>
            <a:off x="481275" y="1087300"/>
            <a:ext cx="7798200" cy="347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72" name="Shape 172"/>
          <p:cNvSpPr txBox="1"/>
          <p:nvPr/>
        </p:nvSpPr>
        <p:spPr>
          <a:xfrm>
            <a:off x="495525" y="1446925"/>
            <a:ext cx="8336700" cy="17343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vi" sz="1800" u="sng">
                <a:solidFill>
                  <a:schemeClr val="hlink"/>
                </a:solidFill>
                <a:hlinkClick r:id="rId3"/>
              </a:rPr>
              <a:t>http://beginnersbook.com/2013/05/java-interface/</a:t>
            </a:r>
          </a:p>
          <a:p>
            <a:pPr indent="-342900" lvl="0" marL="457200" rtl="0">
              <a:spcBef>
                <a:spcPts val="0"/>
              </a:spcBef>
              <a:buSzPct val="100000"/>
              <a:buChar char="-"/>
            </a:pPr>
            <a:r>
              <a:rPr lang="vi" sz="1800" u="sng">
                <a:solidFill>
                  <a:schemeClr val="hlink"/>
                </a:solidFill>
                <a:hlinkClick r:id="rId4"/>
              </a:rPr>
              <a:t>http://beginnersbook.com/2013/05/abstract-class-vs-interface-in-java/</a:t>
            </a:r>
          </a:p>
          <a:p>
            <a:pPr indent="-342900" lvl="0" marL="457200" rtl="0">
              <a:spcBef>
                <a:spcPts val="0"/>
              </a:spcBef>
              <a:buSzPct val="100000"/>
              <a:buChar char="-"/>
            </a:pPr>
            <a:r>
              <a:rPr lang="vi" sz="1800" u="sng">
                <a:solidFill>
                  <a:schemeClr val="hlink"/>
                </a:solidFill>
                <a:hlinkClick r:id="rId5"/>
              </a:rPr>
              <a:t>http://stackoverflow.com/questions/5181578/use-of-final-class-in-java</a:t>
            </a:r>
          </a:p>
          <a:p>
            <a:pPr indent="-342900" lvl="0" marL="457200" rtl="0">
              <a:spcBef>
                <a:spcPts val="0"/>
              </a:spcBef>
              <a:buSzPct val="100000"/>
              <a:buChar char="-"/>
            </a:pPr>
            <a:r>
              <a:rPr lang="vi" sz="1800" u="sng">
                <a:solidFill>
                  <a:schemeClr val="hlink"/>
                </a:solidFill>
                <a:hlinkClick r:id="rId6"/>
              </a:rPr>
              <a:t>http://www.tutorialspoint.com/java/java_innerclasses.htm</a:t>
            </a:r>
            <a:r>
              <a:rPr lang="vi" sz="1800"/>
              <a:t>  </a:t>
            </a:r>
          </a:p>
          <a:p>
            <a:pPr lvl="0">
              <a:spcBef>
                <a:spcPts val="0"/>
              </a:spcBef>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vi">
                <a:latin typeface="Verdana"/>
                <a:ea typeface="Verdana"/>
                <a:cs typeface="Verdana"/>
                <a:sym typeface="Verdana"/>
              </a:rPr>
              <a:t>Khái niệm</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b="1" i="1" lang="vi">
                <a:latin typeface="Arial"/>
                <a:ea typeface="Arial"/>
                <a:cs typeface="Arial"/>
                <a:sym typeface="Arial"/>
              </a:rPr>
              <a:t>Inheritance:</a:t>
            </a:r>
            <a:r>
              <a:rPr lang="vi">
                <a:latin typeface="Arial"/>
                <a:ea typeface="Arial"/>
                <a:cs typeface="Arial"/>
                <a:sym typeface="Arial"/>
              </a:rPr>
              <a:t> trong java chỉ cho đơn kế thừa (extends từ 1 class), muốn đa kế thừa phải implements từ interface</a:t>
            </a:r>
          </a:p>
          <a:p>
            <a:pPr lvl="0">
              <a:spcBef>
                <a:spcPts val="0"/>
              </a:spcBef>
              <a:buNone/>
            </a:pPr>
            <a:r>
              <a:rPr b="1" i="1" lang="vi">
                <a:latin typeface="Arial"/>
                <a:ea typeface="Arial"/>
                <a:cs typeface="Arial"/>
                <a:sym typeface="Arial"/>
              </a:rPr>
              <a:t>Abstract class: </a:t>
            </a:r>
            <a:r>
              <a:rPr lang="vi">
                <a:latin typeface="Arial"/>
                <a:ea typeface="Arial"/>
                <a:cs typeface="Arial"/>
                <a:sym typeface="Arial"/>
              </a:rPr>
              <a:t>cho các lớp dẫn xuất tái sử dụng mà không muốn tạo ra đối tượng thực của lớp</a:t>
            </a:r>
          </a:p>
          <a:p>
            <a:pPr lvl="0">
              <a:spcBef>
                <a:spcPts val="0"/>
              </a:spcBef>
              <a:buNone/>
            </a:pPr>
            <a:r>
              <a:rPr b="1" i="1" lang="vi">
                <a:latin typeface="Arial"/>
                <a:ea typeface="Arial"/>
                <a:cs typeface="Arial"/>
                <a:sym typeface="Arial"/>
              </a:rPr>
              <a:t>Interface:</a:t>
            </a:r>
            <a:r>
              <a:rPr lang="vi">
                <a:latin typeface="Arial"/>
                <a:ea typeface="Arial"/>
                <a:cs typeface="Arial"/>
                <a:sym typeface="Arial"/>
              </a:rPr>
              <a:t> chứa fields định nghĩa theo final và method chưa có phần hiện thực (chỉ chứa phần đặc tả)</a:t>
            </a:r>
          </a:p>
          <a:p>
            <a:pPr lvl="0">
              <a:spcBef>
                <a:spcPts val="0"/>
              </a:spcBef>
              <a:buNone/>
            </a:pPr>
            <a:r>
              <a:rPr b="1" i="1" lang="vi">
                <a:latin typeface="Arial"/>
                <a:ea typeface="Arial"/>
                <a:cs typeface="Arial"/>
                <a:sym typeface="Arial"/>
              </a:rPr>
              <a:t>Final class:</a:t>
            </a:r>
            <a:r>
              <a:rPr lang="vi">
                <a:latin typeface="Arial"/>
                <a:ea typeface="Arial"/>
                <a:cs typeface="Arial"/>
                <a:sym typeface="Arial"/>
              </a:rPr>
              <a:t> là một class không cho kế thừa, nó là một nhánh cuối cùng của cây kế thừa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b="0" lang="vi">
                <a:latin typeface="Verdana"/>
                <a:ea typeface="Verdana"/>
                <a:cs typeface="Verdana"/>
                <a:sym typeface="Verdana"/>
              </a:rPr>
              <a:t>Inheritance</a:t>
            </a:r>
          </a:p>
        </p:txBody>
      </p:sp>
      <p:sp>
        <p:nvSpPr>
          <p:cNvPr id="79" name="Shape 79"/>
          <p:cNvSpPr txBox="1"/>
          <p:nvPr>
            <p:ph idx="1" type="body"/>
          </p:nvPr>
        </p:nvSpPr>
        <p:spPr>
          <a:xfrm>
            <a:off x="399875" y="1459300"/>
            <a:ext cx="6997200" cy="1811400"/>
          </a:xfrm>
          <a:prstGeom prst="rect">
            <a:avLst/>
          </a:prstGeom>
        </p:spPr>
        <p:txBody>
          <a:bodyPr anchorCtr="0" anchor="t" bIns="91425" lIns="91425" rIns="91425" tIns="91425">
            <a:noAutofit/>
          </a:bodyPr>
          <a:lstStyle/>
          <a:p>
            <a:pPr indent="-228600" lvl="0" marL="457200">
              <a:spcBef>
                <a:spcPts val="0"/>
              </a:spcBef>
              <a:spcAft>
                <a:spcPts val="0"/>
              </a:spcAft>
              <a:buClr>
                <a:srgbClr val="000000"/>
              </a:buClr>
              <a:buFont typeface="Arial"/>
              <a:buChar char="-"/>
            </a:pPr>
            <a:r>
              <a:rPr lang="vi">
                <a:solidFill>
                  <a:srgbClr val="000000"/>
                </a:solidFill>
                <a:latin typeface="Arial"/>
                <a:ea typeface="Arial"/>
                <a:cs typeface="Arial"/>
                <a:sym typeface="Arial"/>
              </a:rPr>
              <a:t>Tại sao Java không cho phép đa kế thừa từ nhiều lớp cha?</a:t>
            </a:r>
          </a:p>
          <a:p>
            <a:pPr indent="-228600" lvl="0" marL="914400" rtl="0">
              <a:spcBef>
                <a:spcPts val="0"/>
              </a:spcBef>
              <a:spcAft>
                <a:spcPts val="0"/>
              </a:spcAft>
              <a:buClr>
                <a:srgbClr val="000000"/>
              </a:buClr>
              <a:buFont typeface="Arial"/>
              <a:buChar char="●"/>
            </a:pPr>
            <a:r>
              <a:rPr lang="vi">
                <a:solidFill>
                  <a:srgbClr val="000000"/>
                </a:solidFill>
                <a:latin typeface="Arial"/>
                <a:ea typeface="Arial"/>
                <a:cs typeface="Arial"/>
                <a:sym typeface="Arial"/>
              </a:rPr>
              <a:t>Đảm bảo tính dễ hiểu</a:t>
            </a:r>
          </a:p>
          <a:p>
            <a:pPr indent="-228600" lvl="0" marL="914400">
              <a:spcBef>
                <a:spcPts val="0"/>
              </a:spcBef>
              <a:spcAft>
                <a:spcPts val="0"/>
              </a:spcAft>
              <a:buClr>
                <a:srgbClr val="000000"/>
              </a:buClr>
              <a:buFont typeface="Arial"/>
            </a:pPr>
            <a:r>
              <a:rPr lang="vi">
                <a:solidFill>
                  <a:srgbClr val="000000"/>
                </a:solidFill>
                <a:latin typeface="Arial"/>
                <a:ea typeface="Arial"/>
                <a:cs typeface="Arial"/>
                <a:sym typeface="Arial"/>
              </a:rPr>
              <a:t>Hạn chế xung đột </a:t>
            </a:r>
          </a:p>
          <a:p>
            <a:pPr lvl="0">
              <a:spcBef>
                <a:spcPts val="0"/>
              </a:spcBef>
              <a:buNone/>
            </a:pPr>
            <a:r>
              <a:t/>
            </a:r>
            <a:endParaRPr>
              <a:latin typeface="Arial"/>
              <a:ea typeface="Arial"/>
              <a:cs typeface="Arial"/>
              <a:sym typeface="Arial"/>
            </a:endParaRPr>
          </a:p>
        </p:txBody>
      </p:sp>
      <p:sp>
        <p:nvSpPr>
          <p:cNvPr id="80" name="Shape 80"/>
          <p:cNvSpPr txBox="1"/>
          <p:nvPr/>
        </p:nvSpPr>
        <p:spPr>
          <a:xfrm>
            <a:off x="846675" y="3092550"/>
            <a:ext cx="5267100" cy="11319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81" name="Shape 81"/>
          <p:cNvPicPr preferRelativeResize="0"/>
          <p:nvPr/>
        </p:nvPicPr>
        <p:blipFill>
          <a:blip r:embed="rId3">
            <a:alphaModFix/>
          </a:blip>
          <a:stretch>
            <a:fillRect/>
          </a:stretch>
        </p:blipFill>
        <p:spPr>
          <a:xfrm>
            <a:off x="3796624" y="2624900"/>
            <a:ext cx="4372249"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707400"/>
          </a:xfrm>
          <a:prstGeom prst="rect">
            <a:avLst/>
          </a:prstGeom>
        </p:spPr>
        <p:txBody>
          <a:bodyPr anchorCtr="0" anchor="t" bIns="91425" lIns="91425" rIns="91425" tIns="91425">
            <a:noAutofit/>
          </a:bodyPr>
          <a:lstStyle/>
          <a:p>
            <a:pPr lvl="0">
              <a:lnSpc>
                <a:spcPct val="115000"/>
              </a:lnSpc>
              <a:spcBef>
                <a:spcPts val="0"/>
              </a:spcBef>
              <a:spcAft>
                <a:spcPts val="1600"/>
              </a:spcAft>
              <a:buNone/>
            </a:pPr>
            <a:r>
              <a:rPr lang="vi">
                <a:latin typeface="Verdana"/>
                <a:ea typeface="Verdana"/>
                <a:cs typeface="Verdana"/>
                <a:sym typeface="Verdana"/>
              </a:rPr>
              <a:t>final class</a:t>
            </a:r>
          </a:p>
          <a:p>
            <a:pPr lvl="0">
              <a:spcBef>
                <a:spcPts val="0"/>
              </a:spcBef>
              <a:buNone/>
            </a:pPr>
            <a:r>
              <a:t/>
            </a:r>
            <a:endParaRPr/>
          </a:p>
        </p:txBody>
      </p:sp>
      <p:sp>
        <p:nvSpPr>
          <p:cNvPr id="87" name="Shape 8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88" name="Shape 88"/>
          <p:cNvPicPr preferRelativeResize="0"/>
          <p:nvPr/>
        </p:nvPicPr>
        <p:blipFill>
          <a:blip r:embed="rId3">
            <a:alphaModFix/>
          </a:blip>
          <a:stretch>
            <a:fillRect/>
          </a:stretch>
        </p:blipFill>
        <p:spPr>
          <a:xfrm>
            <a:off x="539025" y="1191500"/>
            <a:ext cx="4714875" cy="3302699"/>
          </a:xfrm>
          <a:prstGeom prst="rect">
            <a:avLst/>
          </a:prstGeom>
          <a:noFill/>
          <a:ln>
            <a:noFill/>
          </a:ln>
        </p:spPr>
      </p:pic>
      <p:sp>
        <p:nvSpPr>
          <p:cNvPr id="89" name="Shape 89"/>
          <p:cNvSpPr txBox="1"/>
          <p:nvPr/>
        </p:nvSpPr>
        <p:spPr>
          <a:xfrm>
            <a:off x="5201950" y="915700"/>
            <a:ext cx="3000000" cy="3000000"/>
          </a:xfrm>
          <a:prstGeom prst="rect">
            <a:avLst/>
          </a:prstGeom>
          <a:noFill/>
          <a:ln>
            <a:noFill/>
          </a:ln>
        </p:spPr>
        <p:txBody>
          <a:bodyPr anchorCtr="0" anchor="ctr" bIns="91425" lIns="91425" rIns="91425" tIns="91425">
            <a:noAutofit/>
          </a:bodyPr>
          <a:lstStyle/>
          <a:p>
            <a:pPr lvl="0" rtl="0">
              <a:lnSpc>
                <a:spcPct val="115000"/>
              </a:lnSpc>
              <a:spcBef>
                <a:spcPts val="0"/>
              </a:spcBef>
              <a:buNone/>
            </a:pPr>
            <a:r>
              <a:rPr lang="vi" sz="1800"/>
              <a:t>⇒ tạo 1 class final với tên là Student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vi">
                <a:latin typeface="Verdana"/>
                <a:ea typeface="Verdana"/>
                <a:cs typeface="Verdana"/>
                <a:sym typeface="Verdana"/>
              </a:rPr>
              <a:t>final class</a:t>
            </a:r>
          </a:p>
        </p:txBody>
      </p:sp>
      <p:sp>
        <p:nvSpPr>
          <p:cNvPr id="95" name="Shape 9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0"/>
              </a:spcAft>
              <a:buNone/>
            </a:pPr>
            <a:r>
              <a:t/>
            </a:r>
            <a:endParaRPr>
              <a:solidFill>
                <a:srgbClr val="000000"/>
              </a:solidFill>
              <a:latin typeface="Arial"/>
              <a:ea typeface="Arial"/>
              <a:cs typeface="Arial"/>
              <a:sym typeface="Arial"/>
            </a:endParaRPr>
          </a:p>
          <a:p>
            <a:pPr lvl="0" rtl="0">
              <a:spcBef>
                <a:spcPts val="0"/>
              </a:spcBef>
              <a:buNone/>
            </a:pPr>
            <a:r>
              <a:t/>
            </a:r>
            <a:endParaRPr>
              <a:latin typeface="Arial"/>
              <a:ea typeface="Arial"/>
              <a:cs typeface="Arial"/>
              <a:sym typeface="Arial"/>
            </a:endParaRPr>
          </a:p>
        </p:txBody>
      </p:sp>
      <p:pic>
        <p:nvPicPr>
          <p:cNvPr id="96" name="Shape 96"/>
          <p:cNvPicPr preferRelativeResize="0"/>
          <p:nvPr/>
        </p:nvPicPr>
        <p:blipFill>
          <a:blip r:embed="rId3">
            <a:alphaModFix/>
          </a:blip>
          <a:stretch>
            <a:fillRect/>
          </a:stretch>
        </p:blipFill>
        <p:spPr>
          <a:xfrm>
            <a:off x="311700" y="1152425"/>
            <a:ext cx="8520600" cy="3489325"/>
          </a:xfrm>
          <a:prstGeom prst="rect">
            <a:avLst/>
          </a:prstGeom>
          <a:noFill/>
          <a:ln>
            <a:noFill/>
          </a:ln>
        </p:spPr>
      </p:pic>
      <p:sp>
        <p:nvSpPr>
          <p:cNvPr id="97" name="Shape 97"/>
          <p:cNvSpPr txBox="1"/>
          <p:nvPr/>
        </p:nvSpPr>
        <p:spPr>
          <a:xfrm>
            <a:off x="249075" y="4147425"/>
            <a:ext cx="5791200" cy="9576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vi" sz="1800">
                <a:solidFill>
                  <a:schemeClr val="dk2"/>
                </a:solidFill>
              </a:rPr>
              <a:t>class Example không nhìn thấy class Student vì Student là 1 class kiểu final nên không cho extends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0" lang="vi">
                <a:latin typeface="Verdana"/>
                <a:ea typeface="Verdana"/>
                <a:cs typeface="Verdana"/>
                <a:sym typeface="Verdana"/>
              </a:rPr>
              <a:t>Abstract class Và Interface</a:t>
            </a:r>
          </a:p>
          <a:p>
            <a:pPr lvl="0" rtl="0">
              <a:lnSpc>
                <a:spcPct val="115000"/>
              </a:lnSpc>
              <a:spcBef>
                <a:spcPts val="0"/>
              </a:spcBef>
              <a:spcAft>
                <a:spcPts val="1600"/>
              </a:spcAft>
              <a:buNone/>
            </a:pPr>
            <a:r>
              <a:t/>
            </a:r>
            <a:endParaRPr b="0">
              <a:latin typeface="Verdana"/>
              <a:ea typeface="Verdana"/>
              <a:cs typeface="Verdana"/>
              <a:sym typeface="Verdana"/>
            </a:endParaRPr>
          </a:p>
          <a:p>
            <a:pPr lvl="0" rtl="0">
              <a:lnSpc>
                <a:spcPct val="115000"/>
              </a:lnSpc>
              <a:spcBef>
                <a:spcPts val="0"/>
              </a:spcBef>
              <a:spcAft>
                <a:spcPts val="1600"/>
              </a:spcAft>
              <a:buNone/>
            </a:pPr>
            <a:r>
              <a:t/>
            </a:r>
            <a:endParaRPr b="0">
              <a:latin typeface="Verdana"/>
              <a:ea typeface="Verdana"/>
              <a:cs typeface="Verdana"/>
              <a:sym typeface="Verdana"/>
            </a:endParaRPr>
          </a:p>
        </p:txBody>
      </p:sp>
      <p:sp>
        <p:nvSpPr>
          <p:cNvPr id="103" name="Shape 10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Font typeface="Arial"/>
              <a:buChar char="-"/>
            </a:pPr>
            <a:r>
              <a:rPr lang="vi">
                <a:latin typeface="Arial"/>
                <a:ea typeface="Arial"/>
                <a:cs typeface="Arial"/>
                <a:sym typeface="Arial"/>
              </a:rPr>
              <a:t>khi nào chúng ta sử dụng Abstract class?</a:t>
            </a:r>
          </a:p>
          <a:p>
            <a:pPr indent="-228600" lvl="0" marL="1371600" rtl="0">
              <a:spcBef>
                <a:spcPts val="0"/>
              </a:spcBef>
              <a:buFont typeface="Arial"/>
              <a:buChar char="●"/>
            </a:pPr>
            <a:r>
              <a:rPr lang="vi">
                <a:latin typeface="Arial"/>
                <a:ea typeface="Arial"/>
                <a:cs typeface="Arial"/>
                <a:sym typeface="Arial"/>
              </a:rPr>
              <a:t>Khi chúng ta chỉ muốn khai báo tên phương thức mà không thực hiện chúng.</a:t>
            </a:r>
          </a:p>
          <a:p>
            <a:pPr indent="-228600" lvl="0" marL="1371600" rtl="0">
              <a:spcBef>
                <a:spcPts val="0"/>
              </a:spcBef>
              <a:buFont typeface="Arial"/>
              <a:buChar char="●"/>
            </a:pPr>
            <a:r>
              <a:rPr lang="vi">
                <a:latin typeface="Arial"/>
                <a:ea typeface="Arial"/>
                <a:cs typeface="Arial"/>
                <a:sym typeface="Arial"/>
              </a:rPr>
              <a:t>Phương thức này sẽ được sử dụng cho tất cả lớp con của nó.</a:t>
            </a:r>
          </a:p>
          <a:p>
            <a:pPr indent="-228600" lvl="0" marL="457200" rtl="0">
              <a:spcBef>
                <a:spcPts val="0"/>
              </a:spcBef>
              <a:buFont typeface="Arial"/>
              <a:buChar char="-"/>
            </a:pPr>
            <a:r>
              <a:rPr lang="vi">
                <a:latin typeface="Arial"/>
                <a:ea typeface="Arial"/>
                <a:cs typeface="Arial"/>
                <a:sym typeface="Arial"/>
              </a:rPr>
              <a:t>Khi nào chúng ta sử dụng Interface?</a:t>
            </a:r>
          </a:p>
          <a:p>
            <a:pPr indent="-228600" lvl="0" marL="1371600" rtl="0">
              <a:spcBef>
                <a:spcPts val="0"/>
              </a:spcBef>
              <a:buFont typeface="Arial"/>
              <a:buChar char="●"/>
            </a:pPr>
            <a:r>
              <a:rPr lang="vi">
                <a:latin typeface="Arial"/>
                <a:ea typeface="Arial"/>
                <a:cs typeface="Arial"/>
                <a:sym typeface="Arial"/>
              </a:rPr>
              <a:t>Có thể sử dụng nhiều Interface chứa các method cần thiết, class nào cần dùng các method trong Interface nào thì implement (một hoặc nhiều) interface</a:t>
            </a:r>
          </a:p>
          <a:p>
            <a:pPr indent="-228600" lvl="0" marL="1371600" rtl="0">
              <a:spcBef>
                <a:spcPts val="0"/>
              </a:spcBef>
              <a:buFont typeface="Arial"/>
              <a:buChar char="●"/>
            </a:pPr>
            <a:r>
              <a:rPr b="1" lang="vi">
                <a:latin typeface="Arial"/>
                <a:ea typeface="Arial"/>
                <a:cs typeface="Arial"/>
                <a:sym typeface="Arial"/>
              </a:rPr>
              <a:t>Liên kết những nhóm không cùng thứ bậc, loại trong cây kế thừa</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vi"/>
              <a:t>Đặc điểm interface</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937025" y="1266325"/>
            <a:ext cx="6076950" cy="3448050"/>
          </a:xfrm>
          <a:prstGeom prst="rect">
            <a:avLst/>
          </a:prstGeom>
          <a:noFill/>
          <a:ln>
            <a:noFill/>
          </a:ln>
        </p:spPr>
      </p:pic>
      <p:sp>
        <p:nvSpPr>
          <p:cNvPr id="111" name="Shape 111"/>
          <p:cNvSpPr txBox="1"/>
          <p:nvPr/>
        </p:nvSpPr>
        <p:spPr>
          <a:xfrm>
            <a:off x="5945350" y="342250"/>
            <a:ext cx="3000000" cy="300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b="1" lang="vi" sz="1800">
                <a:solidFill>
                  <a:schemeClr val="dk2"/>
                </a:solidFill>
              </a:rPr>
              <a:t>Liên kết những nhóm không cùng thứ bậc, loại trong cây kế thừa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50825" y="130500"/>
            <a:ext cx="8520600" cy="484200"/>
          </a:xfrm>
          <a:prstGeom prst="rect">
            <a:avLst/>
          </a:prstGeom>
        </p:spPr>
        <p:txBody>
          <a:bodyPr anchorCtr="0" anchor="t" bIns="91425" lIns="91425" rIns="91425" tIns="91425">
            <a:noAutofit/>
          </a:bodyPr>
          <a:lstStyle/>
          <a:p>
            <a:pPr lvl="0">
              <a:spcBef>
                <a:spcPts val="0"/>
              </a:spcBef>
              <a:buNone/>
            </a:pPr>
            <a:r>
              <a:rPr lang="vi"/>
              <a:t>extends abstract class</a:t>
            </a:r>
          </a:p>
        </p:txBody>
      </p:sp>
      <p:sp>
        <p:nvSpPr>
          <p:cNvPr id="117" name="Shape 117"/>
          <p:cNvSpPr txBox="1"/>
          <p:nvPr>
            <p:ph idx="1" type="body"/>
          </p:nvPr>
        </p:nvSpPr>
        <p:spPr>
          <a:xfrm>
            <a:off x="350825" y="748050"/>
            <a:ext cx="8520600" cy="3302700"/>
          </a:xfrm>
          <a:prstGeom prst="rect">
            <a:avLst/>
          </a:prstGeom>
        </p:spPr>
        <p:txBody>
          <a:bodyPr anchorCtr="0" anchor="t" bIns="91425" lIns="91425" rIns="91425" tIns="91425">
            <a:noAutofit/>
          </a:bodyPr>
          <a:lstStyle/>
          <a:p>
            <a:pPr lvl="0">
              <a:spcBef>
                <a:spcPts val="0"/>
              </a:spcBef>
              <a:buNone/>
            </a:pPr>
            <a:r>
              <a:rPr lang="vi"/>
              <a:t>- </a:t>
            </a:r>
            <a:r>
              <a:rPr lang="vi"/>
              <a:t>1 class khi kế thừa từ abstract class thì phải tường minh ngay các phương thức abstract của abstract class ⇒ Nếu không sẽ gây ra lỗi</a:t>
            </a:r>
          </a:p>
          <a:p>
            <a:pPr lvl="0">
              <a:spcBef>
                <a:spcPts val="0"/>
              </a:spcBef>
              <a:buNone/>
            </a:pPr>
            <a:r>
              <a:rPr lang="vi"/>
              <a:t>- Nếu class con kế thừa không tường minh abstract method ⇒ biến class con thành abstract class để không gây ra lỗi</a:t>
            </a:r>
          </a:p>
        </p:txBody>
      </p:sp>
      <p:pic>
        <p:nvPicPr>
          <p:cNvPr id="118" name="Shape 118"/>
          <p:cNvPicPr preferRelativeResize="0"/>
          <p:nvPr/>
        </p:nvPicPr>
        <p:blipFill>
          <a:blip r:embed="rId3">
            <a:alphaModFix/>
          </a:blip>
          <a:stretch>
            <a:fillRect/>
          </a:stretch>
        </p:blipFill>
        <p:spPr>
          <a:xfrm>
            <a:off x="208712" y="2540512"/>
            <a:ext cx="4619625" cy="2428875"/>
          </a:xfrm>
          <a:prstGeom prst="rect">
            <a:avLst/>
          </a:prstGeom>
          <a:noFill/>
          <a:ln>
            <a:noFill/>
          </a:ln>
        </p:spPr>
      </p:pic>
      <p:pic>
        <p:nvPicPr>
          <p:cNvPr id="119" name="Shape 119"/>
          <p:cNvPicPr preferRelativeResize="0"/>
          <p:nvPr/>
        </p:nvPicPr>
        <p:blipFill>
          <a:blip r:embed="rId4">
            <a:alphaModFix/>
          </a:blip>
          <a:stretch>
            <a:fillRect/>
          </a:stretch>
        </p:blipFill>
        <p:spPr>
          <a:xfrm>
            <a:off x="4906125" y="2155999"/>
            <a:ext cx="4128599" cy="2738249"/>
          </a:xfrm>
          <a:prstGeom prst="rect">
            <a:avLst/>
          </a:prstGeom>
          <a:noFill/>
          <a:ln>
            <a:noFill/>
          </a:ln>
        </p:spPr>
      </p:pic>
      <p:sp>
        <p:nvSpPr>
          <p:cNvPr id="120" name="Shape 120"/>
          <p:cNvSpPr txBox="1"/>
          <p:nvPr/>
        </p:nvSpPr>
        <p:spPr>
          <a:xfrm>
            <a:off x="5015400" y="4589100"/>
            <a:ext cx="4128600" cy="5544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vi" sz="1800">
                <a:solidFill>
                  <a:srgbClr val="FF0000"/>
                </a:solidFill>
                <a:latin typeface="Open Sans"/>
                <a:ea typeface="Open Sans"/>
                <a:cs typeface="Open Sans"/>
                <a:sym typeface="Open Sans"/>
              </a:rPr>
              <a:t>class Example bị lỗi khi không implemments phương thức learn()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243250" y="98925"/>
            <a:ext cx="8520600" cy="521400"/>
          </a:xfrm>
          <a:prstGeom prst="rect">
            <a:avLst/>
          </a:prstGeom>
        </p:spPr>
        <p:txBody>
          <a:bodyPr anchorCtr="0" anchor="t" bIns="91425" lIns="91425" rIns="91425" tIns="91425">
            <a:noAutofit/>
          </a:bodyPr>
          <a:lstStyle/>
          <a:p>
            <a:pPr lvl="0">
              <a:spcBef>
                <a:spcPts val="0"/>
              </a:spcBef>
              <a:buNone/>
            </a:pPr>
            <a:r>
              <a:rPr lang="vi"/>
              <a:t>extends abstract class</a:t>
            </a:r>
          </a:p>
        </p:txBody>
      </p:sp>
      <p:sp>
        <p:nvSpPr>
          <p:cNvPr id="126" name="Shape 12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127" name="Shape 127"/>
          <p:cNvPicPr preferRelativeResize="0"/>
          <p:nvPr/>
        </p:nvPicPr>
        <p:blipFill>
          <a:blip r:embed="rId3">
            <a:alphaModFix/>
          </a:blip>
          <a:stretch>
            <a:fillRect/>
          </a:stretch>
        </p:blipFill>
        <p:spPr>
          <a:xfrm>
            <a:off x="145475" y="971075"/>
            <a:ext cx="4876800" cy="2147412"/>
          </a:xfrm>
          <a:prstGeom prst="rect">
            <a:avLst/>
          </a:prstGeom>
          <a:noFill/>
          <a:ln>
            <a:noFill/>
          </a:ln>
        </p:spPr>
      </p:pic>
      <p:sp>
        <p:nvSpPr>
          <p:cNvPr id="128" name="Shape 128"/>
          <p:cNvSpPr txBox="1"/>
          <p:nvPr/>
        </p:nvSpPr>
        <p:spPr>
          <a:xfrm>
            <a:off x="311700" y="3445425"/>
            <a:ext cx="3696600" cy="14886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vi" sz="1800">
                <a:solidFill>
                  <a:schemeClr val="dk2"/>
                </a:solidFill>
                <a:latin typeface="Open Sans"/>
                <a:ea typeface="Open Sans"/>
                <a:cs typeface="Open Sans"/>
                <a:sym typeface="Open Sans"/>
              </a:rPr>
              <a:t>⇒ biến class con thành abstract class thì sẽ không gây ra lỗi và còn có thể đưa ra các abstract method khác nữa</a:t>
            </a:r>
          </a:p>
        </p:txBody>
      </p:sp>
      <p:pic>
        <p:nvPicPr>
          <p:cNvPr id="129" name="Shape 129"/>
          <p:cNvPicPr preferRelativeResize="0"/>
          <p:nvPr/>
        </p:nvPicPr>
        <p:blipFill>
          <a:blip r:embed="rId4">
            <a:alphaModFix/>
          </a:blip>
          <a:stretch>
            <a:fillRect/>
          </a:stretch>
        </p:blipFill>
        <p:spPr>
          <a:xfrm>
            <a:off x="4810050" y="806325"/>
            <a:ext cx="4214524" cy="3450724"/>
          </a:xfrm>
          <a:prstGeom prst="rect">
            <a:avLst/>
          </a:prstGeom>
          <a:noFill/>
          <a:ln>
            <a:noFill/>
          </a:ln>
        </p:spPr>
      </p:pic>
      <p:sp>
        <p:nvSpPr>
          <p:cNvPr id="130" name="Shape 130"/>
          <p:cNvSpPr txBox="1"/>
          <p:nvPr/>
        </p:nvSpPr>
        <p:spPr>
          <a:xfrm>
            <a:off x="4973375" y="3977500"/>
            <a:ext cx="3970200" cy="10326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vi" sz="1800">
                <a:solidFill>
                  <a:schemeClr val="dk2"/>
                </a:solidFill>
                <a:latin typeface="Open Sans"/>
                <a:ea typeface="Open Sans"/>
                <a:cs typeface="Open Sans"/>
                <a:sym typeface="Open Sans"/>
              </a:rPr>
              <a:t>class RealStudent extends class Example ⇒ phải hiện thực tất cả các abstract method từ cha của nó</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