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SG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SG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SG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Relationship Id="rId4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9.png"/><Relationship Id="rId4" Type="http://schemas.openxmlformats.org/officeDocument/2006/relationships/image" Target="../media/image0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tutorialspoint.com/java/java_sortedset_interface.htm" TargetMode="External"/><Relationship Id="rId4" Type="http://schemas.openxmlformats.org/officeDocument/2006/relationships/hyperlink" Target="https://docs.oracle.com/javase/tutorial/collections/interfaces/sorted-set.html" TargetMode="External"/><Relationship Id="rId5" Type="http://schemas.openxmlformats.org/officeDocument/2006/relationships/hyperlink" Target="https://examples.javacodegeeks.com/core-java/util/set/java-sorted-set-exampl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AFDF1"/>
            </a:gs>
            <a:gs pos="74000">
              <a:srgbClr val="CEEA96"/>
            </a:gs>
            <a:gs pos="83000">
              <a:srgbClr val="CEEA96"/>
            </a:gs>
            <a:gs pos="100000">
              <a:srgbClr val="DFF1B8"/>
            </a:gs>
          </a:gsLst>
          <a:lin ang="540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23279" y="1448790"/>
            <a:ext cx="10534511" cy="19950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br>
              <a:rPr b="0" i="0" lang="en-SG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SG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SortSet Interface and </a:t>
            </a:r>
            <a:br>
              <a:rPr b="0" i="0" lang="en-SG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SG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SortMap Interface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890649" y="525460"/>
            <a:ext cx="3277588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SG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Research: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266392" y="5355771"/>
            <a:ext cx="44532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SG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Tô Trần Minh Nhựt</a:t>
            </a:r>
          </a:p>
          <a:p>
            <a:pPr indent="0" lvl="1" marL="457200" marR="0" rtl="0" algn="l">
              <a:spcBef>
                <a:spcPts val="0"/>
              </a:spcBef>
              <a:buSzPct val="25000"/>
              <a:buNone/>
            </a:pPr>
            <a:r>
              <a:rPr b="0" i="0" lang="en-SG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Phạm Thị Kim Hiền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range-view Operations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60175" y="2002050"/>
            <a:ext cx="9774900" cy="3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b="1" lang="en-SG" sz="2400">
                <a:solidFill>
                  <a:srgbClr val="000000"/>
                </a:solidFill>
              </a:rPr>
              <a:t>1. </a:t>
            </a:r>
            <a:r>
              <a:rPr b="1"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SortedSet  </a:t>
            </a:r>
            <a:r>
              <a:rPr b="1" lang="en-SG" sz="2400">
                <a:solidFill>
                  <a:srgbClr val="000000"/>
                </a:solidFill>
              </a:rPr>
              <a:t>subSet(Object start, Object end)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</a:pPr>
            <a:r>
              <a:rPr lang="en-SG" sz="2400">
                <a:solidFill>
                  <a:srgbClr val="000000"/>
                </a:solidFill>
              </a:rPr>
              <a:t>Cấu trúc: SortedSet&lt;E&gt; subSet(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fromElement, E toElement</a:t>
            </a:r>
            <a:r>
              <a:rPr lang="en-SG" sz="2400">
                <a:solidFill>
                  <a:srgbClr val="000000"/>
                </a:solidFill>
              </a:rPr>
              <a:t>);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SG" sz="2400">
                <a:solidFill>
                  <a:srgbClr val="000000"/>
                </a:solidFill>
              </a:rPr>
              <a:t>Ý nghĩa: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Trả về </a:t>
            </a:r>
            <a:r>
              <a:rPr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SortedSet&lt;E&gt; bao gồm các phần tử bắt đầu từ (lớn hơn hoặc bằng) fromElement và đứng trước (nhỏ hơn) toElement trong SortedSet hiện tại.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SG" sz="5400"/>
              <a:t>range-view Operations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5400"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99825" y="2424900"/>
            <a:ext cx="9550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b="1" lang="en-SG" sz="2400">
                <a:solidFill>
                  <a:srgbClr val="000000"/>
                </a:solidFill>
              </a:rPr>
              <a:t>2. </a:t>
            </a:r>
            <a:r>
              <a:rPr b="1"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SortedSet </a:t>
            </a:r>
            <a:r>
              <a:rPr b="1" lang="en-SG" sz="2400">
                <a:solidFill>
                  <a:srgbClr val="000000"/>
                </a:solidFill>
              </a:rPr>
              <a:t>headSet(Object end)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</a:pPr>
            <a:r>
              <a:rPr lang="en-SG" sz="2400">
                <a:solidFill>
                  <a:srgbClr val="000000"/>
                </a:solidFill>
              </a:rPr>
              <a:t>Cấu trúc: SortedSet&lt;E&gt; headSet(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toElement</a:t>
            </a:r>
            <a:r>
              <a:rPr lang="en-SG" sz="2400">
                <a:solidFill>
                  <a:srgbClr val="000000"/>
                </a:solidFill>
              </a:rPr>
              <a:t>);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SG" sz="2400">
                <a:solidFill>
                  <a:srgbClr val="000000"/>
                </a:solidFill>
              </a:rPr>
              <a:t>Ý nghĩa: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Trả về </a:t>
            </a:r>
            <a:r>
              <a:rPr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SortedSet&lt;E&gt; bao gồm các phần tử nằm trước (nhỏ hơn) toElement trong Set hiện tại theo thứ tự sắp xếp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SG" sz="5400"/>
              <a:t>range-view Operations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54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54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99825" y="2372025"/>
            <a:ext cx="94974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b="1" lang="en-SG" sz="2400">
                <a:solidFill>
                  <a:srgbClr val="000000"/>
                </a:solidFill>
              </a:rPr>
              <a:t>3. </a:t>
            </a:r>
            <a:r>
              <a:rPr b="1"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SortedSet </a:t>
            </a:r>
            <a:r>
              <a:rPr b="1" lang="en-SG" sz="2400">
                <a:solidFill>
                  <a:srgbClr val="000000"/>
                </a:solidFill>
              </a:rPr>
              <a:t>tailSet</a:t>
            </a:r>
            <a:r>
              <a:rPr b="1"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(Object start)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</a:pPr>
            <a:r>
              <a:rPr lang="en-SG" sz="2400">
                <a:solidFill>
                  <a:srgbClr val="000000"/>
                </a:solidFill>
              </a:rPr>
              <a:t>Cấu trúc: SortedSet&lt;E&gt; tailSet(E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fromElement</a:t>
            </a:r>
            <a:r>
              <a:rPr lang="en-SG" sz="2400">
                <a:solidFill>
                  <a:srgbClr val="000000"/>
                </a:solidFill>
              </a:rPr>
              <a:t>);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SG" sz="2400">
                <a:solidFill>
                  <a:srgbClr val="000000"/>
                </a:solidFill>
              </a:rPr>
              <a:t>Ý nghĩa: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Trả về </a:t>
            </a:r>
            <a:r>
              <a:rPr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SortedSet&lt;E&gt; bao gồm các phần tử nằm sau (lớn hơn hoặc bằng) fromElement trong Set hiện tại  theo thứ tự sắp xếp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Endpoints Operations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571623" y="1726450"/>
            <a:ext cx="9920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SG" sz="2400">
                <a:solidFill>
                  <a:srgbClr val="000000"/>
                </a:solidFill>
              </a:rPr>
              <a:t>4. </a:t>
            </a:r>
            <a:r>
              <a:rPr b="1"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b="1" lang="en-SG" sz="2400">
                <a:solidFill>
                  <a:srgbClr val="000000"/>
                </a:solidFill>
              </a:rPr>
              <a:t>last()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</a:pPr>
            <a:r>
              <a:rPr lang="en-SG" sz="2400">
                <a:solidFill>
                  <a:srgbClr val="000000"/>
                </a:solidFill>
              </a:rPr>
              <a:t>Cấu trúc: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last();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SG" sz="2400">
                <a:solidFill>
                  <a:srgbClr val="000000"/>
                </a:solidFill>
              </a:rPr>
              <a:t>Ý nghĩa: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Trả về phần tử cuối cùng (lớn nhất theo thứ tự sắp xếp) của Set hiện tại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rPr b="1" lang="en-SG" sz="2400">
                <a:solidFill>
                  <a:srgbClr val="000000"/>
                </a:solidFill>
              </a:rPr>
              <a:t>5. </a:t>
            </a:r>
            <a:r>
              <a:rPr b="1"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b="1" lang="en-SG" sz="2400">
                <a:solidFill>
                  <a:srgbClr val="000000"/>
                </a:solidFill>
              </a:rPr>
              <a:t>first()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</a:pPr>
            <a:r>
              <a:rPr lang="en-SG" sz="2400">
                <a:solidFill>
                  <a:srgbClr val="000000"/>
                </a:solidFill>
              </a:rPr>
              <a:t>Cấu trúc: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first();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SG" sz="2400">
                <a:solidFill>
                  <a:srgbClr val="000000"/>
                </a:solidFill>
              </a:rPr>
              <a:t>Ý nghĩa: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Trả về phần tử đầu tiên (nhỏ nhất theo thứ tự sắp xếp) của Set hiện tại</a:t>
            </a: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Comparator access 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77350" y="2002025"/>
            <a:ext cx="94047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-SG" sz="2400">
                <a:solidFill>
                  <a:srgbClr val="000000"/>
                </a:solidFill>
              </a:rPr>
              <a:t>6. </a:t>
            </a:r>
            <a:r>
              <a:rPr b="1"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Comparator comparator( 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Trebuchet MS"/>
            </a:pPr>
            <a:r>
              <a:rPr lang="en-SG" sz="2400">
                <a:solidFill>
                  <a:srgbClr val="000000"/>
                </a:solidFill>
              </a:rPr>
              <a:t>Cấu trúc: </a:t>
            </a:r>
            <a:r>
              <a:rPr lang="en-SG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Comparator&lt;? super E&gt; comparator();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SG" sz="2400">
                <a:solidFill>
                  <a:srgbClr val="000000"/>
                </a:solidFill>
              </a:rPr>
              <a:t>Ý nghĩa: Trả về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Comparator được sử dụng để sắp xếp các phần tử trong Set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-SG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Hoặc null nếu sử dụng comparator mặc định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SG" sz="5400"/>
              <a:t>SortMap Interface-ví dụ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262375" y="1507650"/>
            <a:ext cx="94497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SortMap Interface kế thừa từ Map. </a:t>
            </a: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Ngoài những phương thức xác định bởi Map, thì SortedMap interface còn cung cấp các operations sau: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Comparator comparator( 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Object first( 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SortedMap headMap(Object end)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Object last( 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SortedMap subMap(Object start, Object end)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SortedMap tailMap(Object start)</a:t>
            </a: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5400"/>
              <a:t>SortMap Interface-ví dụ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11725" y="1979600"/>
            <a:ext cx="10845300" cy="4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SG" sz="2400"/>
              <a:t> </a:t>
            </a:r>
          </a:p>
        </p:txBody>
      </p:sp>
      <p:pic>
        <p:nvPicPr>
          <p:cNvPr descr="ss.png"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149" y="2118799"/>
            <a:ext cx="6862424" cy="4099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s1.png" id="240" name="Shape 2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2146" y="2188350"/>
            <a:ext cx="3400349" cy="35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5400"/>
              <a:t>SortMap Interface-ví dụ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11725" y="1979600"/>
            <a:ext cx="10845300" cy="4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SG" sz="2400"/>
              <a:t> </a:t>
            </a:r>
          </a:p>
        </p:txBody>
      </p:sp>
      <p:pic>
        <p:nvPicPr>
          <p:cNvPr descr="sm1.png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00" y="2163725"/>
            <a:ext cx="9093875" cy="230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3.png"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690" y="5064115"/>
            <a:ext cx="5507350" cy="10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5400"/>
              <a:t>SortMap Interface-ví dụ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11725" y="1979600"/>
            <a:ext cx="10845300" cy="4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SG" sz="2400"/>
              <a:t> </a:t>
            </a:r>
          </a:p>
        </p:txBody>
      </p:sp>
      <p:pic>
        <p:nvPicPr>
          <p:cNvPr descr="sm2.png"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00" y="1979600"/>
            <a:ext cx="6637750" cy="4294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5.png"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9400" y="2071950"/>
            <a:ext cx="2834924" cy="420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SG" sz="5400"/>
              <a:t>SortMap Interface-ví dụ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411725" y="1979600"/>
            <a:ext cx="10845300" cy="4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SG" sz="2400"/>
              <a:t>Kết quả: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SG" sz="2400"/>
              <a:t>Sorted by natural ordering? true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sm4.png"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975" y="2174350"/>
            <a:ext cx="9282700" cy="154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SortSet Interface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62375" y="1507650"/>
            <a:ext cx="94497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SortSet Interface kế thừa từ Set. </a:t>
            </a: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Các phần tử được sắp xếp theo thứ tự tăng dần.</a:t>
            </a: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Ngoài những phương thức xác định bởi Set, thì SortedSet interface còn cung cấp các operations sau: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Comparator comparator( 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Object first( 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SortedSet headSet(Object end)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Object last( 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SortedSet subSet(Object start, Object end)</a:t>
            </a:r>
          </a:p>
          <a:p>
            <a:pPr indent="-381000" lvl="1" marL="914400" rtl="0" algn="just">
              <a:lnSpc>
                <a:spcPct val="142857"/>
              </a:lnSpc>
              <a:spcBef>
                <a:spcPts val="0"/>
              </a:spcBef>
              <a:buClr>
                <a:srgbClr val="313131"/>
              </a:buClr>
              <a:buSzPct val="100000"/>
              <a:buFont typeface="Trebuchet MS"/>
            </a:pPr>
            <a:r>
              <a:rPr i="1" lang="en-SG" sz="2400">
                <a:solidFill>
                  <a:srgbClr val="313131"/>
                </a:solidFill>
                <a:highlight>
                  <a:srgbClr val="FFFFFF"/>
                </a:highlight>
              </a:rPr>
              <a:t>SortedSet tailSet(Object start)</a:t>
            </a: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Tài liệu tham khảo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77324" y="2160600"/>
            <a:ext cx="9061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Font typeface="Trebuchet MS"/>
            </a:pPr>
            <a:r>
              <a:rPr lang="en-SG" sz="2400" u="sng">
                <a:solidFill>
                  <a:schemeClr val="accent1"/>
                </a:solidFill>
                <a:hlinkClick r:id="rId3"/>
              </a:rPr>
              <a:t>http://www.tutorialspoint.com/java/java_sortedset_interface.htm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 u="sng">
                <a:solidFill>
                  <a:schemeClr val="accent1"/>
                </a:solidFill>
                <a:hlinkClick r:id="rId4"/>
              </a:rPr>
              <a:t>https://docs.oracle.com/javase/tutorial/collections/interfaces/sorted-set.html</a:t>
            </a: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 u="sng">
                <a:solidFill>
                  <a:schemeClr val="accent1"/>
                </a:solidFill>
                <a:hlinkClick r:id="rId5"/>
              </a:rPr>
              <a:t>https://examples.javacodegeeks.com/core-java/util/set/java-sorted-set-example/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637708" y="5039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Set Operation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71624" y="2194800"/>
            <a:ext cx="9180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Các phương thức mà SortedSet kế thừa từ Set được thực hiện giống nhau, trừ 2 ngoại lệ: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Trả về Interator bởi phương thức Interator được sắp xếp có thứ tự.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Trả về array bởi phương thức toArray gồm các phần tử được sắp xếp.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Standard Constructors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73424" y="2009775"/>
            <a:ext cx="9180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SortedSet hiện thực là không có ngoại lệ.</a:t>
            </a: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Theo quy ước, SortedSet hiện thực cũng cung cấp một constructor mà: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Dùng Comparator và trả về một TreeSet rỗng được sắp xếp theo quy định của Comparator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Nếu constructor này khác null, nó sẽ trả về một TreeSet được sắp xếp các phần tử theo thứ tự tự nhiên.</a:t>
            </a: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571633" y="43782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Range-view Operations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39499" y="2300500"/>
            <a:ext cx="9180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-SG" sz="2400">
                <a:latin typeface="Arial"/>
                <a:ea typeface="Arial"/>
                <a:cs typeface="Arial"/>
                <a:sym typeface="Arial"/>
              </a:rPr>
              <a:t>SortedSet cung cấp 3 phương thức range-view: 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-SG" sz="2400">
                <a:latin typeface="Arial"/>
                <a:ea typeface="Arial"/>
                <a:cs typeface="Arial"/>
                <a:sym typeface="Arial"/>
              </a:rPr>
              <a:t>subSet(</a:t>
            </a:r>
            <a:r>
              <a:rPr lang="en-SG" sz="24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Object start, Object end)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-SG" sz="2400">
                <a:latin typeface="Arial"/>
                <a:ea typeface="Arial"/>
                <a:cs typeface="Arial"/>
                <a:sym typeface="Arial"/>
              </a:rPr>
              <a:t>headSet(</a:t>
            </a:r>
            <a:r>
              <a:rPr lang="en-SG" sz="24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Object end)</a:t>
            </a: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-SG" sz="2400">
                <a:latin typeface="Arial"/>
                <a:ea typeface="Arial"/>
                <a:cs typeface="Arial"/>
                <a:sym typeface="Arial"/>
              </a:rPr>
              <a:t>tailSet(</a:t>
            </a:r>
            <a:r>
              <a:rPr lang="en-SG" sz="2400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Object start)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571633" y="27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Endpoint Operations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99849" y="1851200"/>
            <a:ext cx="9180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SortedSet interface gồm các phương thức trả về phần tử đầu và cuối trong SortedSet.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Ngoài ra, last cho phép một giải phép cho sự thiếu hụt trong SortedSet interface.</a:t>
            </a: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SG" sz="2400"/>
              <a:t>Object predecessor = ss.headSet(o).last();</a:t>
            </a: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/>
              <a:t>Nhưng điều này là kém hiệu quả, đòi hỏi một vòng lặp cho mỗi phần tử trả về.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00850" y="67825"/>
            <a:ext cx="98079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Ví dụ operations của SortedSet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99849" y="1600150"/>
            <a:ext cx="9180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25" y="1009500"/>
            <a:ext cx="9271749" cy="576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11425" y="67825"/>
            <a:ext cx="97782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Ví dụ operations của SortedSet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99849" y="1600150"/>
            <a:ext cx="91803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49" y="969000"/>
            <a:ext cx="9510550" cy="58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37850" y="67825"/>
            <a:ext cx="96726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SG" sz="5400"/>
              <a:t>Ví dụ operations của SortedSet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568200" y="1149600"/>
            <a:ext cx="23388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SG" sz="2400"/>
              <a:t>Kết quả: 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425" y="1057125"/>
            <a:ext cx="7505475" cy="57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