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  <p:sldMasterId id="2147483690" r:id="rId2"/>
    <p:sldMasterId id="2147483695" r:id="rId3"/>
    <p:sldMasterId id="2147483710" r:id="rId4"/>
  </p:sldMasterIdLst>
  <p:notesMasterIdLst>
    <p:notesMasterId r:id="rId35"/>
  </p:notesMasterIdLst>
  <p:sldIdLst>
    <p:sldId id="541" r:id="rId5"/>
    <p:sldId id="608" r:id="rId6"/>
    <p:sldId id="542" r:id="rId7"/>
    <p:sldId id="544" r:id="rId8"/>
    <p:sldId id="258" r:id="rId9"/>
    <p:sldId id="548" r:id="rId10"/>
    <p:sldId id="745" r:id="rId11"/>
    <p:sldId id="758" r:id="rId12"/>
    <p:sldId id="761" r:id="rId13"/>
    <p:sldId id="630" r:id="rId14"/>
    <p:sldId id="759" r:id="rId15"/>
    <p:sldId id="760" r:id="rId16"/>
    <p:sldId id="616" r:id="rId17"/>
    <p:sldId id="628" r:id="rId18"/>
    <p:sldId id="262" r:id="rId19"/>
    <p:sldId id="762" r:id="rId20"/>
    <p:sldId id="755" r:id="rId21"/>
    <p:sldId id="763" r:id="rId22"/>
    <p:sldId id="764" r:id="rId23"/>
    <p:sldId id="765" r:id="rId24"/>
    <p:sldId id="766" r:id="rId25"/>
    <p:sldId id="767" r:id="rId26"/>
    <p:sldId id="768" r:id="rId27"/>
    <p:sldId id="769" r:id="rId28"/>
    <p:sldId id="770" r:id="rId29"/>
    <p:sldId id="772" r:id="rId30"/>
    <p:sldId id="773" r:id="rId31"/>
    <p:sldId id="625" r:id="rId32"/>
    <p:sldId id="545" r:id="rId33"/>
    <p:sldId id="55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33"/>
    <a:srgbClr val="FF3300"/>
    <a:srgbClr val="0000FF"/>
    <a:srgbClr val="5C0000"/>
    <a:srgbClr val="FF9900"/>
    <a:srgbClr val="FFD1D1"/>
    <a:srgbClr val="FFB9B9"/>
    <a:srgbClr val="FF9797"/>
    <a:srgbClr val="FF8F8F"/>
    <a:srgbClr val="DC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4674" autoAdjust="0"/>
  </p:normalViewPr>
  <p:slideViewPr>
    <p:cSldViewPr>
      <p:cViewPr varScale="1">
        <p:scale>
          <a:sx n="74" d="100"/>
          <a:sy n="74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50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10/3/2023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4D6F88A-F17F-491B-A558-A5E9980DD53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491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7364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847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5272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2490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66355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36577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35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80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27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7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C5752C-FF44-424A-A94F-D19A83A071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735F37-BDAC-44EF-B22E-FE3F17050AC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183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4fcea488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114fcea488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584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6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4038600"/>
            <a:ext cx="6604000" cy="830884"/>
          </a:xfrm>
        </p:spPr>
        <p:txBody>
          <a:bodyPr>
            <a:norm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>
            <a:lvl1pPr algn="l">
              <a:defRPr sz="3200" b="1" cap="small" spc="0" baseline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486400" y="4876800"/>
            <a:ext cx="6604000" cy="914400"/>
          </a:xfrm>
        </p:spPr>
        <p:txBody>
          <a:bodyPr>
            <a:normAutofit/>
          </a:bodyPr>
          <a:lstStyle>
            <a:lvl1pPr marL="0" indent="0" algn="l">
              <a:buNone/>
              <a:defRPr sz="2800" b="1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16" y="1847308"/>
            <a:ext cx="4336184" cy="386769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045" y="2464264"/>
            <a:ext cx="2573955" cy="261229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272" y="533400"/>
            <a:ext cx="3064128" cy="14478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413192" y="2054424"/>
            <a:ext cx="3277629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Conceive</a:t>
            </a:r>
            <a:r>
              <a:rPr lang="en-US" sz="1400" b="1" cap="none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Design Implement Operate</a:t>
            </a:r>
            <a:endParaRPr lang="en-US" sz="1400" b="1" cap="none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514658" y="5864424"/>
            <a:ext cx="2523448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all" spc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học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–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Thực</a:t>
            </a:r>
            <a:r>
              <a:rPr lang="en-US" sz="1400" b="1" cap="all" spc="0" baseline="0" dirty="0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 </a:t>
            </a:r>
            <a:r>
              <a:rPr lang="en-US" sz="1400" b="1" cap="all" spc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Segoe UI" pitchFamily="34" charset="0"/>
                <a:cs typeface="Segoe UI" pitchFamily="34" charset="0"/>
              </a:rPr>
              <a:t>nghiệp</a:t>
            </a:r>
            <a:endParaRPr lang="en-US" sz="1400" b="1" cap="all" spc="0" dirty="0">
              <a:ln>
                <a:noFill/>
              </a:ln>
              <a:solidFill>
                <a:schemeClr val="bg1"/>
              </a:solidFill>
              <a:effectLst/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9593083" y="6550224"/>
            <a:ext cx="2198614" cy="30777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400" b="1" cap="none" spc="0" dirty="0">
                <a:ln>
                  <a:noFill/>
                </a:ln>
                <a:solidFill>
                  <a:srgbClr val="FF3300"/>
                </a:solidFill>
                <a:effectLst/>
                <a:latin typeface="Segoe UI" pitchFamily="34" charset="0"/>
                <a:cs typeface="Segoe UI" pitchFamily="34" charset="0"/>
              </a:rPr>
              <a:t>http://www.poly.edu.vn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486400" y="4876800"/>
            <a:ext cx="6604000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563562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14400"/>
            <a:ext cx="5386917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00201"/>
            <a:ext cx="5386917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914400"/>
            <a:ext cx="5389033" cy="639762"/>
          </a:xfrm>
        </p:spPr>
        <p:txBody>
          <a:bodyPr anchor="b"/>
          <a:lstStyle>
            <a:lvl1pPr marL="0" indent="0" algn="l">
              <a:buNone/>
              <a:defRPr sz="24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600201"/>
            <a:ext cx="5389033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>
                <a:solidFill>
                  <a:prstClr val="white"/>
                </a:solidFill>
              </a:endParaRPr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>
              <a:solidFill>
                <a:prstClr val="white"/>
              </a:solidFill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154060" y="1661428"/>
            <a:ext cx="6663633" cy="4439832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64405"/>
            <a:ext cx="3076576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224145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84627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8619860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357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4763" y="-4763"/>
            <a:ext cx="12201525" cy="686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440"/>
              </a:spcBef>
              <a:spcAft>
                <a:spcPts val="0"/>
              </a:spcAft>
              <a:buClr>
                <a:srgbClr val="FF5A33"/>
              </a:buClr>
              <a:buSzPts val="2200"/>
              <a:buNone/>
              <a:defRPr sz="22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18" name="Google Shape;18;p22"/>
          <p:cNvCxnSpPr/>
          <p:nvPr/>
        </p:nvCxnSpPr>
        <p:spPr>
          <a:xfrm>
            <a:off x="5583936" y="4953000"/>
            <a:ext cx="6303264" cy="0"/>
          </a:xfrm>
          <a:prstGeom prst="straightConnector1">
            <a:avLst/>
          </a:prstGeom>
          <a:noFill/>
          <a:ln w="9525" cap="flat" cmpd="sng">
            <a:solidFill>
              <a:srgbClr val="FF5A33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19" name="Google Shape;19;p22"/>
          <p:cNvSpPr/>
          <p:nvPr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2"/>
          <p:cNvSpPr txBox="1">
            <a:spLocks noGrp="1"/>
          </p:cNvSpPr>
          <p:nvPr>
            <p:ph type="title"/>
          </p:nvPr>
        </p:nvSpPr>
        <p:spPr>
          <a:xfrm>
            <a:off x="5506720" y="4284596"/>
            <a:ext cx="6100064" cy="70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3400"/>
              <a:buFont typeface="Calibri"/>
              <a:buNone/>
              <a:defRPr sz="3400" b="1" cap="small">
                <a:solidFill>
                  <a:srgbClr val="FF5A3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>
            <a:spLocks noGrp="1"/>
          </p:cNvSpPr>
          <p:nvPr>
            <p:ph type="pic" idx="2"/>
          </p:nvPr>
        </p:nvSpPr>
        <p:spPr>
          <a:xfrm>
            <a:off x="1016000" y="2743200"/>
            <a:ext cx="3352800" cy="1828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73060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3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  <a:defRPr sz="2800" b="1" cap="small">
                <a:solidFill>
                  <a:srgbClr val="FF5A33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Noto Sans Symbols"/>
              <a:buChar char="❑"/>
              <a:defRPr sz="28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rgbClr val="FF5A33"/>
              </a:buClr>
              <a:buSzPts val="2400"/>
              <a:buFont typeface="Noto Sans Symbols"/>
              <a:buChar char="❖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rgbClr val="FF5A33"/>
              </a:buClr>
              <a:buSzPts val="2000"/>
              <a:buFont typeface="Noto Sans Symbols"/>
              <a:buChar char="⮚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✔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FF5A33"/>
              </a:buClr>
              <a:buSzPts val="1800"/>
              <a:buFont typeface="Noto Sans Symbols"/>
              <a:buChar char="▪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600" y="156573"/>
            <a:ext cx="1625602" cy="7138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9;p23"/>
          <p:cNvCxnSpPr/>
          <p:nvPr/>
        </p:nvCxnSpPr>
        <p:spPr>
          <a:xfrm>
            <a:off x="609600" y="838200"/>
            <a:ext cx="10972800" cy="0"/>
          </a:xfrm>
          <a:prstGeom prst="straightConnector1">
            <a:avLst/>
          </a:prstGeom>
          <a:noFill/>
          <a:ln w="381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1678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714408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0137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05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28"/>
          <p:cNvSpPr/>
          <p:nvPr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1" name="Google Shape;61;p28" descr="http://uconndigitalarts.com/wp-content/uploads/2013/04/original.jpg"/>
          <p:cNvPicPr preferRelativeResize="0"/>
          <p:nvPr/>
        </p:nvPicPr>
        <p:blipFill rotWithShape="1">
          <a:blip r:embed="rId2">
            <a:alphaModFix/>
          </a:blip>
          <a:srcRect t="43978" b="41310"/>
          <a:stretch/>
        </p:blipFill>
        <p:spPr>
          <a:xfrm flipH="1">
            <a:off x="3732707" y="2575401"/>
            <a:ext cx="4568091" cy="283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8" descr="C:\Users\powerpoint.vn\Downloads\1e2cd4b177168ad16ce2e7c504bba4d2.x400.jpeg"/>
          <p:cNvPicPr preferRelativeResize="0"/>
          <p:nvPr/>
        </p:nvPicPr>
        <p:blipFill rotWithShape="1">
          <a:blip r:embed="rId3">
            <a:alphaModFix/>
          </a:blip>
          <a:srcRect b="55710"/>
          <a:stretch/>
        </p:blipFill>
        <p:spPr>
          <a:xfrm>
            <a:off x="2568620" y="609600"/>
            <a:ext cx="7257961" cy="282806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8"/>
          <p:cNvSpPr txBox="1"/>
          <p:nvPr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Calibri"/>
              <a:buNone/>
            </a:pPr>
            <a:r>
              <a:rPr lang="en-US" sz="7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DEM</a:t>
            </a:r>
            <a:r>
              <a:rPr lang="en-US" sz="115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28" descr="http://www.designofsignage.com/application/symbol/hands/image/600x600/hand-press-button-4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16752" y="3568725"/>
            <a:ext cx="3488947" cy="2616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971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282096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436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bjectiv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¤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6125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37160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77154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">
  <p:cSld name="Title &amp;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/>
          <p:nvPr/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3200"/>
              <a:buFont typeface="Quattrocento Sans"/>
              <a:buNone/>
            </a:pPr>
            <a:r>
              <a:rPr lang="en-US" sz="3200" b="1" cap="small">
                <a:solidFill>
                  <a:srgbClr val="FF99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Click to edit Master title style</a:t>
            </a:r>
            <a:endParaRPr sz="3200" b="1" cap="small">
              <a:solidFill>
                <a:srgbClr val="FF99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33"/>
          <p:cNvCxnSpPr/>
          <p:nvPr/>
        </p:nvCxnSpPr>
        <p:spPr>
          <a:xfrm rot="10800000">
            <a:off x="711200" y="835152"/>
            <a:ext cx="10871200" cy="0"/>
          </a:xfrm>
          <a:prstGeom prst="straightConnector1">
            <a:avLst/>
          </a:prstGeom>
          <a:noFill/>
          <a:ln w="38100" cap="flat" cmpd="sng">
            <a:solidFill>
              <a:srgbClr val="BD4B48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4449850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4"/>
          <p:cNvSpPr txBox="1"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  <a:defRPr sz="2400" b="0" i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1"/>
          </p:nvPr>
        </p:nvSpPr>
        <p:spPr>
          <a:xfrm>
            <a:off x="1727200" y="1066800"/>
            <a:ext cx="1036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1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2"/>
          </p:nvPr>
        </p:nvSpPr>
        <p:spPr>
          <a:xfrm>
            <a:off x="6604000" y="1828800"/>
            <a:ext cx="53848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None/>
              <a:defRPr sz="2400" b="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Char char="o"/>
              <a:defRPr sz="1600"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algn="just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sldNum" idx="12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68256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5"/>
          <p:cNvSpPr txBox="1"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35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5" name="Google Shape;10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1200" y="228601"/>
            <a:ext cx="2133600" cy="4849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74596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" y="5946992"/>
            <a:ext cx="12204700" cy="911013"/>
            <a:chOff x="0" y="5994401"/>
            <a:chExt cx="9153525" cy="863385"/>
          </a:xfrm>
        </p:grpSpPr>
        <p:sp>
          <p:nvSpPr>
            <p:cNvPr id="8" name="Rectangle 7"/>
            <p:cNvSpPr/>
            <p:nvPr/>
          </p:nvSpPr>
          <p:spPr>
            <a:xfrm>
              <a:off x="0" y="5994862"/>
              <a:ext cx="9153525" cy="862924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  <p:sp>
          <p:nvSpPr>
            <p:cNvPr id="9" name="Parallelogram 8"/>
            <p:cNvSpPr/>
            <p:nvPr/>
          </p:nvSpPr>
          <p:spPr>
            <a:xfrm>
              <a:off x="4931227" y="5994401"/>
              <a:ext cx="3805097" cy="863384"/>
            </a:xfrm>
            <a:prstGeom prst="parallelogram">
              <a:avLst>
                <a:gd name="adj" fmla="val 5383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 sz="1800"/>
            </a:p>
          </p:txBody>
        </p:sp>
      </p:grpSp>
      <p:pic>
        <p:nvPicPr>
          <p:cNvPr id="11" name="Picture 3" descr="D:\Poly\THCS tren lop\LOGO FPT POLYTECHNIC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5863" y="6115483"/>
            <a:ext cx="2002245" cy="60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010400" y="6049491"/>
            <a:ext cx="4343400" cy="615553"/>
          </a:xfr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2000" i="0" cap="small" baseline="0">
                <a:solidFill>
                  <a:schemeClr val="tx1">
                    <a:tint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môn</a:t>
            </a:r>
            <a:r>
              <a:rPr lang="en-US" dirty="0">
                <a:ea typeface="Segoe UI" pitchFamily="34" charset="0"/>
              </a:rPr>
              <a:t> </a:t>
            </a:r>
            <a:br>
              <a:rPr lang="en-US" dirty="0">
                <a:ea typeface="Segoe UI" pitchFamily="34" charset="0"/>
              </a:rPr>
            </a:br>
            <a:r>
              <a:rPr lang="en-US" dirty="0" err="1">
                <a:ea typeface="Segoe UI" pitchFamily="34" charset="0"/>
              </a:rPr>
              <a:t>Tên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số</a:t>
            </a:r>
            <a:r>
              <a:rPr lang="en-US" dirty="0">
                <a:ea typeface="Segoe UI" pitchFamily="34" charset="0"/>
              </a:rPr>
              <a:t> </a:t>
            </a:r>
            <a:r>
              <a:rPr lang="en-US" dirty="0" err="1">
                <a:ea typeface="Segoe UI" pitchFamily="34" charset="0"/>
              </a:rPr>
              <a:t>bài</a:t>
            </a:r>
            <a:r>
              <a:rPr lang="en-US" dirty="0">
                <a:ea typeface="Segoe UI" pitchFamily="34" charset="0"/>
              </a:rPr>
              <a:t> </a:t>
            </a:r>
            <a:endParaRPr lang="vi-VN" dirty="0">
              <a:ea typeface="Segoe UI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19840" y="6356356"/>
            <a:ext cx="696685" cy="366183"/>
          </a:xfrm>
        </p:spPr>
        <p:txBody>
          <a:bodyPr/>
          <a:lstStyle>
            <a:lvl1pPr algn="ctr">
              <a:defRPr/>
            </a:lvl1pPr>
          </a:lstStyle>
          <a:p>
            <a:fld id="{E7E9B6F3-B49F-4E82-9D41-75F73D848A2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entagon 9"/>
          <p:cNvSpPr/>
          <p:nvPr userDrawn="1"/>
        </p:nvSpPr>
        <p:spPr>
          <a:xfrm>
            <a:off x="1" y="3188606"/>
            <a:ext cx="8287657" cy="2743200"/>
          </a:xfrm>
          <a:prstGeom prst="homePlate">
            <a:avLst>
              <a:gd name="adj" fmla="val 3467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80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5978309" y="1981200"/>
            <a:ext cx="7636092" cy="4120060"/>
            <a:chOff x="6243393" y="1895020"/>
            <a:chExt cx="6313040" cy="4206240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772535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 rotWithShape="1">
            <a:blip r:embed="rId3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538" b="100000" l="0" r="100000">
                          <a14:backgroundMark x1="41105" y1="96003" x2="41326" y2="979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43393" y="1895020"/>
              <a:ext cx="4831080" cy="4206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43962" y="3905158"/>
            <a:ext cx="6004439" cy="1468967"/>
          </a:xfrm>
        </p:spPr>
        <p:txBody>
          <a:bodyPr>
            <a:normAutofit/>
          </a:bodyPr>
          <a:lstStyle>
            <a:lvl1pPr>
              <a:defRPr sz="4800" b="1" cap="small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bài</a:t>
            </a:r>
            <a:endParaRPr lang="en-US" dirty="0"/>
          </a:p>
        </p:txBody>
      </p:sp>
      <p:pic>
        <p:nvPicPr>
          <p:cNvPr id="2056" name="Picture 8" descr="http://cache3.asset-cache.net/gc/171451371-earth-globe-orange-gettyimages.jpg?v=1&amp;c=IWSAsset&amp;k=2&amp;d=rMZ8%2BJ%2FVuqgJjvzREuBMq6U3ja1JPxwJRCAst3%2Fgjno%3D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0" y="64405"/>
            <a:ext cx="4165600" cy="3076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9510555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8699" y="177803"/>
            <a:ext cx="11482301" cy="613833"/>
          </a:xfrm>
        </p:spPr>
        <p:txBody>
          <a:bodyPr>
            <a:noAutofit/>
          </a:bodyPr>
          <a:lstStyle>
            <a:lvl1pPr>
              <a:defRPr sz="3200" cap="small" baseline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8699" y="889000"/>
            <a:ext cx="11482301" cy="5080000"/>
          </a:xfrm>
        </p:spPr>
        <p:txBody>
          <a:bodyPr>
            <a:normAutofit/>
          </a:bodyPr>
          <a:lstStyle>
            <a:lvl1pPr>
              <a:buClr>
                <a:schemeClr val="tx2"/>
              </a:buClr>
              <a:defRPr sz="2800"/>
            </a:lvl1pPr>
            <a:lvl2pPr marL="617959" indent="-308979">
              <a:buClr>
                <a:schemeClr val="tx2"/>
              </a:buClr>
              <a:defRPr sz="2400"/>
            </a:lvl2pPr>
            <a:lvl3pPr marL="988311" indent="-308979">
              <a:buClr>
                <a:schemeClr val="tx2"/>
              </a:buCl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28699" y="838200"/>
            <a:ext cx="11482301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51070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AB79C-4CF0-4173-961A-9AACE773F46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http://cdn2.hubspot.net/hubfs/342931/Ekklesia_Blog/Feature_Images/5-things-you-should-definitely-do-in-a-church-website-dem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901" y="1524000"/>
            <a:ext cx="6286500" cy="3533776"/>
          </a:xfrm>
          <a:prstGeom prst="rect">
            <a:avLst/>
          </a:prstGeom>
          <a:ln w="190500" cap="sq">
            <a:noFill/>
            <a:prstDash val="solid"/>
            <a:miter lim="800000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81000" y="990600"/>
            <a:ext cx="4495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30949"/>
      </p:ext>
    </p:extLst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…….</a:t>
            </a:r>
          </a:p>
          <a:p>
            <a:r>
              <a:rPr lang="en-US" dirty="0"/>
              <a:t>960, abstract, background, banner, bar, box, business, button, circle, clean,</a:t>
            </a:r>
          </a:p>
          <a:p>
            <a:r>
              <a:rPr lang="en-US" b="1" dirty="0" err="1"/>
              <a:t>Nôi</a:t>
            </a:r>
            <a:r>
              <a:rPr lang="en-US" b="1" dirty="0"/>
              <a:t> dung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nhấn</a:t>
            </a:r>
            <a:r>
              <a:rPr lang="en-US" b="1" dirty="0"/>
              <a:t> </a:t>
            </a:r>
            <a:r>
              <a:rPr lang="en-US" b="1" dirty="0" err="1"/>
              <a:t>mạnh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8596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707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&amp;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06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Pictures\PNG\present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956800" y="2976466"/>
            <a:ext cx="2235200" cy="38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þ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9418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ctr">
              <a:defRPr sz="4000" b="1" cap="small" spc="0" baseline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542" y="1219201"/>
            <a:ext cx="2984916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3581400"/>
            <a:ext cx="10972800" cy="1143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5122" name="Picture 2" descr="Image result for Dem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1295400"/>
            <a:ext cx="854625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69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274638"/>
            <a:ext cx="8839200" cy="492886"/>
          </a:xfrm>
        </p:spPr>
        <p:txBody>
          <a:bodyPr>
            <a:noAutofit/>
          </a:bodyPr>
          <a:lstStyle>
            <a:lvl1pPr algn="r">
              <a:defRPr sz="3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1"/>
            <a:ext cx="5384800" cy="5211763"/>
          </a:xfrm>
        </p:spPr>
        <p:txBody>
          <a:bodyPr/>
          <a:lstStyle>
            <a:lvl1pPr marL="342900" indent="-342900">
              <a:buClr>
                <a:srgbClr val="FF3300"/>
              </a:buClr>
              <a:buFont typeface="Wingdings" pitchFamily="2" charset="2"/>
              <a:buChar char="v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3300"/>
              </a:buClr>
              <a:buFont typeface="Wingdings" pitchFamily="2" charset="2"/>
              <a:buChar char="Ø"/>
              <a:defRPr sz="2400">
                <a:latin typeface="Segoe UI" pitchFamily="34" charset="0"/>
                <a:cs typeface="Segoe UI" pitchFamily="34" charset="0"/>
              </a:defRPr>
            </a:lvl2pPr>
            <a:lvl3pPr>
              <a:defRPr sz="2000">
                <a:latin typeface="Segoe UI" pitchFamily="34" charset="0"/>
                <a:cs typeface="Segoe UI" pitchFamily="34" charset="0"/>
              </a:defRPr>
            </a:lvl3pPr>
            <a:lvl4pPr>
              <a:defRPr sz="1800">
                <a:latin typeface="Segoe UI" pitchFamily="34" charset="0"/>
                <a:cs typeface="Segoe UI" pitchFamily="34" charset="0"/>
              </a:defRPr>
            </a:lvl4pPr>
            <a:lvl5pPr>
              <a:defRPr sz="1800">
                <a:latin typeface="Segoe UI" pitchFamily="34" charset="0"/>
                <a:cs typeface="Segoe UI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16" y="218718"/>
            <a:ext cx="2104784" cy="548806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90600"/>
            <a:ext cx="10972800" cy="513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85" r:id="rId3"/>
    <p:sldLayoutId id="2147483686" r:id="rId4"/>
    <p:sldLayoutId id="2147483687" r:id="rId5"/>
    <p:sldLayoutId id="2147483673" r:id="rId6"/>
    <p:sldLayoutId id="2147483688" r:id="rId7"/>
    <p:sldLayoutId id="2147483689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</p:sldLayoutIdLst>
  <p:txStyles>
    <p:titleStyle>
      <a:lvl1pPr algn="ctr" defTabSz="914400" rtl="0" eaLnBrk="1" latinLnBrk="0" hangingPunct="1">
        <a:spcBef>
          <a:spcPct val="0"/>
        </a:spcBef>
        <a:buNone/>
        <a:defRPr sz="4400" b="1" kern="1200" cap="small" baseline="0">
          <a:solidFill>
            <a:srgbClr val="FF5A33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egoe UI" pitchFamily="34" charset="0"/>
          <a:ea typeface="+mj-ea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v"/>
        <a:defRPr sz="32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Ø"/>
        <a:defRPr sz="28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FF3300"/>
        </a:buClr>
        <a:buFont typeface="Courier New" pitchFamily="49" charset="0"/>
        <a:buChar char="o"/>
        <a:defRPr sz="24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FF3300"/>
        </a:buClr>
        <a:buFont typeface="Wingdings" pitchFamily="2" charset="2"/>
        <a:buChar char="§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+mn-ea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10/3/2023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65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700816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0261" y="177803"/>
            <a:ext cx="11531481" cy="613833"/>
          </a:xfrm>
          <a:prstGeom prst="rect">
            <a:avLst/>
          </a:prstGeom>
        </p:spPr>
        <p:txBody>
          <a:bodyPr vert="horz" lIns="121899" tIns="60949" rIns="121899" bIns="60949" rtlCol="0" anchor="ctr">
            <a:noAutofit/>
          </a:bodyPr>
          <a:lstStyle/>
          <a:p>
            <a:r>
              <a:rPr lang="en-US"/>
              <a:t>Tiêu đề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261" y="889000"/>
            <a:ext cx="11531481" cy="50800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1</a:t>
            </a:r>
          </a:p>
          <a:p>
            <a:pPr lvl="1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2</a:t>
            </a:r>
          </a:p>
          <a:p>
            <a:pPr lvl="2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cấp</a:t>
            </a:r>
            <a:r>
              <a:rPr lang="en-US" dirty="0"/>
              <a:t> 3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AB79C-4CF0-4173-961A-9AACE773F46C}" type="datetimeFigureOut">
              <a:rPr lang="en-US" smtClean="0"/>
              <a:t>10/3/2023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6"/>
            <a:ext cx="3860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3" y="6356356"/>
            <a:ext cx="2844800" cy="366183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9B6F3-B49F-4E82-9D41-75F73D848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023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200" b="1" kern="1200" cap="small" baseline="0">
          <a:solidFill>
            <a:srgbClr val="FF000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08979" indent="-308979" algn="l" defTabSz="1218987" rtl="0" eaLnBrk="1" latinLnBrk="0" hangingPunct="1">
        <a:spcBef>
          <a:spcPct val="20000"/>
        </a:spcBef>
        <a:buClr>
          <a:schemeClr val="tx2"/>
        </a:buClr>
        <a:buFont typeface="Wingdings" panose="05000000000000000000" pitchFamily="2" charset="2"/>
        <a:buChar char="§"/>
        <a:defRPr sz="2800" kern="1200" baseline="0">
          <a:solidFill>
            <a:schemeClr val="accent3">
              <a:lumMod val="50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17959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988311" indent="-308979" algn="l" defTabSz="1218987" rtl="0" eaLnBrk="1" latinLnBrk="0" hangingPunct="1">
        <a:spcBef>
          <a:spcPct val="20000"/>
        </a:spcBef>
        <a:buClr>
          <a:schemeClr val="tx2"/>
        </a:buClr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9.jpeg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6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Dự Án C# Mẫu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Bài 2: Thiết Kế dự Án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85EE71A-E36B-4AD6-B872-5AF93B08FA76}"/>
              </a:ext>
            </a:extLst>
          </p:cNvPr>
          <p:cNvSpPr txBox="1">
            <a:spLocks/>
          </p:cNvSpPr>
          <p:nvPr/>
        </p:nvSpPr>
        <p:spPr>
          <a:xfrm>
            <a:off x="5487649" y="6553200"/>
            <a:ext cx="67056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b="1" kern="1200" cap="small" spc="0" baseline="0">
                <a:ln w="3175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Segoe UI" pitchFamily="34" charset="0"/>
                <a:ea typeface="+mn-ea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Courier New" pitchFamily="49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rgbClr val="FF3300"/>
              </a:buClr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+mn-ea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0" dirty="0">
                <a:effectLst/>
              </a:rPr>
              <a:t>Giảng viên: Phan Viết thế</a:t>
            </a:r>
          </a:p>
        </p:txBody>
      </p:sp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406827240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 bài học </a:t>
            </a:r>
            <a:r>
              <a:rPr lang="en-US" dirty="0" err="1"/>
              <a:t>onine</a:t>
            </a:r>
            <a:r>
              <a:rPr lang="en-US" dirty="0"/>
              <a:t> 2, </a:t>
            </a:r>
            <a:r>
              <a:rPr lang="vi-VN" dirty="0"/>
              <a:t>Thiết kế hệ thống thường bao gồm</a:t>
            </a:r>
            <a:r>
              <a:rPr lang="en-US" dirty="0"/>
              <a:t> những thiết kế nào?</a:t>
            </a:r>
          </a:p>
          <a:p>
            <a:r>
              <a:rPr lang="en-US" dirty="0"/>
              <a:t>Liệt kê các bước thiết kế GUI?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062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 bài học </a:t>
            </a:r>
            <a:r>
              <a:rPr lang="en-US" dirty="0" err="1"/>
              <a:t>onine</a:t>
            </a:r>
            <a:r>
              <a:rPr lang="en-US" dirty="0"/>
              <a:t> 2, dự án mẫu </a:t>
            </a:r>
            <a:r>
              <a:rPr lang="en-US" dirty="0" err="1"/>
              <a:t>.Net</a:t>
            </a:r>
            <a:r>
              <a:rPr lang="en-US" dirty="0"/>
              <a:t> tổ chức bao nhiêu layer? Trình bày ưu </a:t>
            </a:r>
            <a:r>
              <a:rPr lang="en-US" dirty="0" err="1"/>
              <a:t>nhược</a:t>
            </a:r>
            <a:r>
              <a:rPr lang="en-US" dirty="0"/>
              <a:t> điểm của các layer.</a:t>
            </a:r>
          </a:p>
          <a:p>
            <a:r>
              <a:rPr lang="en-US" sz="2800" i="1" dirty="0"/>
              <a:t>Giải thích </a:t>
            </a:r>
            <a:r>
              <a:rPr lang="en-US" sz="2800" i="1" dirty="0" err="1"/>
              <a:t>ràng</a:t>
            </a:r>
            <a:r>
              <a:rPr lang="en-US" sz="2800" i="1" dirty="0"/>
              <a:t> buộc các relationship dùng </a:t>
            </a:r>
            <a:r>
              <a:rPr lang="en-US" sz="2800" i="1" dirty="0">
                <a:solidFill>
                  <a:srgbClr val="0000FF"/>
                </a:solidFill>
              </a:rPr>
              <a:t>CASCADE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735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1309998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008978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i="1" kern="1200" dirty="0">
                <a:solidFill>
                  <a:prstClr val="black"/>
                </a:solidFill>
                <a:latin typeface="Segoe UI" pitchFamily="34" charset="0"/>
                <a:ea typeface="+mn-ea"/>
                <a:cs typeface="Segoe UI" pitchFamily="34" charset="0"/>
              </a:rPr>
              <a:t>Hoàn thành mô hình công nghệ </a:t>
            </a:r>
            <a:r>
              <a:rPr lang="en-US" i="1" kern="1200" dirty="0" err="1">
                <a:solidFill>
                  <a:prstClr val="black"/>
                </a:solidFill>
                <a:latin typeface="Segoe UI" pitchFamily="34" charset="0"/>
                <a:ea typeface="+mn-ea"/>
                <a:cs typeface="Segoe UI" pitchFamily="34" charset="0"/>
              </a:rPr>
              <a:t>cho</a:t>
            </a:r>
            <a:r>
              <a:rPr lang="en-US" i="1" kern="1200" dirty="0">
                <a:solidFill>
                  <a:prstClr val="black"/>
                </a:solidFill>
                <a:latin typeface="Segoe UI" pitchFamily="34" charset="0"/>
                <a:ea typeface="+mn-ea"/>
                <a:cs typeface="Segoe UI" pitchFamily="34" charset="0"/>
              </a:rPr>
              <a:t> dự án mẫu </a:t>
            </a:r>
            <a:r>
              <a:rPr lang="en-US" i="1" kern="1200" dirty="0" err="1">
                <a:solidFill>
                  <a:prstClr val="black"/>
                </a:solidFill>
                <a:latin typeface="Segoe UI" pitchFamily="34" charset="0"/>
                <a:ea typeface="+mn-ea"/>
                <a:cs typeface="Segoe UI" pitchFamily="34" charset="0"/>
              </a:rPr>
              <a:t>.Net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lang="en-US" i="1" kern="1200" dirty="0">
                <a:solidFill>
                  <a:prstClr val="black"/>
                </a:solidFill>
                <a:latin typeface="Segoe UI" pitchFamily="34" charset="0"/>
                <a:ea typeface="+mn-ea"/>
                <a:cs typeface="Segoe UI" pitchFamily="34" charset="0"/>
              </a:rPr>
              <a:t>Hoàn thành thiết kế ERD </a:t>
            </a:r>
            <a:r>
              <a:rPr lang="en-US" i="1" kern="1200" dirty="0" err="1">
                <a:solidFill>
                  <a:prstClr val="black"/>
                </a:solidFill>
                <a:latin typeface="Segoe UI" pitchFamily="34" charset="0"/>
                <a:ea typeface="+mn-ea"/>
                <a:cs typeface="Segoe UI" pitchFamily="34" charset="0"/>
              </a:rPr>
              <a:t>cho</a:t>
            </a:r>
            <a:r>
              <a:rPr lang="en-US" i="1" kern="1200" dirty="0">
                <a:solidFill>
                  <a:prstClr val="black"/>
                </a:solidFill>
                <a:latin typeface="Segoe UI" pitchFamily="34" charset="0"/>
                <a:ea typeface="+mn-ea"/>
                <a:cs typeface="Segoe UI" pitchFamily="34" charset="0"/>
              </a:rPr>
              <a:t> dự án mẫu </a:t>
            </a:r>
            <a:r>
              <a:rPr lang="en-US" i="1" kern="1200" dirty="0" err="1">
                <a:solidFill>
                  <a:prstClr val="black"/>
                </a:solidFill>
                <a:latin typeface="Segoe UI" pitchFamily="34" charset="0"/>
                <a:ea typeface="+mn-ea"/>
                <a:cs typeface="Segoe UI" pitchFamily="34" charset="0"/>
              </a:rPr>
              <a:t>.Net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529CAD-2A5E-2C27-8225-0CFAD31C6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6537" y="1981200"/>
            <a:ext cx="7478925" cy="417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675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Phần 2</a:t>
            </a:r>
            <a:br>
              <a:rPr lang="en-US" dirty="0"/>
            </a:br>
            <a:r>
              <a:rPr lang="en-US" dirty="0"/>
              <a:t>Thiết kế giao diện</a:t>
            </a:r>
          </a:p>
        </p:txBody>
      </p:sp>
    </p:spTree>
    <p:extLst>
      <p:ext uri="{BB962C8B-B14F-4D97-AF65-F5344CB8AC3E}">
        <p14:creationId xmlns:p14="http://schemas.microsoft.com/office/powerpoint/2010/main" val="357539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6464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339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3200" dirty="0"/>
              <a:t>Thiết kế giao diện</a:t>
            </a: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3200" dirty="0"/>
              <a:t>Form-Control</a:t>
            </a: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3200" dirty="0"/>
              <a:t>UI/UX</a:t>
            </a:r>
          </a:p>
          <a:p>
            <a:pPr>
              <a:spcBef>
                <a:spcPct val="20000"/>
              </a:spcBef>
              <a:buClr>
                <a:srgbClr val="FF5A33"/>
              </a:buClr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32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1524000" y="3853740"/>
            <a:ext cx="8763000" cy="2242260"/>
          </a:xfrm>
          <a:prstGeom prst="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242" name="Picture 2" descr="http://themyndset.com/wp-content/uploads/2012/04/time-running-clock-Fotolia_11803550_Subscription_XL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294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28802" y="278476"/>
            <a:ext cx="2514599" cy="4592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3"/>
          <p:cNvSpPr>
            <a:spLocks noGrp="1"/>
          </p:cNvSpPr>
          <p:nvPr>
            <p:ph idx="4294967295"/>
          </p:nvPr>
        </p:nvSpPr>
        <p:spPr>
          <a:xfrm>
            <a:off x="4301064" y="4698999"/>
            <a:ext cx="2969660" cy="6096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600" b="1" cap="small" dirty="0" err="1">
                <a:solidFill>
                  <a:schemeClr val="bg1"/>
                </a:solidFill>
              </a:rPr>
              <a:t>Điểm</a:t>
            </a:r>
            <a:r>
              <a:rPr lang="en-US" sz="3600" b="1" cap="small" dirty="0">
                <a:solidFill>
                  <a:schemeClr val="bg1"/>
                </a:solidFill>
              </a:rPr>
              <a:t> </a:t>
            </a:r>
            <a:r>
              <a:rPr lang="en-US" sz="3600" b="1" cap="small" dirty="0" err="1">
                <a:solidFill>
                  <a:schemeClr val="bg1"/>
                </a:solidFill>
              </a:rPr>
              <a:t>danh</a:t>
            </a:r>
            <a:endParaRPr lang="en-US" sz="3600" b="1" cap="small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://newperspectivesradioshow.files.wordpress.com/2011/03/clock.jpg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04800"/>
            <a:ext cx="2362200" cy="226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119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3945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4400" dirty="0"/>
              <a:t>Mockups</a:t>
            </a: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4400" dirty="0"/>
              <a:t>Wireframes</a:t>
            </a: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4400" dirty="0"/>
              <a:t>Prototype</a:t>
            </a:r>
            <a:endParaRPr lang="en-US" sz="3200" dirty="0"/>
          </a:p>
          <a:p>
            <a:pPr>
              <a:spcBef>
                <a:spcPct val="20000"/>
              </a:spcBef>
              <a:buClr>
                <a:srgbClr val="FF5A33"/>
              </a:buClr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8990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524000"/>
            <a:ext cx="6642538" cy="914400"/>
          </a:xfrm>
        </p:spPr>
        <p:txBody>
          <a:bodyPr>
            <a:noAutofit/>
          </a:bodyPr>
          <a:lstStyle/>
          <a:p>
            <a:pPr algn="l"/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Thảo</a:t>
            </a: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luận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</p:spTree>
    <p:extLst>
      <p:ext uri="{BB962C8B-B14F-4D97-AF65-F5344CB8AC3E}">
        <p14:creationId xmlns:p14="http://schemas.microsoft.com/office/powerpoint/2010/main" val="355334652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 bạn thì tại </a:t>
            </a:r>
            <a:r>
              <a:rPr lang="en-US" dirty="0" err="1"/>
              <a:t>sao</a:t>
            </a:r>
            <a:r>
              <a:rPr lang="en-US" dirty="0"/>
              <a:t> việc thiết kế giao diện ứng dụng là quan trọng?</a:t>
            </a:r>
          </a:p>
        </p:txBody>
      </p:sp>
    </p:spTree>
    <p:extLst>
      <p:ext uri="{BB962C8B-B14F-4D97-AF65-F5344CB8AC3E}">
        <p14:creationId xmlns:p14="http://schemas.microsoft.com/office/powerpoint/2010/main" val="536147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Câu hỏi - sinh viên trả lời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Hãy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1-2 ví dụ về các trường hợp UI/UX mà bạn biết</a:t>
            </a:r>
          </a:p>
        </p:txBody>
      </p:sp>
    </p:spTree>
    <p:extLst>
      <p:ext uri="{BB962C8B-B14F-4D97-AF65-F5344CB8AC3E}">
        <p14:creationId xmlns:p14="http://schemas.microsoft.com/office/powerpoint/2010/main" val="38761881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onlinecontinuingeducationhelp.com/images/dreamstime_18827411.jpg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018049" y="3068178"/>
            <a:ext cx="5649950" cy="378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entagon 5"/>
          <p:cNvSpPr/>
          <p:nvPr/>
        </p:nvSpPr>
        <p:spPr>
          <a:xfrm>
            <a:off x="1524000" y="1066800"/>
            <a:ext cx="7924800" cy="1727200"/>
          </a:xfrm>
          <a:prstGeom prst="homePlat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76200" y="6172201"/>
            <a:ext cx="2133600" cy="36512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1F0E36-1396-4AD9-A966-CD40C11627C1}" type="slidenum"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itchFamily="34" charset="0"/>
                <a:ea typeface="Roboto Lt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itchFamily="34" charset="0"/>
              <a:ea typeface="Roboto Lt"/>
              <a:cs typeface="+mn-cs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815662" y="1447800"/>
            <a:ext cx="6718738" cy="787400"/>
          </a:xfrm>
        </p:spPr>
        <p:txBody>
          <a:bodyPr>
            <a:noAutofit/>
          </a:bodyPr>
          <a:lstStyle/>
          <a:p>
            <a:pPr algn="l"/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Chuyên</a:t>
            </a: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 </a:t>
            </a:r>
            <a:r>
              <a:rPr lang="en-US" sz="4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Roboto Lt"/>
                <a:cs typeface="Roboto Lt"/>
              </a:rPr>
              <a:t>đề</a:t>
            </a:r>
            <a:endParaRPr lang="en-US" sz="4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Roboto Lt"/>
              <a:cs typeface="Roboto Lt"/>
            </a:endParaRPr>
          </a:p>
        </p:txBody>
      </p:sp>
      <p:sp>
        <p:nvSpPr>
          <p:cNvPr id="9" name="Content Placeholder 13"/>
          <p:cNvSpPr>
            <a:spLocks noGrp="1"/>
          </p:cNvSpPr>
          <p:nvPr>
            <p:ph idx="1"/>
          </p:nvPr>
        </p:nvSpPr>
        <p:spPr>
          <a:xfrm>
            <a:off x="1770524" y="2971801"/>
            <a:ext cx="4554076" cy="2997199"/>
          </a:xfrm>
        </p:spPr>
        <p:txBody>
          <a:bodyPr/>
          <a:lstStyle/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Phân</a:t>
            </a:r>
            <a:r>
              <a:rPr lang="en-US" b="0" dirty="0"/>
              <a:t> </a:t>
            </a:r>
            <a:r>
              <a:rPr lang="en-US" b="0" dirty="0" err="1"/>
              <a:t>nhóm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Bốc</a:t>
            </a:r>
            <a:r>
              <a:rPr lang="en-US" b="0" dirty="0"/>
              <a:t> </a:t>
            </a:r>
            <a:r>
              <a:rPr lang="en-US" b="0" dirty="0" err="1"/>
              <a:t>thăm</a:t>
            </a:r>
            <a:r>
              <a:rPr lang="en-US" b="0" dirty="0"/>
              <a:t> </a:t>
            </a:r>
            <a:r>
              <a:rPr lang="en-US" b="0" dirty="0" err="1"/>
              <a:t>chuyên</a:t>
            </a:r>
            <a:r>
              <a:rPr lang="en-US" b="0" dirty="0"/>
              <a:t> </a:t>
            </a:r>
            <a:r>
              <a:rPr lang="en-US" b="0" dirty="0" err="1"/>
              <a:t>đề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Thảo</a:t>
            </a:r>
            <a:r>
              <a:rPr lang="en-US" b="0" dirty="0"/>
              <a:t> </a:t>
            </a:r>
            <a:r>
              <a:rPr lang="en-US" b="0" dirty="0" err="1"/>
              <a:t>luận</a:t>
            </a:r>
            <a:endParaRPr lang="en-US" b="0" dirty="0"/>
          </a:p>
          <a:p>
            <a:pPr marL="342900" indent="-342900">
              <a:buFont typeface="Wingdings" pitchFamily="2" charset="2"/>
              <a:buChar char="§"/>
            </a:pPr>
            <a:r>
              <a:rPr lang="en-US" b="0" dirty="0" err="1"/>
              <a:t>Trình</a:t>
            </a:r>
            <a:r>
              <a:rPr lang="en-US" b="0" dirty="0"/>
              <a:t> </a:t>
            </a:r>
            <a:r>
              <a:rPr lang="en-US" b="0" dirty="0" err="1"/>
              <a:t>bày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6234745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5486400" y="1066800"/>
            <a:ext cx="5181600" cy="5791200"/>
            <a:chOff x="2057400" y="1367692"/>
            <a:chExt cx="4713619" cy="5461000"/>
          </a:xfrm>
        </p:grpSpPr>
        <p:pic>
          <p:nvPicPr>
            <p:cNvPr id="14" name="Picture 2" descr="C:\Users\powerpoint.vn\Downloads\gd_d469b81f6980.jpg"/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2057400" y="1367692"/>
              <a:ext cx="4713619" cy="5461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 rot="318926">
              <a:off x="2515809" y="2358218"/>
              <a:ext cx="1523321" cy="3772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1</a:t>
              </a:r>
              <a:endPara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767399" y="3273701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 đề </a:t>
              </a:r>
              <a:r>
                <a:rPr kumimoji="0" lang="vi-V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2</a:t>
              </a: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1136819">
              <a:off x="4284283" y="1939913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vi-V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193715">
              <a:off x="4253803" y="2890740"/>
              <a:ext cx="1387940" cy="34827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Chuyên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</a:t>
              </a:r>
              <a:r>
                <a:rPr kumimoji="0" lang="en-US" sz="1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đề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 pitchFamily="34" charset="0"/>
                  <a:ea typeface="Roboto" pitchFamily="2" charset="0"/>
                  <a:cs typeface="Segoe UI" pitchFamily="34" charset="0"/>
                </a:rPr>
                <a:t> 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Chia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770524" y="889000"/>
            <a:ext cx="3868276" cy="3640963"/>
          </a:xfrm>
        </p:spPr>
        <p:txBody>
          <a:bodyPr>
            <a:normAutofit/>
          </a:bodyPr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5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lab </a:t>
            </a:r>
            <a:r>
              <a:rPr lang="en-US" dirty="0" err="1"/>
              <a:t>hoặc</a:t>
            </a:r>
            <a:r>
              <a:rPr lang="en-US" dirty="0"/>
              <a:t> GV </a:t>
            </a:r>
            <a:r>
              <a:rPr lang="en-US" dirty="0" err="1"/>
              <a:t>giao</a:t>
            </a:r>
            <a:r>
              <a:rPr lang="en-US" dirty="0"/>
              <a:t>.</a:t>
            </a:r>
          </a:p>
          <a:p>
            <a:r>
              <a:rPr lang="en-US" dirty="0"/>
              <a:t>Chọn 1-3 nhóm lên thuyết trình</a:t>
            </a:r>
          </a:p>
        </p:txBody>
      </p:sp>
      <p:pic>
        <p:nvPicPr>
          <p:cNvPr id="6" name="Picture 2" descr="C:\Users\powerpoint.vn\Downloads\64215-Latino student group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4605688"/>
            <a:ext cx="3352800" cy="22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4719281" y="4529964"/>
            <a:ext cx="2286000" cy="2377343"/>
            <a:chOff x="3425952" y="4513804"/>
            <a:chExt cx="2286000" cy="2377343"/>
          </a:xfrm>
        </p:grpSpPr>
        <p:pic>
          <p:nvPicPr>
            <p:cNvPr id="11" name="Picture 3" descr="C:\Users\powerpoint.vn\Downloads\Students-Lined-Up.jpg"/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-6573"/>
            <a:stretch/>
          </p:blipFill>
          <p:spPr bwMode="auto">
            <a:xfrm>
              <a:off x="3564492" y="4513804"/>
              <a:ext cx="2147460" cy="23441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Freeform 11"/>
            <p:cNvSpPr/>
            <p:nvPr/>
          </p:nvSpPr>
          <p:spPr>
            <a:xfrm>
              <a:off x="3425952" y="4590288"/>
              <a:ext cx="725424" cy="2300859"/>
            </a:xfrm>
            <a:custGeom>
              <a:avLst/>
              <a:gdLst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03504 w 725424"/>
                <a:gd name="connsiteY22" fmla="*/ 377952 h 2279904"/>
                <a:gd name="connsiteX0" fmla="*/ 603504 w 725424"/>
                <a:gd name="connsiteY0" fmla="*/ 37795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37795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36448 w 725424"/>
                <a:gd name="connsiteY4" fmla="*/ 908304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57200 w 725424"/>
                <a:gd name="connsiteY6" fmla="*/ 950976 h 2279904"/>
                <a:gd name="connsiteX7" fmla="*/ 493776 w 725424"/>
                <a:gd name="connsiteY7" fmla="*/ 1060704 h 2279904"/>
                <a:gd name="connsiteX8" fmla="*/ 451104 w 725424"/>
                <a:gd name="connsiteY8" fmla="*/ 1280160 h 2279904"/>
                <a:gd name="connsiteX9" fmla="*/ 451104 w 725424"/>
                <a:gd name="connsiteY9" fmla="*/ 1280160 h 2279904"/>
                <a:gd name="connsiteX10" fmla="*/ 566928 w 725424"/>
                <a:gd name="connsiteY10" fmla="*/ 1365504 h 2279904"/>
                <a:gd name="connsiteX11" fmla="*/ 597408 w 725424"/>
                <a:gd name="connsiteY11" fmla="*/ 1426464 h 2279904"/>
                <a:gd name="connsiteX12" fmla="*/ 609600 w 725424"/>
                <a:gd name="connsiteY12" fmla="*/ 1548384 h 2279904"/>
                <a:gd name="connsiteX13" fmla="*/ 560832 w 725424"/>
                <a:gd name="connsiteY13" fmla="*/ 1719072 h 2279904"/>
                <a:gd name="connsiteX14" fmla="*/ 603504 w 725424"/>
                <a:gd name="connsiteY14" fmla="*/ 1932432 h 2279904"/>
                <a:gd name="connsiteX15" fmla="*/ 676656 w 725424"/>
                <a:gd name="connsiteY15" fmla="*/ 2133600 h 2279904"/>
                <a:gd name="connsiteX16" fmla="*/ 652272 w 725424"/>
                <a:gd name="connsiteY16" fmla="*/ 2279904 h 2279904"/>
                <a:gd name="connsiteX17" fmla="*/ 335280 w 725424"/>
                <a:gd name="connsiteY17" fmla="*/ 2249424 h 2279904"/>
                <a:gd name="connsiteX18" fmla="*/ 0 w 725424"/>
                <a:gd name="connsiteY18" fmla="*/ 1493520 h 2279904"/>
                <a:gd name="connsiteX19" fmla="*/ 146304 w 725424"/>
                <a:gd name="connsiteY19" fmla="*/ 420624 h 2279904"/>
                <a:gd name="connsiteX20" fmla="*/ 304800 w 725424"/>
                <a:gd name="connsiteY20" fmla="*/ 18288 h 2279904"/>
                <a:gd name="connsiteX21" fmla="*/ 725424 w 725424"/>
                <a:gd name="connsiteY21" fmla="*/ 0 h 2279904"/>
                <a:gd name="connsiteX22" fmla="*/ 660273 w 725424"/>
                <a:gd name="connsiteY22" fmla="*/ 360807 h 2279904"/>
                <a:gd name="connsiteX23" fmla="*/ 603504 w 725424"/>
                <a:gd name="connsiteY2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51104 w 725424"/>
                <a:gd name="connsiteY9" fmla="*/ 1280160 h 2279904"/>
                <a:gd name="connsiteX10" fmla="*/ 451104 w 725424"/>
                <a:gd name="connsiteY10" fmla="*/ 1280160 h 2279904"/>
                <a:gd name="connsiteX11" fmla="*/ 566928 w 725424"/>
                <a:gd name="connsiteY11" fmla="*/ 1365504 h 2279904"/>
                <a:gd name="connsiteX12" fmla="*/ 597408 w 725424"/>
                <a:gd name="connsiteY12" fmla="*/ 1426464 h 2279904"/>
                <a:gd name="connsiteX13" fmla="*/ 609600 w 725424"/>
                <a:gd name="connsiteY13" fmla="*/ 1548384 h 2279904"/>
                <a:gd name="connsiteX14" fmla="*/ 560832 w 725424"/>
                <a:gd name="connsiteY14" fmla="*/ 1719072 h 2279904"/>
                <a:gd name="connsiteX15" fmla="*/ 603504 w 725424"/>
                <a:gd name="connsiteY15" fmla="*/ 1932432 h 2279904"/>
                <a:gd name="connsiteX16" fmla="*/ 676656 w 725424"/>
                <a:gd name="connsiteY16" fmla="*/ 2133600 h 2279904"/>
                <a:gd name="connsiteX17" fmla="*/ 652272 w 725424"/>
                <a:gd name="connsiteY17" fmla="*/ 2279904 h 2279904"/>
                <a:gd name="connsiteX18" fmla="*/ 335280 w 725424"/>
                <a:gd name="connsiteY18" fmla="*/ 2249424 h 2279904"/>
                <a:gd name="connsiteX19" fmla="*/ 0 w 725424"/>
                <a:gd name="connsiteY19" fmla="*/ 1493520 h 2279904"/>
                <a:gd name="connsiteX20" fmla="*/ 146304 w 725424"/>
                <a:gd name="connsiteY20" fmla="*/ 420624 h 2279904"/>
                <a:gd name="connsiteX21" fmla="*/ 304800 w 725424"/>
                <a:gd name="connsiteY21" fmla="*/ 18288 h 2279904"/>
                <a:gd name="connsiteX22" fmla="*/ 725424 w 725424"/>
                <a:gd name="connsiteY22" fmla="*/ 0 h 2279904"/>
                <a:gd name="connsiteX23" fmla="*/ 660273 w 725424"/>
                <a:gd name="connsiteY23" fmla="*/ 360807 h 2279904"/>
                <a:gd name="connsiteX24" fmla="*/ 603504 w 725424"/>
                <a:gd name="connsiteY2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65963 w 725424"/>
                <a:gd name="connsiteY9" fmla="*/ 113995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93776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566928 w 725424"/>
                <a:gd name="connsiteY12" fmla="*/ 1365504 h 2279904"/>
                <a:gd name="connsiteX13" fmla="*/ 597408 w 725424"/>
                <a:gd name="connsiteY13" fmla="*/ 1426464 h 2279904"/>
                <a:gd name="connsiteX14" fmla="*/ 609600 w 725424"/>
                <a:gd name="connsiteY14" fmla="*/ 1548384 h 2279904"/>
                <a:gd name="connsiteX15" fmla="*/ 560832 w 725424"/>
                <a:gd name="connsiteY15" fmla="*/ 1719072 h 2279904"/>
                <a:gd name="connsiteX16" fmla="*/ 603504 w 725424"/>
                <a:gd name="connsiteY16" fmla="*/ 1932432 h 2279904"/>
                <a:gd name="connsiteX17" fmla="*/ 676656 w 725424"/>
                <a:gd name="connsiteY17" fmla="*/ 2133600 h 2279904"/>
                <a:gd name="connsiteX18" fmla="*/ 652272 w 725424"/>
                <a:gd name="connsiteY18" fmla="*/ 2279904 h 2279904"/>
                <a:gd name="connsiteX19" fmla="*/ 335280 w 725424"/>
                <a:gd name="connsiteY19" fmla="*/ 2249424 h 2279904"/>
                <a:gd name="connsiteX20" fmla="*/ 0 w 725424"/>
                <a:gd name="connsiteY20" fmla="*/ 1493520 h 2279904"/>
                <a:gd name="connsiteX21" fmla="*/ 146304 w 725424"/>
                <a:gd name="connsiteY21" fmla="*/ 420624 h 2279904"/>
                <a:gd name="connsiteX22" fmla="*/ 304800 w 725424"/>
                <a:gd name="connsiteY22" fmla="*/ 18288 h 2279904"/>
                <a:gd name="connsiteX23" fmla="*/ 725424 w 725424"/>
                <a:gd name="connsiteY23" fmla="*/ 0 h 2279904"/>
                <a:gd name="connsiteX24" fmla="*/ 660273 w 725424"/>
                <a:gd name="connsiteY24" fmla="*/ 360807 h 2279904"/>
                <a:gd name="connsiteX25" fmla="*/ 603504 w 725424"/>
                <a:gd name="connsiteY25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597408 w 725424"/>
                <a:gd name="connsiteY14" fmla="*/ 1426464 h 2279904"/>
                <a:gd name="connsiteX15" fmla="*/ 609600 w 725424"/>
                <a:gd name="connsiteY15" fmla="*/ 1548384 h 2279904"/>
                <a:gd name="connsiteX16" fmla="*/ 560832 w 725424"/>
                <a:gd name="connsiteY16" fmla="*/ 1719072 h 2279904"/>
                <a:gd name="connsiteX17" fmla="*/ 603504 w 725424"/>
                <a:gd name="connsiteY17" fmla="*/ 1932432 h 2279904"/>
                <a:gd name="connsiteX18" fmla="*/ 676656 w 725424"/>
                <a:gd name="connsiteY18" fmla="*/ 2133600 h 2279904"/>
                <a:gd name="connsiteX19" fmla="*/ 652272 w 725424"/>
                <a:gd name="connsiteY19" fmla="*/ 2279904 h 2279904"/>
                <a:gd name="connsiteX20" fmla="*/ 335280 w 725424"/>
                <a:gd name="connsiteY20" fmla="*/ 2249424 h 2279904"/>
                <a:gd name="connsiteX21" fmla="*/ 0 w 725424"/>
                <a:gd name="connsiteY21" fmla="*/ 1493520 h 2279904"/>
                <a:gd name="connsiteX22" fmla="*/ 146304 w 725424"/>
                <a:gd name="connsiteY22" fmla="*/ 420624 h 2279904"/>
                <a:gd name="connsiteX23" fmla="*/ 304800 w 725424"/>
                <a:gd name="connsiteY23" fmla="*/ 18288 h 2279904"/>
                <a:gd name="connsiteX24" fmla="*/ 725424 w 725424"/>
                <a:gd name="connsiteY24" fmla="*/ 0 h 2279904"/>
                <a:gd name="connsiteX25" fmla="*/ 660273 w 725424"/>
                <a:gd name="connsiteY25" fmla="*/ 360807 h 2279904"/>
                <a:gd name="connsiteX26" fmla="*/ 603504 w 725424"/>
                <a:gd name="connsiteY26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597408 w 725424"/>
                <a:gd name="connsiteY15" fmla="*/ 1426464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6928 w 725424"/>
                <a:gd name="connsiteY13" fmla="*/ 1365504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20268 w 725424"/>
                <a:gd name="connsiteY15" fmla="*/ 1447419 h 2279904"/>
                <a:gd name="connsiteX16" fmla="*/ 609600 w 725424"/>
                <a:gd name="connsiteY16" fmla="*/ 1548384 h 2279904"/>
                <a:gd name="connsiteX17" fmla="*/ 560832 w 725424"/>
                <a:gd name="connsiteY17" fmla="*/ 1719072 h 2279904"/>
                <a:gd name="connsiteX18" fmla="*/ 603504 w 725424"/>
                <a:gd name="connsiteY18" fmla="*/ 1932432 h 2279904"/>
                <a:gd name="connsiteX19" fmla="*/ 676656 w 725424"/>
                <a:gd name="connsiteY19" fmla="*/ 2133600 h 2279904"/>
                <a:gd name="connsiteX20" fmla="*/ 652272 w 725424"/>
                <a:gd name="connsiteY20" fmla="*/ 2279904 h 2279904"/>
                <a:gd name="connsiteX21" fmla="*/ 335280 w 725424"/>
                <a:gd name="connsiteY21" fmla="*/ 2249424 h 2279904"/>
                <a:gd name="connsiteX22" fmla="*/ 0 w 725424"/>
                <a:gd name="connsiteY22" fmla="*/ 1493520 h 2279904"/>
                <a:gd name="connsiteX23" fmla="*/ 146304 w 725424"/>
                <a:gd name="connsiteY23" fmla="*/ 420624 h 2279904"/>
                <a:gd name="connsiteX24" fmla="*/ 304800 w 725424"/>
                <a:gd name="connsiteY24" fmla="*/ 18288 h 2279904"/>
                <a:gd name="connsiteX25" fmla="*/ 725424 w 725424"/>
                <a:gd name="connsiteY25" fmla="*/ 0 h 2279904"/>
                <a:gd name="connsiteX26" fmla="*/ 660273 w 725424"/>
                <a:gd name="connsiteY26" fmla="*/ 360807 h 2279904"/>
                <a:gd name="connsiteX27" fmla="*/ 603504 w 725424"/>
                <a:gd name="connsiteY27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0268 w 725424"/>
                <a:gd name="connsiteY16" fmla="*/ 1447419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27888 w 725424"/>
                <a:gd name="connsiteY16" fmla="*/ 1453134 h 2279904"/>
                <a:gd name="connsiteX17" fmla="*/ 609600 w 725424"/>
                <a:gd name="connsiteY17" fmla="*/ 1548384 h 2279904"/>
                <a:gd name="connsiteX18" fmla="*/ 560832 w 725424"/>
                <a:gd name="connsiteY18" fmla="*/ 1719072 h 2279904"/>
                <a:gd name="connsiteX19" fmla="*/ 603504 w 725424"/>
                <a:gd name="connsiteY19" fmla="*/ 1932432 h 2279904"/>
                <a:gd name="connsiteX20" fmla="*/ 676656 w 725424"/>
                <a:gd name="connsiteY20" fmla="*/ 2133600 h 2279904"/>
                <a:gd name="connsiteX21" fmla="*/ 652272 w 725424"/>
                <a:gd name="connsiteY21" fmla="*/ 2279904 h 2279904"/>
                <a:gd name="connsiteX22" fmla="*/ 335280 w 725424"/>
                <a:gd name="connsiteY22" fmla="*/ 2249424 h 2279904"/>
                <a:gd name="connsiteX23" fmla="*/ 0 w 725424"/>
                <a:gd name="connsiteY23" fmla="*/ 1493520 h 2279904"/>
                <a:gd name="connsiteX24" fmla="*/ 146304 w 725424"/>
                <a:gd name="connsiteY24" fmla="*/ 420624 h 2279904"/>
                <a:gd name="connsiteX25" fmla="*/ 304800 w 725424"/>
                <a:gd name="connsiteY25" fmla="*/ 18288 h 2279904"/>
                <a:gd name="connsiteX26" fmla="*/ 725424 w 725424"/>
                <a:gd name="connsiteY26" fmla="*/ 0 h 2279904"/>
                <a:gd name="connsiteX27" fmla="*/ 660273 w 725424"/>
                <a:gd name="connsiteY27" fmla="*/ 360807 h 2279904"/>
                <a:gd name="connsiteX28" fmla="*/ 603504 w 725424"/>
                <a:gd name="connsiteY28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51104 w 725424"/>
                <a:gd name="connsiteY10" fmla="*/ 1280160 h 2279904"/>
                <a:gd name="connsiteX11" fmla="*/ 451104 w 725424"/>
                <a:gd name="connsiteY11" fmla="*/ 1280160 h 2279904"/>
                <a:gd name="connsiteX12" fmla="*/ 486918 w 725424"/>
                <a:gd name="connsiteY12" fmla="*/ 1328547 h 2279904"/>
                <a:gd name="connsiteX13" fmla="*/ 568833 w 725424"/>
                <a:gd name="connsiteY13" fmla="*/ 1352169 h 2279904"/>
                <a:gd name="connsiteX14" fmla="*/ 641223 w 725424"/>
                <a:gd name="connsiteY14" fmla="*/ 1343787 h 2279904"/>
                <a:gd name="connsiteX15" fmla="*/ 658368 w 725424"/>
                <a:gd name="connsiteY15" fmla="*/ 1357122 h 2279904"/>
                <a:gd name="connsiteX16" fmla="*/ 635508 w 725424"/>
                <a:gd name="connsiteY16" fmla="*/ 1395222 h 2279904"/>
                <a:gd name="connsiteX17" fmla="*/ 627888 w 725424"/>
                <a:gd name="connsiteY17" fmla="*/ 1453134 h 2279904"/>
                <a:gd name="connsiteX18" fmla="*/ 609600 w 725424"/>
                <a:gd name="connsiteY18" fmla="*/ 1548384 h 2279904"/>
                <a:gd name="connsiteX19" fmla="*/ 560832 w 725424"/>
                <a:gd name="connsiteY19" fmla="*/ 1719072 h 2279904"/>
                <a:gd name="connsiteX20" fmla="*/ 603504 w 725424"/>
                <a:gd name="connsiteY20" fmla="*/ 1932432 h 2279904"/>
                <a:gd name="connsiteX21" fmla="*/ 676656 w 725424"/>
                <a:gd name="connsiteY21" fmla="*/ 2133600 h 2279904"/>
                <a:gd name="connsiteX22" fmla="*/ 652272 w 725424"/>
                <a:gd name="connsiteY22" fmla="*/ 2279904 h 2279904"/>
                <a:gd name="connsiteX23" fmla="*/ 335280 w 725424"/>
                <a:gd name="connsiteY23" fmla="*/ 2249424 h 2279904"/>
                <a:gd name="connsiteX24" fmla="*/ 0 w 725424"/>
                <a:gd name="connsiteY24" fmla="*/ 1493520 h 2279904"/>
                <a:gd name="connsiteX25" fmla="*/ 146304 w 725424"/>
                <a:gd name="connsiteY25" fmla="*/ 420624 h 2279904"/>
                <a:gd name="connsiteX26" fmla="*/ 304800 w 725424"/>
                <a:gd name="connsiteY26" fmla="*/ 18288 h 2279904"/>
                <a:gd name="connsiteX27" fmla="*/ 725424 w 725424"/>
                <a:gd name="connsiteY27" fmla="*/ 0 h 2279904"/>
                <a:gd name="connsiteX28" fmla="*/ 660273 w 725424"/>
                <a:gd name="connsiteY28" fmla="*/ 360807 h 2279904"/>
                <a:gd name="connsiteX29" fmla="*/ 603504 w 725424"/>
                <a:gd name="connsiteY29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1104 w 725424"/>
                <a:gd name="connsiteY12" fmla="*/ 128016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41223 w 725424"/>
                <a:gd name="connsiteY15" fmla="*/ 1343787 h 2279904"/>
                <a:gd name="connsiteX16" fmla="*/ 658368 w 725424"/>
                <a:gd name="connsiteY16" fmla="*/ 1357122 h 2279904"/>
                <a:gd name="connsiteX17" fmla="*/ 635508 w 725424"/>
                <a:gd name="connsiteY17" fmla="*/ 1395222 h 2279904"/>
                <a:gd name="connsiteX18" fmla="*/ 627888 w 725424"/>
                <a:gd name="connsiteY18" fmla="*/ 1453134 h 2279904"/>
                <a:gd name="connsiteX19" fmla="*/ 609600 w 725424"/>
                <a:gd name="connsiteY19" fmla="*/ 1548384 h 2279904"/>
                <a:gd name="connsiteX20" fmla="*/ 560832 w 725424"/>
                <a:gd name="connsiteY20" fmla="*/ 1719072 h 2279904"/>
                <a:gd name="connsiteX21" fmla="*/ 603504 w 725424"/>
                <a:gd name="connsiteY21" fmla="*/ 1932432 h 2279904"/>
                <a:gd name="connsiteX22" fmla="*/ 676656 w 725424"/>
                <a:gd name="connsiteY22" fmla="*/ 2133600 h 2279904"/>
                <a:gd name="connsiteX23" fmla="*/ 652272 w 725424"/>
                <a:gd name="connsiteY23" fmla="*/ 2279904 h 2279904"/>
                <a:gd name="connsiteX24" fmla="*/ 335280 w 725424"/>
                <a:gd name="connsiteY24" fmla="*/ 2249424 h 2279904"/>
                <a:gd name="connsiteX25" fmla="*/ 0 w 725424"/>
                <a:gd name="connsiteY25" fmla="*/ 1493520 h 2279904"/>
                <a:gd name="connsiteX26" fmla="*/ 146304 w 725424"/>
                <a:gd name="connsiteY26" fmla="*/ 420624 h 2279904"/>
                <a:gd name="connsiteX27" fmla="*/ 304800 w 725424"/>
                <a:gd name="connsiteY27" fmla="*/ 18288 h 2279904"/>
                <a:gd name="connsiteX28" fmla="*/ 725424 w 725424"/>
                <a:gd name="connsiteY28" fmla="*/ 0 h 2279904"/>
                <a:gd name="connsiteX29" fmla="*/ 660273 w 725424"/>
                <a:gd name="connsiteY29" fmla="*/ 360807 h 2279904"/>
                <a:gd name="connsiteX30" fmla="*/ 603504 w 725424"/>
                <a:gd name="connsiteY30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41223 w 725424"/>
                <a:gd name="connsiteY16" fmla="*/ 1343787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5508 w 725424"/>
                <a:gd name="connsiteY18" fmla="*/ 1395222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9600 w 725424"/>
                <a:gd name="connsiteY20" fmla="*/ 154838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60832 w 725424"/>
                <a:gd name="connsiteY21" fmla="*/ 1719072 h 2279904"/>
                <a:gd name="connsiteX22" fmla="*/ 603504 w 725424"/>
                <a:gd name="connsiteY22" fmla="*/ 1932432 h 2279904"/>
                <a:gd name="connsiteX23" fmla="*/ 676656 w 725424"/>
                <a:gd name="connsiteY23" fmla="*/ 2133600 h 2279904"/>
                <a:gd name="connsiteX24" fmla="*/ 652272 w 725424"/>
                <a:gd name="connsiteY24" fmla="*/ 2279904 h 2279904"/>
                <a:gd name="connsiteX25" fmla="*/ 335280 w 725424"/>
                <a:gd name="connsiteY25" fmla="*/ 2249424 h 2279904"/>
                <a:gd name="connsiteX26" fmla="*/ 0 w 725424"/>
                <a:gd name="connsiteY26" fmla="*/ 1493520 h 2279904"/>
                <a:gd name="connsiteX27" fmla="*/ 146304 w 725424"/>
                <a:gd name="connsiteY27" fmla="*/ 420624 h 2279904"/>
                <a:gd name="connsiteX28" fmla="*/ 304800 w 725424"/>
                <a:gd name="connsiteY28" fmla="*/ 18288 h 2279904"/>
                <a:gd name="connsiteX29" fmla="*/ 725424 w 725424"/>
                <a:gd name="connsiteY29" fmla="*/ 0 h 2279904"/>
                <a:gd name="connsiteX30" fmla="*/ 660273 w 725424"/>
                <a:gd name="connsiteY30" fmla="*/ 360807 h 2279904"/>
                <a:gd name="connsiteX31" fmla="*/ 603504 w 725424"/>
                <a:gd name="connsiteY31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52272 w 725424"/>
                <a:gd name="connsiteY25" fmla="*/ 2279904 h 2279904"/>
                <a:gd name="connsiteX26" fmla="*/ 335280 w 725424"/>
                <a:gd name="connsiteY26" fmla="*/ 2249424 h 2279904"/>
                <a:gd name="connsiteX27" fmla="*/ 0 w 725424"/>
                <a:gd name="connsiteY27" fmla="*/ 1493520 h 2279904"/>
                <a:gd name="connsiteX28" fmla="*/ 146304 w 725424"/>
                <a:gd name="connsiteY28" fmla="*/ 420624 h 2279904"/>
                <a:gd name="connsiteX29" fmla="*/ 304800 w 725424"/>
                <a:gd name="connsiteY29" fmla="*/ 18288 h 2279904"/>
                <a:gd name="connsiteX30" fmla="*/ 725424 w 725424"/>
                <a:gd name="connsiteY30" fmla="*/ 0 h 2279904"/>
                <a:gd name="connsiteX31" fmla="*/ 660273 w 725424"/>
                <a:gd name="connsiteY31" fmla="*/ 360807 h 2279904"/>
                <a:gd name="connsiteX32" fmla="*/ 603504 w 725424"/>
                <a:gd name="connsiteY32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9798 w 725424"/>
                <a:gd name="connsiteY25" fmla="*/ 2204847 h 2279904"/>
                <a:gd name="connsiteX26" fmla="*/ 652272 w 725424"/>
                <a:gd name="connsiteY26" fmla="*/ 2279904 h 2279904"/>
                <a:gd name="connsiteX27" fmla="*/ 335280 w 725424"/>
                <a:gd name="connsiteY27" fmla="*/ 2249424 h 2279904"/>
                <a:gd name="connsiteX28" fmla="*/ 0 w 725424"/>
                <a:gd name="connsiteY28" fmla="*/ 1493520 h 2279904"/>
                <a:gd name="connsiteX29" fmla="*/ 146304 w 725424"/>
                <a:gd name="connsiteY29" fmla="*/ 420624 h 2279904"/>
                <a:gd name="connsiteX30" fmla="*/ 304800 w 725424"/>
                <a:gd name="connsiteY30" fmla="*/ 18288 h 2279904"/>
                <a:gd name="connsiteX31" fmla="*/ 725424 w 725424"/>
                <a:gd name="connsiteY31" fmla="*/ 0 h 2279904"/>
                <a:gd name="connsiteX32" fmla="*/ 660273 w 725424"/>
                <a:gd name="connsiteY32" fmla="*/ 360807 h 2279904"/>
                <a:gd name="connsiteX33" fmla="*/ 603504 w 725424"/>
                <a:gd name="connsiteY33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52272 w 725424"/>
                <a:gd name="connsiteY27" fmla="*/ 2279904 h 2279904"/>
                <a:gd name="connsiteX28" fmla="*/ 335280 w 725424"/>
                <a:gd name="connsiteY28" fmla="*/ 2249424 h 2279904"/>
                <a:gd name="connsiteX29" fmla="*/ 0 w 725424"/>
                <a:gd name="connsiteY29" fmla="*/ 1493520 h 2279904"/>
                <a:gd name="connsiteX30" fmla="*/ 146304 w 725424"/>
                <a:gd name="connsiteY30" fmla="*/ 420624 h 2279904"/>
                <a:gd name="connsiteX31" fmla="*/ 304800 w 725424"/>
                <a:gd name="connsiteY31" fmla="*/ 18288 h 2279904"/>
                <a:gd name="connsiteX32" fmla="*/ 725424 w 725424"/>
                <a:gd name="connsiteY32" fmla="*/ 0 h 2279904"/>
                <a:gd name="connsiteX33" fmla="*/ 660273 w 725424"/>
                <a:gd name="connsiteY33" fmla="*/ 360807 h 2279904"/>
                <a:gd name="connsiteX34" fmla="*/ 603504 w 725424"/>
                <a:gd name="connsiteY34" fmla="*/ 412242 h 2279904"/>
                <a:gd name="connsiteX0" fmla="*/ 603504 w 725424"/>
                <a:gd name="connsiteY0" fmla="*/ 412242 h 2279904"/>
                <a:gd name="connsiteX1" fmla="*/ 566928 w 725424"/>
                <a:gd name="connsiteY1" fmla="*/ 505968 h 2279904"/>
                <a:gd name="connsiteX2" fmla="*/ 566928 w 725424"/>
                <a:gd name="connsiteY2" fmla="*/ 652272 h 2279904"/>
                <a:gd name="connsiteX3" fmla="*/ 542544 w 725424"/>
                <a:gd name="connsiteY3" fmla="*/ 780288 h 2279904"/>
                <a:gd name="connsiteX4" fmla="*/ 525018 w 725424"/>
                <a:gd name="connsiteY4" fmla="*/ 894969 h 2279904"/>
                <a:gd name="connsiteX5" fmla="*/ 451104 w 725424"/>
                <a:gd name="connsiteY5" fmla="*/ 877824 h 2279904"/>
                <a:gd name="connsiteX6" fmla="*/ 433578 w 725424"/>
                <a:gd name="connsiteY6" fmla="*/ 911352 h 2279904"/>
                <a:gd name="connsiteX7" fmla="*/ 457200 w 725424"/>
                <a:gd name="connsiteY7" fmla="*/ 950976 h 2279904"/>
                <a:gd name="connsiteX8" fmla="*/ 488061 w 725424"/>
                <a:gd name="connsiteY8" fmla="*/ 1060704 h 2279904"/>
                <a:gd name="connsiteX9" fmla="*/ 471678 w 725424"/>
                <a:gd name="connsiteY9" fmla="*/ 1143762 h 2279904"/>
                <a:gd name="connsiteX10" fmla="*/ 469773 w 725424"/>
                <a:gd name="connsiteY10" fmla="*/ 1178052 h 2279904"/>
                <a:gd name="connsiteX11" fmla="*/ 451104 w 725424"/>
                <a:gd name="connsiteY11" fmla="*/ 1280160 h 2279904"/>
                <a:gd name="connsiteX12" fmla="*/ 456819 w 725424"/>
                <a:gd name="connsiteY12" fmla="*/ 1272540 h 2279904"/>
                <a:gd name="connsiteX13" fmla="*/ 486918 w 725424"/>
                <a:gd name="connsiteY13" fmla="*/ 1328547 h 2279904"/>
                <a:gd name="connsiteX14" fmla="*/ 568833 w 725424"/>
                <a:gd name="connsiteY14" fmla="*/ 1352169 h 2279904"/>
                <a:gd name="connsiteX15" fmla="*/ 601218 w 725424"/>
                <a:gd name="connsiteY15" fmla="*/ 1345692 h 2279904"/>
                <a:gd name="connsiteX16" fmla="*/ 635508 w 725424"/>
                <a:gd name="connsiteY16" fmla="*/ 1338072 h 2279904"/>
                <a:gd name="connsiteX17" fmla="*/ 658368 w 725424"/>
                <a:gd name="connsiteY17" fmla="*/ 1357122 h 2279904"/>
                <a:gd name="connsiteX18" fmla="*/ 639318 w 725424"/>
                <a:gd name="connsiteY18" fmla="*/ 1400937 h 2279904"/>
                <a:gd name="connsiteX19" fmla="*/ 627888 w 725424"/>
                <a:gd name="connsiteY19" fmla="*/ 1453134 h 2279904"/>
                <a:gd name="connsiteX20" fmla="*/ 603885 w 725424"/>
                <a:gd name="connsiteY20" fmla="*/ 1540764 h 2279904"/>
                <a:gd name="connsiteX21" fmla="*/ 580263 w 725424"/>
                <a:gd name="connsiteY21" fmla="*/ 1608582 h 2279904"/>
                <a:gd name="connsiteX22" fmla="*/ 560832 w 725424"/>
                <a:gd name="connsiteY22" fmla="*/ 1719072 h 2279904"/>
                <a:gd name="connsiteX23" fmla="*/ 603504 w 725424"/>
                <a:gd name="connsiteY23" fmla="*/ 1932432 h 2279904"/>
                <a:gd name="connsiteX24" fmla="*/ 676656 w 725424"/>
                <a:gd name="connsiteY24" fmla="*/ 2133600 h 2279904"/>
                <a:gd name="connsiteX25" fmla="*/ 662178 w 725424"/>
                <a:gd name="connsiteY25" fmla="*/ 2151507 h 2279904"/>
                <a:gd name="connsiteX26" fmla="*/ 669798 w 725424"/>
                <a:gd name="connsiteY26" fmla="*/ 2204847 h 2279904"/>
                <a:gd name="connsiteX27" fmla="*/ 664083 w 725424"/>
                <a:gd name="connsiteY27" fmla="*/ 2254377 h 2279904"/>
                <a:gd name="connsiteX28" fmla="*/ 652272 w 725424"/>
                <a:gd name="connsiteY28" fmla="*/ 2279904 h 2279904"/>
                <a:gd name="connsiteX29" fmla="*/ 335280 w 725424"/>
                <a:gd name="connsiteY29" fmla="*/ 2249424 h 2279904"/>
                <a:gd name="connsiteX30" fmla="*/ 0 w 725424"/>
                <a:gd name="connsiteY30" fmla="*/ 1493520 h 2279904"/>
                <a:gd name="connsiteX31" fmla="*/ 146304 w 725424"/>
                <a:gd name="connsiteY31" fmla="*/ 420624 h 2279904"/>
                <a:gd name="connsiteX32" fmla="*/ 304800 w 725424"/>
                <a:gd name="connsiteY32" fmla="*/ 18288 h 2279904"/>
                <a:gd name="connsiteX33" fmla="*/ 725424 w 725424"/>
                <a:gd name="connsiteY33" fmla="*/ 0 h 2279904"/>
                <a:gd name="connsiteX34" fmla="*/ 660273 w 725424"/>
                <a:gd name="connsiteY34" fmla="*/ 360807 h 2279904"/>
                <a:gd name="connsiteX35" fmla="*/ 603504 w 725424"/>
                <a:gd name="connsiteY35" fmla="*/ 412242 h 2279904"/>
                <a:gd name="connsiteX0" fmla="*/ 603504 w 725424"/>
                <a:gd name="connsiteY0" fmla="*/ 412242 h 2300859"/>
                <a:gd name="connsiteX1" fmla="*/ 566928 w 725424"/>
                <a:gd name="connsiteY1" fmla="*/ 505968 h 2300859"/>
                <a:gd name="connsiteX2" fmla="*/ 566928 w 725424"/>
                <a:gd name="connsiteY2" fmla="*/ 652272 h 2300859"/>
                <a:gd name="connsiteX3" fmla="*/ 542544 w 725424"/>
                <a:gd name="connsiteY3" fmla="*/ 780288 h 2300859"/>
                <a:gd name="connsiteX4" fmla="*/ 525018 w 725424"/>
                <a:gd name="connsiteY4" fmla="*/ 894969 h 2300859"/>
                <a:gd name="connsiteX5" fmla="*/ 451104 w 725424"/>
                <a:gd name="connsiteY5" fmla="*/ 877824 h 2300859"/>
                <a:gd name="connsiteX6" fmla="*/ 433578 w 725424"/>
                <a:gd name="connsiteY6" fmla="*/ 911352 h 2300859"/>
                <a:gd name="connsiteX7" fmla="*/ 457200 w 725424"/>
                <a:gd name="connsiteY7" fmla="*/ 950976 h 2300859"/>
                <a:gd name="connsiteX8" fmla="*/ 488061 w 725424"/>
                <a:gd name="connsiteY8" fmla="*/ 1060704 h 2300859"/>
                <a:gd name="connsiteX9" fmla="*/ 471678 w 725424"/>
                <a:gd name="connsiteY9" fmla="*/ 1143762 h 2300859"/>
                <a:gd name="connsiteX10" fmla="*/ 469773 w 725424"/>
                <a:gd name="connsiteY10" fmla="*/ 1178052 h 2300859"/>
                <a:gd name="connsiteX11" fmla="*/ 451104 w 725424"/>
                <a:gd name="connsiteY11" fmla="*/ 1280160 h 2300859"/>
                <a:gd name="connsiteX12" fmla="*/ 456819 w 725424"/>
                <a:gd name="connsiteY12" fmla="*/ 1272540 h 2300859"/>
                <a:gd name="connsiteX13" fmla="*/ 486918 w 725424"/>
                <a:gd name="connsiteY13" fmla="*/ 1328547 h 2300859"/>
                <a:gd name="connsiteX14" fmla="*/ 568833 w 725424"/>
                <a:gd name="connsiteY14" fmla="*/ 1352169 h 2300859"/>
                <a:gd name="connsiteX15" fmla="*/ 601218 w 725424"/>
                <a:gd name="connsiteY15" fmla="*/ 1345692 h 2300859"/>
                <a:gd name="connsiteX16" fmla="*/ 635508 w 725424"/>
                <a:gd name="connsiteY16" fmla="*/ 1338072 h 2300859"/>
                <a:gd name="connsiteX17" fmla="*/ 658368 w 725424"/>
                <a:gd name="connsiteY17" fmla="*/ 1357122 h 2300859"/>
                <a:gd name="connsiteX18" fmla="*/ 639318 w 725424"/>
                <a:gd name="connsiteY18" fmla="*/ 1400937 h 2300859"/>
                <a:gd name="connsiteX19" fmla="*/ 627888 w 725424"/>
                <a:gd name="connsiteY19" fmla="*/ 1453134 h 2300859"/>
                <a:gd name="connsiteX20" fmla="*/ 603885 w 725424"/>
                <a:gd name="connsiteY20" fmla="*/ 1540764 h 2300859"/>
                <a:gd name="connsiteX21" fmla="*/ 580263 w 725424"/>
                <a:gd name="connsiteY21" fmla="*/ 1608582 h 2300859"/>
                <a:gd name="connsiteX22" fmla="*/ 560832 w 725424"/>
                <a:gd name="connsiteY22" fmla="*/ 1719072 h 2300859"/>
                <a:gd name="connsiteX23" fmla="*/ 603504 w 725424"/>
                <a:gd name="connsiteY23" fmla="*/ 1932432 h 2300859"/>
                <a:gd name="connsiteX24" fmla="*/ 676656 w 725424"/>
                <a:gd name="connsiteY24" fmla="*/ 2133600 h 2300859"/>
                <a:gd name="connsiteX25" fmla="*/ 662178 w 725424"/>
                <a:gd name="connsiteY25" fmla="*/ 2151507 h 2300859"/>
                <a:gd name="connsiteX26" fmla="*/ 669798 w 725424"/>
                <a:gd name="connsiteY26" fmla="*/ 2204847 h 2300859"/>
                <a:gd name="connsiteX27" fmla="*/ 664083 w 725424"/>
                <a:gd name="connsiteY27" fmla="*/ 2254377 h 2300859"/>
                <a:gd name="connsiteX28" fmla="*/ 652272 w 725424"/>
                <a:gd name="connsiteY28" fmla="*/ 2279904 h 2300859"/>
                <a:gd name="connsiteX29" fmla="*/ 337185 w 725424"/>
                <a:gd name="connsiteY29" fmla="*/ 2300859 h 2300859"/>
                <a:gd name="connsiteX30" fmla="*/ 0 w 725424"/>
                <a:gd name="connsiteY30" fmla="*/ 1493520 h 2300859"/>
                <a:gd name="connsiteX31" fmla="*/ 146304 w 725424"/>
                <a:gd name="connsiteY31" fmla="*/ 420624 h 2300859"/>
                <a:gd name="connsiteX32" fmla="*/ 304800 w 725424"/>
                <a:gd name="connsiteY32" fmla="*/ 18288 h 2300859"/>
                <a:gd name="connsiteX33" fmla="*/ 725424 w 725424"/>
                <a:gd name="connsiteY33" fmla="*/ 0 h 2300859"/>
                <a:gd name="connsiteX34" fmla="*/ 660273 w 725424"/>
                <a:gd name="connsiteY34" fmla="*/ 360807 h 2300859"/>
                <a:gd name="connsiteX35" fmla="*/ 603504 w 725424"/>
                <a:gd name="connsiteY35" fmla="*/ 412242 h 2300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25424" h="2300859">
                  <a:moveTo>
                    <a:pt x="603504" y="412242"/>
                  </a:moveTo>
                  <a:lnTo>
                    <a:pt x="566928" y="505968"/>
                  </a:lnTo>
                  <a:lnTo>
                    <a:pt x="566928" y="652272"/>
                  </a:lnTo>
                  <a:lnTo>
                    <a:pt x="542544" y="780288"/>
                  </a:lnTo>
                  <a:lnTo>
                    <a:pt x="525018" y="894969"/>
                  </a:lnTo>
                  <a:lnTo>
                    <a:pt x="451104" y="877824"/>
                  </a:lnTo>
                  <a:cubicBezTo>
                    <a:pt x="450342" y="889000"/>
                    <a:pt x="434340" y="900176"/>
                    <a:pt x="433578" y="911352"/>
                  </a:cubicBezTo>
                  <a:lnTo>
                    <a:pt x="457200" y="950976"/>
                  </a:lnTo>
                  <a:lnTo>
                    <a:pt x="488061" y="1060704"/>
                  </a:lnTo>
                  <a:cubicBezTo>
                    <a:pt x="481965" y="1087755"/>
                    <a:pt x="477774" y="1116711"/>
                    <a:pt x="471678" y="1143762"/>
                  </a:cubicBezTo>
                  <a:cubicBezTo>
                    <a:pt x="469138" y="1152652"/>
                    <a:pt x="472313" y="1169162"/>
                    <a:pt x="469773" y="1178052"/>
                  </a:cubicBezTo>
                  <a:cubicBezTo>
                    <a:pt x="463550" y="1212088"/>
                    <a:pt x="453263" y="1264412"/>
                    <a:pt x="451104" y="1280160"/>
                  </a:cubicBezTo>
                  <a:cubicBezTo>
                    <a:pt x="448945" y="1295908"/>
                    <a:pt x="454914" y="1275080"/>
                    <a:pt x="456819" y="1272540"/>
                  </a:cubicBezTo>
                  <a:cubicBezTo>
                    <a:pt x="462788" y="1280604"/>
                    <a:pt x="473075" y="1319403"/>
                    <a:pt x="486918" y="1328547"/>
                  </a:cubicBezTo>
                  <a:lnTo>
                    <a:pt x="568833" y="1352169"/>
                  </a:lnTo>
                  <a:cubicBezTo>
                    <a:pt x="588835" y="1355661"/>
                    <a:pt x="589153" y="1347089"/>
                    <a:pt x="601218" y="1345692"/>
                  </a:cubicBezTo>
                  <a:cubicBezTo>
                    <a:pt x="613283" y="1344295"/>
                    <a:pt x="626935" y="1336802"/>
                    <a:pt x="635508" y="1338072"/>
                  </a:cubicBezTo>
                  <a:cubicBezTo>
                    <a:pt x="648208" y="1338897"/>
                    <a:pt x="661861" y="1339850"/>
                    <a:pt x="658368" y="1357122"/>
                  </a:cubicBezTo>
                  <a:cubicBezTo>
                    <a:pt x="658368" y="1365694"/>
                    <a:pt x="644398" y="1384935"/>
                    <a:pt x="639318" y="1400937"/>
                  </a:cubicBezTo>
                  <a:cubicBezTo>
                    <a:pt x="634238" y="1416939"/>
                    <a:pt x="633159" y="1427607"/>
                    <a:pt x="627888" y="1453134"/>
                  </a:cubicBezTo>
                  <a:lnTo>
                    <a:pt x="603885" y="1540764"/>
                  </a:lnTo>
                  <a:cubicBezTo>
                    <a:pt x="596646" y="1569720"/>
                    <a:pt x="587502" y="1579626"/>
                    <a:pt x="580263" y="1608582"/>
                  </a:cubicBezTo>
                  <a:lnTo>
                    <a:pt x="560832" y="1719072"/>
                  </a:lnTo>
                  <a:lnTo>
                    <a:pt x="603504" y="1932432"/>
                  </a:lnTo>
                  <a:lnTo>
                    <a:pt x="676656" y="2133600"/>
                  </a:lnTo>
                  <a:cubicBezTo>
                    <a:pt x="687705" y="2170112"/>
                    <a:pt x="663321" y="2139633"/>
                    <a:pt x="662178" y="2151507"/>
                  </a:cubicBezTo>
                  <a:cubicBezTo>
                    <a:pt x="661035" y="2163382"/>
                    <a:pt x="671068" y="2188337"/>
                    <a:pt x="669798" y="2204847"/>
                  </a:cubicBezTo>
                  <a:cubicBezTo>
                    <a:pt x="664718" y="2220087"/>
                    <a:pt x="669163" y="2239137"/>
                    <a:pt x="664083" y="2254377"/>
                  </a:cubicBezTo>
                  <a:lnTo>
                    <a:pt x="652272" y="2279904"/>
                  </a:lnTo>
                  <a:lnTo>
                    <a:pt x="337185" y="2300859"/>
                  </a:lnTo>
                  <a:lnTo>
                    <a:pt x="0" y="1493520"/>
                  </a:lnTo>
                  <a:lnTo>
                    <a:pt x="146304" y="420624"/>
                  </a:lnTo>
                  <a:lnTo>
                    <a:pt x="304800" y="18288"/>
                  </a:lnTo>
                  <a:lnTo>
                    <a:pt x="725424" y="0"/>
                  </a:lnTo>
                  <a:cubicBezTo>
                    <a:pt x="692277" y="105664"/>
                    <a:pt x="693420" y="255143"/>
                    <a:pt x="660273" y="360807"/>
                  </a:cubicBezTo>
                  <a:lnTo>
                    <a:pt x="603504" y="412242"/>
                  </a:lnTo>
                  <a:close/>
                </a:path>
              </a:pathLst>
            </a:cu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6010290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1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1" u="none" strike="noStrike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Thiết kế </a:t>
            </a:r>
            <a:r>
              <a:rPr lang="en-US" dirty="0"/>
              <a:t>Mockups, Wireframes ,Prototype </a:t>
            </a:r>
            <a:r>
              <a:rPr lang="en-US" dirty="0" err="1"/>
              <a:t>cho</a:t>
            </a:r>
            <a:r>
              <a:rPr lang="en-US" dirty="0"/>
              <a:t> dự án mẫu </a:t>
            </a:r>
            <a:r>
              <a:rPr lang="en-US" dirty="0" err="1"/>
              <a:t>.Net</a:t>
            </a:r>
            <a:r>
              <a:rPr kumimoji="0" lang="en-US" sz="2800" b="0" i="1" u="none" strike="noStrike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F1BDB4-9D2A-F797-2886-8023D0A3E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343012"/>
            <a:ext cx="76200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623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4fcea488c_0_4"/>
          <p:cNvSpPr txBox="1">
            <a:spLocks noGrp="1"/>
          </p:cNvSpPr>
          <p:nvPr>
            <p:ph type="title"/>
          </p:nvPr>
        </p:nvSpPr>
        <p:spPr>
          <a:xfrm>
            <a:off x="2235202" y="274638"/>
            <a:ext cx="93471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5A33"/>
              </a:buClr>
              <a:buSzPts val="2800"/>
              <a:buFont typeface="Quattrocento Sans"/>
              <a:buNone/>
            </a:pPr>
            <a:r>
              <a:rPr lang="en-US" dirty="0"/>
              <a:t>Chuyên đề 2</a:t>
            </a:r>
            <a:endParaRPr dirty="0"/>
          </a:p>
        </p:txBody>
      </p:sp>
      <p:sp>
        <p:nvSpPr>
          <p:cNvPr id="155" name="Google Shape;155;g114fcea488c_0_4"/>
          <p:cNvSpPr txBox="1">
            <a:spLocks noGrp="1"/>
          </p:cNvSpPr>
          <p:nvPr>
            <p:ph type="body" idx="1"/>
          </p:nvPr>
        </p:nvSpPr>
        <p:spPr>
          <a:xfrm>
            <a:off x="609600" y="10668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5A33"/>
              </a:buClr>
              <a:buSzTx/>
              <a:buFont typeface="Wingdings" pitchFamily="2" charset="2"/>
              <a:buChar char="q"/>
              <a:tabLst/>
              <a:defRPr/>
            </a:pPr>
            <a:r>
              <a:rPr kumimoji="0" lang="en-US" sz="2800" b="0" i="1" u="none" strike="noStrike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Hoàn thành mục 3, 4.1 và 4.2 trong tài liệu dự án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Segoe UI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F4B76A-80A4-92E5-DCE5-1B1EDF84D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1752600"/>
            <a:ext cx="7364223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091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 bài online 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EF69D-E57D-2027-7A20-ED5A6F6A9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Tổ chức cấu trúc dự án</a:t>
            </a:r>
          </a:p>
          <a:p>
            <a:r>
              <a:rPr lang="vi-VN" dirty="0"/>
              <a:t>Thư viện Ado.net</a:t>
            </a:r>
          </a:p>
        </p:txBody>
      </p:sp>
    </p:spTree>
    <p:extLst>
      <p:ext uri="{BB962C8B-B14F-4D97-AF65-F5344CB8AC3E}">
        <p14:creationId xmlns:p14="http://schemas.microsoft.com/office/powerpoint/2010/main" val="1333674215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Sumarry</a:t>
            </a:r>
            <a:endParaRPr lang="en-US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49A5BDCD-162C-423A-BEA8-8B617133B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/>
          <a:lstStyle/>
          <a:p>
            <a:r>
              <a:rPr lang="en-US" dirty="0"/>
              <a:t>Thiết kế hệ thống phần mềm</a:t>
            </a:r>
          </a:p>
          <a:p>
            <a:r>
              <a:rPr lang="en-US" dirty="0"/>
              <a:t>Thiết kế dữ liệu</a:t>
            </a:r>
          </a:p>
          <a:p>
            <a:r>
              <a:rPr lang="en-US" dirty="0"/>
              <a:t>Thiết kế giao diện</a:t>
            </a:r>
          </a:p>
          <a:p>
            <a:r>
              <a:rPr lang="en-US" dirty="0"/>
              <a:t>Giới thiệu nội dung bài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02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Thiết kế hệ thống phần mềm</a:t>
            </a:r>
          </a:p>
          <a:p>
            <a:r>
              <a:rPr lang="en-US" dirty="0"/>
              <a:t>Thiết kế dữ liệu</a:t>
            </a:r>
          </a:p>
          <a:p>
            <a:r>
              <a:rPr lang="en-US" dirty="0"/>
              <a:t>Thiết kế giao diện</a:t>
            </a:r>
          </a:p>
          <a:p>
            <a:r>
              <a:rPr lang="en-US" dirty="0"/>
              <a:t>Giới thiệu nội dung bài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40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than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178257"/>
            <a:ext cx="6298300" cy="3850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975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Phần 1</a:t>
            </a:r>
            <a:br>
              <a:rPr lang="en-US" dirty="0"/>
            </a:br>
            <a:r>
              <a:rPr lang="en-US" dirty="0"/>
              <a:t>Thiết kế hệ thống phần mềm</a:t>
            </a:r>
            <a:br>
              <a:rPr lang="en-US" dirty="0"/>
            </a:br>
            <a:r>
              <a:rPr lang="en-US" dirty="0"/>
              <a:t>Thiết kế dữ liệu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97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3919557" y="2967335"/>
            <a:ext cx="612802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5400" b="1" i="0" u="none" strike="noStrike" kern="0" cap="small" spc="0" normalizeH="0" baseline="0" noProof="0">
                <a:ln>
                  <a:noFill/>
                </a:ln>
                <a:solidFill>
                  <a:srgbClr val="FFA15D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Review bài học online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cxnSp>
        <p:nvCxnSpPr>
          <p:cNvPr id="129" name="Google Shape;129;p3"/>
          <p:cNvCxnSpPr/>
          <p:nvPr/>
        </p:nvCxnSpPr>
        <p:spPr>
          <a:xfrm>
            <a:off x="762000" y="3886200"/>
            <a:ext cx="10744200" cy="0"/>
          </a:xfrm>
          <a:prstGeom prst="straightConnector1">
            <a:avLst/>
          </a:prstGeom>
          <a:noFill/>
          <a:ln w="76200" cap="flat" cmpd="thinThick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30" name="Google Shape;13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7870" y="1143000"/>
            <a:ext cx="2543530" cy="3781953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5E50CA-A51E-4ADA-8EDD-DEE859454DE8}"/>
              </a:ext>
            </a:extLst>
          </p:cNvPr>
          <p:cNvSpPr/>
          <p:nvPr/>
        </p:nvSpPr>
        <p:spPr>
          <a:xfrm>
            <a:off x="439360" y="962679"/>
            <a:ext cx="11524040" cy="528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3200" dirty="0"/>
              <a:t>Tài liệu phân tích yêu cầu hệ thống (SRS – System Requirement Specification)</a:t>
            </a:r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3200" dirty="0"/>
              <a:t>Thiết kế hệ thống phần mềm </a:t>
            </a:r>
          </a:p>
          <a:p>
            <a:pPr marL="800100" lvl="1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/>
              <a:t>Kiến trúc công nghệ </a:t>
            </a:r>
          </a:p>
          <a:p>
            <a:pPr marL="800100" lvl="1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/>
              <a:t>Giao diện người sử dụng</a:t>
            </a:r>
          </a:p>
          <a:p>
            <a:pPr marL="800100" lvl="1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/>
              <a:t>Dữ liệu</a:t>
            </a:r>
          </a:p>
          <a:p>
            <a:pPr marL="800100" lvl="1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/>
              <a:t>Lựa chọn thuật toán xử lý</a:t>
            </a:r>
          </a:p>
          <a:p>
            <a:pPr marL="800100" lvl="1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/>
          </a:p>
          <a:p>
            <a:pPr marL="342900" lvl="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endParaRPr lang="en-US" sz="2800" dirty="0">
              <a:solidFill>
                <a:prstClr val="black"/>
              </a:solidFill>
              <a:latin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26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4" name="Frame 3"/>
          <p:cNvSpPr/>
          <p:nvPr/>
        </p:nvSpPr>
        <p:spPr>
          <a:xfrm>
            <a:off x="685800" y="3314700"/>
            <a:ext cx="2667000" cy="1981200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Graphic User Interface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9372600" y="3657600"/>
            <a:ext cx="1752600" cy="1295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Database</a:t>
            </a:r>
          </a:p>
        </p:txBody>
      </p:sp>
      <p:sp>
        <p:nvSpPr>
          <p:cNvPr id="6" name="Horizontal Scroll 5"/>
          <p:cNvSpPr/>
          <p:nvPr/>
        </p:nvSpPr>
        <p:spPr>
          <a:xfrm>
            <a:off x="5181600" y="3314700"/>
            <a:ext cx="2362200" cy="1981200"/>
          </a:xfrm>
          <a:prstGeom prst="horizontalScroll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Business Logic Programming</a:t>
            </a:r>
          </a:p>
        </p:txBody>
      </p:sp>
      <p:cxnSp>
        <p:nvCxnSpPr>
          <p:cNvPr id="8" name="Straight Arrow Connector 7"/>
          <p:cNvCxnSpPr>
            <a:stCxn id="4" idx="3"/>
            <a:endCxn id="6" idx="1"/>
          </p:cNvCxnSpPr>
          <p:nvPr/>
        </p:nvCxnSpPr>
        <p:spPr>
          <a:xfrm>
            <a:off x="3352800" y="4305300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5" idx="2"/>
          </p:cNvCxnSpPr>
          <p:nvPr/>
        </p:nvCxnSpPr>
        <p:spPr>
          <a:xfrm>
            <a:off x="7543800" y="4305300"/>
            <a:ext cx="1828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2E658DB-F21B-4511-A712-43504BF7EAFF}"/>
              </a:ext>
            </a:extLst>
          </p:cNvPr>
          <p:cNvSpPr txBox="1"/>
          <p:nvPr/>
        </p:nvSpPr>
        <p:spPr>
          <a:xfrm>
            <a:off x="533400" y="1065997"/>
            <a:ext cx="9753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5A33"/>
              </a:buClr>
              <a:buFont typeface="Wingdings" pitchFamily="2" charset="2"/>
              <a:buChar char="q"/>
            </a:pPr>
            <a:r>
              <a:rPr lang="en-US" sz="2800" dirty="0">
                <a:latin typeface="Segoe UI" pitchFamily="34" charset="0"/>
                <a:cs typeface="Segoe UI" pitchFamily="34" charset="0"/>
              </a:rPr>
              <a:t>Mô hình ứng dụng</a:t>
            </a:r>
          </a:p>
        </p:txBody>
      </p:sp>
    </p:spTree>
    <p:extLst>
      <p:ext uri="{BB962C8B-B14F-4D97-AF65-F5344CB8AC3E}">
        <p14:creationId xmlns:p14="http://schemas.microsoft.com/office/powerpoint/2010/main" val="316456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423261" y="3604705"/>
            <a:ext cx="1326207" cy="1295400"/>
          </a:xfrm>
          <a:prstGeom prst="flowChartMagneticDisk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" name="Rectangle 5"/>
          <p:cNvSpPr/>
          <p:nvPr/>
        </p:nvSpPr>
        <p:spPr>
          <a:xfrm rot="16200000">
            <a:off x="2800289" y="3936645"/>
            <a:ext cx="1595372" cy="76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ADO.NET</a:t>
            </a:r>
          </a:p>
        </p:txBody>
      </p:sp>
      <p:sp>
        <p:nvSpPr>
          <p:cNvPr id="27" name="Left-Right Arrow 26"/>
          <p:cNvSpPr/>
          <p:nvPr/>
        </p:nvSpPr>
        <p:spPr>
          <a:xfrm>
            <a:off x="1854571" y="4014500"/>
            <a:ext cx="1264593" cy="606291"/>
          </a:xfrm>
          <a:prstGeom prst="leftRightArrow">
            <a:avLst>
              <a:gd name="adj1" fmla="val 45876"/>
              <a:gd name="adj2" fmla="val 3968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Provider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93B79D-868E-4E83-9ECC-E69E413EB377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3978975" y="4317645"/>
            <a:ext cx="85922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Mô hình 3 Tier và 3 Layer | Phương Nguyễn">
            <a:extLst>
              <a:ext uri="{FF2B5EF4-FFF2-40B4-BE49-F238E27FC236}">
                <a16:creationId xmlns:a16="http://schemas.microsoft.com/office/drawing/2014/main" id="{9EBE1DC7-1B22-45AC-B2DF-6ADDBF75D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496" y="2774874"/>
            <a:ext cx="5754921" cy="4083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Top Corners One Rounded and One Snipped 14">
            <a:extLst>
              <a:ext uri="{FF2B5EF4-FFF2-40B4-BE49-F238E27FC236}">
                <a16:creationId xmlns:a16="http://schemas.microsoft.com/office/drawing/2014/main" id="{C981CEC7-8844-4F4D-90F8-DE9EA217AE77}"/>
              </a:ext>
            </a:extLst>
          </p:cNvPr>
          <p:cNvSpPr/>
          <p:nvPr/>
        </p:nvSpPr>
        <p:spPr>
          <a:xfrm>
            <a:off x="9118371" y="2821715"/>
            <a:ext cx="2057400" cy="609600"/>
          </a:xfrm>
          <a:prstGeom prst="snip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3 Layer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E426F5-F3FE-54D0-026C-53EE5C9F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61" y="1143000"/>
            <a:ext cx="10972800" cy="5257800"/>
          </a:xfrm>
        </p:spPr>
        <p:txBody>
          <a:bodyPr/>
          <a:lstStyle/>
          <a:p>
            <a:r>
              <a:rPr lang="en-US" dirty="0"/>
              <a:t>Mô hình công nghệ ứng dụng</a:t>
            </a:r>
          </a:p>
        </p:txBody>
      </p:sp>
    </p:spTree>
    <p:extLst>
      <p:ext uri="{BB962C8B-B14F-4D97-AF65-F5344CB8AC3E}">
        <p14:creationId xmlns:p14="http://schemas.microsoft.com/office/powerpoint/2010/main" val="179690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Nhắc lại các lý thuyết chính trong bài online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E426F5-F3FE-54D0-026C-53EE5C9F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261" y="1143000"/>
            <a:ext cx="10972800" cy="5257800"/>
          </a:xfrm>
        </p:spPr>
        <p:txBody>
          <a:bodyPr/>
          <a:lstStyle/>
          <a:p>
            <a:r>
              <a:rPr lang="en-US" dirty="0"/>
              <a:t>Thiết kế database</a:t>
            </a:r>
          </a:p>
          <a:p>
            <a:r>
              <a:rPr lang="en-US" dirty="0"/>
              <a:t>Sơ đồ ERD</a:t>
            </a:r>
          </a:p>
          <a:p>
            <a:r>
              <a:rPr lang="en-US" dirty="0"/>
              <a:t>Tạo </a:t>
            </a:r>
            <a:r>
              <a:rPr lang="en-US" dirty="0" err="1"/>
              <a:t>csdl</a:t>
            </a:r>
            <a:endParaRPr lang="en-US" dirty="0"/>
          </a:p>
          <a:p>
            <a:r>
              <a:rPr lang="en-US" dirty="0"/>
              <a:t>Các </a:t>
            </a:r>
            <a:r>
              <a:rPr lang="en-US" dirty="0" err="1"/>
              <a:t>ràng</a:t>
            </a:r>
            <a:r>
              <a:rPr lang="en-US" dirty="0"/>
              <a:t> buộc trong </a:t>
            </a:r>
            <a:r>
              <a:rPr lang="en-US" dirty="0" err="1"/>
              <a:t>csdl</a:t>
            </a:r>
            <a:endParaRPr lang="en-US" dirty="0"/>
          </a:p>
          <a:p>
            <a:r>
              <a:rPr lang="en-US" dirty="0" err="1"/>
              <a:t>Truy</a:t>
            </a:r>
            <a:r>
              <a:rPr lang="en-US" dirty="0"/>
              <a:t> vấn </a:t>
            </a:r>
            <a:r>
              <a:rPr lang="en-US" dirty="0" err="1"/>
              <a:t>csdl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664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Custom Design">
  <a:themeElements>
    <a:clrScheme name="Custom 14">
      <a:dk1>
        <a:sysClr val="windowText" lastClr="000000"/>
      </a:dk1>
      <a:lt1>
        <a:sysClr val="window" lastClr="FFFFFF"/>
      </a:lt1>
      <a:dk2>
        <a:srgbClr val="FF6400"/>
      </a:dk2>
      <a:lt2>
        <a:srgbClr val="50B946"/>
      </a:lt2>
      <a:accent1>
        <a:srgbClr val="0C5AA6"/>
      </a:accent1>
      <a:accent2>
        <a:srgbClr val="FF9700"/>
      </a:accent2>
      <a:accent3>
        <a:srgbClr val="00A383"/>
      </a:accent3>
      <a:accent4>
        <a:srgbClr val="B0B12B"/>
      </a:accent4>
      <a:accent5>
        <a:srgbClr val="B22D2B"/>
      </a:accent5>
      <a:accent6>
        <a:srgbClr val="BDAEF2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20927</TotalTime>
  <Words>570</Words>
  <Application>Microsoft Office PowerPoint</Application>
  <PresentationFormat>Widescreen</PresentationFormat>
  <Paragraphs>120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30</vt:i4>
      </vt:variant>
    </vt:vector>
  </HeadingPairs>
  <TitlesOfParts>
    <vt:vector size="43" baseType="lpstr">
      <vt:lpstr>Arial</vt:lpstr>
      <vt:lpstr>Calibri</vt:lpstr>
      <vt:lpstr>Courier New</vt:lpstr>
      <vt:lpstr>Noto Sans Symbols</vt:lpstr>
      <vt:lpstr>Quattrocento Sans</vt:lpstr>
      <vt:lpstr>Roboto</vt:lpstr>
      <vt:lpstr>Roboto Lt</vt:lpstr>
      <vt:lpstr>Segoe UI</vt:lpstr>
      <vt:lpstr>Wingdings</vt:lpstr>
      <vt:lpstr>Custom Design</vt:lpstr>
      <vt:lpstr>1_Custom Design</vt:lpstr>
      <vt:lpstr>2_Custom Design</vt:lpstr>
      <vt:lpstr>3_Custom Design</vt:lpstr>
      <vt:lpstr>Dự Án C# Mẫu</vt:lpstr>
      <vt:lpstr>PowerPoint Presentation</vt:lpstr>
      <vt:lpstr>Mục tiêu</vt:lpstr>
      <vt:lpstr>Phần 1 Thiết kế hệ thống phần mềm Thiết kế dữ liệu </vt:lpstr>
      <vt:lpstr>PowerPoint Presentation</vt:lpstr>
      <vt:lpstr>Nhắc lại các lý thuyết chính trong bài online</vt:lpstr>
      <vt:lpstr>Nhắc lại các lý thuyết chính trong bài online</vt:lpstr>
      <vt:lpstr>Nhắc lại các lý thuyết chính trong bài online</vt:lpstr>
      <vt:lpstr>Nhắc lại các lý thuyết chính trong bài online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Phần 2 Thiết kế giao diện</vt:lpstr>
      <vt:lpstr>PowerPoint Presentation</vt:lpstr>
      <vt:lpstr>Nhắc lại các lý thuyết chính trong bài online</vt:lpstr>
      <vt:lpstr>Nhắc lại các lý thuyết chính trong bài online</vt:lpstr>
      <vt:lpstr>Thảo luận</vt:lpstr>
      <vt:lpstr>Câu hỏi - sinh viên trả lời</vt:lpstr>
      <vt:lpstr>Câu hỏi - sinh viên trả lời</vt:lpstr>
      <vt:lpstr>Chuyên đề</vt:lpstr>
      <vt:lpstr>Chia nhóm thuyết trình</vt:lpstr>
      <vt:lpstr>Chuyên đề 1</vt:lpstr>
      <vt:lpstr>Chuyên đề 2</vt:lpstr>
      <vt:lpstr>Nội dung bài online 3</vt:lpstr>
      <vt:lpstr>Sumarry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Thế</cp:lastModifiedBy>
  <cp:revision>1545</cp:revision>
  <dcterms:created xsi:type="dcterms:W3CDTF">2013-04-23T08:05:33Z</dcterms:created>
  <dcterms:modified xsi:type="dcterms:W3CDTF">2023-10-03T03:20:50Z</dcterms:modified>
</cp:coreProperties>
</file>