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90" r:id="rId2"/>
    <p:sldMasterId id="2147483695" r:id="rId3"/>
    <p:sldMasterId id="2147483701" r:id="rId4"/>
  </p:sldMasterIdLst>
  <p:notesMasterIdLst>
    <p:notesMasterId r:id="rId32"/>
  </p:notesMasterIdLst>
  <p:sldIdLst>
    <p:sldId id="541" r:id="rId5"/>
    <p:sldId id="608" r:id="rId6"/>
    <p:sldId id="542" r:id="rId7"/>
    <p:sldId id="544" r:id="rId8"/>
    <p:sldId id="258" r:id="rId9"/>
    <p:sldId id="548" r:id="rId10"/>
    <p:sldId id="630" r:id="rId11"/>
    <p:sldId id="776" r:id="rId12"/>
    <p:sldId id="777" r:id="rId13"/>
    <p:sldId id="616" r:id="rId14"/>
    <p:sldId id="628" r:id="rId15"/>
    <p:sldId id="262" r:id="rId16"/>
    <p:sldId id="546" r:id="rId17"/>
    <p:sldId id="778" r:id="rId18"/>
    <p:sldId id="779" r:id="rId19"/>
    <p:sldId id="780" r:id="rId20"/>
    <p:sldId id="781" r:id="rId21"/>
    <p:sldId id="782" r:id="rId22"/>
    <p:sldId id="783" r:id="rId23"/>
    <p:sldId id="784" r:id="rId24"/>
    <p:sldId id="785" r:id="rId25"/>
    <p:sldId id="786" r:id="rId26"/>
    <p:sldId id="775" r:id="rId27"/>
    <p:sldId id="787" r:id="rId28"/>
    <p:sldId id="625" r:id="rId29"/>
    <p:sldId id="788" r:id="rId30"/>
    <p:sldId id="55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3814" autoAdjust="0"/>
  </p:normalViewPr>
  <p:slideViewPr>
    <p:cSldViewPr>
      <p:cViewPr varScale="1">
        <p:scale>
          <a:sx n="73" d="100"/>
          <a:sy n="73" d="100"/>
        </p:scale>
        <p:origin x="618" y="66"/>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D6F88A-F17F-491B-A558-A5E9980DD53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257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2127264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365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18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528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948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5904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0.jpeg"/><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5" Type="http://schemas.openxmlformats.org/officeDocument/2006/relationships/image" Target="../media/image10.jpeg"/><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nvGrpSpPr>
          <p:cNvPr id="12" name="Group 11"/>
          <p:cNvGrpSpPr/>
          <p:nvPr userDrawn="1"/>
        </p:nvGrpSpPr>
        <p:grpSpPr>
          <a:xfrm>
            <a:off x="6154060" y="1661428"/>
            <a:ext cx="6663633" cy="4439832"/>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600200" y="64405"/>
            <a:ext cx="3076576"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20714"/>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57980"/>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solidFill>
                  <a:prstClr val="black">
                    <a:tint val="75000"/>
                  </a:prstClr>
                </a:solidFill>
              </a:rPr>
              <a:pPr/>
              <a:t>10/3/2023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6688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1169399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pPr/>
              <a:t>‹#›</a:t>
            </a:fld>
            <a:endParaRPr lang="en-US"/>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nvGrpSpPr>
          <p:cNvPr id="12" name="Group 11"/>
          <p:cNvGrpSpPr/>
          <p:nvPr userDrawn="1"/>
        </p:nvGrpSpPr>
        <p:grpSpPr>
          <a:xfrm>
            <a:off x="5978309" y="1981200"/>
            <a:ext cx="7636092" cy="4120060"/>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22400" y="64405"/>
            <a:ext cx="4165600"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88465"/>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B6F3-B49F-4E82-9D41-75F73D848A25}" type="slidenum">
              <a:rPr lang="en-US" smtClean="0"/>
              <a:t>‹#›</a:t>
            </a:fld>
            <a:endParaRPr lang="en-US"/>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500823"/>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9B6F3-B49F-4E82-9D41-75F73D848A25}" type="slidenum">
              <a:rPr lang="en-US" smtClean="0"/>
              <a:t>‹#›</a:t>
            </a:fld>
            <a:endParaRPr lang="en-US"/>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843573"/>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Tree>
    <p:extLst>
      <p:ext uri="{BB962C8B-B14F-4D97-AF65-F5344CB8AC3E}">
        <p14:creationId xmlns:p14="http://schemas.microsoft.com/office/powerpoint/2010/main" val="5446145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3980246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extLst>
      <p:ext uri="{BB962C8B-B14F-4D97-AF65-F5344CB8AC3E}">
        <p14:creationId xmlns:p14="http://schemas.microsoft.com/office/powerpoint/2010/main" val="14346966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extLst>
      <p:ext uri="{BB962C8B-B14F-4D97-AF65-F5344CB8AC3E}">
        <p14:creationId xmlns:p14="http://schemas.microsoft.com/office/powerpoint/2010/main" val="2133541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9192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152701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27945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22429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extLst>
      <p:ext uri="{BB962C8B-B14F-4D97-AF65-F5344CB8AC3E}">
        <p14:creationId xmlns:p14="http://schemas.microsoft.com/office/powerpoint/2010/main" val="78989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49792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02369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090584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30187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extLst>
      <p:ext uri="{BB962C8B-B14F-4D97-AF65-F5344CB8AC3E}">
        <p14:creationId xmlns:p14="http://schemas.microsoft.com/office/powerpoint/2010/main" val="333674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810887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extLst>
      <p:ext uri="{BB962C8B-B14F-4D97-AF65-F5344CB8AC3E}">
        <p14:creationId xmlns:p14="http://schemas.microsoft.com/office/powerpoint/2010/main" val="324666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4.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10/3/2023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7788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t>10/3/2023</a:t>
            </a:fld>
            <a:endParaRPr lang="en-US"/>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t>‹#›</a:t>
            </a:fld>
            <a:endParaRPr lang="en-US"/>
          </a:p>
        </p:txBody>
      </p:sp>
    </p:spTree>
    <p:extLst>
      <p:ext uri="{BB962C8B-B14F-4D97-AF65-F5344CB8AC3E}">
        <p14:creationId xmlns:p14="http://schemas.microsoft.com/office/powerpoint/2010/main" val="253421150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36495152"/>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19.jpe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25.jpeg"/><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Dự Án C# Mẫu</a:t>
            </a:r>
          </a:p>
        </p:txBody>
      </p:sp>
      <p:sp>
        <p:nvSpPr>
          <p:cNvPr id="3" name="Subtitle 2"/>
          <p:cNvSpPr>
            <a:spLocks noGrp="1"/>
          </p:cNvSpPr>
          <p:nvPr>
            <p:ph type="subTitle" idx="1"/>
          </p:nvPr>
        </p:nvSpPr>
        <p:spPr/>
        <p:txBody>
          <a:bodyPr/>
          <a:lstStyle/>
          <a:p>
            <a:r>
              <a:rPr lang="en-US" dirty="0"/>
              <a:t>Bài 3: Tổ chức dự án – Ado.net</a:t>
            </a:r>
          </a:p>
        </p:txBody>
      </p:sp>
      <p:sp>
        <p:nvSpPr>
          <p:cNvPr id="4" name="Subtitle 2">
            <a:extLst>
              <a:ext uri="{FF2B5EF4-FFF2-40B4-BE49-F238E27FC236}">
                <a16:creationId xmlns:a16="http://schemas.microsoft.com/office/drawing/2014/main" id="{335A4DEB-299F-434C-A6AB-E48EB5B8CF5C}"/>
              </a:ext>
            </a:extLst>
          </p:cNvPr>
          <p:cNvSpPr txBox="1">
            <a:spLocks/>
          </p:cNvSpPr>
          <p:nvPr/>
        </p:nvSpPr>
        <p:spPr>
          <a:xfrm>
            <a:off x="5487649" y="6553200"/>
            <a:ext cx="67056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rgbClr val="FF3300"/>
              </a:buClr>
              <a:buFont typeface="Wingdings" pitchFamily="2" charset="2"/>
              <a:buNone/>
              <a:defRPr sz="2800" b="1" kern="1200"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Clr>
                <a:srgbClr val="FF3300"/>
              </a:buClr>
              <a:buFont typeface="Wingdings" pitchFamily="2" charset="2"/>
              <a:buNone/>
              <a:defRPr sz="2800" kern="1200">
                <a:solidFill>
                  <a:schemeClr val="tx1">
                    <a:tint val="75000"/>
                  </a:schemeClr>
                </a:solidFill>
                <a:latin typeface="Segoe UI" pitchFamily="34" charset="0"/>
                <a:ea typeface="+mn-ea"/>
                <a:cs typeface="Segoe UI" pitchFamily="34" charset="0"/>
              </a:defRPr>
            </a:lvl2pPr>
            <a:lvl3pPr marL="914400" indent="0" algn="ctr" defTabSz="914400" rtl="0" eaLnBrk="1" latinLnBrk="0" hangingPunct="1">
              <a:spcBef>
                <a:spcPct val="20000"/>
              </a:spcBef>
              <a:buClr>
                <a:srgbClr val="FF3300"/>
              </a:buClr>
              <a:buFont typeface="Courier New" pitchFamily="49" charset="0"/>
              <a:buNone/>
              <a:defRPr sz="2400" kern="1200">
                <a:solidFill>
                  <a:schemeClr val="tx1">
                    <a:tint val="75000"/>
                  </a:schemeClr>
                </a:solidFill>
                <a:latin typeface="Segoe UI" pitchFamily="34" charset="0"/>
                <a:ea typeface="+mn-ea"/>
                <a:cs typeface="Segoe UI" pitchFamily="34" charset="0"/>
              </a:defRPr>
            </a:lvl3pPr>
            <a:lvl4pPr marL="1371600" indent="0" algn="ctr" defTabSz="914400" rtl="0" eaLnBrk="1" latinLnBrk="0" hangingPunct="1">
              <a:spcBef>
                <a:spcPct val="20000"/>
              </a:spcBef>
              <a:buClr>
                <a:srgbClr val="FF3300"/>
              </a:buClr>
              <a:buFont typeface="Wingdings" pitchFamily="2" charset="2"/>
              <a:buNone/>
              <a:defRPr sz="2000" kern="1200">
                <a:solidFill>
                  <a:schemeClr val="tx1">
                    <a:tint val="75000"/>
                  </a:schemeClr>
                </a:solidFill>
                <a:latin typeface="Segoe UI" pitchFamily="34" charset="0"/>
                <a:ea typeface="+mn-ea"/>
                <a:cs typeface="Segoe UI"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mn-ea"/>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b="0" dirty="0">
                <a:effectLst/>
              </a:rPr>
              <a:t>Giảng viên: Phan Viết thế</a:t>
            </a:r>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32130999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500897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2800" b="0" i="1"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T</a:t>
            </a:r>
            <a:r>
              <a:rPr lang="en-US" i="1" kern="1200" dirty="0" err="1">
                <a:solidFill>
                  <a:prstClr val="black"/>
                </a:solidFill>
                <a:latin typeface="Segoe UI" pitchFamily="34" charset="0"/>
                <a:ea typeface="+mn-ea"/>
                <a:cs typeface="Segoe UI" pitchFamily="34" charset="0"/>
              </a:rPr>
              <a:t>ạo</a:t>
            </a:r>
            <a:r>
              <a:rPr lang="en-US" i="1" kern="1200" dirty="0">
                <a:solidFill>
                  <a:prstClr val="black"/>
                </a:solidFill>
                <a:latin typeface="Segoe UI" pitchFamily="34" charset="0"/>
                <a:ea typeface="+mn-ea"/>
                <a:cs typeface="Segoe UI" pitchFamily="34" charset="0"/>
              </a:rPr>
              <a:t> các </a:t>
            </a:r>
            <a:r>
              <a:rPr lang="en-US" i="1" kern="1200" dirty="0" err="1">
                <a:solidFill>
                  <a:prstClr val="black"/>
                </a:solidFill>
                <a:latin typeface="Segoe UI" pitchFamily="34" charset="0"/>
                <a:ea typeface="+mn-ea"/>
                <a:cs typeface="Segoe UI" pitchFamily="34" charset="0"/>
              </a:rPr>
              <a:t>các</a:t>
            </a:r>
            <a:r>
              <a:rPr lang="en-US" i="1" kern="1200" dirty="0">
                <a:solidFill>
                  <a:prstClr val="black"/>
                </a:solidFill>
                <a:latin typeface="Segoe UI" pitchFamily="34" charset="0"/>
                <a:ea typeface="+mn-ea"/>
                <a:cs typeface="Segoe UI" pitchFamily="34" charset="0"/>
              </a:rPr>
              <a:t> project thành phần </a:t>
            </a:r>
            <a:r>
              <a:rPr lang="en-US" sz="2800" dirty="0" err="1"/>
              <a:t>DAL_QLBanHang</a:t>
            </a:r>
            <a:r>
              <a:rPr lang="en-US" sz="2800" dirty="0"/>
              <a:t>, </a:t>
            </a:r>
            <a:r>
              <a:rPr lang="en-US" sz="2800" dirty="0" err="1"/>
              <a:t>BUS_QLBanHang</a:t>
            </a:r>
            <a:r>
              <a:rPr lang="en-US" sz="2800" dirty="0"/>
              <a:t>, </a:t>
            </a:r>
            <a:r>
              <a:rPr lang="en-US" sz="2800" dirty="0" err="1"/>
              <a:t>GUI_QLBanHang</a:t>
            </a:r>
            <a:r>
              <a:rPr lang="en-US" sz="2800" dirty="0"/>
              <a:t>, </a:t>
            </a:r>
            <a:r>
              <a:rPr lang="en-US" sz="2800" dirty="0" err="1"/>
              <a:t>DTO_QLBanHang</a:t>
            </a:r>
            <a:r>
              <a:rPr lang="en-US" sz="2800" dirty="0"/>
              <a:t> (chưa cần triển khai chi tiết code bên trong)</a:t>
            </a: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2800" b="0" i="1" u="none" strike="noStrike" kern="1200" cap="none" spc="0" normalizeH="0" baseline="0" noProof="0" dirty="0">
                <a:ln>
                  <a:noFill/>
                </a:ln>
                <a:solidFill>
                  <a:prstClr val="black"/>
                </a:solidFill>
                <a:effectLst/>
                <a:uLnTx/>
                <a:uFillTx/>
                <a:latin typeface="Segoe UI" pitchFamily="34" charset="0"/>
                <a:ea typeface="+mn-ea"/>
                <a:cs typeface="Segoe UI" pitchFamily="34" charset="0"/>
                <a:sym typeface="Quattrocento Sans"/>
              </a:rPr>
              <a:t>Trình bày hoàn thiện logic xử lý các chức năng quản lý nhân viên (CRUD) khi ứng dụng các project thành phần </a:t>
            </a:r>
            <a:r>
              <a:rPr kumimoji="0" lang="en-US" sz="2800" b="0" i="0" u="none" strike="noStrike" kern="0" cap="none" spc="0" normalizeH="0" baseline="0" noProof="0" dirty="0" err="1">
                <a:ln>
                  <a:noFill/>
                </a:ln>
                <a:solidFill>
                  <a:srgbClr val="000000"/>
                </a:solidFill>
                <a:effectLst/>
                <a:uLnTx/>
                <a:uFillTx/>
                <a:latin typeface="Quattrocento Sans"/>
                <a:sym typeface="Quattrocento Sans"/>
              </a:rPr>
              <a:t>DAL_QLBanHang</a:t>
            </a:r>
            <a:r>
              <a:rPr kumimoji="0" lang="en-US" sz="2800" b="0" i="0" u="none" strike="noStrike" kern="0" cap="none" spc="0" normalizeH="0" baseline="0" noProof="0" dirty="0">
                <a:ln>
                  <a:noFill/>
                </a:ln>
                <a:solidFill>
                  <a:srgbClr val="000000"/>
                </a:solidFill>
                <a:effectLst/>
                <a:uLnTx/>
                <a:uFillTx/>
                <a:latin typeface="Quattrocento Sans"/>
                <a:sym typeface="Quattrocento Sans"/>
              </a:rPr>
              <a:t>, </a:t>
            </a:r>
            <a:r>
              <a:rPr kumimoji="0" lang="en-US" sz="2800" b="0" i="0" u="none" strike="noStrike" kern="0" cap="none" spc="0" normalizeH="0" baseline="0" noProof="0" dirty="0" err="1">
                <a:ln>
                  <a:noFill/>
                </a:ln>
                <a:solidFill>
                  <a:srgbClr val="000000"/>
                </a:solidFill>
                <a:effectLst/>
                <a:uLnTx/>
                <a:uFillTx/>
                <a:latin typeface="Quattrocento Sans"/>
                <a:sym typeface="Quattrocento Sans"/>
              </a:rPr>
              <a:t>BUS_QLBanHang</a:t>
            </a:r>
            <a:r>
              <a:rPr kumimoji="0" lang="en-US" sz="2800" b="0" i="0" u="none" strike="noStrike" kern="0" cap="none" spc="0" normalizeH="0" baseline="0" noProof="0" dirty="0">
                <a:ln>
                  <a:noFill/>
                </a:ln>
                <a:solidFill>
                  <a:srgbClr val="000000"/>
                </a:solidFill>
                <a:effectLst/>
                <a:uLnTx/>
                <a:uFillTx/>
                <a:latin typeface="Quattrocento Sans"/>
                <a:sym typeface="Quattrocento Sans"/>
              </a:rPr>
              <a:t>, </a:t>
            </a:r>
            <a:r>
              <a:rPr kumimoji="0" lang="en-US" sz="2800" b="0" i="0" u="none" strike="noStrike" kern="0" cap="none" spc="0" normalizeH="0" baseline="0" noProof="0" dirty="0" err="1">
                <a:ln>
                  <a:noFill/>
                </a:ln>
                <a:solidFill>
                  <a:srgbClr val="000000"/>
                </a:solidFill>
                <a:effectLst/>
                <a:uLnTx/>
                <a:uFillTx/>
                <a:latin typeface="Quattrocento Sans"/>
                <a:sym typeface="Quattrocento Sans"/>
              </a:rPr>
              <a:t>GUI_QLBanHang</a:t>
            </a:r>
            <a:r>
              <a:rPr kumimoji="0" lang="en-US" sz="2800" b="0" i="0" u="none" strike="noStrike" kern="0" cap="none" spc="0" normalizeH="0" baseline="0" noProof="0" dirty="0">
                <a:ln>
                  <a:noFill/>
                </a:ln>
                <a:solidFill>
                  <a:srgbClr val="000000"/>
                </a:solidFill>
                <a:effectLst/>
                <a:uLnTx/>
                <a:uFillTx/>
                <a:latin typeface="Quattrocento Sans"/>
                <a:sym typeface="Quattrocento Sans"/>
              </a:rPr>
              <a:t>, </a:t>
            </a:r>
            <a:r>
              <a:rPr kumimoji="0" lang="en-US" sz="2800" b="0" i="0" u="none" strike="noStrike" kern="0" cap="none" spc="0" normalizeH="0" baseline="0" noProof="0" dirty="0" err="1">
                <a:ln>
                  <a:noFill/>
                </a:ln>
                <a:solidFill>
                  <a:srgbClr val="000000"/>
                </a:solidFill>
                <a:effectLst/>
                <a:uLnTx/>
                <a:uFillTx/>
                <a:latin typeface="Quattrocento Sans"/>
                <a:sym typeface="Quattrocento Sans"/>
              </a:rPr>
              <a:t>DTO_QLBanHang</a:t>
            </a:r>
            <a:endParaRPr kumimoji="0" lang="en-US" sz="2800" b="0" i="1" u="none" strike="noStrike" kern="1200" cap="none" spc="0" normalizeH="0" baseline="0" noProof="0" dirty="0">
              <a:ln>
                <a:noFill/>
              </a:ln>
              <a:solidFill>
                <a:prstClr val="black"/>
              </a:solidFill>
              <a:effectLst/>
              <a:uLnTx/>
              <a:uFillTx/>
              <a:latin typeface="Segoe UI" pitchFamily="34" charset="0"/>
              <a:ea typeface="+mn-ea"/>
              <a:cs typeface="Segoe UI" pitchFamily="34" charset="0"/>
              <a:sym typeface="Quattrocento Sans"/>
            </a:endParaRPr>
          </a:p>
          <a:p>
            <a:pPr marL="0" lvl="0" indent="0" algn="l" rtl="0">
              <a:spcBef>
                <a:spcPts val="0"/>
              </a:spcBef>
              <a:spcAft>
                <a:spcPts val="0"/>
              </a:spcAft>
              <a:buSzPts val="3000"/>
              <a:buNone/>
            </a:pPr>
            <a:endParaRPr lang="en-US" sz="3000" dirty="0"/>
          </a:p>
        </p:txBody>
      </p:sp>
      <p:pic>
        <p:nvPicPr>
          <p:cNvPr id="2" name="Picture 1">
            <a:extLst>
              <a:ext uri="{FF2B5EF4-FFF2-40B4-BE49-F238E27FC236}">
                <a16:creationId xmlns:a16="http://schemas.microsoft.com/office/drawing/2014/main" id="{A60F1036-173C-8125-C15A-419F7DD4028C}"/>
              </a:ext>
            </a:extLst>
          </p:cNvPr>
          <p:cNvPicPr>
            <a:picLocks noChangeAspect="1"/>
          </p:cNvPicPr>
          <p:nvPr/>
        </p:nvPicPr>
        <p:blipFill>
          <a:blip r:embed="rId3"/>
          <a:stretch>
            <a:fillRect/>
          </a:stretch>
        </p:blipFill>
        <p:spPr>
          <a:xfrm>
            <a:off x="3810000" y="3710940"/>
            <a:ext cx="4877223" cy="22861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2</a:t>
            </a:r>
            <a:br>
              <a:rPr lang="en-US" dirty="0"/>
            </a:br>
            <a:r>
              <a:rPr lang="en-US" dirty="0"/>
              <a:t>Th</a:t>
            </a:r>
            <a:r>
              <a:rPr lang="vi-VN" dirty="0"/>
              <a:t>ư</a:t>
            </a:r>
            <a:r>
              <a:rPr lang="en-US" dirty="0"/>
              <a:t> viện Ado.net</a:t>
            </a:r>
          </a:p>
        </p:txBody>
      </p:sp>
    </p:spTree>
    <p:extLst>
      <p:ext uri="{BB962C8B-B14F-4D97-AF65-F5344CB8AC3E}">
        <p14:creationId xmlns:p14="http://schemas.microsoft.com/office/powerpoint/2010/main" val="81907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extLst>
      <p:ext uri="{BB962C8B-B14F-4D97-AF65-F5344CB8AC3E}">
        <p14:creationId xmlns:p14="http://schemas.microsoft.com/office/powerpoint/2010/main" val="138536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Nhắc lại các lý thuyết chính trong bài online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1224951"/>
          </a:xfrm>
          <a:prstGeom prst="rect">
            <a:avLst/>
          </a:prstGeom>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4000" dirty="0"/>
              <a:t>Kiến trúc Ado.net</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pic>
        <p:nvPicPr>
          <p:cNvPr id="2" name="Picture 1">
            <a:extLst>
              <a:ext uri="{FF2B5EF4-FFF2-40B4-BE49-F238E27FC236}">
                <a16:creationId xmlns:a16="http://schemas.microsoft.com/office/drawing/2014/main" id="{9420D079-6A28-32F8-0E54-8D15CA4FA061}"/>
              </a:ext>
            </a:extLst>
          </p:cNvPr>
          <p:cNvPicPr>
            <a:picLocks noChangeAspect="1"/>
          </p:cNvPicPr>
          <p:nvPr/>
        </p:nvPicPr>
        <p:blipFill>
          <a:blip r:embed="rId2"/>
          <a:stretch>
            <a:fillRect/>
          </a:stretch>
        </p:blipFill>
        <p:spPr>
          <a:xfrm>
            <a:off x="3409170" y="2161504"/>
            <a:ext cx="5584420" cy="4151736"/>
          </a:xfrm>
          <a:prstGeom prst="rect">
            <a:avLst/>
          </a:prstGeom>
        </p:spPr>
      </p:pic>
    </p:spTree>
    <p:extLst>
      <p:ext uri="{BB962C8B-B14F-4D97-AF65-F5344CB8AC3E}">
        <p14:creationId xmlns:p14="http://schemas.microsoft.com/office/powerpoint/2010/main" val="181485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Nhắc lại các lý thuyết chính trong bài online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707886"/>
          </a:xfrm>
          <a:prstGeom prst="rect">
            <a:avLst/>
          </a:prstGeom>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4000" dirty="0"/>
              <a:t>Mô hình kết </a:t>
            </a:r>
            <a:r>
              <a:rPr lang="en-US" sz="4000" dirty="0" err="1"/>
              <a:t>nối</a:t>
            </a:r>
            <a:r>
              <a:rPr lang="en-US" sz="4000" dirty="0"/>
              <a:t> và </a:t>
            </a:r>
            <a:r>
              <a:rPr lang="en-US" sz="4000" dirty="0" err="1"/>
              <a:t>ngắt</a:t>
            </a:r>
            <a:r>
              <a:rPr lang="en-US" sz="4000" dirty="0"/>
              <a:t> kết </a:t>
            </a:r>
            <a:r>
              <a:rPr lang="en-US" sz="4000" dirty="0" err="1"/>
              <a:t>nối</a:t>
            </a: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pic>
        <p:nvPicPr>
          <p:cNvPr id="4" name="Picture 3">
            <a:extLst>
              <a:ext uri="{FF2B5EF4-FFF2-40B4-BE49-F238E27FC236}">
                <a16:creationId xmlns:a16="http://schemas.microsoft.com/office/drawing/2014/main" id="{AC0B081D-847B-15FB-3662-D50ED1C8D3A4}"/>
              </a:ext>
            </a:extLst>
          </p:cNvPr>
          <p:cNvPicPr>
            <a:picLocks noChangeAspect="1"/>
          </p:cNvPicPr>
          <p:nvPr/>
        </p:nvPicPr>
        <p:blipFill>
          <a:blip r:embed="rId2"/>
          <a:stretch>
            <a:fillRect/>
          </a:stretch>
        </p:blipFill>
        <p:spPr>
          <a:xfrm>
            <a:off x="3886200" y="1600200"/>
            <a:ext cx="4505598" cy="5165482"/>
          </a:xfrm>
          <a:prstGeom prst="rect">
            <a:avLst/>
          </a:prstGeom>
        </p:spPr>
      </p:pic>
    </p:spTree>
    <p:extLst>
      <p:ext uri="{BB962C8B-B14F-4D97-AF65-F5344CB8AC3E}">
        <p14:creationId xmlns:p14="http://schemas.microsoft.com/office/powerpoint/2010/main" val="139133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Nhắc lại các lý thuyết chính trong bài online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1446550"/>
          </a:xfrm>
          <a:prstGeom prst="rect">
            <a:avLst/>
          </a:prstGeom>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4000" dirty="0"/>
              <a:t>Quy trình kết </a:t>
            </a:r>
            <a:r>
              <a:rPr lang="en-US" sz="4000" dirty="0" err="1"/>
              <a:t>nối</a:t>
            </a:r>
            <a:r>
              <a:rPr lang="en-US" sz="4000" dirty="0"/>
              <a:t> đến CSDL</a:t>
            </a:r>
          </a:p>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40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C</a:t>
            </a:r>
            <a:r>
              <a:rPr lang="en-US" sz="4000" dirty="0" err="1">
                <a:solidFill>
                  <a:prstClr val="black"/>
                </a:solidFill>
                <a:latin typeface="Segoe UI" pitchFamily="34" charset="0"/>
                <a:cs typeface="Segoe UI" pitchFamily="34" charset="0"/>
              </a:rPr>
              <a:t>ác</a:t>
            </a:r>
            <a:r>
              <a:rPr lang="en-US" sz="4000" dirty="0">
                <a:solidFill>
                  <a:prstClr val="black"/>
                </a:solidFill>
                <a:latin typeface="Segoe UI" pitchFamily="34" charset="0"/>
                <a:cs typeface="Segoe UI" pitchFamily="34" charset="0"/>
              </a:rPr>
              <a:t> đối tượng trong ado.net tương tác với </a:t>
            </a:r>
            <a:r>
              <a:rPr lang="en-US" sz="4000" dirty="0" err="1">
                <a:solidFill>
                  <a:prstClr val="black"/>
                </a:solidFill>
                <a:latin typeface="Segoe UI" pitchFamily="34" charset="0"/>
                <a:cs typeface="Segoe UI" pitchFamily="34" charset="0"/>
              </a:rPr>
              <a:t>sql</a:t>
            </a: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pic>
        <p:nvPicPr>
          <p:cNvPr id="2" name="Picture 1">
            <a:extLst>
              <a:ext uri="{FF2B5EF4-FFF2-40B4-BE49-F238E27FC236}">
                <a16:creationId xmlns:a16="http://schemas.microsoft.com/office/drawing/2014/main" id="{BEE834D5-A1FA-72E9-80F0-FF85F5EF4CCC}"/>
              </a:ext>
            </a:extLst>
          </p:cNvPr>
          <p:cNvPicPr>
            <a:picLocks noChangeAspect="1"/>
          </p:cNvPicPr>
          <p:nvPr/>
        </p:nvPicPr>
        <p:blipFill>
          <a:blip r:embed="rId2"/>
          <a:stretch>
            <a:fillRect/>
          </a:stretch>
        </p:blipFill>
        <p:spPr>
          <a:xfrm>
            <a:off x="1752600" y="2380714"/>
            <a:ext cx="8632262" cy="4477286"/>
          </a:xfrm>
          <a:prstGeom prst="rect">
            <a:avLst/>
          </a:prstGeom>
        </p:spPr>
      </p:pic>
    </p:spTree>
    <p:extLst>
      <p:ext uri="{BB962C8B-B14F-4D97-AF65-F5344CB8AC3E}">
        <p14:creationId xmlns:p14="http://schemas.microsoft.com/office/powerpoint/2010/main" val="402731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15358517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a:xfrm>
            <a:off x="381000" y="853213"/>
            <a:ext cx="10972800" cy="5257800"/>
          </a:xfrm>
        </p:spPr>
        <p:txBody>
          <a:bodyPr/>
          <a:lstStyle/>
          <a:p>
            <a:r>
              <a:rPr lang="en-US" dirty="0"/>
              <a:t>Theo mô hình tổ chức phần mềm </a:t>
            </a:r>
            <a:r>
              <a:rPr lang="en-US" dirty="0" err="1"/>
              <a:t>QuanLyBanHang</a:t>
            </a:r>
            <a:r>
              <a:rPr lang="en-US" dirty="0"/>
              <a:t> có bao nhiêu project?</a:t>
            </a:r>
          </a:p>
          <a:p>
            <a:r>
              <a:rPr lang="vi-VN" dirty="0"/>
              <a:t>Lớp</a:t>
            </a:r>
            <a:r>
              <a:rPr lang="en-US" dirty="0"/>
              <a:t> (project)</a:t>
            </a:r>
            <a:r>
              <a:rPr lang="vi-VN" dirty="0"/>
              <a:t> nào Kiểm tra các ràng buộc, tính toàn vẹn và hợp lệ dữ liệu, thực hiện tính toán và xử lý các yêu cầu nghiệp vụ, trước khi trả kết quả về</a:t>
            </a:r>
            <a:r>
              <a:rPr lang="en-US" dirty="0"/>
              <a:t>?</a:t>
            </a:r>
          </a:p>
        </p:txBody>
      </p:sp>
    </p:spTree>
    <p:extLst>
      <p:ext uri="{BB962C8B-B14F-4D97-AF65-F5344CB8AC3E}">
        <p14:creationId xmlns:p14="http://schemas.microsoft.com/office/powerpoint/2010/main" val="427637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24000" y="3853740"/>
            <a:ext cx="8763000" cy="224226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242" name="Picture 2" descr="http://themyndset.com/wp-content/uploads/2012/04/time-running-clock-Fotolia_11803550_Subscription_XL.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6294" b="100000" l="0" r="100000"/>
                    </a14:imgEffect>
                  </a14:imgLayer>
                </a14:imgProps>
              </a:ext>
              <a:ext uri="{28A0092B-C50C-407E-A947-70E740481C1C}">
                <a14:useLocalDpi xmlns:a14="http://schemas.microsoft.com/office/drawing/2010/main"/>
              </a:ext>
            </a:extLst>
          </a:blip>
          <a:srcRect/>
          <a:stretch/>
        </p:blipFill>
        <p:spPr bwMode="auto">
          <a:xfrm>
            <a:off x="1828802" y="278476"/>
            <a:ext cx="2514599" cy="45922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4294967295"/>
          </p:nvPr>
        </p:nvSpPr>
        <p:spPr>
          <a:xfrm>
            <a:off x="4301064" y="4698999"/>
            <a:ext cx="2969660" cy="609600"/>
          </a:xfrm>
          <a:prstGeom prst="rect">
            <a:avLst/>
          </a:prstGeom>
        </p:spPr>
        <p:txBody>
          <a:bodyPr>
            <a:noAutofit/>
          </a:bodyPr>
          <a:lstStyle/>
          <a:p>
            <a:pPr marL="0" indent="0" algn="ctr">
              <a:buNone/>
            </a:pPr>
            <a:r>
              <a:rPr lang="en-US" sz="3600" b="1" cap="small" dirty="0" err="1">
                <a:solidFill>
                  <a:schemeClr val="bg1"/>
                </a:solidFill>
              </a:rPr>
              <a:t>Điểm</a:t>
            </a:r>
            <a:r>
              <a:rPr lang="en-US" sz="3600" b="1" cap="small" dirty="0">
                <a:solidFill>
                  <a:schemeClr val="bg1"/>
                </a:solidFill>
              </a:rPr>
              <a:t> </a:t>
            </a:r>
            <a:r>
              <a:rPr lang="en-US" sz="3600" b="1" cap="small" dirty="0" err="1">
                <a:solidFill>
                  <a:schemeClr val="bg1"/>
                </a:solidFill>
              </a:rPr>
              <a:t>danh</a:t>
            </a:r>
            <a:endParaRPr lang="en-US" sz="3600" b="1" cap="small" dirty="0">
              <a:solidFill>
                <a:schemeClr val="bg1"/>
              </a:solidFill>
            </a:endParaRPr>
          </a:p>
        </p:txBody>
      </p:sp>
      <p:pic>
        <p:nvPicPr>
          <p:cNvPr id="2050" name="Picture 2" descr="http://newperspectivesradioshow.files.wordpress.com/2011/03/clock.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800600" y="304800"/>
            <a:ext cx="2362200" cy="226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1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a:xfrm>
            <a:off x="381000" y="853213"/>
            <a:ext cx="10972800" cy="5257800"/>
          </a:xfrm>
        </p:spPr>
        <p:txBody>
          <a:bodyPr/>
          <a:lstStyle/>
          <a:p>
            <a:r>
              <a:rPr lang="en-US" dirty="0"/>
              <a:t>Theo mô hình tổ chức phần mềm </a:t>
            </a:r>
            <a:r>
              <a:rPr lang="en-US" dirty="0" err="1"/>
              <a:t>QuanLyBanHang</a:t>
            </a:r>
            <a:r>
              <a:rPr lang="en-US" dirty="0"/>
              <a:t>, Project </a:t>
            </a:r>
            <a:r>
              <a:rPr lang="en-US" dirty="0" err="1"/>
              <a:t>DAL_QLBanHang</a:t>
            </a:r>
            <a:r>
              <a:rPr lang="en-US" dirty="0"/>
              <a:t> cần bắt buộc tham </a:t>
            </a:r>
            <a:r>
              <a:rPr lang="en-US" dirty="0" err="1"/>
              <a:t>chiếu</a:t>
            </a:r>
            <a:r>
              <a:rPr lang="en-US" dirty="0"/>
              <a:t> (Add References) tới project nào?</a:t>
            </a:r>
          </a:p>
          <a:p>
            <a:r>
              <a:rPr lang="vi-VN" dirty="0"/>
              <a:t>Phương thức ExecuteReader() trả về bao nhiêu giá trị?</a:t>
            </a:r>
            <a:r>
              <a:rPr lang="en-US" dirty="0"/>
              <a:t> Giải thích ý nghĩa.</a:t>
            </a:r>
          </a:p>
          <a:p>
            <a:r>
              <a:rPr lang="en-US" dirty="0"/>
              <a:t>Liệt kê các thành phần thuộc mô hình phi kết </a:t>
            </a:r>
            <a:r>
              <a:rPr lang="en-US" dirty="0" err="1"/>
              <a:t>nối</a:t>
            </a:r>
            <a:r>
              <a:rPr lang="en-US" dirty="0"/>
              <a:t> (disconnected) trong </a:t>
            </a:r>
            <a:r>
              <a:rPr lang="en-US" dirty="0" err="1"/>
              <a:t>ADO.Net</a:t>
            </a:r>
            <a:r>
              <a:rPr lang="en-US" dirty="0"/>
              <a:t>, giải thích ý nghĩa.</a:t>
            </a:r>
          </a:p>
        </p:txBody>
      </p:sp>
    </p:spTree>
    <p:extLst>
      <p:ext uri="{BB962C8B-B14F-4D97-AF65-F5344CB8AC3E}">
        <p14:creationId xmlns:p14="http://schemas.microsoft.com/office/powerpoint/2010/main" val="620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29141739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96772501"/>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Chuyên đề 1</a:t>
            </a:r>
          </a:p>
        </p:txBody>
      </p:sp>
      <p:sp>
        <p:nvSpPr>
          <p:cNvPr id="3" name="Content Placeholder 2"/>
          <p:cNvSpPr>
            <a:spLocks noGrp="1"/>
          </p:cNvSpPr>
          <p:nvPr>
            <p:ph idx="1"/>
          </p:nvPr>
        </p:nvSpPr>
        <p:spPr>
          <a:xfrm>
            <a:off x="609600" y="1066800"/>
            <a:ext cx="10972800" cy="5562600"/>
          </a:xfrm>
        </p:spPr>
        <p:txBody>
          <a:bodyPr>
            <a:normAutofit/>
          </a:bodyPr>
          <a:lstStyle/>
          <a:p>
            <a:r>
              <a:rPr lang="en-US" dirty="0"/>
              <a:t>Các nhóm thực hiện tính năng “thêm nhân viên” </a:t>
            </a:r>
            <a:r>
              <a:rPr lang="en-US" dirty="0" err="1"/>
              <a:t>theo</a:t>
            </a:r>
            <a:r>
              <a:rPr lang="en-US" dirty="0"/>
              <a:t> 3 cách:</a:t>
            </a:r>
          </a:p>
          <a:p>
            <a:pPr lvl="1"/>
            <a:r>
              <a:rPr lang="vi-VN" dirty="0"/>
              <a:t>Lệnh sql trực tiếp</a:t>
            </a:r>
            <a:endParaRPr lang="en-US" b="1" dirty="0"/>
          </a:p>
          <a:p>
            <a:pPr lvl="1"/>
            <a:r>
              <a:rPr lang="vi-VN" dirty="0"/>
              <a:t>Lệnh sql </a:t>
            </a:r>
            <a:r>
              <a:rPr lang="en-US" dirty="0"/>
              <a:t>với tham số</a:t>
            </a:r>
            <a:endParaRPr lang="en-US" b="1" dirty="0"/>
          </a:p>
          <a:p>
            <a:pPr lvl="1"/>
            <a:r>
              <a:rPr lang="en-US" dirty="0" err="1"/>
              <a:t>SqlCommand</a:t>
            </a:r>
            <a:r>
              <a:rPr lang="en-US" dirty="0"/>
              <a:t> và stored procedure</a:t>
            </a:r>
          </a:p>
          <a:p>
            <a:pPr lvl="1"/>
            <a:endParaRPr lang="en-US" b="1" dirty="0"/>
          </a:p>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dirty="0">
                <a:solidFill>
                  <a:prstClr val="black"/>
                </a:solidFill>
              </a:rPr>
              <a:t>Trình bày ưu </a:t>
            </a:r>
            <a:r>
              <a:rPr lang="en-US" dirty="0" err="1">
                <a:solidFill>
                  <a:prstClr val="black"/>
                </a:solidFill>
              </a:rPr>
              <a:t>nhươc</a:t>
            </a:r>
            <a:r>
              <a:rPr lang="en-US" dirty="0">
                <a:solidFill>
                  <a:prstClr val="black"/>
                </a:solidFill>
              </a:rPr>
              <a:t> điểm các cách thực hiện bên trên và nhóm lựa chọn cách nào để thực hiện dự án </a:t>
            </a:r>
            <a:r>
              <a:rPr lang="en-US" dirty="0" err="1">
                <a:solidFill>
                  <a:prstClr val="black"/>
                </a:solidFill>
              </a:rPr>
              <a:t>.Net</a:t>
            </a:r>
            <a:r>
              <a:rPr lang="en-US" dirty="0">
                <a:solidFill>
                  <a:prstClr val="black"/>
                </a:solidFill>
              </a:rPr>
              <a:t>? Vì </a:t>
            </a:r>
            <a:r>
              <a:rPr lang="en-US" dirty="0" err="1">
                <a:solidFill>
                  <a:prstClr val="black"/>
                </a:solidFill>
              </a:rPr>
              <a:t>sao</a:t>
            </a:r>
            <a:r>
              <a:rPr lang="en-US" dirty="0">
                <a:solidFill>
                  <a:prstClr val="black"/>
                </a:solidFill>
              </a:rPr>
              <a:t>?</a:t>
            </a: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a:p>
            <a:pPr lvl="1"/>
            <a:endParaRPr lang="en-US" b="1" dirty="0"/>
          </a:p>
        </p:txBody>
      </p:sp>
    </p:spTree>
    <p:extLst>
      <p:ext uri="{BB962C8B-B14F-4D97-AF65-F5344CB8AC3E}">
        <p14:creationId xmlns:p14="http://schemas.microsoft.com/office/powerpoint/2010/main" val="29817286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2</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2800" b="0" i="1" u="none" strike="noStrike" cap="none" spc="0" normalizeH="0" baseline="0" noProof="0" dirty="0">
                <a:ln>
                  <a:noFill/>
                </a:ln>
                <a:solidFill>
                  <a:prstClr val="black"/>
                </a:solidFill>
                <a:effectLst/>
                <a:uLnTx/>
                <a:uFillTx/>
              </a:rPr>
              <a:t>Hoàn thành mục 4.3 trong tài liệu dự án</a:t>
            </a: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pic>
        <p:nvPicPr>
          <p:cNvPr id="4" name="Picture 3">
            <a:extLst>
              <a:ext uri="{FF2B5EF4-FFF2-40B4-BE49-F238E27FC236}">
                <a16:creationId xmlns:a16="http://schemas.microsoft.com/office/drawing/2014/main" id="{5AD14D79-B3A5-E742-A956-3BBEDF968419}"/>
              </a:ext>
            </a:extLst>
          </p:cNvPr>
          <p:cNvPicPr>
            <a:picLocks noChangeAspect="1"/>
          </p:cNvPicPr>
          <p:nvPr/>
        </p:nvPicPr>
        <p:blipFill>
          <a:blip r:embed="rId3"/>
          <a:stretch>
            <a:fillRect/>
          </a:stretch>
        </p:blipFill>
        <p:spPr>
          <a:xfrm>
            <a:off x="1992161" y="1981200"/>
            <a:ext cx="8142439" cy="3967163"/>
          </a:xfrm>
          <a:prstGeom prst="rect">
            <a:avLst/>
          </a:prstGeom>
        </p:spPr>
      </p:pic>
    </p:spTree>
    <p:extLst>
      <p:ext uri="{BB962C8B-B14F-4D97-AF65-F5344CB8AC3E}">
        <p14:creationId xmlns:p14="http://schemas.microsoft.com/office/powerpoint/2010/main" val="4027709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Nội dung bài online 4</a:t>
            </a:r>
          </a:p>
        </p:txBody>
      </p:sp>
      <p:sp>
        <p:nvSpPr>
          <p:cNvPr id="6" name="Content Placeholder 5">
            <a:extLst>
              <a:ext uri="{FF2B5EF4-FFF2-40B4-BE49-F238E27FC236}">
                <a16:creationId xmlns:a16="http://schemas.microsoft.com/office/drawing/2014/main" id="{9F7EF69D-E57D-2027-7A20-ED5A6F6A9A39}"/>
              </a:ext>
            </a:extLst>
          </p:cNvPr>
          <p:cNvSpPr>
            <a:spLocks noGrp="1"/>
          </p:cNvSpPr>
          <p:nvPr>
            <p:ph idx="1"/>
          </p:nvPr>
        </p:nvSpPr>
        <p:spPr/>
        <p:txBody>
          <a:bodyPr/>
          <a:lstStyle/>
          <a:p>
            <a:r>
              <a:rPr lang="en-US" dirty="0"/>
              <a:t>Chức năng đăng nhập</a:t>
            </a:r>
          </a:p>
          <a:p>
            <a:r>
              <a:rPr lang="en-US" dirty="0"/>
              <a:t>Chức năng quên mật khẩu</a:t>
            </a:r>
          </a:p>
          <a:p>
            <a:r>
              <a:rPr lang="en-US" dirty="0"/>
              <a:t>Màn hình chính</a:t>
            </a:r>
          </a:p>
        </p:txBody>
      </p:sp>
    </p:spTree>
    <p:extLst>
      <p:ext uri="{BB962C8B-B14F-4D97-AF65-F5344CB8AC3E}">
        <p14:creationId xmlns:p14="http://schemas.microsoft.com/office/powerpoint/2010/main" val="1333674215"/>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en-US" dirty="0"/>
              <a:t>Tổ chức cấu trúc dự án</a:t>
            </a:r>
          </a:p>
          <a:p>
            <a:r>
              <a:rPr lang="en-US" dirty="0"/>
              <a:t>Th</a:t>
            </a:r>
            <a:r>
              <a:rPr lang="vi-VN" dirty="0"/>
              <a:t>ư</a:t>
            </a:r>
            <a:r>
              <a:rPr lang="en-US" dirty="0"/>
              <a:t> viện Ado.net</a:t>
            </a:r>
          </a:p>
          <a:p>
            <a:r>
              <a:rPr lang="en-US" dirty="0"/>
              <a:t>Giới thiệu nội dung bài 4</a:t>
            </a:r>
          </a:p>
          <a:p>
            <a:endParaRPr lang="en-US" dirty="0"/>
          </a:p>
          <a:p>
            <a:endParaRPr lang="en-US" dirty="0"/>
          </a:p>
          <a:p>
            <a:endParaRPr lang="en-US" dirty="0"/>
          </a:p>
        </p:txBody>
      </p:sp>
    </p:spTree>
    <p:extLst>
      <p:ext uri="{BB962C8B-B14F-4D97-AF65-F5344CB8AC3E}">
        <p14:creationId xmlns:p14="http://schemas.microsoft.com/office/powerpoint/2010/main" val="3465116824"/>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78257"/>
            <a:ext cx="6298300" cy="3850944"/>
          </a:xfrm>
          <a:prstGeom prst="rect">
            <a:avLst/>
          </a:prstGeom>
          <a:noFill/>
          <a:ln>
            <a:noFill/>
          </a:ln>
        </p:spPr>
      </p:pic>
    </p:spTree>
    <p:extLst>
      <p:ext uri="{BB962C8B-B14F-4D97-AF65-F5344CB8AC3E}">
        <p14:creationId xmlns:p14="http://schemas.microsoft.com/office/powerpoint/2010/main" val="175975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en-US" dirty="0"/>
              <a:t>Tổ chức cấu trúc dự án</a:t>
            </a:r>
          </a:p>
          <a:p>
            <a:r>
              <a:rPr lang="en-US" dirty="0"/>
              <a:t>Th</a:t>
            </a:r>
            <a:r>
              <a:rPr lang="vi-VN" dirty="0"/>
              <a:t>ư</a:t>
            </a:r>
            <a:r>
              <a:rPr lang="en-US" dirty="0"/>
              <a:t> viện Ado.net</a:t>
            </a:r>
          </a:p>
          <a:p>
            <a:r>
              <a:rPr lang="en-US" dirty="0"/>
              <a:t>Giới thiệu nội dung bài 4</a:t>
            </a:r>
          </a:p>
          <a:p>
            <a:endParaRPr lang="en-US" dirty="0"/>
          </a:p>
          <a:p>
            <a:endParaRPr lang="en-US" dirty="0"/>
          </a:p>
          <a:p>
            <a:endParaRPr lang="en-US" dirty="0"/>
          </a:p>
        </p:txBody>
      </p:sp>
    </p:spTree>
    <p:extLst>
      <p:ext uri="{BB962C8B-B14F-4D97-AF65-F5344CB8AC3E}">
        <p14:creationId xmlns:p14="http://schemas.microsoft.com/office/powerpoint/2010/main" val="35116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1</a:t>
            </a:r>
            <a:br>
              <a:rPr lang="en-US" dirty="0"/>
            </a:br>
            <a:r>
              <a:rPr lang="en-US" dirty="0"/>
              <a:t>Tổ chức cấu trúc dự án</a:t>
            </a:r>
          </a:p>
        </p:txBody>
      </p:sp>
    </p:spTree>
    <p:extLst>
      <p:ext uri="{BB962C8B-B14F-4D97-AF65-F5344CB8AC3E}">
        <p14:creationId xmlns:p14="http://schemas.microsoft.com/office/powerpoint/2010/main" val="257499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Nhắc lại các lý thuyết chính trong bài online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3219343"/>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en-US" sz="3200" dirty="0"/>
              <a:t>Mô hình 3 layer:  Data Access – Business Logic – Presentation Logic</a:t>
            </a:r>
          </a:p>
          <a:p>
            <a:pPr marL="342900" indent="-342900">
              <a:spcBef>
                <a:spcPct val="20000"/>
              </a:spcBef>
              <a:buClr>
                <a:srgbClr val="FF5A33"/>
              </a:buClr>
              <a:buFont typeface="Wingdings" pitchFamily="2" charset="2"/>
              <a:buChar char="q"/>
            </a:pPr>
            <a:r>
              <a:rPr lang="en-US" sz="3200" dirty="0"/>
              <a:t>Tổ chức dự án QLBH </a:t>
            </a:r>
          </a:p>
          <a:p>
            <a:pPr lvl="1">
              <a:spcBef>
                <a:spcPct val="20000"/>
              </a:spcBef>
              <a:buClr>
                <a:srgbClr val="FF5A33"/>
              </a:buClr>
            </a:pPr>
            <a:endParaRPr lang="en-US" sz="2800" dirty="0"/>
          </a:p>
          <a:p>
            <a:pPr marL="342900" indent="-342900">
              <a:spcBef>
                <a:spcPct val="20000"/>
              </a:spcBef>
              <a:buClr>
                <a:srgbClr val="FF5A33"/>
              </a:buClr>
              <a:buFont typeface="Wingdings" pitchFamily="2" charset="2"/>
              <a:buChar char="q"/>
            </a:pPr>
            <a:endParaRPr lang="en-US" sz="2800" dirty="0"/>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15832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40682724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a:xfrm>
            <a:off x="381000" y="853213"/>
            <a:ext cx="10972800" cy="5257800"/>
          </a:xfrm>
        </p:spPr>
        <p:txBody>
          <a:bodyPr/>
          <a:lstStyle/>
          <a:p>
            <a:r>
              <a:rPr lang="en-US" dirty="0"/>
              <a:t>Sv giải thích Login-Mô hình 3 layer bên dưới</a:t>
            </a:r>
          </a:p>
        </p:txBody>
      </p:sp>
      <p:pic>
        <p:nvPicPr>
          <p:cNvPr id="2" name="Picture 2" descr="Lập trình C# - Mô hình 3 lớp trong C#">
            <a:extLst>
              <a:ext uri="{FF2B5EF4-FFF2-40B4-BE49-F238E27FC236}">
                <a16:creationId xmlns:a16="http://schemas.microsoft.com/office/drawing/2014/main" id="{3573D38D-1A73-C238-5B84-FF3223C07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088" y="1427811"/>
            <a:ext cx="7098912" cy="543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6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a:xfrm>
            <a:off x="381000" y="853213"/>
            <a:ext cx="10972800" cy="5257800"/>
          </a:xfrm>
        </p:spPr>
        <p:txBody>
          <a:bodyPr/>
          <a:lstStyle/>
          <a:p>
            <a:r>
              <a:rPr lang="en-US" dirty="0"/>
              <a:t>Theo nội dung bài online 3 của dự án thì Project </a:t>
            </a:r>
            <a:r>
              <a:rPr lang="en-US" dirty="0" err="1"/>
              <a:t>DTO_QLBanHang</a:t>
            </a:r>
            <a:r>
              <a:rPr lang="en-US" dirty="0"/>
              <a:t> hỗ trợ công việc nào?</a:t>
            </a:r>
          </a:p>
          <a:p>
            <a:r>
              <a:rPr lang="en-US" dirty="0"/>
              <a:t>Theo nội dung bài online 3 của dự án thì  Project </a:t>
            </a:r>
            <a:r>
              <a:rPr lang="en-US" dirty="0" err="1"/>
              <a:t>DAL_QLBanHang</a:t>
            </a:r>
            <a:r>
              <a:rPr lang="en-US" dirty="0"/>
              <a:t> hỗ trợ công việc nào?</a:t>
            </a:r>
          </a:p>
          <a:p>
            <a:endParaRPr lang="en-US" dirty="0"/>
          </a:p>
        </p:txBody>
      </p:sp>
    </p:spTree>
    <p:extLst>
      <p:ext uri="{BB962C8B-B14F-4D97-AF65-F5344CB8AC3E}">
        <p14:creationId xmlns:p14="http://schemas.microsoft.com/office/powerpoint/2010/main" val="6626550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25719</TotalTime>
  <Words>666</Words>
  <Application>Microsoft Office PowerPoint</Application>
  <PresentationFormat>Widescreen</PresentationFormat>
  <Paragraphs>99</Paragraphs>
  <Slides>27</Slides>
  <Notes>12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Calibri</vt:lpstr>
      <vt:lpstr>Courier New</vt:lpstr>
      <vt:lpstr>Noto Sans Symbols</vt:lpstr>
      <vt:lpstr>Quattrocento Sans</vt:lpstr>
      <vt:lpstr>Roboto</vt:lpstr>
      <vt:lpstr>Roboto Lt</vt:lpstr>
      <vt:lpstr>Segoe UI</vt:lpstr>
      <vt:lpstr>Wingdings</vt:lpstr>
      <vt:lpstr>Custom Design</vt:lpstr>
      <vt:lpstr>1_Custom Design</vt:lpstr>
      <vt:lpstr>3_Custom Design</vt:lpstr>
      <vt:lpstr>2_Custom Design</vt:lpstr>
      <vt:lpstr>Dự Án C# Mẫu</vt:lpstr>
      <vt:lpstr>PowerPoint Presentation</vt:lpstr>
      <vt:lpstr>Mục tiêu</vt:lpstr>
      <vt:lpstr>Phần 1 Tổ chức cấu trúc dự án</vt:lpstr>
      <vt:lpstr>PowerPoint Presentation</vt:lpstr>
      <vt:lpstr>Nhắc lại các lý thuyết chính trong bài online</vt:lpstr>
      <vt:lpstr>Thảo luận</vt:lpstr>
      <vt:lpstr>Câu hỏi - sinh viên trả lời</vt:lpstr>
      <vt:lpstr>Câu hỏi - sinh viên trả lời</vt:lpstr>
      <vt:lpstr>Chuyên đề</vt:lpstr>
      <vt:lpstr>Chia nhóm thuyết trình</vt:lpstr>
      <vt:lpstr>Chuyên đề 1</vt:lpstr>
      <vt:lpstr>Phần 2 Thư viện Ado.net</vt:lpstr>
      <vt:lpstr>PowerPoint Presentation</vt:lpstr>
      <vt:lpstr>Nhắc lại các lý thuyết chính trong bài online</vt:lpstr>
      <vt:lpstr>Nhắc lại các lý thuyết chính trong bài online</vt:lpstr>
      <vt:lpstr>Nhắc lại các lý thuyết chính trong bài online</vt:lpstr>
      <vt:lpstr>Thảo luận</vt:lpstr>
      <vt:lpstr>Câu hỏi - sinh viên trả lời</vt:lpstr>
      <vt:lpstr>Câu hỏi - sinh viên trả lời</vt:lpstr>
      <vt:lpstr>Chuyên đề</vt:lpstr>
      <vt:lpstr>Chia nhóm thuyết trình</vt:lpstr>
      <vt:lpstr>Chuyên đề 1</vt:lpstr>
      <vt:lpstr>Chuyên đề 2</vt:lpstr>
      <vt:lpstr>Nội dung bài online 4</vt:lpstr>
      <vt:lpstr>Mục tiêu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Thế</cp:lastModifiedBy>
  <cp:revision>1564</cp:revision>
  <dcterms:created xsi:type="dcterms:W3CDTF">2013-04-23T08:05:33Z</dcterms:created>
  <dcterms:modified xsi:type="dcterms:W3CDTF">2023-10-03T04:27:00Z</dcterms:modified>
</cp:coreProperties>
</file>