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0"/>
  </p:notesMasterIdLst>
  <p:handoutMasterIdLst>
    <p:handoutMasterId r:id="rId31"/>
  </p:handoutMasterIdLst>
  <p:sldIdLst>
    <p:sldId id="256" r:id="rId4"/>
    <p:sldId id="307" r:id="rId5"/>
    <p:sldId id="335" r:id="rId6"/>
    <p:sldId id="317" r:id="rId7"/>
    <p:sldId id="318" r:id="rId8"/>
    <p:sldId id="319" r:id="rId9"/>
    <p:sldId id="320" r:id="rId10"/>
    <p:sldId id="334" r:id="rId11"/>
    <p:sldId id="311" r:id="rId12"/>
    <p:sldId id="313" r:id="rId13"/>
    <p:sldId id="314" r:id="rId14"/>
    <p:sldId id="322" r:id="rId15"/>
    <p:sldId id="316" r:id="rId16"/>
    <p:sldId id="265" r:id="rId17"/>
    <p:sldId id="323" r:id="rId18"/>
    <p:sldId id="324" r:id="rId19"/>
    <p:sldId id="326" r:id="rId20"/>
    <p:sldId id="327" r:id="rId21"/>
    <p:sldId id="330" r:id="rId22"/>
    <p:sldId id="329" r:id="rId23"/>
    <p:sldId id="328" r:id="rId24"/>
    <p:sldId id="331" r:id="rId25"/>
    <p:sldId id="332" r:id="rId26"/>
    <p:sldId id="333" r:id="rId27"/>
    <p:sldId id="336" r:id="rId28"/>
    <p:sldId id="272" r:id="rId2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4C37"/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78" y="114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FEF09C3-5432-4DA0-9890-3050357C5E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27E202-B8C5-4411-9AB9-001230F36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C0FA2-A713-4856-8F75-7FAFAF357361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5FDCCD-9920-4087-A8EF-840D6BF96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30773E-42C5-4B13-84D2-DE05FB0C34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52E6A-8C14-4F5B-B0CB-3A4FCBC8D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795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866FF-EA9A-44BA-8DB2-FB8E70490571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89A33-A361-4541-B6A7-456994CC0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6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344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49293" y="1563638"/>
            <a:ext cx="3845416" cy="108012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49145" y="2634232"/>
            <a:ext cx="3845416" cy="7999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3116" y="843558"/>
            <a:ext cx="8077768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031416" y="2475359"/>
            <a:ext cx="1062118" cy="10621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012160" y="0"/>
            <a:ext cx="313184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131840" y="0"/>
            <a:ext cx="288032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221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244000" y="0"/>
            <a:ext cx="900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811908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77595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916268" y="0"/>
            <a:ext cx="900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30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29444" y="2912740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644464" y="2912740"/>
            <a:ext cx="4104000" cy="18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76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83048" y="0"/>
            <a:ext cx="2286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83048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98953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159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23528" y="24844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671560" y="183262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105640" y="341679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528" y="183262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105640" y="183204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671560" y="24844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14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191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154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966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4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0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48616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86924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116357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023301"/>
            <a:ext cx="3024336" cy="366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87664" y="1164297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196830" y="1426241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922350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0579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68185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2253238"/>
            <a:ext cx="5148064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2726814"/>
            <a:ext cx="51480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2" y="1244876"/>
            <a:ext cx="2693964" cy="2636602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2754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1065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0381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9814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700934" y="32249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700934" y="189860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00934" y="347471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58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3" r:id="rId3"/>
    <p:sldLayoutId id="2147483660" r:id="rId4"/>
    <p:sldLayoutId id="2147483661" r:id="rId5"/>
    <p:sldLayoutId id="2147483662" r:id="rId6"/>
    <p:sldLayoutId id="2147483664" r:id="rId7"/>
    <p:sldLayoutId id="2147483655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3" r:id="rId14"/>
    <p:sldLayoutId id="2147483672" r:id="rId15"/>
    <p:sldLayoutId id="2147483671" r:id="rId16"/>
    <p:sldLayoutId id="2147483656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55776" y="2031689"/>
            <a:ext cx="3845416" cy="1080121"/>
          </a:xfrm>
        </p:spPr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GIT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5868144" y="4523737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Sv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Phạm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Tiến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Thành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8B3355-DE99-4F50-ACD9-01E8DBFE37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err="1">
                <a:solidFill>
                  <a:schemeClr val="accent1"/>
                </a:solidFill>
              </a:rPr>
              <a:t>Github</a:t>
            </a:r>
            <a:r>
              <a:rPr lang="en-US" altLang="ko-KR" b="1" dirty="0">
                <a:solidFill>
                  <a:srgbClr val="D15A12"/>
                </a:solidFill>
              </a:rPr>
              <a:t> </a:t>
            </a:r>
            <a:r>
              <a:rPr lang="en-US" altLang="ko-KR" b="1" dirty="0"/>
              <a:t>Uses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7255F9C-A969-4659-9A24-990F254AF6D2}"/>
              </a:ext>
            </a:extLst>
          </p:cNvPr>
          <p:cNvGrpSpPr/>
          <p:nvPr/>
        </p:nvGrpSpPr>
        <p:grpSpPr>
          <a:xfrm>
            <a:off x="395536" y="756691"/>
            <a:ext cx="8424936" cy="1046573"/>
            <a:chOff x="1472558" y="998559"/>
            <a:chExt cx="2765965" cy="81141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17DBA4-1A1A-4F79-B4D2-A06FB1732EA4}"/>
                </a:ext>
              </a:extLst>
            </p:cNvPr>
            <p:cNvSpPr txBox="1"/>
            <p:nvPr/>
          </p:nvSpPr>
          <p:spPr>
            <a:xfrm>
              <a:off x="1472558" y="1165697"/>
              <a:ext cx="2765965" cy="6442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chọn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phần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“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new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respository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”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hoặc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đổi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đường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dẫn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thành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tên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github.com/new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Sau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đó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tiến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hành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nhập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thông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tin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như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repository name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(tên)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Description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(Miêu Tả)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Tiếp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sẽ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lựa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chọn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Public(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ai cũng có thể xem hoặc sửa) .Private(chỉ những người bạn cho phép mới xem được)</a:t>
              </a:r>
            </a:p>
            <a:p>
              <a:pPr marL="171450" indent="-171450">
                <a:buFontTx/>
                <a:buChar char="-"/>
              </a:pP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Cuối cùng ta chọn “Create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repository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” để khởi tạo kho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EE52FAB-20BD-4450-8541-D8DA409AD161}"/>
                </a:ext>
              </a:extLst>
            </p:cNvPr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Bước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2: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Tạo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một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kho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lưu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trữ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mới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28" name="Picture Placeholder 2">
            <a:extLst>
              <a:ext uri="{FF2B5EF4-FFF2-40B4-BE49-F238E27FC236}">
                <a16:creationId xmlns:a16="http://schemas.microsoft.com/office/drawing/2014/main" id="{4F4F5083-370C-4A92-8587-FD07E633CC4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0"/>
          <a:stretch/>
        </p:blipFill>
        <p:spPr>
          <a:xfrm>
            <a:off x="1602788" y="1787728"/>
            <a:ext cx="5938424" cy="3175144"/>
          </a:xfrm>
        </p:spPr>
      </p:pic>
    </p:spTree>
    <p:extLst>
      <p:ext uri="{BB962C8B-B14F-4D97-AF65-F5344CB8AC3E}">
        <p14:creationId xmlns:p14="http://schemas.microsoft.com/office/powerpoint/2010/main" val="28858847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err="1">
                <a:solidFill>
                  <a:schemeClr val="accent1"/>
                </a:solidFill>
              </a:rPr>
              <a:t>Github</a:t>
            </a:r>
            <a:r>
              <a:rPr lang="en-US" altLang="ko-KR" b="1" dirty="0">
                <a:solidFill>
                  <a:srgbClr val="D15A12"/>
                </a:solidFill>
              </a:rPr>
              <a:t> </a:t>
            </a:r>
            <a:r>
              <a:rPr lang="en-US" altLang="ko-KR" b="1" dirty="0"/>
              <a:t>Uses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7255F9C-A969-4659-9A24-990F254AF6D2}"/>
              </a:ext>
            </a:extLst>
          </p:cNvPr>
          <p:cNvGrpSpPr/>
          <p:nvPr/>
        </p:nvGrpSpPr>
        <p:grpSpPr>
          <a:xfrm>
            <a:off x="395536" y="756692"/>
            <a:ext cx="8424936" cy="720109"/>
            <a:chOff x="1472558" y="998559"/>
            <a:chExt cx="2765965" cy="72010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17DBA4-1A1A-4F79-B4D2-A06FB1732EA4}"/>
                </a:ext>
              </a:extLst>
            </p:cNvPr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tiến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hành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copy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đường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dẫn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của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mục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vừa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tạo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thêm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đuôi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“.git”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làm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việc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Với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đường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link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của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người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khác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gửi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cũng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làm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tương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tự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EE52FAB-20BD-4450-8541-D8DA409AD161}"/>
                </a:ext>
              </a:extLst>
            </p:cNvPr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Bước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3: Copy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đường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dẫn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làm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việc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28" name="Picture Placeholder 2">
            <a:extLst>
              <a:ext uri="{FF2B5EF4-FFF2-40B4-BE49-F238E27FC236}">
                <a16:creationId xmlns:a16="http://schemas.microsoft.com/office/drawing/2014/main" id="{4F4F5083-370C-4A92-8587-FD07E633CC4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3" t="3694" r="-1163" b="-154"/>
          <a:stretch/>
        </p:blipFill>
        <p:spPr>
          <a:xfrm>
            <a:off x="1622738" y="1605366"/>
            <a:ext cx="5970531" cy="3356785"/>
          </a:xfrm>
        </p:spPr>
      </p:pic>
    </p:spTree>
    <p:extLst>
      <p:ext uri="{BB962C8B-B14F-4D97-AF65-F5344CB8AC3E}">
        <p14:creationId xmlns:p14="http://schemas.microsoft.com/office/powerpoint/2010/main" val="119497375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755576" y="339502"/>
            <a:ext cx="83884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git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7754" y="1426511"/>
            <a:ext cx="6570630" cy="61592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12"/>
          <p:cNvSpPr txBox="1"/>
          <p:nvPr/>
        </p:nvSpPr>
        <p:spPr bwMode="auto">
          <a:xfrm>
            <a:off x="2073782" y="1588202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Git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gì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github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gì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1115576" y="1392293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43454" y="1482387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57754" y="2263268"/>
            <a:ext cx="6570630" cy="61592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12"/>
          <p:cNvSpPr txBox="1"/>
          <p:nvPr/>
        </p:nvSpPr>
        <p:spPr bwMode="auto">
          <a:xfrm>
            <a:off x="2073782" y="2424959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tạo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sử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github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115576" y="2229050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243454" y="2319144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2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57754" y="3100025"/>
            <a:ext cx="6570630" cy="615921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2073782" y="3261716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Thao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tác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với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git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115576" y="3065807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243454" y="3155901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3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2" name="Block Arc 25">
            <a:extLst>
              <a:ext uri="{FF2B5EF4-FFF2-40B4-BE49-F238E27FC236}">
                <a16:creationId xmlns:a16="http://schemas.microsoft.com/office/drawing/2014/main" id="{F3704C04-4C6A-488D-A1B1-0A45797DE885}"/>
              </a:ext>
            </a:extLst>
          </p:cNvPr>
          <p:cNvSpPr/>
          <p:nvPr/>
        </p:nvSpPr>
        <p:spPr>
          <a:xfrm>
            <a:off x="7556611" y="3218514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Block Arc 31">
            <a:extLst>
              <a:ext uri="{FF2B5EF4-FFF2-40B4-BE49-F238E27FC236}">
                <a16:creationId xmlns:a16="http://schemas.microsoft.com/office/drawing/2014/main" id="{ED53DA60-A9B4-4973-B408-03D91BC8A765}"/>
              </a:ext>
            </a:extLst>
          </p:cNvPr>
          <p:cNvSpPr/>
          <p:nvPr/>
        </p:nvSpPr>
        <p:spPr>
          <a:xfrm>
            <a:off x="7562552" y="1541458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Block Arc 31">
            <a:extLst>
              <a:ext uri="{FF2B5EF4-FFF2-40B4-BE49-F238E27FC236}">
                <a16:creationId xmlns:a16="http://schemas.microsoft.com/office/drawing/2014/main" id="{528D7918-9531-49B0-BF7C-FA7A7B5C3494}"/>
              </a:ext>
            </a:extLst>
          </p:cNvPr>
          <p:cNvSpPr/>
          <p:nvPr/>
        </p:nvSpPr>
        <p:spPr>
          <a:xfrm>
            <a:off x="7562552" y="2376116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33166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Môi</a:t>
            </a:r>
            <a:r>
              <a:rPr lang="en-US" altLang="ko-KR" dirty="0"/>
              <a:t> </a:t>
            </a:r>
            <a:r>
              <a:rPr lang="en-US" altLang="ko-KR" dirty="0" err="1"/>
              <a:t>trường</a:t>
            </a:r>
            <a:r>
              <a:rPr lang="en-US" altLang="ko-KR" dirty="0"/>
              <a:t> </a:t>
            </a:r>
            <a:r>
              <a:rPr lang="en-US" altLang="ko-KR" dirty="0" err="1"/>
              <a:t>sử</a:t>
            </a:r>
            <a:r>
              <a:rPr lang="en-US" altLang="ko-KR" dirty="0"/>
              <a:t> </a:t>
            </a:r>
            <a:r>
              <a:rPr lang="en-US" altLang="ko-KR" dirty="0" err="1"/>
              <a:t>dụng</a:t>
            </a:r>
            <a:r>
              <a:rPr lang="en-US" altLang="ko-KR" dirty="0"/>
              <a:t> git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EDF75A-99CD-4169-9082-B7CA72CBBFEE}"/>
              </a:ext>
            </a:extLst>
          </p:cNvPr>
          <p:cNvSpPr txBox="1"/>
          <p:nvPr/>
        </p:nvSpPr>
        <p:spPr>
          <a:xfrm>
            <a:off x="251520" y="1043163"/>
            <a:ext cx="8496944" cy="22510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Sử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ứng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git(git bash)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Sử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ứng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có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sẵn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command prompt(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cmd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Sử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Windowns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PowerShell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Sử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terminal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có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sẵn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trong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một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số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chương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trình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biên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dịch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code (vs code)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Lưu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ý: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sử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git, command prompt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hoặc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Windowns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PowerShell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cần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chú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ý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đường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dẫn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phải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trùng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với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mục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cần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sử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git</a:t>
            </a:r>
          </a:p>
        </p:txBody>
      </p:sp>
    </p:spTree>
    <p:extLst>
      <p:ext uri="{BB962C8B-B14F-4D97-AF65-F5344CB8AC3E}">
        <p14:creationId xmlns:p14="http://schemas.microsoft.com/office/powerpoint/2010/main" val="1587888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Nguyên</a:t>
            </a:r>
            <a:r>
              <a:rPr lang="en-US" altLang="ko-KR" dirty="0"/>
              <a:t> </a:t>
            </a:r>
            <a:r>
              <a:rPr lang="en-US" altLang="ko-KR" dirty="0" err="1"/>
              <a:t>Lý</a:t>
            </a:r>
            <a:r>
              <a:rPr lang="en-US" altLang="ko-KR" dirty="0"/>
              <a:t> </a:t>
            </a:r>
            <a:r>
              <a:rPr lang="en-US" altLang="ko-KR" dirty="0" err="1"/>
              <a:t>làm</a:t>
            </a:r>
            <a:r>
              <a:rPr lang="en-US" altLang="ko-KR" dirty="0"/>
              <a:t> </a:t>
            </a:r>
            <a:r>
              <a:rPr lang="en-US" altLang="ko-KR" dirty="0" err="1"/>
              <a:t>việc</a:t>
            </a:r>
            <a:endParaRPr lang="ko-KR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8B49EB-076D-4A20-9DDE-1D9EE2DD2E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Cài đặt Git Server lệnh làm việc với Remote Repository">
            <a:extLst>
              <a:ext uri="{FF2B5EF4-FFF2-40B4-BE49-F238E27FC236}">
                <a16:creationId xmlns:a16="http://schemas.microsoft.com/office/drawing/2014/main" id="{E7703765-46F4-409D-BD23-5D5E523C8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725" y="987574"/>
            <a:ext cx="4968552" cy="408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3DF6B67-0BB2-4492-89D5-B7D67A693709}"/>
              </a:ext>
            </a:extLst>
          </p:cNvPr>
          <p:cNvSpPr txBox="1"/>
          <p:nvPr/>
        </p:nvSpPr>
        <p:spPr>
          <a:xfrm>
            <a:off x="107504" y="1195832"/>
            <a:ext cx="4032221" cy="31051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vậy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thấy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nguyên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làm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việc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nó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gồm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2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phần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chính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phần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local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gồm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Staging Area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Local Repository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Staging Area: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vực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lưu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trữ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đổi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trên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tập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tin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nhằm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chuẩn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bị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việc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commit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Local Repository: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một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Repository(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chứa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code) ở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trên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máy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chúng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sẽ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đông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bộ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với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remote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reponsitory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Phần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sever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remote repository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một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lưu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trữ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ngoài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máy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tính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</a:rPr>
              <a:t>Git</a:t>
            </a:r>
            <a:r>
              <a:rPr lang="en-US" altLang="ko-KR" b="1" dirty="0">
                <a:solidFill>
                  <a:srgbClr val="D15A12"/>
                </a:solidFill>
              </a:rPr>
              <a:t> </a:t>
            </a:r>
            <a:r>
              <a:rPr lang="en-US" altLang="ko-KR" b="1" dirty="0"/>
              <a:t>Uses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17DBA4-1A1A-4F79-B4D2-A06FB1732EA4}"/>
              </a:ext>
            </a:extLst>
          </p:cNvPr>
          <p:cNvSpPr txBox="1"/>
          <p:nvPr/>
        </p:nvSpPr>
        <p:spPr>
          <a:xfrm>
            <a:off x="179512" y="756692"/>
            <a:ext cx="84249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Download code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từ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sever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về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máy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câu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lệnh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git clone 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“link repository in git hub” </a:t>
            </a:r>
            <a:r>
              <a:rPr lang="ko-KR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en-US" altLang="ko-K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chú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ý </a:t>
            </a:r>
            <a:r>
              <a:rPr lang="en-US" altLang="ko-K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phải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có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đuôi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“.git” ở </a:t>
            </a:r>
            <a:r>
              <a:rPr lang="en-US" altLang="ko-K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cuối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46CDC6-BFC7-4343-96CB-23E5988FC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63" y="1395248"/>
            <a:ext cx="8529129" cy="247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91002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</a:rPr>
              <a:t>Git</a:t>
            </a:r>
            <a:r>
              <a:rPr lang="en-US" altLang="ko-KR" b="1" dirty="0">
                <a:solidFill>
                  <a:srgbClr val="D15A12"/>
                </a:solidFill>
              </a:rPr>
              <a:t> </a:t>
            </a:r>
            <a:r>
              <a:rPr lang="en-US" altLang="ko-KR" b="1" dirty="0"/>
              <a:t>Uses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17DBA4-1A1A-4F79-B4D2-A06FB1732EA4}"/>
              </a:ext>
            </a:extLst>
          </p:cNvPr>
          <p:cNvSpPr txBox="1"/>
          <p:nvPr/>
        </p:nvSpPr>
        <p:spPr>
          <a:xfrm>
            <a:off x="179512" y="756692"/>
            <a:ext cx="84249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Khởi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tạo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phần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local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trong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máy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(Staging Area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Local Repository)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câu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lệnh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git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i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22355B-201D-4AA1-B7A3-ACB4B2AE4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20" y="1218357"/>
            <a:ext cx="8668960" cy="6763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27B9F1-5F75-4BE6-A070-48B8CEA79899}"/>
              </a:ext>
            </a:extLst>
          </p:cNvPr>
          <p:cNvSpPr txBox="1"/>
          <p:nvPr/>
        </p:nvSpPr>
        <p:spPr>
          <a:xfrm>
            <a:off x="179512" y="2013978"/>
            <a:ext cx="842493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Up file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lên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Staging Area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câu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lệnh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git add . (up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toàn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bộ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file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lên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).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Hoặc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git add “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rõ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file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cần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tải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” (up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một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file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nhất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định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4CBB1-4918-4872-960F-C5886D39C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04" y="2774720"/>
            <a:ext cx="8716591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6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</a:rPr>
              <a:t>Git</a:t>
            </a:r>
            <a:r>
              <a:rPr lang="en-US" altLang="ko-KR" b="1" dirty="0">
                <a:solidFill>
                  <a:srgbClr val="D15A12"/>
                </a:solidFill>
              </a:rPr>
              <a:t> </a:t>
            </a:r>
            <a:r>
              <a:rPr lang="en-US" altLang="ko-KR" b="1" dirty="0"/>
              <a:t>Uses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17DBA4-1A1A-4F79-B4D2-A06FB1732EA4}"/>
              </a:ext>
            </a:extLst>
          </p:cNvPr>
          <p:cNvSpPr txBox="1"/>
          <p:nvPr/>
        </p:nvSpPr>
        <p:spPr>
          <a:xfrm>
            <a:off x="179512" y="756692"/>
            <a:ext cx="84249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Kiểm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trạng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thái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file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câu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lệnh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git status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63891B-9443-429D-9A0A-FD0E2FEE9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46" y="1679996"/>
            <a:ext cx="7602011" cy="2086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D43A5E-7089-4AA8-B58D-A9337D4A5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46" y="1593176"/>
            <a:ext cx="9702382" cy="225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926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</a:rPr>
              <a:t>Git</a:t>
            </a:r>
            <a:r>
              <a:rPr lang="en-US" altLang="ko-KR" b="1" dirty="0">
                <a:solidFill>
                  <a:srgbClr val="D15A12"/>
                </a:solidFill>
              </a:rPr>
              <a:t> </a:t>
            </a:r>
            <a:r>
              <a:rPr lang="en-US" altLang="ko-KR" b="1" dirty="0"/>
              <a:t>Uses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17DBA4-1A1A-4F79-B4D2-A06FB1732EA4}"/>
              </a:ext>
            </a:extLst>
          </p:cNvPr>
          <p:cNvSpPr txBox="1"/>
          <p:nvPr/>
        </p:nvSpPr>
        <p:spPr>
          <a:xfrm>
            <a:off x="179512" y="756692"/>
            <a:ext cx="84249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5. add code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lên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Local Repository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câu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lệnh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git commit -m 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“comment”(</a:t>
            </a:r>
            <a:r>
              <a:rPr lang="en-US" altLang="ko-K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phần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bình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luận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nên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đặt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tên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để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cho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dễ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tìm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358E33-E4AF-4D2E-BEEB-D662374F8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35" y="1332756"/>
            <a:ext cx="8649907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96454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</a:rPr>
              <a:t>Git</a:t>
            </a:r>
            <a:r>
              <a:rPr lang="en-US" altLang="ko-KR" b="1" dirty="0">
                <a:solidFill>
                  <a:srgbClr val="D15A12"/>
                </a:solidFill>
              </a:rPr>
              <a:t> </a:t>
            </a:r>
            <a:r>
              <a:rPr lang="en-US" altLang="ko-KR" b="1" dirty="0"/>
              <a:t>Uses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Cài đặt Git Server lệnh làm việc với Remote Repository">
            <a:extLst>
              <a:ext uri="{FF2B5EF4-FFF2-40B4-BE49-F238E27FC236}">
                <a16:creationId xmlns:a16="http://schemas.microsoft.com/office/drawing/2014/main" id="{D7736DCE-E86B-4C02-A347-B10614364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756692"/>
            <a:ext cx="4968552" cy="408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ame 17">
            <a:extLst>
              <a:ext uri="{FF2B5EF4-FFF2-40B4-BE49-F238E27FC236}">
                <a16:creationId xmlns:a16="http://schemas.microsoft.com/office/drawing/2014/main" id="{1D252F72-F73B-4202-9AD4-90DCB0BAD0E8}"/>
              </a:ext>
            </a:extLst>
          </p:cNvPr>
          <p:cNvSpPr/>
          <p:nvPr/>
        </p:nvSpPr>
        <p:spPr>
          <a:xfrm>
            <a:off x="3419872" y="3644931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Frame 17">
            <a:extLst>
              <a:ext uri="{FF2B5EF4-FFF2-40B4-BE49-F238E27FC236}">
                <a16:creationId xmlns:a16="http://schemas.microsoft.com/office/drawing/2014/main" id="{24FF8A3B-22BA-49EC-82DF-F600CE915191}"/>
              </a:ext>
            </a:extLst>
          </p:cNvPr>
          <p:cNvSpPr/>
          <p:nvPr/>
        </p:nvSpPr>
        <p:spPr>
          <a:xfrm>
            <a:off x="4362483" y="3644931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22605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572000" y="517840"/>
            <a:ext cx="4104456" cy="988933"/>
            <a:chOff x="3779911" y="3327771"/>
            <a:chExt cx="1584177" cy="988933"/>
          </a:xfrm>
        </p:grpSpPr>
        <p:sp>
          <p:nvSpPr>
            <p:cNvPr id="6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Đây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Là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Trang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79911" y="3670373"/>
              <a:ext cx="158417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thực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tập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làm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designer web ở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công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ty A, ở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đây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ông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xếp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rất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vui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tính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Nhưng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hôm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nay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sếp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lại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yêu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cầu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Trang,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nộp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lại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của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hôm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qua,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tuần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trước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,…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000" y="2012292"/>
            <a:ext cx="4104456" cy="1179139"/>
            <a:chOff x="3779911" y="3327771"/>
            <a:chExt cx="1584177" cy="1179139"/>
          </a:xfrm>
        </p:grpSpPr>
        <p:sp>
          <p:nvSpPr>
            <p:cNvPr id="10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Đây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là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Hiếu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79911" y="3675913"/>
              <a:ext cx="158417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Hiếu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là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sinh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viên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it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đang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một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dự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án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nhỏ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trong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trường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Nhân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ngày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nghỉ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lễ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nên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về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quê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thăm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nhà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thì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bị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ly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không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lên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trường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được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Hiếu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muốn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làm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dự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án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luôn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ở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nhà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nhưng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không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lưu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laptop.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72000" y="3670060"/>
            <a:ext cx="4104456" cy="1271472"/>
            <a:chOff x="3779911" y="3327771"/>
            <a:chExt cx="1584177" cy="1271472"/>
          </a:xfrm>
        </p:grpSpPr>
        <p:sp>
          <p:nvSpPr>
            <p:cNvPr id="14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Đây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là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nhóm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học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79911" y="3583580"/>
              <a:ext cx="1584177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Nhóm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đang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cùng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nhau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một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dự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án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nhỏ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về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game,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nên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nhóm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đã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chia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nhau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ra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làm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mỗi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ngày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họ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lại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phải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ngồi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với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nhau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cùng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nộp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submit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xem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đã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chạy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được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chưa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Họ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thấy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tốn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thời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việc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tổng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hợp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rồi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chạy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Text Placeholder 17"/>
          <p:cNvSpPr txBox="1">
            <a:spLocks/>
          </p:cNvSpPr>
          <p:nvPr/>
        </p:nvSpPr>
        <p:spPr>
          <a:xfrm>
            <a:off x="1" y="2407948"/>
            <a:ext cx="2881490" cy="138515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>
                <a:solidFill>
                  <a:srgbClr val="FF0000"/>
                </a:solidFill>
                <a:latin typeface="+mj-lt"/>
                <a:cs typeface="Arial" pitchFamily="34" charset="0"/>
              </a:rPr>
              <a:t>Làm</a:t>
            </a:r>
            <a:r>
              <a:rPr lang="en-US" sz="2000" b="1" dirty="0">
                <a:solidFill>
                  <a:srgbClr val="FF0000"/>
                </a:solidFill>
                <a:latin typeface="+mj-lt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+mj-lt"/>
                <a:cs typeface="Arial" pitchFamily="34" charset="0"/>
              </a:rPr>
              <a:t>thế</a:t>
            </a:r>
            <a:r>
              <a:rPr lang="en-US" sz="2000" b="1" dirty="0">
                <a:solidFill>
                  <a:srgbClr val="FF0000"/>
                </a:solidFill>
                <a:latin typeface="+mj-lt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+mj-lt"/>
                <a:cs typeface="Arial" pitchFamily="34" charset="0"/>
              </a:rPr>
              <a:t>nào</a:t>
            </a:r>
            <a:r>
              <a:rPr lang="en-US" sz="2000" b="1" dirty="0">
                <a:solidFill>
                  <a:srgbClr val="FF0000"/>
                </a:solidFill>
                <a:latin typeface="+mj-lt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+mj-lt"/>
                <a:cs typeface="Arial" pitchFamily="34" charset="0"/>
              </a:rPr>
              <a:t>để</a:t>
            </a:r>
            <a:r>
              <a:rPr lang="en-US" sz="2000" b="1" dirty="0">
                <a:solidFill>
                  <a:srgbClr val="FF0000"/>
                </a:solidFill>
                <a:latin typeface="+mj-lt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+mj-lt"/>
                <a:cs typeface="Arial" pitchFamily="34" charset="0"/>
              </a:rPr>
              <a:t>giải</a:t>
            </a:r>
            <a:endParaRPr lang="en-US" sz="2000" b="1" dirty="0">
              <a:solidFill>
                <a:srgbClr val="FF0000"/>
              </a:solidFill>
              <a:latin typeface="+mj-lt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FF0000"/>
                </a:solidFill>
                <a:latin typeface="+mj-lt"/>
                <a:cs typeface="Arial" pitchFamily="34" charset="0"/>
              </a:rPr>
              <a:t>quyết</a:t>
            </a:r>
            <a:r>
              <a:rPr lang="en-US" sz="2000" b="1" dirty="0">
                <a:solidFill>
                  <a:srgbClr val="FF0000"/>
                </a:solidFill>
                <a:latin typeface="+mj-lt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+mj-lt"/>
                <a:cs typeface="Arial" pitchFamily="34" charset="0"/>
              </a:rPr>
              <a:t>các</a:t>
            </a:r>
            <a:r>
              <a:rPr lang="en-US" sz="2000" b="1" dirty="0">
                <a:solidFill>
                  <a:srgbClr val="FF0000"/>
                </a:solidFill>
                <a:latin typeface="+mj-lt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+mj-lt"/>
                <a:cs typeface="Arial" pitchFamily="34" charset="0"/>
              </a:rPr>
              <a:t>vấn</a:t>
            </a:r>
            <a:r>
              <a:rPr lang="en-US" sz="2000" b="1" dirty="0">
                <a:solidFill>
                  <a:srgbClr val="FF0000"/>
                </a:solidFill>
                <a:latin typeface="+mj-lt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FF0000"/>
                </a:solidFill>
                <a:latin typeface="+mj-lt"/>
                <a:cs typeface="Arial" pitchFamily="34" charset="0"/>
              </a:rPr>
              <a:t>đề</a:t>
            </a:r>
            <a:r>
              <a:rPr lang="en-US" sz="2000" b="1" dirty="0">
                <a:solidFill>
                  <a:srgbClr val="FF0000"/>
                </a:solidFill>
                <a:latin typeface="+mj-lt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+mj-lt"/>
                <a:cs typeface="Arial" pitchFamily="34" charset="0"/>
              </a:rPr>
              <a:t>trên</a:t>
            </a:r>
            <a:r>
              <a:rPr lang="en-US" sz="2000" b="1" dirty="0">
                <a:solidFill>
                  <a:srgbClr val="FF0000"/>
                </a:solidFill>
                <a:latin typeface="+mj-lt"/>
                <a:cs typeface="Arial" pitchFamily="34" charset="0"/>
              </a:rPr>
              <a:t>?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F92783EC-D4A7-4F61-B24A-A20D7400646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3" r="11963"/>
          <a:stretch>
            <a:fillRect/>
          </a:stretch>
        </p:blipFill>
        <p:spPr>
          <a:xfrm>
            <a:off x="2700934" y="311769"/>
            <a:ext cx="1583034" cy="1385155"/>
          </a:xfrm>
        </p:spPr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B46D7EBC-CBFC-4A06-908D-0B32820D322B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7" r="14297"/>
          <a:stretch>
            <a:fillRect/>
          </a:stretch>
        </p:blipFill>
        <p:spPr/>
      </p:pic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0877E28D-9691-49B5-99D3-F625967B1AE1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1" r="11831"/>
          <a:stretch>
            <a:fillRect/>
          </a:stretch>
        </p:blipFill>
        <p:spPr/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B6B1A53-A979-41C0-BCF8-BC8DDEAB6119}"/>
              </a:ext>
            </a:extLst>
          </p:cNvPr>
          <p:cNvSpPr txBox="1">
            <a:spLocks/>
          </p:cNvSpPr>
          <p:nvPr/>
        </p:nvSpPr>
        <p:spPr>
          <a:xfrm>
            <a:off x="152400" y="464169"/>
            <a:ext cx="2729091" cy="138515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Ví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Dụ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khởi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động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bài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291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</a:rPr>
              <a:t>Git</a:t>
            </a:r>
            <a:r>
              <a:rPr lang="en-US" altLang="ko-KR" b="1" dirty="0">
                <a:solidFill>
                  <a:srgbClr val="D15A12"/>
                </a:solidFill>
              </a:rPr>
              <a:t> </a:t>
            </a:r>
            <a:r>
              <a:rPr lang="en-US" altLang="ko-KR" b="1" dirty="0"/>
              <a:t>Uses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17DBA4-1A1A-4F79-B4D2-A06FB1732EA4}"/>
              </a:ext>
            </a:extLst>
          </p:cNvPr>
          <p:cNvSpPr txBox="1"/>
          <p:nvPr/>
        </p:nvSpPr>
        <p:spPr>
          <a:xfrm>
            <a:off x="179512" y="756692"/>
            <a:ext cx="84249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Thêm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địa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chỉ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remote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reponsitory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địa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chỉ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sever):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câu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lệnh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git remote add origin “link remote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reponsitory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github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”</a:t>
            </a:r>
            <a:endParaRPr lang="en-US" altLang="ko-KR" sz="1200" i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9C67FA-4C28-4E17-A9D9-9E01FC722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20" y="1332756"/>
            <a:ext cx="8487960" cy="6763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46A42D-F830-41EC-8258-838EF5E782E0}"/>
              </a:ext>
            </a:extLst>
          </p:cNvPr>
          <p:cNvSpPr txBox="1"/>
          <p:nvPr/>
        </p:nvSpPr>
        <p:spPr>
          <a:xfrm>
            <a:off x="179512" y="2110085"/>
            <a:ext cx="84249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đổi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địa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chỉ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remote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reponsitory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câu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lệnh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git remote set-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url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origin “link remote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reponsitory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github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”</a:t>
            </a:r>
            <a:endParaRPr lang="en-US" altLang="ko-KR" sz="1200" i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62D0D9-1CEF-42A7-9E83-21C2A7F30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20" y="2741196"/>
            <a:ext cx="8335538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34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</a:rPr>
              <a:t>Git</a:t>
            </a:r>
            <a:r>
              <a:rPr lang="en-US" altLang="ko-KR" b="1" dirty="0">
                <a:solidFill>
                  <a:srgbClr val="D15A12"/>
                </a:solidFill>
              </a:rPr>
              <a:t> </a:t>
            </a:r>
            <a:r>
              <a:rPr lang="en-US" altLang="ko-KR" b="1" dirty="0"/>
              <a:t>Uses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17DBA4-1A1A-4F79-B4D2-A06FB1732EA4}"/>
              </a:ext>
            </a:extLst>
          </p:cNvPr>
          <p:cNvSpPr txBox="1"/>
          <p:nvPr/>
        </p:nvSpPr>
        <p:spPr>
          <a:xfrm>
            <a:off x="179512" y="664359"/>
            <a:ext cx="842493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Tìm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hiểu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về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branch(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nhánh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):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+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tên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câu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lệnh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git branch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FB003A-E4D3-4458-AEDD-CC8DA5AF5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32756"/>
            <a:ext cx="8430802" cy="647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AB6937-2845-4439-9705-9CB4F66420EC}"/>
              </a:ext>
            </a:extLst>
          </p:cNvPr>
          <p:cNvSpPr txBox="1"/>
          <p:nvPr/>
        </p:nvSpPr>
        <p:spPr>
          <a:xfrm>
            <a:off x="179512" y="2109912"/>
            <a:ext cx="84249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+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đổi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tên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branch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câu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lệnh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git branch –M “new name” 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en-US" altLang="ko-K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chú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ý </a:t>
            </a:r>
            <a:r>
              <a:rPr lang="en-US" altLang="ko-K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chữ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 </a:t>
            </a:r>
            <a:r>
              <a:rPr lang="en-US" altLang="ko-K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phải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viết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hoa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6B3283-29D3-42DD-A2CE-65C014373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22" y="2700943"/>
            <a:ext cx="8335538" cy="10955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B1090C-116A-4111-9992-E575A98D1A78}"/>
              </a:ext>
            </a:extLst>
          </p:cNvPr>
          <p:cNvSpPr txBox="1"/>
          <p:nvPr/>
        </p:nvSpPr>
        <p:spPr>
          <a:xfrm>
            <a:off x="179512" y="4018170"/>
            <a:ext cx="84249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Chú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ý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làm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việc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nhóm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cần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đặt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tên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branch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đúng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dự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án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để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tránh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push file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bị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đẩy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sang branch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riêng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555074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</a:rPr>
              <a:t>Git</a:t>
            </a:r>
            <a:r>
              <a:rPr lang="en-US" altLang="ko-KR" b="1" dirty="0">
                <a:solidFill>
                  <a:srgbClr val="D15A12"/>
                </a:solidFill>
              </a:rPr>
              <a:t> </a:t>
            </a:r>
            <a:r>
              <a:rPr lang="en-US" altLang="ko-KR" b="1" dirty="0"/>
              <a:t>Uses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17DBA4-1A1A-4F79-B4D2-A06FB1732EA4}"/>
              </a:ext>
            </a:extLst>
          </p:cNvPr>
          <p:cNvSpPr txBox="1"/>
          <p:nvPr/>
        </p:nvSpPr>
        <p:spPr>
          <a:xfrm>
            <a:off x="179512" y="756692"/>
            <a:ext cx="84249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8. Push code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lên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remote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reponsitory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câu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lệnh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git push –u origin “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tên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branch”</a:t>
            </a:r>
            <a:endParaRPr lang="en-US" altLang="ko-KR" sz="1200" i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F93338-1547-41A9-B35D-6D64CBB02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78" y="1330029"/>
            <a:ext cx="7830643" cy="18862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9EA991-6A4F-4D06-AD20-19F11B3B47D5}"/>
              </a:ext>
            </a:extLst>
          </p:cNvPr>
          <p:cNvSpPr txBox="1"/>
          <p:nvPr/>
        </p:nvSpPr>
        <p:spPr>
          <a:xfrm>
            <a:off x="179512" y="3216242"/>
            <a:ext cx="84249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Hoặc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B355BD-B74D-4C4B-ABBC-30A426DAD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29" y="3507099"/>
            <a:ext cx="8373644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395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</a:rPr>
              <a:t>Git</a:t>
            </a:r>
            <a:r>
              <a:rPr lang="en-US" altLang="ko-KR" b="1" dirty="0">
                <a:solidFill>
                  <a:srgbClr val="D15A12"/>
                </a:solidFill>
              </a:rPr>
              <a:t> </a:t>
            </a:r>
            <a:r>
              <a:rPr lang="en-US" altLang="ko-KR" b="1" dirty="0"/>
              <a:t>Uses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17DBA4-1A1A-4F79-B4D2-A06FB1732EA4}"/>
              </a:ext>
            </a:extLst>
          </p:cNvPr>
          <p:cNvSpPr txBox="1"/>
          <p:nvPr/>
        </p:nvSpPr>
        <p:spPr>
          <a:xfrm>
            <a:off x="179512" y="756692"/>
            <a:ext cx="84249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9. Pull code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trên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remote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reponsitory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về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máy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câu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lệnh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git pull</a:t>
            </a:r>
            <a:endParaRPr lang="en-US" altLang="ko-KR" sz="1200" i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BBD531-CAC8-492E-A4ED-648AE0883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78" y="1218357"/>
            <a:ext cx="8373644" cy="1819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23AD62-E7D1-4530-B8A6-A3F6A078C3DC}"/>
              </a:ext>
            </a:extLst>
          </p:cNvPr>
          <p:cNvSpPr txBox="1"/>
          <p:nvPr/>
        </p:nvSpPr>
        <p:spPr>
          <a:xfrm>
            <a:off x="171609" y="3130219"/>
            <a:ext cx="84249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có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thể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tiếp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tục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push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lên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remote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reponsitory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924C67-CAA8-4807-9F0C-992017339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84" y="3403965"/>
            <a:ext cx="8449854" cy="19052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4E6659-1E0D-4202-ACD2-1BED48CE1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4856" y="3121427"/>
            <a:ext cx="9198855" cy="31948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EBE158-0D04-47B7-BD2F-32E7DCEDB655}"/>
              </a:ext>
            </a:extLst>
          </p:cNvPr>
          <p:cNvSpPr txBox="1"/>
          <p:nvPr/>
        </p:nvSpPr>
        <p:spPr>
          <a:xfrm>
            <a:off x="171609" y="3583092"/>
            <a:ext cx="84249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</a:t>
            </a:r>
            <a:r>
              <a:rPr lang="en-US" altLang="ko-K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chú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ý: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làm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việc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nhóm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trước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push file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lên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sever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trước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tiên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cần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pull file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về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máy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trước</a:t>
            </a:r>
            <a:endParaRPr lang="en-US" altLang="ko-KR" sz="1200" i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9939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</a:rPr>
              <a:t>Git</a:t>
            </a:r>
            <a:r>
              <a:rPr lang="en-US" altLang="ko-KR" b="1" dirty="0">
                <a:solidFill>
                  <a:srgbClr val="D15A12"/>
                </a:solidFill>
              </a:rPr>
              <a:t> </a:t>
            </a:r>
            <a:r>
              <a:rPr lang="en-US" altLang="ko-KR" b="1" dirty="0"/>
              <a:t>Uses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17DBA4-1A1A-4F79-B4D2-A06FB1732EA4}"/>
              </a:ext>
            </a:extLst>
          </p:cNvPr>
          <p:cNvSpPr txBox="1"/>
          <p:nvPr/>
        </p:nvSpPr>
        <p:spPr>
          <a:xfrm>
            <a:off x="179512" y="756692"/>
            <a:ext cx="84249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thành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file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đã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được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sửa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6E2FD8-7F6A-4DC4-AE9C-8B7FB07C0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7614"/>
            <a:ext cx="9144000" cy="305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33002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755576" y="339502"/>
            <a:ext cx="83884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git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7754" y="1426511"/>
            <a:ext cx="6570630" cy="61592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12"/>
          <p:cNvSpPr txBox="1"/>
          <p:nvPr/>
        </p:nvSpPr>
        <p:spPr bwMode="auto">
          <a:xfrm>
            <a:off x="2073782" y="1588202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Git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gì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github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gì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1115576" y="1392293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43454" y="1482387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57754" y="2263268"/>
            <a:ext cx="6570630" cy="61592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12"/>
          <p:cNvSpPr txBox="1"/>
          <p:nvPr/>
        </p:nvSpPr>
        <p:spPr bwMode="auto">
          <a:xfrm>
            <a:off x="2073782" y="2424959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tạo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sử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github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115576" y="2229050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243454" y="2319144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2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57754" y="3100025"/>
            <a:ext cx="6570630" cy="615921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2073782" y="3261716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Thao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tác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với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git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115576" y="3065807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243454" y="3155901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3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3" name="Block Arc 31">
            <a:extLst>
              <a:ext uri="{FF2B5EF4-FFF2-40B4-BE49-F238E27FC236}">
                <a16:creationId xmlns:a16="http://schemas.microsoft.com/office/drawing/2014/main" id="{ED53DA60-A9B4-4973-B408-03D91BC8A765}"/>
              </a:ext>
            </a:extLst>
          </p:cNvPr>
          <p:cNvSpPr/>
          <p:nvPr/>
        </p:nvSpPr>
        <p:spPr>
          <a:xfrm>
            <a:off x="7562552" y="1541458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Block Arc 31">
            <a:extLst>
              <a:ext uri="{FF2B5EF4-FFF2-40B4-BE49-F238E27FC236}">
                <a16:creationId xmlns:a16="http://schemas.microsoft.com/office/drawing/2014/main" id="{528D7918-9531-49B0-BF7C-FA7A7B5C3494}"/>
              </a:ext>
            </a:extLst>
          </p:cNvPr>
          <p:cNvSpPr/>
          <p:nvPr/>
        </p:nvSpPr>
        <p:spPr>
          <a:xfrm>
            <a:off x="7562552" y="2376116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Block Arc 31">
            <a:extLst>
              <a:ext uri="{FF2B5EF4-FFF2-40B4-BE49-F238E27FC236}">
                <a16:creationId xmlns:a16="http://schemas.microsoft.com/office/drawing/2014/main" id="{B5049BE3-3603-4296-8289-2E8B0A02A321}"/>
              </a:ext>
            </a:extLst>
          </p:cNvPr>
          <p:cNvSpPr/>
          <p:nvPr/>
        </p:nvSpPr>
        <p:spPr>
          <a:xfrm>
            <a:off x="7559056" y="3202409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59254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75856" y="4731990"/>
            <a:ext cx="9144000" cy="288032"/>
          </a:xfrm>
        </p:spPr>
        <p:txBody>
          <a:bodyPr/>
          <a:lstStyle/>
          <a:p>
            <a:pPr lvl="0"/>
            <a:r>
              <a:rPr lang="en-US" altLang="ko-KR" dirty="0" err="1"/>
              <a:t>Phạm</a:t>
            </a:r>
            <a:r>
              <a:rPr lang="en-US" altLang="ko-KR" dirty="0"/>
              <a:t> </a:t>
            </a:r>
            <a:r>
              <a:rPr lang="en-US" altLang="ko-KR" dirty="0" err="1"/>
              <a:t>Tiến</a:t>
            </a:r>
            <a:r>
              <a:rPr lang="en-US" altLang="ko-KR" dirty="0"/>
              <a:t> </a:t>
            </a:r>
            <a:r>
              <a:rPr lang="en-US" altLang="ko-KR" dirty="0" err="1"/>
              <a:t>Thành</a:t>
            </a:r>
            <a:r>
              <a:rPr lang="en-US" altLang="ko-KR" dirty="0"/>
              <a:t> </a:t>
            </a:r>
            <a:r>
              <a:rPr lang="en-US" altLang="ko-KR" dirty="0" err="1"/>
              <a:t>Công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3840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755576" y="339502"/>
            <a:ext cx="83884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git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7754" y="1426511"/>
            <a:ext cx="6570630" cy="61592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12"/>
          <p:cNvSpPr txBox="1"/>
          <p:nvPr/>
        </p:nvSpPr>
        <p:spPr bwMode="auto">
          <a:xfrm>
            <a:off x="2073782" y="1588202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Git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gì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github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gì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1115576" y="1392293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43454" y="1482387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57754" y="2263268"/>
            <a:ext cx="6570630" cy="61592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12"/>
          <p:cNvSpPr txBox="1"/>
          <p:nvPr/>
        </p:nvSpPr>
        <p:spPr bwMode="auto">
          <a:xfrm>
            <a:off x="2073782" y="2424959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tạo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sử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github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115576" y="2229050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243454" y="2319144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2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57754" y="3100025"/>
            <a:ext cx="6570630" cy="615921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2073782" y="3261716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Thao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tác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với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git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115576" y="3065807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243454" y="3155901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3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2" name="Block Arc 25">
            <a:extLst>
              <a:ext uri="{FF2B5EF4-FFF2-40B4-BE49-F238E27FC236}">
                <a16:creationId xmlns:a16="http://schemas.microsoft.com/office/drawing/2014/main" id="{F3704C04-4C6A-488D-A1B1-0A45797DE885}"/>
              </a:ext>
            </a:extLst>
          </p:cNvPr>
          <p:cNvSpPr/>
          <p:nvPr/>
        </p:nvSpPr>
        <p:spPr>
          <a:xfrm>
            <a:off x="7556611" y="3218514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Block Arc 25">
            <a:extLst>
              <a:ext uri="{FF2B5EF4-FFF2-40B4-BE49-F238E27FC236}">
                <a16:creationId xmlns:a16="http://schemas.microsoft.com/office/drawing/2014/main" id="{974449CF-CEDE-4376-9F9D-8E7397B2DB68}"/>
              </a:ext>
            </a:extLst>
          </p:cNvPr>
          <p:cNvSpPr/>
          <p:nvPr/>
        </p:nvSpPr>
        <p:spPr>
          <a:xfrm>
            <a:off x="7566966" y="1582106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Block Arc 25">
            <a:extLst>
              <a:ext uri="{FF2B5EF4-FFF2-40B4-BE49-F238E27FC236}">
                <a16:creationId xmlns:a16="http://schemas.microsoft.com/office/drawing/2014/main" id="{40F36963-20B2-4CEB-AC4F-2F8F208AE5AA}"/>
              </a:ext>
            </a:extLst>
          </p:cNvPr>
          <p:cNvSpPr/>
          <p:nvPr/>
        </p:nvSpPr>
        <p:spPr>
          <a:xfrm>
            <a:off x="7566966" y="2376116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0183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Git/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en-US" altLang="ko-KR" dirty="0" err="1"/>
              <a:t>là</a:t>
            </a:r>
            <a:r>
              <a:rPr lang="en-US" altLang="ko-KR" dirty="0"/>
              <a:t> </a:t>
            </a:r>
            <a:r>
              <a:rPr lang="en-US" altLang="ko-KR" dirty="0" err="1"/>
              <a:t>gì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F8E3F1-8E5E-4BA9-BCED-BEDD40C4EE03}"/>
              </a:ext>
            </a:extLst>
          </p:cNvPr>
          <p:cNvSpPr txBox="1"/>
          <p:nvPr/>
        </p:nvSpPr>
        <p:spPr>
          <a:xfrm>
            <a:off x="997310" y="4557399"/>
            <a:ext cx="2998627" cy="277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F4E187C-1844-47EC-98E5-22A915C54E88}"/>
              </a:ext>
            </a:extLst>
          </p:cNvPr>
          <p:cNvGrpSpPr/>
          <p:nvPr/>
        </p:nvGrpSpPr>
        <p:grpSpPr>
          <a:xfrm>
            <a:off x="131886" y="1348415"/>
            <a:ext cx="8293050" cy="2422336"/>
            <a:chOff x="1515857" y="1099258"/>
            <a:chExt cx="2722666" cy="66111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720438-A2C7-4393-95C8-0F646E8E05EF}"/>
                </a:ext>
              </a:extLst>
            </p:cNvPr>
            <p:cNvSpPr txBox="1"/>
            <p:nvPr/>
          </p:nvSpPr>
          <p:spPr>
            <a:xfrm>
              <a:off x="1515857" y="1215301"/>
              <a:ext cx="2722666" cy="5450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Git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được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ví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trái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của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trái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của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github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Là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phần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mềm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lý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mã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nguồn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phân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tán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được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phát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triển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bởi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Linus Torvalds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năm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2005(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người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tạo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ra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linux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Github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là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một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hệ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thống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lý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dự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án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phiên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bản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code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là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một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nền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tảng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lưu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trữ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online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lớn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về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dự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án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một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người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hoặc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nhiều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người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làm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Giám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sát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những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thay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đổi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của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code,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lưu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thông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tin ai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đã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thay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đổi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khôi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phục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bị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xóa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hoặc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đã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từng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sửa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Ngoài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ra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github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còn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phép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người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dùng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tương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tác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kiểu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“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mạng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xã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hội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”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giõi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xem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những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người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bạn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thích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làm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gì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họ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đang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kết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nói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với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ai,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vv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1470094-A120-46C1-AFA5-FA0A1A0BA225}"/>
                </a:ext>
              </a:extLst>
            </p:cNvPr>
            <p:cNvSpPr txBox="1"/>
            <p:nvPr/>
          </p:nvSpPr>
          <p:spPr>
            <a:xfrm>
              <a:off x="1515857" y="1099258"/>
              <a:ext cx="2722666" cy="756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Git/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github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là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gì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238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Ví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Dụ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7156D-681F-4E43-87C3-52630F896E60}"/>
              </a:ext>
            </a:extLst>
          </p:cNvPr>
          <p:cNvSpPr txBox="1"/>
          <p:nvPr/>
        </p:nvSpPr>
        <p:spPr>
          <a:xfrm>
            <a:off x="395536" y="1079907"/>
            <a:ext cx="84249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Ví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về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một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lưu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trữ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code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167165-8DED-4834-8B12-98357FD8D1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13"/>
          <a:stretch/>
        </p:blipFill>
        <p:spPr>
          <a:xfrm>
            <a:off x="647564" y="1491630"/>
            <a:ext cx="7848872" cy="35056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AA96FD-B802-40A8-92E3-2CA5972E1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93" y="1491630"/>
            <a:ext cx="8869013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00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Ví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Dụ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7156D-681F-4E43-87C3-52630F896E60}"/>
              </a:ext>
            </a:extLst>
          </p:cNvPr>
          <p:cNvSpPr txBox="1"/>
          <p:nvPr/>
        </p:nvSpPr>
        <p:spPr>
          <a:xfrm>
            <a:off x="359532" y="843558"/>
            <a:ext cx="84249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lưu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thông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tin ai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đã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đổi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để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khôi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phục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code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bị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xóa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hoặc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code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đã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từng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sửa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137CA6-902F-4E6A-B37D-9C7775C91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2" y="1563638"/>
            <a:ext cx="7956376" cy="35231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279248-7B00-4F85-A2DC-B276346C8D44}"/>
              </a:ext>
            </a:extLst>
          </p:cNvPr>
          <p:cNvSpPr txBox="1"/>
          <p:nvPr/>
        </p:nvSpPr>
        <p:spPr>
          <a:xfrm>
            <a:off x="359532" y="1120557"/>
            <a:ext cx="84249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Giám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sát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những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đổi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code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486D95-9029-4BC5-BE48-CFAB9F185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6" y="1491630"/>
            <a:ext cx="8028384" cy="365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190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Ví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Dụ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7156D-681F-4E43-87C3-52630F896E60}"/>
              </a:ext>
            </a:extLst>
          </p:cNvPr>
          <p:cNvSpPr txBox="1"/>
          <p:nvPr/>
        </p:nvSpPr>
        <p:spPr>
          <a:xfrm>
            <a:off x="359532" y="843558"/>
            <a:ext cx="84249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Mình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có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thể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tương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tác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mạng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xã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hội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bằng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giõi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người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khác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279248-7B00-4F85-A2DC-B276346C8D44}"/>
              </a:ext>
            </a:extLst>
          </p:cNvPr>
          <p:cNvSpPr txBox="1"/>
          <p:nvPr/>
        </p:nvSpPr>
        <p:spPr>
          <a:xfrm>
            <a:off x="359532" y="1120557"/>
            <a:ext cx="84249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Hoặc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bình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luận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bất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cứ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dòng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code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nào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họ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8C1F51-7883-4D5D-8CDE-F20E27ED6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2" y="1442642"/>
            <a:ext cx="8321598" cy="3683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887398-DF6E-4271-B253-F338B6C70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32" y="1468742"/>
            <a:ext cx="8321598" cy="366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752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755576" y="339502"/>
            <a:ext cx="83884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git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7754" y="1426511"/>
            <a:ext cx="6570630" cy="61592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12"/>
          <p:cNvSpPr txBox="1"/>
          <p:nvPr/>
        </p:nvSpPr>
        <p:spPr bwMode="auto">
          <a:xfrm>
            <a:off x="2073782" y="1588202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Git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gì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github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gì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1115576" y="1392293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43454" y="1482387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57754" y="2263268"/>
            <a:ext cx="6570630" cy="61592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12"/>
          <p:cNvSpPr txBox="1"/>
          <p:nvPr/>
        </p:nvSpPr>
        <p:spPr bwMode="auto">
          <a:xfrm>
            <a:off x="2073782" y="2424959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tạo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sử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github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115576" y="2229050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243454" y="2319144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2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57754" y="3100025"/>
            <a:ext cx="6570630" cy="615921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2073782" y="3261716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Thao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tác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với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git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115576" y="3065807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243454" y="3155901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3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2" name="Block Arc 25">
            <a:extLst>
              <a:ext uri="{FF2B5EF4-FFF2-40B4-BE49-F238E27FC236}">
                <a16:creationId xmlns:a16="http://schemas.microsoft.com/office/drawing/2014/main" id="{F3704C04-4C6A-488D-A1B1-0A45797DE885}"/>
              </a:ext>
            </a:extLst>
          </p:cNvPr>
          <p:cNvSpPr/>
          <p:nvPr/>
        </p:nvSpPr>
        <p:spPr>
          <a:xfrm>
            <a:off x="7556611" y="3218514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Block Arc 31">
            <a:extLst>
              <a:ext uri="{FF2B5EF4-FFF2-40B4-BE49-F238E27FC236}">
                <a16:creationId xmlns:a16="http://schemas.microsoft.com/office/drawing/2014/main" id="{ED53DA60-A9B4-4973-B408-03D91BC8A765}"/>
              </a:ext>
            </a:extLst>
          </p:cNvPr>
          <p:cNvSpPr/>
          <p:nvPr/>
        </p:nvSpPr>
        <p:spPr>
          <a:xfrm>
            <a:off x="7562552" y="1541458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Block Arc 25">
            <a:extLst>
              <a:ext uri="{FF2B5EF4-FFF2-40B4-BE49-F238E27FC236}">
                <a16:creationId xmlns:a16="http://schemas.microsoft.com/office/drawing/2014/main" id="{5845DEDA-E27A-412B-B7C7-FF74D8E46BE9}"/>
              </a:ext>
            </a:extLst>
          </p:cNvPr>
          <p:cNvSpPr/>
          <p:nvPr/>
        </p:nvSpPr>
        <p:spPr>
          <a:xfrm>
            <a:off x="7536588" y="2378215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9920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err="1">
                <a:solidFill>
                  <a:schemeClr val="accent1"/>
                </a:solidFill>
              </a:rPr>
              <a:t>Github</a:t>
            </a:r>
            <a:r>
              <a:rPr lang="en-US" altLang="ko-KR" b="1" dirty="0">
                <a:solidFill>
                  <a:srgbClr val="D15A12"/>
                </a:solidFill>
              </a:rPr>
              <a:t> </a:t>
            </a:r>
            <a:r>
              <a:rPr lang="en-US" altLang="ko-KR" b="1" dirty="0"/>
              <a:t>Uses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7255F9C-A969-4659-9A24-990F254AF6D2}"/>
              </a:ext>
            </a:extLst>
          </p:cNvPr>
          <p:cNvGrpSpPr/>
          <p:nvPr/>
        </p:nvGrpSpPr>
        <p:grpSpPr>
          <a:xfrm>
            <a:off x="395536" y="664359"/>
            <a:ext cx="8424936" cy="784880"/>
            <a:chOff x="1472558" y="906226"/>
            <a:chExt cx="2765965" cy="78488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17DBA4-1A1A-4F79-B4D2-A06FB1732EA4}"/>
                </a:ext>
              </a:extLst>
            </p:cNvPr>
            <p:cNvSpPr txBox="1"/>
            <p:nvPr/>
          </p:nvSpPr>
          <p:spPr>
            <a:xfrm>
              <a:off x="1472558" y="1229441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 Ta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đăng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nhập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Github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với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đường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dẫn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github.com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Tạo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tài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khoản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hoặc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đăng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nhập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EE52FAB-20BD-4450-8541-D8DA409AD161}"/>
                </a:ext>
              </a:extLst>
            </p:cNvPr>
            <p:cNvSpPr txBox="1"/>
            <p:nvPr/>
          </p:nvSpPr>
          <p:spPr>
            <a:xfrm>
              <a:off x="1472558" y="906226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Bước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1: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Đăng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nhập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/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đăng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kí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vào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github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9F5D5E9-6B5D-4DF5-AA0F-1634F4C39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46" y="1481069"/>
            <a:ext cx="7911307" cy="364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3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6038</TotalTime>
  <Words>1187</Words>
  <Application>Microsoft Office PowerPoint</Application>
  <PresentationFormat>On-screen Show (16:9)</PresentationFormat>
  <Paragraphs>128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맑은 고딕</vt:lpstr>
      <vt:lpstr>Arial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Cong Pham</cp:lastModifiedBy>
  <cp:revision>128</cp:revision>
  <dcterms:created xsi:type="dcterms:W3CDTF">2016-12-05T23:26:54Z</dcterms:created>
  <dcterms:modified xsi:type="dcterms:W3CDTF">2021-06-23T15:31:56Z</dcterms:modified>
</cp:coreProperties>
</file>