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5" r:id="rId2"/>
    <p:sldId id="295" r:id="rId3"/>
    <p:sldId id="296" r:id="rId4"/>
    <p:sldId id="297" r:id="rId5"/>
    <p:sldId id="299" r:id="rId6"/>
    <p:sldId id="300" r:id="rId7"/>
    <p:sldId id="301" r:id="rId8"/>
    <p:sldId id="308" r:id="rId9"/>
    <p:sldId id="310" r:id="rId10"/>
    <p:sldId id="311" r:id="rId11"/>
    <p:sldId id="312" r:id="rId12"/>
    <p:sldId id="316" r:id="rId13"/>
    <p:sldId id="317" r:id="rId14"/>
    <p:sldId id="318" r:id="rId15"/>
    <p:sldId id="319" r:id="rId16"/>
    <p:sldId id="320" r:id="rId17"/>
    <p:sldId id="321" r:id="rId18"/>
    <p:sldId id="322" r:id="rId19"/>
    <p:sldId id="324" r:id="rId20"/>
    <p:sldId id="326" r:id="rId21"/>
    <p:sldId id="328" r:id="rId22"/>
    <p:sldId id="327" r:id="rId23"/>
    <p:sldId id="329" r:id="rId24"/>
    <p:sldId id="330" r:id="rId25"/>
    <p:sldId id="331" r:id="rId26"/>
    <p:sldId id="332" r:id="rId27"/>
    <p:sldId id="33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7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77CB7-86B3-4635-8AE2-3C39B29D2371}" v="21" dt="2021-01-25T03:24:15.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36" autoAdjust="0"/>
    <p:restoredTop sz="92402" autoAdjust="0"/>
  </p:normalViewPr>
  <p:slideViewPr>
    <p:cSldViewPr snapToGrid="0">
      <p:cViewPr varScale="1">
        <p:scale>
          <a:sx n="71" d="100"/>
          <a:sy n="71" d="100"/>
        </p:scale>
        <p:origin x="78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59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9D7E1-E5AC-4AB7-95CD-6E57287A7EEF}"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0F01A-602A-42CF-8886-814D7998854B}" type="slidenum">
              <a:rPr lang="en-US" smtClean="0"/>
              <a:t>‹#›</a:t>
            </a:fld>
            <a:endParaRPr lang="en-US"/>
          </a:p>
        </p:txBody>
      </p:sp>
    </p:spTree>
    <p:extLst>
      <p:ext uri="{BB962C8B-B14F-4D97-AF65-F5344CB8AC3E}">
        <p14:creationId xmlns:p14="http://schemas.microsoft.com/office/powerpoint/2010/main" val="2400220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5026" y="6353004"/>
            <a:ext cx="2743200" cy="365125"/>
          </a:xfrm>
        </p:spPr>
        <p:txBody>
          <a:bodyPr/>
          <a:lstStyle/>
          <a:p>
            <a:fld id="{154F4D4A-FD71-41E6-BED5-CF551BFDBC37}" type="datetimeFigureOut">
              <a:rPr lang="en-US" smtClean="0"/>
              <a:t>11/17/2021</a:t>
            </a:fld>
            <a:endParaRPr lang="en-US" dirty="0"/>
          </a:p>
        </p:txBody>
      </p:sp>
      <p:sp>
        <p:nvSpPr>
          <p:cNvPr id="5" name="Footer Placeholder 4"/>
          <p:cNvSpPr>
            <a:spLocks noGrp="1"/>
          </p:cNvSpPr>
          <p:nvPr>
            <p:ph type="ftr" sz="quarter" idx="11"/>
          </p:nvPr>
        </p:nvSpPr>
        <p:spPr>
          <a:xfrm>
            <a:off x="4140198" y="6356350"/>
            <a:ext cx="4114800" cy="365125"/>
          </a:xfrm>
        </p:spPr>
        <p:txBody>
          <a:bodyPr/>
          <a:lstStyle/>
          <a:p>
            <a:endParaRPr lang="en-US"/>
          </a:p>
        </p:txBody>
      </p:sp>
      <p:sp>
        <p:nvSpPr>
          <p:cNvPr id="6" name="Slide Number Placeholder 5"/>
          <p:cNvSpPr>
            <a:spLocks noGrp="1"/>
          </p:cNvSpPr>
          <p:nvPr>
            <p:ph type="sldNum" sz="quarter" idx="12"/>
          </p:nvPr>
        </p:nvSpPr>
        <p:spPr>
          <a:xfrm>
            <a:off x="8828310" y="6356350"/>
            <a:ext cx="2743200" cy="365125"/>
          </a:xfrm>
        </p:spPr>
        <p:txBody>
          <a:bodyPr/>
          <a:lstStyle/>
          <a:p>
            <a:fld id="{086B6608-6F69-448F-99DC-C9E613BFB696}" type="slidenum">
              <a:rPr lang="en-US" smtClean="0"/>
              <a:t>‹#›</a:t>
            </a:fld>
            <a:endParaRPr lang="en-US"/>
          </a:p>
        </p:txBody>
      </p:sp>
      <p:sp>
        <p:nvSpPr>
          <p:cNvPr id="2" name="Rectangle 1"/>
          <p:cNvSpPr/>
          <p:nvPr userDrawn="1"/>
        </p:nvSpPr>
        <p:spPr>
          <a:xfrm>
            <a:off x="0" y="0"/>
            <a:ext cx="12192000" cy="6486525"/>
          </a:xfrm>
          <a:prstGeom prst="rect">
            <a:avLst/>
          </a:prstGeom>
          <a:solidFill>
            <a:srgbClr val="2237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ctrTitle" hasCustomPrompt="1"/>
          </p:nvPr>
        </p:nvSpPr>
        <p:spPr>
          <a:xfrm>
            <a:off x="872110" y="-2030424"/>
            <a:ext cx="10583741" cy="997492"/>
          </a:xfrm>
          <a:prstGeom prst="rect">
            <a:avLst/>
          </a:prstGeom>
        </p:spPr>
        <p:txBody>
          <a:bodyPr anchor="b">
            <a:normAutofit/>
          </a:bodyPr>
          <a:lstStyle>
            <a:lvl1pPr algn="ctr">
              <a:defRPr sz="4800" b="1" baseline="0">
                <a:solidFill>
                  <a:schemeClr val="bg1"/>
                </a:solidFill>
                <a:latin typeface="Arial" panose="020B0604020202020204" pitchFamily="34" charset="0"/>
                <a:cs typeface="Arial" panose="020B0604020202020204" pitchFamily="34" charset="0"/>
              </a:defRPr>
            </a:lvl1pPr>
          </a:lstStyle>
          <a:p>
            <a:r>
              <a:rPr lang="en-US" dirty="0"/>
              <a:t>CHỦ ĐỀ</a:t>
            </a:r>
          </a:p>
        </p:txBody>
      </p:sp>
      <p:sp>
        <p:nvSpPr>
          <p:cNvPr id="10" name="Subtitle 2"/>
          <p:cNvSpPr>
            <a:spLocks noGrp="1"/>
          </p:cNvSpPr>
          <p:nvPr>
            <p:ph type="subTitle" idx="1" hasCustomPrompt="1"/>
          </p:nvPr>
        </p:nvSpPr>
        <p:spPr>
          <a:xfrm>
            <a:off x="872110" y="-782219"/>
            <a:ext cx="10583741" cy="384905"/>
          </a:xfrm>
          <a:prstGeom prst="rect">
            <a:avLst/>
          </a:prstGeo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8397" y="1582451"/>
            <a:ext cx="8678656" cy="1787955"/>
          </a:xfrm>
          <a:prstGeom prst="rect">
            <a:avLst/>
          </a:prstGeom>
        </p:spPr>
      </p:pic>
    </p:spTree>
    <p:extLst>
      <p:ext uri="{BB962C8B-B14F-4D97-AF65-F5344CB8AC3E}">
        <p14:creationId xmlns:p14="http://schemas.microsoft.com/office/powerpoint/2010/main" val="43544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F4D4A-FD71-41E6-BED5-CF551BFDBC37}" type="datetimeFigureOut">
              <a:rPr lang="en-US" smtClean="0"/>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80331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4F4D4A-FD71-41E6-BED5-CF551BFDBC3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extLst>
      <p:ext uri="{BB962C8B-B14F-4D97-AF65-F5344CB8AC3E}">
        <p14:creationId xmlns:p14="http://schemas.microsoft.com/office/powerpoint/2010/main" val="191530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2794" y="6362529"/>
            <a:ext cx="2743200" cy="365125"/>
          </a:xfrm>
        </p:spPr>
        <p:txBody>
          <a:bodyPr/>
          <a:lstStyle/>
          <a:p>
            <a:fld id="{154F4D4A-FD71-41E6-BED5-CF551BFDBC37}"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08593" y="6356350"/>
            <a:ext cx="2743200" cy="365125"/>
          </a:xfrm>
        </p:spPr>
        <p:txBody>
          <a:bodyPr/>
          <a:lstStyle/>
          <a:p>
            <a:fld id="{086B6608-6F69-448F-99DC-C9E613BFB696}" type="slidenum">
              <a:rPr lang="en-US" smtClean="0"/>
              <a:t>‹#›</a:t>
            </a:fld>
            <a:endParaRPr lang="en-US"/>
          </a:p>
        </p:txBody>
      </p:sp>
      <p:sp>
        <p:nvSpPr>
          <p:cNvPr id="8" name="TextBox 7">
            <a:extLst>
              <a:ext uri="{FF2B5EF4-FFF2-40B4-BE49-F238E27FC236}">
                <a16:creationId xmlns:a16="http://schemas.microsoft.com/office/drawing/2014/main" id="{1A142D89-B98B-F946-A31D-7ACA5974D791}"/>
              </a:ext>
            </a:extLst>
          </p:cNvPr>
          <p:cNvSpPr txBox="1"/>
          <p:nvPr userDrawn="1"/>
        </p:nvSpPr>
        <p:spPr>
          <a:xfrm>
            <a:off x="9807389" y="6578329"/>
            <a:ext cx="2251872" cy="215444"/>
          </a:xfrm>
          <a:prstGeom prst="rect">
            <a:avLst/>
          </a:prstGeom>
          <a:noFill/>
        </p:spPr>
        <p:txBody>
          <a:bodyPr wrap="square" lIns="0" tIns="0" rIns="0" bIns="0" rtlCol="0" anchor="ctr" anchorCtr="0">
            <a:spAutoFit/>
          </a:bodyPr>
          <a:lstStyle/>
          <a:p>
            <a:r>
              <a:rPr lang="en-US" sz="14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Phạm</a:t>
            </a:r>
            <a:r>
              <a:rPr lang="en-US" sz="1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4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Tiến</a:t>
            </a:r>
            <a:r>
              <a:rPr lang="en-US" sz="1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4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Thành</a:t>
            </a:r>
            <a:r>
              <a:rPr lang="en-US" sz="1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4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Công</a:t>
            </a:r>
            <a:endParaRPr lang="en-US" sz="1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351231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65590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235848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4"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63901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63685" y="2846231"/>
            <a:ext cx="4417452" cy="1460428"/>
          </a:xfrm>
          <a:prstGeom prst="rect">
            <a:avLst/>
          </a:prstGeom>
        </p:spPr>
        <p:txBody>
          <a:bodyPr anchor="b">
            <a:normAutofit/>
          </a:bodyPr>
          <a:lstStyle>
            <a:lvl1pPr algn="r">
              <a:defRPr sz="5600" b="1" baseline="0">
                <a:solidFill>
                  <a:srgbClr val="223771"/>
                </a:solidFill>
                <a:latin typeface="Arial" panose="020B0604020202020204" pitchFamily="34" charset="0"/>
                <a:cs typeface="Arial" panose="020B0604020202020204" pitchFamily="34" charset="0"/>
              </a:defRPr>
            </a:lvl1pPr>
          </a:lstStyle>
          <a:p>
            <a:r>
              <a:rPr lang="en-US" dirty="0"/>
              <a:t>CHỦ ĐỀ</a:t>
            </a:r>
          </a:p>
        </p:txBody>
      </p:sp>
      <p:sp>
        <p:nvSpPr>
          <p:cNvPr id="3" name="Subtitle 2"/>
          <p:cNvSpPr>
            <a:spLocks noGrp="1"/>
          </p:cNvSpPr>
          <p:nvPr>
            <p:ph type="subTitle" idx="1" hasCustomPrompt="1"/>
          </p:nvPr>
        </p:nvSpPr>
        <p:spPr>
          <a:xfrm>
            <a:off x="7263685" y="4429523"/>
            <a:ext cx="4417452" cy="750072"/>
          </a:xfrm>
          <a:prstGeom prst="rect">
            <a:avLst/>
          </a:prstGeom>
        </p:spPr>
        <p:txBody>
          <a:bodyPr/>
          <a:lstStyle>
            <a:lvl1pPr marL="0" indent="0" algn="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sp>
        <p:nvSpPr>
          <p:cNvPr id="4" name="Date Placeholder 3"/>
          <p:cNvSpPr>
            <a:spLocks noGrp="1"/>
          </p:cNvSpPr>
          <p:nvPr>
            <p:ph type="dt" sz="half" idx="10"/>
          </p:nvPr>
        </p:nvSpPr>
        <p:spPr/>
        <p:txBody>
          <a:bodyPr/>
          <a:lstStyle/>
          <a:p>
            <a:fld id="{154F4D4A-FD71-41E6-BED5-CF551BFDBC3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Content Placeholder 2"/>
          <p:cNvSpPr>
            <a:spLocks noGrp="1"/>
          </p:cNvSpPr>
          <p:nvPr>
            <p:ph idx="13" hasCustomPrompt="1"/>
          </p:nvPr>
        </p:nvSpPr>
        <p:spPr>
          <a:xfrm>
            <a:off x="1" y="862149"/>
            <a:ext cx="7096258" cy="5631943"/>
          </a:xfrm>
          <a:prstGeom prst="rect">
            <a:avLst/>
          </a:prstGeom>
        </p:spPr>
        <p:txBody>
          <a:bodyPr/>
          <a:lstStyle>
            <a:lvl1pPr marL="0" indent="0">
              <a:buNone/>
              <a:defRPr baseline="0"/>
            </a:lvl1pPr>
          </a:lstStyle>
          <a:p>
            <a:pPr lvl="0"/>
            <a:r>
              <a:rPr lang="en-US"/>
              <a:t>Hình ảnh</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89573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4F4D4A-FD71-41E6-BED5-CF551BFDBC37}"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Title 1"/>
          <p:cNvSpPr txBox="1">
            <a:spLocks/>
          </p:cNvSpPr>
          <p:nvPr userDrawn="1"/>
        </p:nvSpPr>
        <p:spPr>
          <a:xfrm>
            <a:off x="324528" y="227160"/>
            <a:ext cx="8061101" cy="553289"/>
          </a:xfrm>
          <a:prstGeom prst="rect">
            <a:avLst/>
          </a:prstGeom>
        </p:spPr>
        <p:txBody>
          <a:bodyPr>
            <a:normAutofit/>
          </a:bodyPr>
          <a:lstStyle>
            <a:lvl1pPr algn="l" defTabSz="914400" rtl="0" eaLnBrk="1" latinLnBrk="0" hangingPunct="1">
              <a:lnSpc>
                <a:spcPct val="90000"/>
              </a:lnSpc>
              <a:spcBef>
                <a:spcPct val="0"/>
              </a:spcBef>
              <a:buNone/>
              <a:defRPr sz="3000" b="1" kern="1200" baseline="0">
                <a:solidFill>
                  <a:srgbClr val="223771"/>
                </a:solidFill>
                <a:latin typeface="Arial" panose="020B0604020202020204" pitchFamily="34" charset="0"/>
                <a:ea typeface="+mj-ea"/>
                <a:cs typeface="Arial" panose="020B0604020202020204" pitchFamily="34" charset="0"/>
              </a:defRPr>
            </a:lvl1pPr>
          </a:lstStyle>
          <a:p>
            <a:r>
              <a:rPr lang="en-US"/>
              <a:t>CHỦ ĐỀ</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36646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99" y="351789"/>
            <a:ext cx="8061101" cy="922762"/>
          </a:xfrm>
          <a:prstGeom prst="rect">
            <a:avLst/>
          </a:prstGeom>
        </p:spPr>
        <p:txBody>
          <a:bodyPr>
            <a:normAutofit/>
          </a:bodyPr>
          <a:lstStyle>
            <a:lvl1pPr>
              <a:defRPr sz="3000" b="1">
                <a:solidFill>
                  <a:srgbClr val="223771"/>
                </a:solidFill>
              </a:defRPr>
            </a:lvl1pPr>
          </a:lstStyle>
          <a:p>
            <a:r>
              <a:rPr lang="en-US" dirty="0" err="1"/>
              <a:t>Chủ</a:t>
            </a:r>
            <a:r>
              <a:rPr lang="en-US" dirty="0"/>
              <a:t> </a:t>
            </a:r>
            <a:r>
              <a:rPr lang="en-US" dirty="0" err="1"/>
              <a:t>đề</a:t>
            </a:r>
            <a:endParaRPr lang="en-US" dirty="0"/>
          </a:p>
        </p:txBody>
      </p:sp>
      <p:sp>
        <p:nvSpPr>
          <p:cNvPr id="3" name="Content Placeholder 2"/>
          <p:cNvSpPr>
            <a:spLocks noGrp="1"/>
          </p:cNvSpPr>
          <p:nvPr>
            <p:ph sz="half" idx="1"/>
          </p:nvPr>
        </p:nvSpPr>
        <p:spPr>
          <a:xfrm>
            <a:off x="701899" y="1639781"/>
            <a:ext cx="333670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710"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4F4D4A-FD71-41E6-BED5-CF551BFDBC37}"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6608-6F69-448F-99DC-C9E613BFB696}" type="slidenum">
              <a:rPr lang="en-US" smtClean="0"/>
              <a:t>‹#›</a:t>
            </a:fld>
            <a:endParaRPr lang="en-US"/>
          </a:p>
        </p:txBody>
      </p:sp>
      <p:sp>
        <p:nvSpPr>
          <p:cNvPr id="9" name="Content Placeholder 3"/>
          <p:cNvSpPr>
            <a:spLocks noGrp="1"/>
          </p:cNvSpPr>
          <p:nvPr>
            <p:ph sz="half" idx="13"/>
          </p:nvPr>
        </p:nvSpPr>
        <p:spPr>
          <a:xfrm>
            <a:off x="8426539"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346954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4F4D4A-FD71-41E6-BED5-CF551BFDBC37}"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extLst>
      <p:ext uri="{BB962C8B-B14F-4D97-AF65-F5344CB8AC3E}">
        <p14:creationId xmlns:p14="http://schemas.microsoft.com/office/powerpoint/2010/main" val="37490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AE6AC-9427-433F-AC00-F723CA5DD87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
        <p:nvSpPr>
          <p:cNvPr id="4" name="Date Placeholder 3"/>
          <p:cNvSpPr>
            <a:spLocks noGrp="1"/>
          </p:cNvSpPr>
          <p:nvPr>
            <p:ph type="dt" sz="half" idx="2"/>
          </p:nvPr>
        </p:nvSpPr>
        <p:spPr>
          <a:xfrm>
            <a:off x="741484" y="636252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F4D4A-FD71-41E6-BED5-CF551BFDBC37}" type="datetimeFigureOut">
              <a:rPr lang="en-US" smtClean="0"/>
              <a:t>11/17/2021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B6608-6F69-448F-99DC-C9E613BFB696}" type="slidenum">
              <a:rPr lang="en-US" smtClean="0"/>
              <a:t>‹#›</a:t>
            </a:fld>
            <a:endParaRPr lang="en-US"/>
          </a:p>
        </p:txBody>
      </p:sp>
      <p:grpSp>
        <p:nvGrpSpPr>
          <p:cNvPr id="7" name="Group 6"/>
          <p:cNvGrpSpPr/>
          <p:nvPr/>
        </p:nvGrpSpPr>
        <p:grpSpPr>
          <a:xfrm>
            <a:off x="0" y="6494093"/>
            <a:ext cx="12192000" cy="373091"/>
            <a:chOff x="0" y="1661375"/>
            <a:chExt cx="12192000" cy="373091"/>
          </a:xfrm>
        </p:grpSpPr>
        <p:sp>
          <p:nvSpPr>
            <p:cNvPr id="8" name="Rectangle 7"/>
            <p:cNvSpPr/>
            <p:nvPr/>
          </p:nvSpPr>
          <p:spPr>
            <a:xfrm>
              <a:off x="0" y="1661375"/>
              <a:ext cx="12192000" cy="109728"/>
            </a:xfrm>
            <a:prstGeom prst="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60146"/>
              <a:ext cx="12192000" cy="274320"/>
            </a:xfrm>
            <a:prstGeom prst="rect">
              <a:avLst/>
            </a:prstGeom>
            <a:solidFill>
              <a:srgbClr val="223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0836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1" r:id="rId4"/>
    <p:sldLayoutId id="2147483663" r:id="rId5"/>
    <p:sldLayoutId id="2147483660" r:id="rId6"/>
    <p:sldLayoutId id="2147483651" r:id="rId7"/>
    <p:sldLayoutId id="2147483652" r:id="rId8"/>
    <p:sldLayoutId id="2147483654" r:id="rId9"/>
    <p:sldLayoutId id="2147483655"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9684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 What types of Scheduling Algorithm?</a:t>
            </a: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8" y="2197940"/>
            <a:ext cx="10902281" cy="1954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03A06F-BCA8-4B62-A2C6-DB0E2A707D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3461" y="1042059"/>
            <a:ext cx="4963795" cy="5225415"/>
          </a:xfrm>
          <a:prstGeom prst="rect">
            <a:avLst/>
          </a:prstGeom>
          <a:noFill/>
          <a:ln>
            <a:noFill/>
          </a:ln>
        </p:spPr>
      </p:pic>
      <p:sp>
        <p:nvSpPr>
          <p:cNvPr id="9" name="TextBox 8">
            <a:extLst>
              <a:ext uri="{FF2B5EF4-FFF2-40B4-BE49-F238E27FC236}">
                <a16:creationId xmlns:a16="http://schemas.microsoft.com/office/drawing/2014/main" id="{AEA8D7F1-9FE2-4CC7-A64E-AC20A213457F}"/>
              </a:ext>
            </a:extLst>
          </p:cNvPr>
          <p:cNvSpPr txBox="1"/>
          <p:nvPr/>
        </p:nvSpPr>
        <p:spPr>
          <a:xfrm>
            <a:off x="614744" y="2459550"/>
            <a:ext cx="6145306" cy="2754600"/>
          </a:xfrm>
          <a:prstGeom prst="rect">
            <a:avLst/>
          </a:prstGeom>
          <a:noFill/>
        </p:spPr>
        <p:txBody>
          <a:bodyPr wrap="square">
            <a:spAutoFit/>
          </a:bodyPr>
          <a:lstStyle/>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First Come First Serve (FCFS)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Shortest-Job-First (SJF) Scheduling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Shortest Remaining Time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Priority Scheduling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Round Robin Scheduling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Multilevel Queue Scheduling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659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1. </a:t>
            </a: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First Come First Serve (FCFS)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22921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Concept</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Scheduling algorithm "First come first serve". Like the name, this algorithm requires: the process that comes first will execute first, the process that comes later will execute later.</a:t>
            </a:r>
          </a:p>
          <a:p>
            <a:pPr>
              <a:buFontTx/>
              <a:buChar char="-"/>
            </a:pPr>
            <a:r>
              <a:rPr lang="en-US" sz="2200" dirty="0">
                <a:latin typeface="Times New Roman" panose="02020603050405020304" pitchFamily="18" charset="0"/>
                <a:cs typeface="Times New Roman" panose="02020603050405020304" pitchFamily="18" charset="0"/>
              </a:rPr>
              <a:t>First come first serve, it is the same as the data structure: Queue.</a:t>
            </a:r>
          </a:p>
          <a:p>
            <a:pPr>
              <a:buFontTx/>
              <a:buChar char="-"/>
            </a:pPr>
            <a:r>
              <a:rPr lang="en-US" sz="2200" dirty="0">
                <a:latin typeface="Times New Roman" panose="02020603050405020304" pitchFamily="18" charset="0"/>
                <a:cs typeface="Times New Roman" panose="02020603050405020304" pitchFamily="18" charset="0"/>
              </a:rPr>
              <a:t>A practical example of the First come first serve algorithm is buying tickets at a ticket counter.</a:t>
            </a:r>
          </a:p>
        </p:txBody>
      </p:sp>
    </p:spTree>
    <p:extLst>
      <p:ext uri="{BB962C8B-B14F-4D97-AF65-F5344CB8AC3E}">
        <p14:creationId xmlns:p14="http://schemas.microsoft.com/office/powerpoint/2010/main" val="3839474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1. </a:t>
            </a: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First Come First Serve (FCFS)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2"/>
            <a:ext cx="10902281" cy="3100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u="sng" dirty="0">
                <a:latin typeface="Times New Roman" panose="02020603050405020304" pitchFamily="18" charset="0"/>
                <a:cs typeface="Times New Roman" panose="02020603050405020304" pitchFamily="18" charset="0"/>
              </a:rPr>
              <a:t>Problem</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The Non Pre-emptive algorithm or the priority algorithm will not be used, the priority of the process is no longer important.</a:t>
            </a:r>
          </a:p>
          <a:p>
            <a:pPr>
              <a:buFontTx/>
              <a:buChar char="-"/>
            </a:pPr>
            <a:r>
              <a:rPr lang="en-US" sz="2200" dirty="0">
                <a:latin typeface="Times New Roman" panose="02020603050405020304" pitchFamily="18" charset="0"/>
                <a:cs typeface="Times New Roman" panose="02020603050405020304" pitchFamily="18" charset="0"/>
              </a:rPr>
              <a:t>That's why the system will easily crash, just because of improper process planning</a:t>
            </a:r>
          </a:p>
          <a:p>
            <a:pPr>
              <a:buFontTx/>
              <a:buChar char="-"/>
            </a:pPr>
            <a:r>
              <a:rPr lang="en-US" sz="2200" dirty="0">
                <a:latin typeface="Times New Roman" panose="02020603050405020304" pitchFamily="18" charset="0"/>
                <a:cs typeface="Times New Roman" panose="02020603050405020304" pitchFamily="18" charset="0"/>
              </a:rPr>
              <a:t>Non-optimal average time</a:t>
            </a:r>
          </a:p>
          <a:p>
            <a:pPr>
              <a:buFontTx/>
              <a:buChar char="-"/>
            </a:pPr>
            <a:r>
              <a:rPr lang="en-US" sz="2200" dirty="0">
                <a:latin typeface="Times New Roman" panose="02020603050405020304" pitchFamily="18" charset="0"/>
                <a:cs typeface="Times New Roman" panose="02020603050405020304" pitchFamily="18" charset="0"/>
              </a:rPr>
              <a:t>Parallel resource usage is not possible. This will result in the “Convoy” effect. As a result, resource usage (CPU, I/O, etc.) is poor.</a:t>
            </a:r>
          </a:p>
        </p:txBody>
      </p:sp>
    </p:spTree>
    <p:extLst>
      <p:ext uri="{BB962C8B-B14F-4D97-AF65-F5344CB8AC3E}">
        <p14:creationId xmlns:p14="http://schemas.microsoft.com/office/powerpoint/2010/main" val="2728271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1. </a:t>
            </a: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First Come First Serve (FCFS)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2"/>
            <a:ext cx="10902281" cy="3100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u="sng" dirty="0">
                <a:latin typeface="Times New Roman" panose="02020603050405020304" pitchFamily="18" charset="0"/>
                <a:cs typeface="Times New Roman" panose="02020603050405020304" pitchFamily="18" charset="0"/>
              </a:rPr>
              <a:t>What is the Convoy Effect???</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The Convoy effect occurs when there are many processes going on, and it needs to use a resource for a short time but is blocked by a process holding that resource for a long time!</a:t>
            </a:r>
          </a:p>
          <a:p>
            <a:pPr>
              <a:buFontTx/>
              <a:buChar char="-"/>
            </a:pPr>
            <a:r>
              <a:rPr lang="en-US" sz="2200" dirty="0">
                <a:latin typeface="Times New Roman" panose="02020603050405020304" pitchFamily="18" charset="0"/>
                <a:cs typeface="Times New Roman" panose="02020603050405020304" pitchFamily="18" charset="0"/>
              </a:rPr>
              <a:t>This leads to high resource usage and poor performance</a:t>
            </a:r>
          </a:p>
        </p:txBody>
      </p:sp>
      <p:pic>
        <p:nvPicPr>
          <p:cNvPr id="2050" name="Picture 2" descr="OS Convoy Effect in FCFS - javatpoint">
            <a:extLst>
              <a:ext uri="{FF2B5EF4-FFF2-40B4-BE49-F238E27FC236}">
                <a16:creationId xmlns:a16="http://schemas.microsoft.com/office/drawing/2014/main" id="{2BB8ABBD-6CC3-4B9D-8854-F94A8541B2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536"/>
          <a:stretch/>
        </p:blipFill>
        <p:spPr bwMode="auto">
          <a:xfrm>
            <a:off x="1702753" y="4115082"/>
            <a:ext cx="8786494" cy="185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687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1. </a:t>
            </a: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First Come First Serve (FCFS)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8" y="2282942"/>
            <a:ext cx="6143508" cy="3100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u="sng" dirty="0">
                <a:latin typeface="Times New Roman" panose="02020603050405020304" pitchFamily="18" charset="0"/>
                <a:cs typeface="Times New Roman" panose="02020603050405020304" pitchFamily="18" charset="0"/>
              </a:rPr>
              <a:t>Illustration diagram</a:t>
            </a:r>
            <a:r>
              <a:rPr lang="en-US" sz="22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AD09F2AB-1993-451E-9EE6-9AD53B278DD6}"/>
              </a:ext>
            </a:extLst>
          </p:cNvPr>
          <p:cNvPicPr>
            <a:picLocks noChangeAspect="1"/>
          </p:cNvPicPr>
          <p:nvPr/>
        </p:nvPicPr>
        <p:blipFill>
          <a:blip r:embed="rId2"/>
          <a:stretch>
            <a:fillRect/>
          </a:stretch>
        </p:blipFill>
        <p:spPr>
          <a:xfrm>
            <a:off x="4697504" y="1042059"/>
            <a:ext cx="7001435" cy="5303437"/>
          </a:xfrm>
          <a:prstGeom prst="rect">
            <a:avLst/>
          </a:prstGeom>
        </p:spPr>
      </p:pic>
    </p:spTree>
    <p:extLst>
      <p:ext uri="{BB962C8B-B14F-4D97-AF65-F5344CB8AC3E}">
        <p14:creationId xmlns:p14="http://schemas.microsoft.com/office/powerpoint/2010/main" val="2547751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Shortest-Job-First (SJF)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3566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Characteristics</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It works on the principle that the shortest time or interval will run first.</a:t>
            </a:r>
          </a:p>
          <a:p>
            <a:pPr>
              <a:buFontTx/>
              <a:buChar char="-"/>
            </a:pPr>
            <a:r>
              <a:rPr lang="en-US" sz="2200" dirty="0">
                <a:latin typeface="Times New Roman" panose="02020603050405020304" pitchFamily="18" charset="0"/>
                <a:cs typeface="Times New Roman" panose="02020603050405020304" pitchFamily="18" charset="0"/>
              </a:rPr>
              <a:t>Will minimize waiting time.</a:t>
            </a:r>
          </a:p>
          <a:p>
            <a:pPr>
              <a:buFontTx/>
              <a:buChar char="-"/>
            </a:pPr>
            <a:r>
              <a:rPr lang="en-US" sz="2200" dirty="0">
                <a:latin typeface="Times New Roman" panose="02020603050405020304" pitchFamily="18" charset="0"/>
                <a:cs typeface="Times New Roman" panose="02020603050405020304" pitchFamily="18" charset="0"/>
              </a:rPr>
              <a:t>Use in series welding system</a:t>
            </a:r>
          </a:p>
          <a:p>
            <a:pPr>
              <a:buFontTx/>
              <a:buChar char="-"/>
            </a:pPr>
            <a:r>
              <a:rPr lang="en-US" sz="2200" dirty="0">
                <a:latin typeface="Times New Roman" panose="02020603050405020304" pitchFamily="18" charset="0"/>
                <a:cs typeface="Times New Roman" panose="02020603050405020304" pitchFamily="18" charset="0"/>
              </a:rPr>
              <a:t>For successful execution, the processor must know the execution time of the processes in advance. Therefore, this is actually quite unrealistic.</a:t>
            </a:r>
          </a:p>
          <a:p>
            <a:pPr>
              <a:buFontTx/>
              <a:buChar char="-"/>
            </a:pPr>
            <a:r>
              <a:rPr lang="en-US" sz="2200" dirty="0">
                <a:latin typeface="Times New Roman" panose="02020603050405020304" pitchFamily="18" charset="0"/>
                <a:cs typeface="Times New Roman" panose="02020603050405020304" pitchFamily="18" charset="0"/>
              </a:rPr>
              <a:t>This scheduling algorithm is optimal if all processes are ready to execute at the same time.</a:t>
            </a:r>
          </a:p>
        </p:txBody>
      </p:sp>
    </p:spTree>
    <p:extLst>
      <p:ext uri="{BB962C8B-B14F-4D97-AF65-F5344CB8AC3E}">
        <p14:creationId xmlns:p14="http://schemas.microsoft.com/office/powerpoint/2010/main" val="3176137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Shortest-Job-First (SJF)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3566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Illustration diagram </a:t>
            </a:r>
            <a:r>
              <a:rPr lang="en-US" sz="22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14BEB7A9-02D1-465C-8549-F5232EF8F52C}"/>
              </a:ext>
            </a:extLst>
          </p:cNvPr>
          <p:cNvPicPr>
            <a:picLocks noChangeAspect="1"/>
          </p:cNvPicPr>
          <p:nvPr/>
        </p:nvPicPr>
        <p:blipFill rotWithShape="1">
          <a:blip r:embed="rId2"/>
          <a:srcRect l="7695"/>
          <a:stretch/>
        </p:blipFill>
        <p:spPr>
          <a:xfrm>
            <a:off x="5150224" y="956264"/>
            <a:ext cx="6717248" cy="3699798"/>
          </a:xfrm>
          <a:prstGeom prst="rect">
            <a:avLst/>
          </a:prstGeom>
        </p:spPr>
      </p:pic>
      <p:pic>
        <p:nvPicPr>
          <p:cNvPr id="9" name="Picture 8">
            <a:extLst>
              <a:ext uri="{FF2B5EF4-FFF2-40B4-BE49-F238E27FC236}">
                <a16:creationId xmlns:a16="http://schemas.microsoft.com/office/drawing/2014/main" id="{241D4B93-74B0-4285-974F-8FC23B78B486}"/>
              </a:ext>
            </a:extLst>
          </p:cNvPr>
          <p:cNvPicPr>
            <a:picLocks noChangeAspect="1"/>
          </p:cNvPicPr>
          <p:nvPr/>
        </p:nvPicPr>
        <p:blipFill>
          <a:blip r:embed="rId3"/>
          <a:stretch>
            <a:fillRect/>
          </a:stretch>
        </p:blipFill>
        <p:spPr>
          <a:xfrm>
            <a:off x="3327220" y="4353771"/>
            <a:ext cx="7277174" cy="2060137"/>
          </a:xfrm>
          <a:prstGeom prst="rect">
            <a:avLst/>
          </a:prstGeom>
        </p:spPr>
      </p:pic>
    </p:spTree>
    <p:extLst>
      <p:ext uri="{BB962C8B-B14F-4D97-AF65-F5344CB8AC3E}">
        <p14:creationId xmlns:p14="http://schemas.microsoft.com/office/powerpoint/2010/main" val="4245520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Shortest-Job-First (SJF)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3566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The Problem of Shortest-Job-First with Non Pre-emptive </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a:buFontTx/>
              <a:buChar char="-"/>
            </a:pPr>
            <a:r>
              <a:rPr lang="en-US" sz="2200" dirty="0">
                <a:latin typeface="Times New Roman" panose="02020603050405020304" pitchFamily="18" charset="0"/>
                <a:cs typeface="Times New Roman" panose="02020603050405020304" pitchFamily="18" charset="0"/>
              </a:rPr>
              <a:t>When the readiness times of the processes are different, or the processes are not available in the queue at time 0. In such situations, sometimes the new processes have a short time Wait for the execution to finish. Because in SJF there is no priority when a new process occurs,</a:t>
            </a:r>
          </a:p>
          <a:p>
            <a:pPr>
              <a:buFontTx/>
              <a:buChar char="-"/>
            </a:pPr>
            <a:r>
              <a:rPr lang="en-US" sz="2200" dirty="0">
                <a:latin typeface="Times New Roman" panose="02020603050405020304" pitchFamily="18" charset="0"/>
                <a:cs typeface="Times New Roman" panose="02020603050405020304" pitchFamily="18" charset="0"/>
              </a:rPr>
              <a:t>Therefore, it leads to a lack of resources, and a shorter process has to wait for a longer process to execute</a:t>
            </a:r>
          </a:p>
        </p:txBody>
      </p:sp>
    </p:spTree>
    <p:extLst>
      <p:ext uri="{BB962C8B-B14F-4D97-AF65-F5344CB8AC3E}">
        <p14:creationId xmlns:p14="http://schemas.microsoft.com/office/powerpoint/2010/main" val="86732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Shortest-Job-First (SJF)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 Program For PRIORITY WITH NON - PREEMPTIVE Scheduling Algorithm || dot  clu">
            <a:extLst>
              <a:ext uri="{FF2B5EF4-FFF2-40B4-BE49-F238E27FC236}">
                <a16:creationId xmlns:a16="http://schemas.microsoft.com/office/drawing/2014/main" id="{AFA0E786-D8E0-47ED-A185-F61F31715E61}"/>
              </a:ext>
            </a:extLst>
          </p:cNvPr>
          <p:cNvPicPr>
            <a:picLocks noChangeAspect="1"/>
          </p:cNvPicPr>
          <p:nvPr/>
        </p:nvPicPr>
        <p:blipFill rotWithShape="1">
          <a:blip r:embed="rId2">
            <a:extLst>
              <a:ext uri="{28A0092B-C50C-407E-A947-70E740481C1C}">
                <a14:useLocalDpi xmlns:a14="http://schemas.microsoft.com/office/drawing/2010/main" val="0"/>
              </a:ext>
            </a:extLst>
          </a:blip>
          <a:srcRect t="19117"/>
          <a:stretch/>
        </p:blipFill>
        <p:spPr bwMode="auto">
          <a:xfrm>
            <a:off x="2092216" y="2721160"/>
            <a:ext cx="8007568" cy="3656310"/>
          </a:xfrm>
          <a:prstGeom prst="rect">
            <a:avLst/>
          </a:prstGeom>
          <a:noFill/>
          <a:ln>
            <a:noFill/>
          </a:ln>
        </p:spPr>
      </p:pic>
      <p:sp>
        <p:nvSpPr>
          <p:cNvPr id="9" name="Text Placeholder 7">
            <a:extLst>
              <a:ext uri="{FF2B5EF4-FFF2-40B4-BE49-F238E27FC236}">
                <a16:creationId xmlns:a16="http://schemas.microsoft.com/office/drawing/2014/main" id="{42675E62-9084-4ACD-B32E-D4E498077EE8}"/>
              </a:ext>
            </a:extLst>
          </p:cNvPr>
          <p:cNvSpPr txBox="1">
            <a:spLocks/>
          </p:cNvSpPr>
          <p:nvPr/>
        </p:nvSpPr>
        <p:spPr>
          <a:xfrm>
            <a:off x="324527" y="2197940"/>
            <a:ext cx="10902281" cy="3566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The Problem of Shortest-Job-First with Non Pre-emptive </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737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3. Shortest Remaining Time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1616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Concept</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In this method the processes will be sorted so that the processes that are about to complete will be deployed first and the processes that are not running will be deployed later. This will prevent new processes from executing and it will execute older processes</a:t>
            </a:r>
          </a:p>
        </p:txBody>
      </p:sp>
      <p:sp>
        <p:nvSpPr>
          <p:cNvPr id="6" name="Text Placeholder 7">
            <a:extLst>
              <a:ext uri="{FF2B5EF4-FFF2-40B4-BE49-F238E27FC236}">
                <a16:creationId xmlns:a16="http://schemas.microsoft.com/office/drawing/2014/main" id="{0E50B3F0-751F-4369-9044-212C95D852D2}"/>
              </a:ext>
            </a:extLst>
          </p:cNvPr>
          <p:cNvSpPr txBox="1">
            <a:spLocks/>
          </p:cNvSpPr>
          <p:nvPr/>
        </p:nvSpPr>
        <p:spPr>
          <a:xfrm>
            <a:off x="324527" y="3899647"/>
            <a:ext cx="10902281" cy="2285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u="sng" dirty="0">
                <a:latin typeface="Times New Roman" panose="02020603050405020304" pitchFamily="18" charset="0"/>
                <a:cs typeface="Times New Roman" panose="02020603050405020304" pitchFamily="18" charset="0"/>
              </a:rPr>
              <a:t>Characteristics</a:t>
            </a:r>
          </a:p>
          <a:p>
            <a:pPr>
              <a:buFontTx/>
              <a:buChar char="-"/>
            </a:pPr>
            <a:r>
              <a:rPr lang="en-US" sz="2200" dirty="0">
                <a:latin typeface="Times New Roman" panose="02020603050405020304" pitchFamily="18" charset="0"/>
                <a:cs typeface="Times New Roman" panose="02020603050405020304" pitchFamily="18" charset="0"/>
              </a:rPr>
              <a:t>This method is mostly applied in a royal environment where short-term work is prioritized</a:t>
            </a:r>
          </a:p>
          <a:p>
            <a:pPr>
              <a:buFontTx/>
              <a:buChar char="-"/>
            </a:pPr>
            <a:r>
              <a:rPr lang="en-US" sz="2200" dirty="0">
                <a:latin typeface="Times New Roman" panose="02020603050405020304" pitchFamily="18" charset="0"/>
                <a:cs typeface="Times New Roman" panose="02020603050405020304" pitchFamily="18" charset="0"/>
              </a:rPr>
              <a:t>This is not an ideal method to implement it in a shared system, where the CPU time required is unknown.</a:t>
            </a:r>
          </a:p>
          <a:p>
            <a:pPr marL="0" indent="0">
              <a:buNone/>
            </a:pPr>
            <a:r>
              <a:rPr lang="en-US" sz="2200" dirty="0">
                <a:latin typeface="Times New Roman" panose="02020603050405020304" pitchFamily="18" charset="0"/>
                <a:cs typeface="Times New Roman" panose="02020603050405020304" pitchFamily="18" charset="0"/>
              </a:rPr>
              <a:t>- However, this is an algorithm that helps to schedule with the shortest time possible.</a:t>
            </a:r>
          </a:p>
        </p:txBody>
      </p:sp>
    </p:spTree>
    <p:extLst>
      <p:ext uri="{BB962C8B-B14F-4D97-AF65-F5344CB8AC3E}">
        <p14:creationId xmlns:p14="http://schemas.microsoft.com/office/powerpoint/2010/main" val="4022975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6" name="TextBox 5">
            <a:extLst>
              <a:ext uri="{FF2B5EF4-FFF2-40B4-BE49-F238E27FC236}">
                <a16:creationId xmlns:a16="http://schemas.microsoft.com/office/drawing/2014/main" id="{6517B6C9-069D-47BB-9503-AC4924FDF11F}"/>
              </a:ext>
            </a:extLst>
          </p:cNvPr>
          <p:cNvSpPr txBox="1"/>
          <p:nvPr/>
        </p:nvSpPr>
        <p:spPr>
          <a:xfrm>
            <a:off x="3063968" y="2721114"/>
            <a:ext cx="6064064" cy="707886"/>
          </a:xfrm>
          <a:prstGeom prst="rect">
            <a:avLst/>
          </a:prstGeom>
          <a:noFill/>
        </p:spPr>
        <p:txBody>
          <a:bodyPr wrap="square">
            <a:spAutoFit/>
          </a:bodyPr>
          <a:lstStyle/>
          <a:p>
            <a:pPr algn="l"/>
            <a:r>
              <a:rPr lang="en-US" sz="4000" b="1" i="0" dirty="0">
                <a:solidFill>
                  <a:srgbClr val="222222"/>
                </a:solidFill>
                <a:effectLst/>
                <a:latin typeface="Times New Roman" panose="02020603050405020304" pitchFamily="18" charset="0"/>
                <a:cs typeface="Times New Roman" panose="02020603050405020304" pitchFamily="18" charset="0"/>
              </a:rPr>
              <a:t>CPU Scheduling Criteria</a:t>
            </a:r>
          </a:p>
        </p:txBody>
      </p:sp>
    </p:spTree>
    <p:extLst>
      <p:ext uri="{BB962C8B-B14F-4D97-AF65-F5344CB8AC3E}">
        <p14:creationId xmlns:p14="http://schemas.microsoft.com/office/powerpoint/2010/main" val="2786915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Priority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22921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Concept</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a:buFontTx/>
              <a:buChar char="-"/>
            </a:pPr>
            <a:r>
              <a:rPr lang="en-US" sz="2200" dirty="0">
                <a:latin typeface="Times New Roman" panose="02020603050405020304" pitchFamily="18" charset="0"/>
                <a:cs typeface="Times New Roman" panose="02020603050405020304" pitchFamily="18" charset="0"/>
              </a:rPr>
              <a:t>This is a priority-based scheduling method. The scheduler then chooses the tasks and processes to work on by priority</a:t>
            </a:r>
          </a:p>
          <a:p>
            <a:pPr>
              <a:buFontTx/>
              <a:buChar char="-"/>
            </a:pPr>
            <a:r>
              <a:rPr lang="en-US" sz="2200" dirty="0">
                <a:latin typeface="Times New Roman" panose="02020603050405020304" pitchFamily="18" charset="0"/>
                <a:cs typeface="Times New Roman" panose="02020603050405020304" pitchFamily="18" charset="0"/>
              </a:rPr>
              <a:t>So jobs with higher priority will be executed sooner. And jobs of equal priority will be executed under Round-Robin or First Come First Serve.</a:t>
            </a:r>
          </a:p>
        </p:txBody>
      </p:sp>
    </p:spTree>
    <p:extLst>
      <p:ext uri="{BB962C8B-B14F-4D97-AF65-F5344CB8AC3E}">
        <p14:creationId xmlns:p14="http://schemas.microsoft.com/office/powerpoint/2010/main" val="4065234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5. Round-Robin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2"/>
            <a:ext cx="10902281" cy="33244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Concept</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a:buFontTx/>
              <a:buChar char="-"/>
            </a:pPr>
            <a:r>
              <a:rPr lang="en-US" sz="2200" dirty="0">
                <a:latin typeface="Times New Roman" panose="02020603050405020304" pitchFamily="18" charset="0"/>
                <a:cs typeface="Times New Roman" panose="02020603050405020304" pitchFamily="18" charset="0"/>
              </a:rPr>
              <a:t>Round Robin scheduling algorithm is mainly designed for time sharing systems.</a:t>
            </a:r>
          </a:p>
          <a:p>
            <a:pPr>
              <a:buFontTx/>
              <a:buChar char="-"/>
            </a:pPr>
            <a:r>
              <a:rPr lang="en-US" sz="2200" dirty="0">
                <a:latin typeface="Times New Roman" panose="02020603050405020304" pitchFamily="18" charset="0"/>
                <a:cs typeface="Times New Roman" panose="02020603050405020304" pitchFamily="18" charset="0"/>
              </a:rPr>
              <a:t>This algorithm is similar to FCFS but in Round Robin scheduling algorithm the priority will be added</a:t>
            </a:r>
          </a:p>
          <a:p>
            <a:pPr>
              <a:buFontTx/>
              <a:buChar char="-"/>
            </a:pPr>
            <a:r>
              <a:rPr lang="en-US" sz="2200" dirty="0">
                <a:latin typeface="Times New Roman" panose="02020603050405020304" pitchFamily="18" charset="0"/>
                <a:cs typeface="Times New Roman" panose="02020603050405020304" pitchFamily="18" charset="0"/>
              </a:rPr>
              <a:t>This algorithm will overcome the Convoy situation in real FCFS math. Because shutting down all processes gives them a fair share of CPU.</a:t>
            </a:r>
          </a:p>
        </p:txBody>
      </p:sp>
    </p:spTree>
    <p:extLst>
      <p:ext uri="{BB962C8B-B14F-4D97-AF65-F5344CB8AC3E}">
        <p14:creationId xmlns:p14="http://schemas.microsoft.com/office/powerpoint/2010/main" val="2971300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5. Round-Robin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2"/>
            <a:ext cx="10902281" cy="33244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Illustration diagram </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10" name="Picture 9" descr="lập lịch thi đấu vòng tròn">
            <a:extLst>
              <a:ext uri="{FF2B5EF4-FFF2-40B4-BE49-F238E27FC236}">
                <a16:creationId xmlns:a16="http://schemas.microsoft.com/office/drawing/2014/main" id="{691EC0B9-DEE6-408B-917D-C4B7753F732B}"/>
              </a:ext>
            </a:extLst>
          </p:cNvPr>
          <p:cNvPicPr>
            <a:picLocks noChangeAspect="1"/>
          </p:cNvPicPr>
          <p:nvPr/>
        </p:nvPicPr>
        <p:blipFill rotWithShape="1">
          <a:blip r:embed="rId2">
            <a:extLst>
              <a:ext uri="{28A0092B-C50C-407E-A947-70E740481C1C}">
                <a14:useLocalDpi xmlns:a14="http://schemas.microsoft.com/office/drawing/2010/main" val="0"/>
              </a:ext>
            </a:extLst>
          </a:blip>
          <a:srcRect l="9908" b="5026"/>
          <a:stretch/>
        </p:blipFill>
        <p:spPr bwMode="auto">
          <a:xfrm>
            <a:off x="4355078" y="1182056"/>
            <a:ext cx="6535271" cy="5217458"/>
          </a:xfrm>
          <a:prstGeom prst="rect">
            <a:avLst/>
          </a:prstGeom>
          <a:noFill/>
          <a:ln>
            <a:noFill/>
          </a:ln>
        </p:spPr>
      </p:pic>
      <p:pic>
        <p:nvPicPr>
          <p:cNvPr id="11" name="Picture 10">
            <a:extLst>
              <a:ext uri="{FF2B5EF4-FFF2-40B4-BE49-F238E27FC236}">
                <a16:creationId xmlns:a16="http://schemas.microsoft.com/office/drawing/2014/main" id="{6DF9FA1F-8C0A-4125-9774-0621A71564EC}"/>
              </a:ext>
            </a:extLst>
          </p:cNvPr>
          <p:cNvPicPr>
            <a:picLocks noChangeAspect="1"/>
          </p:cNvPicPr>
          <p:nvPr/>
        </p:nvPicPr>
        <p:blipFill>
          <a:blip r:embed="rId3"/>
          <a:stretch>
            <a:fillRect/>
          </a:stretch>
        </p:blipFill>
        <p:spPr>
          <a:xfrm>
            <a:off x="4326697" y="1333738"/>
            <a:ext cx="5943600" cy="3303270"/>
          </a:xfrm>
          <a:prstGeom prst="rect">
            <a:avLst/>
          </a:prstGeom>
        </p:spPr>
      </p:pic>
    </p:spTree>
    <p:extLst>
      <p:ext uri="{BB962C8B-B14F-4D97-AF65-F5344CB8AC3E}">
        <p14:creationId xmlns:p14="http://schemas.microsoft.com/office/powerpoint/2010/main" val="2588183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5. Round-Robin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9687" y="2059359"/>
            <a:ext cx="10902281" cy="36959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Some advantages and Defect </a:t>
            </a: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Advantages:</a:t>
            </a:r>
          </a:p>
          <a:p>
            <a:pPr>
              <a:buFontTx/>
              <a:buChar char="-"/>
            </a:pPr>
            <a:r>
              <a:rPr lang="en-US" sz="2200" dirty="0">
                <a:latin typeface="Times New Roman" panose="02020603050405020304" pitchFamily="18" charset="0"/>
                <a:cs typeface="Times New Roman" panose="02020603050405020304" pitchFamily="18" charset="0"/>
              </a:rPr>
              <a:t>About the average response time this algorithm gives the best performance</a:t>
            </a:r>
          </a:p>
          <a:p>
            <a:pPr>
              <a:buFontTx/>
              <a:buChar char="-"/>
            </a:pPr>
            <a:r>
              <a:rPr lang="en-US" sz="2200" dirty="0">
                <a:latin typeface="Times New Roman" panose="02020603050405020304" pitchFamily="18" charset="0"/>
                <a:cs typeface="Times New Roman" panose="02020603050405020304" pitchFamily="18" charset="0"/>
              </a:rPr>
              <a:t>Work will be properly allocated by CPU- Handle all processes without any prioritization.</a:t>
            </a:r>
          </a:p>
          <a:p>
            <a:pPr>
              <a:buFontTx/>
              <a:buChar char="-"/>
            </a:pPr>
            <a:r>
              <a:rPr lang="en-US" sz="2200" dirty="0">
                <a:latin typeface="Times New Roman" panose="02020603050405020304" pitchFamily="18" charset="0"/>
                <a:cs typeface="Times New Roman" panose="02020603050405020304" pitchFamily="18" charset="0"/>
              </a:rPr>
              <a:t>Each process will have a chance to reschedule after a specific time.</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Defect:</a:t>
            </a:r>
          </a:p>
          <a:p>
            <a:pPr>
              <a:buFontTx/>
              <a:buChar char="-"/>
            </a:pPr>
            <a:r>
              <a:rPr lang="en-US" sz="2200" dirty="0">
                <a:latin typeface="Times New Roman" panose="02020603050405020304" pitchFamily="18" charset="0"/>
                <a:cs typeface="Times New Roman" panose="02020603050405020304" pitchFamily="18" charset="0"/>
              </a:rPr>
              <a:t>Algorithms spend a lot of time switching between processes and planning</a:t>
            </a:r>
          </a:p>
          <a:p>
            <a:pPr>
              <a:buFontTx/>
              <a:buChar char="-"/>
            </a:pPr>
            <a:r>
              <a:rPr lang="en-US" sz="2200" dirty="0">
                <a:latin typeface="Times New Roman" panose="02020603050405020304" pitchFamily="18" charset="0"/>
                <a:cs typeface="Times New Roman" panose="02020603050405020304" pitchFamily="18" charset="0"/>
              </a:rPr>
              <a:t>Provides great response time and response</a:t>
            </a:r>
          </a:p>
        </p:txBody>
      </p:sp>
    </p:spTree>
    <p:extLst>
      <p:ext uri="{BB962C8B-B14F-4D97-AF65-F5344CB8AC3E}">
        <p14:creationId xmlns:p14="http://schemas.microsoft.com/office/powerpoint/2010/main" val="227082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6. Multilevel Queue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22921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Concept</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This algorithm, it will split the ready queue into many different separate queues. Processes assign to a queue based on a process-specific property, such as: priority, memory size, etc.</a:t>
            </a:r>
          </a:p>
          <a:p>
            <a:pPr>
              <a:buFontTx/>
              <a:buChar char="-"/>
            </a:pPr>
            <a:r>
              <a:rPr lang="en-US" sz="2200" dirty="0">
                <a:latin typeface="Times New Roman" panose="02020603050405020304" pitchFamily="18" charset="0"/>
                <a:cs typeface="Times New Roman" panose="02020603050405020304" pitchFamily="18" charset="0"/>
              </a:rPr>
              <a:t>However, this is not an independent scheduling algorithm, it needs to use other algorithms to schedule jobs.</a:t>
            </a:r>
          </a:p>
        </p:txBody>
      </p:sp>
    </p:spTree>
    <p:extLst>
      <p:ext uri="{BB962C8B-B14F-4D97-AF65-F5344CB8AC3E}">
        <p14:creationId xmlns:p14="http://schemas.microsoft.com/office/powerpoint/2010/main" val="372983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6. Multilevel Queue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Thuật toán lập lịch hàng đợi đa cấp">
            <a:extLst>
              <a:ext uri="{FF2B5EF4-FFF2-40B4-BE49-F238E27FC236}">
                <a16:creationId xmlns:a16="http://schemas.microsoft.com/office/drawing/2014/main" id="{096B92FB-A766-4170-8F9B-FFB8F847D4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6102" y="1856958"/>
            <a:ext cx="7048028" cy="4492365"/>
          </a:xfrm>
          <a:prstGeom prst="rect">
            <a:avLst/>
          </a:prstGeom>
          <a:noFill/>
          <a:ln>
            <a:noFill/>
          </a:ln>
        </p:spPr>
      </p:pic>
      <p:sp>
        <p:nvSpPr>
          <p:cNvPr id="9" name="Text Placeholder 7">
            <a:extLst>
              <a:ext uri="{FF2B5EF4-FFF2-40B4-BE49-F238E27FC236}">
                <a16:creationId xmlns:a16="http://schemas.microsoft.com/office/drawing/2014/main" id="{8789AD25-2923-49F7-BCB6-11B538CF95CD}"/>
              </a:ext>
            </a:extLst>
          </p:cNvPr>
          <p:cNvSpPr txBox="1">
            <a:spLocks/>
          </p:cNvSpPr>
          <p:nvPr/>
        </p:nvSpPr>
        <p:spPr>
          <a:xfrm>
            <a:off x="201707" y="2155196"/>
            <a:ext cx="5894293" cy="40663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200" u="sng" dirty="0">
                <a:latin typeface="Times New Roman" panose="02020603050405020304" pitchFamily="18" charset="0"/>
                <a:cs typeface="Times New Roman" panose="02020603050405020304" pitchFamily="18" charset="0"/>
              </a:rPr>
              <a:t>Illustration diagram:</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For System Processes: First Come First Serve(FCFS) Scheduling.</a:t>
            </a:r>
          </a:p>
          <a:p>
            <a:r>
              <a:rPr lang="en-US" sz="2200" dirty="0">
                <a:latin typeface="Times New Roman" panose="02020603050405020304" pitchFamily="18" charset="0"/>
                <a:cs typeface="Times New Roman" panose="02020603050405020304" pitchFamily="18" charset="0"/>
              </a:rPr>
              <a:t>For Interactive Processes: Shortest Job First (SJF) Scheduling.</a:t>
            </a:r>
          </a:p>
          <a:p>
            <a:r>
              <a:rPr lang="en-US" sz="2200" dirty="0">
                <a:latin typeface="Times New Roman" panose="02020603050405020304" pitchFamily="18" charset="0"/>
                <a:cs typeface="Times New Roman" panose="02020603050405020304" pitchFamily="18" charset="0"/>
              </a:rPr>
              <a:t>For Interactive editing Processes: Shortest Job First (SJF) Scheduling.</a:t>
            </a:r>
          </a:p>
          <a:p>
            <a:r>
              <a:rPr lang="en-US" sz="2200" dirty="0">
                <a:latin typeface="Times New Roman" panose="02020603050405020304" pitchFamily="18" charset="0"/>
                <a:cs typeface="Times New Roman" panose="02020603050405020304" pitchFamily="18" charset="0"/>
              </a:rPr>
              <a:t>For Batch Processes: Round Robin(RR) Scheduling</a:t>
            </a:r>
          </a:p>
          <a:p>
            <a:r>
              <a:rPr lang="en-US" sz="2200" dirty="0">
                <a:latin typeface="Times New Roman" panose="02020603050405020304" pitchFamily="18" charset="0"/>
                <a:cs typeface="Times New Roman" panose="02020603050405020304" pitchFamily="18" charset="0"/>
              </a:rPr>
              <a:t>For Student Processes: Priority Scheduling</a:t>
            </a:r>
          </a:p>
        </p:txBody>
      </p:sp>
    </p:spTree>
    <p:extLst>
      <p:ext uri="{BB962C8B-B14F-4D97-AF65-F5344CB8AC3E}">
        <p14:creationId xmlns:p14="http://schemas.microsoft.com/office/powerpoint/2010/main" val="1757556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6. Multilevel Queue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Placeholder 7">
            <a:extLst>
              <a:ext uri="{FF2B5EF4-FFF2-40B4-BE49-F238E27FC236}">
                <a16:creationId xmlns:a16="http://schemas.microsoft.com/office/drawing/2014/main" id="{14320AB3-7D12-4335-B29F-2C6A427C1E95}"/>
              </a:ext>
            </a:extLst>
          </p:cNvPr>
          <p:cNvSpPr txBox="1">
            <a:spLocks/>
          </p:cNvSpPr>
          <p:nvPr/>
        </p:nvSpPr>
        <p:spPr>
          <a:xfrm>
            <a:off x="329687" y="2059359"/>
            <a:ext cx="10902281" cy="36959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Some advantages and Defect </a:t>
            </a: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Advantages:</a:t>
            </a:r>
          </a:p>
          <a:p>
            <a:pPr>
              <a:buFontTx/>
              <a:buChar char="-"/>
            </a:pPr>
            <a:r>
              <a:rPr lang="en-US" sz="2200" dirty="0">
                <a:latin typeface="Times New Roman" panose="02020603050405020304" pitchFamily="18" charset="0"/>
                <a:cs typeface="Times New Roman" panose="02020603050405020304" pitchFamily="18" charset="0"/>
              </a:rPr>
              <a:t>We can apply many different types of scheduling algorithms</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Defect:</a:t>
            </a:r>
          </a:p>
          <a:p>
            <a:pPr>
              <a:buFontTx/>
              <a:buChar char="-"/>
            </a:pPr>
            <a:r>
              <a:rPr lang="en-US" sz="2200" dirty="0">
                <a:latin typeface="Times New Roman" panose="02020603050405020304" pitchFamily="18" charset="0"/>
                <a:cs typeface="Times New Roman" panose="02020603050405020304" pitchFamily="18" charset="0"/>
              </a:rPr>
              <a:t>It will cause low-level processes to not execute or, if present, to wait for a long time(Convoy).</a:t>
            </a:r>
          </a:p>
        </p:txBody>
      </p:sp>
    </p:spTree>
    <p:extLst>
      <p:ext uri="{BB962C8B-B14F-4D97-AF65-F5344CB8AC3E}">
        <p14:creationId xmlns:p14="http://schemas.microsoft.com/office/powerpoint/2010/main" val="3129898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6" name="TextBox 5">
            <a:extLst>
              <a:ext uri="{FF2B5EF4-FFF2-40B4-BE49-F238E27FC236}">
                <a16:creationId xmlns:a16="http://schemas.microsoft.com/office/drawing/2014/main" id="{6517B6C9-069D-47BB-9503-AC4924FDF11F}"/>
              </a:ext>
            </a:extLst>
          </p:cNvPr>
          <p:cNvSpPr txBox="1"/>
          <p:nvPr/>
        </p:nvSpPr>
        <p:spPr>
          <a:xfrm>
            <a:off x="3063968" y="2721114"/>
            <a:ext cx="6064064" cy="707886"/>
          </a:xfrm>
          <a:prstGeom prst="rect">
            <a:avLst/>
          </a:prstGeom>
          <a:noFill/>
        </p:spPr>
        <p:txBody>
          <a:bodyPr wrap="square">
            <a:spAutoFit/>
          </a:bodyPr>
          <a:lstStyle/>
          <a:p>
            <a:pPr algn="ctr"/>
            <a:r>
              <a:rPr lang="en-US" sz="4000" b="1" i="0" dirty="0">
                <a:solidFill>
                  <a:srgbClr val="222222"/>
                </a:solidFill>
                <a:effectLst/>
                <a:latin typeface="Times New Roman" panose="02020603050405020304" pitchFamily="18" charset="0"/>
                <a:cs typeface="Times New Roman" panose="02020603050405020304" pitchFamily="18" charset="0"/>
              </a:rPr>
              <a:t>Thanks for listening</a:t>
            </a:r>
          </a:p>
        </p:txBody>
      </p:sp>
      <p:sp>
        <p:nvSpPr>
          <p:cNvPr id="4" name="TextBox 3">
            <a:extLst>
              <a:ext uri="{FF2B5EF4-FFF2-40B4-BE49-F238E27FC236}">
                <a16:creationId xmlns:a16="http://schemas.microsoft.com/office/drawing/2014/main" id="{BBE00254-3B60-48BC-BF91-08C3DC32A541}"/>
              </a:ext>
            </a:extLst>
          </p:cNvPr>
          <p:cNvSpPr txBox="1"/>
          <p:nvPr/>
        </p:nvSpPr>
        <p:spPr>
          <a:xfrm>
            <a:off x="324528" y="3989620"/>
            <a:ext cx="6747903" cy="830997"/>
          </a:xfrm>
          <a:prstGeom prst="rect">
            <a:avLst/>
          </a:prstGeom>
          <a:noFill/>
        </p:spPr>
        <p:txBody>
          <a:bodyPr wrap="square">
            <a:spAutoFit/>
          </a:bodyPr>
          <a:lstStyle/>
          <a:p>
            <a:r>
              <a:rPr lang="en-US" sz="2400" i="0" dirty="0">
                <a:solidFill>
                  <a:srgbClr val="222222"/>
                </a:solidFill>
                <a:effectLst/>
                <a:latin typeface="Times New Roman" panose="02020603050405020304" pitchFamily="18" charset="0"/>
                <a:cs typeface="Times New Roman" panose="02020603050405020304" pitchFamily="18" charset="0"/>
              </a:rPr>
              <a:t>SV: </a:t>
            </a:r>
            <a:r>
              <a:rPr lang="en-US" sz="2400" i="0" dirty="0" err="1">
                <a:solidFill>
                  <a:srgbClr val="222222"/>
                </a:solidFill>
                <a:effectLst/>
                <a:latin typeface="Times New Roman" panose="02020603050405020304" pitchFamily="18" charset="0"/>
                <a:cs typeface="Times New Roman" panose="02020603050405020304" pitchFamily="18" charset="0"/>
              </a:rPr>
              <a:t>Phạm</a:t>
            </a:r>
            <a:r>
              <a:rPr lang="en-US" sz="2400" i="0" dirty="0">
                <a:solidFill>
                  <a:srgbClr val="222222"/>
                </a:solidFill>
                <a:effectLst/>
                <a:latin typeface="Times New Roman" panose="02020603050405020304" pitchFamily="18" charset="0"/>
                <a:cs typeface="Times New Roman" panose="02020603050405020304" pitchFamily="18" charset="0"/>
              </a:rPr>
              <a:t> </a:t>
            </a:r>
            <a:r>
              <a:rPr lang="en-US" sz="2400" i="0" dirty="0" err="1">
                <a:solidFill>
                  <a:srgbClr val="222222"/>
                </a:solidFill>
                <a:effectLst/>
                <a:latin typeface="Times New Roman" panose="02020603050405020304" pitchFamily="18" charset="0"/>
                <a:cs typeface="Times New Roman" panose="02020603050405020304" pitchFamily="18" charset="0"/>
              </a:rPr>
              <a:t>Tiến</a:t>
            </a:r>
            <a:r>
              <a:rPr lang="en-US" sz="2400" i="0" dirty="0">
                <a:solidFill>
                  <a:srgbClr val="222222"/>
                </a:solidFill>
                <a:effectLst/>
                <a:latin typeface="Times New Roman" panose="02020603050405020304" pitchFamily="18" charset="0"/>
                <a:cs typeface="Times New Roman" panose="02020603050405020304" pitchFamily="18" charset="0"/>
              </a:rPr>
              <a:t> </a:t>
            </a:r>
            <a:r>
              <a:rPr lang="en-US" sz="2400" i="0" dirty="0" err="1">
                <a:solidFill>
                  <a:srgbClr val="222222"/>
                </a:solidFill>
                <a:effectLst/>
                <a:latin typeface="Times New Roman" panose="02020603050405020304" pitchFamily="18" charset="0"/>
                <a:cs typeface="Times New Roman" panose="02020603050405020304" pitchFamily="18" charset="0"/>
              </a:rPr>
              <a:t>Thành</a:t>
            </a:r>
            <a:r>
              <a:rPr lang="en-US" sz="2400" i="0" dirty="0">
                <a:solidFill>
                  <a:srgbClr val="222222"/>
                </a:solidFill>
                <a:effectLst/>
                <a:latin typeface="Times New Roman" panose="02020603050405020304" pitchFamily="18" charset="0"/>
                <a:cs typeface="Times New Roman" panose="02020603050405020304" pitchFamily="18" charset="0"/>
              </a:rPr>
              <a:t> </a:t>
            </a:r>
            <a:r>
              <a:rPr lang="en-US" sz="2400" i="0" dirty="0" err="1">
                <a:solidFill>
                  <a:srgbClr val="222222"/>
                </a:solidFill>
                <a:effectLst/>
                <a:latin typeface="Times New Roman" panose="02020603050405020304" pitchFamily="18" charset="0"/>
                <a:cs typeface="Times New Roman" panose="02020603050405020304" pitchFamily="18" charset="0"/>
              </a:rPr>
              <a:t>Công</a:t>
            </a:r>
            <a:endParaRPr lang="en-US" sz="2400" i="0" dirty="0">
              <a:solidFill>
                <a:srgbClr val="222222"/>
              </a:solidFill>
              <a:effectLst/>
              <a:latin typeface="Times New Roman" panose="02020603050405020304" pitchFamily="18" charset="0"/>
              <a:cs typeface="Times New Roman" panose="02020603050405020304" pitchFamily="18" charset="0"/>
            </a:endParaRPr>
          </a:p>
          <a:p>
            <a:r>
              <a:rPr lang="en-US" sz="2400" dirty="0">
                <a:solidFill>
                  <a:srgbClr val="222222"/>
                </a:solidFill>
                <a:latin typeface="Times New Roman" panose="02020603050405020304" pitchFamily="18" charset="0"/>
                <a:cs typeface="Times New Roman" panose="02020603050405020304" pitchFamily="18" charset="0"/>
              </a:rPr>
              <a:t>MSSV: 20010886</a:t>
            </a:r>
            <a:endParaRPr lang="en-US" sz="240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849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477054"/>
          </a:xfrm>
          <a:prstGeom prst="rect">
            <a:avLst/>
          </a:prstGeom>
          <a:noFill/>
        </p:spPr>
        <p:txBody>
          <a:bodyPr wrap="square">
            <a:spAutoFit/>
          </a:bodyPr>
          <a:lstStyle/>
          <a:p>
            <a:pPr algn="l"/>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a:t>
            </a:r>
            <a:r>
              <a:rPr lang="en-US" sz="2500" b="1" i="0" dirty="0">
                <a:solidFill>
                  <a:schemeClr val="tx1">
                    <a:lumMod val="95000"/>
                    <a:lumOff val="5000"/>
                  </a:schemeClr>
                </a:solidFill>
                <a:effectLst/>
                <a:latin typeface="Times New Roman" panose="02020603050405020304" pitchFamily="18" charset="0"/>
                <a:cs typeface="Times New Roman" panose="02020603050405020304" pitchFamily="18" charset="0"/>
              </a:rPr>
              <a:t>. CPU Scheduling Criteria</a:t>
            </a:r>
          </a:p>
        </p:txBody>
      </p:sp>
      <p:sp>
        <p:nvSpPr>
          <p:cNvPr id="6" name="TextBox 5">
            <a:extLst>
              <a:ext uri="{FF2B5EF4-FFF2-40B4-BE49-F238E27FC236}">
                <a16:creationId xmlns:a16="http://schemas.microsoft.com/office/drawing/2014/main" id="{2CE471E7-21CD-4A18-906E-4FCCE06CB335}"/>
              </a:ext>
            </a:extLst>
          </p:cNvPr>
          <p:cNvSpPr txBox="1"/>
          <p:nvPr/>
        </p:nvSpPr>
        <p:spPr>
          <a:xfrm>
            <a:off x="324528" y="1472237"/>
            <a:ext cx="8496743" cy="400110"/>
          </a:xfrm>
          <a:prstGeom prst="rect">
            <a:avLst/>
          </a:prstGeom>
          <a:noFill/>
        </p:spPr>
        <p:txBody>
          <a:bodyPr wrap="square">
            <a:spAutoFit/>
          </a:bodyPr>
          <a:lstStyle/>
          <a:p>
            <a:r>
              <a:rPr lang="en-US" sz="2000" b="0" i="0" dirty="0">
                <a:solidFill>
                  <a:srgbClr val="222222"/>
                </a:solidFill>
                <a:effectLst/>
                <a:latin typeface="Times New Roman" panose="02020603050405020304" pitchFamily="18" charset="0"/>
                <a:cs typeface="Times New Roman" panose="02020603050405020304" pitchFamily="18" charset="0"/>
              </a:rPr>
              <a:t>- A CPU scheduling algorithm tries to maximize and minimize the following:</a:t>
            </a: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F76A195-9A31-4506-839D-F8376ECFB72E}"/>
              </a:ext>
            </a:extLst>
          </p:cNvPr>
          <p:cNvPicPr>
            <a:picLocks noChangeAspect="1"/>
          </p:cNvPicPr>
          <p:nvPr/>
        </p:nvPicPr>
        <p:blipFill>
          <a:blip r:embed="rId2"/>
          <a:stretch>
            <a:fillRect/>
          </a:stretch>
        </p:blipFill>
        <p:spPr>
          <a:xfrm>
            <a:off x="2020622" y="2087081"/>
            <a:ext cx="8150755" cy="4191817"/>
          </a:xfrm>
          <a:prstGeom prst="rect">
            <a:avLst/>
          </a:prstGeom>
        </p:spPr>
      </p:pic>
    </p:spTree>
    <p:extLst>
      <p:ext uri="{BB962C8B-B14F-4D97-AF65-F5344CB8AC3E}">
        <p14:creationId xmlns:p14="http://schemas.microsoft.com/office/powerpoint/2010/main" val="1171557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477054"/>
          </a:xfrm>
          <a:prstGeom prst="rect">
            <a:avLst/>
          </a:prstGeom>
          <a:noFill/>
        </p:spPr>
        <p:txBody>
          <a:bodyPr wrap="square">
            <a:spAutoFit/>
          </a:bodyPr>
          <a:lstStyle/>
          <a:p>
            <a:pPr algn="l"/>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a:t>
            </a:r>
            <a:r>
              <a:rPr lang="en-US" sz="2500" b="1" i="0" dirty="0">
                <a:solidFill>
                  <a:schemeClr val="tx1">
                    <a:lumMod val="95000"/>
                    <a:lumOff val="5000"/>
                  </a:schemeClr>
                </a:solidFill>
                <a:effectLst/>
                <a:latin typeface="Times New Roman" panose="02020603050405020304" pitchFamily="18" charset="0"/>
                <a:cs typeface="Times New Roman" panose="02020603050405020304" pitchFamily="18" charset="0"/>
              </a:rPr>
              <a:t>. CPU Scheduling Criteria</a:t>
            </a:r>
          </a:p>
        </p:txBody>
      </p:sp>
      <p:sp>
        <p:nvSpPr>
          <p:cNvPr id="6" name="TextBox 5">
            <a:extLst>
              <a:ext uri="{FF2B5EF4-FFF2-40B4-BE49-F238E27FC236}">
                <a16:creationId xmlns:a16="http://schemas.microsoft.com/office/drawing/2014/main" id="{2CE471E7-21CD-4A18-906E-4FCCE06CB335}"/>
              </a:ext>
            </a:extLst>
          </p:cNvPr>
          <p:cNvSpPr txBox="1"/>
          <p:nvPr/>
        </p:nvSpPr>
        <p:spPr>
          <a:xfrm>
            <a:off x="324528" y="1677972"/>
            <a:ext cx="7555448"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What types of maximization?</a:t>
            </a:r>
          </a:p>
        </p:txBody>
      </p:sp>
      <p:sp>
        <p:nvSpPr>
          <p:cNvPr id="7" name="TextBox 6">
            <a:extLst>
              <a:ext uri="{FF2B5EF4-FFF2-40B4-BE49-F238E27FC236}">
                <a16:creationId xmlns:a16="http://schemas.microsoft.com/office/drawing/2014/main" id="{964BA067-D717-4B24-BDD0-D046AEABECEB}"/>
              </a:ext>
            </a:extLst>
          </p:cNvPr>
          <p:cNvSpPr txBox="1"/>
          <p:nvPr/>
        </p:nvSpPr>
        <p:spPr>
          <a:xfrm>
            <a:off x="324528" y="2436995"/>
            <a:ext cx="10191072" cy="1446550"/>
          </a:xfrm>
          <a:prstGeom prst="rect">
            <a:avLst/>
          </a:prstGeom>
          <a:noFill/>
        </p:spPr>
        <p:txBody>
          <a:bodyPr wrap="square">
            <a:spAutoFit/>
          </a:bodyPr>
          <a:lstStyle/>
          <a:p>
            <a:r>
              <a:rPr lang="en-US" sz="2200" b="1" i="0" dirty="0">
                <a:solidFill>
                  <a:srgbClr val="222222"/>
                </a:solidFill>
                <a:effectLst/>
                <a:latin typeface="Times New Roman" panose="02020603050405020304" pitchFamily="18" charset="0"/>
                <a:cs typeface="Times New Roman" panose="02020603050405020304" pitchFamily="18" charset="0"/>
              </a:rPr>
              <a:t>- CPU utilization: </a:t>
            </a:r>
            <a:r>
              <a:rPr lang="en-US" sz="2200" b="0" i="0" dirty="0">
                <a:solidFill>
                  <a:srgbClr val="222222"/>
                </a:solidFill>
                <a:effectLst/>
                <a:latin typeface="Times New Roman" panose="02020603050405020304" pitchFamily="18" charset="0"/>
                <a:cs typeface="Times New Roman" panose="02020603050405020304" pitchFamily="18" charset="0"/>
              </a:rPr>
              <a:t>CPU utilization is the main task in which the operating system needs to make sure that CPU remains as busy as possible. It can range from 0 to 100 percent. However, for the RTOS, it can be range from 40 percent for low-level and 90 percent for the high-level system.</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F794557-0A0E-44B0-90D8-1B24A7255B22}"/>
              </a:ext>
            </a:extLst>
          </p:cNvPr>
          <p:cNvSpPr txBox="1"/>
          <p:nvPr/>
        </p:nvSpPr>
        <p:spPr>
          <a:xfrm>
            <a:off x="324528" y="4164365"/>
            <a:ext cx="10191072" cy="1107996"/>
          </a:xfrm>
          <a:prstGeom prst="rect">
            <a:avLst/>
          </a:prstGeom>
          <a:noFill/>
        </p:spPr>
        <p:txBody>
          <a:bodyPr wrap="square">
            <a:spAutoFit/>
          </a:bodyPr>
          <a:lstStyle/>
          <a:p>
            <a:r>
              <a:rPr lang="en-US" sz="2200" b="1" i="0" dirty="0">
                <a:solidFill>
                  <a:srgbClr val="222222"/>
                </a:solidFill>
                <a:effectLst/>
                <a:latin typeface="Times New Roman" panose="02020603050405020304" pitchFamily="18" charset="0"/>
                <a:cs typeface="Times New Roman" panose="02020603050405020304" pitchFamily="18" charset="0"/>
              </a:rPr>
              <a:t>- Throughput: </a:t>
            </a:r>
            <a:r>
              <a:rPr lang="en-US" sz="2200" b="0" i="0" dirty="0">
                <a:solidFill>
                  <a:srgbClr val="222222"/>
                </a:solidFill>
                <a:effectLst/>
                <a:latin typeface="Times New Roman" panose="02020603050405020304" pitchFamily="18" charset="0"/>
                <a:cs typeface="Times New Roman" panose="02020603050405020304" pitchFamily="18" charset="0"/>
              </a:rPr>
              <a:t>The number of processes that finish their execution per unit time is known Throughput. So, when the CPU is busy executing the process, at that time, work is being done, and the work completed per unit time is called Throughput.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227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477054"/>
          </a:xfrm>
          <a:prstGeom prst="rect">
            <a:avLst/>
          </a:prstGeom>
          <a:noFill/>
        </p:spPr>
        <p:txBody>
          <a:bodyPr wrap="square">
            <a:spAutoFit/>
          </a:bodyPr>
          <a:lstStyle/>
          <a:p>
            <a:pPr algn="l"/>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a:t>
            </a:r>
            <a:r>
              <a:rPr lang="en-US" sz="2500" b="1" i="0" dirty="0">
                <a:solidFill>
                  <a:schemeClr val="tx1">
                    <a:lumMod val="95000"/>
                    <a:lumOff val="5000"/>
                  </a:schemeClr>
                </a:solidFill>
                <a:effectLst/>
                <a:latin typeface="Times New Roman" panose="02020603050405020304" pitchFamily="18" charset="0"/>
                <a:cs typeface="Times New Roman" panose="02020603050405020304" pitchFamily="18" charset="0"/>
              </a:rPr>
              <a:t>. CPU Scheduling Criteria</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 What types of Minimize ?</a:t>
            </a: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8" y="2148036"/>
            <a:ext cx="11186154" cy="24638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b="1" dirty="0">
                <a:latin typeface="Times New Roman" panose="02020603050405020304" pitchFamily="18" charset="0"/>
                <a:cs typeface="Times New Roman" panose="02020603050405020304" pitchFamily="18" charset="0"/>
              </a:rPr>
              <a:t>Waiting time</a:t>
            </a:r>
            <a:r>
              <a:rPr lang="en-US" sz="2200" dirty="0">
                <a:latin typeface="Times New Roman" panose="02020603050405020304" pitchFamily="18" charset="0"/>
                <a:cs typeface="Times New Roman" panose="02020603050405020304" pitchFamily="18" charset="0"/>
              </a:rPr>
              <a:t>: is the specific amount of time that needs to be available in the queue, to be ready to be controlled and used on the CPU.</a:t>
            </a:r>
          </a:p>
          <a:p>
            <a:pPr>
              <a:buFontTx/>
              <a:buChar char="-"/>
            </a:pPr>
            <a:r>
              <a:rPr lang="en-US" sz="2200" b="1" dirty="0">
                <a:latin typeface="Times New Roman" panose="02020603050405020304" pitchFamily="18" charset="0"/>
                <a:cs typeface="Times New Roman" panose="02020603050405020304" pitchFamily="18" charset="0"/>
              </a:rPr>
              <a:t>Response time</a:t>
            </a:r>
            <a:r>
              <a:rPr lang="en-US" sz="2200" dirty="0">
                <a:latin typeface="Times New Roman" panose="02020603050405020304" pitchFamily="18" charset="0"/>
                <a:cs typeface="Times New Roman" panose="02020603050405020304" pitchFamily="18" charset="0"/>
              </a:rPr>
              <a:t>: is the time from the time the request is sent, until the response is met. Attention: this is the time until the start of the process, not the time. complete progress</a:t>
            </a:r>
          </a:p>
          <a:p>
            <a:pPr>
              <a:buFontTx/>
              <a:buChar char="-"/>
            </a:pPr>
            <a:r>
              <a:rPr lang="en-US" sz="2200" b="1" dirty="0">
                <a:latin typeface="Times New Roman" panose="02020603050405020304" pitchFamily="18" charset="0"/>
                <a:cs typeface="Times New Roman" panose="02020603050405020304" pitchFamily="18" charset="0"/>
              </a:rPr>
              <a:t>Turnaround time</a:t>
            </a:r>
            <a:r>
              <a:rPr lang="en-US" sz="2200" dirty="0">
                <a:latin typeface="Times New Roman" panose="02020603050405020304" pitchFamily="18" charset="0"/>
                <a:cs typeface="Times New Roman" panose="02020603050405020304" pitchFamily="18" charset="0"/>
              </a:rPr>
              <a:t>: is the time it takes for it to execute a particular process, that is, the time from submitting the process to the time it completes the process.</a:t>
            </a:r>
          </a:p>
          <a:p>
            <a:pPr>
              <a:buFontTx/>
              <a:buChar char="-"/>
            </a:pPr>
            <a:endParaRPr lang="en-US"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682D1E5-D0E3-4684-818D-939E8DEE84FD}"/>
              </a:ext>
            </a:extLst>
          </p:cNvPr>
          <p:cNvSpPr txBox="1"/>
          <p:nvPr/>
        </p:nvSpPr>
        <p:spPr>
          <a:xfrm>
            <a:off x="507627" y="4732056"/>
            <a:ext cx="11003055" cy="830997"/>
          </a:xfrm>
          <a:prstGeom prst="rect">
            <a:avLst/>
          </a:prstGeom>
          <a:noFill/>
        </p:spPr>
        <p:txBody>
          <a:bodyPr wrap="square">
            <a:spAutoFit/>
          </a:bodyPr>
          <a:lstStyle/>
          <a:p>
            <a:r>
              <a:rPr lang="en-US" sz="2400" dirty="0">
                <a:solidFill>
                  <a:srgbClr val="C00000"/>
                </a:solidFill>
                <a:latin typeface="Times New Roman" panose="02020603050405020304" pitchFamily="18" charset="0"/>
                <a:cs typeface="Times New Roman" panose="02020603050405020304" pitchFamily="18" charset="0"/>
              </a:rPr>
              <a:t>=&gt; </a:t>
            </a:r>
            <a:r>
              <a:rPr lang="en-US" sz="2400" b="0" i="0" dirty="0">
                <a:solidFill>
                  <a:srgbClr val="C00000"/>
                </a:solidFill>
                <a:effectLst/>
                <a:latin typeface="Times New Roman" panose="02020603050405020304" pitchFamily="18" charset="0"/>
                <a:cs typeface="Times New Roman" panose="02020603050405020304" pitchFamily="18" charset="0"/>
              </a:rPr>
              <a:t>In general CPU utilization and Throughput are maximized and other factors are reduced for proper optimization.</a:t>
            </a: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565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477054"/>
          </a:xfrm>
          <a:prstGeom prst="rect">
            <a:avLst/>
          </a:prstGeom>
          <a:noFill/>
        </p:spPr>
        <p:txBody>
          <a:bodyPr wrap="square">
            <a:spAutoFit/>
          </a:bodyPr>
          <a:lstStyle/>
          <a:p>
            <a:pPr algn="l"/>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a:t>
            </a:r>
            <a:r>
              <a:rPr lang="en-US" sz="2500" b="1" i="0" dirty="0">
                <a:solidFill>
                  <a:schemeClr val="tx1">
                    <a:lumMod val="95000"/>
                    <a:lumOff val="5000"/>
                  </a:schemeClr>
                </a:solidFill>
                <a:effectLst/>
                <a:latin typeface="Times New Roman" panose="02020603050405020304" pitchFamily="18" charset="0"/>
                <a:cs typeface="Times New Roman" panose="02020603050405020304" pitchFamily="18" charset="0"/>
              </a:rPr>
              <a:t>. CPU Scheduling Criteria</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 What is </a:t>
            </a:r>
            <a:r>
              <a:rPr lang="en-US" sz="2400" dirty="0">
                <a:effectLst/>
                <a:latin typeface="Times New Roman" panose="02020603050405020304" pitchFamily="18" charset="0"/>
                <a:ea typeface="Calibri" panose="020F0502020204030204" pitchFamily="34" charset="0"/>
              </a:rPr>
              <a:t>Interval Timer</a:t>
            </a:r>
            <a:r>
              <a:rPr lang="en-US" sz="2400" dirty="0">
                <a:latin typeface="Times New Roman" panose="02020603050405020304" pitchFamily="18" charset="0"/>
                <a:cs typeface="Times New Roman" panose="02020603050405020304" pitchFamily="18" charset="0"/>
              </a:rPr>
              <a:t>?</a:t>
            </a: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8" y="2227602"/>
            <a:ext cx="10902281" cy="1954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b="0" i="0" dirty="0">
                <a:solidFill>
                  <a:srgbClr val="222222"/>
                </a:solidFill>
                <a:effectLst/>
                <a:latin typeface="Times New Roman" panose="02020603050405020304" pitchFamily="18" charset="0"/>
                <a:cs typeface="Times New Roman" panose="02020603050405020304" pitchFamily="18" charset="0"/>
              </a:rPr>
              <a:t>Timer interruption is a method that is closely related to preemption</a:t>
            </a:r>
          </a:p>
          <a:p>
            <a:pPr>
              <a:buFontTx/>
              <a:buChar char="-"/>
            </a:pPr>
            <a:r>
              <a:rPr lang="en-US" sz="2200" b="0" i="0" dirty="0">
                <a:solidFill>
                  <a:srgbClr val="222222"/>
                </a:solidFill>
                <a:effectLst/>
                <a:latin typeface="Times New Roman" panose="02020603050405020304" pitchFamily="18" charset="0"/>
                <a:cs typeface="Times New Roman" panose="02020603050405020304" pitchFamily="18" charset="0"/>
              </a:rPr>
              <a:t>When a certain process gets the CPU allocation, a timer may be set to a specified interval. Both timer interruption and preemption force a process to return the CPU before its CPU burst is complete.</a:t>
            </a:r>
            <a:endParaRPr lang="en-US" sz="2200" dirty="0">
              <a:solidFill>
                <a:srgbClr val="222222"/>
              </a:solidFill>
              <a:latin typeface="Times New Roman" panose="02020603050405020304" pitchFamily="18" charset="0"/>
              <a:cs typeface="Times New Roman" panose="02020603050405020304" pitchFamily="18" charset="0"/>
            </a:endParaRPr>
          </a:p>
          <a:p>
            <a:pPr>
              <a:buFontTx/>
              <a:buChar char="-"/>
            </a:pPr>
            <a:endParaRPr lang="en-US"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CC0833B-2C10-42AE-AC13-53D0B156C178}"/>
              </a:ext>
            </a:extLst>
          </p:cNvPr>
          <p:cNvSpPr txBox="1"/>
          <p:nvPr/>
        </p:nvSpPr>
        <p:spPr>
          <a:xfrm>
            <a:off x="432104" y="3983679"/>
            <a:ext cx="10112189" cy="830997"/>
          </a:xfrm>
          <a:prstGeom prst="rect">
            <a:avLst/>
          </a:prstGeom>
          <a:noFill/>
        </p:spPr>
        <p:txBody>
          <a:bodyPr wrap="square">
            <a:spAutoFit/>
          </a:bodyPr>
          <a:lstStyle/>
          <a:p>
            <a:r>
              <a:rPr lang="en-US" sz="2400" b="0" i="0" dirty="0">
                <a:solidFill>
                  <a:srgbClr val="C00000"/>
                </a:solidFill>
                <a:effectLst/>
                <a:latin typeface="Times New Roman" panose="02020603050405020304" pitchFamily="18" charset="0"/>
                <a:cs typeface="Times New Roman" panose="02020603050405020304" pitchFamily="18" charset="0"/>
              </a:rPr>
              <a:t>=&gt; Most of the multi-programmed operating system uses some form of a timer to prevent a process from tying up the system forever.</a:t>
            </a: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415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477054"/>
          </a:xfrm>
          <a:prstGeom prst="rect">
            <a:avLst/>
          </a:prstGeom>
          <a:noFill/>
        </p:spPr>
        <p:txBody>
          <a:bodyPr wrap="square">
            <a:spAutoFit/>
          </a:bodyPr>
          <a:lstStyle/>
          <a:p>
            <a:pPr algn="l"/>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a:t>
            </a:r>
            <a:r>
              <a:rPr lang="en-US" sz="2500" b="1" i="0" dirty="0">
                <a:solidFill>
                  <a:schemeClr val="tx1">
                    <a:lumMod val="95000"/>
                    <a:lumOff val="5000"/>
                  </a:schemeClr>
                </a:solidFill>
                <a:effectLst/>
                <a:latin typeface="Times New Roman" panose="02020603050405020304" pitchFamily="18" charset="0"/>
                <a:cs typeface="Times New Roman" panose="02020603050405020304" pitchFamily="18" charset="0"/>
              </a:rPr>
              <a:t>. CPU Scheduling Criteria</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What </a:t>
            </a:r>
            <a:r>
              <a:rPr lang="en-US" sz="2400" i="0" dirty="0">
                <a:solidFill>
                  <a:srgbClr val="222222"/>
                </a:solidFill>
                <a:effectLst/>
                <a:latin typeface="Times New Roman" panose="02020603050405020304" pitchFamily="18" charset="0"/>
                <a:cs typeface="Times New Roman" panose="02020603050405020304" pitchFamily="18" charset="0"/>
              </a:rPr>
              <a:t>is Dispatcher?</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105074"/>
            <a:ext cx="10902281" cy="13239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b="0" i="0" dirty="0">
                <a:solidFill>
                  <a:srgbClr val="222222"/>
                </a:solidFill>
                <a:effectLst/>
                <a:latin typeface="Times New Roman" panose="02020603050405020304" pitchFamily="18" charset="0"/>
                <a:cs typeface="Times New Roman" panose="02020603050405020304" pitchFamily="18" charset="0"/>
              </a:rPr>
              <a:t>It is a module that provides control of the CPU to the process. </a:t>
            </a:r>
          </a:p>
          <a:p>
            <a:pPr>
              <a:buFontTx/>
              <a:buChar char="-"/>
            </a:pPr>
            <a:r>
              <a:rPr lang="en-US" sz="2200" b="0" i="0" dirty="0">
                <a:solidFill>
                  <a:srgbClr val="222222"/>
                </a:solidFill>
                <a:effectLst/>
                <a:latin typeface="Times New Roman" panose="02020603050405020304" pitchFamily="18" charset="0"/>
                <a:cs typeface="Times New Roman" panose="02020603050405020304" pitchFamily="18" charset="0"/>
              </a:rPr>
              <a:t>The Dispatcher should be fast so that it can run on every context switch. Dispatch latency is the amount of time needed by the CPU scheduler to stop one process and start another.</a:t>
            </a:r>
            <a:endParaRPr lang="en-US" sz="2200"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US" sz="2200" dirty="0">
                <a:solidFill>
                  <a:srgbClr val="222222"/>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6" name="Text Placeholder 7">
            <a:extLst>
              <a:ext uri="{FF2B5EF4-FFF2-40B4-BE49-F238E27FC236}">
                <a16:creationId xmlns:a16="http://schemas.microsoft.com/office/drawing/2014/main" id="{5EF29E76-4404-43CE-B164-1F1C7259A738}"/>
              </a:ext>
            </a:extLst>
          </p:cNvPr>
          <p:cNvSpPr txBox="1">
            <a:spLocks/>
          </p:cNvSpPr>
          <p:nvPr/>
        </p:nvSpPr>
        <p:spPr>
          <a:xfrm>
            <a:off x="324527" y="3429000"/>
            <a:ext cx="10902281" cy="1954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b="0" i="0" dirty="0">
                <a:solidFill>
                  <a:srgbClr val="222222"/>
                </a:solidFill>
                <a:effectLst/>
                <a:latin typeface="Times New Roman" panose="02020603050405020304" pitchFamily="18" charset="0"/>
                <a:cs typeface="Times New Roman" panose="02020603050405020304" pitchFamily="18" charset="0"/>
              </a:rPr>
              <a:t>Functions performed by Dispatcher:</a:t>
            </a:r>
          </a:p>
          <a:p>
            <a:pPr marL="0" indent="0">
              <a:buNone/>
            </a:pPr>
            <a:r>
              <a:rPr lang="en-US" sz="2200" dirty="0">
                <a:solidFill>
                  <a:srgbClr val="222222"/>
                </a:solidFill>
                <a:latin typeface="Times New Roman" panose="02020603050405020304" pitchFamily="18" charset="0"/>
                <a:cs typeface="Times New Roman" panose="02020603050405020304" pitchFamily="18" charset="0"/>
              </a:rPr>
              <a:t>	+ </a:t>
            </a:r>
            <a:r>
              <a:rPr lang="en-US" sz="2200" b="0" i="0" dirty="0">
                <a:solidFill>
                  <a:srgbClr val="222222"/>
                </a:solidFill>
                <a:effectLst/>
                <a:latin typeface="Times New Roman" panose="02020603050405020304" pitchFamily="18" charset="0"/>
                <a:cs typeface="Times New Roman" panose="02020603050405020304" pitchFamily="18" charset="0"/>
              </a:rPr>
              <a:t>Context Switching</a:t>
            </a:r>
          </a:p>
          <a:p>
            <a:pPr marL="0" indent="0">
              <a:buNone/>
            </a:pPr>
            <a:r>
              <a:rPr lang="en-US" sz="2200" dirty="0">
                <a:solidFill>
                  <a:srgbClr val="222222"/>
                </a:solidFill>
                <a:latin typeface="Times New Roman" panose="02020603050405020304" pitchFamily="18" charset="0"/>
                <a:cs typeface="Times New Roman" panose="02020603050405020304" pitchFamily="18" charset="0"/>
              </a:rPr>
              <a:t>	+</a:t>
            </a:r>
            <a:r>
              <a:rPr lang="en-US" sz="2200" b="0" i="0" dirty="0">
                <a:solidFill>
                  <a:srgbClr val="222222"/>
                </a:solidFill>
                <a:effectLst/>
                <a:latin typeface="Times New Roman" panose="02020603050405020304" pitchFamily="18" charset="0"/>
                <a:cs typeface="Times New Roman" panose="02020603050405020304" pitchFamily="18" charset="0"/>
              </a:rPr>
              <a:t>Switching to user mode</a:t>
            </a:r>
          </a:p>
          <a:p>
            <a:pPr marL="0" indent="0">
              <a:buNone/>
            </a:pPr>
            <a:r>
              <a:rPr lang="en-US" sz="2200" dirty="0">
                <a:solidFill>
                  <a:srgbClr val="222222"/>
                </a:solidFill>
                <a:latin typeface="Times New Roman" panose="02020603050405020304" pitchFamily="18" charset="0"/>
                <a:cs typeface="Times New Roman" panose="02020603050405020304" pitchFamily="18" charset="0"/>
              </a:rPr>
              <a:t>	+</a:t>
            </a:r>
            <a:r>
              <a:rPr lang="en-US" sz="2200" b="0" i="0" dirty="0">
                <a:solidFill>
                  <a:srgbClr val="222222"/>
                </a:solidFill>
                <a:effectLst/>
                <a:latin typeface="Times New Roman" panose="02020603050405020304" pitchFamily="18" charset="0"/>
                <a:cs typeface="Times New Roman" panose="02020603050405020304" pitchFamily="18" charset="0"/>
              </a:rPr>
              <a:t>Moving to the correct location in the newly loaded program.</a:t>
            </a:r>
          </a:p>
          <a:p>
            <a:pPr marL="0" indent="0">
              <a:buNone/>
            </a:pP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US" sz="2200" dirty="0">
                <a:solidFill>
                  <a:srgbClr val="222222"/>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513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6" name="TextBox 5">
            <a:extLst>
              <a:ext uri="{FF2B5EF4-FFF2-40B4-BE49-F238E27FC236}">
                <a16:creationId xmlns:a16="http://schemas.microsoft.com/office/drawing/2014/main" id="{6517B6C9-069D-47BB-9503-AC4924FDF11F}"/>
              </a:ext>
            </a:extLst>
          </p:cNvPr>
          <p:cNvSpPr txBox="1"/>
          <p:nvPr/>
        </p:nvSpPr>
        <p:spPr>
          <a:xfrm>
            <a:off x="3063968" y="2721114"/>
            <a:ext cx="6064064" cy="707886"/>
          </a:xfrm>
          <a:prstGeom prst="rect">
            <a:avLst/>
          </a:prstGeom>
          <a:noFill/>
        </p:spPr>
        <p:txBody>
          <a:bodyPr wrap="square">
            <a:spAutoFit/>
          </a:bodyPr>
          <a:lstStyle/>
          <a:p>
            <a:pPr algn="ctr"/>
            <a:r>
              <a:rPr lang="en-US" sz="4000" b="1" i="0" dirty="0">
                <a:solidFill>
                  <a:srgbClr val="222222"/>
                </a:solidFill>
                <a:effectLst/>
                <a:latin typeface="Times New Roman" panose="02020603050405020304" pitchFamily="18" charset="0"/>
                <a:cs typeface="Times New Roman" panose="02020603050405020304" pitchFamily="18" charset="0"/>
              </a:rPr>
              <a:t>Scheduling algorithm</a:t>
            </a:r>
          </a:p>
        </p:txBody>
      </p:sp>
    </p:spTree>
    <p:extLst>
      <p:ext uri="{BB962C8B-B14F-4D97-AF65-F5344CB8AC3E}">
        <p14:creationId xmlns:p14="http://schemas.microsoft.com/office/powerpoint/2010/main" val="2751195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400" i="0" dirty="0">
                <a:solidFill>
                  <a:srgbClr val="222222"/>
                </a:solidFill>
                <a:effectLst/>
                <a:latin typeface="Times New Roman" panose="02020603050405020304" pitchFamily="18" charset="0"/>
                <a:cs typeface="Times New Roman" panose="02020603050405020304" pitchFamily="18" charset="0"/>
              </a:rPr>
              <a:t>- The Purpose of a Scheduling algorithm ?</a:t>
            </a: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8" y="2197940"/>
            <a:ext cx="10902281" cy="1954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mj-lt"/>
              <a:buAutoNum type="arabicPeriod"/>
            </a:pPr>
            <a:r>
              <a:rPr lang="en-US" sz="2200" b="0" i="0" dirty="0">
                <a:solidFill>
                  <a:srgbClr val="222222"/>
                </a:solidFill>
                <a:effectLst/>
                <a:latin typeface="Source Sans Pro" panose="020B0503030403020204" pitchFamily="34" charset="0"/>
              </a:rPr>
              <a:t>The CPU uses scheduling to improve its efficiency.</a:t>
            </a:r>
          </a:p>
          <a:p>
            <a:pPr marL="342900" indent="-342900" algn="l">
              <a:buFont typeface="+mj-lt"/>
              <a:buAutoNum type="arabicPeriod"/>
            </a:pPr>
            <a:r>
              <a:rPr lang="en-US" sz="2200" b="0" i="0" dirty="0">
                <a:solidFill>
                  <a:srgbClr val="222222"/>
                </a:solidFill>
                <a:effectLst/>
                <a:latin typeface="Source Sans Pro" panose="020B0503030403020204" pitchFamily="34" charset="0"/>
              </a:rPr>
              <a:t>It helps you to allocate resources among competing processes.</a:t>
            </a:r>
          </a:p>
          <a:p>
            <a:pPr marL="342900" indent="-342900" algn="l">
              <a:buFont typeface="+mj-lt"/>
              <a:buAutoNum type="arabicPeriod"/>
            </a:pPr>
            <a:r>
              <a:rPr lang="en-US" sz="2200" b="0" i="0" dirty="0">
                <a:solidFill>
                  <a:srgbClr val="222222"/>
                </a:solidFill>
                <a:effectLst/>
                <a:latin typeface="Source Sans Pro" panose="020B0503030403020204" pitchFamily="34" charset="0"/>
              </a:rPr>
              <a:t>The maximum utilization of CPU can be obtained with multi-programming.</a:t>
            </a:r>
          </a:p>
          <a:p>
            <a:pPr marL="342900" indent="-342900" algn="l">
              <a:buFont typeface="+mj-lt"/>
              <a:buAutoNum type="arabicPeriod"/>
            </a:pPr>
            <a:r>
              <a:rPr lang="en-US" sz="2200" b="0" i="0" dirty="0">
                <a:solidFill>
                  <a:srgbClr val="222222"/>
                </a:solidFill>
                <a:effectLst/>
                <a:latin typeface="Source Sans Pro" panose="020B0503030403020204" pitchFamily="34" charset="0"/>
              </a:rPr>
              <a:t>The processes which are to be executed are in ready queue.</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837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Vicoston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u thuyet trình cong ty Vicostone" id="{123813FF-2186-4307-88AB-E52DC4E764C5}" vid="{7A2E833A-1ED4-4E30-9CFE-D6481D7B3B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MauDH Thanh Tay</Template>
  <TotalTime>3262</TotalTime>
  <Words>1564</Words>
  <Application>Microsoft Office PowerPoint</Application>
  <PresentationFormat>Widescreen</PresentationFormat>
  <Paragraphs>169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Source Sans Pro</vt:lpstr>
      <vt:lpstr>Times New Roman</vt:lpstr>
      <vt:lpstr>Wingdings</vt:lpstr>
      <vt:lpstr>Vicostone Template</vt:lpstr>
      <vt:lpstr>PowerPoint Presentation</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 Van Bui</dc:creator>
  <cp:lastModifiedBy>cong pham</cp:lastModifiedBy>
  <cp:revision>145</cp:revision>
  <dcterms:created xsi:type="dcterms:W3CDTF">2018-07-24T06:18:10Z</dcterms:created>
  <dcterms:modified xsi:type="dcterms:W3CDTF">2021-11-17T08:37:09Z</dcterms:modified>
</cp:coreProperties>
</file>