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306" r:id="rId3"/>
    <p:sldId id="304" r:id="rId4"/>
    <p:sldId id="307" r:id="rId5"/>
    <p:sldId id="308" r:id="rId6"/>
    <p:sldId id="309" r:id="rId7"/>
    <p:sldId id="310" r:id="rId8"/>
    <p:sldId id="311" r:id="rId9"/>
    <p:sldId id="312"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pa ikee" initials="oi" lastIdx="1" clrIdx="0">
    <p:extLst>
      <p:ext uri="{19B8F6BF-5375-455C-9EA6-DF929625EA0E}">
        <p15:presenceInfo xmlns:p15="http://schemas.microsoft.com/office/powerpoint/2012/main" userId="2bef2dfd129509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6" autoAdjust="0"/>
    <p:restoredTop sz="92402" autoAdjust="0"/>
  </p:normalViewPr>
  <p:slideViewPr>
    <p:cSldViewPr snapToGrid="0">
      <p:cViewPr varScale="1">
        <p:scale>
          <a:sx n="72" d="100"/>
          <a:sy n="72" d="100"/>
        </p:scale>
        <p:origin x="7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59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9D7E1-E5AC-4AB7-95CD-6E57287A7EEF}"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0F01A-602A-42CF-8886-814D7998854B}" type="slidenum">
              <a:rPr lang="en-US" smtClean="0"/>
              <a:t>‹#›</a:t>
            </a:fld>
            <a:endParaRPr lang="en-US"/>
          </a:p>
        </p:txBody>
      </p:sp>
    </p:spTree>
    <p:extLst>
      <p:ext uri="{BB962C8B-B14F-4D97-AF65-F5344CB8AC3E}">
        <p14:creationId xmlns:p14="http://schemas.microsoft.com/office/powerpoint/2010/main" val="240022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154F4D4A-FD71-41E6-BED5-CF551BFDBC37}" type="datetimeFigureOut">
              <a:rPr lang="en-US" smtClean="0"/>
              <a:t>4/25/2022</a:t>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t>‹#›</a:t>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2030424"/>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sp>
        <p:nvSpPr>
          <p:cNvPr id="10" name="Subtitle 2"/>
          <p:cNvSpPr>
            <a:spLocks noGrp="1"/>
          </p:cNvSpPr>
          <p:nvPr>
            <p:ph type="subTitle" idx="1" hasCustomPrompt="1"/>
          </p:nvPr>
        </p:nvSpPr>
        <p:spPr>
          <a:xfrm>
            <a:off x="872110" y="-782219"/>
            <a:ext cx="10583741" cy="384905"/>
          </a:xfrm>
          <a:prstGeom prst="rect">
            <a:avLst/>
          </a:prstGeo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extLst>
      <p:ext uri="{BB962C8B-B14F-4D97-AF65-F5344CB8AC3E}">
        <p14:creationId xmlns:p14="http://schemas.microsoft.com/office/powerpoint/2010/main" val="43544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F4D4A-FD71-41E6-BED5-CF551BFDBC37}"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033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F4D4A-FD71-41E6-BED5-CF551BFDBC3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191530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154F4D4A-FD71-41E6-BED5-CF551BFDBC37}" type="datetimeFigureOut">
              <a:rPr lang="en-US" smtClean="0"/>
              <a:t>4/25/2022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t>‹#›</a:t>
            </a:fld>
            <a:endParaRPr lang="en-US"/>
          </a:p>
        </p:txBody>
      </p:sp>
      <p:sp>
        <p:nvSpPr>
          <p:cNvPr id="8" name="TextBox 7">
            <a:extLst>
              <a:ext uri="{FF2B5EF4-FFF2-40B4-BE49-F238E27FC236}">
                <a16:creationId xmlns:a16="http://schemas.microsoft.com/office/drawing/2014/main" id="{1A142D89-B98B-F946-A31D-7ACA5974D791}"/>
              </a:ext>
            </a:extLst>
          </p:cNvPr>
          <p:cNvSpPr txBox="1"/>
          <p:nvPr userDrawn="1"/>
        </p:nvSpPr>
        <p:spPr>
          <a:xfrm>
            <a:off x="9807389" y="6593718"/>
            <a:ext cx="2251872"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http://phenikaa-uni.edu.vn</a:t>
            </a:r>
          </a:p>
        </p:txBody>
      </p:sp>
      <p:sp>
        <p:nvSpPr>
          <p:cNvPr id="13"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5123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5590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235848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3901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154F4D4A-FD71-41E6-BED5-CF551BFDBC3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a:t>Hình ảnh</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9573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4F4D4A-FD71-41E6-BED5-CF551BFDBC3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Title 1"/>
          <p:cNvSpPr txBox="1">
            <a:spLocks/>
          </p:cNvSpPr>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3664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4F4D4A-FD71-41E6-BED5-CF551BFDBC3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t>‹#›</a:t>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46954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4F4D4A-FD71-41E6-BED5-CF551BFDBC37}"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3749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AE6AC-9427-433F-AC00-F723CA5DD87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4D4A-FD71-41E6-BED5-CF551BFDBC37}" type="datetimeFigureOut">
              <a:rPr lang="en-US" smtClean="0"/>
              <a:t>4/25/2022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6608-6F69-448F-99DC-C9E613BFB696}" type="slidenum">
              <a:rPr lang="en-US" smtClean="0"/>
              <a:t>‹#›</a:t>
            </a:fld>
            <a:endParaRPr lang="en-US"/>
          </a:p>
        </p:txBody>
      </p:sp>
      <p:grpSp>
        <p:nvGrpSpPr>
          <p:cNvPr id="7" name="Group 6"/>
          <p:cNvGrpSpPr/>
          <p:nvPr/>
        </p:nvGrpSpPr>
        <p:grpSpPr>
          <a:xfrm>
            <a:off x="0" y="6494093"/>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83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1" r:id="rId4"/>
    <p:sldLayoutId id="2147483663" r:id="rId5"/>
    <p:sldLayoutId id="2147483660" r:id="rId6"/>
    <p:sldLayoutId id="2147483651" r:id="rId7"/>
    <p:sldLayoutId id="2147483652" r:id="rId8"/>
    <p:sldLayoutId id="2147483654" r:id="rId9"/>
    <p:sldLayoutId id="2147483655"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tnavi.com.vn/blog/lap-trinh-ai/"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9684238"/>
      </p:ext>
    </p:extLst>
  </p:cSld>
  <p:clrMapOvr>
    <a:masterClrMapping/>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722DC-1372-4E95-8DB8-2076FA62B6D3}"/>
              </a:ext>
            </a:extLst>
          </p:cNvPr>
          <p:cNvSpPr txBox="1"/>
          <p:nvPr/>
        </p:nvSpPr>
        <p:spPr>
          <a:xfrm>
            <a:off x="2536371" y="2598003"/>
            <a:ext cx="7820609" cy="830997"/>
          </a:xfrm>
          <a:prstGeom prst="rect">
            <a:avLst/>
          </a:prstGeom>
          <a:noFill/>
        </p:spPr>
        <p:txBody>
          <a:bodyPr wrap="square" rtlCol="0">
            <a:spAutoFit/>
          </a:bodyPr>
          <a:lstStyle/>
          <a:p>
            <a:r>
              <a:rPr lang="vi-VN" sz="4800" b="1" dirty="0">
                <a:solidFill>
                  <a:schemeClr val="accent1">
                    <a:lumMod val="50000"/>
                  </a:schemeClr>
                </a:solidFill>
              </a:rPr>
              <a:t>Thank you for Listening!!!</a:t>
            </a:r>
            <a:endParaRPr lang="en-US" sz="4800" b="1" dirty="0">
              <a:solidFill>
                <a:schemeClr val="accent1">
                  <a:lumMod val="50000"/>
                </a:schemeClr>
              </a:solidFill>
            </a:endParaRPr>
          </a:p>
        </p:txBody>
      </p:sp>
    </p:spTree>
    <p:extLst>
      <p:ext uri="{BB962C8B-B14F-4D97-AF65-F5344CB8AC3E}">
        <p14:creationId xmlns:p14="http://schemas.microsoft.com/office/powerpoint/2010/main" val="13879809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p:txBody>
          <a:bodyPr>
            <a:normAutofit/>
          </a:bodyPr>
          <a:lstStyle/>
          <a:p>
            <a:r>
              <a:rPr lang="en-US" dirty="0" err="1"/>
              <a:t>Thông</a:t>
            </a:r>
            <a:r>
              <a:rPr lang="en-US" dirty="0"/>
              <a:t> tin </a:t>
            </a:r>
            <a:r>
              <a:rPr lang="en-US" dirty="0" err="1"/>
              <a:t>chung</a:t>
            </a:r>
            <a:endParaRPr lang="en-US" dirty="0"/>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B8F664C-E872-460D-8FB0-760AFD844CD1}"/>
              </a:ext>
            </a:extLst>
          </p:cNvPr>
          <p:cNvSpPr txBox="1"/>
          <p:nvPr/>
        </p:nvSpPr>
        <p:spPr>
          <a:xfrm>
            <a:off x="1154358" y="3516358"/>
            <a:ext cx="9246636" cy="923330"/>
          </a:xfrm>
          <a:prstGeom prst="rect">
            <a:avLst/>
          </a:prstGeom>
          <a:noFill/>
        </p:spPr>
        <p:txBody>
          <a:bodyPr wrap="square" rtlCol="0">
            <a:spAutoFit/>
          </a:bodyPr>
          <a:lstStyle/>
          <a:p>
            <a:pPr marL="285750" indent="-285750">
              <a:buFontTx/>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Sinh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Thành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US" dirty="0" err="1">
                <a:latin typeface="Calibri" panose="020F0502020204030204" pitchFamily="34" charset="0"/>
                <a:ea typeface="Calibri" panose="020F0502020204030204" pitchFamily="34" charset="0"/>
                <a:cs typeface="Times New Roman" panose="02020603050405020304" pitchFamily="18" charset="0"/>
              </a:rPr>
              <a:t>Mssv</a:t>
            </a:r>
            <a:r>
              <a:rPr lang="en-US" dirty="0">
                <a:latin typeface="Calibri" panose="020F0502020204030204" pitchFamily="34" charset="0"/>
                <a:ea typeface="Calibri" panose="020F0502020204030204" pitchFamily="34" charset="0"/>
                <a:cs typeface="Times New Roman" panose="02020603050405020304" pitchFamily="18" charset="0"/>
              </a:rPr>
              <a:t>: 20010886</a:t>
            </a:r>
          </a:p>
          <a:p>
            <a:pPr marL="285750" indent="-285750">
              <a:buFontTx/>
              <a:buChar char="-"/>
            </a:pPr>
            <a:r>
              <a:rPr lang="en-US" dirty="0" err="1">
                <a:latin typeface="Calibri" panose="020F0502020204030204" pitchFamily="34" charset="0"/>
                <a:ea typeface="Calibri" panose="020F0502020204030204" pitchFamily="34" charset="0"/>
                <a:cs typeface="Times New Roman" panose="02020603050405020304" pitchFamily="18" charset="0"/>
              </a:rPr>
              <a:t>Giảng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viên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phụ</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trách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Vũ</a:t>
            </a:r>
            <a:r>
              <a:rPr lang="en-US" dirty="0">
                <a:latin typeface="Calibri" panose="020F0502020204030204" pitchFamily="34" charset="0"/>
                <a:ea typeface="Calibri" panose="020F0502020204030204" pitchFamily="34" charset="0"/>
                <a:cs typeface="Times New Roman" panose="02020603050405020304" pitchFamily="18" charset="0"/>
              </a:rPr>
              <a:t> Quang </a:t>
            </a:r>
            <a:r>
              <a:rPr lang="en-US" dirty="0" err="1">
                <a:latin typeface="Calibri" panose="020F0502020204030204" pitchFamily="34" charset="0"/>
                <a:ea typeface="Calibri" panose="020F0502020204030204" pitchFamily="34" charset="0"/>
                <a:cs typeface="Times New Roman" panose="02020603050405020304" pitchFamily="18" charset="0"/>
              </a:rPr>
              <a:t>Dũng</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D114FDE-EEFC-4655-AAF0-4F4476820352}"/>
              </a:ext>
            </a:extLst>
          </p:cNvPr>
          <p:cNvSpPr txBox="1"/>
          <p:nvPr/>
        </p:nvSpPr>
        <p:spPr>
          <a:xfrm>
            <a:off x="653143" y="1429042"/>
            <a:ext cx="9246636"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Chủ</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đề</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nghiên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cứu</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1800" b="0" i="0" dirty="0">
                <a:solidFill>
                  <a:srgbClr val="000000"/>
                </a:solidFill>
                <a:effectLst/>
                <a:latin typeface="Times New Roman" panose="02020603050405020304" pitchFamily="18" charset="0"/>
                <a:ea typeface="Calibri" panose="020F0502020204030204" pitchFamily="34" charset="0"/>
              </a:rPr>
              <a:t>Use of Big Data for Software Analytics</a:t>
            </a:r>
            <a:endParaRPr lang="en-US" sz="1800" b="0" i="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ourier New" panose="02070309020205020404" pitchFamily="49" charset="0"/>
              <a:buChar char="o"/>
            </a:pPr>
            <a:r>
              <a:rPr lang="en-US" sz="1800" b="0" i="0" dirty="0">
                <a:solidFill>
                  <a:srgbClr val="000000"/>
                </a:solidFill>
                <a:effectLst/>
                <a:latin typeface="Times New Roman" panose="02020603050405020304" pitchFamily="18" charset="0"/>
                <a:ea typeface="Calibri" panose="020F0502020204030204" pitchFamily="34" charset="0"/>
              </a:rPr>
              <a:t>Neural Network Approach to Bug Prediction and Cost</a:t>
            </a:r>
            <a:r>
              <a:rPr lang="en-US" sz="1800" dirty="0">
                <a:solidFill>
                  <a:srgbClr val="000000"/>
                </a:solidFill>
                <a:effectLst/>
                <a:latin typeface="Times New Roman" panose="02020603050405020304" pitchFamily="18" charset="0"/>
                <a:ea typeface="Calibri" panose="020F0502020204030204" pitchFamily="34" charset="0"/>
              </a:rPr>
              <a:t> </a:t>
            </a:r>
            <a:r>
              <a:rPr lang="en-US" sz="1800" b="0" i="0" dirty="0">
                <a:solidFill>
                  <a:srgbClr val="000000"/>
                </a:solidFill>
                <a:effectLst/>
                <a:latin typeface="Times New Roman" panose="02020603050405020304" pitchFamily="18" charset="0"/>
                <a:ea typeface="Calibri" panose="020F0502020204030204" pitchFamily="34" charset="0"/>
              </a:rPr>
              <a:t>Estimation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658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p:txBody>
          <a:bodyPr>
            <a:normAutofit fontScale="90000"/>
          </a:bodyPr>
          <a:lstStyle/>
          <a:p>
            <a:r>
              <a:rPr lang="en-US" sz="3600" i="0" dirty="0">
                <a:solidFill>
                  <a:schemeClr val="accent1">
                    <a:lumMod val="50000"/>
                  </a:schemeClr>
                </a:solidFill>
                <a:effectLst/>
                <a:latin typeface="Times New Roman" panose="02020603050405020304" pitchFamily="18" charset="0"/>
                <a:ea typeface="Calibri" panose="020F0502020204030204" pitchFamily="34" charset="0"/>
              </a:rPr>
              <a:t>Use of Big Data for Software Analytics</a:t>
            </a:r>
            <a:endParaRPr lang="en-US" sz="3600" i="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B8F664C-E872-460D-8FB0-760AFD844CD1}"/>
              </a:ext>
            </a:extLst>
          </p:cNvPr>
          <p:cNvSpPr txBox="1"/>
          <p:nvPr/>
        </p:nvSpPr>
        <p:spPr>
          <a:xfrm>
            <a:off x="388505" y="854388"/>
            <a:ext cx="9511274" cy="400110"/>
          </a:xfrm>
          <a:prstGeom prst="rect">
            <a:avLst/>
          </a:prstGeom>
          <a:noFill/>
        </p:spPr>
        <p:txBody>
          <a:bodyPr wrap="square" rtlCol="0">
            <a:spAutoFit/>
          </a:bodyPr>
          <a:lstStyle/>
          <a:p>
            <a:r>
              <a:rPr lang="vi-VN" sz="2000" b="1" dirty="0">
                <a:effectLst/>
                <a:latin typeface="Times New Roman" panose="02020603050405020304" pitchFamily="18" charset="0"/>
                <a:ea typeface="Calibri" panose="020F0502020204030204" pitchFamily="34" charset="0"/>
              </a:rPr>
              <a:t>Sử dụng Big Data cho phân tích phần mềm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0C95D1B-6525-4794-B835-323D9B844BAB}"/>
              </a:ext>
            </a:extLst>
          </p:cNvPr>
          <p:cNvSpPr txBox="1"/>
          <p:nvPr/>
        </p:nvSpPr>
        <p:spPr>
          <a:xfrm>
            <a:off x="324528" y="1942217"/>
            <a:ext cx="9511274" cy="369332"/>
          </a:xfrm>
          <a:prstGeom prst="rect">
            <a:avLst/>
          </a:prstGeom>
          <a:noFill/>
        </p:spPr>
        <p:txBody>
          <a:bodyPr wrap="square" rtlCol="0">
            <a:spAutoFit/>
          </a:bodyPr>
          <a:lstStyle/>
          <a:p>
            <a:pPr marL="285750" indent="-285750">
              <a:buFont typeface="Wingdings" panose="05000000000000000000" pitchFamily="2" charset="2"/>
              <a:buChar char="v"/>
            </a:pPr>
            <a:r>
              <a:rPr lang="vi-VN" sz="1800" b="1">
                <a:effectLst/>
                <a:latin typeface="Times New Roman" panose="02020603050405020304" pitchFamily="18" charset="0"/>
                <a:ea typeface="Calibri" panose="020F0502020204030204" pitchFamily="34" charset="0"/>
              </a:rPr>
              <a:t>Phân tích Dữ liệu lớn</a:t>
            </a:r>
            <a:r>
              <a:rPr lang="en-US" sz="1800" b="1">
                <a:effectLst/>
                <a:latin typeface="Times New Roman" panose="02020603050405020304" pitchFamily="18" charset="0"/>
                <a:ea typeface="Calibri" panose="020F0502020204030204" pitchFamily="34" charset="0"/>
              </a:rPr>
              <a:t> là gì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picture containing application&#10;&#10;Description automatically generated">
            <a:extLst>
              <a:ext uri="{FF2B5EF4-FFF2-40B4-BE49-F238E27FC236}">
                <a16:creationId xmlns:a16="http://schemas.microsoft.com/office/drawing/2014/main" id="{69E1953F-7FF9-48EA-B262-B63F58BDAEEC}"/>
              </a:ext>
            </a:extLst>
          </p:cNvPr>
          <p:cNvPicPr>
            <a:picLocks noChangeAspect="1"/>
          </p:cNvPicPr>
          <p:nvPr/>
        </p:nvPicPr>
        <p:blipFill rotWithShape="1">
          <a:blip r:embed="rId2">
            <a:extLst>
              <a:ext uri="{28A0092B-C50C-407E-A947-70E740481C1C}">
                <a14:useLocalDpi xmlns:a14="http://schemas.microsoft.com/office/drawing/2010/main" val="0"/>
              </a:ext>
            </a:extLst>
          </a:blip>
          <a:srcRect t="12231" b="11517"/>
          <a:stretch/>
        </p:blipFill>
        <p:spPr>
          <a:xfrm>
            <a:off x="6096000" y="1641036"/>
            <a:ext cx="5314393" cy="4026809"/>
          </a:xfrm>
          <a:prstGeom prst="rect">
            <a:avLst/>
          </a:prstGeom>
        </p:spPr>
      </p:pic>
      <p:sp>
        <p:nvSpPr>
          <p:cNvPr id="12" name="TextBox 11">
            <a:extLst>
              <a:ext uri="{FF2B5EF4-FFF2-40B4-BE49-F238E27FC236}">
                <a16:creationId xmlns:a16="http://schemas.microsoft.com/office/drawing/2014/main" id="{71CEF079-FE71-406C-86A6-52A0D9882E52}"/>
              </a:ext>
            </a:extLst>
          </p:cNvPr>
          <p:cNvSpPr txBox="1"/>
          <p:nvPr/>
        </p:nvSpPr>
        <p:spPr>
          <a:xfrm>
            <a:off x="324528" y="2731111"/>
            <a:ext cx="5771472" cy="2585323"/>
          </a:xfrm>
          <a:prstGeom prst="rect">
            <a:avLst/>
          </a:prstGeom>
          <a:noFill/>
        </p:spPr>
        <p:txBody>
          <a:bodyPr wrap="square" rtlCol="0">
            <a:spAutoFit/>
          </a:bodyPr>
          <a:lstStyle/>
          <a:p>
            <a:pPr marL="285750" indent="-285750">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chi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ý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ẩn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hang</a:t>
            </a:r>
          </a:p>
          <a:p>
            <a:endParaRPr lang="en-US" sz="1800" dirty="0">
              <a:solidFill>
                <a:srgbClr val="000000"/>
              </a:solidFill>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US" sz="1800" dirty="0" err="1">
                <a:solidFill>
                  <a:srgbClr val="000000"/>
                </a:solidFill>
                <a:effectLst/>
                <a:latin typeface="Times New Roman" panose="02020603050405020304" pitchFamily="18" charset="0"/>
                <a:ea typeface="Calibri" panose="020F0502020204030204" pitchFamily="34" charset="0"/>
              </a:rPr>
              <a:t>Phân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tích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Dữ</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liệu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lớn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cung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cấp</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nhiều</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lợi</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ích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nhau</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N</a:t>
            </a:r>
            <a:r>
              <a:rPr lang="en-US" sz="1800" dirty="0" err="1">
                <a:solidFill>
                  <a:srgbClr val="000000"/>
                </a:solidFill>
                <a:effectLst/>
                <a:latin typeface="Times New Roman" panose="02020603050405020304" pitchFamily="18" charset="0"/>
                <a:ea typeface="Calibri" panose="020F0502020204030204" pitchFamily="34" charset="0"/>
              </a:rPr>
              <a:t>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có</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được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sử</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dụng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để</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đưa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ra</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quyết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định</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tốt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hơn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ngăn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chặn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các</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hoạt</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động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gian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lận</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trong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số</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những</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thứ</a:t>
            </a: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rPr>
              <a:t>khác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99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p:txBody>
          <a:bodyPr>
            <a:normAutofit fontScale="90000"/>
          </a:bodyPr>
          <a:lstStyle/>
          <a:p>
            <a:r>
              <a:rPr lang="en-US" sz="3600" i="0" dirty="0">
                <a:solidFill>
                  <a:schemeClr val="accent1">
                    <a:lumMod val="50000"/>
                  </a:schemeClr>
                </a:solidFill>
                <a:effectLst/>
                <a:latin typeface="Times New Roman" panose="02020603050405020304" pitchFamily="18" charset="0"/>
                <a:ea typeface="Calibri" panose="020F0502020204030204" pitchFamily="34" charset="0"/>
              </a:rPr>
              <a:t>Use of Big Data for Software Analytics</a:t>
            </a:r>
            <a:endParaRPr lang="en-US" sz="3600" i="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B8F664C-E872-460D-8FB0-760AFD844CD1}"/>
              </a:ext>
            </a:extLst>
          </p:cNvPr>
          <p:cNvSpPr txBox="1"/>
          <p:nvPr/>
        </p:nvSpPr>
        <p:spPr>
          <a:xfrm>
            <a:off x="494117" y="1534593"/>
            <a:ext cx="7443935" cy="1200329"/>
          </a:xfrm>
          <a:prstGeom prst="rect">
            <a:avLst/>
          </a:prstGeom>
          <a:noFill/>
        </p:spPr>
        <p:txBody>
          <a:bodyPr wrap="square" rtlCol="0">
            <a:spAutoFit/>
          </a:bodyPr>
          <a:lstStyle/>
          <a:p>
            <a:pPr marL="285750" indent="-285750">
              <a:buFontTx/>
              <a:buChar char="-"/>
            </a:pPr>
            <a:r>
              <a:rPr lang="vi-VN" sz="1800" dirty="0">
                <a:effectLst/>
                <a:latin typeface="Times New Roman" panose="02020603050405020304" pitchFamily="18" charset="0"/>
                <a:ea typeface="Calibri" panose="020F0502020204030204" pitchFamily="34" charset="0"/>
              </a:rPr>
              <a:t>Cùng với sự phát triển của công nghệ, mạng máy tính thì lượng thông tin trên thế giới cũng sẽ gia tăng</a:t>
            </a:r>
            <a:r>
              <a:rPr lang="en-US" sz="1800" dirty="0">
                <a:effectLst/>
                <a:latin typeface="Times New Roman" panose="02020603050405020304" pitchFamily="18" charset="0"/>
                <a:ea typeface="Calibri" panose="020F0502020204030204" pitchFamily="34" charset="0"/>
              </a:rPr>
              <a:t>.</a:t>
            </a:r>
          </a:p>
          <a:p>
            <a:pPr marL="285750" indent="-285750">
              <a:buFontTx/>
              <a:buChar char="-"/>
            </a:pPr>
            <a:r>
              <a:rPr lang="vi-VN" sz="1800" dirty="0">
                <a:effectLst/>
                <a:latin typeface="Times New Roman" panose="02020603050405020304" pitchFamily="18" charset="0"/>
                <a:ea typeface="Calibri" panose="020F0502020204030204" pitchFamily="34" charset="0"/>
              </a:rPr>
              <a:t>Thế giới cũng đã chứng kiến một sự cải tiến tương tự trong lưu trữ, tính toán và khả năng xử lí của các hệ thống máy tính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diagram&#10;&#10;Description automatically generated">
            <a:extLst>
              <a:ext uri="{FF2B5EF4-FFF2-40B4-BE49-F238E27FC236}">
                <a16:creationId xmlns:a16="http://schemas.microsoft.com/office/drawing/2014/main" id="{DFE9A8B1-829D-4188-80ED-5414AC891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946" y="1429042"/>
            <a:ext cx="5222593" cy="4449862"/>
          </a:xfrm>
          <a:prstGeom prst="rect">
            <a:avLst/>
          </a:prstGeom>
        </p:spPr>
      </p:pic>
      <p:sp>
        <p:nvSpPr>
          <p:cNvPr id="10" name="TextBox 9">
            <a:extLst>
              <a:ext uri="{FF2B5EF4-FFF2-40B4-BE49-F238E27FC236}">
                <a16:creationId xmlns:a16="http://schemas.microsoft.com/office/drawing/2014/main" id="{8914DB5C-8604-4675-953A-58F2248A9C34}"/>
              </a:ext>
            </a:extLst>
          </p:cNvPr>
          <p:cNvSpPr txBox="1"/>
          <p:nvPr/>
        </p:nvSpPr>
        <p:spPr>
          <a:xfrm>
            <a:off x="454427" y="3165900"/>
            <a:ext cx="7443935"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=&gt;  </a:t>
            </a:r>
            <a:r>
              <a:rPr lang="vi-VN" sz="1800" dirty="0">
                <a:effectLst/>
                <a:latin typeface="Times New Roman" panose="02020603050405020304" pitchFamily="18" charset="0"/>
                <a:ea typeface="Calibri" panose="020F0502020204030204" pitchFamily="34" charset="0"/>
              </a:rPr>
              <a:t>Cuộc cách mạng CNTT này đã dẫn tới sự phát triển thần kì của nhiều phương pháp dự đoán và phân tích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8229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p:txBody>
          <a:bodyPr>
            <a:normAutofit fontScale="90000"/>
          </a:bodyPr>
          <a:lstStyle/>
          <a:p>
            <a:r>
              <a:rPr lang="en-US" sz="3600" i="0" dirty="0">
                <a:solidFill>
                  <a:schemeClr val="accent1">
                    <a:lumMod val="50000"/>
                  </a:schemeClr>
                </a:solidFill>
                <a:effectLst/>
                <a:latin typeface="Times New Roman" panose="02020603050405020304" pitchFamily="18" charset="0"/>
                <a:ea typeface="Calibri" panose="020F0502020204030204" pitchFamily="34" charset="0"/>
              </a:rPr>
              <a:t>Use of Big Data for Software Analytics</a:t>
            </a:r>
            <a:endParaRPr lang="en-US" sz="3600" i="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B8F664C-E872-460D-8FB0-760AFD844CD1}"/>
              </a:ext>
            </a:extLst>
          </p:cNvPr>
          <p:cNvSpPr txBox="1"/>
          <p:nvPr/>
        </p:nvSpPr>
        <p:spPr>
          <a:xfrm>
            <a:off x="653143" y="1250302"/>
            <a:ext cx="9511274"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Ứng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dụng</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DFD45F9-ECE2-44FF-910F-9B4F42B55137}"/>
              </a:ext>
            </a:extLst>
          </p:cNvPr>
          <p:cNvSpPr txBox="1"/>
          <p:nvPr/>
        </p:nvSpPr>
        <p:spPr>
          <a:xfrm>
            <a:off x="653143" y="1716837"/>
            <a:ext cx="6973155" cy="2031325"/>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Netflix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Procter &amp; Gamble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khứ</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196BF76-1CB0-480E-9253-AC0597703125}"/>
              </a:ext>
            </a:extLst>
          </p:cNvPr>
          <p:cNvSpPr txBox="1"/>
          <p:nvPr/>
        </p:nvSpPr>
        <p:spPr>
          <a:xfrm>
            <a:off x="640982" y="3581400"/>
            <a:ext cx="6973155" cy="1754326"/>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M</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ặt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hội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đó ta sẽ biết được trải nghiệm của khách hàng với phần mềm của mình như nào. Từ đó mà sẽ biết khách hàng cần gì, muốn gì mà nâng cao cải tiến chất lượng phần mềm hơn.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erson working on a computer&#10;&#10;Description automatically generated with low confidence">
            <a:extLst>
              <a:ext uri="{FF2B5EF4-FFF2-40B4-BE49-F238E27FC236}">
                <a16:creationId xmlns:a16="http://schemas.microsoft.com/office/drawing/2014/main" id="{ED0D812E-6B5F-45E8-9097-B7EA44DCF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716571" y="1912842"/>
            <a:ext cx="4337923" cy="4634302"/>
          </a:xfrm>
          <a:prstGeom prst="rect">
            <a:avLst/>
          </a:prstGeom>
        </p:spPr>
      </p:pic>
    </p:spTree>
    <p:extLst>
      <p:ext uri="{BB962C8B-B14F-4D97-AF65-F5344CB8AC3E}">
        <p14:creationId xmlns:p14="http://schemas.microsoft.com/office/powerpoint/2010/main" val="30048004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p:txBody>
          <a:bodyPr>
            <a:normAutofit fontScale="90000"/>
          </a:bodyPr>
          <a:lstStyle/>
          <a:p>
            <a:r>
              <a:rPr lang="en-US" sz="3600" i="0" dirty="0">
                <a:solidFill>
                  <a:schemeClr val="accent1">
                    <a:lumMod val="50000"/>
                  </a:schemeClr>
                </a:solidFill>
                <a:effectLst/>
                <a:latin typeface="Times New Roman" panose="02020603050405020304" pitchFamily="18" charset="0"/>
                <a:ea typeface="Calibri" panose="020F0502020204030204" pitchFamily="34" charset="0"/>
              </a:rPr>
              <a:t>Use of Big Data for Software Analytics</a:t>
            </a:r>
            <a:endParaRPr lang="en-US" sz="3600" i="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B8F664C-E872-460D-8FB0-760AFD844CD1}"/>
              </a:ext>
            </a:extLst>
          </p:cNvPr>
          <p:cNvSpPr txBox="1"/>
          <p:nvPr/>
        </p:nvSpPr>
        <p:spPr>
          <a:xfrm>
            <a:off x="666395" y="1250302"/>
            <a:ext cx="9511274" cy="646331"/>
          </a:xfrm>
          <a:prstGeom prst="rect">
            <a:avLst/>
          </a:prstGeom>
          <a:noFill/>
        </p:spPr>
        <p:txBody>
          <a:bodyPr wrap="square" rtlCol="0">
            <a:spAutoFit/>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Hạn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chế</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rPr>
              <a:t>Đó chính là vấn đề riêng tư của người sử dụng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các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ứng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dụng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thu</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thập</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thông</a:t>
            </a:r>
            <a:r>
              <a:rPr lang="en-US" dirty="0">
                <a:solidFill>
                  <a:srgbClr val="000000"/>
                </a:solidFill>
                <a:latin typeface="Times New Roman" panose="02020603050405020304" pitchFamily="18" charset="0"/>
                <a:ea typeface="Calibri" panose="020F0502020204030204" pitchFamily="34" charset="0"/>
              </a:rPr>
              <a:t> tin </a:t>
            </a:r>
            <a:r>
              <a:rPr lang="en-US" dirty="0" err="1">
                <a:solidFill>
                  <a:srgbClr val="000000"/>
                </a:solidFill>
                <a:latin typeface="Times New Roman" panose="02020603050405020304" pitchFamily="18" charset="0"/>
                <a:ea typeface="Calibri" panose="020F0502020204030204" pitchFamily="34" charset="0"/>
              </a:rPr>
              <a:t>mà</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không</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được</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sự</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cho</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phép</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của</a:t>
            </a:r>
            <a:r>
              <a:rPr lang="en-US" dirty="0">
                <a:solidFill>
                  <a:srgbClr val="000000"/>
                </a:solidFill>
                <a:latin typeface="Times New Roman" panose="02020603050405020304" pitchFamily="18" charset="0"/>
                <a:ea typeface="Calibri" panose="020F0502020204030204" pitchFamily="34" charset="0"/>
              </a:rPr>
              <a:t> </a:t>
            </a:r>
            <a:r>
              <a:rPr lang="en-US" dirty="0" err="1">
                <a:solidFill>
                  <a:srgbClr val="000000"/>
                </a:solidFill>
                <a:latin typeface="Times New Roman" panose="02020603050405020304" pitchFamily="18" charset="0"/>
                <a:ea typeface="Calibri" panose="020F0502020204030204" pitchFamily="34" charset="0"/>
              </a:rPr>
              <a:t>họ</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827BA8E-4E7A-4087-A0F1-469ADC8D8738}"/>
              </a:ext>
            </a:extLst>
          </p:cNvPr>
          <p:cNvSpPr txBox="1"/>
          <p:nvPr/>
        </p:nvSpPr>
        <p:spPr>
          <a:xfrm>
            <a:off x="653143" y="2231185"/>
            <a:ext cx="4634474" cy="2031325"/>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Times New Roman" panose="02020603050405020304" pitchFamily="18" charset="0"/>
              </a:rPr>
              <a:t>Tuy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nhiên</a:t>
            </a:r>
            <a:r>
              <a:rPr lang="en-US" dirty="0">
                <a:latin typeface="Calibri" panose="020F0502020204030204" pitchFamily="34" charset="0"/>
                <a:ea typeface="Calibri" panose="020F0502020204030204" pitchFamily="34" charset="0"/>
                <a:cs typeface="Times New Roman" panose="02020603050405020304" pitchFamily="18" charset="0"/>
              </a:rPr>
              <a:t>:</a:t>
            </a:r>
          </a:p>
          <a:p>
            <a:pPr marL="285750" indent="-285750">
              <a:buFontTx/>
              <a:buChar char="-"/>
            </a:pPr>
            <a:r>
              <a:rPr lang="vi-VN" sz="1800" dirty="0">
                <a:solidFill>
                  <a:srgbClr val="000000"/>
                </a:solidFill>
                <a:effectLst/>
                <a:latin typeface="Times New Roman" panose="02020603050405020304" pitchFamily="18" charset="0"/>
                <a:ea typeface="Calibri" panose="020F0502020204030204" pitchFamily="34" charset="0"/>
              </a:rPr>
              <a:t>lợi ích mà nó mang lại là không thể bàn cãi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vi-VN" sz="1800" dirty="0">
                <a:solidFill>
                  <a:srgbClr val="000000"/>
                </a:solidFill>
                <a:effectLst/>
                <a:latin typeface="Times New Roman" panose="02020603050405020304" pitchFamily="18" charset="0"/>
                <a:ea typeface="Calibri" panose="020F0502020204030204" pitchFamily="34" charset="0"/>
              </a:rPr>
              <a:t>Ứng dụng của big data trong đời sống ngày nay rất nhiều không chỉ ở riêng lĩnh vực phân tích phần mềm</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t>
            </a:r>
            <a:r>
              <a:rPr lang="en-US"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ì</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vậy</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rPr>
              <a:t>chúng ta sẽ phải học cách sử dụng chúng sao cho hợp lý nhất.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qr code&#10;&#10;Description automatically generated">
            <a:extLst>
              <a:ext uri="{FF2B5EF4-FFF2-40B4-BE49-F238E27FC236}">
                <a16:creationId xmlns:a16="http://schemas.microsoft.com/office/drawing/2014/main" id="{8731D70E-424A-4CFA-AB10-1EA38520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032" y="2089925"/>
            <a:ext cx="7025025" cy="3922656"/>
          </a:xfrm>
          <a:prstGeom prst="rect">
            <a:avLst/>
          </a:prstGeom>
        </p:spPr>
      </p:pic>
    </p:spTree>
    <p:extLst>
      <p:ext uri="{BB962C8B-B14F-4D97-AF65-F5344CB8AC3E}">
        <p14:creationId xmlns:p14="http://schemas.microsoft.com/office/powerpoint/2010/main" val="29666290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a:xfrm>
            <a:off x="0" y="0"/>
            <a:ext cx="8342394" cy="1023142"/>
          </a:xfrm>
        </p:spPr>
        <p:txBody>
          <a:bodyPr>
            <a:noAutofit/>
          </a:bodyPr>
          <a:lstStyle/>
          <a:p>
            <a:pPr marL="0" marR="0" indent="274320" algn="ctr">
              <a:lnSpc>
                <a:spcPct val="107000"/>
              </a:lnSpc>
              <a:spcBef>
                <a:spcPts val="0"/>
              </a:spcBef>
              <a:spcAft>
                <a:spcPts val="0"/>
              </a:spcAft>
            </a:pPr>
            <a:r>
              <a:rPr lang="en-US" sz="3200" i="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Neural Network Approach to Bug Prediction       and Cost</a:t>
            </a:r>
            <a:r>
              <a:rPr lang="en-US" sz="3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Estimation</a:t>
            </a:r>
            <a:endParaRPr lang="en-US" sz="32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AB8F664C-E872-460D-8FB0-760AFD844CD1}"/>
              </a:ext>
            </a:extLst>
          </p:cNvPr>
          <p:cNvSpPr txBox="1"/>
          <p:nvPr/>
        </p:nvSpPr>
        <p:spPr>
          <a:xfrm>
            <a:off x="388505" y="1075243"/>
            <a:ext cx="9511274" cy="477054"/>
          </a:xfrm>
          <a:prstGeom prst="rect">
            <a:avLst/>
          </a:prstGeom>
          <a:noFill/>
        </p:spPr>
        <p:txBody>
          <a:bodyPr wrap="square" rtlCol="0">
            <a:spAutoFit/>
          </a:bodyPr>
          <a:lstStyle/>
          <a:p>
            <a:r>
              <a:rPr lang="en-US" sz="25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500" dirty="0" err="1">
                <a:effectLst/>
                <a:latin typeface="Times New Roman" panose="02020603050405020304" pitchFamily="18" charset="0"/>
                <a:ea typeface="Tahoma" panose="020B0604030504040204" pitchFamily="34" charset="0"/>
                <a:cs typeface="Times New Roman" panose="02020603050405020304" pitchFamily="18" charset="0"/>
              </a:rPr>
              <a:t>Phương</a:t>
            </a:r>
            <a:r>
              <a:rPr lang="en-US" sz="25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500" dirty="0" err="1">
                <a:effectLst/>
                <a:latin typeface="Times New Roman" panose="02020603050405020304" pitchFamily="18" charset="0"/>
                <a:ea typeface="Tahoma" panose="020B0604030504040204" pitchFamily="34" charset="0"/>
                <a:cs typeface="Times New Roman" panose="02020603050405020304" pitchFamily="18" charset="0"/>
              </a:rPr>
              <a:t>pháp</a:t>
            </a:r>
            <a:r>
              <a:rPr lang="en-US" sz="25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2500" dirty="0">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rPr>
              <a:t>tiếp cận </a:t>
            </a:r>
            <a:r>
              <a:rPr lang="en-US" sz="2500" dirty="0" err="1">
                <a:solidFill>
                  <a:srgbClr val="202122"/>
                </a:solidFill>
                <a:effectLst/>
                <a:latin typeface="Times New Roman" panose="02020603050405020304" pitchFamily="18" charset="0"/>
                <a:ea typeface="Tahoma" panose="020B0604030504040204" pitchFamily="34" charset="0"/>
                <a:cs typeface="Times New Roman" panose="02020603050405020304" pitchFamily="18" charset="0"/>
              </a:rPr>
              <a:t>mạng</a:t>
            </a:r>
            <a:r>
              <a:rPr lang="en-US" sz="2500" dirty="0">
                <a:solidFill>
                  <a:srgbClr val="202122"/>
                </a:solidFill>
                <a:effectLst/>
                <a:latin typeface="Times New Roman" panose="02020603050405020304" pitchFamily="18" charset="0"/>
                <a:ea typeface="Tahoma" panose="020B0604030504040204" pitchFamily="34" charset="0"/>
                <a:cs typeface="Times New Roman" panose="02020603050405020304" pitchFamily="18" charset="0"/>
              </a:rPr>
              <a:t> neural</a:t>
            </a:r>
            <a:r>
              <a:rPr lang="en-US" sz="2500" dirty="0">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rPr>
              <a:t> </a:t>
            </a:r>
            <a:r>
              <a:rPr lang="vi-VN" sz="2500" dirty="0">
                <a:solidFill>
                  <a:srgbClr val="222222"/>
                </a:solidFill>
                <a:effectLst/>
                <a:latin typeface="Times New Roman" panose="02020603050405020304" pitchFamily="18" charset="0"/>
                <a:ea typeface="Tahoma" panose="020B0604030504040204" pitchFamily="34" charset="0"/>
                <a:cs typeface="Times New Roman" panose="02020603050405020304" pitchFamily="18" charset="0"/>
              </a:rPr>
              <a:t>để dự đoán lỗi và chi phí ước lượng</a:t>
            </a:r>
            <a:endParaRPr lang="en-US" sz="25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C2B553F-DBA2-4FAD-91CF-357E99D19C0F}"/>
              </a:ext>
            </a:extLst>
          </p:cNvPr>
          <p:cNvSpPr txBox="1"/>
          <p:nvPr/>
        </p:nvSpPr>
        <p:spPr>
          <a:xfrm>
            <a:off x="388505" y="1853027"/>
            <a:ext cx="9511274" cy="369332"/>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Times New Roman" panose="02020603050405020304" pitchFamily="18" charset="0"/>
              </a:rPr>
              <a:t>Mạng </a:t>
            </a:r>
            <a:r>
              <a:rPr lang="en-US" sz="1800">
                <a:solidFill>
                  <a:srgbClr val="000000"/>
                </a:solidFill>
                <a:effectLst/>
                <a:latin typeface="Times New Roman" panose="02020603050405020304" pitchFamily="18" charset="0"/>
                <a:ea typeface="Calibri" panose="020F0502020204030204" pitchFamily="34" charset="0"/>
              </a:rPr>
              <a:t>Neural Networ</a:t>
            </a:r>
            <a:r>
              <a:rPr lang="vi-VN" sz="1800">
                <a:solidFill>
                  <a:srgbClr val="000000"/>
                </a:solidFill>
                <a:effectLst/>
                <a:latin typeface="Times New Roman" panose="02020603050405020304" pitchFamily="18" charset="0"/>
                <a:ea typeface="Calibri" panose="020F0502020204030204" pitchFamily="34" charset="0"/>
              </a:rPr>
              <a:t>k</a:t>
            </a:r>
            <a:r>
              <a:rPr lang="en-US" sz="1800">
                <a:solidFill>
                  <a:srgbClr val="000000"/>
                </a:solidFill>
                <a:effectLst/>
                <a:latin typeface="Times New Roman" panose="02020603050405020304" pitchFamily="18" charset="0"/>
                <a:ea typeface="Calibri" panose="020F0502020204030204" pitchFamily="34" charset="0"/>
              </a:rPr>
              <a:t> là gì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A picture containing pencil&#10;&#10;Description automatically generated">
            <a:extLst>
              <a:ext uri="{FF2B5EF4-FFF2-40B4-BE49-F238E27FC236}">
                <a16:creationId xmlns:a16="http://schemas.microsoft.com/office/drawing/2014/main" id="{A9D89C05-414B-4442-AF55-CD85355553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1586" y="1863660"/>
            <a:ext cx="5431909" cy="4849411"/>
          </a:xfrm>
          <a:prstGeom prst="rect">
            <a:avLst/>
          </a:prstGeom>
        </p:spPr>
      </p:pic>
      <p:sp>
        <p:nvSpPr>
          <p:cNvPr id="10" name="TextBox 9">
            <a:extLst>
              <a:ext uri="{FF2B5EF4-FFF2-40B4-BE49-F238E27FC236}">
                <a16:creationId xmlns:a16="http://schemas.microsoft.com/office/drawing/2014/main" id="{ACFB2C73-F557-4E83-B777-C7449A1D7AD8}"/>
              </a:ext>
            </a:extLst>
          </p:cNvPr>
          <p:cNvSpPr txBox="1"/>
          <p:nvPr/>
        </p:nvSpPr>
        <p:spPr>
          <a:xfrm>
            <a:off x="388505" y="2222359"/>
            <a:ext cx="5983081" cy="1559529"/>
          </a:xfrm>
          <a:prstGeom prst="rect">
            <a:avLst/>
          </a:prstGeom>
          <a:noFill/>
        </p:spPr>
        <p:txBody>
          <a:bodyPr wrap="square" rtlCol="0">
            <a:spAutoFit/>
          </a:bodyPr>
          <a:lstStyle/>
          <a:p>
            <a:pPr marL="0" marR="0" indent="27432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Neural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 (Mạng neural)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não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nơ</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bào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thần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4B710579-5246-4EC4-AD68-D816D104DC53}"/>
              </a:ext>
            </a:extLst>
          </p:cNvPr>
          <p:cNvSpPr txBox="1"/>
          <p:nvPr/>
        </p:nvSpPr>
        <p:spPr>
          <a:xfrm>
            <a:off x="388505" y="3935390"/>
            <a:ext cx="5983081" cy="1855893"/>
          </a:xfrm>
          <a:prstGeom prst="rect">
            <a:avLst/>
          </a:prstGeom>
          <a:noFill/>
        </p:spPr>
        <p:txBody>
          <a:bodyPr wrap="square" rtlCol="0">
            <a:spAutoFit/>
          </a:bodyPr>
          <a:lstStyle/>
          <a:p>
            <a:pPr marL="0" marR="0" indent="274320">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Neural Network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niệm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trí</a:t>
            </a:r>
            <a:r>
              <a:rPr lang="en-US"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800" u="sng"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tuệ</a:t>
            </a:r>
            <a:r>
              <a:rPr lang="en-US"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800" u="sng"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nhân</a:t>
            </a:r>
            <a:r>
              <a:rPr lang="en-US"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1800" u="sng"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tạo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chóng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phổ</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dịch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822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a:xfrm>
            <a:off x="0" y="0"/>
            <a:ext cx="8342394" cy="1023142"/>
          </a:xfrm>
        </p:spPr>
        <p:txBody>
          <a:bodyPr>
            <a:noAutofit/>
          </a:bodyPr>
          <a:lstStyle/>
          <a:p>
            <a:pPr marL="0" marR="0" indent="274320" algn="ctr">
              <a:lnSpc>
                <a:spcPct val="107000"/>
              </a:lnSpc>
              <a:spcBef>
                <a:spcPts val="0"/>
              </a:spcBef>
              <a:spcAft>
                <a:spcPts val="0"/>
              </a:spcAft>
            </a:pPr>
            <a:r>
              <a:rPr lang="en-US" sz="3200" i="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Neural Network Approach to Bug Prediction       and Cost</a:t>
            </a:r>
            <a:r>
              <a:rPr lang="en-US" sz="3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Estimation</a:t>
            </a:r>
            <a:endParaRPr lang="en-US" sz="32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Diagram&#10;&#10;Description automatically generated">
            <a:extLst>
              <a:ext uri="{FF2B5EF4-FFF2-40B4-BE49-F238E27FC236}">
                <a16:creationId xmlns:a16="http://schemas.microsoft.com/office/drawing/2014/main" id="{51020177-387E-4848-8434-6A62FEA26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145" y="1075243"/>
            <a:ext cx="8342394" cy="5398020"/>
          </a:xfrm>
          <a:prstGeom prst="rect">
            <a:avLst/>
          </a:prstGeom>
        </p:spPr>
      </p:pic>
      <p:sp>
        <p:nvSpPr>
          <p:cNvPr id="8" name="TextBox 7">
            <a:extLst>
              <a:ext uri="{FF2B5EF4-FFF2-40B4-BE49-F238E27FC236}">
                <a16:creationId xmlns:a16="http://schemas.microsoft.com/office/drawing/2014/main" id="{38225C17-44B5-41C8-BCD8-9FB29DCE5601}"/>
              </a:ext>
            </a:extLst>
          </p:cNvPr>
          <p:cNvSpPr txBox="1"/>
          <p:nvPr/>
        </p:nvSpPr>
        <p:spPr>
          <a:xfrm>
            <a:off x="388505" y="1075243"/>
            <a:ext cx="9511274" cy="369332"/>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Times New Roman" panose="02020603050405020304" pitchFamily="18" charset="0"/>
              </a:rPr>
              <a:t>Cách</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hoạt</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động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như</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thế</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nào</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2603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E57C66-A0CC-41BB-968E-EFAC6C93F0C7}"/>
              </a:ext>
            </a:extLst>
          </p:cNvPr>
          <p:cNvSpPr>
            <a:spLocks noGrp="1"/>
          </p:cNvSpPr>
          <p:nvPr>
            <p:ph type="title"/>
          </p:nvPr>
        </p:nvSpPr>
        <p:spPr>
          <a:xfrm>
            <a:off x="0" y="0"/>
            <a:ext cx="8342394" cy="1023142"/>
          </a:xfrm>
        </p:spPr>
        <p:txBody>
          <a:bodyPr>
            <a:noAutofit/>
          </a:bodyPr>
          <a:lstStyle/>
          <a:p>
            <a:pPr marL="0" marR="0" indent="274320" algn="ctr">
              <a:lnSpc>
                <a:spcPct val="107000"/>
              </a:lnSpc>
              <a:spcBef>
                <a:spcPts val="0"/>
              </a:spcBef>
              <a:spcAft>
                <a:spcPts val="0"/>
              </a:spcAft>
            </a:pPr>
            <a:r>
              <a:rPr lang="en-US" sz="3200" i="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Neural Network Approach to Bug Prediction       and Cost</a:t>
            </a:r>
            <a:r>
              <a:rPr lang="en-US" sz="3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i="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Estimation</a:t>
            </a:r>
            <a:endParaRPr lang="en-US" sz="32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utoShape 2" descr="Cloud Testing">
            <a:extLst>
              <a:ext uri="{FF2B5EF4-FFF2-40B4-BE49-F238E27FC236}">
                <a16:creationId xmlns:a16="http://schemas.microsoft.com/office/drawing/2014/main" id="{576EDEB6-A625-4921-A421-5089AD453414}"/>
              </a:ext>
            </a:extLst>
          </p:cNvPr>
          <p:cNvSpPr>
            <a:spLocks noChangeAspect="1" noChangeArrowheads="1"/>
          </p:cNvSpPr>
          <p:nvPr/>
        </p:nvSpPr>
        <p:spPr bwMode="auto">
          <a:xfrm>
            <a:off x="5896946" y="-421433"/>
            <a:ext cx="4002833" cy="40028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B8F664C-E872-460D-8FB0-760AFD844CD1}"/>
              </a:ext>
            </a:extLst>
          </p:cNvPr>
          <p:cNvSpPr txBox="1"/>
          <p:nvPr/>
        </p:nvSpPr>
        <p:spPr>
          <a:xfrm>
            <a:off x="348748" y="1951760"/>
            <a:ext cx="4852069" cy="1477328"/>
          </a:xfrm>
          <a:prstGeom prst="rect">
            <a:avLst/>
          </a:prstGeom>
          <a:noFill/>
        </p:spPr>
        <p:txBody>
          <a:bodyPr wrap="square" rtlCol="0">
            <a:spAutoFit/>
          </a:bodyPr>
          <a:lstStyle/>
          <a:p>
            <a:r>
              <a:rPr lang="en-US" dirty="0" err="1">
                <a:latin typeface="Calibri" panose="020F0502020204030204" pitchFamily="34" charset="0"/>
                <a:ea typeface="Calibri" panose="020F0502020204030204" pitchFamily="34" charset="0"/>
                <a:cs typeface="Times New Roman" panose="02020603050405020304" pitchFamily="18" charset="0"/>
              </a:rPr>
              <a:t>Ứng</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dụng</a:t>
            </a:r>
            <a:r>
              <a:rPr lang="en-US" dirty="0">
                <a:latin typeface="Calibri" panose="020F0502020204030204" pitchFamily="34"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 mạng neural trong cuộc sống là rất nhiều đơn cử là 2 vấn đề trên là dự đoán lỗi và ước lượng chi phí. Việc ứng dụng nó sẽ giảm bớt sức lao động cho người làm cũng như làm việc với hiệu suất cao, chính xác hơn con người rất nhiều.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Graphical user interface&#10;&#10;Description automatically generated with medium confidence">
            <a:extLst>
              <a:ext uri="{FF2B5EF4-FFF2-40B4-BE49-F238E27FC236}">
                <a16:creationId xmlns:a16="http://schemas.microsoft.com/office/drawing/2014/main" id="{39DD11B5-65E6-4369-8990-7FE1743BE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039" y="1104292"/>
            <a:ext cx="6847961" cy="5375649"/>
          </a:xfrm>
          <a:prstGeom prst="rect">
            <a:avLst/>
          </a:prstGeom>
        </p:spPr>
      </p:pic>
    </p:spTree>
    <p:extLst>
      <p:ext uri="{BB962C8B-B14F-4D97-AF65-F5344CB8AC3E}">
        <p14:creationId xmlns:p14="http://schemas.microsoft.com/office/powerpoint/2010/main" val="22502296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u thuyet trình cong ty Vicostone" id="{123813FF-2186-4307-88AB-E52DC4E764C5}" vid="{7A2E833A-1ED4-4E30-9CFE-D6481D7B3B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MauDH Thanh Tay</Template>
  <TotalTime>4952</TotalTime>
  <Words>764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Times New Roman</vt:lpstr>
      <vt:lpstr>UTM Avo</vt:lpstr>
      <vt:lpstr>Wingdings</vt:lpstr>
      <vt:lpstr>Vicostone Template</vt:lpstr>
      <vt:lpstr>PowerPoint Presentation</vt:lpstr>
      <vt:lpstr>Thông tin chung</vt:lpstr>
      <vt:lpstr>Use of Big Data for Software Analytics</vt:lpstr>
      <vt:lpstr>Use of Big Data for Software Analytics</vt:lpstr>
      <vt:lpstr>Use of Big Data for Software Analytics</vt:lpstr>
      <vt:lpstr>Use of Big Data for Software Analytics</vt:lpstr>
      <vt:lpstr>Neural Network Approach to Bug Prediction       and Cost Estimation</vt:lpstr>
      <vt:lpstr>Neural Network Approach to Bug Prediction       and Cost Estimation</vt:lpstr>
      <vt:lpstr>Neural Network Approach to Bug Prediction       and Cost Estimation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Van Bui</dc:creator>
  <cp:lastModifiedBy>cong pham</cp:lastModifiedBy>
  <cp:revision>142</cp:revision>
  <dcterms:created xsi:type="dcterms:W3CDTF">2018-07-24T06:18:10Z</dcterms:created>
  <dcterms:modified xsi:type="dcterms:W3CDTF">2022-04-25T15:58:51Z</dcterms:modified>
</cp:coreProperties>
</file>