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333" r:id="rId3"/>
    <p:sldId id="335" r:id="rId4"/>
    <p:sldId id="334" r:id="rId5"/>
    <p:sldId id="336" r:id="rId6"/>
    <p:sldId id="337" r:id="rId7"/>
    <p:sldId id="338" r:id="rId8"/>
    <p:sldId id="33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ên vũ" initials="m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37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36" autoAdjust="0"/>
    <p:restoredTop sz="92402" autoAdjust="0"/>
  </p:normalViewPr>
  <p:slideViewPr>
    <p:cSldViewPr snapToGrid="0">
      <p:cViewPr varScale="1">
        <p:scale>
          <a:sx n="72" d="100"/>
          <a:sy n="72" d="100"/>
        </p:scale>
        <p:origin x="744"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25" d="100"/>
        <a:sy n="125" d="100"/>
      </p:scale>
      <p:origin x="0" y="-5982"/>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commentAuthors" Target="commentAuthors.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69D7E1-E5AC-4AB7-95CD-6E57287A7EEF}"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20F01A-602A-42CF-8886-814D7998854B}"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85026" y="6353004"/>
            <a:ext cx="2743200" cy="365125"/>
          </a:xfrm>
        </p:spPr>
        <p:txBody>
          <a:bodyPr/>
          <a:lstStyle/>
          <a:p>
            <a:fld id="{154F4D4A-FD71-41E6-BED5-CF551BFDBC37}" type="datetimeFigureOut">
              <a:rPr lang="en-US" smtClean="0"/>
            </a:fld>
            <a:endParaRPr lang="en-US" dirty="0"/>
          </a:p>
        </p:txBody>
      </p:sp>
      <p:sp>
        <p:nvSpPr>
          <p:cNvPr id="5" name="Footer Placeholder 4"/>
          <p:cNvSpPr>
            <a:spLocks noGrp="1"/>
          </p:cNvSpPr>
          <p:nvPr>
            <p:ph type="ftr" sz="quarter" idx="11"/>
          </p:nvPr>
        </p:nvSpPr>
        <p:spPr>
          <a:xfrm>
            <a:off x="4140198" y="6356350"/>
            <a:ext cx="4114800" cy="365125"/>
          </a:xfrm>
        </p:spPr>
        <p:txBody>
          <a:bodyPr/>
          <a:lstStyle/>
          <a:p>
            <a:endParaRPr lang="en-US"/>
          </a:p>
        </p:txBody>
      </p:sp>
      <p:sp>
        <p:nvSpPr>
          <p:cNvPr id="6" name="Slide Number Placeholder 5"/>
          <p:cNvSpPr>
            <a:spLocks noGrp="1"/>
          </p:cNvSpPr>
          <p:nvPr>
            <p:ph type="sldNum" sz="quarter" idx="12"/>
          </p:nvPr>
        </p:nvSpPr>
        <p:spPr>
          <a:xfrm>
            <a:off x="8828310" y="6356350"/>
            <a:ext cx="2743200" cy="365125"/>
          </a:xfrm>
        </p:spPr>
        <p:txBody>
          <a:bodyPr/>
          <a:lstStyle/>
          <a:p>
            <a:fld id="{086B6608-6F69-448F-99DC-C9E613BFB696}" type="slidenum">
              <a:rPr lang="en-US" smtClean="0"/>
            </a:fld>
            <a:endParaRPr lang="en-US"/>
          </a:p>
        </p:txBody>
      </p:sp>
      <p:sp>
        <p:nvSpPr>
          <p:cNvPr id="2" name="Rectangle 1"/>
          <p:cNvSpPr/>
          <p:nvPr userDrawn="1"/>
        </p:nvSpPr>
        <p:spPr>
          <a:xfrm>
            <a:off x="0" y="0"/>
            <a:ext cx="12192000" cy="6486525"/>
          </a:xfrm>
          <a:prstGeom prst="rect">
            <a:avLst/>
          </a:prstGeom>
          <a:solidFill>
            <a:srgbClr val="2237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ctrTitle" hasCustomPrompt="1"/>
          </p:nvPr>
        </p:nvSpPr>
        <p:spPr>
          <a:xfrm>
            <a:off x="872110" y="-2030424"/>
            <a:ext cx="10583741" cy="997492"/>
          </a:xfrm>
          <a:prstGeom prst="rect">
            <a:avLst/>
          </a:prstGeom>
        </p:spPr>
        <p:txBody>
          <a:bodyPr anchor="b">
            <a:normAutofit/>
          </a:bodyPr>
          <a:lstStyle>
            <a:lvl1pPr algn="ctr">
              <a:defRPr sz="4800" b="1" baseline="0">
                <a:solidFill>
                  <a:schemeClr val="bg1"/>
                </a:solidFill>
                <a:latin typeface="Arial" panose="020B0604020202020204" pitchFamily="34" charset="0"/>
                <a:cs typeface="Arial" panose="020B0604020202020204" pitchFamily="34" charset="0"/>
              </a:defRPr>
            </a:lvl1pPr>
          </a:lstStyle>
          <a:p>
            <a:r>
              <a:rPr lang="en-US" dirty="0"/>
              <a:t>CHỦ ĐỀ</a:t>
            </a:r>
            <a:endParaRPr lang="en-US" dirty="0"/>
          </a:p>
        </p:txBody>
      </p:sp>
      <p:sp>
        <p:nvSpPr>
          <p:cNvPr id="10" name="Subtitle 2"/>
          <p:cNvSpPr>
            <a:spLocks noGrp="1"/>
          </p:cNvSpPr>
          <p:nvPr>
            <p:ph type="subTitle" idx="1" hasCustomPrompt="1"/>
          </p:nvPr>
        </p:nvSpPr>
        <p:spPr>
          <a:xfrm>
            <a:off x="872110" y="-782219"/>
            <a:ext cx="10583741" cy="384905"/>
          </a:xfrm>
          <a:prstGeom prst="rect">
            <a:avLst/>
          </a:prstGeom>
        </p:spPr>
        <p:txBody>
          <a:bodyPr/>
          <a:lstStyle>
            <a:lvl1pPr marL="0" indent="0" algn="ctr">
              <a:buNone/>
              <a:defRPr sz="24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Nội</a:t>
            </a:r>
            <a:r>
              <a:rPr lang="en-US" dirty="0"/>
              <a:t> dung</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78397" y="1582451"/>
            <a:ext cx="8678656" cy="178795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4F4D4A-FD71-41E6-BED5-CF551BFDBC3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6B6608-6F69-448F-99DC-C9E613BFB696}" type="slidenum">
              <a:rPr lang="en-US" smtClean="0"/>
            </a:fld>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54F4D4A-FD71-41E6-BED5-CF551BFDBC3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B6608-6F69-448F-99DC-C9E613BFB696}" type="slidenum">
              <a:rPr lang="en-US" smtClean="0"/>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3692" y="90029"/>
            <a:ext cx="2539035" cy="51133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2794" y="6362529"/>
            <a:ext cx="2743200" cy="365125"/>
          </a:xfrm>
        </p:spPr>
        <p:txBody>
          <a:bodyPr/>
          <a:lstStyle/>
          <a:p>
            <a:fld id="{154F4D4A-FD71-41E6-BED5-CF551BFDBC3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308593" y="6356350"/>
            <a:ext cx="2743200" cy="365125"/>
          </a:xfrm>
        </p:spPr>
        <p:txBody>
          <a:bodyPr/>
          <a:lstStyle/>
          <a:p>
            <a:fld id="{086B6608-6F69-448F-99DC-C9E613BFB696}" type="slidenum">
              <a:rPr lang="en-US" smtClean="0"/>
            </a:fld>
            <a:endParaRPr lang="en-US"/>
          </a:p>
        </p:txBody>
      </p:sp>
      <p:sp>
        <p:nvSpPr>
          <p:cNvPr id="8" name="TextBox 7"/>
          <p:cNvSpPr txBox="1"/>
          <p:nvPr userDrawn="1"/>
        </p:nvSpPr>
        <p:spPr>
          <a:xfrm>
            <a:off x="9807389" y="6593718"/>
            <a:ext cx="2251872" cy="184666"/>
          </a:xfrm>
          <a:prstGeom prst="rect">
            <a:avLst/>
          </a:prstGeom>
          <a:noFill/>
        </p:spPr>
        <p:txBody>
          <a:bodyPr wrap="square" lIns="0" tIns="0" rIns="0" bIns="0" rtlCol="0" anchor="ctr" anchorCtr="0">
            <a:spAutoFit/>
          </a:bodyPr>
          <a:lstStyle/>
          <a:p>
            <a:r>
              <a:rPr lang="en-US" sz="1200" dirty="0">
                <a:solidFill>
                  <a:schemeClr val="bg1"/>
                </a:solidFill>
                <a:latin typeface="UTM Avo" panose="02040603050506020204" pitchFamily="18" charset="0"/>
              </a:rPr>
              <a:t>http://phenikaa-uni.edu.vn</a:t>
            </a:r>
            <a:endParaRPr lang="en-US" sz="1200" dirty="0">
              <a:solidFill>
                <a:schemeClr val="bg1"/>
              </a:solidFill>
              <a:latin typeface="UTM Avo" panose="02040603050506020204" pitchFamily="18" charset="0"/>
            </a:endParaRPr>
          </a:p>
        </p:txBody>
      </p:sp>
      <p:sp>
        <p:nvSpPr>
          <p:cNvPr id="13" name="Title 1"/>
          <p:cNvSpPr>
            <a:spLocks noGrp="1"/>
          </p:cNvSpPr>
          <p:nvPr>
            <p:ph type="title" hasCustomPrompt="1"/>
          </p:nvPr>
        </p:nvSpPr>
        <p:spPr>
          <a:xfrm>
            <a:off x="324528" y="227160"/>
            <a:ext cx="8061101" cy="553289"/>
          </a:xfrm>
          <a:prstGeom prst="rect">
            <a:avLst/>
          </a:prstGeom>
        </p:spPr>
        <p:txBody>
          <a:bodyPr>
            <a:normAutofit/>
          </a:bodyPr>
          <a:lstStyle>
            <a:lvl1pPr>
              <a:defRPr sz="3300" b="1" baseline="0">
                <a:solidFill>
                  <a:srgbClr val="223771"/>
                </a:solidFill>
              </a:defRPr>
            </a:lvl1pPr>
          </a:lstStyle>
          <a:p>
            <a:r>
              <a:rPr lang="en-US" dirty="0"/>
              <a:t>CHỦ ĐỀ</a:t>
            </a: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54F4D4A-FD71-41E6-BED5-CF551BFDBC3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B6608-6F69-448F-99DC-C9E613BFB696}" type="slidenum">
              <a:rPr lang="en-US" smtClean="0"/>
            </a:fld>
            <a:endParaRPr lang="en-US"/>
          </a:p>
        </p:txBody>
      </p:sp>
      <p:sp>
        <p:nvSpPr>
          <p:cNvPr id="12" name="Title 1"/>
          <p:cNvSpPr>
            <a:spLocks noGrp="1"/>
          </p:cNvSpPr>
          <p:nvPr>
            <p:ph type="title" hasCustomPrompt="1"/>
          </p:nvPr>
        </p:nvSpPr>
        <p:spPr>
          <a:xfrm>
            <a:off x="324528" y="227160"/>
            <a:ext cx="8061101" cy="553289"/>
          </a:xfrm>
          <a:prstGeom prst="rect">
            <a:avLst/>
          </a:prstGeom>
        </p:spPr>
        <p:txBody>
          <a:bodyPr>
            <a:normAutofit/>
          </a:bodyPr>
          <a:lstStyle>
            <a:lvl1pPr>
              <a:defRPr sz="3300" b="1" baseline="0">
                <a:solidFill>
                  <a:srgbClr val="223771"/>
                </a:solidFill>
              </a:defRPr>
            </a:lvl1pPr>
          </a:lstStyle>
          <a:p>
            <a:r>
              <a:rPr lang="en-US" dirty="0"/>
              <a:t>CHỦ ĐỀ</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54F4D4A-FD71-41E6-BED5-CF551BFDBC3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B6608-6F69-448F-99DC-C9E613BFB696}" type="slidenum">
              <a:rPr lang="en-US" smtClean="0"/>
            </a:fld>
            <a:endParaRPr lang="en-US"/>
          </a:p>
        </p:txBody>
      </p:sp>
      <p:sp>
        <p:nvSpPr>
          <p:cNvPr id="12" name="Title 1"/>
          <p:cNvSpPr>
            <a:spLocks noGrp="1"/>
          </p:cNvSpPr>
          <p:nvPr>
            <p:ph type="title" hasCustomPrompt="1"/>
          </p:nvPr>
        </p:nvSpPr>
        <p:spPr>
          <a:xfrm>
            <a:off x="324528" y="227160"/>
            <a:ext cx="8061101" cy="553289"/>
          </a:xfrm>
          <a:prstGeom prst="rect">
            <a:avLst/>
          </a:prstGeom>
        </p:spPr>
        <p:txBody>
          <a:bodyPr>
            <a:normAutofit/>
          </a:bodyPr>
          <a:lstStyle>
            <a:lvl1pPr>
              <a:defRPr sz="3300" b="1" baseline="0">
                <a:solidFill>
                  <a:srgbClr val="223771"/>
                </a:solidFill>
              </a:defRPr>
            </a:lvl1pPr>
          </a:lstStyle>
          <a:p>
            <a:r>
              <a:rPr lang="en-US" dirty="0"/>
              <a:t>CHỦ ĐỀ</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54F4D4A-FD71-41E6-BED5-CF551BFDBC3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B6608-6F69-448F-99DC-C9E613BFB696}" type="slidenum">
              <a:rPr lang="en-US" smtClean="0"/>
            </a:fld>
            <a:endParaRPr lang="en-US"/>
          </a:p>
        </p:txBody>
      </p:sp>
      <p:sp>
        <p:nvSpPr>
          <p:cNvPr id="14" name="Title 1"/>
          <p:cNvSpPr>
            <a:spLocks noGrp="1"/>
          </p:cNvSpPr>
          <p:nvPr>
            <p:ph type="title" hasCustomPrompt="1"/>
          </p:nvPr>
        </p:nvSpPr>
        <p:spPr>
          <a:xfrm>
            <a:off x="324528" y="227160"/>
            <a:ext cx="8061101" cy="553289"/>
          </a:xfrm>
          <a:prstGeom prst="rect">
            <a:avLst/>
          </a:prstGeom>
        </p:spPr>
        <p:txBody>
          <a:bodyPr>
            <a:normAutofit/>
          </a:bodyPr>
          <a:lstStyle>
            <a:lvl1pPr>
              <a:defRPr sz="3300" b="1" baseline="0">
                <a:solidFill>
                  <a:srgbClr val="223771"/>
                </a:solidFill>
              </a:defRPr>
            </a:lvl1pPr>
          </a:lstStyle>
          <a:p>
            <a:r>
              <a:rPr lang="en-US" dirty="0"/>
              <a:t>CHỦ ĐỀ</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263685" y="2846231"/>
            <a:ext cx="4417452" cy="1460428"/>
          </a:xfrm>
          <a:prstGeom prst="rect">
            <a:avLst/>
          </a:prstGeom>
        </p:spPr>
        <p:txBody>
          <a:bodyPr anchor="b">
            <a:normAutofit/>
          </a:bodyPr>
          <a:lstStyle>
            <a:lvl1pPr algn="r">
              <a:defRPr sz="5600" b="1" baseline="0">
                <a:solidFill>
                  <a:srgbClr val="223771"/>
                </a:solidFill>
                <a:latin typeface="Arial" panose="020B0604020202020204" pitchFamily="34" charset="0"/>
                <a:cs typeface="Arial" panose="020B0604020202020204" pitchFamily="34" charset="0"/>
              </a:defRPr>
            </a:lvl1pPr>
          </a:lstStyle>
          <a:p>
            <a:r>
              <a:rPr lang="en-US" dirty="0"/>
              <a:t>CHỦ ĐỀ</a:t>
            </a:r>
            <a:endParaRPr lang="en-US" dirty="0"/>
          </a:p>
        </p:txBody>
      </p:sp>
      <p:sp>
        <p:nvSpPr>
          <p:cNvPr id="3" name="Subtitle 2"/>
          <p:cNvSpPr>
            <a:spLocks noGrp="1"/>
          </p:cNvSpPr>
          <p:nvPr>
            <p:ph type="subTitle" idx="1" hasCustomPrompt="1"/>
          </p:nvPr>
        </p:nvSpPr>
        <p:spPr>
          <a:xfrm>
            <a:off x="7263685" y="4429523"/>
            <a:ext cx="4417452" cy="750072"/>
          </a:xfrm>
          <a:prstGeom prst="rect">
            <a:avLst/>
          </a:prstGeom>
        </p:spPr>
        <p:txBody>
          <a:bodyPr/>
          <a:lstStyle>
            <a:lvl1pPr marL="0" indent="0" algn="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Nội</a:t>
            </a:r>
            <a:r>
              <a:rPr lang="en-US" dirty="0"/>
              <a:t> dung</a:t>
            </a:r>
            <a:endParaRPr lang="en-US" dirty="0"/>
          </a:p>
        </p:txBody>
      </p:sp>
      <p:sp>
        <p:nvSpPr>
          <p:cNvPr id="4" name="Date Placeholder 3"/>
          <p:cNvSpPr>
            <a:spLocks noGrp="1"/>
          </p:cNvSpPr>
          <p:nvPr>
            <p:ph type="dt" sz="half" idx="10"/>
          </p:nvPr>
        </p:nvSpPr>
        <p:spPr/>
        <p:txBody>
          <a:bodyPr/>
          <a:lstStyle/>
          <a:p>
            <a:fld id="{154F4D4A-FD71-41E6-BED5-CF551BFDBC3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B6608-6F69-448F-99DC-C9E613BFB696}" type="slidenum">
              <a:rPr lang="en-US" smtClean="0"/>
            </a:fld>
            <a:endParaRPr lang="en-US"/>
          </a:p>
        </p:txBody>
      </p:sp>
      <p:sp>
        <p:nvSpPr>
          <p:cNvPr id="11" name="Content Placeholder 2"/>
          <p:cNvSpPr>
            <a:spLocks noGrp="1"/>
          </p:cNvSpPr>
          <p:nvPr>
            <p:ph idx="13" hasCustomPrompt="1"/>
          </p:nvPr>
        </p:nvSpPr>
        <p:spPr>
          <a:xfrm>
            <a:off x="1" y="862149"/>
            <a:ext cx="7096258" cy="5631943"/>
          </a:xfrm>
          <a:prstGeom prst="rect">
            <a:avLst/>
          </a:prstGeom>
        </p:spPr>
        <p:txBody>
          <a:bodyPr/>
          <a:lstStyle>
            <a:lvl1pPr marL="0" indent="0">
              <a:buNone/>
              <a:defRPr baseline="0"/>
            </a:lvl1pPr>
          </a:lstStyle>
          <a:p>
            <a:pPr lvl="0"/>
            <a:r>
              <a:rPr lang="en-US"/>
              <a:t>Hình ảnh</a:t>
            </a:r>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154F4D4A-FD71-41E6-BED5-CF551BFDBC3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B6608-6F69-448F-99DC-C9E613BFB696}" type="slidenum">
              <a:rPr lang="en-US" smtClean="0"/>
            </a:fld>
            <a:endParaRPr lang="en-US"/>
          </a:p>
        </p:txBody>
      </p:sp>
      <p:sp>
        <p:nvSpPr>
          <p:cNvPr id="11" name="Title 1"/>
          <p:cNvSpPr txBox="1"/>
          <p:nvPr userDrawn="1"/>
        </p:nvSpPr>
        <p:spPr>
          <a:xfrm>
            <a:off x="324528" y="227160"/>
            <a:ext cx="8061101" cy="553289"/>
          </a:xfrm>
          <a:prstGeom prst="rect">
            <a:avLst/>
          </a:prstGeom>
        </p:spPr>
        <p:txBody>
          <a:bodyPr>
            <a:normAutofit/>
          </a:bodyPr>
          <a:lstStyle>
            <a:lvl1pPr algn="l" defTabSz="914400" rtl="0" eaLnBrk="1" latinLnBrk="0" hangingPunct="1">
              <a:lnSpc>
                <a:spcPct val="90000"/>
              </a:lnSpc>
              <a:spcBef>
                <a:spcPct val="0"/>
              </a:spcBef>
              <a:buNone/>
              <a:defRPr sz="3000" b="1" kern="1200" baseline="0">
                <a:solidFill>
                  <a:srgbClr val="223771"/>
                </a:solidFill>
                <a:latin typeface="Arial" panose="020B0604020202020204" pitchFamily="34" charset="0"/>
                <a:ea typeface="+mj-ea"/>
                <a:cs typeface="Arial" panose="020B0604020202020204" pitchFamily="34" charset="0"/>
              </a:defRPr>
            </a:lvl1pPr>
          </a:lstStyle>
          <a:p>
            <a:r>
              <a:rPr lang="en-US"/>
              <a:t>CHỦ ĐỀ</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1899" y="351789"/>
            <a:ext cx="8061101" cy="922762"/>
          </a:xfrm>
          <a:prstGeom prst="rect">
            <a:avLst/>
          </a:prstGeom>
        </p:spPr>
        <p:txBody>
          <a:bodyPr>
            <a:normAutofit/>
          </a:bodyPr>
          <a:lstStyle>
            <a:lvl1pPr>
              <a:defRPr sz="3000" b="1">
                <a:solidFill>
                  <a:srgbClr val="223771"/>
                </a:solidFill>
              </a:defRPr>
            </a:lvl1pPr>
          </a:lstStyle>
          <a:p>
            <a:r>
              <a:rPr lang="en-US" dirty="0" err="1"/>
              <a:t>Chủ</a:t>
            </a:r>
            <a:r>
              <a:rPr lang="en-US" dirty="0"/>
              <a:t> </a:t>
            </a:r>
            <a:r>
              <a:rPr lang="en-US" dirty="0" err="1"/>
              <a:t>đề</a:t>
            </a:r>
            <a:endParaRPr lang="en-US" dirty="0"/>
          </a:p>
        </p:txBody>
      </p:sp>
      <p:sp>
        <p:nvSpPr>
          <p:cNvPr id="3" name="Content Placeholder 2"/>
          <p:cNvSpPr>
            <a:spLocks noGrp="1"/>
          </p:cNvSpPr>
          <p:nvPr>
            <p:ph sz="half" idx="1"/>
          </p:nvPr>
        </p:nvSpPr>
        <p:spPr>
          <a:xfrm>
            <a:off x="701899" y="1639781"/>
            <a:ext cx="3336702" cy="4351338"/>
          </a:xfrm>
          <a:prstGeom prst="rect">
            <a:avLst/>
          </a:prstGeo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11710" y="1639781"/>
            <a:ext cx="3331872" cy="4351338"/>
          </a:xfrm>
          <a:prstGeom prst="rect">
            <a:avLst/>
          </a:prstGeo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54F4D4A-FD71-41E6-BED5-CF551BFDBC3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6B6608-6F69-448F-99DC-C9E613BFB696}" type="slidenum">
              <a:rPr lang="en-US" smtClean="0"/>
            </a:fld>
            <a:endParaRPr lang="en-US"/>
          </a:p>
        </p:txBody>
      </p:sp>
      <p:sp>
        <p:nvSpPr>
          <p:cNvPr id="9" name="Content Placeholder 3"/>
          <p:cNvSpPr>
            <a:spLocks noGrp="1"/>
          </p:cNvSpPr>
          <p:nvPr>
            <p:ph sz="half" idx="13"/>
          </p:nvPr>
        </p:nvSpPr>
        <p:spPr>
          <a:xfrm>
            <a:off x="8426539" y="1639781"/>
            <a:ext cx="3331872" cy="4351338"/>
          </a:xfrm>
          <a:prstGeom prst="rect">
            <a:avLst/>
          </a:prstGeo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54F4D4A-FD71-41E6-BED5-CF551BFDBC3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6B6608-6F69-448F-99DC-C9E613BFB696}" type="slidenum">
              <a:rPr lang="en-US" smtClean="0"/>
            </a:fld>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3692" y="90029"/>
            <a:ext cx="2539035" cy="5113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4.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
        <p:nvSpPr>
          <p:cNvPr id="4" name="Date Placeholder 3"/>
          <p:cNvSpPr>
            <a:spLocks noGrp="1"/>
          </p:cNvSpPr>
          <p:nvPr>
            <p:ph type="dt" sz="half" idx="2"/>
          </p:nvPr>
        </p:nvSpPr>
        <p:spPr>
          <a:xfrm>
            <a:off x="741484" y="6362529"/>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4F4D4A-FD71-41E6-BED5-CF551BFDBC3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6B6608-6F69-448F-99DC-C9E613BFB696}" type="slidenum">
              <a:rPr lang="en-US" smtClean="0"/>
            </a:fld>
            <a:endParaRPr lang="en-US"/>
          </a:p>
        </p:txBody>
      </p:sp>
      <p:grpSp>
        <p:nvGrpSpPr>
          <p:cNvPr id="7" name="Group 6"/>
          <p:cNvGrpSpPr/>
          <p:nvPr/>
        </p:nvGrpSpPr>
        <p:grpSpPr>
          <a:xfrm>
            <a:off x="0" y="6494093"/>
            <a:ext cx="12192000" cy="373091"/>
            <a:chOff x="0" y="1661375"/>
            <a:chExt cx="12192000" cy="373091"/>
          </a:xfrm>
        </p:grpSpPr>
        <p:sp>
          <p:nvSpPr>
            <p:cNvPr id="8" name="Rectangle 7"/>
            <p:cNvSpPr/>
            <p:nvPr/>
          </p:nvSpPr>
          <p:spPr>
            <a:xfrm>
              <a:off x="0" y="1661375"/>
              <a:ext cx="12192000" cy="109728"/>
            </a:xfrm>
            <a:prstGeom prst="rect">
              <a:avLst/>
            </a:prstGeom>
            <a:solidFill>
              <a:srgbClr val="F265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1760146"/>
              <a:ext cx="12192000" cy="274320"/>
            </a:xfrm>
            <a:prstGeom prst="rect">
              <a:avLst/>
            </a:prstGeom>
            <a:solidFill>
              <a:srgbClr val="223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microsoft.com/office/2007/relationships/hdphoto" Target="../media/image6.wdp"/><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microsoft.com/office/2007/relationships/hdphoto" Target="../media/image9.wdp"/><Relationship Id="rId2" Type="http://schemas.openxmlformats.org/officeDocument/2006/relationships/image" Target="../media/image8.png"/><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microsoft.com/office/2007/relationships/hdphoto" Target="../media/image11.wdp"/><Relationship Id="rId1"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4.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microsoft.com/office/2007/relationships/hdphoto" Target="../media/image16.wdp"/><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Hộp Văn bản 9"/>
          <p:cNvSpPr txBox="1"/>
          <p:nvPr/>
        </p:nvSpPr>
        <p:spPr>
          <a:xfrm>
            <a:off x="656590" y="1218565"/>
            <a:ext cx="5186045" cy="350774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vi-VN" sz="2400"/>
              <a:t>- </a:t>
            </a:r>
            <a:r>
              <a:rPr lang="vi-VN" b="1"/>
              <a:t>Chẩn đoán vấn đề</a:t>
            </a:r>
            <a:r>
              <a:rPr lang="vi-VN"/>
              <a:t>: là bước đầu tiên để giải quyết hiệu suất làm việc kém thường xuyên tái diễn. Khi chẩn đoán vấn đề, bạn hãy tuân theo quy trình: </a:t>
            </a:r>
            <a:endParaRPr lang="vi-VN"/>
          </a:p>
          <a:p>
            <a:pPr marL="285750" indent="-285750">
              <a:buFont typeface="Wingdings" panose="05000000000000000000" pitchFamily="2" charset="2"/>
              <a:buChar char="ü"/>
            </a:pPr>
            <a:r>
              <a:rPr lang="vi-VN"/>
              <a:t>	Quát sát và thu thập dữ liệu</a:t>
            </a:r>
            <a:endParaRPr lang="vi-VN"/>
          </a:p>
          <a:p>
            <a:r>
              <a:rPr lang="vi-VN"/>
              <a:t>	So sánh những gì bạn quan sát được với mục tiêu hoạt động của nhân viên </a:t>
            </a:r>
            <a:endParaRPr lang="vi-VN"/>
          </a:p>
          <a:p>
            <a:pPr marL="285750" indent="-285750">
              <a:buFont typeface="Wingdings" panose="05000000000000000000" pitchFamily="2" charset="2"/>
              <a:buChar char="ü"/>
            </a:pPr>
            <a:r>
              <a:rPr lang="vi-VN"/>
              <a:t>	Tìm nguyên nhân dẫn đến vấn đề</a:t>
            </a:r>
            <a:endParaRPr lang="vi-VN"/>
          </a:p>
          <a:p>
            <a:pPr marL="285750" indent="-285750">
              <a:buFont typeface="Wingdings" panose="05000000000000000000" pitchFamily="2" charset="2"/>
              <a:buChar char="ü"/>
            </a:pPr>
            <a:r>
              <a:rPr lang="vi-VN"/>
              <a:t>	Kiểm tra quan sát của chính bạn bằng cách tham khảo ý kiến và cách nhìn nhận của người khác để xem họ có cùng quan điểm như bạn không?</a:t>
            </a:r>
            <a:endParaRPr lang="vi-VN"/>
          </a:p>
        </p:txBody>
      </p:sp>
      <p:pic>
        <p:nvPicPr>
          <p:cNvPr id="2" name="Hình ảnh 1"/>
          <p:cNvPicPr>
            <a:picLocks noChangeAspect="1"/>
          </p:cNvPicPr>
          <p:nvPr/>
        </p:nvPicPr>
        <p:blipFill>
          <a:blip r:embed="rId1">
            <a:extLst>
              <a:ext uri="{BEBA8EAE-BF5A-486C-A8C5-ECC9F3942E4B}">
                <a14:imgProps xmlns:a14="http://schemas.microsoft.com/office/drawing/2010/main">
                  <a14:imgLayer r:embed="rId2">
                    <a14:imgEffect>
                      <a14:backgroundRemoval t="0" b="100000" l="0" r="100000">
                        <a14:foregroundMark x1="43710" y1="61111" x2="43710" y2="61111"/>
                        <a14:foregroundMark x1="72258" y1="14762" x2="55806" y2="23810"/>
                        <a14:foregroundMark x1="74839" y1="10317" x2="51129" y2="26984"/>
                        <a14:foregroundMark x1="51613" y1="26508" x2="54839" y2="28571"/>
                        <a14:foregroundMark x1="9355" y1="11270" x2="36452" y2="28413"/>
                        <a14:foregroundMark x1="33548" y1="24762" x2="39839" y2="30794"/>
                        <a14:foregroundMark x1="4839" y1="58095" x2="35484" y2="51587"/>
                        <a14:foregroundMark x1="15161" y1="88254" x2="38226" y2="71429"/>
                        <a14:foregroundMark x1="31452" y1="75714" x2="38226" y2="68730"/>
                        <a14:foregroundMark x1="50000" y1="73810" x2="71290" y2="92540"/>
                        <a14:foregroundMark x1="67097" y1="63492" x2="89839" y2="72063"/>
                        <a14:foregroundMark x1="86290" y1="72540" x2="95645" y2="79048"/>
                        <a14:foregroundMark x1="69355" y1="63968" x2="70484" y2="62857"/>
                        <a14:foregroundMark x1="69032" y1="62381" x2="74677" y2="66667"/>
                        <a14:foregroundMark x1="64677" y1="47937" x2="96129" y2="39841"/>
                        <a14:foregroundMark x1="63548" y1="45079" x2="69516" y2="46032"/>
                        <a14:foregroundMark x1="67097" y1="42381" x2="70484" y2="45556"/>
                        <a14:foregroundMark x1="62258" y1="44603" x2="62581" y2="48889"/>
                        <a14:foregroundMark x1="50968" y1="24762" x2="54032" y2="31746"/>
                        <a14:foregroundMark x1="34355" y1="22857" x2="55484" y2="24762"/>
                        <a14:foregroundMark x1="57419" y1="27143" x2="71452" y2="45079"/>
                        <a14:foregroundMark x1="70806" y1="46190" x2="58387" y2="78254"/>
                        <a14:foregroundMark x1="51613" y1="74444" x2="32903" y2="76349"/>
                        <a14:foregroundMark x1="31129" y1="71905" x2="27097" y2="53810"/>
                        <a14:foregroundMark x1="27097" y1="53333" x2="30645" y2="27619"/>
                        <a14:foregroundMark x1="31452" y1="42698" x2="41129" y2="48571"/>
                      </a14:backgroundRemoval>
                    </a14:imgEffect>
                  </a14:imgLayer>
                </a14:imgProps>
              </a:ext>
            </a:extLst>
          </a:blip>
          <a:stretch>
            <a:fillRect/>
          </a:stretch>
        </p:blipFill>
        <p:spPr>
          <a:xfrm>
            <a:off x="6276975" y="928370"/>
            <a:ext cx="4745355" cy="47796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p:cNvPicPr>
            <a:picLocks noChangeAspect="1"/>
          </p:cNvPicPr>
          <p:nvPr/>
        </p:nvPicPr>
        <p:blipFill>
          <a:blip r:embed="rId1"/>
          <a:stretch>
            <a:fillRect/>
          </a:stretch>
        </p:blipFill>
        <p:spPr>
          <a:xfrm>
            <a:off x="6096000" y="197677"/>
            <a:ext cx="4999153" cy="1414395"/>
          </a:xfrm>
          <a:prstGeom prst="rect">
            <a:avLst/>
          </a:prstGeom>
        </p:spPr>
      </p:pic>
      <p:sp>
        <p:nvSpPr>
          <p:cNvPr id="3" name="Hộp Văn bản 2"/>
          <p:cNvSpPr txBox="1"/>
          <p:nvPr/>
        </p:nvSpPr>
        <p:spPr>
          <a:xfrm>
            <a:off x="1096847" y="1612072"/>
            <a:ext cx="6639959" cy="800219"/>
          </a:xfrm>
          <a:prstGeom prst="rect">
            <a:avLst/>
          </a:prstGeom>
          <a:noFill/>
        </p:spPr>
        <p:txBody>
          <a:bodyPr wrap="none" rtlCol="0">
            <a:spAutoFit/>
          </a:bodyPr>
          <a:lstStyle/>
          <a:p>
            <a:r>
              <a:rPr lang="vi-VN" sz="2800">
                <a:latin typeface="Times New Roman" panose="02020603050405020304" pitchFamily="18" charset="0"/>
                <a:ea typeface="Calibri" panose="020F0502020204030204" pitchFamily="34" charset="0"/>
                <a:cs typeface="Times New Roman" panose="02020603050405020304" pitchFamily="18" charset="0"/>
              </a:rPr>
              <a:t>- </a:t>
            </a:r>
            <a:r>
              <a:rPr lang="vi-VN" sz="2800" b="1">
                <a:latin typeface="Times New Roman" panose="02020603050405020304" pitchFamily="18" charset="0"/>
                <a:ea typeface="Calibri" panose="020F0502020204030204" pitchFamily="34" charset="0"/>
                <a:cs typeface="Times New Roman" panose="02020603050405020304" pitchFamily="18" charset="0"/>
              </a:rPr>
              <a:t>Đối phó với những người thực hiện kém:</a:t>
            </a:r>
            <a:endParaRPr lang="vi-VN" sz="2800">
              <a:latin typeface="Calibri" panose="020F0502020204030204" pitchFamily="34" charset="0"/>
              <a:cs typeface="Times New Roman" panose="02020603050405020304" pitchFamily="18" charset="0"/>
            </a:endParaRPr>
          </a:p>
          <a:p>
            <a:endParaRPr lang="vi-VN"/>
          </a:p>
        </p:txBody>
      </p:sp>
      <p:sp>
        <p:nvSpPr>
          <p:cNvPr id="4" name="Hộp Văn bản 3"/>
          <p:cNvSpPr txBox="1"/>
          <p:nvPr/>
        </p:nvSpPr>
        <p:spPr>
          <a:xfrm>
            <a:off x="411480" y="2150745"/>
            <a:ext cx="7325360" cy="3771900"/>
          </a:xfrm>
          <a:prstGeom prst="rect">
            <a:avLst/>
          </a:prstGeom>
          <a:noFill/>
        </p:spPr>
        <p:txBody>
          <a:bodyPr wrap="square" rtlCol="0">
            <a:spAutoFit/>
          </a:bodyPr>
          <a:lstStyle/>
          <a:p>
            <a:pPr algn="just">
              <a:lnSpc>
                <a:spcPct val="107000"/>
              </a:lnSpc>
              <a:spcAft>
                <a:spcPts val="800"/>
              </a:spcAft>
            </a:pPr>
            <a:r>
              <a:rPr lang="vi-VN" i="1" u="sng">
                <a:solidFill>
                  <a:srgbClr val="FF0000"/>
                </a:solidFill>
                <a:latin typeface="Times New Roman" panose="02020603050405020304" pitchFamily="18" charset="0"/>
                <a:ea typeface="Calibri" panose="020F0502020204030204" pitchFamily="34" charset="0"/>
                <a:cs typeface="Times New Roman" panose="02020603050405020304" pitchFamily="18" charset="0"/>
              </a:rPr>
              <a:t>Phương pháp:</a:t>
            </a:r>
            <a:endParaRPr lang="vi-VN" i="1" u="sng">
              <a:solidFill>
                <a:srgbClr val="FF0000"/>
              </a:solidFill>
              <a:latin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Symbol" panose="05050102010706020507" pitchFamily="18" charset="2"/>
              <a:buChar char=""/>
            </a:pPr>
            <a:r>
              <a:rPr lang="vi-VN">
                <a:latin typeface="Times New Roman" panose="02020603050405020304" pitchFamily="18" charset="0"/>
                <a:ea typeface="Calibri" panose="020F0502020204030204" pitchFamily="34" charset="0"/>
                <a:cs typeface="Times New Roman" panose="02020603050405020304" pitchFamily="18" charset="0"/>
              </a:rPr>
              <a:t>Đảm bảo rằng những yêu cầu công việc và mục tiêu phải rõ ràng. </a:t>
            </a:r>
            <a:endParaRPr lang="vi-VN">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Symbol" panose="05050102010706020507" pitchFamily="18" charset="2"/>
              <a:buChar char=""/>
            </a:pPr>
            <a:r>
              <a:rPr lang="vi-VN">
                <a:latin typeface="Times New Roman" panose="02020603050405020304" pitchFamily="18" charset="0"/>
                <a:ea typeface="Calibri" panose="020F0502020204030204" pitchFamily="34" charset="0"/>
                <a:cs typeface="Times New Roman" panose="02020603050405020304" pitchFamily="18" charset="0"/>
              </a:rPr>
              <a:t>Sau khi chẩn đoán vấn đề hãy cùng nhân viên xem lại những chi tiết đó</a:t>
            </a:r>
            <a:endParaRPr lang="vi-VN">
              <a:latin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Symbol" panose="05050102010706020507" pitchFamily="18" charset="2"/>
              <a:buChar char=""/>
            </a:pPr>
            <a:r>
              <a:rPr lang="vi-VN">
                <a:latin typeface="Times New Roman" panose="02020603050405020304" pitchFamily="18" charset="0"/>
                <a:ea typeface="Calibri" panose="020F0502020204030204" pitchFamily="34" charset="0"/>
                <a:cs typeface="Times New Roman" panose="02020603050405020304" pitchFamily="18" charset="0"/>
              </a:rPr>
              <a:t>Thông báo trước và xác định vấn đề cần quan tâm cho nhân viên</a:t>
            </a:r>
            <a:endParaRPr lang="vi-VN">
              <a:latin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Symbol" panose="05050102010706020507" pitchFamily="18" charset="2"/>
              <a:buChar char=""/>
            </a:pPr>
            <a:r>
              <a:rPr lang="vi-VN">
                <a:latin typeface="Times New Roman" panose="02020603050405020304" pitchFamily="18" charset="0"/>
                <a:ea typeface="Calibri" panose="020F0502020204030204" pitchFamily="34" charset="0"/>
                <a:cs typeface="Times New Roman" panose="02020603050405020304" pitchFamily="18" charset="0"/>
              </a:rPr>
              <a:t>Hãy xem xét bối cảnh vấn đề</a:t>
            </a:r>
            <a:endParaRPr lang="vi-VN">
              <a:latin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Symbol" panose="05050102010706020507" pitchFamily="18" charset="2"/>
              <a:buChar char=""/>
            </a:pPr>
            <a:r>
              <a:rPr lang="vi-VN">
                <a:latin typeface="Times New Roman" panose="02020603050405020304" pitchFamily="18" charset="0"/>
                <a:ea typeface="Calibri" panose="020F0502020204030204" pitchFamily="34" charset="0"/>
                <a:cs typeface="Times New Roman" panose="02020603050405020304" pitchFamily="18" charset="0"/>
              </a:rPr>
              <a:t>Hãy tập trung lắng nghe câu trả lời của nhân viên và cởi mở với những gì nhân viên trình bày</a:t>
            </a:r>
            <a:endParaRPr lang="vi-VN">
              <a:latin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Symbol" panose="05050102010706020507" pitchFamily="18" charset="2"/>
              <a:buChar char=""/>
            </a:pPr>
            <a:r>
              <a:rPr lang="vi-VN">
                <a:latin typeface="Times New Roman" panose="02020603050405020304" pitchFamily="18" charset="0"/>
                <a:ea typeface="Calibri" panose="020F0502020204030204" pitchFamily="34" charset="0"/>
                <a:cs typeface="Times New Roman" panose="02020603050405020304" pitchFamily="18" charset="0"/>
              </a:rPr>
              <a:t>Hãy đưa ra đề xuất hoặc yêu cầu, sau đó kiểm tra về sự thông hiểu</a:t>
            </a:r>
            <a:endParaRPr lang="vi-VN">
              <a:latin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Symbol" panose="05050102010706020507" pitchFamily="18" charset="2"/>
              <a:buChar char=""/>
            </a:pPr>
            <a:r>
              <a:rPr lang="vi-VN">
                <a:latin typeface="Times New Roman" panose="02020603050405020304" pitchFamily="18" charset="0"/>
                <a:ea typeface="Calibri" panose="020F0502020204030204" pitchFamily="34" charset="0"/>
                <a:cs typeface="Times New Roman" panose="02020603050405020304" pitchFamily="18" charset="0"/>
              </a:rPr>
              <a:t>Hãy lưu lại những gì đã được nói hoặc bất kỳ sự nhất trí nào,kiểm tra ý kiến.</a:t>
            </a:r>
            <a:endParaRPr lang="vi-VN"/>
          </a:p>
        </p:txBody>
      </p:sp>
      <p:pic>
        <p:nvPicPr>
          <p:cNvPr id="5" name="Hình ảnh 3"/>
          <p:cNvPicPr>
            <a:picLocks noChangeAspect="1"/>
          </p:cNvPicPr>
          <p:nvPr/>
        </p:nvPicPr>
        <p:blipFill>
          <a:blip r:embed="rId2">
            <a:extLst>
              <a:ext uri="{BEBA8EAE-BF5A-486C-A8C5-ECC9F3942E4B}">
                <a14:imgProps xmlns:a14="http://schemas.microsoft.com/office/drawing/2010/main">
                  <a14:imgLayer r:embed="rId3">
                    <a14:imgEffect>
                      <a14:backgroundRemoval t="9398" b="93985" l="3200" r="98400"/>
                    </a14:imgEffect>
                  </a14:imgLayer>
                </a14:imgProps>
              </a:ext>
            </a:extLst>
          </a:blip>
          <a:stretch>
            <a:fillRect/>
          </a:stretch>
        </p:blipFill>
        <p:spPr>
          <a:xfrm>
            <a:off x="7191375" y="2609850"/>
            <a:ext cx="5000625" cy="26606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Hộp Văn bản 2"/>
          <p:cNvSpPr txBox="1"/>
          <p:nvPr/>
        </p:nvSpPr>
        <p:spPr>
          <a:xfrm>
            <a:off x="462940" y="847666"/>
            <a:ext cx="5904180" cy="80021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vi-VN" sz="2800" b="1">
                <a:effectLst/>
                <a:latin typeface="Times New Roman" panose="02020603050405020304" pitchFamily="18" charset="0"/>
                <a:ea typeface="Calibri" panose="020F0502020204030204" pitchFamily="34" charset="0"/>
                <a:cs typeface="Times New Roman" panose="02020603050405020304" pitchFamily="18" charset="0"/>
              </a:rPr>
              <a:t>Xử lý những người thực hiện hạng C</a:t>
            </a:r>
            <a:r>
              <a:rPr lang="vi-VN" sz="1800" b="1">
                <a:effectLst/>
                <a:latin typeface="Times New Roman" panose="02020603050405020304" pitchFamily="18" charset="0"/>
                <a:ea typeface="Calibri" panose="020F0502020204030204" pitchFamily="34" charset="0"/>
                <a:cs typeface="Times New Roman" panose="02020603050405020304" pitchFamily="18" charset="0"/>
              </a:rPr>
              <a:t>:</a:t>
            </a:r>
            <a:endParaRPr lang="vi-VN" sz="1800">
              <a:effectLst/>
              <a:latin typeface="Calibri" panose="020F0502020204030204" pitchFamily="34" charset="0"/>
              <a:cs typeface="Times New Roman" panose="02020603050405020304" pitchFamily="18" charset="0"/>
            </a:endParaRPr>
          </a:p>
          <a:p>
            <a:endParaRPr lang="vi-VN"/>
          </a:p>
        </p:txBody>
      </p:sp>
      <p:sp>
        <p:nvSpPr>
          <p:cNvPr id="2" name="Text Box 1"/>
          <p:cNvSpPr txBox="1"/>
          <p:nvPr/>
        </p:nvSpPr>
        <p:spPr>
          <a:xfrm>
            <a:off x="857885" y="1348105"/>
            <a:ext cx="4773295" cy="4751705"/>
          </a:xfrm>
          <a:prstGeom prst="rect">
            <a:avLst/>
          </a:prstGeom>
          <a:noFill/>
        </p:spPr>
        <p:txBody>
          <a:bodyPr wrap="square" rtlCol="0" anchor="t">
            <a:spAutoFit/>
          </a:bodyPr>
          <a:p>
            <a:pPr algn="just">
              <a:lnSpc>
                <a:spcPct val="107000"/>
              </a:lnSpc>
              <a:spcAft>
                <a:spcPts val="800"/>
              </a:spcAft>
            </a:pPr>
            <a:r>
              <a:rPr lang="vi-VN">
                <a:effectLst/>
                <a:latin typeface="Times New Roman" panose="02020603050405020304" pitchFamily="18" charset="0"/>
                <a:ea typeface="Calibri" panose="020F0502020204030204" pitchFamily="34" charset="0"/>
                <a:cs typeface="Times New Roman" panose="02020603050405020304" pitchFamily="18" charset="0"/>
                <a:sym typeface="+mn-ea"/>
              </a:rPr>
              <a:t> Hiệu suất làm việc của nhân viên hầu hết được chia thành ba cấp – A,B và C.</a:t>
            </a:r>
            <a:endParaRPr lang="vi-VN">
              <a:effectLst/>
              <a:latin typeface="Calibri" panose="020F0502020204030204" pitchFamily="34" charset="0"/>
              <a:cs typeface="Times New Roman" panose="02020603050405020304" pitchFamily="18" charset="0"/>
            </a:endParaRPr>
          </a:p>
          <a:p>
            <a:pPr algn="just">
              <a:lnSpc>
                <a:spcPct val="107000"/>
              </a:lnSpc>
              <a:spcAft>
                <a:spcPts val="800"/>
              </a:spcAft>
            </a:pPr>
            <a:r>
              <a:rPr lang="vi-VN" i="1" u="sng">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sym typeface="+mn-ea"/>
              </a:rPr>
              <a:t>Phương pháp xử lý:</a:t>
            </a:r>
            <a:endParaRPr lang="vi-VN" i="1" u="sng">
              <a:solidFill>
                <a:srgbClr val="FF0000"/>
              </a:solidFill>
              <a:effectLst/>
              <a:latin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vi-VN">
                <a:effectLst/>
                <a:latin typeface="Times New Roman" panose="02020603050405020304" pitchFamily="18" charset="0"/>
                <a:ea typeface="Calibri" panose="020F0502020204030204" pitchFamily="34" charset="0"/>
                <a:cs typeface="Times New Roman" panose="02020603050405020304" pitchFamily="18" charset="0"/>
                <a:sym typeface="+mn-ea"/>
              </a:rPr>
              <a:t>Xác định những người thực hiện hạng C</a:t>
            </a:r>
            <a:endParaRPr lang="vi-VN">
              <a:effectLst/>
              <a:latin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vi-VN">
                <a:effectLst/>
                <a:latin typeface="Times New Roman" panose="02020603050405020304" pitchFamily="18" charset="0"/>
                <a:ea typeface="Calibri" panose="020F0502020204030204" pitchFamily="34" charset="0"/>
                <a:cs typeface="Times New Roman" panose="02020603050405020304" pitchFamily="18" charset="0"/>
                <a:sym typeface="+mn-ea"/>
              </a:rPr>
              <a:t>Thống nhất kế hoạch hành động rõ ràng cho từng người thực hiện hạng C</a:t>
            </a:r>
            <a:endParaRPr lang="vi-VN">
              <a:effectLst/>
              <a:latin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vi-VN">
                <a:effectLst/>
                <a:latin typeface="Times New Roman" panose="02020603050405020304" pitchFamily="18" charset="0"/>
                <a:ea typeface="Calibri" panose="020F0502020204030204" pitchFamily="34" charset="0"/>
                <a:cs typeface="Times New Roman" panose="02020603050405020304" pitchFamily="18" charset="0"/>
                <a:sym typeface="+mn-ea"/>
              </a:rPr>
              <a:t>Giao cho các nhà quản lý chịu trách nhiệm cải thiện hoặc loại bỏ những người thực hiện hạng C</a:t>
            </a:r>
            <a:endParaRPr lang="vi-VN">
              <a:effectLst/>
              <a:latin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vi-VN">
                <a:effectLst/>
                <a:latin typeface="Times New Roman" panose="02020603050405020304" pitchFamily="18" charset="0"/>
                <a:ea typeface="Calibri" panose="020F0502020204030204" pitchFamily="34" charset="0"/>
                <a:cs typeface="Times New Roman" panose="02020603050405020304" pitchFamily="18" charset="0"/>
                <a:sym typeface="+mn-ea"/>
              </a:rPr>
              <a:t>Với những người không thể cải thiện sau khi được huấn luyện nên chuyển họ xuống những công việc ở cấp độ thấp hơn. Nếu những vị trí này mà vẫn thất bại thì tốt nhất nên để họ ra đi</a:t>
            </a:r>
            <a:endParaRPr lang="en-US"/>
          </a:p>
        </p:txBody>
      </p:sp>
      <p:pic>
        <p:nvPicPr>
          <p:cNvPr id="6" name="Hình ảnh 5"/>
          <p:cNvPicPr>
            <a:picLocks noChangeAspect="1"/>
          </p:cNvPicPr>
          <p:nvPr/>
        </p:nvPicPr>
        <p:blipFill>
          <a:blip r:embed="rId1">
            <a:extLst>
              <a:ext uri="{BEBA8EAE-BF5A-486C-A8C5-ECC9F3942E4B}">
                <a14:imgProps xmlns:a14="http://schemas.microsoft.com/office/drawing/2010/main">
                  <a14:imgLayer r:embed="rId2">
                    <a14:imgEffect>
                      <a14:backgroundRemoval t="10000" b="90000" l="10000" r="90000">
                        <a14:foregroundMark x1="28444" y1="35111" x2="28444" y2="35111"/>
                        <a14:foregroundMark x1="52889" y1="14222" x2="52889" y2="14222"/>
                        <a14:foregroundMark x1="78222" y1="29778" x2="78222" y2="29778"/>
                        <a14:foregroundMark x1="13333" y1="76889" x2="22222" y2="83111"/>
                        <a14:backgroundMark x1="12000" y1="77778" x2="20889" y2="86667"/>
                        <a14:backgroundMark x1="32444" y1="84889" x2="74222" y2="81333"/>
                        <a14:backgroundMark x1="78222" y1="75556" x2="78222" y2="75556"/>
                      </a14:backgroundRemoval>
                    </a14:imgEffect>
                  </a14:imgLayer>
                </a14:imgProps>
              </a:ext>
            </a:extLst>
          </a:blip>
          <a:stretch>
            <a:fillRect/>
          </a:stretch>
        </p:blipFill>
        <p:spPr>
          <a:xfrm>
            <a:off x="6887210" y="1546860"/>
            <a:ext cx="4280535" cy="40125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29615" y="808990"/>
            <a:ext cx="6156325" cy="953135"/>
          </a:xfrm>
          <a:prstGeom prst="rect">
            <a:avLst/>
          </a:prstGeom>
          <a:noFill/>
        </p:spPr>
        <p:txBody>
          <a:bodyPr wrap="square" rtlCol="0" anchor="t">
            <a:spAutoFit/>
          </a:bodyPr>
          <a:p>
            <a:r>
              <a:rPr lang="vi-VN" sz="2800" b="1">
                <a:effectLst/>
                <a:latin typeface="Times New Roman" panose="02020603050405020304" pitchFamily="18" charset="0"/>
                <a:ea typeface="Calibri" panose="020F0502020204030204" pitchFamily="34" charset="0"/>
                <a:cs typeface="Times New Roman" panose="02020603050405020304" pitchFamily="18" charset="0"/>
                <a:sym typeface="+mn-ea"/>
              </a:rPr>
              <a:t>Xem xét tình trạng cạn kiệt nhuệ khí làm việc</a:t>
            </a:r>
            <a:r>
              <a:rPr lang="vi-VN" b="1">
                <a:effectLst/>
                <a:latin typeface="Times New Roman" panose="02020603050405020304" pitchFamily="18" charset="0"/>
                <a:ea typeface="Calibri" panose="020F0502020204030204" pitchFamily="34" charset="0"/>
                <a:cs typeface="Times New Roman" panose="02020603050405020304" pitchFamily="18" charset="0"/>
                <a:sym typeface="+mn-ea"/>
              </a:rPr>
              <a:t>:</a:t>
            </a:r>
            <a:endParaRPr lang="en-US"/>
          </a:p>
        </p:txBody>
      </p:sp>
      <p:sp>
        <p:nvSpPr>
          <p:cNvPr id="3" name="Text Box 2"/>
          <p:cNvSpPr txBox="1"/>
          <p:nvPr/>
        </p:nvSpPr>
        <p:spPr>
          <a:xfrm>
            <a:off x="985520" y="2079625"/>
            <a:ext cx="4443730" cy="3965575"/>
          </a:xfrm>
          <a:prstGeom prst="rect">
            <a:avLst/>
          </a:prstGeom>
          <a:noFill/>
        </p:spPr>
        <p:txBody>
          <a:bodyPr wrap="square" rtlCol="0" anchor="t">
            <a:spAutoFit/>
          </a:bodyPr>
          <a:p>
            <a:pPr algn="just">
              <a:lnSpc>
                <a:spcPct val="107000"/>
              </a:lnSpc>
              <a:spcAft>
                <a:spcPts val="800"/>
              </a:spcAft>
            </a:pPr>
            <a:r>
              <a:rPr lang="vi-VN">
                <a:effectLst/>
                <a:latin typeface="Times New Roman" panose="02020603050405020304" pitchFamily="18" charset="0"/>
                <a:ea typeface="Calibri" panose="020F0502020204030204" pitchFamily="34" charset="0"/>
                <a:cs typeface="Times New Roman" panose="02020603050405020304" pitchFamily="18" charset="0"/>
                <a:sym typeface="+mn-ea"/>
              </a:rPr>
              <a:t>Trình trạng: Làm việc quá tải, nhiệm vụ buồn tẻ, quá ít phần thưởng thực tế, đóng góp của nhân viên ít được thừa nhận,..</a:t>
            </a:r>
            <a:endParaRPr lang="vi-VN">
              <a:effectLst/>
              <a:latin typeface="Calibri" panose="020F0502020204030204" pitchFamily="34" charset="0"/>
              <a:cs typeface="Times New Roman" panose="02020603050405020304" pitchFamily="18" charset="0"/>
            </a:endParaRPr>
          </a:p>
          <a:p>
            <a:pPr>
              <a:lnSpc>
                <a:spcPct val="107000"/>
              </a:lnSpc>
              <a:spcAft>
                <a:spcPts val="800"/>
              </a:spcAft>
            </a:pPr>
            <a:r>
              <a:rPr lang="vi-VN" i="1" u="sng">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sym typeface="+mn-ea"/>
              </a:rPr>
              <a:t>Phương pháp:</a:t>
            </a:r>
            <a:endParaRPr lang="vi-VN" i="1" u="sng">
              <a:solidFill>
                <a:srgbClr val="FF0000"/>
              </a:solidFill>
              <a:effectLst/>
              <a:latin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vi-VN">
                <a:effectLst/>
                <a:latin typeface="Times New Roman" panose="02020603050405020304" pitchFamily="18" charset="0"/>
                <a:ea typeface="Calibri" panose="020F0502020204030204" pitchFamily="34" charset="0"/>
                <a:cs typeface="Times New Roman" panose="02020603050405020304" pitchFamily="18" charset="0"/>
                <a:sym typeface="+mn-ea"/>
              </a:rPr>
              <a:t>Lập kế hoạch bố trí nhân sự lâu dài</a:t>
            </a:r>
            <a:endParaRPr lang="vi-VN">
              <a:effectLst/>
              <a:latin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vi-VN">
                <a:effectLst/>
                <a:latin typeface="Times New Roman" panose="02020603050405020304" pitchFamily="18" charset="0"/>
                <a:ea typeface="Calibri" panose="020F0502020204030204" pitchFamily="34" charset="0"/>
                <a:cs typeface="Times New Roman" panose="02020603050405020304" pitchFamily="18" charset="0"/>
                <a:sym typeface="+mn-ea"/>
              </a:rPr>
              <a:t>Xem xét bố trí lại nhân viên trong nội bộ công ty</a:t>
            </a:r>
            <a:endParaRPr lang="vi-VN">
              <a:effectLst/>
              <a:latin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vi-VN">
                <a:effectLst/>
                <a:latin typeface="Times New Roman" panose="02020603050405020304" pitchFamily="18" charset="0"/>
                <a:ea typeface="Calibri" panose="020F0502020204030204" pitchFamily="34" charset="0"/>
                <a:cs typeface="Times New Roman" panose="02020603050405020304" pitchFamily="18" charset="0"/>
                <a:sym typeface="+mn-ea"/>
              </a:rPr>
              <a:t>Tạo ra sự đa dạng nơi làm việc</a:t>
            </a:r>
            <a:endParaRPr lang="vi-VN">
              <a:effectLst/>
              <a:latin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vi-VN">
                <a:effectLst/>
                <a:latin typeface="Times New Roman" panose="02020603050405020304" pitchFamily="18" charset="0"/>
                <a:ea typeface="Calibri" panose="020F0502020204030204" pitchFamily="34" charset="0"/>
                <a:cs typeface="Times New Roman" panose="02020603050405020304" pitchFamily="18" charset="0"/>
                <a:sym typeface="+mn-ea"/>
              </a:rPr>
              <a:t>Thường xuyên kiểm soát khối lượng công việc </a:t>
            </a:r>
            <a:endParaRPr lang="vi-VN">
              <a:effectLst/>
              <a:latin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vi-VN">
                <a:effectLst/>
                <a:latin typeface="Times New Roman" panose="02020603050405020304" pitchFamily="18" charset="0"/>
                <a:ea typeface="Calibri" panose="020F0502020204030204" pitchFamily="34" charset="0"/>
                <a:cs typeface="Times New Roman" panose="02020603050405020304" pitchFamily="18" charset="0"/>
                <a:sym typeface="+mn-ea"/>
              </a:rPr>
              <a:t>Xem xét thiết kế lại công việc</a:t>
            </a:r>
            <a:endParaRPr lang="en-US"/>
          </a:p>
        </p:txBody>
      </p:sp>
      <p:pic>
        <p:nvPicPr>
          <p:cNvPr id="4" name="Hình ảnh 1"/>
          <p:cNvPicPr>
            <a:picLocks noChangeAspect="1"/>
          </p:cNvPicPr>
          <p:nvPr/>
        </p:nvPicPr>
        <p:blipFill>
          <a:blip r:embed="rId1"/>
          <a:stretch>
            <a:fillRect/>
          </a:stretch>
        </p:blipFill>
        <p:spPr>
          <a:xfrm>
            <a:off x="6885940" y="1983740"/>
            <a:ext cx="3783330" cy="32912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Hộp Văn bản 2"/>
          <p:cNvSpPr txBox="1"/>
          <p:nvPr/>
        </p:nvSpPr>
        <p:spPr>
          <a:xfrm>
            <a:off x="705485" y="1188085"/>
            <a:ext cx="5433695" cy="334200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07000"/>
              </a:lnSpc>
              <a:spcAft>
                <a:spcPts val="800"/>
              </a:spcAft>
            </a:pPr>
            <a:r>
              <a:rPr lang="vi-VN" sz="1800">
                <a:effectLst/>
                <a:latin typeface="Times New Roman" panose="02020603050405020304" pitchFamily="18" charset="0"/>
                <a:ea typeface="Calibri" panose="020F0502020204030204" pitchFamily="34" charset="0"/>
                <a:cs typeface="Times New Roman" panose="02020603050405020304" pitchFamily="18" charset="0"/>
              </a:rPr>
              <a:t>-</a:t>
            </a:r>
            <a:r>
              <a:rPr lang="vi-VN" sz="1800" b="1">
                <a:effectLst/>
                <a:latin typeface="Times New Roman" panose="02020603050405020304" pitchFamily="18" charset="0"/>
                <a:ea typeface="Calibri" panose="020F0502020204030204" pitchFamily="34" charset="0"/>
                <a:cs typeface="Times New Roman" panose="02020603050405020304" pitchFamily="18" charset="0"/>
              </a:rPr>
              <a:t> Khi tất cả mọi biện pháp khác đều thất bại:</a:t>
            </a:r>
            <a:r>
              <a:rPr lang="vi-VN" sz="1800">
                <a:effectLst/>
                <a:latin typeface="Times New Roman" panose="02020603050405020304" pitchFamily="18" charset="0"/>
                <a:ea typeface="Calibri" panose="020F0502020204030204" pitchFamily="34" charset="0"/>
                <a:cs typeface="Times New Roman" panose="02020603050405020304" pitchFamily="18" charset="0"/>
              </a:rPr>
              <a:t> </a:t>
            </a:r>
            <a:endParaRPr lang="vi-VN" sz="1800">
              <a:effectLst/>
              <a:latin typeface="Calibri" panose="020F0502020204030204" pitchFamily="34" charset="0"/>
              <a:cs typeface="Times New Roman" panose="02020603050405020304" pitchFamily="18" charset="0"/>
            </a:endParaRPr>
          </a:p>
          <a:p>
            <a:pPr algn="just">
              <a:lnSpc>
                <a:spcPct val="107000"/>
              </a:lnSpc>
              <a:spcAft>
                <a:spcPts val="800"/>
              </a:spcAft>
            </a:pPr>
            <a:r>
              <a:rPr lang="vi-VN" sz="1800">
                <a:effectLst/>
                <a:latin typeface="Times New Roman" panose="02020603050405020304" pitchFamily="18" charset="0"/>
                <a:ea typeface="Calibri" panose="020F0502020204030204" pitchFamily="34" charset="0"/>
                <a:cs typeface="Times New Roman" panose="02020603050405020304" pitchFamily="18" charset="0"/>
              </a:rPr>
              <a:t>Sa thải sẽ là phương án hành động khả thi duy nhất và là một trong những nhiệm vụ kho khăn đối với bất kì nhà quản lý nào</a:t>
            </a:r>
            <a:endParaRPr lang="vi-VN" sz="1800">
              <a:effectLst/>
              <a:latin typeface="Calibri" panose="020F0502020204030204" pitchFamily="34" charset="0"/>
              <a:cs typeface="Times New Roman" panose="02020603050405020304" pitchFamily="18" charset="0"/>
            </a:endParaRPr>
          </a:p>
          <a:p>
            <a:pPr algn="just">
              <a:lnSpc>
                <a:spcPct val="107000"/>
              </a:lnSpc>
              <a:spcAft>
                <a:spcPts val="800"/>
              </a:spcAft>
            </a:pPr>
            <a:r>
              <a:rPr lang="vi-VN" sz="1800" b="1">
                <a:effectLst/>
                <a:latin typeface="Times New Roman" panose="02020603050405020304" pitchFamily="18" charset="0"/>
                <a:ea typeface="Calibri" panose="020F0502020204030204" pitchFamily="34" charset="0"/>
                <a:cs typeface="Times New Roman" panose="02020603050405020304" pitchFamily="18" charset="0"/>
              </a:rPr>
              <a:t>Nguyên nhân sa thải</a:t>
            </a:r>
            <a:r>
              <a:rPr lang="vi-VN" sz="1800">
                <a:effectLst/>
                <a:latin typeface="Times New Roman" panose="02020603050405020304" pitchFamily="18" charset="0"/>
                <a:ea typeface="Calibri" panose="020F0502020204030204" pitchFamily="34" charset="0"/>
                <a:cs typeface="Times New Roman" panose="02020603050405020304" pitchFamily="18" charset="0"/>
              </a:rPr>
              <a:t>: công ty phá sản và ngừng sản xuất, những vấn đề liên quan đến hiệu suất làm việc hay hành vi của nhân viên như: vi phạm nội quy, chính sách của công ty (trộm cắp, quấy rối tình dục, tiết lộ thông tin bí mật làm ảnh hưởng đến công ty,…)</a:t>
            </a:r>
            <a:endParaRPr lang="vi-VN" sz="1800">
              <a:effectLst/>
              <a:latin typeface="Calibri" panose="020F0502020204030204" pitchFamily="34" charset="0"/>
              <a:cs typeface="Times New Roman" panose="02020603050405020304" pitchFamily="18" charset="0"/>
            </a:endParaRPr>
          </a:p>
          <a:p>
            <a:endParaRPr lang="vi-VN"/>
          </a:p>
        </p:txBody>
      </p:sp>
      <p:pic>
        <p:nvPicPr>
          <p:cNvPr id="102" name="Picture 101"/>
          <p:cNvPicPr/>
          <p:nvPr/>
        </p:nvPicPr>
        <p:blipFill>
          <a:blip r:embed="rId1"/>
          <a:stretch>
            <a:fillRect/>
          </a:stretch>
        </p:blipFill>
        <p:spPr>
          <a:xfrm>
            <a:off x="6431915" y="1188085"/>
            <a:ext cx="4383405" cy="415353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14350" y="1252855"/>
            <a:ext cx="4436110" cy="4352925"/>
          </a:xfrm>
          <a:prstGeom prst="rect">
            <a:avLst/>
          </a:prstGeom>
          <a:noFill/>
        </p:spPr>
        <p:txBody>
          <a:bodyPr wrap="square" rtlCol="0" anchor="t">
            <a:spAutoFit/>
          </a:bodyPr>
          <a:p>
            <a:pPr algn="just">
              <a:lnSpc>
                <a:spcPct val="107000"/>
              </a:lnSpc>
              <a:spcAft>
                <a:spcPts val="800"/>
              </a:spcAft>
            </a:pPr>
            <a:r>
              <a:rPr lang="vi-VN" b="1">
                <a:latin typeface="Times New Roman" panose="02020603050405020304" pitchFamily="18" charset="0"/>
                <a:ea typeface="Calibri" panose="020F0502020204030204" pitchFamily="34" charset="0"/>
                <a:cs typeface="Times New Roman" panose="02020603050405020304" pitchFamily="18" charset="0"/>
                <a:sym typeface="+mn-ea"/>
              </a:rPr>
              <a:t>Những vấn đề pháp lý: </a:t>
            </a:r>
            <a:r>
              <a:rPr lang="vi-VN">
                <a:latin typeface="Times New Roman" panose="02020603050405020304" pitchFamily="18" charset="0"/>
                <a:ea typeface="Calibri" panose="020F0502020204030204" pitchFamily="34" charset="0"/>
                <a:cs typeface="Times New Roman" panose="02020603050405020304" pitchFamily="18" charset="0"/>
                <a:sym typeface="+mn-ea"/>
              </a:rPr>
              <a:t>Theo luật pháp của nhiều nước thì việc sa thải luôn là điều chính đáng khi nhân viên vi phạm một trong những trường hợp sau:</a:t>
            </a:r>
            <a:endParaRPr lang="vi-VN">
              <a:latin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Symbol" panose="05050102010706020507" pitchFamily="18" charset="2"/>
              <a:buChar char=""/>
            </a:pPr>
            <a:r>
              <a:rPr lang="vi-VN">
                <a:latin typeface="Times New Roman" panose="02020603050405020304" pitchFamily="18" charset="0"/>
                <a:ea typeface="Calibri" panose="020F0502020204030204" pitchFamily="34" charset="0"/>
                <a:cs typeface="Times New Roman" panose="02020603050405020304" pitchFamily="18" charset="0"/>
                <a:sym typeface="+mn-ea"/>
              </a:rPr>
              <a:t>Sở hữu vũ khí trái phép nơi làm việc </a:t>
            </a:r>
            <a:endParaRPr lang="vi-VN">
              <a:latin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Symbol" panose="05050102010706020507" pitchFamily="18" charset="2"/>
              <a:buChar char=""/>
            </a:pPr>
            <a:r>
              <a:rPr lang="vi-VN">
                <a:latin typeface="Times New Roman" panose="02020603050405020304" pitchFamily="18" charset="0"/>
                <a:ea typeface="Calibri" panose="020F0502020204030204" pitchFamily="34" charset="0"/>
                <a:cs typeface="Times New Roman" panose="02020603050405020304" pitchFamily="18" charset="0"/>
                <a:sym typeface="+mn-ea"/>
              </a:rPr>
              <a:t>Vi phạm trắng trợn những quy định quan trọng nhất của công ty, như tiết lộ bí mật kinh doanh cho đối thủ cạnh tranh</a:t>
            </a:r>
            <a:endParaRPr lang="vi-VN">
              <a:latin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Symbol" panose="05050102010706020507" pitchFamily="18" charset="2"/>
              <a:buChar char=""/>
            </a:pPr>
            <a:r>
              <a:rPr lang="vi-VN">
                <a:latin typeface="Times New Roman" panose="02020603050405020304" pitchFamily="18" charset="0"/>
                <a:ea typeface="Calibri" panose="020F0502020204030204" pitchFamily="34" charset="0"/>
                <a:cs typeface="Times New Roman" panose="02020603050405020304" pitchFamily="18" charset="0"/>
                <a:sym typeface="+mn-ea"/>
              </a:rPr>
              <a:t>Gây nguy hiểm cho sức khỏe và sự an toàn của đồng nghiệp </a:t>
            </a:r>
            <a:endParaRPr lang="vi-VN">
              <a:latin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Symbol" panose="05050102010706020507" pitchFamily="18" charset="2"/>
              <a:buChar char=""/>
            </a:pPr>
            <a:r>
              <a:rPr lang="vi-VN">
                <a:latin typeface="Times New Roman" panose="02020603050405020304" pitchFamily="18" charset="0"/>
                <a:ea typeface="Calibri" panose="020F0502020204030204" pitchFamily="34" charset="0"/>
                <a:cs typeface="Times New Roman" panose="02020603050405020304" pitchFamily="18" charset="0"/>
                <a:sym typeface="+mn-ea"/>
              </a:rPr>
              <a:t>Quấy rối tình dục đồng nghiệp hoặc đe dọa người khác theo cách cản trở công việc của họ</a:t>
            </a:r>
            <a:endParaRPr lang="en-US"/>
          </a:p>
        </p:txBody>
      </p:sp>
      <p:pic>
        <p:nvPicPr>
          <p:cNvPr id="103" name="Picture 102"/>
          <p:cNvPicPr/>
          <p:nvPr/>
        </p:nvPicPr>
        <p:blipFill>
          <a:blip r:embed="rId1"/>
          <a:stretch>
            <a:fillRect/>
          </a:stretch>
        </p:blipFill>
        <p:spPr>
          <a:xfrm>
            <a:off x="6286500" y="2696210"/>
            <a:ext cx="5267960" cy="381952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69545" y="1099185"/>
            <a:ext cx="5256530" cy="1476375"/>
          </a:xfrm>
          <a:prstGeom prst="rect">
            <a:avLst/>
          </a:prstGeom>
          <a:noFill/>
        </p:spPr>
        <p:txBody>
          <a:bodyPr wrap="square" rtlCol="0" anchor="t">
            <a:spAutoFit/>
          </a:bodyPr>
          <a:p>
            <a:r>
              <a:rPr lang="vi-VN" b="1">
                <a:effectLst/>
                <a:latin typeface="Times New Roman" panose="02020603050405020304" pitchFamily="18" charset="0"/>
                <a:ea typeface="Calibri" panose="020F0502020204030204" pitchFamily="34" charset="0"/>
                <a:cs typeface="Times New Roman" panose="02020603050405020304" pitchFamily="18" charset="0"/>
                <a:sym typeface="+mn-ea"/>
              </a:rPr>
              <a:t>Tiếp tục thực hiện công việc:</a:t>
            </a:r>
            <a:r>
              <a:rPr lang="vi-VN">
                <a:effectLst/>
                <a:latin typeface="Times New Roman" panose="02020603050405020304" pitchFamily="18" charset="0"/>
                <a:ea typeface="Calibri" panose="020F0502020204030204" pitchFamily="34" charset="0"/>
                <a:cs typeface="Times New Roman" panose="02020603050405020304" pitchFamily="18" charset="0"/>
                <a:sym typeface="+mn-ea"/>
              </a:rPr>
              <a:t> Sau khi sa thải một nhân viên, bạn cần phải tìm cách giải quyết mối quan tâm của những thành viên trong nhóm, bố trí lại các công việc và đảm bảo rằng các kỹ năng làm việc của nhân viên bị sa thải vẫn được nhóm đảm trách.</a:t>
            </a:r>
            <a:endParaRPr lang="en-US"/>
          </a:p>
        </p:txBody>
      </p:sp>
      <p:pic>
        <p:nvPicPr>
          <p:cNvPr id="5" name="Hình ảnh 4"/>
          <p:cNvPicPr>
            <a:picLocks noChangeAspect="1"/>
          </p:cNvPicPr>
          <p:nvPr/>
        </p:nvPicPr>
        <p:blipFill>
          <a:blip r:embed="rId1">
            <a:extLst>
              <a:ext uri="{BEBA8EAE-BF5A-486C-A8C5-ECC9F3942E4B}">
                <a14:imgProps xmlns:a14="http://schemas.microsoft.com/office/drawing/2010/main">
                  <a14:imgLayer r:embed="rId2">
                    <a14:imgEffect>
                      <a14:backgroundRemoval t="1000" b="100000" l="10000" r="90000">
                        <a14:foregroundMark x1="38750" y1="40000" x2="25500" y2="76500"/>
                        <a14:foregroundMark x1="39000" y1="49500" x2="41500" y2="63000"/>
                        <a14:foregroundMark x1="48500" y1="47500" x2="43250" y2="71500"/>
                        <a14:foregroundMark x1="36250" y1="59000" x2="38250" y2="62500"/>
                        <a14:foregroundMark x1="45000" y1="66000" x2="42000" y2="90000"/>
                        <a14:foregroundMark x1="34250" y1="80000" x2="33500" y2="92000"/>
                        <a14:foregroundMark x1="25000" y1="90500" x2="27750" y2="94000"/>
                      </a14:backgroundRemoval>
                    </a14:imgEffect>
                  </a14:imgLayer>
                </a14:imgProps>
              </a:ext>
            </a:extLst>
          </a:blip>
          <a:stretch>
            <a:fillRect/>
          </a:stretch>
        </p:blipFill>
        <p:spPr>
          <a:xfrm>
            <a:off x="4608830" y="1709738"/>
            <a:ext cx="6877050" cy="3438525"/>
          </a:xfrm>
          <a:prstGeom prst="rect">
            <a:avLst/>
          </a:prstGeom>
        </p:spPr>
      </p:pic>
    </p:spTree>
  </p:cSld>
  <p:clrMapOvr>
    <a:masterClrMapping/>
  </p:clrMapOvr>
</p:sld>
</file>

<file path=ppt/theme/theme1.xml><?xml version="1.0" encoding="utf-8"?>
<a:theme xmlns:a="http://schemas.openxmlformats.org/drawingml/2006/main" name="Vicostone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MauDH Thanh Tay</Template>
  <TotalTime>0</TotalTime>
  <Words>2912</Words>
  <Application>WPS Presentation</Application>
  <PresentationFormat>Widescreen</PresentationFormat>
  <Paragraphs>51</Paragraphs>
  <Slides>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vt:i4>
      </vt:variant>
    </vt:vector>
  </HeadingPairs>
  <TitlesOfParts>
    <vt:vector size="19" baseType="lpstr">
      <vt:lpstr>Arial</vt:lpstr>
      <vt:lpstr>SimSun</vt:lpstr>
      <vt:lpstr>Wingdings</vt:lpstr>
      <vt:lpstr>UTM Avo</vt:lpstr>
      <vt:lpstr>Segoe Print</vt:lpstr>
      <vt:lpstr>Calibri</vt:lpstr>
      <vt:lpstr>Microsoft YaHei</vt:lpstr>
      <vt:lpstr>Arial Unicode MS</vt:lpstr>
      <vt:lpstr>Bahnschrift SemiBold SemiCondensed</vt:lpstr>
      <vt:lpstr>Times New Roman</vt:lpstr>
      <vt:lpstr>Symbol</vt:lpstr>
      <vt:lpstr>Vicostone Template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Hao Van Bui</dc:creator>
  <cp:lastModifiedBy>MEDIMART LNQ</cp:lastModifiedBy>
  <cp:revision>132</cp:revision>
  <dcterms:created xsi:type="dcterms:W3CDTF">2018-07-24T06:18:00Z</dcterms:created>
  <dcterms:modified xsi:type="dcterms:W3CDTF">2022-04-25T09:27:57Z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5DD332DE605F4DEBAD0C4D26D9C1D279</vt:lpwstr>
  </property>
  <property fmtid="{D5CDD505-2E9C-101B-9397-08002B2CF9AE}" pid="3" name="KSOProductBuildVer">
    <vt:lpwstr>1033-11.2.0.11074</vt:lpwstr>
  </property>
</Properties>
</file>