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9"/>
  </p:notesMasterIdLst>
  <p:sldIdLst>
    <p:sldId id="256" r:id="rId2"/>
    <p:sldId id="284" r:id="rId3"/>
    <p:sldId id="293" r:id="rId4"/>
    <p:sldId id="295" r:id="rId5"/>
    <p:sldId id="294" r:id="rId6"/>
    <p:sldId id="301" r:id="rId7"/>
    <p:sldId id="306" r:id="rId8"/>
    <p:sldId id="302" r:id="rId9"/>
    <p:sldId id="303" r:id="rId10"/>
    <p:sldId id="304" r:id="rId11"/>
    <p:sldId id="305" r:id="rId12"/>
    <p:sldId id="296" r:id="rId13"/>
    <p:sldId id="297" r:id="rId14"/>
    <p:sldId id="298" r:id="rId15"/>
    <p:sldId id="299" r:id="rId16"/>
    <p:sldId id="307" r:id="rId17"/>
    <p:sldId id="308" r:id="rId18"/>
    <p:sldId id="309" r:id="rId19"/>
    <p:sldId id="310" r:id="rId20"/>
    <p:sldId id="300" r:id="rId21"/>
    <p:sldId id="311" r:id="rId22"/>
    <p:sldId id="312" r:id="rId23"/>
    <p:sldId id="313" r:id="rId24"/>
    <p:sldId id="314" r:id="rId25"/>
    <p:sldId id="315" r:id="rId26"/>
    <p:sldId id="316" r:id="rId27"/>
    <p:sldId id="317" r:id="rId28"/>
    <p:sldId id="318" r:id="rId29"/>
    <p:sldId id="319" r:id="rId30"/>
    <p:sldId id="320" r:id="rId31"/>
    <p:sldId id="321" r:id="rId32"/>
    <p:sldId id="322" r:id="rId33"/>
    <p:sldId id="324" r:id="rId34"/>
    <p:sldId id="326" r:id="rId35"/>
    <p:sldId id="328" r:id="rId36"/>
    <p:sldId id="327" r:id="rId37"/>
    <p:sldId id="329" r:id="rId38"/>
    <p:sldId id="330" r:id="rId39"/>
    <p:sldId id="331" r:id="rId40"/>
    <p:sldId id="332" r:id="rId41"/>
    <p:sldId id="333" r:id="rId42"/>
    <p:sldId id="335" r:id="rId43"/>
    <p:sldId id="336" r:id="rId44"/>
    <p:sldId id="337" r:id="rId45"/>
    <p:sldId id="338" r:id="rId46"/>
    <p:sldId id="339" r:id="rId47"/>
    <p:sldId id="340" r:id="rId48"/>
    <p:sldId id="341" r:id="rId49"/>
    <p:sldId id="342" r:id="rId50"/>
    <p:sldId id="343" r:id="rId51"/>
    <p:sldId id="344" r:id="rId52"/>
    <p:sldId id="345" r:id="rId53"/>
    <p:sldId id="346" r:id="rId54"/>
    <p:sldId id="349" r:id="rId55"/>
    <p:sldId id="350" r:id="rId56"/>
    <p:sldId id="351" r:id="rId57"/>
    <p:sldId id="352" r:id="rId58"/>
    <p:sldId id="353" r:id="rId59"/>
    <p:sldId id="354" r:id="rId60"/>
    <p:sldId id="355" r:id="rId61"/>
    <p:sldId id="356" r:id="rId62"/>
    <p:sldId id="357" r:id="rId63"/>
    <p:sldId id="358" r:id="rId64"/>
    <p:sldId id="359" r:id="rId65"/>
    <p:sldId id="360" r:id="rId66"/>
    <p:sldId id="361" r:id="rId67"/>
    <p:sldId id="347"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uyễn Văn Thuyên" initials="NVT" lastIdx="3" clrIdx="0">
    <p:extLst>
      <p:ext uri="{19B8F6BF-5375-455C-9EA6-DF929625EA0E}">
        <p15:presenceInfo xmlns:p15="http://schemas.microsoft.com/office/powerpoint/2012/main" userId="Nguyễn Văn Thuyê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7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77CB7-86B3-4635-8AE2-3C39B29D2371}" v="21" dt="2021-01-25T03:24:15.3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57" autoAdjust="0"/>
    <p:restoredTop sz="92402" autoAdjust="0"/>
  </p:normalViewPr>
  <p:slideViewPr>
    <p:cSldViewPr snapToGrid="0">
      <p:cViewPr varScale="1">
        <p:scale>
          <a:sx n="68" d="100"/>
          <a:sy n="68" d="100"/>
        </p:scale>
        <p:origin x="90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598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75"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2-06T21:38:34.813" idx="2">
    <p:pos x="7680" y="-605"/>
    <p:text/>
    <p:extLst>
      <p:ext uri="{C676402C-5697-4E1C-873F-D02D1690AC5C}">
        <p15:threadingInfo xmlns:p15="http://schemas.microsoft.com/office/powerpoint/2012/main" timeZoneBias="-420"/>
      </p:ext>
    </p:extLst>
  </p:cm>
  <p:cm authorId="1" dt="2021-12-06T21:39:02.144" idx="3">
    <p:pos x="10" y="10"/>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69D7E1-E5AC-4AB7-95CD-6E57287A7EEF}" type="datetimeFigureOut">
              <a:rPr lang="en-US" smtClean="0"/>
              <a:t>12/6/2021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0F01A-602A-42CF-8886-814D7998854B}" type="slidenum">
              <a:rPr lang="en-US" smtClean="0"/>
              <a:t>‹#›</a:t>
            </a:fld>
            <a:endParaRPr lang="en-US"/>
          </a:p>
        </p:txBody>
      </p:sp>
    </p:spTree>
    <p:extLst>
      <p:ext uri="{BB962C8B-B14F-4D97-AF65-F5344CB8AC3E}">
        <p14:creationId xmlns:p14="http://schemas.microsoft.com/office/powerpoint/2010/main" val="2400220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85026" y="6353004"/>
            <a:ext cx="2743200" cy="365125"/>
          </a:xfrm>
        </p:spPr>
        <p:txBody>
          <a:bodyPr/>
          <a:lstStyle/>
          <a:p>
            <a:fld id="{154F4D4A-FD71-41E6-BED5-CF551BFDBC37}" type="datetimeFigureOut">
              <a:rPr lang="en-US" smtClean="0"/>
              <a:t>12/6/2021</a:t>
            </a:fld>
            <a:endParaRPr lang="en-US" dirty="0"/>
          </a:p>
        </p:txBody>
      </p:sp>
      <p:sp>
        <p:nvSpPr>
          <p:cNvPr id="5" name="Footer Placeholder 4"/>
          <p:cNvSpPr>
            <a:spLocks noGrp="1"/>
          </p:cNvSpPr>
          <p:nvPr>
            <p:ph type="ftr" sz="quarter" idx="11"/>
          </p:nvPr>
        </p:nvSpPr>
        <p:spPr>
          <a:xfrm>
            <a:off x="4140198" y="6356350"/>
            <a:ext cx="4114800" cy="365125"/>
          </a:xfrm>
        </p:spPr>
        <p:txBody>
          <a:bodyPr/>
          <a:lstStyle/>
          <a:p>
            <a:endParaRPr lang="en-US"/>
          </a:p>
        </p:txBody>
      </p:sp>
      <p:sp>
        <p:nvSpPr>
          <p:cNvPr id="6" name="Slide Number Placeholder 5"/>
          <p:cNvSpPr>
            <a:spLocks noGrp="1"/>
          </p:cNvSpPr>
          <p:nvPr>
            <p:ph type="sldNum" sz="quarter" idx="12"/>
          </p:nvPr>
        </p:nvSpPr>
        <p:spPr>
          <a:xfrm>
            <a:off x="8828310" y="6356350"/>
            <a:ext cx="2743200" cy="365125"/>
          </a:xfrm>
        </p:spPr>
        <p:txBody>
          <a:bodyPr/>
          <a:lstStyle/>
          <a:p>
            <a:fld id="{086B6608-6F69-448F-99DC-C9E613BFB696}" type="slidenum">
              <a:rPr lang="en-US" smtClean="0"/>
              <a:t>‹#›</a:t>
            </a:fld>
            <a:endParaRPr lang="en-US"/>
          </a:p>
        </p:txBody>
      </p:sp>
      <p:sp>
        <p:nvSpPr>
          <p:cNvPr id="2" name="Rectangle 1"/>
          <p:cNvSpPr/>
          <p:nvPr userDrawn="1"/>
        </p:nvSpPr>
        <p:spPr>
          <a:xfrm>
            <a:off x="0" y="0"/>
            <a:ext cx="12192000" cy="6486525"/>
          </a:xfrm>
          <a:prstGeom prst="rect">
            <a:avLst/>
          </a:prstGeom>
          <a:solidFill>
            <a:srgbClr val="2237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a:spLocks noGrp="1"/>
          </p:cNvSpPr>
          <p:nvPr>
            <p:ph type="ctrTitle" hasCustomPrompt="1"/>
          </p:nvPr>
        </p:nvSpPr>
        <p:spPr>
          <a:xfrm>
            <a:off x="872110" y="-2030424"/>
            <a:ext cx="10583741" cy="997492"/>
          </a:xfrm>
          <a:prstGeom prst="rect">
            <a:avLst/>
          </a:prstGeom>
        </p:spPr>
        <p:txBody>
          <a:bodyPr anchor="b">
            <a:normAutofit/>
          </a:bodyPr>
          <a:lstStyle>
            <a:lvl1pPr algn="ctr">
              <a:defRPr sz="4800" b="1" baseline="0">
                <a:solidFill>
                  <a:schemeClr val="bg1"/>
                </a:solidFill>
                <a:latin typeface="Arial" panose="020B0604020202020204" pitchFamily="34" charset="0"/>
                <a:cs typeface="Arial" panose="020B0604020202020204" pitchFamily="34" charset="0"/>
              </a:defRPr>
            </a:lvl1pPr>
          </a:lstStyle>
          <a:p>
            <a:r>
              <a:rPr lang="en-US" dirty="0"/>
              <a:t>CHỦ ĐỀ</a:t>
            </a:r>
          </a:p>
        </p:txBody>
      </p:sp>
      <p:sp>
        <p:nvSpPr>
          <p:cNvPr id="10" name="Subtitle 2"/>
          <p:cNvSpPr>
            <a:spLocks noGrp="1"/>
          </p:cNvSpPr>
          <p:nvPr>
            <p:ph type="subTitle" idx="1" hasCustomPrompt="1"/>
          </p:nvPr>
        </p:nvSpPr>
        <p:spPr>
          <a:xfrm>
            <a:off x="872110" y="-782219"/>
            <a:ext cx="10583741" cy="384905"/>
          </a:xfrm>
          <a:prstGeom prst="rect">
            <a:avLst/>
          </a:prstGeom>
        </p:spPr>
        <p:txBody>
          <a:bodyPr/>
          <a:lstStyle>
            <a:lvl1pPr marL="0" indent="0" algn="ctr">
              <a:buNone/>
              <a:defRPr sz="2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8397" y="1582451"/>
            <a:ext cx="8678656" cy="1787955"/>
          </a:xfrm>
          <a:prstGeom prst="rect">
            <a:avLst/>
          </a:prstGeom>
        </p:spPr>
      </p:pic>
    </p:spTree>
    <p:extLst>
      <p:ext uri="{BB962C8B-B14F-4D97-AF65-F5344CB8AC3E}">
        <p14:creationId xmlns:p14="http://schemas.microsoft.com/office/powerpoint/2010/main" val="43544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F4D4A-FD71-41E6-BED5-CF551BFDBC37}" type="datetimeFigureOut">
              <a:rPr lang="en-US" smtClean="0"/>
              <a:t>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03315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1915300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82794" y="6362529"/>
            <a:ext cx="2743200" cy="365125"/>
          </a:xfrm>
        </p:spPr>
        <p:txBody>
          <a:bodyPr/>
          <a:lstStyle/>
          <a:p>
            <a:fld id="{154F4D4A-FD71-41E6-BED5-CF551BFDBC37}" type="datetimeFigureOut">
              <a:rPr lang="en-US" smtClean="0"/>
              <a:t>12/6/2021</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308593" y="6356350"/>
            <a:ext cx="2743200" cy="365125"/>
          </a:xfrm>
        </p:spPr>
        <p:txBody>
          <a:bodyPr/>
          <a:lstStyle/>
          <a:p>
            <a:fld id="{086B6608-6F69-448F-99DC-C9E613BFB696}" type="slidenum">
              <a:rPr lang="en-US" smtClean="0"/>
              <a:t>‹#›</a:t>
            </a:fld>
            <a:endParaRPr lang="en-US"/>
          </a:p>
        </p:txBody>
      </p:sp>
      <p:sp>
        <p:nvSpPr>
          <p:cNvPr id="8" name="TextBox 7">
            <a:extLst>
              <a:ext uri="{FF2B5EF4-FFF2-40B4-BE49-F238E27FC236}">
                <a16:creationId xmlns:a16="http://schemas.microsoft.com/office/drawing/2014/main" id="{1A142D89-B98B-F946-A31D-7ACA5974D791}"/>
              </a:ext>
            </a:extLst>
          </p:cNvPr>
          <p:cNvSpPr txBox="1"/>
          <p:nvPr userDrawn="1"/>
        </p:nvSpPr>
        <p:spPr>
          <a:xfrm>
            <a:off x="9807389" y="6593718"/>
            <a:ext cx="2251872" cy="184666"/>
          </a:xfrm>
          <a:prstGeom prst="rect">
            <a:avLst/>
          </a:prstGeom>
          <a:noFill/>
        </p:spPr>
        <p:txBody>
          <a:bodyPr wrap="square" lIns="0" tIns="0" rIns="0" bIns="0" rtlCol="0" anchor="ctr" anchorCtr="0">
            <a:spAutoFit/>
          </a:bodyPr>
          <a:lstStyle/>
          <a:p>
            <a:r>
              <a:rPr lang="en-US" sz="1200" dirty="0">
                <a:solidFill>
                  <a:schemeClr val="bg1"/>
                </a:solidFill>
                <a:latin typeface="UTM Avo" panose="02040603050506020204" pitchFamily="18" charset="0"/>
              </a:rPr>
              <a:t>http://phenikaa-uni.edu.vn</a:t>
            </a:r>
          </a:p>
        </p:txBody>
      </p:sp>
      <p:sp>
        <p:nvSpPr>
          <p:cNvPr id="13"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51231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55905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2"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2358488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4" name="Title 1"/>
          <p:cNvSpPr>
            <a:spLocks noGrp="1"/>
          </p:cNvSpPr>
          <p:nvPr>
            <p:ph type="title" hasCustomPrompt="1"/>
          </p:nvPr>
        </p:nvSpPr>
        <p:spPr>
          <a:xfrm>
            <a:off x="324528" y="227160"/>
            <a:ext cx="8061101" cy="553289"/>
          </a:xfrm>
          <a:prstGeom prst="rect">
            <a:avLst/>
          </a:prstGeom>
        </p:spPr>
        <p:txBody>
          <a:bodyPr>
            <a:normAutofit/>
          </a:bodyPr>
          <a:lstStyle>
            <a:lvl1pPr>
              <a:defRPr sz="3300" b="1" baseline="0">
                <a:solidFill>
                  <a:srgbClr val="223771"/>
                </a:solidFill>
              </a:defRPr>
            </a:lvl1pPr>
          </a:lstStyle>
          <a:p>
            <a:r>
              <a:rPr lang="en-US" dirty="0"/>
              <a:t>CHỦ ĐỀ</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639015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263685" y="2846231"/>
            <a:ext cx="4417452" cy="1460428"/>
          </a:xfrm>
          <a:prstGeom prst="rect">
            <a:avLst/>
          </a:prstGeom>
        </p:spPr>
        <p:txBody>
          <a:bodyPr anchor="b">
            <a:normAutofit/>
          </a:bodyPr>
          <a:lstStyle>
            <a:lvl1pPr algn="r">
              <a:defRPr sz="5600" b="1" baseline="0">
                <a:solidFill>
                  <a:srgbClr val="223771"/>
                </a:solidFill>
                <a:latin typeface="Arial" panose="020B0604020202020204" pitchFamily="34" charset="0"/>
                <a:cs typeface="Arial" panose="020B0604020202020204" pitchFamily="34" charset="0"/>
              </a:defRPr>
            </a:lvl1pPr>
          </a:lstStyle>
          <a:p>
            <a:r>
              <a:rPr lang="en-US" dirty="0"/>
              <a:t>CHỦ ĐỀ</a:t>
            </a:r>
          </a:p>
        </p:txBody>
      </p:sp>
      <p:sp>
        <p:nvSpPr>
          <p:cNvPr id="3" name="Subtitle 2"/>
          <p:cNvSpPr>
            <a:spLocks noGrp="1"/>
          </p:cNvSpPr>
          <p:nvPr>
            <p:ph type="subTitle" idx="1" hasCustomPrompt="1"/>
          </p:nvPr>
        </p:nvSpPr>
        <p:spPr>
          <a:xfrm>
            <a:off x="7263685" y="4429523"/>
            <a:ext cx="4417452" cy="750072"/>
          </a:xfrm>
          <a:prstGeom prst="rect">
            <a:avLst/>
          </a:prstGeom>
        </p:spPr>
        <p:txBody>
          <a:bodyPr/>
          <a:lstStyle>
            <a:lvl1pPr marL="0" indent="0" algn="r">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err="1"/>
              <a:t>Nội</a:t>
            </a:r>
            <a:r>
              <a:rPr lang="en-US" dirty="0"/>
              <a:t> dung</a:t>
            </a:r>
          </a:p>
        </p:txBody>
      </p:sp>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Content Placeholder 2"/>
          <p:cNvSpPr>
            <a:spLocks noGrp="1"/>
          </p:cNvSpPr>
          <p:nvPr>
            <p:ph idx="13" hasCustomPrompt="1"/>
          </p:nvPr>
        </p:nvSpPr>
        <p:spPr>
          <a:xfrm>
            <a:off x="1" y="862149"/>
            <a:ext cx="7096258" cy="5631943"/>
          </a:xfrm>
          <a:prstGeom prst="rect">
            <a:avLst/>
          </a:prstGeom>
        </p:spPr>
        <p:txBody>
          <a:bodyPr/>
          <a:lstStyle>
            <a:lvl1pPr marL="0" indent="0">
              <a:buNone/>
              <a:defRPr baseline="0"/>
            </a:lvl1pPr>
          </a:lstStyle>
          <a:p>
            <a:pPr lvl="0"/>
            <a:r>
              <a:rPr lang="en-US"/>
              <a:t>Hình ảnh</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89573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4F4D4A-FD71-41E6-BED5-CF551BFDBC37}" type="datetimeFigureOut">
              <a:rPr lang="en-US" smtClean="0"/>
              <a:t>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6B6608-6F69-448F-99DC-C9E613BFB696}" type="slidenum">
              <a:rPr lang="en-US" smtClean="0"/>
              <a:t>‹#›</a:t>
            </a:fld>
            <a:endParaRPr lang="en-US"/>
          </a:p>
        </p:txBody>
      </p:sp>
      <p:sp>
        <p:nvSpPr>
          <p:cNvPr id="11" name="Title 1"/>
          <p:cNvSpPr txBox="1">
            <a:spLocks/>
          </p:cNvSpPr>
          <p:nvPr userDrawn="1"/>
        </p:nvSpPr>
        <p:spPr>
          <a:xfrm>
            <a:off x="324528" y="227160"/>
            <a:ext cx="8061101" cy="553289"/>
          </a:xfrm>
          <a:prstGeom prst="rect">
            <a:avLst/>
          </a:prstGeom>
        </p:spPr>
        <p:txBody>
          <a:bodyPr>
            <a:normAutofit/>
          </a:bodyPr>
          <a:lstStyle>
            <a:lvl1pPr algn="l" defTabSz="914400" rtl="0" eaLnBrk="1" latinLnBrk="0" hangingPunct="1">
              <a:lnSpc>
                <a:spcPct val="90000"/>
              </a:lnSpc>
              <a:spcBef>
                <a:spcPct val="0"/>
              </a:spcBef>
              <a:buNone/>
              <a:defRPr sz="3000" b="1" kern="1200" baseline="0">
                <a:solidFill>
                  <a:srgbClr val="223771"/>
                </a:solidFill>
                <a:latin typeface="Arial" panose="020B0604020202020204" pitchFamily="34" charset="0"/>
                <a:ea typeface="+mj-ea"/>
                <a:cs typeface="Arial" panose="020B0604020202020204" pitchFamily="34" charset="0"/>
              </a:defRPr>
            </a:lvl1pPr>
          </a:lstStyle>
          <a:p>
            <a:r>
              <a:rPr lang="en-US"/>
              <a:t>CHỦ ĐỀ</a:t>
            </a:r>
            <a:endParaRPr lang="en-US"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1366464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1899" y="351789"/>
            <a:ext cx="8061101" cy="922762"/>
          </a:xfrm>
          <a:prstGeom prst="rect">
            <a:avLst/>
          </a:prstGeom>
        </p:spPr>
        <p:txBody>
          <a:bodyPr>
            <a:normAutofit/>
          </a:bodyPr>
          <a:lstStyle>
            <a:lvl1pPr>
              <a:defRPr sz="3000" b="1">
                <a:solidFill>
                  <a:srgbClr val="223771"/>
                </a:solidFill>
              </a:defRPr>
            </a:lvl1pPr>
          </a:lstStyle>
          <a:p>
            <a:r>
              <a:rPr lang="en-US" dirty="0" err="1"/>
              <a:t>Chủ</a:t>
            </a:r>
            <a:r>
              <a:rPr lang="en-US" dirty="0"/>
              <a:t> </a:t>
            </a:r>
            <a:r>
              <a:rPr lang="en-US" dirty="0" err="1"/>
              <a:t>đề</a:t>
            </a:r>
            <a:endParaRPr lang="en-US" dirty="0"/>
          </a:p>
        </p:txBody>
      </p:sp>
      <p:sp>
        <p:nvSpPr>
          <p:cNvPr id="3" name="Content Placeholder 2"/>
          <p:cNvSpPr>
            <a:spLocks noGrp="1"/>
          </p:cNvSpPr>
          <p:nvPr>
            <p:ph sz="half" idx="1"/>
          </p:nvPr>
        </p:nvSpPr>
        <p:spPr>
          <a:xfrm>
            <a:off x="701899" y="1639781"/>
            <a:ext cx="333670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1710"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4F4D4A-FD71-41E6-BED5-CF551BFDBC37}" type="datetimeFigureOut">
              <a:rPr lang="en-US" smtClean="0"/>
              <a:t>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6B6608-6F69-448F-99DC-C9E613BFB696}" type="slidenum">
              <a:rPr lang="en-US" smtClean="0"/>
              <a:t>‹#›</a:t>
            </a:fld>
            <a:endParaRPr lang="en-US"/>
          </a:p>
        </p:txBody>
      </p:sp>
      <p:sp>
        <p:nvSpPr>
          <p:cNvPr id="9" name="Content Placeholder 3"/>
          <p:cNvSpPr>
            <a:spLocks noGrp="1"/>
          </p:cNvSpPr>
          <p:nvPr>
            <p:ph sz="half" idx="13"/>
          </p:nvPr>
        </p:nvSpPr>
        <p:spPr>
          <a:xfrm>
            <a:off x="8426539" y="1639781"/>
            <a:ext cx="3331872"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80418" y="235206"/>
            <a:ext cx="2732129" cy="550220"/>
          </a:xfrm>
          <a:prstGeom prst="rect">
            <a:avLst/>
          </a:prstGeom>
        </p:spPr>
      </p:pic>
    </p:spTree>
    <p:extLst>
      <p:ext uri="{BB962C8B-B14F-4D97-AF65-F5344CB8AC3E}">
        <p14:creationId xmlns:p14="http://schemas.microsoft.com/office/powerpoint/2010/main" val="3469545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54F4D4A-FD71-41E6-BED5-CF551BFDBC37}" type="datetimeFigureOut">
              <a:rPr lang="en-US" smtClean="0"/>
              <a:t>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6B6608-6F69-448F-99DC-C9E613BFB696}" type="slidenum">
              <a:rPr lang="en-US" smtClean="0"/>
              <a:t>‹#›</a:t>
            </a:fld>
            <a:endParaRPr lang="en-US"/>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692" y="90029"/>
            <a:ext cx="2539035" cy="511333"/>
          </a:xfrm>
          <a:prstGeom prst="rect">
            <a:avLst/>
          </a:prstGeom>
        </p:spPr>
      </p:pic>
    </p:spTree>
    <p:extLst>
      <p:ext uri="{BB962C8B-B14F-4D97-AF65-F5344CB8AC3E}">
        <p14:creationId xmlns:p14="http://schemas.microsoft.com/office/powerpoint/2010/main" val="374907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AE6AC-9427-433F-AC00-F723CA5DD87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sp>
        <p:nvSpPr>
          <p:cNvPr id="4" name="Date Placeholder 3"/>
          <p:cNvSpPr>
            <a:spLocks noGrp="1"/>
          </p:cNvSpPr>
          <p:nvPr>
            <p:ph type="dt" sz="half" idx="2"/>
          </p:nvPr>
        </p:nvSpPr>
        <p:spPr>
          <a:xfrm>
            <a:off x="741484" y="636252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4F4D4A-FD71-41E6-BED5-CF551BFDBC37}" type="datetimeFigureOut">
              <a:rPr lang="en-US" smtClean="0"/>
              <a:t>12/6/2021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6B6608-6F69-448F-99DC-C9E613BFB696}" type="slidenum">
              <a:rPr lang="en-US" smtClean="0"/>
              <a:t>‹#›</a:t>
            </a:fld>
            <a:endParaRPr lang="en-US"/>
          </a:p>
        </p:txBody>
      </p:sp>
      <p:grpSp>
        <p:nvGrpSpPr>
          <p:cNvPr id="7" name="Group 6"/>
          <p:cNvGrpSpPr/>
          <p:nvPr/>
        </p:nvGrpSpPr>
        <p:grpSpPr>
          <a:xfrm>
            <a:off x="0" y="6494093"/>
            <a:ext cx="12192000" cy="373091"/>
            <a:chOff x="0" y="1661375"/>
            <a:chExt cx="12192000" cy="373091"/>
          </a:xfrm>
        </p:grpSpPr>
        <p:sp>
          <p:nvSpPr>
            <p:cNvPr id="8" name="Rectangle 7"/>
            <p:cNvSpPr/>
            <p:nvPr/>
          </p:nvSpPr>
          <p:spPr>
            <a:xfrm>
              <a:off x="0" y="1661375"/>
              <a:ext cx="12192000" cy="109728"/>
            </a:xfrm>
            <a:prstGeom prst="rect">
              <a:avLst/>
            </a:prstGeom>
            <a:solidFill>
              <a:srgbClr val="F265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1760146"/>
              <a:ext cx="12192000" cy="274320"/>
            </a:xfrm>
            <a:prstGeom prst="rect">
              <a:avLst/>
            </a:prstGeom>
            <a:solidFill>
              <a:srgbClr val="2237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7083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1" r:id="rId4"/>
    <p:sldLayoutId id="2147483663" r:id="rId5"/>
    <p:sldLayoutId id="2147483660" r:id="rId6"/>
    <p:sldLayoutId id="2147483651" r:id="rId7"/>
    <p:sldLayoutId id="2147483652" r:id="rId8"/>
    <p:sldLayoutId id="2147483654" r:id="rId9"/>
    <p:sldLayoutId id="2147483655"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5" Type="http://schemas.openxmlformats.org/officeDocument/2006/relationships/comments" Target="../comments/comment1.xml"/><Relationship Id="rId4" Type="http://schemas.openxmlformats.org/officeDocument/2006/relationships/hyperlink" Target="https://www.youtube.com/watch?v=JOmmXyGZPl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A21EA5-1AAE-4B77-82E2-33E89285EA84}"/>
              </a:ext>
            </a:extLst>
          </p:cNvPr>
          <p:cNvSpPr/>
          <p:nvPr/>
        </p:nvSpPr>
        <p:spPr>
          <a:xfrm>
            <a:off x="-1791376" y="-960356"/>
            <a:ext cx="14054397" cy="7687831"/>
          </a:xfrm>
          <a:prstGeom prst="rect">
            <a:avLst/>
          </a:prstGeom>
          <a:solidFill>
            <a:schemeClr val="bg1">
              <a:lumMod val="50000"/>
              <a:alpha val="7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vi-VN" dirty="0"/>
          </a:p>
        </p:txBody>
      </p:sp>
      <p:sp>
        <p:nvSpPr>
          <p:cNvPr id="5" name="Rectangle 4">
            <a:extLst>
              <a:ext uri="{FF2B5EF4-FFF2-40B4-BE49-F238E27FC236}">
                <a16:creationId xmlns:a16="http://schemas.microsoft.com/office/drawing/2014/main" id="{8E49495E-247F-4992-AE3E-8DF4EE19DCD0}"/>
              </a:ext>
            </a:extLst>
          </p:cNvPr>
          <p:cNvSpPr/>
          <p:nvPr/>
        </p:nvSpPr>
        <p:spPr>
          <a:xfrm>
            <a:off x="-142875" y="407855"/>
            <a:ext cx="12696825" cy="1000125"/>
          </a:xfrm>
          <a:prstGeom prst="rect">
            <a:avLst/>
          </a:prstGeom>
          <a:solidFill>
            <a:schemeClr val="accent2">
              <a:alpha val="51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5">
            <a:extLst>
              <a:ext uri="{FF2B5EF4-FFF2-40B4-BE49-F238E27FC236}">
                <a16:creationId xmlns:a16="http://schemas.microsoft.com/office/drawing/2014/main" id="{A37CC24E-A1D1-4110-9F89-75652C2EA35C}"/>
              </a:ext>
            </a:extLst>
          </p:cNvPr>
          <p:cNvSpPr/>
          <p:nvPr/>
        </p:nvSpPr>
        <p:spPr>
          <a:xfrm>
            <a:off x="7084381" y="419083"/>
            <a:ext cx="4583743" cy="923330"/>
          </a:xfrm>
          <a:prstGeom prst="rect">
            <a:avLst/>
          </a:prstGeom>
          <a:noFill/>
        </p:spPr>
        <p:txBody>
          <a:bodyPr wrap="square" lIns="91440" tIns="45720" rIns="91440" bIns="45720">
            <a:spAutoFit/>
          </a:bodyPr>
          <a:lstStyle/>
          <a:p>
            <a:pPr algn="r"/>
            <a:r>
              <a:rPr lang="vi-VN"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Welcome</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to</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Rectangle 6">
            <a:extLst>
              <a:ext uri="{FF2B5EF4-FFF2-40B4-BE49-F238E27FC236}">
                <a16:creationId xmlns:a16="http://schemas.microsoft.com/office/drawing/2014/main" id="{7DBB2585-F856-4D03-AF25-3ECA85BDA79D}"/>
              </a:ext>
            </a:extLst>
          </p:cNvPr>
          <p:cNvSpPr/>
          <p:nvPr/>
        </p:nvSpPr>
        <p:spPr>
          <a:xfrm>
            <a:off x="8572667" y="1781769"/>
            <a:ext cx="2723823" cy="923330"/>
          </a:xfrm>
          <a:prstGeom prst="rect">
            <a:avLst/>
          </a:prstGeom>
          <a:noFill/>
        </p:spPr>
        <p:txBody>
          <a:bodyPr wrap="none" lIns="91440" tIns="45720" rIns="91440" bIns="45720">
            <a:spAutoFit/>
          </a:bodyPr>
          <a:lstStyle/>
          <a:p>
            <a:pPr algn="ctr"/>
            <a:r>
              <a:rPr lang="vi-VN" sz="5400" b="1" cap="none" spc="0" dirty="0" err="1">
                <a:ln w="6600">
                  <a:solidFill>
                    <a:schemeClr val="accent2"/>
                  </a:solidFill>
                  <a:prstDash val="solid"/>
                </a:ln>
                <a:solidFill>
                  <a:srgbClr val="FFFFFF"/>
                </a:solidFill>
                <a:effectLst>
                  <a:outerShdw dist="38100" dir="2700000" algn="tl" rotWithShape="0">
                    <a:schemeClr val="accent2"/>
                  </a:outerShdw>
                </a:effectLst>
              </a:rPr>
              <a:t>Nhóm</a:t>
            </a:r>
            <a:r>
              <a:rPr lang="vi-VN" sz="5400" b="1" cap="none" spc="0" dirty="0">
                <a:ln w="6600">
                  <a:solidFill>
                    <a:schemeClr val="accent2"/>
                  </a:solidFill>
                  <a:prstDash val="solid"/>
                </a:ln>
                <a:solidFill>
                  <a:srgbClr val="FFFFFF"/>
                </a:solidFill>
                <a:effectLst>
                  <a:outerShdw dist="38100" dir="2700000" algn="tl" rotWithShape="0">
                    <a:schemeClr val="accent2"/>
                  </a:outerShdw>
                </a:effectLst>
              </a:rPr>
              <a:t> II</a:t>
            </a:r>
            <a:endParaRPr 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pic>
        <p:nvPicPr>
          <p:cNvPr id="1030" name="Picture 6" descr="Xem ảnh nguồn">
            <a:extLst>
              <a:ext uri="{FF2B5EF4-FFF2-40B4-BE49-F238E27FC236}">
                <a16:creationId xmlns:a16="http://schemas.microsoft.com/office/drawing/2014/main" id="{4EEEE949-7266-4509-9AD7-32A44A5709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3876" y="693999"/>
            <a:ext cx="2989989" cy="298998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pic>
        <p:nvPicPr>
          <p:cNvPr id="8" name="Picture 8" descr="Xem ảnh nguồn">
            <a:extLst>
              <a:ext uri="{FF2B5EF4-FFF2-40B4-BE49-F238E27FC236}">
                <a16:creationId xmlns:a16="http://schemas.microsoft.com/office/drawing/2014/main" id="{46A193DE-301D-44B7-81DA-4C243F905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2131" y="610035"/>
            <a:ext cx="2809445" cy="326679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FDB5DF4-BE0E-46BD-A3C9-FB765B6D368A}"/>
              </a:ext>
            </a:extLst>
          </p:cNvPr>
          <p:cNvSpPr txBox="1"/>
          <p:nvPr/>
        </p:nvSpPr>
        <p:spPr>
          <a:xfrm>
            <a:off x="8114190" y="2883560"/>
            <a:ext cx="3959441" cy="2677656"/>
          </a:xfrm>
          <a:prstGeom prst="rect">
            <a:avLst/>
          </a:prstGeom>
          <a:noFill/>
        </p:spPr>
        <p:txBody>
          <a:bodyPr wrap="square" rtlCol="0">
            <a:spAutoFit/>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Member:</a:t>
            </a:r>
          </a:p>
          <a:p>
            <a:pPr marL="285750" indent="-285750">
              <a:buFont typeface="Arial" panose="020B0604020202020204" pitchFamily="34" charset="0"/>
              <a:buChar char="•"/>
            </a:pPr>
            <a:r>
              <a:rPr lang="vi-VN" sz="2800" b="1" dirty="0">
                <a:ln w="6600">
                  <a:solidFill>
                    <a:schemeClr val="accent2"/>
                  </a:solidFill>
                  <a:prstDash val="solid"/>
                </a:ln>
                <a:solidFill>
                  <a:srgbClr val="FFFFFF"/>
                </a:solidFill>
                <a:effectLst>
                  <a:outerShdw dist="38100" dir="2700000" algn="tl" rotWithShape="0">
                    <a:schemeClr val="accent2"/>
                  </a:outerShdw>
                </a:effectLst>
              </a:rPr>
              <a:t>Nguyễn Văn Thuyên</a:t>
            </a:r>
          </a:p>
          <a:p>
            <a:pPr marL="285750" indent="-285750">
              <a:buFont typeface="Arial" panose="020B0604020202020204" pitchFamily="34" charset="0"/>
              <a:buChar char="•"/>
            </a:pPr>
            <a:r>
              <a:rPr lang="vi-VN" sz="2800" b="1" dirty="0">
                <a:ln w="6600">
                  <a:solidFill>
                    <a:schemeClr val="accent2"/>
                  </a:solidFill>
                  <a:prstDash val="solid"/>
                </a:ln>
                <a:solidFill>
                  <a:srgbClr val="FFFFFF"/>
                </a:solidFill>
                <a:effectLst>
                  <a:outerShdw dist="38100" dir="2700000" algn="tl" rotWithShape="0">
                    <a:schemeClr val="accent2"/>
                  </a:outerShdw>
                </a:effectLst>
              </a:rPr>
              <a:t>Tăng Thế Mạnh</a:t>
            </a:r>
          </a:p>
          <a:p>
            <a:pPr marL="285750" indent="-285750">
              <a:buFont typeface="Arial" panose="020B0604020202020204" pitchFamily="34" charset="0"/>
              <a:buChar char="•"/>
            </a:pPr>
            <a:r>
              <a:rPr lang="vi-VN" sz="2800" b="1" dirty="0">
                <a:ln w="6600">
                  <a:solidFill>
                    <a:schemeClr val="accent2"/>
                  </a:solidFill>
                  <a:prstDash val="solid"/>
                </a:ln>
                <a:solidFill>
                  <a:srgbClr val="FFFFFF"/>
                </a:solidFill>
                <a:effectLst>
                  <a:outerShdw dist="38100" dir="2700000" algn="tl" rotWithShape="0">
                    <a:schemeClr val="accent2"/>
                  </a:outerShdw>
                </a:effectLst>
              </a:rPr>
              <a:t>Phạm Văn Dũng</a:t>
            </a:r>
          </a:p>
          <a:p>
            <a:pPr marL="285750" indent="-285750">
              <a:buFont typeface="Arial" panose="020B0604020202020204" pitchFamily="34" charset="0"/>
              <a:buChar char="•"/>
            </a:pPr>
            <a:r>
              <a:rPr lang="vi-VN" sz="2800" b="1" dirty="0">
                <a:ln w="6600">
                  <a:solidFill>
                    <a:schemeClr val="accent2"/>
                  </a:solidFill>
                  <a:prstDash val="solid"/>
                </a:ln>
                <a:solidFill>
                  <a:srgbClr val="FFFFFF"/>
                </a:solidFill>
                <a:effectLst>
                  <a:outerShdw dist="38100" dir="2700000" algn="tl" rotWithShape="0">
                    <a:schemeClr val="accent2"/>
                  </a:outerShdw>
                </a:effectLst>
              </a:rPr>
              <a:t>Đinh V</a:t>
            </a:r>
            <a:r>
              <a:rPr lang="en-US" sz="2800" b="1" dirty="0" err="1">
                <a:ln w="6600">
                  <a:solidFill>
                    <a:schemeClr val="accent2"/>
                  </a:solidFill>
                  <a:prstDash val="solid"/>
                </a:ln>
                <a:solidFill>
                  <a:srgbClr val="FFFFFF"/>
                </a:solidFill>
                <a:effectLst>
                  <a:outerShdw dist="38100" dir="2700000" algn="tl" rotWithShape="0">
                    <a:schemeClr val="accent2"/>
                  </a:outerShdw>
                </a:effectLst>
              </a:rPr>
              <a:t>ăn</a:t>
            </a:r>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err="1">
                <a:ln w="6600">
                  <a:solidFill>
                    <a:schemeClr val="accent2"/>
                  </a:solidFill>
                  <a:prstDash val="solid"/>
                </a:ln>
                <a:solidFill>
                  <a:srgbClr val="FFFFFF"/>
                </a:solidFill>
                <a:effectLst>
                  <a:outerShdw dist="38100" dir="2700000" algn="tl" rotWithShape="0">
                    <a:schemeClr val="accent2"/>
                  </a:outerShdw>
                </a:effectLst>
              </a:rPr>
              <a:t>Thức</a:t>
            </a:r>
            <a:endParaRPr lang="en-US" sz="2800" b="1" dirty="0">
              <a:ln w="6600">
                <a:solidFill>
                  <a:schemeClr val="accent2"/>
                </a:solidFill>
                <a:prstDash val="solid"/>
              </a:ln>
              <a:solidFill>
                <a:srgbClr val="FFFFFF"/>
              </a:solidFill>
              <a:effectLst>
                <a:outerShdw dist="38100" dir="2700000" algn="tl" rotWithShape="0">
                  <a:schemeClr val="accent2"/>
                </a:outerShdw>
              </a:effectLst>
            </a:endParaRPr>
          </a:p>
          <a:p>
            <a:pPr marL="285750" indent="-285750">
              <a:buFont typeface="Arial" panose="020B0604020202020204" pitchFamily="34" charset="0"/>
              <a:buChar char="•"/>
            </a:pPr>
            <a:r>
              <a:rPr lang="en-US" sz="2800" b="1" dirty="0" err="1">
                <a:ln w="6600">
                  <a:solidFill>
                    <a:schemeClr val="accent2"/>
                  </a:solidFill>
                  <a:prstDash val="solid"/>
                </a:ln>
                <a:solidFill>
                  <a:srgbClr val="FFFFFF"/>
                </a:solidFill>
                <a:effectLst>
                  <a:outerShdw dist="38100" dir="2700000" algn="tl" rotWithShape="0">
                    <a:schemeClr val="accent2"/>
                  </a:outerShdw>
                </a:effectLst>
              </a:rPr>
              <a:t>Phạm</a:t>
            </a:r>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err="1">
                <a:ln w="6600">
                  <a:solidFill>
                    <a:schemeClr val="accent2"/>
                  </a:solidFill>
                  <a:prstDash val="solid"/>
                </a:ln>
                <a:solidFill>
                  <a:srgbClr val="FFFFFF"/>
                </a:solidFill>
                <a:effectLst>
                  <a:outerShdw dist="38100" dir="2700000" algn="tl" rotWithShape="0">
                    <a:schemeClr val="accent2"/>
                  </a:outerShdw>
                </a:effectLst>
              </a:rPr>
              <a:t>Tiến</a:t>
            </a:r>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err="1">
                <a:ln w="6600">
                  <a:solidFill>
                    <a:schemeClr val="accent2"/>
                  </a:solidFill>
                  <a:prstDash val="solid"/>
                </a:ln>
                <a:solidFill>
                  <a:srgbClr val="FFFFFF"/>
                </a:solidFill>
                <a:effectLst>
                  <a:outerShdw dist="38100" dir="2700000" algn="tl" rotWithShape="0">
                    <a:schemeClr val="accent2"/>
                  </a:outerShdw>
                </a:effectLst>
              </a:rPr>
              <a:t>Thành</a:t>
            </a:r>
            <a:r>
              <a:rPr lang="en-US" sz="2800" b="1" dirty="0">
                <a:ln w="6600">
                  <a:solidFill>
                    <a:schemeClr val="accent2"/>
                  </a:solidFill>
                  <a:prstDash val="solid"/>
                </a:ln>
                <a:solidFill>
                  <a:srgbClr val="FFFFFF"/>
                </a:solidFill>
                <a:effectLst>
                  <a:outerShdw dist="38100" dir="2700000" algn="tl" rotWithShape="0">
                    <a:schemeClr val="accent2"/>
                  </a:outerShdw>
                </a:effectLst>
              </a:rPr>
              <a:t> </a:t>
            </a:r>
            <a:r>
              <a:rPr lang="en-US" sz="2800" b="1" dirty="0" err="1">
                <a:ln w="6600">
                  <a:solidFill>
                    <a:schemeClr val="accent2"/>
                  </a:solidFill>
                  <a:prstDash val="solid"/>
                </a:ln>
                <a:solidFill>
                  <a:srgbClr val="FFFFFF"/>
                </a:solidFill>
                <a:effectLst>
                  <a:outerShdw dist="38100" dir="2700000" algn="tl" rotWithShape="0">
                    <a:schemeClr val="accent2"/>
                  </a:outerShdw>
                </a:effectLst>
              </a:rPr>
              <a:t>Công</a:t>
            </a:r>
            <a:endParaRPr lang="vi-VN" sz="2800"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10" name="TextBox 9">
            <a:extLst>
              <a:ext uri="{FF2B5EF4-FFF2-40B4-BE49-F238E27FC236}">
                <a16:creationId xmlns:a16="http://schemas.microsoft.com/office/drawing/2014/main" id="{D69AEE7E-D051-4D3D-AD71-E0DB29C2DF43}"/>
              </a:ext>
            </a:extLst>
          </p:cNvPr>
          <p:cNvSpPr txBox="1"/>
          <p:nvPr/>
        </p:nvSpPr>
        <p:spPr>
          <a:xfrm>
            <a:off x="523877" y="4740676"/>
            <a:ext cx="6800202" cy="892552"/>
          </a:xfrm>
          <a:prstGeom prst="rect">
            <a:avLst/>
          </a:prstGeom>
          <a:noFill/>
        </p:spPr>
        <p:txBody>
          <a:bodyPr wrap="square" rtlCol="0">
            <a:spAutoFit/>
          </a:bodyPr>
          <a:lstStyle/>
          <a:p>
            <a:pPr algn="ctr"/>
            <a:r>
              <a:rPr lang="en-US" sz="2800" dirty="0">
                <a:solidFill>
                  <a:schemeClr val="bg1"/>
                </a:solidFill>
                <a:latin typeface="Times New Roman" panose="02020603050405020304" pitchFamily="18" charset="0"/>
                <a:cs typeface="Times New Roman" panose="02020603050405020304" pitchFamily="18" charset="0"/>
              </a:rPr>
              <a:t>Link video </a:t>
            </a:r>
            <a:r>
              <a:rPr lang="en-US" sz="2800" dirty="0" err="1">
                <a:solidFill>
                  <a:schemeClr val="bg1"/>
                </a:solidFill>
                <a:latin typeface="Times New Roman" panose="02020603050405020304" pitchFamily="18" charset="0"/>
                <a:cs typeface="Times New Roman" panose="02020603050405020304" pitchFamily="18" charset="0"/>
              </a:rPr>
              <a:t>thuyết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trình</a:t>
            </a:r>
            <a:r>
              <a:rPr lang="en-US" sz="2400" dirty="0">
                <a:solidFill>
                  <a:schemeClr val="bg1"/>
                </a:solidFill>
                <a:latin typeface="Times New Roman" panose="02020603050405020304" pitchFamily="18" charset="0"/>
                <a:cs typeface="Times New Roman" panose="02020603050405020304" pitchFamily="18" charset="0"/>
              </a:rPr>
              <a:t>:</a:t>
            </a:r>
          </a:p>
          <a:p>
            <a:pPr algn="ctr"/>
            <a:r>
              <a:rPr lang="vi-VN" sz="2400" dirty="0">
                <a:solidFill>
                  <a:schemeClr val="accent4">
                    <a:lumMod val="20000"/>
                    <a:lumOff val="80000"/>
                  </a:schemeClr>
                </a:solidFill>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hlinkClick r:id="rId4"/>
              </a:rPr>
              <a:t>https://www.youtube.com/watch?v=JOmmXyGZPlU</a:t>
            </a:r>
            <a:r>
              <a:rPr lang="en-US" sz="2400" dirty="0">
                <a:solidFill>
                  <a:schemeClr val="accent4">
                    <a:lumMod val="20000"/>
                    <a:lumOff val="80000"/>
                  </a:schemeClr>
                </a:solidFill>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solidFill>
                <a:schemeClr val="accent4">
                  <a:lumMod val="20000"/>
                  <a:lumOff val="80000"/>
                </a:schemeClr>
              </a:solidFill>
              <a:highlight>
                <a:srgbClr val="C0C0C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5808763"/>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82000">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14:bounceEnd="82000">
                                          <p:cBhvr additive="base">
                                            <p:cTn id="7" dur="2000" fill="hold"/>
                                            <p:tgtEl>
                                              <p:spTgt spid="1030"/>
                                            </p:tgtEl>
                                            <p:attrNameLst>
                                              <p:attrName>ppt_x</p:attrName>
                                            </p:attrNameLst>
                                          </p:cBhvr>
                                          <p:tavLst>
                                            <p:tav tm="0">
                                              <p:val>
                                                <p:strVal val="0-#ppt_w/2"/>
                                              </p:val>
                                            </p:tav>
                                            <p:tav tm="100000">
                                              <p:val>
                                                <p:strVal val="#ppt_x"/>
                                              </p:val>
                                            </p:tav>
                                          </p:tavLst>
                                        </p:anim>
                                        <p:anim calcmode="lin" valueType="num" p14:bounceEnd="82000">
                                          <p:cBhvr additive="base">
                                            <p:cTn id="8" dur="2000" fill="hold"/>
                                            <p:tgtEl>
                                              <p:spTgt spid="10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88000">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14:bounceEnd="88000">
                                          <p:cBhvr additive="base">
                                            <p:cTn id="11" dur="2000" fill="hold"/>
                                            <p:tgtEl>
                                              <p:spTgt spid="8"/>
                                            </p:tgtEl>
                                            <p:attrNameLst>
                                              <p:attrName>ppt_x</p:attrName>
                                            </p:attrNameLst>
                                          </p:cBhvr>
                                          <p:tavLst>
                                            <p:tav tm="0">
                                              <p:val>
                                                <p:strVal val="0-#ppt_w/2"/>
                                              </p:val>
                                            </p:tav>
                                            <p:tav tm="100000">
                                              <p:val>
                                                <p:strVal val="#ppt_x"/>
                                              </p:val>
                                            </p:tav>
                                          </p:tavLst>
                                        </p:anim>
                                        <p:anim calcmode="lin" valueType="num" p14:bounceEnd="88000">
                                          <p:cBhvr additive="base">
                                            <p:cTn id="12" dur="2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14:presetBounceEnd="53000">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14:bounceEnd="53000">
                                          <p:cBhvr additive="base">
                                            <p:cTn id="15" dur="2000" fill="hold"/>
                                            <p:tgtEl>
                                              <p:spTgt spid="7"/>
                                            </p:tgtEl>
                                            <p:attrNameLst>
                                              <p:attrName>ppt_x</p:attrName>
                                            </p:attrNameLst>
                                          </p:cBhvr>
                                          <p:tavLst>
                                            <p:tav tm="0">
                                              <p:val>
                                                <p:strVal val="1+#ppt_w/2"/>
                                              </p:val>
                                            </p:tav>
                                            <p:tav tm="100000">
                                              <p:val>
                                                <p:strVal val="#ppt_x"/>
                                              </p:val>
                                            </p:tav>
                                          </p:tavLst>
                                        </p:anim>
                                        <p:anim calcmode="lin" valueType="num" p14:bounceEnd="53000">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14:presetBounceEnd="59000">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14:bounceEnd="59000">
                                          <p:cBhvr additive="base">
                                            <p:cTn id="19" dur="2000" fill="hold"/>
                                            <p:tgtEl>
                                              <p:spTgt spid="3"/>
                                            </p:tgtEl>
                                            <p:attrNameLst>
                                              <p:attrName>ppt_x</p:attrName>
                                            </p:attrNameLst>
                                          </p:cBhvr>
                                          <p:tavLst>
                                            <p:tav tm="0">
                                              <p:val>
                                                <p:strVal val="1+#ppt_w/2"/>
                                              </p:val>
                                            </p:tav>
                                            <p:tav tm="100000">
                                              <p:val>
                                                <p:strVal val="#ppt_x"/>
                                              </p:val>
                                            </p:tav>
                                          </p:tavLst>
                                        </p:anim>
                                        <p:anim calcmode="lin" valueType="num" p14:bounceEnd="59000">
                                          <p:cBhvr additive="base">
                                            <p:cTn id="20"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2000" fill="hold"/>
                                            <p:tgtEl>
                                              <p:spTgt spid="1030"/>
                                            </p:tgtEl>
                                            <p:attrNameLst>
                                              <p:attrName>ppt_x</p:attrName>
                                            </p:attrNameLst>
                                          </p:cBhvr>
                                          <p:tavLst>
                                            <p:tav tm="0">
                                              <p:val>
                                                <p:strVal val="0-#ppt_w/2"/>
                                              </p:val>
                                            </p:tav>
                                            <p:tav tm="100000">
                                              <p:val>
                                                <p:strVal val="#ppt_x"/>
                                              </p:val>
                                            </p:tav>
                                          </p:tavLst>
                                        </p:anim>
                                        <p:anim calcmode="lin" valueType="num">
                                          <p:cBhvr additive="base">
                                            <p:cTn id="8" dur="2000" fill="hold"/>
                                            <p:tgtEl>
                                              <p:spTgt spid="10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000" fill="hold"/>
                                            <p:tgtEl>
                                              <p:spTgt spid="8"/>
                                            </p:tgtEl>
                                            <p:attrNameLst>
                                              <p:attrName>ppt_x</p:attrName>
                                            </p:attrNameLst>
                                          </p:cBhvr>
                                          <p:tavLst>
                                            <p:tav tm="0">
                                              <p:val>
                                                <p:strVal val="0-#ppt_w/2"/>
                                              </p:val>
                                            </p:tav>
                                            <p:tav tm="100000">
                                              <p:val>
                                                <p:strVal val="#ppt_x"/>
                                              </p:val>
                                            </p:tav>
                                          </p:tavLst>
                                        </p:anim>
                                        <p:anim calcmode="lin" valueType="num">
                                          <p:cBhvr additive="base">
                                            <p:cTn id="12" dur="200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2000" fill="hold"/>
                                            <p:tgtEl>
                                              <p:spTgt spid="7"/>
                                            </p:tgtEl>
                                            <p:attrNameLst>
                                              <p:attrName>ppt_x</p:attrName>
                                            </p:attrNameLst>
                                          </p:cBhvr>
                                          <p:tavLst>
                                            <p:tav tm="0">
                                              <p:val>
                                                <p:strVal val="1+#ppt_w/2"/>
                                              </p:val>
                                            </p:tav>
                                            <p:tav tm="100000">
                                              <p:val>
                                                <p:strVal val="#ppt_x"/>
                                              </p:val>
                                            </p:tav>
                                          </p:tavLst>
                                        </p:anim>
                                        <p:anim calcmode="lin" valueType="num">
                                          <p:cBhvr additive="base">
                                            <p:cTn id="16" dur="2000" fill="hold"/>
                                            <p:tgtEl>
                                              <p:spTgt spid="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2000" fill="hold"/>
                                            <p:tgtEl>
                                              <p:spTgt spid="3"/>
                                            </p:tgtEl>
                                            <p:attrNameLst>
                                              <p:attrName>ppt_x</p:attrName>
                                            </p:attrNameLst>
                                          </p:cBhvr>
                                          <p:tavLst>
                                            <p:tav tm="0">
                                              <p:val>
                                                <p:strVal val="1+#ppt_w/2"/>
                                              </p:val>
                                            </p:tav>
                                            <p:tav tm="100000">
                                              <p:val>
                                                <p:strVal val="#ppt_x"/>
                                              </p:val>
                                            </p:tav>
                                          </p:tavLst>
                                        </p:anim>
                                        <p:anim calcmode="lin" valueType="num">
                                          <p:cBhvr additive="base">
                                            <p:cTn id="20" dur="20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normAutofit fontScale="90000"/>
          </a:bodyPr>
          <a:lstStyle/>
          <a:p>
            <a:r>
              <a:rPr lang="en-US" sz="3100" i="0" dirty="0">
                <a:solidFill>
                  <a:schemeClr val="accent1">
                    <a:lumMod val="50000"/>
                  </a:schemeClr>
                </a:solidFill>
                <a:effectLst/>
                <a:latin typeface="Times New Roman" panose="02020603050405020304" pitchFamily="18" charset="0"/>
                <a:cs typeface="Times New Roman" panose="02020603050405020304" pitchFamily="18" charset="0"/>
              </a:rPr>
              <a:t>CPU Scheduling: Dispatcher</a:t>
            </a:r>
            <a:br>
              <a:rPr lang="en-US" b="0" i="0" dirty="0">
                <a:solidFill>
                  <a:srgbClr val="212529"/>
                </a:solidFill>
                <a:effectLst/>
                <a:latin typeface="system-ui"/>
              </a:rPr>
            </a:br>
            <a:endParaRPr lang="en-US" dirty="0"/>
          </a:p>
        </p:txBody>
      </p:sp>
      <p:sp>
        <p:nvSpPr>
          <p:cNvPr id="6" name="TextBox 5">
            <a:extLst>
              <a:ext uri="{FF2B5EF4-FFF2-40B4-BE49-F238E27FC236}">
                <a16:creationId xmlns:a16="http://schemas.microsoft.com/office/drawing/2014/main" id="{7B9D6D4B-774F-430E-8736-83363AEDEC64}"/>
              </a:ext>
            </a:extLst>
          </p:cNvPr>
          <p:cNvSpPr txBox="1"/>
          <p:nvPr/>
        </p:nvSpPr>
        <p:spPr>
          <a:xfrm>
            <a:off x="72313" y="1326893"/>
            <a:ext cx="6097554" cy="830997"/>
          </a:xfrm>
          <a:prstGeom prst="rect">
            <a:avLst/>
          </a:prstGeom>
          <a:noFill/>
        </p:spPr>
        <p:txBody>
          <a:bodyPr wrap="square">
            <a:spAutoFit/>
          </a:bodyPr>
          <a:lstStyle/>
          <a:p>
            <a:pPr algn="l"/>
            <a:r>
              <a:rPr lang="en-US" sz="2400" b="0" i="0" dirty="0">
                <a:solidFill>
                  <a:srgbClr val="212529"/>
                </a:solidFill>
                <a:effectLst/>
                <a:latin typeface="system-ui"/>
              </a:rPr>
              <a:t>Another component involved in the CPU scheduling function is the Dispatcher.</a:t>
            </a:r>
          </a:p>
        </p:txBody>
      </p:sp>
      <p:sp>
        <p:nvSpPr>
          <p:cNvPr id="8" name="TextBox 7">
            <a:extLst>
              <a:ext uri="{FF2B5EF4-FFF2-40B4-BE49-F238E27FC236}">
                <a16:creationId xmlns:a16="http://schemas.microsoft.com/office/drawing/2014/main" id="{6080D353-0D23-4574-ABCA-D6B6BDE03C44}"/>
              </a:ext>
            </a:extLst>
          </p:cNvPr>
          <p:cNvSpPr txBox="1"/>
          <p:nvPr/>
        </p:nvSpPr>
        <p:spPr>
          <a:xfrm>
            <a:off x="137628" y="2381168"/>
            <a:ext cx="6106884" cy="2923877"/>
          </a:xfrm>
          <a:prstGeom prst="rect">
            <a:avLst/>
          </a:prstGeom>
          <a:noFill/>
        </p:spPr>
        <p:txBody>
          <a:bodyPr wrap="square">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So what is the</a:t>
            </a:r>
            <a:r>
              <a:rPr lang="vi-VN" sz="2800" b="1" dirty="0">
                <a:solidFill>
                  <a:schemeClr val="accent1">
                    <a:lumMod val="50000"/>
                  </a:schemeClr>
                </a:solidFill>
                <a:latin typeface="Times New Roman" panose="02020603050405020304" pitchFamily="18" charset="0"/>
                <a:cs typeface="Times New Roman" panose="02020603050405020304" pitchFamily="18" charset="0"/>
              </a:rPr>
              <a:t> </a:t>
            </a:r>
            <a:r>
              <a:rPr lang="vi-VN" sz="2800" b="1" i="0" dirty="0">
                <a:solidFill>
                  <a:schemeClr val="accent1">
                    <a:lumMod val="50000"/>
                  </a:schemeClr>
                </a:solidFill>
                <a:effectLst/>
                <a:latin typeface="Times New Roman" panose="02020603050405020304" pitchFamily="18" charset="0"/>
                <a:cs typeface="Times New Roman" panose="02020603050405020304" pitchFamily="18" charset="0"/>
              </a:rPr>
              <a:t>Dispatcher?</a:t>
            </a:r>
          </a:p>
          <a:p>
            <a:endParaRPr lang="vi-VN" sz="2800" b="1" i="0" dirty="0">
              <a:solidFill>
                <a:schemeClr val="accent1">
                  <a:lumMod val="50000"/>
                </a:schemeClr>
              </a:solidFill>
              <a:effectLst/>
              <a:latin typeface="Times New Roman" panose="02020603050405020304" pitchFamily="18" charset="0"/>
              <a:cs typeface="Times New Roman" panose="02020603050405020304" pitchFamily="18" charset="0"/>
            </a:endParaRPr>
          </a:p>
          <a:p>
            <a:r>
              <a:rPr lang="en-US" sz="2400" b="0" i="0" dirty="0">
                <a:solidFill>
                  <a:srgbClr val="212529"/>
                </a:solidFill>
                <a:effectLst/>
                <a:latin typeface="Times New Roman" panose="02020603050405020304" pitchFamily="18" charset="0"/>
                <a:cs typeface="Times New Roman" panose="02020603050405020304" pitchFamily="18" charset="0"/>
              </a:rPr>
              <a:t>The dispatcher is the module that gives control of the CPU to the process selected by the </a:t>
            </a:r>
            <a:r>
              <a:rPr lang="en-US" sz="2400" i="0" dirty="0">
                <a:solidFill>
                  <a:srgbClr val="212529"/>
                </a:solidFill>
                <a:effectLst/>
                <a:latin typeface="Times New Roman" panose="02020603050405020304" pitchFamily="18" charset="0"/>
                <a:cs typeface="Times New Roman" panose="02020603050405020304" pitchFamily="18" charset="0"/>
              </a:rPr>
              <a:t>short-term scheduler</a:t>
            </a:r>
            <a:endParaRPr lang="vi-VN" sz="2400" i="0" dirty="0">
              <a:solidFill>
                <a:schemeClr val="accent1">
                  <a:lumMod val="50000"/>
                </a:schemeClr>
              </a:solidFill>
              <a:effectLst/>
              <a:latin typeface="Times New Roman" panose="02020603050405020304" pitchFamily="18" charset="0"/>
              <a:cs typeface="Times New Roman" panose="02020603050405020304" pitchFamily="18" charset="0"/>
            </a:endParaRPr>
          </a:p>
          <a:p>
            <a:b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b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27877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A5205-8A63-4307-9A61-EF6EB99CE8F6}"/>
              </a:ext>
            </a:extLst>
          </p:cNvPr>
          <p:cNvSpPr txBox="1"/>
          <p:nvPr/>
        </p:nvSpPr>
        <p:spPr>
          <a:xfrm>
            <a:off x="82422" y="134034"/>
            <a:ext cx="6097554" cy="523220"/>
          </a:xfrm>
          <a:prstGeom prst="rect">
            <a:avLst/>
          </a:prstGeom>
          <a:noFill/>
        </p:spPr>
        <p:txBody>
          <a:bodyPr wrap="square">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function of the </a:t>
            </a:r>
            <a: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t>Dispatcher</a:t>
            </a:r>
            <a:endParaRPr lang="en-US" sz="2800" b="1"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4B0C9AB-C349-4BBC-B390-D7602AE6012D}"/>
              </a:ext>
            </a:extLst>
          </p:cNvPr>
          <p:cNvSpPr txBox="1"/>
          <p:nvPr/>
        </p:nvSpPr>
        <p:spPr>
          <a:xfrm>
            <a:off x="82422" y="1709448"/>
            <a:ext cx="6120880" cy="2954655"/>
          </a:xfrm>
          <a:prstGeom prst="rect">
            <a:avLst/>
          </a:prstGeom>
          <a:noFill/>
        </p:spPr>
        <p:txBody>
          <a:bodyPr wrap="square">
            <a:spAutoFit/>
          </a:bodyPr>
          <a:lstStyle/>
          <a:p>
            <a:pPr algn="l"/>
            <a:r>
              <a:rPr lang="vi-VN"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a:solidFill>
                  <a:srgbClr val="212529"/>
                </a:solidFill>
                <a:effectLst/>
                <a:latin typeface="Times New Roman" panose="02020603050405020304" pitchFamily="18" charset="0"/>
                <a:cs typeface="Times New Roman" panose="02020603050405020304" pitchFamily="18" charset="0"/>
              </a:rPr>
              <a:t>Switching context</a:t>
            </a:r>
            <a:endParaRPr lang="vi-VN" sz="24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l"/>
            <a:r>
              <a:rPr lang="vi-VN"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a:solidFill>
                  <a:srgbClr val="212529"/>
                </a:solidFill>
                <a:effectLst/>
                <a:latin typeface="Times New Roman" panose="02020603050405020304" pitchFamily="18" charset="0"/>
                <a:cs typeface="Times New Roman" panose="02020603050405020304" pitchFamily="18" charset="0"/>
              </a:rPr>
              <a:t>Switching to user mode</a:t>
            </a:r>
            <a:endParaRPr lang="vi-VN" sz="2400" b="0" i="0" dirty="0">
              <a:solidFill>
                <a:srgbClr val="212529"/>
              </a:solidFill>
              <a:effectLst/>
              <a:latin typeface="Times New Roman" panose="02020603050405020304" pitchFamily="18" charset="0"/>
              <a:cs typeface="Times New Roman" panose="02020603050405020304" pitchFamily="18" charset="0"/>
            </a:endParaRPr>
          </a:p>
          <a:p>
            <a:pPr algn="l"/>
            <a:endParaRPr lang="en-US" sz="2400" b="0" i="0" dirty="0">
              <a:solidFill>
                <a:srgbClr val="212529"/>
              </a:solidFill>
              <a:effectLst/>
              <a:latin typeface="Times New Roman" panose="02020603050405020304" pitchFamily="18" charset="0"/>
              <a:cs typeface="Times New Roman" panose="02020603050405020304" pitchFamily="18" charset="0"/>
            </a:endParaRPr>
          </a:p>
          <a:p>
            <a:pPr algn="l"/>
            <a:r>
              <a:rPr lang="vi-VN" sz="2400" b="0" i="0" dirty="0">
                <a:solidFill>
                  <a:srgbClr val="212529"/>
                </a:solidFill>
                <a:effectLst/>
                <a:latin typeface="Times New Roman" panose="02020603050405020304" pitchFamily="18" charset="0"/>
                <a:cs typeface="Times New Roman" panose="02020603050405020304" pitchFamily="18" charset="0"/>
              </a:rPr>
              <a:t>-</a:t>
            </a:r>
            <a:r>
              <a:rPr lang="en-US" sz="2400" b="0" i="0" dirty="0">
                <a:solidFill>
                  <a:srgbClr val="212529"/>
                </a:solidFill>
                <a:effectLst/>
                <a:latin typeface="Times New Roman" panose="02020603050405020304" pitchFamily="18" charset="0"/>
                <a:cs typeface="Times New Roman" panose="02020603050405020304" pitchFamily="18" charset="0"/>
              </a:rPr>
              <a:t>Jumping to the proper location in the user program to restart that program from where it left last time.</a:t>
            </a:r>
          </a:p>
          <a:p>
            <a:endParaRPr lang="en-US" dirty="0"/>
          </a:p>
        </p:txBody>
      </p:sp>
    </p:spTree>
    <p:extLst>
      <p:ext uri="{BB962C8B-B14F-4D97-AF65-F5344CB8AC3E}">
        <p14:creationId xmlns:p14="http://schemas.microsoft.com/office/powerpoint/2010/main" val="304611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CA17E5-5CD5-4D4C-880E-01F2D96897DF}"/>
              </a:ext>
            </a:extLst>
          </p:cNvPr>
          <p:cNvSpPr>
            <a:spLocks noGrp="1"/>
          </p:cNvSpPr>
          <p:nvPr>
            <p:ph type="title"/>
          </p:nvPr>
        </p:nvSpPr>
        <p:spPr/>
        <p:txBody>
          <a:bodyPr>
            <a:noAutofit/>
          </a:bodyPr>
          <a:lstStyle/>
          <a:p>
            <a:r>
              <a:rPr lang="en-US" sz="2800" i="0" dirty="0">
                <a:solidFill>
                  <a:schemeClr val="accent1">
                    <a:lumMod val="50000"/>
                  </a:schemeClr>
                </a:solidFill>
                <a:effectLst/>
                <a:latin typeface="Times New Roman" panose="02020603050405020304" pitchFamily="18" charset="0"/>
                <a:cs typeface="Times New Roman" panose="02020603050405020304" pitchFamily="18" charset="0"/>
              </a:rPr>
              <a:t>Types of CPU Scheduling</a:t>
            </a:r>
            <a:b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br>
            <a:br>
              <a:rPr lang="en-US" sz="2800" dirty="0">
                <a:solidFill>
                  <a:schemeClr val="accent1">
                    <a:lumMod val="50000"/>
                  </a:schemeClr>
                </a:solidFill>
                <a:latin typeface="Times New Roman" panose="02020603050405020304" pitchFamily="18" charset="0"/>
                <a:cs typeface="Times New Roman" panose="02020603050405020304" pitchFamily="18" charset="0"/>
              </a:rPr>
            </a:br>
            <a:r>
              <a:rPr lang="en-US" sz="2000" b="0" i="0" dirty="0">
                <a:solidFill>
                  <a:srgbClr val="212529"/>
                </a:solidFill>
                <a:effectLst/>
                <a:latin typeface="Times New Roman" panose="02020603050405020304" pitchFamily="18" charset="0"/>
                <a:cs typeface="Times New Roman" panose="02020603050405020304" pitchFamily="18" charset="0"/>
              </a:rPr>
              <a:t>CPU scheduling decisions may take place under the following four circumstances:</a:t>
            </a:r>
            <a:br>
              <a:rPr lang="vi-VN" sz="2000" b="0" i="0" dirty="0">
                <a:solidFill>
                  <a:srgbClr val="212529"/>
                </a:solidFill>
                <a:effectLst/>
                <a:latin typeface="Times New Roman" panose="02020603050405020304" pitchFamily="18" charset="0"/>
                <a:cs typeface="Times New Roman" panose="02020603050405020304" pitchFamily="18" charset="0"/>
              </a:rPr>
            </a:b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rgbClr val="212529"/>
                </a:solidFill>
                <a:effectLst/>
                <a:latin typeface="Times New Roman" panose="02020603050405020304" pitchFamily="18" charset="0"/>
                <a:cs typeface="Times New Roman" panose="02020603050405020304" pitchFamily="18" charset="0"/>
              </a:rPr>
              <a:t>1. </a:t>
            </a:r>
            <a:r>
              <a:rPr lang="en-US" sz="2000" b="0" i="0" dirty="0">
                <a:solidFill>
                  <a:srgbClr val="212529"/>
                </a:solidFill>
                <a:effectLst/>
                <a:latin typeface="Times New Roman" panose="02020603050405020304" pitchFamily="18" charset="0"/>
                <a:cs typeface="Times New Roman" panose="02020603050405020304" pitchFamily="18" charset="0"/>
              </a:rPr>
              <a:t>When a process switches from the </a:t>
            </a:r>
            <a:r>
              <a:rPr lang="en-US" sz="2000" b="1" i="0" dirty="0">
                <a:solidFill>
                  <a:srgbClr val="212529"/>
                </a:solidFill>
                <a:effectLst/>
                <a:latin typeface="Times New Roman" panose="02020603050405020304" pitchFamily="18" charset="0"/>
                <a:cs typeface="Times New Roman" panose="02020603050405020304" pitchFamily="18" charset="0"/>
              </a:rPr>
              <a:t>running</a:t>
            </a:r>
            <a:r>
              <a:rPr lang="en-US" sz="2000" b="0" i="0" dirty="0">
                <a:solidFill>
                  <a:srgbClr val="212529"/>
                </a:solidFill>
                <a:effectLst/>
                <a:latin typeface="Times New Roman" panose="02020603050405020304" pitchFamily="18" charset="0"/>
                <a:cs typeface="Times New Roman" panose="02020603050405020304" pitchFamily="18" charset="0"/>
              </a:rPr>
              <a:t> state to the </a:t>
            </a:r>
            <a:r>
              <a:rPr lang="en-US" sz="2000" b="1" i="0" dirty="0">
                <a:solidFill>
                  <a:srgbClr val="212529"/>
                </a:solidFill>
                <a:effectLst/>
                <a:latin typeface="Times New Roman" panose="02020603050405020304" pitchFamily="18" charset="0"/>
                <a:cs typeface="Times New Roman" panose="02020603050405020304" pitchFamily="18" charset="0"/>
              </a:rPr>
              <a:t>waiting</a:t>
            </a:r>
            <a:r>
              <a:rPr lang="en-US" sz="2000" b="0" i="0" dirty="0">
                <a:solidFill>
                  <a:srgbClr val="212529"/>
                </a:solidFill>
                <a:effectLst/>
                <a:latin typeface="Times New Roman" panose="02020603050405020304" pitchFamily="18" charset="0"/>
                <a:cs typeface="Times New Roman" panose="02020603050405020304" pitchFamily="18" charset="0"/>
              </a:rPr>
              <a:t> state</a:t>
            </a:r>
            <a:br>
              <a:rPr lang="vi-VN" sz="2000" b="0" i="0" dirty="0">
                <a:solidFill>
                  <a:srgbClr val="212529"/>
                </a:solidFill>
                <a:effectLst/>
                <a:latin typeface="Times New Roman" panose="02020603050405020304" pitchFamily="18" charset="0"/>
                <a:cs typeface="Times New Roman" panose="02020603050405020304" pitchFamily="18" charset="0"/>
              </a:rPr>
            </a:b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rgbClr val="212529"/>
                </a:solidFill>
                <a:effectLst/>
                <a:latin typeface="Times New Roman" panose="02020603050405020304" pitchFamily="18" charset="0"/>
                <a:cs typeface="Times New Roman" panose="02020603050405020304" pitchFamily="18" charset="0"/>
              </a:rPr>
              <a:t>2. </a:t>
            </a:r>
            <a:r>
              <a:rPr lang="en-US" sz="2000" b="0" i="0" dirty="0">
                <a:solidFill>
                  <a:srgbClr val="212529"/>
                </a:solidFill>
                <a:effectLst/>
                <a:latin typeface="Times New Roman" panose="02020603050405020304" pitchFamily="18" charset="0"/>
                <a:cs typeface="Times New Roman" panose="02020603050405020304" pitchFamily="18" charset="0"/>
              </a:rPr>
              <a:t>When a process switches from the </a:t>
            </a:r>
            <a:r>
              <a:rPr lang="en-US" sz="2000" b="1" i="0" dirty="0">
                <a:solidFill>
                  <a:srgbClr val="212529"/>
                </a:solidFill>
                <a:effectLst/>
                <a:latin typeface="Times New Roman" panose="02020603050405020304" pitchFamily="18" charset="0"/>
                <a:cs typeface="Times New Roman" panose="02020603050405020304" pitchFamily="18" charset="0"/>
              </a:rPr>
              <a:t>running</a:t>
            </a:r>
            <a:r>
              <a:rPr lang="en-US" sz="2000" b="0" i="0" dirty="0">
                <a:solidFill>
                  <a:srgbClr val="212529"/>
                </a:solidFill>
                <a:effectLst/>
                <a:latin typeface="Times New Roman" panose="02020603050405020304" pitchFamily="18" charset="0"/>
                <a:cs typeface="Times New Roman" panose="02020603050405020304" pitchFamily="18" charset="0"/>
              </a:rPr>
              <a:t> state to the </a:t>
            </a:r>
            <a:r>
              <a:rPr lang="en-US" sz="2000" b="1" i="0" dirty="0">
                <a:solidFill>
                  <a:srgbClr val="212529"/>
                </a:solidFill>
                <a:effectLst/>
                <a:latin typeface="Times New Roman" panose="02020603050405020304" pitchFamily="18" charset="0"/>
                <a:cs typeface="Times New Roman" panose="02020603050405020304" pitchFamily="18" charset="0"/>
              </a:rPr>
              <a:t>ready</a:t>
            </a:r>
            <a:r>
              <a:rPr lang="en-US" sz="2000" b="0" i="0" dirty="0">
                <a:solidFill>
                  <a:srgbClr val="212529"/>
                </a:solidFill>
                <a:effectLst/>
                <a:latin typeface="Times New Roman" panose="02020603050405020304" pitchFamily="18" charset="0"/>
                <a:cs typeface="Times New Roman" panose="02020603050405020304" pitchFamily="18" charset="0"/>
              </a:rPr>
              <a:t> state </a:t>
            </a:r>
            <a:br>
              <a:rPr lang="vi-VN" sz="2000" b="0" i="0" dirty="0">
                <a:solidFill>
                  <a:srgbClr val="212529"/>
                </a:solidFill>
                <a:effectLst/>
                <a:latin typeface="Times New Roman" panose="02020603050405020304" pitchFamily="18" charset="0"/>
                <a:cs typeface="Times New Roman" panose="02020603050405020304" pitchFamily="18" charset="0"/>
              </a:rPr>
            </a:b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rgbClr val="212529"/>
                </a:solidFill>
                <a:effectLst/>
                <a:latin typeface="Times New Roman" panose="02020603050405020304" pitchFamily="18" charset="0"/>
                <a:cs typeface="Times New Roman" panose="02020603050405020304" pitchFamily="18" charset="0"/>
              </a:rPr>
              <a:t>3. </a:t>
            </a:r>
            <a:r>
              <a:rPr lang="en-US" sz="2000" b="0" i="0" dirty="0">
                <a:solidFill>
                  <a:srgbClr val="212529"/>
                </a:solidFill>
                <a:effectLst/>
                <a:latin typeface="Times New Roman" panose="02020603050405020304" pitchFamily="18" charset="0"/>
                <a:cs typeface="Times New Roman" panose="02020603050405020304" pitchFamily="18" charset="0"/>
              </a:rPr>
              <a:t>When a process switches from the </a:t>
            </a:r>
            <a:r>
              <a:rPr lang="en-US" sz="2000" b="1" i="0" dirty="0">
                <a:solidFill>
                  <a:srgbClr val="212529"/>
                </a:solidFill>
                <a:effectLst/>
                <a:latin typeface="Times New Roman" panose="02020603050405020304" pitchFamily="18" charset="0"/>
                <a:cs typeface="Times New Roman" panose="02020603050405020304" pitchFamily="18" charset="0"/>
              </a:rPr>
              <a:t>waiting</a:t>
            </a:r>
            <a:r>
              <a:rPr lang="en-US" sz="2000" b="0" i="0" dirty="0">
                <a:solidFill>
                  <a:srgbClr val="212529"/>
                </a:solidFill>
                <a:effectLst/>
                <a:latin typeface="Times New Roman" panose="02020603050405020304" pitchFamily="18" charset="0"/>
                <a:cs typeface="Times New Roman" panose="02020603050405020304" pitchFamily="18" charset="0"/>
              </a:rPr>
              <a:t> state to the </a:t>
            </a:r>
            <a:r>
              <a:rPr lang="en-US" sz="2000" b="1" i="0" dirty="0">
                <a:solidFill>
                  <a:srgbClr val="212529"/>
                </a:solidFill>
                <a:effectLst/>
                <a:latin typeface="Times New Roman" panose="02020603050405020304" pitchFamily="18" charset="0"/>
                <a:cs typeface="Times New Roman" panose="02020603050405020304" pitchFamily="18" charset="0"/>
              </a:rPr>
              <a:t>ready</a:t>
            </a:r>
            <a:r>
              <a:rPr lang="en-US" sz="2000" b="0" i="0" dirty="0">
                <a:solidFill>
                  <a:srgbClr val="212529"/>
                </a:solidFill>
                <a:effectLst/>
                <a:latin typeface="Times New Roman" panose="02020603050405020304" pitchFamily="18" charset="0"/>
                <a:cs typeface="Times New Roman" panose="02020603050405020304" pitchFamily="18" charset="0"/>
              </a:rPr>
              <a:t> state</a:t>
            </a:r>
            <a:br>
              <a:rPr lang="vi-VN" sz="2000" b="0" i="0" dirty="0">
                <a:solidFill>
                  <a:srgbClr val="212529"/>
                </a:solidFill>
                <a:effectLst/>
                <a:latin typeface="Times New Roman" panose="02020603050405020304" pitchFamily="18" charset="0"/>
                <a:cs typeface="Times New Roman" panose="02020603050405020304" pitchFamily="18" charset="0"/>
              </a:rPr>
            </a:b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rgbClr val="212529"/>
                </a:solidFill>
                <a:effectLst/>
                <a:latin typeface="Times New Roman" panose="02020603050405020304" pitchFamily="18" charset="0"/>
                <a:cs typeface="Times New Roman" panose="02020603050405020304" pitchFamily="18" charset="0"/>
              </a:rPr>
              <a:t>4. </a:t>
            </a:r>
            <a:r>
              <a:rPr lang="en-US" sz="2000" b="0" i="0" dirty="0">
                <a:solidFill>
                  <a:srgbClr val="212529"/>
                </a:solidFill>
                <a:effectLst/>
                <a:latin typeface="Times New Roman" panose="02020603050405020304" pitchFamily="18" charset="0"/>
                <a:cs typeface="Times New Roman" panose="02020603050405020304" pitchFamily="18" charset="0"/>
              </a:rPr>
              <a:t>When a process </a:t>
            </a:r>
            <a:r>
              <a:rPr lang="en-US" sz="2000" b="1" i="0" dirty="0">
                <a:solidFill>
                  <a:srgbClr val="212529"/>
                </a:solidFill>
                <a:effectLst/>
                <a:latin typeface="Times New Roman" panose="02020603050405020304" pitchFamily="18" charset="0"/>
                <a:cs typeface="Times New Roman" panose="02020603050405020304" pitchFamily="18" charset="0"/>
              </a:rPr>
              <a:t>terminates</a:t>
            </a:r>
            <a:r>
              <a:rPr lang="en-US" sz="2000" b="0" i="0" dirty="0">
                <a:solidFill>
                  <a:srgbClr val="212529"/>
                </a:solidFill>
                <a:effectLst/>
                <a:latin typeface="Times New Roman" panose="02020603050405020304" pitchFamily="18" charset="0"/>
                <a:cs typeface="Times New Roman" panose="02020603050405020304" pitchFamily="18" charset="0"/>
              </a:rPr>
              <a:t>.</a:t>
            </a: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rgbClr val="212529"/>
                </a:solidFill>
                <a:effectLst/>
                <a:latin typeface="Times New Roman" panose="02020603050405020304" pitchFamily="18" charset="0"/>
                <a:cs typeface="Times New Roman" panose="02020603050405020304" pitchFamily="18" charset="0"/>
              </a:rPr>
              <a:t>Bouns: </a:t>
            </a:r>
            <a:br>
              <a:rPr lang="vi-VN" sz="2000" b="0" i="0" dirty="0">
                <a:solidFill>
                  <a:srgbClr val="212529"/>
                </a:solidFill>
                <a:effectLst/>
                <a:latin typeface="Times New Roman" panose="02020603050405020304" pitchFamily="18" charset="0"/>
                <a:cs typeface="Times New Roman" panose="02020603050405020304" pitchFamily="18" charset="0"/>
              </a:rPr>
            </a:br>
            <a:r>
              <a:rPr lang="vi-VN" sz="2000" b="0" i="0" dirty="0">
                <a:solidFill>
                  <a:schemeClr val="tx1">
                    <a:lumMod val="85000"/>
                    <a:lumOff val="15000"/>
                  </a:schemeClr>
                </a:solidFill>
                <a:effectLst/>
                <a:latin typeface="+mj-lt"/>
                <a:cs typeface="Times New Roman" panose="02020603050405020304" pitchFamily="18" charset="0"/>
              </a:rPr>
              <a:t>1 and 4 is the </a:t>
            </a:r>
            <a:r>
              <a:rPr lang="en-US" sz="2000" dirty="0">
                <a:solidFill>
                  <a:schemeClr val="accent1"/>
                </a:solidFill>
                <a:effectLst/>
                <a:latin typeface="+mj-lt"/>
                <a:ea typeface="Calibri" panose="020F0502020204030204" pitchFamily="34" charset="0"/>
                <a:cs typeface="Times New Roman" panose="02020603050405020304" pitchFamily="18" charset="0"/>
              </a:rPr>
              <a:t>non-priority scheduling</a:t>
            </a:r>
            <a:br>
              <a:rPr lang="vi-VN" sz="2000" dirty="0">
                <a:solidFill>
                  <a:schemeClr val="tx1">
                    <a:lumMod val="85000"/>
                    <a:lumOff val="15000"/>
                  </a:schemeClr>
                </a:solidFill>
                <a:effectLst/>
                <a:latin typeface="+mj-lt"/>
                <a:ea typeface="Calibri" panose="020F0502020204030204" pitchFamily="34" charset="0"/>
                <a:cs typeface="Times New Roman" panose="02020603050405020304" pitchFamily="18" charset="0"/>
              </a:rPr>
            </a:br>
            <a:r>
              <a:rPr lang="vi-VN" sz="2000" b="0" dirty="0">
                <a:solidFill>
                  <a:schemeClr val="tx1">
                    <a:lumMod val="85000"/>
                    <a:lumOff val="15000"/>
                  </a:schemeClr>
                </a:solidFill>
                <a:effectLst/>
                <a:latin typeface="+mj-lt"/>
                <a:ea typeface="Calibri" panose="020F0502020204030204" pitchFamily="34" charset="0"/>
                <a:cs typeface="Times New Roman" panose="02020603050405020304" pitchFamily="18" charset="0"/>
              </a:rPr>
              <a:t>2 and 3 is the </a:t>
            </a:r>
            <a:r>
              <a:rPr lang="en-US" sz="2000" i="0" dirty="0">
                <a:solidFill>
                  <a:schemeClr val="accent1"/>
                </a:solidFill>
                <a:effectLst/>
                <a:latin typeface="+mj-lt"/>
              </a:rPr>
              <a:t>preemptive</a:t>
            </a:r>
            <a:r>
              <a:rPr lang="en-US" sz="2000" i="0" dirty="0">
                <a:solidFill>
                  <a:schemeClr val="tx1"/>
                </a:solidFill>
                <a:effectLst/>
                <a:latin typeface="+mj-lt"/>
              </a:rPr>
              <a:t>.</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br>
              <a:rPr lang="en-US" sz="2400" b="0" i="0" dirty="0">
                <a:solidFill>
                  <a:srgbClr val="212529"/>
                </a:solidFill>
                <a:effectLst/>
                <a:latin typeface="Times New Roman" panose="02020603050405020304" pitchFamily="18" charset="0"/>
                <a:cs typeface="Times New Roman" panose="02020603050405020304" pitchFamily="18" charset="0"/>
              </a:rPr>
            </a:br>
            <a:br>
              <a:rPr lang="en-US" sz="1400" b="0" i="0" dirty="0">
                <a:solidFill>
                  <a:srgbClr val="212529"/>
                </a:solidFill>
                <a:effectLst/>
                <a:latin typeface="system-ui"/>
              </a:rPr>
            </a:br>
            <a:br>
              <a:rPr lang="en-US" sz="1400" b="0" i="0" dirty="0">
                <a:solidFill>
                  <a:srgbClr val="212529"/>
                </a:solidFill>
                <a:effectLst/>
                <a:latin typeface="system-ui"/>
              </a:rPr>
            </a:b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85709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2D398-BBD7-46C2-A698-53F4F969F3F8}"/>
              </a:ext>
            </a:extLst>
          </p:cNvPr>
          <p:cNvSpPr txBox="1"/>
          <p:nvPr/>
        </p:nvSpPr>
        <p:spPr>
          <a:xfrm>
            <a:off x="-1554" y="132575"/>
            <a:ext cx="6097554" cy="954107"/>
          </a:xfrm>
          <a:prstGeom prst="rect">
            <a:avLst/>
          </a:prstGeom>
          <a:noFill/>
        </p:spPr>
        <p:txBody>
          <a:bodyPr wrap="square">
            <a:spAutoFit/>
          </a:bodyPr>
          <a:lstStyle/>
          <a:p>
            <a: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t>Non-Preemptive Scheduling</a:t>
            </a:r>
          </a:p>
          <a:p>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21CEDBD-FD3C-4B6A-A0C3-1315B803DD0F}"/>
              </a:ext>
            </a:extLst>
          </p:cNvPr>
          <p:cNvSpPr txBox="1"/>
          <p:nvPr/>
        </p:nvSpPr>
        <p:spPr>
          <a:xfrm>
            <a:off x="251926" y="1989366"/>
            <a:ext cx="6162868" cy="1938992"/>
          </a:xfrm>
          <a:prstGeom prst="rect">
            <a:avLst/>
          </a:prstGeom>
          <a:noFill/>
        </p:spPr>
        <p:txBody>
          <a:bodyPr wrap="square">
            <a:spAutoFit/>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Under non-preemptive scheduling, once the CPU has been allocated to a process, the process keeps the CPU until it releases the CPU either by terminating or by switching to the waiting state</a:t>
            </a:r>
          </a:p>
        </p:txBody>
      </p:sp>
    </p:spTree>
    <p:extLst>
      <p:ext uri="{BB962C8B-B14F-4D97-AF65-F5344CB8AC3E}">
        <p14:creationId xmlns:p14="http://schemas.microsoft.com/office/powerpoint/2010/main" val="30285957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4DCF3-2A36-4778-899F-47B5A6AE8E35}"/>
              </a:ext>
            </a:extLst>
          </p:cNvPr>
          <p:cNvSpPr txBox="1"/>
          <p:nvPr/>
        </p:nvSpPr>
        <p:spPr>
          <a:xfrm>
            <a:off x="137627" y="174277"/>
            <a:ext cx="6097554" cy="523220"/>
          </a:xfrm>
          <a:prstGeom prst="rect">
            <a:avLst/>
          </a:prstGeom>
          <a:noFill/>
        </p:spPr>
        <p:txBody>
          <a:bodyPr wrap="square">
            <a:spAutoFit/>
          </a:bodyPr>
          <a:lstStyle/>
          <a:p>
            <a:r>
              <a:rPr lang="en-US" sz="2800" b="1" dirty="0">
                <a:solidFill>
                  <a:schemeClr val="accent1">
                    <a:lumMod val="50000"/>
                  </a:schemeClr>
                </a:solidFill>
                <a:latin typeface="Times New Roman" panose="02020603050405020304" pitchFamily="18" charset="0"/>
                <a:cs typeface="Times New Roman" panose="02020603050405020304" pitchFamily="18" charset="0"/>
              </a:rPr>
              <a:t>non-preemptive scheduling example</a:t>
            </a:r>
          </a:p>
        </p:txBody>
      </p:sp>
      <p:sp>
        <p:nvSpPr>
          <p:cNvPr id="11" name="TextBox 10">
            <a:extLst>
              <a:ext uri="{FF2B5EF4-FFF2-40B4-BE49-F238E27FC236}">
                <a16:creationId xmlns:a16="http://schemas.microsoft.com/office/drawing/2014/main" id="{1C4C0CC4-FFBE-4F18-8AD3-80674F6EF6B6}"/>
              </a:ext>
            </a:extLst>
          </p:cNvPr>
          <p:cNvSpPr txBox="1"/>
          <p:nvPr/>
        </p:nvSpPr>
        <p:spPr>
          <a:xfrm>
            <a:off x="445665" y="4493182"/>
            <a:ext cx="6097554" cy="369332"/>
          </a:xfrm>
          <a:prstGeom prst="rect">
            <a:avLst/>
          </a:prstGeom>
          <a:noFill/>
        </p:spPr>
        <p:txBody>
          <a:bodyPr wrap="square">
            <a:spAutoFit/>
          </a:bodyPr>
          <a:lstStyle/>
          <a:p>
            <a:r>
              <a:rPr lang="en-US" b="0" i="0" dirty="0">
                <a:solidFill>
                  <a:srgbClr val="212529"/>
                </a:solidFill>
                <a:effectLst/>
                <a:latin typeface="system-ui"/>
              </a:rPr>
              <a:t>Microsoft Windows 3.1</a:t>
            </a:r>
            <a:r>
              <a:rPr lang="vi-VN" b="0" i="0" dirty="0">
                <a:solidFill>
                  <a:srgbClr val="212529"/>
                </a:solidFill>
                <a:effectLst/>
                <a:latin typeface="system-ui"/>
              </a:rPr>
              <a:t>                                    </a:t>
            </a:r>
            <a:r>
              <a:rPr lang="en-US" b="0" i="0" dirty="0">
                <a:solidFill>
                  <a:srgbClr val="212529"/>
                </a:solidFill>
                <a:effectLst/>
                <a:latin typeface="system-ui"/>
              </a:rPr>
              <a:t>Apple Macintosh</a:t>
            </a:r>
            <a:endParaRPr lang="en-US" dirty="0"/>
          </a:p>
        </p:txBody>
      </p:sp>
      <p:pic>
        <p:nvPicPr>
          <p:cNvPr id="13" name="Picture 12">
            <a:extLst>
              <a:ext uri="{FF2B5EF4-FFF2-40B4-BE49-F238E27FC236}">
                <a16:creationId xmlns:a16="http://schemas.microsoft.com/office/drawing/2014/main" id="{32E533CF-4B02-497D-9F70-4D1032B747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27" y="1119673"/>
            <a:ext cx="3101982" cy="3242464"/>
          </a:xfrm>
          <a:prstGeom prst="rect">
            <a:avLst/>
          </a:prstGeom>
        </p:spPr>
      </p:pic>
      <p:pic>
        <p:nvPicPr>
          <p:cNvPr id="15" name="Picture 14">
            <a:extLst>
              <a:ext uri="{FF2B5EF4-FFF2-40B4-BE49-F238E27FC236}">
                <a16:creationId xmlns:a16="http://schemas.microsoft.com/office/drawing/2014/main" id="{9C24EBE3-F49E-4661-9350-C9E38C45F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630" y="1086649"/>
            <a:ext cx="3571941" cy="3242464"/>
          </a:xfrm>
          <a:prstGeom prst="rect">
            <a:avLst/>
          </a:prstGeom>
        </p:spPr>
      </p:pic>
    </p:spTree>
    <p:extLst>
      <p:ext uri="{BB962C8B-B14F-4D97-AF65-F5344CB8AC3E}">
        <p14:creationId xmlns:p14="http://schemas.microsoft.com/office/powerpoint/2010/main" val="27656439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9E827-48A1-4844-968C-EC1D7B6E67C1}"/>
              </a:ext>
            </a:extLst>
          </p:cNvPr>
          <p:cNvSpPr txBox="1"/>
          <p:nvPr/>
        </p:nvSpPr>
        <p:spPr>
          <a:xfrm>
            <a:off x="184281" y="151236"/>
            <a:ext cx="6097554" cy="800219"/>
          </a:xfrm>
          <a:prstGeom prst="rect">
            <a:avLst/>
          </a:prstGeom>
          <a:noFill/>
        </p:spPr>
        <p:txBody>
          <a:bodyPr wrap="square">
            <a:spAutoFit/>
          </a:bodyPr>
          <a:lstStyle/>
          <a:p>
            <a:r>
              <a:rPr lang="en-US" sz="2800" b="1" i="0" dirty="0">
                <a:solidFill>
                  <a:schemeClr val="accent1">
                    <a:lumMod val="50000"/>
                  </a:schemeClr>
                </a:solidFill>
                <a:effectLst/>
                <a:latin typeface="Times New Roman" panose="02020603050405020304" pitchFamily="18" charset="0"/>
                <a:cs typeface="Times New Roman" panose="02020603050405020304" pitchFamily="18" charset="0"/>
              </a:rPr>
              <a:t>Preemptive Scheduling</a:t>
            </a:r>
          </a:p>
          <a:p>
            <a:pPr algn="l"/>
            <a:endParaRPr lang="en-US" b="0" i="0" dirty="0">
              <a:solidFill>
                <a:srgbClr val="212529"/>
              </a:solidFill>
              <a:effectLst/>
              <a:latin typeface="system-ui"/>
            </a:endParaRPr>
          </a:p>
        </p:txBody>
      </p:sp>
      <p:sp>
        <p:nvSpPr>
          <p:cNvPr id="5" name="TextBox 4">
            <a:extLst>
              <a:ext uri="{FF2B5EF4-FFF2-40B4-BE49-F238E27FC236}">
                <a16:creationId xmlns:a16="http://schemas.microsoft.com/office/drawing/2014/main" id="{5CCAD527-1EEB-4658-BEC9-AAEA76A746DC}"/>
              </a:ext>
            </a:extLst>
          </p:cNvPr>
          <p:cNvSpPr txBox="1"/>
          <p:nvPr/>
        </p:nvSpPr>
        <p:spPr>
          <a:xfrm>
            <a:off x="233267" y="1140280"/>
            <a:ext cx="6097554" cy="2677656"/>
          </a:xfrm>
          <a:prstGeom prst="rect">
            <a:avLst/>
          </a:prstGeom>
          <a:noFill/>
        </p:spPr>
        <p:txBody>
          <a:bodyPr wrap="square">
            <a:spAutoFit/>
          </a:bodyPr>
          <a:lstStyle/>
          <a:p>
            <a:pPr algn="l"/>
            <a:r>
              <a:rPr lang="en-US" sz="2400" b="0" i="0" dirty="0">
                <a:solidFill>
                  <a:srgbClr val="212529"/>
                </a:solidFill>
                <a:effectLst/>
                <a:latin typeface="Times New Roman" panose="02020603050405020304" pitchFamily="18" charset="0"/>
                <a:cs typeface="Times New Roman" panose="02020603050405020304" pitchFamily="18" charset="0"/>
              </a:rPr>
              <a:t>In this type of Scheduling, the tasks are usually assigned with priorities. At times it is necessary to run a certain task that has a higher priority before another task although it is running. Therefore, the running task is interrupted for some time and resumed later when the priority task has finished its execution.</a:t>
            </a:r>
          </a:p>
        </p:txBody>
      </p:sp>
    </p:spTree>
    <p:extLst>
      <p:ext uri="{BB962C8B-B14F-4D97-AF65-F5344CB8AC3E}">
        <p14:creationId xmlns:p14="http://schemas.microsoft.com/office/powerpoint/2010/main" val="992115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013B72-66E3-407C-B20F-E6AD2D0818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solidFill>
                  <a:schemeClr val="bg1"/>
                </a:solidFill>
                <a:latin typeface="Times New Roman" panose="02020603050405020304" pitchFamily="18" charset="0"/>
                <a:cs typeface="Times New Roman" panose="02020603050405020304" pitchFamily="18" charset="0"/>
              </a:rPr>
              <a:t>CPU Scheduling</a:t>
            </a:r>
          </a:p>
        </p:txBody>
      </p:sp>
      <p:sp>
        <p:nvSpPr>
          <p:cNvPr id="4" name="Rectangle 3">
            <a:extLst>
              <a:ext uri="{FF2B5EF4-FFF2-40B4-BE49-F238E27FC236}">
                <a16:creationId xmlns:a16="http://schemas.microsoft.com/office/drawing/2014/main" id="{187A86C5-0B2D-4A62-A32F-F74F5A6CC421}"/>
              </a:ext>
            </a:extLst>
          </p:cNvPr>
          <p:cNvSpPr/>
          <p:nvPr/>
        </p:nvSpPr>
        <p:spPr>
          <a:xfrm>
            <a:off x="2541180" y="2967335"/>
            <a:ext cx="7109639" cy="923330"/>
          </a:xfrm>
          <a:prstGeom prst="rect">
            <a:avLst/>
          </a:prstGeom>
          <a:noFill/>
        </p:spPr>
        <p:txBody>
          <a:bodyPr wrap="none" lIns="91440" tIns="45720" rIns="91440" bIns="45720">
            <a:spAutoFit/>
          </a:bodyPr>
          <a:lstStyle/>
          <a:p>
            <a:pPr algn="ctr"/>
            <a:r>
              <a:rPr lang="en-US" sz="5400" b="0" i="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CPU Scheduling Criteria</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2442401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6" name="TextBox 5">
            <a:extLst>
              <a:ext uri="{FF2B5EF4-FFF2-40B4-BE49-F238E27FC236}">
                <a16:creationId xmlns:a16="http://schemas.microsoft.com/office/drawing/2014/main" id="{2CE471E7-21CD-4A18-906E-4FCCE06CB335}"/>
              </a:ext>
            </a:extLst>
          </p:cNvPr>
          <p:cNvSpPr txBox="1"/>
          <p:nvPr/>
        </p:nvSpPr>
        <p:spPr>
          <a:xfrm>
            <a:off x="324528" y="1472237"/>
            <a:ext cx="8496743" cy="400110"/>
          </a:xfrm>
          <a:prstGeom prst="rect">
            <a:avLst/>
          </a:prstGeom>
          <a:noFill/>
        </p:spPr>
        <p:txBody>
          <a:bodyPr wrap="square">
            <a:spAutoFit/>
          </a:bodyPr>
          <a:lstStyle/>
          <a:p>
            <a:r>
              <a:rPr lang="en-US" sz="2000" b="0" i="0" dirty="0">
                <a:solidFill>
                  <a:srgbClr val="222222"/>
                </a:solidFill>
                <a:effectLst/>
                <a:latin typeface="Times New Roman" panose="02020603050405020304" pitchFamily="18" charset="0"/>
                <a:cs typeface="Times New Roman" panose="02020603050405020304" pitchFamily="18" charset="0"/>
              </a:rPr>
              <a:t>- A CPU scheduling algorithm tries to maximize and minimize the following:</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F76A195-9A31-4506-839D-F8376ECFB72E}"/>
              </a:ext>
            </a:extLst>
          </p:cNvPr>
          <p:cNvPicPr>
            <a:picLocks noChangeAspect="1"/>
          </p:cNvPicPr>
          <p:nvPr/>
        </p:nvPicPr>
        <p:blipFill>
          <a:blip r:embed="rId2"/>
          <a:stretch>
            <a:fillRect/>
          </a:stretch>
        </p:blipFill>
        <p:spPr>
          <a:xfrm>
            <a:off x="2020622" y="2087081"/>
            <a:ext cx="8150755" cy="4191817"/>
          </a:xfrm>
          <a:prstGeom prst="rect">
            <a:avLst/>
          </a:prstGeom>
        </p:spPr>
      </p:pic>
    </p:spTree>
    <p:extLst>
      <p:ext uri="{BB962C8B-B14F-4D97-AF65-F5344CB8AC3E}">
        <p14:creationId xmlns:p14="http://schemas.microsoft.com/office/powerpoint/2010/main" val="3534855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6" name="TextBox 5">
            <a:extLst>
              <a:ext uri="{FF2B5EF4-FFF2-40B4-BE49-F238E27FC236}">
                <a16:creationId xmlns:a16="http://schemas.microsoft.com/office/drawing/2014/main" id="{2CE471E7-21CD-4A18-906E-4FCCE06CB335}"/>
              </a:ext>
            </a:extLst>
          </p:cNvPr>
          <p:cNvSpPr txBox="1"/>
          <p:nvPr/>
        </p:nvSpPr>
        <p:spPr>
          <a:xfrm>
            <a:off x="324528" y="1677972"/>
            <a:ext cx="7555448"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What types of maximization?</a:t>
            </a:r>
          </a:p>
        </p:txBody>
      </p:sp>
      <p:sp>
        <p:nvSpPr>
          <p:cNvPr id="7" name="TextBox 6">
            <a:extLst>
              <a:ext uri="{FF2B5EF4-FFF2-40B4-BE49-F238E27FC236}">
                <a16:creationId xmlns:a16="http://schemas.microsoft.com/office/drawing/2014/main" id="{964BA067-D717-4B24-BDD0-D046AEABECEB}"/>
              </a:ext>
            </a:extLst>
          </p:cNvPr>
          <p:cNvSpPr txBox="1"/>
          <p:nvPr/>
        </p:nvSpPr>
        <p:spPr>
          <a:xfrm>
            <a:off x="324528" y="2436995"/>
            <a:ext cx="10191072" cy="1446550"/>
          </a:xfrm>
          <a:prstGeom prst="rect">
            <a:avLst/>
          </a:prstGeom>
          <a:noFill/>
        </p:spPr>
        <p:txBody>
          <a:bodyPr wrap="square">
            <a:spAutoFit/>
          </a:bodyPr>
          <a:lstStyle/>
          <a:p>
            <a:r>
              <a:rPr lang="en-US" sz="2200" b="1" i="0" dirty="0">
                <a:solidFill>
                  <a:srgbClr val="222222"/>
                </a:solidFill>
                <a:effectLst/>
                <a:latin typeface="Times New Roman" panose="02020603050405020304" pitchFamily="18" charset="0"/>
                <a:cs typeface="Times New Roman" panose="02020603050405020304" pitchFamily="18" charset="0"/>
              </a:rPr>
              <a:t>- CPU utilization: </a:t>
            </a:r>
            <a:r>
              <a:rPr lang="en-US" sz="2200" b="0" i="0" dirty="0">
                <a:solidFill>
                  <a:srgbClr val="222222"/>
                </a:solidFill>
                <a:effectLst/>
                <a:latin typeface="Times New Roman" panose="02020603050405020304" pitchFamily="18" charset="0"/>
                <a:cs typeface="Times New Roman" panose="02020603050405020304" pitchFamily="18" charset="0"/>
              </a:rPr>
              <a:t>CPU utilization is the main task in which the operating system needs to make sure that CPU remains as busy as possible. It can range from 0 to 100 percent. However, for the RTOS, it can be range from 40 percent for low-level and 90 percent for the high-level system.</a:t>
            </a:r>
            <a:endParaRPr lang="en-US" sz="2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F794557-0A0E-44B0-90D8-1B24A7255B22}"/>
              </a:ext>
            </a:extLst>
          </p:cNvPr>
          <p:cNvSpPr txBox="1"/>
          <p:nvPr/>
        </p:nvSpPr>
        <p:spPr>
          <a:xfrm>
            <a:off x="324528" y="4164365"/>
            <a:ext cx="10191072" cy="1107996"/>
          </a:xfrm>
          <a:prstGeom prst="rect">
            <a:avLst/>
          </a:prstGeom>
          <a:noFill/>
        </p:spPr>
        <p:txBody>
          <a:bodyPr wrap="square">
            <a:spAutoFit/>
          </a:bodyPr>
          <a:lstStyle/>
          <a:p>
            <a:r>
              <a:rPr lang="en-US" sz="2200" b="1" i="0" dirty="0">
                <a:solidFill>
                  <a:srgbClr val="222222"/>
                </a:solidFill>
                <a:effectLst/>
                <a:latin typeface="Times New Roman" panose="02020603050405020304" pitchFamily="18" charset="0"/>
                <a:cs typeface="Times New Roman" panose="02020603050405020304" pitchFamily="18" charset="0"/>
              </a:rPr>
              <a:t>- Throughput: </a:t>
            </a:r>
            <a:r>
              <a:rPr lang="en-US" sz="2200" b="0" i="0" dirty="0">
                <a:solidFill>
                  <a:srgbClr val="222222"/>
                </a:solidFill>
                <a:effectLst/>
                <a:latin typeface="Times New Roman" panose="02020603050405020304" pitchFamily="18" charset="0"/>
                <a:cs typeface="Times New Roman" panose="02020603050405020304" pitchFamily="18" charset="0"/>
              </a:rPr>
              <a:t>The number of processes that finish their execution per unit time is known Throughput. So, when the CPU is busy executing the process, at that time, work is being done, and the work completed per unit time is called Throughput.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70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types of Minimize ?</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48036"/>
            <a:ext cx="11186154" cy="246386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1" dirty="0">
                <a:latin typeface="Times New Roman" panose="02020603050405020304" pitchFamily="18" charset="0"/>
                <a:cs typeface="Times New Roman" panose="02020603050405020304" pitchFamily="18" charset="0"/>
              </a:rPr>
              <a:t>Waiting time</a:t>
            </a:r>
            <a:r>
              <a:rPr lang="en-US" sz="2200" dirty="0">
                <a:latin typeface="Times New Roman" panose="02020603050405020304" pitchFamily="18" charset="0"/>
                <a:cs typeface="Times New Roman" panose="02020603050405020304" pitchFamily="18" charset="0"/>
              </a:rPr>
              <a:t>: is the specific amount of time that needs to be available in the queue, to be ready to be controlled and used on the CPU.</a:t>
            </a:r>
          </a:p>
          <a:p>
            <a:pPr>
              <a:buFontTx/>
              <a:buChar char="-"/>
            </a:pPr>
            <a:r>
              <a:rPr lang="en-US" sz="2200" b="1" dirty="0">
                <a:latin typeface="Times New Roman" panose="02020603050405020304" pitchFamily="18" charset="0"/>
                <a:cs typeface="Times New Roman" panose="02020603050405020304" pitchFamily="18" charset="0"/>
              </a:rPr>
              <a:t>Response time</a:t>
            </a:r>
            <a:r>
              <a:rPr lang="en-US" sz="2200" dirty="0">
                <a:latin typeface="Times New Roman" panose="02020603050405020304" pitchFamily="18" charset="0"/>
                <a:cs typeface="Times New Roman" panose="02020603050405020304" pitchFamily="18" charset="0"/>
              </a:rPr>
              <a:t>: is the time from the time the request is sent, until the response is met. Attention: this is the time until the start of the process, not the time. complete progress</a:t>
            </a:r>
          </a:p>
          <a:p>
            <a:pPr>
              <a:buFontTx/>
              <a:buChar char="-"/>
            </a:pPr>
            <a:r>
              <a:rPr lang="en-US" sz="2200" b="1" dirty="0">
                <a:latin typeface="Times New Roman" panose="02020603050405020304" pitchFamily="18" charset="0"/>
                <a:cs typeface="Times New Roman" panose="02020603050405020304" pitchFamily="18" charset="0"/>
              </a:rPr>
              <a:t>Turnaround time</a:t>
            </a:r>
            <a:r>
              <a:rPr lang="en-US" sz="2200" dirty="0">
                <a:latin typeface="Times New Roman" panose="02020603050405020304" pitchFamily="18" charset="0"/>
                <a:cs typeface="Times New Roman" panose="02020603050405020304" pitchFamily="18" charset="0"/>
              </a:rPr>
              <a:t>: is the time it takes for it to execute a particular process, that is, the time from submitting the process to the time it completes the process.</a:t>
            </a:r>
          </a:p>
          <a:p>
            <a:pPr>
              <a:buFontTx/>
              <a:buChar char="-"/>
            </a:pP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682D1E5-D0E3-4684-818D-939E8DEE84FD}"/>
              </a:ext>
            </a:extLst>
          </p:cNvPr>
          <p:cNvSpPr txBox="1"/>
          <p:nvPr/>
        </p:nvSpPr>
        <p:spPr>
          <a:xfrm>
            <a:off x="507627" y="4732056"/>
            <a:ext cx="11003055" cy="830997"/>
          </a:xfrm>
          <a:prstGeom prst="rect">
            <a:avLst/>
          </a:prstGeom>
          <a:noFill/>
        </p:spPr>
        <p:txBody>
          <a:bodyPr wrap="square">
            <a:spAutoFit/>
          </a:bodyPr>
          <a:lstStyle/>
          <a:p>
            <a:r>
              <a:rPr lang="en-US" sz="2400" dirty="0">
                <a:solidFill>
                  <a:srgbClr val="C00000"/>
                </a:solidFill>
                <a:latin typeface="Times New Roman" panose="02020603050405020304" pitchFamily="18" charset="0"/>
                <a:cs typeface="Times New Roman" panose="02020603050405020304" pitchFamily="18" charset="0"/>
              </a:rPr>
              <a:t>=&gt; </a:t>
            </a:r>
            <a:r>
              <a:rPr lang="en-US" sz="2400" b="0" i="0" dirty="0">
                <a:solidFill>
                  <a:srgbClr val="C00000"/>
                </a:solidFill>
                <a:effectLst/>
                <a:latin typeface="Times New Roman" panose="02020603050405020304" pitchFamily="18" charset="0"/>
                <a:cs typeface="Times New Roman" panose="02020603050405020304" pitchFamily="18" charset="0"/>
              </a:rPr>
              <a:t>In general CPU utilization and Throughput are maximized and other factors are reduced for proper optimization.</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70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DE1D098D-459E-4F41-A3AD-E687CA5D1471}"/>
              </a:ext>
            </a:extLst>
          </p:cNvPr>
          <p:cNvSpPr>
            <a:spLocks noChangeArrowheads="1"/>
          </p:cNvSpPr>
          <p:nvPr/>
        </p:nvSpPr>
        <p:spPr bwMode="auto">
          <a:xfrm rot="10800000" flipV="1">
            <a:off x="905522" y="916761"/>
            <a:ext cx="8655728" cy="5272413"/>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2400" b="1" dirty="0">
                <a:solidFill>
                  <a:srgbClr val="202124"/>
                </a:solidFill>
                <a:latin typeface="Times New Roman" panose="02020603050405020304" pitchFamily="18" charset="0"/>
                <a:cs typeface="Times New Roman" panose="02020603050405020304" pitchFamily="18" charset="0"/>
              </a:rPr>
              <a:t>1. </a:t>
            </a:r>
            <a:r>
              <a:rPr kumimoji="0" lang="en-US" altLang="en-US" sz="2400" b="0" i="0" u="none" strike="noStrike" cap="none" normalizeH="0" baseline="0" dirty="0">
                <a:ln>
                  <a:noFill/>
                </a:ln>
                <a:solidFill>
                  <a:srgbClr val="202124"/>
                </a:solidFill>
                <a:effectLst/>
                <a:latin typeface="inherit"/>
              </a:rPr>
              <a:t>What is an operating system?</a:t>
            </a:r>
            <a:r>
              <a:rPr kumimoji="0" lang="en-US" altLang="en-US" sz="9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An operating system is a program that acts as an intermediary between the user and the computer </a:t>
            </a:r>
            <a:r>
              <a:rPr kumimoji="0" lang="en-US" altLang="en-US" sz="2400" b="0" i="0" u="none" strike="noStrike" cap="none" normalizeH="0" baseline="0" dirty="0" err="1">
                <a:ln>
                  <a:noFill/>
                </a:ln>
                <a:solidFill>
                  <a:srgbClr val="202124"/>
                </a:solidFill>
                <a:effectLst/>
                <a:latin typeface="Times New Roman" panose="02020603050405020304" pitchFamily="18" charset="0"/>
                <a:cs typeface="Times New Roman" panose="02020603050405020304" pitchFamily="18" charset="0"/>
              </a:rPr>
              <a:t>hardware</a:t>
            </a:r>
            <a:r>
              <a:rPr lang="en-US" altLang="en-US" sz="2400" dirty="0" err="1">
                <a:latin typeface="Times New Roman" panose="02020603050405020304" pitchFamily="18" charset="0"/>
                <a:cs typeface="Times New Roman" panose="02020603050405020304" pitchFamily="18" charset="0"/>
              </a:rPr>
              <a:t>.</a:t>
            </a:r>
            <a:r>
              <a:rPr lang="en-US" sz="2400" dirty="0" err="1">
                <a:solidFill>
                  <a:srgbClr val="202124"/>
                </a:solidFill>
                <a:effectLst/>
                <a:latin typeface="inherit"/>
                <a:ea typeface="Times New Roman" panose="02020603050405020304" pitchFamily="18" charset="0"/>
                <a:cs typeface="Courier New" panose="02070309020205020404" pitchFamily="49" charset="0"/>
              </a:rPr>
              <a:t>The</a:t>
            </a:r>
            <a:r>
              <a:rPr lang="en-US" sz="2400" dirty="0">
                <a:solidFill>
                  <a:srgbClr val="202124"/>
                </a:solidFill>
                <a:effectLst/>
                <a:latin typeface="inherit"/>
                <a:ea typeface="Times New Roman" panose="02020603050405020304" pitchFamily="18" charset="0"/>
                <a:cs typeface="Courier New" panose="02070309020205020404" pitchFamily="49" charset="0"/>
              </a:rPr>
              <a:t> operating system hides the complexity, variety of hardware, and makes using the computer simple and efficient.</a:t>
            </a:r>
          </a:p>
          <a:p>
            <a:pPr marL="0" marR="0" lvl="0" indent="0" algn="l" defTabSz="914400" rtl="0" eaLnBrk="0" fontAlgn="base" latinLnBrk="0" hangingPunct="0">
              <a:lnSpc>
                <a:spcPct val="150000"/>
              </a:lnSpc>
              <a:spcBef>
                <a:spcPct val="0"/>
              </a:spcBef>
              <a:spcAft>
                <a:spcPct val="0"/>
              </a:spcAft>
              <a:buClrTx/>
              <a:buSzTx/>
              <a:buFontTx/>
              <a:buNone/>
              <a:tabLst/>
            </a:pPr>
            <a:endParaRPr lang="en-US" sz="2400" dirty="0">
              <a:solidFill>
                <a:srgbClr val="202124"/>
              </a:solidFill>
              <a:effectLst/>
              <a:latin typeface="inherit"/>
              <a:ea typeface="Times New Roman" panose="02020603050405020304" pitchFamily="18"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202124"/>
                </a:solidFill>
                <a:latin typeface="inherit"/>
                <a:ea typeface="Calibri" panose="020F0502020204030204" pitchFamily="34" charset="0"/>
                <a:cs typeface="Courier New" panose="02070309020205020404" pitchFamily="49" charset="0"/>
              </a:rPr>
              <a:t>2</a:t>
            </a:r>
            <a:r>
              <a:rPr lang="en-US" sz="2400"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a:solidFill>
                  <a:srgbClr val="202124"/>
                </a:solidFill>
                <a:effectLst/>
                <a:latin typeface="Times New Roman" panose="02020603050405020304" pitchFamily="18" charset="0"/>
                <a:ea typeface="Calibri" panose="020F0502020204030204" pitchFamily="34" charset="0"/>
                <a:cs typeface="Times New Roman" panose="02020603050405020304" pitchFamily="18" charset="0"/>
              </a:rPr>
              <a:t>OS tasks</a:t>
            </a:r>
            <a:endParaRPr lang="en-US" sz="2400" dirty="0">
              <a:solidFill>
                <a:srgbClr val="202124"/>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sz="2400" dirty="0">
                <a:solidFill>
                  <a:srgbClr val="202124"/>
                </a:solidFill>
                <a:latin typeface="inherit"/>
                <a:ea typeface="Calibri" panose="020F0502020204030204" pitchFamily="34" charset="0"/>
                <a:cs typeface="Courier New" panose="02070309020205020404" pitchFamily="49" charset="0"/>
              </a:rPr>
              <a:t>	The operating system's job is to manage computer resources, execute application programs, and support network functions…</a:t>
            </a:r>
          </a:p>
          <a:p>
            <a:pPr marL="0" marR="0" lvl="0" indent="0" algn="l" defTabSz="914400" rtl="0" eaLnBrk="0" fontAlgn="base" latinLnBrk="0" hangingPunct="0">
              <a:lnSpc>
                <a:spcPct val="150000"/>
              </a:lnSpc>
              <a:spcBef>
                <a:spcPct val="0"/>
              </a:spcBef>
              <a:spcAft>
                <a:spcPct val="0"/>
              </a:spcAft>
              <a:buClrTx/>
              <a:buSzTx/>
              <a:buFontTx/>
              <a:buNone/>
              <a:tabLs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3">
            <a:extLst>
              <a:ext uri="{FF2B5EF4-FFF2-40B4-BE49-F238E27FC236}">
                <a16:creationId xmlns:a16="http://schemas.microsoft.com/office/drawing/2014/main" id="{09ABA33E-C1D3-41B4-ABD9-883AD9631C9B}"/>
              </a:ext>
            </a:extLst>
          </p:cNvPr>
          <p:cNvSpPr>
            <a:spLocks noChangeArrowheads="1"/>
          </p:cNvSpPr>
          <p:nvPr/>
        </p:nvSpPr>
        <p:spPr bwMode="auto">
          <a:xfrm>
            <a:off x="494390" y="433610"/>
            <a:ext cx="4015466" cy="343692"/>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2400" b="1" i="0" u="none" strike="noStrike" cap="none" normalizeH="0" baseline="0" dirty="0">
                <a:ln>
                  <a:noFill/>
                </a:ln>
                <a:solidFill>
                  <a:srgbClr val="202124"/>
                </a:solidFill>
                <a:effectLst/>
                <a:latin typeface="Times New Roman" panose="02020603050405020304" pitchFamily="18" charset="0"/>
                <a:cs typeface="Times New Roman" panose="02020603050405020304" pitchFamily="18" charset="0"/>
              </a:rPr>
              <a:t> general introduction</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772489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is </a:t>
            </a:r>
            <a:r>
              <a:rPr lang="en-US" sz="2400" dirty="0">
                <a:effectLst/>
                <a:latin typeface="Times New Roman" panose="02020603050405020304" pitchFamily="18" charset="0"/>
                <a:ea typeface="Calibri" panose="020F0502020204030204" pitchFamily="34" charset="0"/>
              </a:rPr>
              <a:t>Interval Timer</a:t>
            </a:r>
            <a:r>
              <a:rPr lang="en-US" sz="2400" dirty="0">
                <a:latin typeface="Times New Roman" panose="02020603050405020304" pitchFamily="18" charset="0"/>
                <a:cs typeface="Times New Roman" panose="02020603050405020304" pitchFamily="18" charset="0"/>
              </a:rPr>
              <a:t>?</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227602"/>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Timer interruption is a method that is closely related to preemption</a:t>
            </a:r>
          </a:p>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When a certain process gets the CPU allocation, a timer may be set to a specified interval. Both timer interruption and preemption force a process to return the CPU before its CPU burst is complete.</a:t>
            </a:r>
            <a:endParaRPr lang="en-US" sz="2200" dirty="0">
              <a:solidFill>
                <a:srgbClr val="222222"/>
              </a:solidFill>
              <a:latin typeface="Times New Roman" panose="02020603050405020304" pitchFamily="18" charset="0"/>
              <a:cs typeface="Times New Roman" panose="02020603050405020304" pitchFamily="18" charset="0"/>
            </a:endParaRPr>
          </a:p>
          <a:p>
            <a:pPr>
              <a:buFontTx/>
              <a:buChar char="-"/>
            </a:pPr>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CC0833B-2C10-42AE-AC13-53D0B156C178}"/>
              </a:ext>
            </a:extLst>
          </p:cNvPr>
          <p:cNvSpPr txBox="1"/>
          <p:nvPr/>
        </p:nvSpPr>
        <p:spPr>
          <a:xfrm>
            <a:off x="432104" y="3983679"/>
            <a:ext cx="10112189" cy="830997"/>
          </a:xfrm>
          <a:prstGeom prst="rect">
            <a:avLst/>
          </a:prstGeom>
          <a:noFill/>
        </p:spPr>
        <p:txBody>
          <a:bodyPr wrap="square">
            <a:spAutoFit/>
          </a:bodyPr>
          <a:lstStyle/>
          <a:p>
            <a:r>
              <a:rPr lang="en-US" sz="2400" b="0" i="0" dirty="0">
                <a:solidFill>
                  <a:srgbClr val="C00000"/>
                </a:solidFill>
                <a:effectLst/>
                <a:latin typeface="Times New Roman" panose="02020603050405020304" pitchFamily="18" charset="0"/>
                <a:cs typeface="Times New Roman" panose="02020603050405020304" pitchFamily="18" charset="0"/>
              </a:rPr>
              <a:t>=&gt; Most of the multi-programmed operating system uses some form of a timer to prevent a process from tying up the system forever.</a:t>
            </a:r>
            <a:endParaRPr lang="en-US" sz="24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7430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477054"/>
          </a:xfrm>
          <a:prstGeom prst="rect">
            <a:avLst/>
          </a:prstGeom>
          <a:noFill/>
        </p:spPr>
        <p:txBody>
          <a:bodyPr wrap="square">
            <a:spAutoFit/>
          </a:bodyPr>
          <a:lstStyle/>
          <a:p>
            <a:pPr algn="l"/>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a:t>
            </a:r>
            <a:r>
              <a:rPr lang="en-US" sz="2500" b="1" i="0" dirty="0">
                <a:solidFill>
                  <a:schemeClr val="tx1">
                    <a:lumMod val="95000"/>
                    <a:lumOff val="5000"/>
                  </a:schemeClr>
                </a:solidFill>
                <a:effectLst/>
                <a:latin typeface="Times New Roman" panose="02020603050405020304" pitchFamily="18" charset="0"/>
                <a:cs typeface="Times New Roman" panose="02020603050405020304" pitchFamily="18" charset="0"/>
              </a:rPr>
              <a:t>. CPU Scheduling Criteria</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What </a:t>
            </a:r>
            <a:r>
              <a:rPr lang="en-US" sz="2400" i="0" dirty="0">
                <a:solidFill>
                  <a:srgbClr val="222222"/>
                </a:solidFill>
                <a:effectLst/>
                <a:latin typeface="Times New Roman" panose="02020603050405020304" pitchFamily="18" charset="0"/>
                <a:cs typeface="Times New Roman" panose="02020603050405020304" pitchFamily="18" charset="0"/>
              </a:rPr>
              <a:t>is Dispatcher?</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105074"/>
            <a:ext cx="10902281" cy="13239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It is a module that provides control of the CPU to the process. </a:t>
            </a:r>
          </a:p>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The Dispatcher should be fast so that it can run on every context switch. Dispatch latency is the amount of time needed by the CPU scheduler to stop one process and start another.</a:t>
            </a:r>
            <a:endParaRPr lang="en-US" sz="2200" dirty="0">
              <a:solidFill>
                <a:srgbClr val="222222"/>
              </a:solidFill>
              <a:latin typeface="Times New Roman" panose="02020603050405020304" pitchFamily="18" charset="0"/>
              <a:cs typeface="Times New Roman" panose="02020603050405020304" pitchFamily="18" charset="0"/>
            </a:endParaRPr>
          </a:p>
          <a:p>
            <a:pPr marL="0" indent="0">
              <a:buNone/>
            </a:pP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
        <p:nvSpPr>
          <p:cNvPr id="6" name="Text Placeholder 7">
            <a:extLst>
              <a:ext uri="{FF2B5EF4-FFF2-40B4-BE49-F238E27FC236}">
                <a16:creationId xmlns:a16="http://schemas.microsoft.com/office/drawing/2014/main" id="{5EF29E76-4404-43CE-B164-1F1C7259A738}"/>
              </a:ext>
            </a:extLst>
          </p:cNvPr>
          <p:cNvSpPr txBox="1">
            <a:spLocks/>
          </p:cNvSpPr>
          <p:nvPr/>
        </p:nvSpPr>
        <p:spPr>
          <a:xfrm>
            <a:off x="324527" y="342900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200" b="0" i="0" dirty="0">
                <a:solidFill>
                  <a:srgbClr val="222222"/>
                </a:solidFill>
                <a:effectLst/>
                <a:latin typeface="Times New Roman" panose="02020603050405020304" pitchFamily="18" charset="0"/>
                <a:cs typeface="Times New Roman" panose="02020603050405020304" pitchFamily="18" charset="0"/>
              </a:rPr>
              <a:t>Functions performed by Dispatcher:</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 </a:t>
            </a:r>
            <a:r>
              <a:rPr lang="en-US" sz="2200" b="0" i="0" dirty="0">
                <a:solidFill>
                  <a:srgbClr val="222222"/>
                </a:solidFill>
                <a:effectLst/>
                <a:latin typeface="Times New Roman" panose="02020603050405020304" pitchFamily="18" charset="0"/>
                <a:cs typeface="Times New Roman" panose="02020603050405020304" pitchFamily="18" charset="0"/>
              </a:rPr>
              <a:t>Context Switching</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Switching to user mode</a:t>
            </a: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r>
              <a:rPr lang="en-US" sz="2200" b="0" i="0" dirty="0">
                <a:solidFill>
                  <a:srgbClr val="222222"/>
                </a:solidFill>
                <a:effectLst/>
                <a:latin typeface="Times New Roman" panose="02020603050405020304" pitchFamily="18" charset="0"/>
                <a:cs typeface="Times New Roman" panose="02020603050405020304" pitchFamily="18" charset="0"/>
              </a:rPr>
              <a:t>Moving to the correct location in the newly loaded program.</a:t>
            </a:r>
          </a:p>
          <a:p>
            <a:pPr marL="0" indent="0">
              <a:buNone/>
            </a:pPr>
            <a:endParaRPr lang="en-US" sz="2200" b="0" i="0" dirty="0">
              <a:solidFill>
                <a:srgbClr val="222222"/>
              </a:solidFill>
              <a:effectLst/>
              <a:latin typeface="Times New Roman" panose="02020603050405020304" pitchFamily="18" charset="0"/>
              <a:cs typeface="Times New Roman" panose="02020603050405020304" pitchFamily="18" charset="0"/>
            </a:endParaRPr>
          </a:p>
          <a:p>
            <a:pPr marL="0" indent="0">
              <a:buNone/>
            </a:pPr>
            <a:r>
              <a:rPr lang="en-US" sz="2200" dirty="0">
                <a:solidFill>
                  <a:srgbClr val="222222"/>
                </a:solidFill>
                <a:latin typeface="Times New Roman" panose="02020603050405020304" pitchFamily="18" charset="0"/>
                <a:cs typeface="Times New Roman" panose="02020603050405020304" pitchFamily="18" charset="0"/>
              </a:rPr>
              <a:t> </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237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6" name="TextBox 5">
            <a:extLst>
              <a:ext uri="{FF2B5EF4-FFF2-40B4-BE49-F238E27FC236}">
                <a16:creationId xmlns:a16="http://schemas.microsoft.com/office/drawing/2014/main" id="{6517B6C9-069D-47BB-9503-AC4924FDF11F}"/>
              </a:ext>
            </a:extLst>
          </p:cNvPr>
          <p:cNvSpPr txBox="1"/>
          <p:nvPr/>
        </p:nvSpPr>
        <p:spPr>
          <a:xfrm>
            <a:off x="3063968" y="2721114"/>
            <a:ext cx="6064064" cy="707886"/>
          </a:xfrm>
          <a:prstGeom prst="rect">
            <a:avLst/>
          </a:prstGeom>
          <a:noFill/>
        </p:spPr>
        <p:txBody>
          <a:bodyPr wrap="square">
            <a:spAutoFit/>
          </a:bodyPr>
          <a:lstStyle/>
          <a:p>
            <a:pPr algn="ctr"/>
            <a:r>
              <a:rPr lang="en-US" sz="4000" b="1" i="0" dirty="0">
                <a:solidFill>
                  <a:srgbClr val="222222"/>
                </a:solidFill>
                <a:effectLst/>
                <a:latin typeface="Times New Roman" panose="02020603050405020304" pitchFamily="18" charset="0"/>
                <a:cs typeface="Times New Roman" panose="02020603050405020304" pitchFamily="18" charset="0"/>
              </a:rPr>
              <a:t>Scheduling algorithm</a:t>
            </a:r>
          </a:p>
        </p:txBody>
      </p:sp>
    </p:spTree>
    <p:extLst>
      <p:ext uri="{BB962C8B-B14F-4D97-AF65-F5344CB8AC3E}">
        <p14:creationId xmlns:p14="http://schemas.microsoft.com/office/powerpoint/2010/main" val="2484339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US" sz="2400" i="0" dirty="0">
                <a:solidFill>
                  <a:srgbClr val="222222"/>
                </a:solidFill>
                <a:effectLst/>
                <a:latin typeface="Times New Roman" panose="02020603050405020304" pitchFamily="18" charset="0"/>
                <a:cs typeface="Times New Roman" panose="02020603050405020304" pitchFamily="18" charset="0"/>
              </a:rPr>
              <a:t>- The Purpose of a Scheduling algorithm ?</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9794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mj-lt"/>
              <a:buAutoNum type="arabicPeriod"/>
            </a:pPr>
            <a:r>
              <a:rPr lang="en-US" sz="2200" b="0" i="0" dirty="0">
                <a:solidFill>
                  <a:srgbClr val="222222"/>
                </a:solidFill>
                <a:effectLst/>
                <a:latin typeface="Source Sans Pro" panose="020B0503030403020204" pitchFamily="34" charset="0"/>
              </a:rPr>
              <a:t>The CPU uses scheduling to improve its efficiency.</a:t>
            </a:r>
          </a:p>
          <a:p>
            <a:pPr marL="342900" indent="-342900" algn="l">
              <a:buFont typeface="+mj-lt"/>
              <a:buAutoNum type="arabicPeriod"/>
            </a:pPr>
            <a:r>
              <a:rPr lang="en-US" sz="2200" b="0" i="0" dirty="0">
                <a:solidFill>
                  <a:srgbClr val="222222"/>
                </a:solidFill>
                <a:effectLst/>
                <a:latin typeface="Source Sans Pro" panose="020B0503030403020204" pitchFamily="34" charset="0"/>
              </a:rPr>
              <a:t>It helps you to allocate resources among competing processes.</a:t>
            </a:r>
          </a:p>
          <a:p>
            <a:pPr marL="342900" indent="-342900" algn="l">
              <a:buFont typeface="+mj-lt"/>
              <a:buAutoNum type="arabicPeriod"/>
            </a:pPr>
            <a:r>
              <a:rPr lang="en-US" sz="2200" b="0" i="0" dirty="0">
                <a:solidFill>
                  <a:srgbClr val="222222"/>
                </a:solidFill>
                <a:effectLst/>
                <a:latin typeface="Source Sans Pro" panose="020B0503030403020204" pitchFamily="34" charset="0"/>
              </a:rPr>
              <a:t>The maximum utilization of CPU can be obtained with multi-programming.</a:t>
            </a:r>
          </a:p>
          <a:p>
            <a:pPr marL="342900" indent="-342900" algn="l">
              <a:buFont typeface="+mj-lt"/>
              <a:buAutoNum type="arabicPeriod"/>
            </a:pPr>
            <a:r>
              <a:rPr lang="en-US" sz="2200" b="0" i="0" dirty="0">
                <a:solidFill>
                  <a:srgbClr val="222222"/>
                </a:solidFill>
                <a:effectLst/>
                <a:latin typeface="Source Sans Pro" panose="020B0503030403020204" pitchFamily="34" charset="0"/>
              </a:rPr>
              <a:t>The processes which are to be executed are in ready queue.</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657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 What types of Scheduling Algorithm?</a:t>
            </a: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197940"/>
            <a:ext cx="10902281" cy="19548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803A06F-BCA8-4B62-A2C6-DB0E2A707D4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13461" y="1042059"/>
            <a:ext cx="4963795" cy="5225415"/>
          </a:xfrm>
          <a:prstGeom prst="rect">
            <a:avLst/>
          </a:prstGeom>
          <a:noFill/>
          <a:ln>
            <a:noFill/>
          </a:ln>
        </p:spPr>
      </p:pic>
      <p:sp>
        <p:nvSpPr>
          <p:cNvPr id="9" name="TextBox 8">
            <a:extLst>
              <a:ext uri="{FF2B5EF4-FFF2-40B4-BE49-F238E27FC236}">
                <a16:creationId xmlns:a16="http://schemas.microsoft.com/office/drawing/2014/main" id="{AEA8D7F1-9FE2-4CC7-A64E-AC20A213457F}"/>
              </a:ext>
            </a:extLst>
          </p:cNvPr>
          <p:cNvSpPr txBox="1"/>
          <p:nvPr/>
        </p:nvSpPr>
        <p:spPr>
          <a:xfrm>
            <a:off x="614744" y="2459550"/>
            <a:ext cx="6145306" cy="2754600"/>
          </a:xfrm>
          <a:prstGeom prst="rect">
            <a:avLst/>
          </a:prstGeom>
          <a:noFill/>
        </p:spPr>
        <p:txBody>
          <a:bodyPr wrap="square">
            <a:spAutoFit/>
          </a:bodyPr>
          <a:lstStyle/>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Shortest-Job-First (SJF)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Shortest Remaining Time</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Priority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Round Robin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nSpc>
                <a:spcPct val="107000"/>
              </a:lnSpc>
              <a:spcBef>
                <a:spcPts val="0"/>
              </a:spcBef>
              <a:spcAft>
                <a:spcPts val="800"/>
              </a:spcAft>
              <a:buFont typeface="+mj-lt"/>
              <a:buAutoNum type="arabicPeriod"/>
              <a:tabLst>
                <a:tab pos="457200" algn="l"/>
              </a:tabLst>
            </a:pPr>
            <a:r>
              <a:rPr lang="en-US" sz="22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Multilevel Queue Scheduling</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7583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Scheduling algorithm "First come first serve". Like the name, this algorithm requires: the process that comes first will execute first, the process that comes later will execute later.</a:t>
            </a:r>
          </a:p>
          <a:p>
            <a:pPr>
              <a:buFontTx/>
              <a:buChar char="-"/>
            </a:pPr>
            <a:r>
              <a:rPr lang="en-US" sz="2200" dirty="0">
                <a:latin typeface="Times New Roman" panose="02020603050405020304" pitchFamily="18" charset="0"/>
                <a:cs typeface="Times New Roman" panose="02020603050405020304" pitchFamily="18" charset="0"/>
              </a:rPr>
              <a:t>First come first serve, it is the same as the data structure: Queue.</a:t>
            </a:r>
          </a:p>
          <a:p>
            <a:pPr>
              <a:buFontTx/>
              <a:buChar char="-"/>
            </a:pPr>
            <a:r>
              <a:rPr lang="en-US" sz="2200" dirty="0">
                <a:latin typeface="Times New Roman" panose="02020603050405020304" pitchFamily="18" charset="0"/>
                <a:cs typeface="Times New Roman" panose="02020603050405020304" pitchFamily="18" charset="0"/>
              </a:rPr>
              <a:t>A practical example of the First come first serve algorithm is buying tickets at a ticket counter.</a:t>
            </a:r>
          </a:p>
        </p:txBody>
      </p:sp>
    </p:spTree>
    <p:extLst>
      <p:ext uri="{BB962C8B-B14F-4D97-AF65-F5344CB8AC3E}">
        <p14:creationId xmlns:p14="http://schemas.microsoft.com/office/powerpoint/2010/main" val="2341909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Problem</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The Non Pre-emptive algorithm or the priority algorithm will not be used, the priority of the process is no longer important.</a:t>
            </a:r>
          </a:p>
          <a:p>
            <a:pPr>
              <a:buFontTx/>
              <a:buChar char="-"/>
            </a:pPr>
            <a:r>
              <a:rPr lang="en-US" sz="2200" dirty="0">
                <a:latin typeface="Times New Roman" panose="02020603050405020304" pitchFamily="18" charset="0"/>
                <a:cs typeface="Times New Roman" panose="02020603050405020304" pitchFamily="18" charset="0"/>
              </a:rPr>
              <a:t>That's why the system will easily crash, just because of improper process planning</a:t>
            </a:r>
          </a:p>
          <a:p>
            <a:pPr>
              <a:buFontTx/>
              <a:buChar char="-"/>
            </a:pPr>
            <a:r>
              <a:rPr lang="en-US" sz="2200" dirty="0">
                <a:latin typeface="Times New Roman" panose="02020603050405020304" pitchFamily="18" charset="0"/>
                <a:cs typeface="Times New Roman" panose="02020603050405020304" pitchFamily="18" charset="0"/>
              </a:rPr>
              <a:t>Non-optimal average time</a:t>
            </a:r>
          </a:p>
          <a:p>
            <a:pPr>
              <a:buFontTx/>
              <a:buChar char="-"/>
            </a:pPr>
            <a:r>
              <a:rPr lang="en-US" sz="2200" dirty="0">
                <a:latin typeface="Times New Roman" panose="02020603050405020304" pitchFamily="18" charset="0"/>
                <a:cs typeface="Times New Roman" panose="02020603050405020304" pitchFamily="18" charset="0"/>
              </a:rPr>
              <a:t>Parallel resource usage is not possible. This will result in the “Convoy” effect. As a result, resource usage (CPU, I/O, etc.) is poor.</a:t>
            </a:r>
          </a:p>
        </p:txBody>
      </p:sp>
    </p:spTree>
    <p:extLst>
      <p:ext uri="{BB962C8B-B14F-4D97-AF65-F5344CB8AC3E}">
        <p14:creationId xmlns:p14="http://schemas.microsoft.com/office/powerpoint/2010/main" val="413932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What is the Convoy Effect???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The Convoy effect occurs when there are many processes going on, and it needs to use a resource for a short time but is blocked by a process holding that resource for a long time!</a:t>
            </a:r>
          </a:p>
          <a:p>
            <a:pPr>
              <a:buFontTx/>
              <a:buChar char="-"/>
            </a:pPr>
            <a:r>
              <a:rPr lang="en-US" sz="2200" dirty="0">
                <a:latin typeface="Times New Roman" panose="02020603050405020304" pitchFamily="18" charset="0"/>
                <a:cs typeface="Times New Roman" panose="02020603050405020304" pitchFamily="18" charset="0"/>
              </a:rPr>
              <a:t>This leads to high resource usage and poor performance</a:t>
            </a:r>
          </a:p>
        </p:txBody>
      </p:sp>
      <p:pic>
        <p:nvPicPr>
          <p:cNvPr id="2050" name="Picture 2" descr="OS Convoy Effect in FCFS - javatpoint">
            <a:extLst>
              <a:ext uri="{FF2B5EF4-FFF2-40B4-BE49-F238E27FC236}">
                <a16:creationId xmlns:a16="http://schemas.microsoft.com/office/drawing/2014/main" id="{2BB8ABBD-6CC3-4B9D-8854-F94A8541B2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536"/>
          <a:stretch/>
        </p:blipFill>
        <p:spPr bwMode="auto">
          <a:xfrm>
            <a:off x="1702753" y="4115082"/>
            <a:ext cx="8786494" cy="1855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22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1. </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First Come First Serve (FCFS)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8" y="2282942"/>
            <a:ext cx="6143508" cy="310089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Illustration diagram</a:t>
            </a:r>
            <a:r>
              <a:rPr lang="en-US" sz="22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AD09F2AB-1993-451E-9EE6-9AD53B278DD6}"/>
              </a:ext>
            </a:extLst>
          </p:cNvPr>
          <p:cNvPicPr>
            <a:picLocks noChangeAspect="1"/>
          </p:cNvPicPr>
          <p:nvPr/>
        </p:nvPicPr>
        <p:blipFill>
          <a:blip r:embed="rId2"/>
          <a:stretch>
            <a:fillRect/>
          </a:stretch>
        </p:blipFill>
        <p:spPr>
          <a:xfrm>
            <a:off x="4697504" y="1042059"/>
            <a:ext cx="7001435" cy="5303437"/>
          </a:xfrm>
          <a:prstGeom prst="rect">
            <a:avLst/>
          </a:prstGeom>
        </p:spPr>
      </p:pic>
    </p:spTree>
    <p:extLst>
      <p:ext uri="{BB962C8B-B14F-4D97-AF65-F5344CB8AC3E}">
        <p14:creationId xmlns:p14="http://schemas.microsoft.com/office/powerpoint/2010/main" val="141658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Characteristics</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It works on the principle that the shortest time or interval will run first.</a:t>
            </a:r>
          </a:p>
          <a:p>
            <a:pPr>
              <a:buFontTx/>
              <a:buChar char="-"/>
            </a:pPr>
            <a:r>
              <a:rPr lang="en-US" sz="2200" dirty="0">
                <a:latin typeface="Times New Roman" panose="02020603050405020304" pitchFamily="18" charset="0"/>
                <a:cs typeface="Times New Roman" panose="02020603050405020304" pitchFamily="18" charset="0"/>
              </a:rPr>
              <a:t>Will minimize waiting time.</a:t>
            </a:r>
          </a:p>
          <a:p>
            <a:pPr>
              <a:buFontTx/>
              <a:buChar char="-"/>
            </a:pPr>
            <a:r>
              <a:rPr lang="en-US" sz="2200" dirty="0">
                <a:latin typeface="Times New Roman" panose="02020603050405020304" pitchFamily="18" charset="0"/>
                <a:cs typeface="Times New Roman" panose="02020603050405020304" pitchFamily="18" charset="0"/>
              </a:rPr>
              <a:t>Use in series welding system</a:t>
            </a:r>
          </a:p>
          <a:p>
            <a:pPr>
              <a:buFontTx/>
              <a:buChar char="-"/>
            </a:pPr>
            <a:r>
              <a:rPr lang="en-US" sz="2200" dirty="0">
                <a:latin typeface="Times New Roman" panose="02020603050405020304" pitchFamily="18" charset="0"/>
                <a:cs typeface="Times New Roman" panose="02020603050405020304" pitchFamily="18" charset="0"/>
              </a:rPr>
              <a:t>For successful execution, the processor must know the execution time of the processes in advance. Therefore, this is actually quite unrealistic.</a:t>
            </a:r>
          </a:p>
          <a:p>
            <a:pPr>
              <a:buFontTx/>
              <a:buChar char="-"/>
            </a:pPr>
            <a:r>
              <a:rPr lang="en-US" sz="2200" dirty="0">
                <a:latin typeface="Times New Roman" panose="02020603050405020304" pitchFamily="18" charset="0"/>
                <a:cs typeface="Times New Roman" panose="02020603050405020304" pitchFamily="18" charset="0"/>
              </a:rPr>
              <a:t>This scheduling algorithm is optimal if all processes are ready to execute at the same time.</a:t>
            </a:r>
          </a:p>
        </p:txBody>
      </p:sp>
    </p:spTree>
    <p:extLst>
      <p:ext uri="{BB962C8B-B14F-4D97-AF65-F5344CB8AC3E}">
        <p14:creationId xmlns:p14="http://schemas.microsoft.com/office/powerpoint/2010/main" val="2764352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052608-61FC-4944-BEDA-3A1FE24CA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395" y="1472641"/>
            <a:ext cx="10235952" cy="5061812"/>
          </a:xfrm>
          <a:prstGeom prst="rect">
            <a:avLst/>
          </a:prstGeom>
        </p:spPr>
      </p:pic>
      <p:sp>
        <p:nvSpPr>
          <p:cNvPr id="6" name="Rectangle 5">
            <a:extLst>
              <a:ext uri="{FF2B5EF4-FFF2-40B4-BE49-F238E27FC236}">
                <a16:creationId xmlns:a16="http://schemas.microsoft.com/office/drawing/2014/main" id="{E5A4FB3C-6FC7-40C3-886F-0B67BDF1B600}"/>
              </a:ext>
            </a:extLst>
          </p:cNvPr>
          <p:cNvSpPr/>
          <p:nvPr/>
        </p:nvSpPr>
        <p:spPr>
          <a:xfrm flipH="1">
            <a:off x="928586" y="1105620"/>
            <a:ext cx="5805996" cy="923330"/>
          </a:xfrm>
          <a:prstGeom prst="rect">
            <a:avLst/>
          </a:prstGeom>
          <a:noFill/>
        </p:spPr>
        <p:txBody>
          <a:bodyPr wrap="squar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 </a:t>
            </a:r>
          </a:p>
        </p:txBody>
      </p:sp>
      <p:sp>
        <p:nvSpPr>
          <p:cNvPr id="9" name="Rectangle 1">
            <a:extLst>
              <a:ext uri="{FF2B5EF4-FFF2-40B4-BE49-F238E27FC236}">
                <a16:creationId xmlns:a16="http://schemas.microsoft.com/office/drawing/2014/main" id="{2BF7E81F-48D7-499D-AC53-2B822C22A1F1}"/>
              </a:ext>
            </a:extLst>
          </p:cNvPr>
          <p:cNvSpPr>
            <a:spLocks noChangeArrowheads="1"/>
          </p:cNvSpPr>
          <p:nvPr/>
        </p:nvSpPr>
        <p:spPr bwMode="auto">
          <a:xfrm>
            <a:off x="1091951" y="890062"/>
            <a:ext cx="5486401" cy="415498"/>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3.</a:t>
            </a:r>
            <a:r>
              <a:rPr kumimoji="0" lang="en-US" altLang="en-US" sz="2400" i="0" u="none" strike="noStrike" cap="none" normalizeH="0" baseline="0" dirty="0">
                <a:ln>
                  <a:noFill/>
                </a:ln>
                <a:solidFill>
                  <a:srgbClr val="202124"/>
                </a:solidFill>
                <a:effectLst/>
                <a:latin typeface="Times New Roman" panose="02020603050405020304" pitchFamily="18" charset="0"/>
                <a:ea typeface="Times New Roman" panose="02020603050405020304" pitchFamily="18" charset="0"/>
                <a:cs typeface="Times New Roman" panose="02020603050405020304" pitchFamily="18" charset="0"/>
              </a:rPr>
              <a:t>Some examples of operating systems:</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13977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Illustration diagram </a:t>
            </a:r>
            <a:r>
              <a:rPr lang="en-US" sz="22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14BEB7A9-02D1-465C-8549-F5232EF8F52C}"/>
              </a:ext>
            </a:extLst>
          </p:cNvPr>
          <p:cNvPicPr>
            <a:picLocks noChangeAspect="1"/>
          </p:cNvPicPr>
          <p:nvPr/>
        </p:nvPicPr>
        <p:blipFill rotWithShape="1">
          <a:blip r:embed="rId2"/>
          <a:srcRect l="7695"/>
          <a:stretch/>
        </p:blipFill>
        <p:spPr>
          <a:xfrm>
            <a:off x="5150224" y="956264"/>
            <a:ext cx="6717248" cy="3699798"/>
          </a:xfrm>
          <a:prstGeom prst="rect">
            <a:avLst/>
          </a:prstGeom>
        </p:spPr>
      </p:pic>
      <p:pic>
        <p:nvPicPr>
          <p:cNvPr id="9" name="Picture 8">
            <a:extLst>
              <a:ext uri="{FF2B5EF4-FFF2-40B4-BE49-F238E27FC236}">
                <a16:creationId xmlns:a16="http://schemas.microsoft.com/office/drawing/2014/main" id="{241D4B93-74B0-4285-974F-8FC23B78B486}"/>
              </a:ext>
            </a:extLst>
          </p:cNvPr>
          <p:cNvPicPr>
            <a:picLocks noChangeAspect="1"/>
          </p:cNvPicPr>
          <p:nvPr/>
        </p:nvPicPr>
        <p:blipFill>
          <a:blip r:embed="rId3"/>
          <a:stretch>
            <a:fillRect/>
          </a:stretch>
        </p:blipFill>
        <p:spPr>
          <a:xfrm>
            <a:off x="3327220" y="4353771"/>
            <a:ext cx="7277174" cy="2060137"/>
          </a:xfrm>
          <a:prstGeom prst="rect">
            <a:avLst/>
          </a:prstGeom>
        </p:spPr>
      </p:pic>
    </p:spTree>
    <p:extLst>
      <p:ext uri="{BB962C8B-B14F-4D97-AF65-F5344CB8AC3E}">
        <p14:creationId xmlns:p14="http://schemas.microsoft.com/office/powerpoint/2010/main" val="789307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The Problem of Shortest-Job-First with Non Pre-emptive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When the readiness times of the processes are different, or the processes are not available in the queue at time 0. In such situations, sometimes the new processes have a short time Wait for the execution to finish. Because in SJF there is no priority when a new process occurs,</a:t>
            </a:r>
          </a:p>
          <a:p>
            <a:pPr>
              <a:buFontTx/>
              <a:buChar char="-"/>
            </a:pPr>
            <a:r>
              <a:rPr lang="en-US" sz="2200" dirty="0">
                <a:latin typeface="Times New Roman" panose="02020603050405020304" pitchFamily="18" charset="0"/>
                <a:cs typeface="Times New Roman" panose="02020603050405020304" pitchFamily="18" charset="0"/>
              </a:rPr>
              <a:t>Therefore, it leads to a lack of resources, and a shorter process has to wait for a longer process to execute</a:t>
            </a:r>
          </a:p>
        </p:txBody>
      </p:sp>
    </p:spTree>
    <p:extLst>
      <p:ext uri="{BB962C8B-B14F-4D97-AF65-F5344CB8AC3E}">
        <p14:creationId xmlns:p14="http://schemas.microsoft.com/office/powerpoint/2010/main" val="2386574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2. Shortest-Job-First (SJF)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 Program For PRIORITY WITH NON - PREEMPTIVE Scheduling Algorithm || dot  clu">
            <a:extLst>
              <a:ext uri="{FF2B5EF4-FFF2-40B4-BE49-F238E27FC236}">
                <a16:creationId xmlns:a16="http://schemas.microsoft.com/office/drawing/2014/main" id="{AFA0E786-D8E0-47ED-A185-F61F31715E61}"/>
              </a:ext>
            </a:extLst>
          </p:cNvPr>
          <p:cNvPicPr>
            <a:picLocks noChangeAspect="1"/>
          </p:cNvPicPr>
          <p:nvPr/>
        </p:nvPicPr>
        <p:blipFill rotWithShape="1">
          <a:blip r:embed="rId2">
            <a:extLst>
              <a:ext uri="{28A0092B-C50C-407E-A947-70E740481C1C}">
                <a14:useLocalDpi xmlns:a14="http://schemas.microsoft.com/office/drawing/2010/main" val="0"/>
              </a:ext>
            </a:extLst>
          </a:blip>
          <a:srcRect t="19117"/>
          <a:stretch/>
        </p:blipFill>
        <p:spPr bwMode="auto">
          <a:xfrm>
            <a:off x="2092216" y="2721160"/>
            <a:ext cx="8007568" cy="3656310"/>
          </a:xfrm>
          <a:prstGeom prst="rect">
            <a:avLst/>
          </a:prstGeom>
          <a:noFill/>
          <a:ln>
            <a:noFill/>
          </a:ln>
        </p:spPr>
      </p:pic>
      <p:sp>
        <p:nvSpPr>
          <p:cNvPr id="9" name="Text Placeholder 7">
            <a:extLst>
              <a:ext uri="{FF2B5EF4-FFF2-40B4-BE49-F238E27FC236}">
                <a16:creationId xmlns:a16="http://schemas.microsoft.com/office/drawing/2014/main" id="{42675E62-9084-4ACD-B32E-D4E498077EE8}"/>
              </a:ext>
            </a:extLst>
          </p:cNvPr>
          <p:cNvSpPr txBox="1">
            <a:spLocks/>
          </p:cNvSpPr>
          <p:nvPr/>
        </p:nvSpPr>
        <p:spPr>
          <a:xfrm>
            <a:off x="324527" y="2197940"/>
            <a:ext cx="10902281" cy="35665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The Problem of Shortest-Job-First with Non Pre-emptive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8572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3. Shortest Remaining Time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16167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In this method the processes will be sorted so that the processes that are about to complete will be deployed first and the processes that are not running will be deployed later. This will prevent new processes from executing and it will execute older processes</a:t>
            </a:r>
          </a:p>
        </p:txBody>
      </p:sp>
      <p:sp>
        <p:nvSpPr>
          <p:cNvPr id="6" name="Text Placeholder 7">
            <a:extLst>
              <a:ext uri="{FF2B5EF4-FFF2-40B4-BE49-F238E27FC236}">
                <a16:creationId xmlns:a16="http://schemas.microsoft.com/office/drawing/2014/main" id="{0E50B3F0-751F-4369-9044-212C95D852D2}"/>
              </a:ext>
            </a:extLst>
          </p:cNvPr>
          <p:cNvSpPr txBox="1">
            <a:spLocks/>
          </p:cNvSpPr>
          <p:nvPr/>
        </p:nvSpPr>
        <p:spPr>
          <a:xfrm>
            <a:off x="324527" y="3899647"/>
            <a:ext cx="10902281" cy="22859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u="sng" dirty="0">
                <a:latin typeface="Times New Roman" panose="02020603050405020304" pitchFamily="18" charset="0"/>
                <a:cs typeface="Times New Roman" panose="02020603050405020304" pitchFamily="18" charset="0"/>
              </a:rPr>
              <a:t>Characteristics</a:t>
            </a:r>
          </a:p>
          <a:p>
            <a:pPr>
              <a:buFontTx/>
              <a:buChar char="-"/>
            </a:pPr>
            <a:r>
              <a:rPr lang="en-US" sz="2200" dirty="0">
                <a:latin typeface="Times New Roman" panose="02020603050405020304" pitchFamily="18" charset="0"/>
                <a:cs typeface="Times New Roman" panose="02020603050405020304" pitchFamily="18" charset="0"/>
              </a:rPr>
              <a:t>This method is mostly applied in a royal environment where short-term work is prioritized</a:t>
            </a:r>
          </a:p>
          <a:p>
            <a:pPr>
              <a:buFontTx/>
              <a:buChar char="-"/>
            </a:pPr>
            <a:r>
              <a:rPr lang="en-US" sz="2200" dirty="0">
                <a:latin typeface="Times New Roman" panose="02020603050405020304" pitchFamily="18" charset="0"/>
                <a:cs typeface="Times New Roman" panose="02020603050405020304" pitchFamily="18" charset="0"/>
              </a:rPr>
              <a:t>This is not an ideal method to implement it in a shared system, where the CPU time required is unknown.</a:t>
            </a:r>
          </a:p>
          <a:p>
            <a:pPr marL="0" indent="0">
              <a:buNone/>
            </a:pPr>
            <a:r>
              <a:rPr lang="en-US" sz="2200" dirty="0">
                <a:latin typeface="Times New Roman" panose="02020603050405020304" pitchFamily="18" charset="0"/>
                <a:cs typeface="Times New Roman" panose="02020603050405020304" pitchFamily="18" charset="0"/>
              </a:rPr>
              <a:t>- However, this is an algorithm that helps to schedule with the shortest time possible.</a:t>
            </a:r>
          </a:p>
        </p:txBody>
      </p:sp>
    </p:spTree>
    <p:extLst>
      <p:ext uri="{BB962C8B-B14F-4D97-AF65-F5344CB8AC3E}">
        <p14:creationId xmlns:p14="http://schemas.microsoft.com/office/powerpoint/2010/main" val="145222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Priority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This is a priority-based scheduling method. The scheduler then chooses the tasks and processes to work on by priority</a:t>
            </a:r>
          </a:p>
          <a:p>
            <a:pPr>
              <a:buFontTx/>
              <a:buChar char="-"/>
            </a:pPr>
            <a:r>
              <a:rPr lang="en-US" sz="2200" dirty="0">
                <a:latin typeface="Times New Roman" panose="02020603050405020304" pitchFamily="18" charset="0"/>
                <a:cs typeface="Times New Roman" panose="02020603050405020304" pitchFamily="18" charset="0"/>
              </a:rPr>
              <a:t>So jobs with higher priority will be executed sooner. And jobs of equal priority will be executed under Round-Robin or First Come First Serve.</a:t>
            </a:r>
          </a:p>
        </p:txBody>
      </p:sp>
    </p:spTree>
    <p:extLst>
      <p:ext uri="{BB962C8B-B14F-4D97-AF65-F5344CB8AC3E}">
        <p14:creationId xmlns:p14="http://schemas.microsoft.com/office/powerpoint/2010/main" val="619800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324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pPr>
              <a:buFontTx/>
              <a:buChar char="-"/>
            </a:pPr>
            <a:r>
              <a:rPr lang="en-US" sz="2200" dirty="0">
                <a:latin typeface="Times New Roman" panose="02020603050405020304" pitchFamily="18" charset="0"/>
                <a:cs typeface="Times New Roman" panose="02020603050405020304" pitchFamily="18" charset="0"/>
              </a:rPr>
              <a:t>Round Robin scheduling algorithm is mainly designed for time sharing systems.</a:t>
            </a:r>
          </a:p>
          <a:p>
            <a:pPr>
              <a:buFontTx/>
              <a:buChar char="-"/>
            </a:pPr>
            <a:r>
              <a:rPr lang="en-US" sz="2200" dirty="0">
                <a:latin typeface="Times New Roman" panose="02020603050405020304" pitchFamily="18" charset="0"/>
                <a:cs typeface="Times New Roman" panose="02020603050405020304" pitchFamily="18" charset="0"/>
              </a:rPr>
              <a:t>This algorithm is similar to FCFS but in Round Robin scheduling algorithm the priority will be added</a:t>
            </a:r>
          </a:p>
          <a:p>
            <a:pPr>
              <a:buFontTx/>
              <a:buChar char="-"/>
            </a:pPr>
            <a:r>
              <a:rPr lang="en-US" sz="2200" dirty="0">
                <a:latin typeface="Times New Roman" panose="02020603050405020304" pitchFamily="18" charset="0"/>
                <a:cs typeface="Times New Roman" panose="02020603050405020304" pitchFamily="18" charset="0"/>
              </a:rPr>
              <a:t>This algorithm will overcome the Convoy situation in real FCFS math. Because shutting down all processes gives them a fair share of CPU.</a:t>
            </a:r>
          </a:p>
        </p:txBody>
      </p:sp>
    </p:spTree>
    <p:extLst>
      <p:ext uri="{BB962C8B-B14F-4D97-AF65-F5344CB8AC3E}">
        <p14:creationId xmlns:p14="http://schemas.microsoft.com/office/powerpoint/2010/main" val="233860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2"/>
            <a:ext cx="10902281" cy="33244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Illustration diagram </a:t>
            </a:r>
            <a:r>
              <a:rPr lang="en-US" sz="2200"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p:txBody>
      </p:sp>
      <p:pic>
        <p:nvPicPr>
          <p:cNvPr id="10" name="Picture 9" descr="lập lịch thi đấu vòng tròn">
            <a:extLst>
              <a:ext uri="{FF2B5EF4-FFF2-40B4-BE49-F238E27FC236}">
                <a16:creationId xmlns:a16="http://schemas.microsoft.com/office/drawing/2014/main" id="{691EC0B9-DEE6-408B-917D-C4B7753F732B}"/>
              </a:ext>
            </a:extLst>
          </p:cNvPr>
          <p:cNvPicPr>
            <a:picLocks noChangeAspect="1"/>
          </p:cNvPicPr>
          <p:nvPr/>
        </p:nvPicPr>
        <p:blipFill rotWithShape="1">
          <a:blip r:embed="rId2">
            <a:extLst>
              <a:ext uri="{28A0092B-C50C-407E-A947-70E740481C1C}">
                <a14:useLocalDpi xmlns:a14="http://schemas.microsoft.com/office/drawing/2010/main" val="0"/>
              </a:ext>
            </a:extLst>
          </a:blip>
          <a:srcRect l="9908" b="5026"/>
          <a:stretch/>
        </p:blipFill>
        <p:spPr bwMode="auto">
          <a:xfrm>
            <a:off x="4355078" y="1182056"/>
            <a:ext cx="6535271" cy="5217458"/>
          </a:xfrm>
          <a:prstGeom prst="rect">
            <a:avLst/>
          </a:prstGeom>
          <a:noFill/>
          <a:ln>
            <a:noFill/>
          </a:ln>
        </p:spPr>
      </p:pic>
      <p:pic>
        <p:nvPicPr>
          <p:cNvPr id="11" name="Picture 10">
            <a:extLst>
              <a:ext uri="{FF2B5EF4-FFF2-40B4-BE49-F238E27FC236}">
                <a16:creationId xmlns:a16="http://schemas.microsoft.com/office/drawing/2014/main" id="{6DF9FA1F-8C0A-4125-9774-0621A71564EC}"/>
              </a:ext>
            </a:extLst>
          </p:cNvPr>
          <p:cNvPicPr>
            <a:picLocks noChangeAspect="1"/>
          </p:cNvPicPr>
          <p:nvPr/>
        </p:nvPicPr>
        <p:blipFill>
          <a:blip r:embed="rId3"/>
          <a:stretch>
            <a:fillRect/>
          </a:stretch>
        </p:blipFill>
        <p:spPr>
          <a:xfrm>
            <a:off x="4326697" y="1333738"/>
            <a:ext cx="5943600" cy="3303270"/>
          </a:xfrm>
          <a:prstGeom prst="rect">
            <a:avLst/>
          </a:prstGeom>
        </p:spPr>
      </p:pic>
    </p:spTree>
    <p:extLst>
      <p:ext uri="{BB962C8B-B14F-4D97-AF65-F5344CB8AC3E}">
        <p14:creationId xmlns:p14="http://schemas.microsoft.com/office/powerpoint/2010/main" val="175697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5. Round-Robin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9687" y="2059359"/>
            <a:ext cx="10902281" cy="3695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Some advantages and Defect </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Advantages:</a:t>
            </a:r>
          </a:p>
          <a:p>
            <a:pPr>
              <a:buFontTx/>
              <a:buChar char="-"/>
            </a:pPr>
            <a:r>
              <a:rPr lang="en-US" sz="2200" dirty="0">
                <a:latin typeface="Times New Roman" panose="02020603050405020304" pitchFamily="18" charset="0"/>
                <a:cs typeface="Times New Roman" panose="02020603050405020304" pitchFamily="18" charset="0"/>
              </a:rPr>
              <a:t>About the average response time this algorithm gives the best performance</a:t>
            </a:r>
          </a:p>
          <a:p>
            <a:pPr>
              <a:buFontTx/>
              <a:buChar char="-"/>
            </a:pPr>
            <a:r>
              <a:rPr lang="en-US" sz="2200" dirty="0">
                <a:latin typeface="Times New Roman" panose="02020603050405020304" pitchFamily="18" charset="0"/>
                <a:cs typeface="Times New Roman" panose="02020603050405020304" pitchFamily="18" charset="0"/>
              </a:rPr>
              <a:t>Work will be properly allocated by CPU- Handle all processes without any prioritization.</a:t>
            </a:r>
          </a:p>
          <a:p>
            <a:pPr>
              <a:buFontTx/>
              <a:buChar char="-"/>
            </a:pPr>
            <a:r>
              <a:rPr lang="en-US" sz="2200" dirty="0">
                <a:latin typeface="Times New Roman" panose="02020603050405020304" pitchFamily="18" charset="0"/>
                <a:cs typeface="Times New Roman" panose="02020603050405020304" pitchFamily="18" charset="0"/>
              </a:rPr>
              <a:t>Each process will have a chance to reschedule after a specific time.</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Defect:</a:t>
            </a:r>
          </a:p>
          <a:p>
            <a:pPr>
              <a:buFontTx/>
              <a:buChar char="-"/>
            </a:pPr>
            <a:r>
              <a:rPr lang="en-US" sz="2200" dirty="0">
                <a:latin typeface="Times New Roman" panose="02020603050405020304" pitchFamily="18" charset="0"/>
                <a:cs typeface="Times New Roman" panose="02020603050405020304" pitchFamily="18" charset="0"/>
              </a:rPr>
              <a:t>Algorithms spend a lot of time switching between processes and planning</a:t>
            </a:r>
          </a:p>
          <a:p>
            <a:pPr>
              <a:buFontTx/>
              <a:buChar char="-"/>
            </a:pPr>
            <a:r>
              <a:rPr lang="en-US" sz="2200" dirty="0">
                <a:latin typeface="Times New Roman" panose="02020603050405020304" pitchFamily="18" charset="0"/>
                <a:cs typeface="Times New Roman" panose="02020603050405020304" pitchFamily="18" charset="0"/>
              </a:rPr>
              <a:t>Provides great response time and response</a:t>
            </a:r>
          </a:p>
        </p:txBody>
      </p:sp>
    </p:spTree>
    <p:extLst>
      <p:ext uri="{BB962C8B-B14F-4D97-AF65-F5344CB8AC3E}">
        <p14:creationId xmlns:p14="http://schemas.microsoft.com/office/powerpoint/2010/main" val="2777783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Placeholder 7">
            <a:extLst>
              <a:ext uri="{FF2B5EF4-FFF2-40B4-BE49-F238E27FC236}">
                <a16:creationId xmlns:a16="http://schemas.microsoft.com/office/drawing/2014/main" id="{00769A12-9B80-46C5-9CC0-260BC7A4542F}"/>
              </a:ext>
            </a:extLst>
          </p:cNvPr>
          <p:cNvSpPr txBox="1">
            <a:spLocks/>
          </p:cNvSpPr>
          <p:nvPr/>
        </p:nvSpPr>
        <p:spPr>
          <a:xfrm>
            <a:off x="324527" y="2282943"/>
            <a:ext cx="10902281" cy="229211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Concept</a:t>
            </a:r>
            <a:r>
              <a:rPr lang="en-US" sz="2200" dirty="0">
                <a:latin typeface="Times New Roman" panose="02020603050405020304" pitchFamily="18" charset="0"/>
                <a:cs typeface="Times New Roman" panose="02020603050405020304" pitchFamily="18" charset="0"/>
              </a:rPr>
              <a:t>: </a:t>
            </a:r>
          </a:p>
          <a:p>
            <a:pPr>
              <a:buFontTx/>
              <a:buChar char="-"/>
            </a:pPr>
            <a:r>
              <a:rPr lang="en-US" sz="2200" dirty="0">
                <a:latin typeface="Times New Roman" panose="02020603050405020304" pitchFamily="18" charset="0"/>
                <a:cs typeface="Times New Roman" panose="02020603050405020304" pitchFamily="18" charset="0"/>
              </a:rPr>
              <a:t>This algorithm, it will split the ready queue into many different separate queues. Processes assign to a queue based on a process-specific property, such as: priority, memory size, etc.</a:t>
            </a:r>
          </a:p>
          <a:p>
            <a:pPr>
              <a:buFontTx/>
              <a:buChar char="-"/>
            </a:pPr>
            <a:r>
              <a:rPr lang="en-US" sz="2200" dirty="0">
                <a:latin typeface="Times New Roman" panose="02020603050405020304" pitchFamily="18" charset="0"/>
                <a:cs typeface="Times New Roman" panose="02020603050405020304" pitchFamily="18" charset="0"/>
              </a:rPr>
              <a:t>However, this is not an independent scheduling algorithm, it needs to use other algorithms to schedule jobs.</a:t>
            </a:r>
          </a:p>
        </p:txBody>
      </p:sp>
    </p:spTree>
    <p:extLst>
      <p:ext uri="{BB962C8B-B14F-4D97-AF65-F5344CB8AC3E}">
        <p14:creationId xmlns:p14="http://schemas.microsoft.com/office/powerpoint/2010/main" val="2229418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Thuật toán lập lịch hàng đợi đa cấp">
            <a:extLst>
              <a:ext uri="{FF2B5EF4-FFF2-40B4-BE49-F238E27FC236}">
                <a16:creationId xmlns:a16="http://schemas.microsoft.com/office/drawing/2014/main" id="{096B92FB-A766-4170-8F9B-FFB8F847D43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6102" y="1856958"/>
            <a:ext cx="7048028" cy="4492365"/>
          </a:xfrm>
          <a:prstGeom prst="rect">
            <a:avLst/>
          </a:prstGeom>
          <a:noFill/>
          <a:ln>
            <a:noFill/>
          </a:ln>
        </p:spPr>
      </p:pic>
      <p:sp>
        <p:nvSpPr>
          <p:cNvPr id="9" name="Text Placeholder 7">
            <a:extLst>
              <a:ext uri="{FF2B5EF4-FFF2-40B4-BE49-F238E27FC236}">
                <a16:creationId xmlns:a16="http://schemas.microsoft.com/office/drawing/2014/main" id="{8789AD25-2923-49F7-BCB6-11B538CF95CD}"/>
              </a:ext>
            </a:extLst>
          </p:cNvPr>
          <p:cNvSpPr txBox="1">
            <a:spLocks/>
          </p:cNvSpPr>
          <p:nvPr/>
        </p:nvSpPr>
        <p:spPr>
          <a:xfrm>
            <a:off x="201707" y="2155196"/>
            <a:ext cx="5894293" cy="406638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200" u="sng" dirty="0">
                <a:latin typeface="Times New Roman" panose="02020603050405020304" pitchFamily="18" charset="0"/>
                <a:cs typeface="Times New Roman" panose="02020603050405020304" pitchFamily="18" charset="0"/>
              </a:rPr>
              <a:t>Illustration diagram:</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For System Processes: First Come First Serve(FCFS) Scheduling.</a:t>
            </a:r>
          </a:p>
          <a:p>
            <a:r>
              <a:rPr lang="en-US" sz="2200" dirty="0">
                <a:latin typeface="Times New Roman" panose="02020603050405020304" pitchFamily="18" charset="0"/>
                <a:cs typeface="Times New Roman" panose="02020603050405020304" pitchFamily="18" charset="0"/>
              </a:rPr>
              <a:t>For Interactive Processes: Shortest Job First (SJF) Scheduling.</a:t>
            </a:r>
          </a:p>
          <a:p>
            <a:r>
              <a:rPr lang="en-US" sz="2200" dirty="0">
                <a:latin typeface="Times New Roman" panose="02020603050405020304" pitchFamily="18" charset="0"/>
                <a:cs typeface="Times New Roman" panose="02020603050405020304" pitchFamily="18" charset="0"/>
              </a:rPr>
              <a:t>For Interactive editing Processes: Shortest Job First (SJF) Scheduling.</a:t>
            </a:r>
          </a:p>
          <a:p>
            <a:r>
              <a:rPr lang="en-US" sz="2200" dirty="0">
                <a:latin typeface="Times New Roman" panose="02020603050405020304" pitchFamily="18" charset="0"/>
                <a:cs typeface="Times New Roman" panose="02020603050405020304" pitchFamily="18" charset="0"/>
              </a:rPr>
              <a:t>For Batch Processes: Round Robin(RR) Scheduling</a:t>
            </a:r>
          </a:p>
          <a:p>
            <a:r>
              <a:rPr lang="en-US" sz="2200" dirty="0">
                <a:latin typeface="Times New Roman" panose="02020603050405020304" pitchFamily="18" charset="0"/>
                <a:cs typeface="Times New Roman" panose="02020603050405020304" pitchFamily="18" charset="0"/>
              </a:rPr>
              <a:t>For Student Processes: Priority Scheduling</a:t>
            </a:r>
          </a:p>
        </p:txBody>
      </p:sp>
    </p:spTree>
    <p:extLst>
      <p:ext uri="{BB962C8B-B14F-4D97-AF65-F5344CB8AC3E}">
        <p14:creationId xmlns:p14="http://schemas.microsoft.com/office/powerpoint/2010/main" val="2546644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CEE2A1-90CC-4C1B-B6D8-BB96852A2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04000"/>
          </a:xfrm>
          <a:prstGeom prst="rect">
            <a:avLst/>
          </a:prstGeom>
        </p:spPr>
      </p:pic>
      <p:sp>
        <p:nvSpPr>
          <p:cNvPr id="4" name="TextBox 3">
            <a:extLst>
              <a:ext uri="{FF2B5EF4-FFF2-40B4-BE49-F238E27FC236}">
                <a16:creationId xmlns:a16="http://schemas.microsoft.com/office/drawing/2014/main" id="{046CA9F7-B478-44F9-9CC7-A5F13C1DACB5}"/>
              </a:ext>
            </a:extLst>
          </p:cNvPr>
          <p:cNvSpPr txBox="1"/>
          <p:nvPr/>
        </p:nvSpPr>
        <p:spPr>
          <a:xfrm flipH="1">
            <a:off x="223520" y="353099"/>
            <a:ext cx="9628425" cy="6604000"/>
          </a:xfrm>
          <a:prstGeom prst="rect">
            <a:avLst/>
          </a:prstGeom>
          <a:noFill/>
        </p:spPr>
        <p:txBody>
          <a:bodyPr wrap="square" rtlCol="0">
            <a:spAutoFit/>
          </a:bodyPr>
          <a:lstStyle/>
          <a:p>
            <a:r>
              <a:rPr lang="en-US" sz="24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3.</a:t>
            </a:r>
            <a:r>
              <a:rPr lang="en-US" sz="2400" dirty="0">
                <a:solidFill>
                  <a:schemeClr val="bg1"/>
                </a:solidFill>
                <a:latin typeface="inherit"/>
                <a:ea typeface="Times New Roman" panose="02020603050405020304" pitchFamily="18" charset="0"/>
                <a:cs typeface="Courier New" panose="02070309020205020404" pitchFamily="49" charset="0"/>
              </a:rPr>
              <a:t>S</a:t>
            </a:r>
            <a:r>
              <a:rPr lang="en-US" sz="2400" dirty="0">
                <a:solidFill>
                  <a:schemeClr val="bg1"/>
                </a:solidFill>
                <a:effectLst/>
                <a:latin typeface="inherit"/>
                <a:ea typeface="Times New Roman" panose="02020603050405020304" pitchFamily="18" charset="0"/>
                <a:cs typeface="Courier New" panose="02070309020205020404" pitchFamily="49" charset="0"/>
              </a:rPr>
              <a:t>ome contents of the operating system course:</a:t>
            </a:r>
          </a:p>
          <a:p>
            <a:pPr marL="742950" lvl="1" indent="-285750">
              <a:lnSpc>
                <a:spcPct val="200000"/>
              </a:lnSpc>
              <a:buFont typeface="Wingdings" panose="05000000000000000000" pitchFamily="2" charset="2"/>
              <a:buChar char="Ø"/>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Virtualization</a:t>
            </a:r>
          </a:p>
          <a:p>
            <a:pPr marL="1257300" lvl="2" indent="-34290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Processes</a:t>
            </a:r>
          </a:p>
          <a:p>
            <a:pPr marL="1200150" lvl="2" indent="-285750">
              <a:lnSpc>
                <a:spcPct val="150000"/>
              </a:lnSpc>
              <a:spcAft>
                <a:spcPts val="800"/>
              </a:spcAft>
              <a:buFont typeface="Arial" panose="020B0604020202020204" pitchFamily="34" charset="0"/>
              <a:buChar char="•"/>
            </a:pPr>
            <a:r>
              <a:rPr lang="en-US" sz="24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P</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rocessAPI</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Direct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excution</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CPU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schedling</a:t>
            </a:r>
            <a:endPar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200150" lvl="2" indent="-28575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Milti</a:t>
            </a: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-level feedback</a:t>
            </a:r>
          </a:p>
          <a:p>
            <a:pPr marL="1200150" lvl="2" indent="-28575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Lottery Scheduling</a:t>
            </a:r>
          </a:p>
          <a:p>
            <a:pPr marL="1200150" lvl="2" indent="-285750">
              <a:lnSpc>
                <a:spcPct val="150000"/>
              </a:lnSpc>
              <a:spcAft>
                <a:spcPts val="800"/>
              </a:spcAft>
              <a:buFont typeface="Arial" panose="020B0604020202020204" pitchFamily="34" charset="0"/>
              <a:buChar char="•"/>
            </a:pPr>
            <a:r>
              <a:rPr lang="en-US" sz="2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Multi-CPU…</a:t>
            </a:r>
          </a:p>
          <a:p>
            <a:pPr marL="285750" indent="-285750">
              <a:buFont typeface="Wingdings" panose="05000000000000000000" pitchFamily="2" charset="2"/>
              <a:buChar char="Ø"/>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7869156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4" name="TextBox 3">
            <a:extLst>
              <a:ext uri="{FF2B5EF4-FFF2-40B4-BE49-F238E27FC236}">
                <a16:creationId xmlns:a16="http://schemas.microsoft.com/office/drawing/2014/main" id="{BFD47B78-83EC-4977-BD12-44D8966112B7}"/>
              </a:ext>
            </a:extLst>
          </p:cNvPr>
          <p:cNvSpPr txBox="1"/>
          <p:nvPr/>
        </p:nvSpPr>
        <p:spPr>
          <a:xfrm>
            <a:off x="324528" y="780449"/>
            <a:ext cx="4938431" cy="523220"/>
          </a:xfrm>
          <a:prstGeom prst="rect">
            <a:avLst/>
          </a:prstGeom>
          <a:noFill/>
        </p:spPr>
        <p:txBody>
          <a:bodyPr wrap="square">
            <a:spAutoFit/>
          </a:bodyPr>
          <a:lstStyle/>
          <a:p>
            <a:r>
              <a:rPr lang="en-US" sz="2500" b="1" dirty="0">
                <a:solidFill>
                  <a:schemeClr val="tx1">
                    <a:lumMod val="95000"/>
                    <a:lumOff val="5000"/>
                  </a:schemeClr>
                </a:solidFill>
                <a:latin typeface="Times New Roman" panose="02020603050405020304" pitchFamily="18" charset="0"/>
                <a:cs typeface="Times New Roman" panose="02020603050405020304" pitchFamily="18" charset="0"/>
              </a:rPr>
              <a:t>III. </a:t>
            </a:r>
            <a:r>
              <a:rPr lang="en-US" sz="2800" b="1" i="0" dirty="0">
                <a:solidFill>
                  <a:srgbClr val="222222"/>
                </a:solidFill>
                <a:effectLst/>
                <a:latin typeface="Times New Roman" panose="02020603050405020304" pitchFamily="18" charset="0"/>
                <a:cs typeface="Times New Roman" panose="02020603050405020304" pitchFamily="18" charset="0"/>
              </a:rPr>
              <a:t>Scheduling Algorithm</a:t>
            </a:r>
          </a:p>
        </p:txBody>
      </p:sp>
      <p:sp>
        <p:nvSpPr>
          <p:cNvPr id="7" name="Text Placeholder 7">
            <a:extLst>
              <a:ext uri="{FF2B5EF4-FFF2-40B4-BE49-F238E27FC236}">
                <a16:creationId xmlns:a16="http://schemas.microsoft.com/office/drawing/2014/main" id="{1EA23E69-EF62-447A-A8D1-2A854F17F220}"/>
              </a:ext>
            </a:extLst>
          </p:cNvPr>
          <p:cNvSpPr txBox="1">
            <a:spLocks/>
          </p:cNvSpPr>
          <p:nvPr/>
        </p:nvSpPr>
        <p:spPr>
          <a:xfrm>
            <a:off x="324528" y="1474160"/>
            <a:ext cx="10902281" cy="5532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Bef>
                <a:spcPts val="0"/>
              </a:spcBef>
              <a:spcAft>
                <a:spcPts val="800"/>
              </a:spcAft>
              <a:buNone/>
            </a:pPr>
            <a:r>
              <a:rPr lang="en-US" sz="240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6. Multilevel Queue Scheduling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Placeholder 7">
            <a:extLst>
              <a:ext uri="{FF2B5EF4-FFF2-40B4-BE49-F238E27FC236}">
                <a16:creationId xmlns:a16="http://schemas.microsoft.com/office/drawing/2014/main" id="{14320AB3-7D12-4335-B29F-2C6A427C1E95}"/>
              </a:ext>
            </a:extLst>
          </p:cNvPr>
          <p:cNvSpPr txBox="1">
            <a:spLocks/>
          </p:cNvSpPr>
          <p:nvPr/>
        </p:nvSpPr>
        <p:spPr>
          <a:xfrm>
            <a:off x="329687" y="2059359"/>
            <a:ext cx="10902281" cy="36959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u="sng" dirty="0">
                <a:latin typeface="Times New Roman" panose="02020603050405020304" pitchFamily="18" charset="0"/>
                <a:cs typeface="Times New Roman" panose="02020603050405020304" pitchFamily="18" charset="0"/>
              </a:rPr>
              <a:t>Some advantages and Defect </a:t>
            </a:r>
            <a:r>
              <a:rPr lang="en-US" sz="22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Advantages:</a:t>
            </a:r>
          </a:p>
          <a:p>
            <a:pPr>
              <a:buFontTx/>
              <a:buChar char="-"/>
            </a:pPr>
            <a:r>
              <a:rPr lang="en-US" sz="2200" dirty="0">
                <a:latin typeface="Times New Roman" panose="02020603050405020304" pitchFamily="18" charset="0"/>
                <a:cs typeface="Times New Roman" panose="02020603050405020304" pitchFamily="18" charset="0"/>
              </a:rPr>
              <a:t>We can apply many different types of scheduling algorithms</a:t>
            </a:r>
          </a:p>
          <a:p>
            <a:pPr>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Defect:</a:t>
            </a:r>
          </a:p>
          <a:p>
            <a:pPr>
              <a:buFontTx/>
              <a:buChar char="-"/>
            </a:pPr>
            <a:r>
              <a:rPr lang="en-US" sz="2200" dirty="0">
                <a:latin typeface="Times New Roman" panose="02020603050405020304" pitchFamily="18" charset="0"/>
                <a:cs typeface="Times New Roman" panose="02020603050405020304" pitchFamily="18" charset="0"/>
              </a:rPr>
              <a:t>It will cause low-level processes to not execute or, if present, to wait for a long time(Convoy).</a:t>
            </a:r>
          </a:p>
        </p:txBody>
      </p:sp>
    </p:spTree>
    <p:extLst>
      <p:ext uri="{BB962C8B-B14F-4D97-AF65-F5344CB8AC3E}">
        <p14:creationId xmlns:p14="http://schemas.microsoft.com/office/powerpoint/2010/main" val="2465829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CPU Scheduling</a:t>
            </a:r>
          </a:p>
        </p:txBody>
      </p:sp>
      <p:sp>
        <p:nvSpPr>
          <p:cNvPr id="6" name="TextBox 5">
            <a:extLst>
              <a:ext uri="{FF2B5EF4-FFF2-40B4-BE49-F238E27FC236}">
                <a16:creationId xmlns:a16="http://schemas.microsoft.com/office/drawing/2014/main" id="{6517B6C9-069D-47BB-9503-AC4924FDF11F}"/>
              </a:ext>
            </a:extLst>
          </p:cNvPr>
          <p:cNvSpPr txBox="1"/>
          <p:nvPr/>
        </p:nvSpPr>
        <p:spPr>
          <a:xfrm>
            <a:off x="3063968" y="2721114"/>
            <a:ext cx="6064064" cy="707886"/>
          </a:xfrm>
          <a:prstGeom prst="rect">
            <a:avLst/>
          </a:prstGeom>
          <a:noFill/>
        </p:spPr>
        <p:txBody>
          <a:bodyPr wrap="square">
            <a:spAutoFit/>
          </a:bodyPr>
          <a:lstStyle/>
          <a:p>
            <a:pPr algn="ctr"/>
            <a:r>
              <a:rPr lang="en-US" sz="4000" b="1" i="0" dirty="0">
                <a:solidFill>
                  <a:srgbClr val="222222"/>
                </a:solidFill>
                <a:effectLst/>
                <a:latin typeface="Times New Roman" panose="02020603050405020304" pitchFamily="18" charset="0"/>
                <a:cs typeface="Times New Roman" panose="02020603050405020304" pitchFamily="18" charset="0"/>
              </a:rPr>
              <a:t>Thanks for listening</a:t>
            </a:r>
          </a:p>
        </p:txBody>
      </p:sp>
      <p:sp>
        <p:nvSpPr>
          <p:cNvPr id="4" name="TextBox 3">
            <a:extLst>
              <a:ext uri="{FF2B5EF4-FFF2-40B4-BE49-F238E27FC236}">
                <a16:creationId xmlns:a16="http://schemas.microsoft.com/office/drawing/2014/main" id="{BBE00254-3B60-48BC-BF91-08C3DC32A541}"/>
              </a:ext>
            </a:extLst>
          </p:cNvPr>
          <p:cNvSpPr txBox="1"/>
          <p:nvPr/>
        </p:nvSpPr>
        <p:spPr>
          <a:xfrm>
            <a:off x="324528" y="3989620"/>
            <a:ext cx="6747903" cy="830997"/>
          </a:xfrm>
          <a:prstGeom prst="rect">
            <a:avLst/>
          </a:prstGeom>
          <a:noFill/>
        </p:spPr>
        <p:txBody>
          <a:bodyPr wrap="square">
            <a:spAutoFit/>
          </a:bodyPr>
          <a:lstStyle/>
          <a:p>
            <a:r>
              <a:rPr lang="en-US" sz="2400" i="0" dirty="0">
                <a:solidFill>
                  <a:srgbClr val="222222"/>
                </a:solidFill>
                <a:effectLst/>
                <a:latin typeface="Times New Roman" panose="02020603050405020304" pitchFamily="18" charset="0"/>
                <a:cs typeface="Times New Roman" panose="02020603050405020304" pitchFamily="18" charset="0"/>
              </a:rPr>
              <a:t>SV: </a:t>
            </a:r>
            <a:r>
              <a:rPr lang="en-US" sz="2400" i="0" dirty="0" err="1">
                <a:solidFill>
                  <a:srgbClr val="222222"/>
                </a:solidFill>
                <a:effectLst/>
                <a:latin typeface="Times New Roman" panose="02020603050405020304" pitchFamily="18" charset="0"/>
                <a:cs typeface="Times New Roman" panose="02020603050405020304" pitchFamily="18" charset="0"/>
              </a:rPr>
              <a:t>Phạm</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Tiến</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Thành</a:t>
            </a:r>
            <a:r>
              <a:rPr lang="en-US" sz="2400" i="0" dirty="0">
                <a:solidFill>
                  <a:srgbClr val="222222"/>
                </a:solidFill>
                <a:effectLst/>
                <a:latin typeface="Times New Roman" panose="02020603050405020304" pitchFamily="18" charset="0"/>
                <a:cs typeface="Times New Roman" panose="02020603050405020304" pitchFamily="18" charset="0"/>
              </a:rPr>
              <a:t> </a:t>
            </a:r>
            <a:r>
              <a:rPr lang="en-US" sz="2400" i="0" dirty="0" err="1">
                <a:solidFill>
                  <a:srgbClr val="222222"/>
                </a:solidFill>
                <a:effectLst/>
                <a:latin typeface="Times New Roman" panose="02020603050405020304" pitchFamily="18" charset="0"/>
                <a:cs typeface="Times New Roman" panose="02020603050405020304" pitchFamily="18" charset="0"/>
              </a:rPr>
              <a:t>Công</a:t>
            </a:r>
            <a:endParaRPr lang="en-US" sz="2400" i="0" dirty="0">
              <a:solidFill>
                <a:srgbClr val="222222"/>
              </a:solidFill>
              <a:effectLst/>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MSSV: 20010886</a:t>
            </a:r>
            <a:endParaRPr lang="en-US" sz="24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5295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15444-B31C-4FFE-9C47-A2ABEDD9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638697" y="1950721"/>
            <a:ext cx="6165668" cy="1898468"/>
          </a:xfrm>
          <a:prstGeom prst="rect">
            <a:avLst/>
          </a:prstGeom>
          <a:noFill/>
        </p:spPr>
        <p:txBody>
          <a:bodyPr wrap="square" rtlCol="0">
            <a:spAutoFit/>
          </a:bodyPr>
          <a:lstStyle/>
          <a:p>
            <a:endParaRPr lang="en-US" dirty="0"/>
          </a:p>
        </p:txBody>
      </p:sp>
      <p:sp>
        <p:nvSpPr>
          <p:cNvPr id="6" name="Rectangle 5">
            <a:extLst>
              <a:ext uri="{FF2B5EF4-FFF2-40B4-BE49-F238E27FC236}">
                <a16:creationId xmlns:a16="http://schemas.microsoft.com/office/drawing/2014/main" id="{85E35608-BB99-457B-A20C-2A7891B25053}"/>
              </a:ext>
            </a:extLst>
          </p:cNvPr>
          <p:cNvSpPr/>
          <p:nvPr/>
        </p:nvSpPr>
        <p:spPr>
          <a:xfrm>
            <a:off x="511779" y="2967335"/>
            <a:ext cx="11168442"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Multilevel Feedback Queue Scheduling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107460558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C20-12F2-4DED-BFEB-2F1B0FBE6716}"/>
              </a:ext>
            </a:extLst>
          </p:cNvPr>
          <p:cNvSpPr>
            <a:spLocks noGrp="1"/>
          </p:cNvSpPr>
          <p:nvPr>
            <p:ph type="title"/>
          </p:nvPr>
        </p:nvSpPr>
        <p:spPr/>
        <p:txBody>
          <a:bodyPr>
            <a:noAutofit/>
          </a:bodyPr>
          <a:lstStyle/>
          <a:p>
            <a:r>
              <a:rPr lang="en-US" sz="2800" dirty="0">
                <a:latin typeface="Times New Roman" panose="02020603050405020304" pitchFamily="18" charset="0"/>
                <a:ea typeface="Calibri" panose="020F0502020204030204" pitchFamily="34" charset="0"/>
                <a:cs typeface="Times New Roman" panose="02020603050405020304" pitchFamily="18" charset="0"/>
              </a:rPr>
              <a:t>General introduction</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FD42F6-B6ED-42F8-829E-674D654A6722}"/>
              </a:ext>
            </a:extLst>
          </p:cNvPr>
          <p:cNvSpPr txBox="1"/>
          <p:nvPr/>
        </p:nvSpPr>
        <p:spPr>
          <a:xfrm>
            <a:off x="1490565" y="1779738"/>
            <a:ext cx="7233557" cy="2041585"/>
          </a:xfrm>
          <a:prstGeom prst="rect">
            <a:avLst/>
          </a:prstGeom>
          <a:noFill/>
        </p:spPr>
        <p:txBody>
          <a:bodyPr wrap="square">
            <a:spAutoFit/>
          </a:bodyPr>
          <a:lstStyle/>
          <a:p>
            <a:pPr>
              <a:lnSpc>
                <a:spcPct val="107000"/>
              </a:lnSpc>
              <a:spcAft>
                <a:spcPts val="800"/>
              </a:spcAft>
            </a:pPr>
            <a:r>
              <a:rPr lang="en-US" sz="2400" dirty="0">
                <a:latin typeface="Times New Roman" panose="02020603050405020304" pitchFamily="18" charset="0"/>
                <a:ea typeface="Tahoma" panose="020B0604030504040204" pitchFamily="34"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a multilevel queue-scheduling algorithm, processes are permanently assigned to a queue on entry to the system. Processes do not move between queues. This setup has the advantage of low scheduling overhead, but the disadvantage of being inflexible.</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4593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7FF12B-2889-469A-B24A-122FD34CCEAC}"/>
              </a:ext>
            </a:extLst>
          </p:cNvPr>
          <p:cNvSpPr txBox="1"/>
          <p:nvPr/>
        </p:nvSpPr>
        <p:spPr>
          <a:xfrm>
            <a:off x="1645996" y="1547268"/>
            <a:ext cx="801181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Multilevel feedback queue scheduling, however, allows a process to move between queues. The idea is to separate processes with different CPU-burst characteristics. If a process uses too much CPU time, it will be moved to a lower-priority queue. Similarly, a process that waits too long in a lower-priority queue may be moved to a higher-priority queue. This form of aging prevents starvation.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But</a:t>
            </a:r>
          </a:p>
        </p:txBody>
      </p:sp>
    </p:spTree>
    <p:extLst>
      <p:ext uri="{BB962C8B-B14F-4D97-AF65-F5344CB8AC3E}">
        <p14:creationId xmlns:p14="http://schemas.microsoft.com/office/powerpoint/2010/main" val="3234992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a:xfrm>
            <a:off x="350654" y="385321"/>
            <a:ext cx="8061101" cy="941572"/>
          </a:xfrm>
        </p:spPr>
        <p:txBody>
          <a:bodyPr>
            <a:noAutofit/>
          </a:bodyPr>
          <a:lstStyle/>
          <a:p>
            <a:r>
              <a:rPr lang="en-US" sz="2800" b="0" dirty="0">
                <a:latin typeface="Times New Roman" panose="02020603050405020304" pitchFamily="18" charset="0"/>
                <a:cs typeface="Times New Roman" panose="02020603050405020304" pitchFamily="18" charset="0"/>
              </a:rPr>
              <a:t>In general, a multilevel feedback queue scheduler is defined by the following parameters</a:t>
            </a:r>
            <a:r>
              <a:rPr lang="en-US" b="0" dirty="0"/>
              <a:t>:</a:t>
            </a:r>
            <a:endParaRPr lang="en-US"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471748" y="1386147"/>
            <a:ext cx="776804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number of queues</a:t>
            </a:r>
            <a:r>
              <a:rPr lang="en-US" dirty="0"/>
              <a:t>.</a:t>
            </a:r>
          </a:p>
        </p:txBody>
      </p:sp>
      <p:sp>
        <p:nvSpPr>
          <p:cNvPr id="3" name="TextBox 2"/>
          <p:cNvSpPr txBox="1"/>
          <p:nvPr/>
        </p:nvSpPr>
        <p:spPr>
          <a:xfrm>
            <a:off x="1471748" y="1993959"/>
            <a:ext cx="7768046"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scheduling algorithm for each queue.</a:t>
            </a:r>
          </a:p>
        </p:txBody>
      </p:sp>
      <p:sp>
        <p:nvSpPr>
          <p:cNvPr id="4" name="TextBox 3"/>
          <p:cNvSpPr txBox="1"/>
          <p:nvPr/>
        </p:nvSpPr>
        <p:spPr>
          <a:xfrm>
            <a:off x="1471748" y="2601771"/>
            <a:ext cx="7768046"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method used to determine when to upgrade a process to a higher-priority queue.</a:t>
            </a:r>
          </a:p>
        </p:txBody>
      </p:sp>
      <p:sp>
        <p:nvSpPr>
          <p:cNvPr id="7" name="TextBox 6"/>
          <p:cNvSpPr txBox="1"/>
          <p:nvPr/>
        </p:nvSpPr>
        <p:spPr>
          <a:xfrm>
            <a:off x="1471748" y="3855914"/>
            <a:ext cx="7768046"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method used to determine when to demote a process to a lower-priority queue.</a:t>
            </a:r>
          </a:p>
        </p:txBody>
      </p:sp>
      <p:sp>
        <p:nvSpPr>
          <p:cNvPr id="9" name="TextBox 8"/>
          <p:cNvSpPr txBox="1"/>
          <p:nvPr/>
        </p:nvSpPr>
        <p:spPr>
          <a:xfrm>
            <a:off x="1471748" y="4833058"/>
            <a:ext cx="7768046"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method used to determine which queue a process will enter when that process needs service.</a:t>
            </a:r>
          </a:p>
        </p:txBody>
      </p:sp>
    </p:spTree>
    <p:extLst>
      <p:ext uri="{BB962C8B-B14F-4D97-AF65-F5344CB8AC3E}">
        <p14:creationId xmlns:p14="http://schemas.microsoft.com/office/powerpoint/2010/main" val="12772028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down)">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P spid="7" grpId="0"/>
      <p:bldP spid="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A5205-8A63-4307-9A61-EF6EB99CE8F6}"/>
              </a:ext>
            </a:extLst>
          </p:cNvPr>
          <p:cNvSpPr txBox="1"/>
          <p:nvPr/>
        </p:nvSpPr>
        <p:spPr>
          <a:xfrm>
            <a:off x="465599" y="264663"/>
            <a:ext cx="6097554" cy="523220"/>
          </a:xfrm>
          <a:prstGeom prst="rect">
            <a:avLst/>
          </a:prstGeom>
          <a:noFill/>
        </p:spPr>
        <p:txBody>
          <a:bodyPr wrap="square">
            <a:spAutoFit/>
          </a:bodyPr>
          <a:lstStyle/>
          <a:p>
            <a:r>
              <a:rPr lang="en-US" sz="2800" dirty="0">
                <a:solidFill>
                  <a:schemeClr val="accent1"/>
                </a:solidFill>
                <a:latin typeface="Times New Roman" panose="02020603050405020304" pitchFamily="18" charset="0"/>
                <a:cs typeface="Times New Roman" panose="02020603050405020304" pitchFamily="18" charset="0"/>
              </a:rPr>
              <a:t>The definition</a:t>
            </a:r>
            <a:endParaRPr lang="en-US" sz="28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463039" y="1811383"/>
            <a:ext cx="8699863"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The definition of a multilevel feedback queue scheduler makes it the most general CPU-scheduling algorithm. It can be configured to match a specific system under design. Unfortunately, it also requires some means of selecting values for all the parameters to define the best scheduler. Although a multilevel feedback queue is the </a:t>
            </a:r>
            <a:r>
              <a:rPr lang="en-US" sz="2400" b="1" dirty="0">
                <a:latin typeface="Times New Roman" panose="02020603050405020304" pitchFamily="18" charset="0"/>
                <a:cs typeface="Times New Roman" panose="02020603050405020304" pitchFamily="18" charset="0"/>
              </a:rPr>
              <a:t>most general scheme</a:t>
            </a:r>
            <a:r>
              <a:rPr lang="en-US" sz="2400" dirty="0">
                <a:latin typeface="Times New Roman" panose="02020603050405020304" pitchFamily="18" charset="0"/>
                <a:cs typeface="Times New Roman" panose="02020603050405020304" pitchFamily="18" charset="0"/>
              </a:rPr>
              <a:t>, it is also the </a:t>
            </a:r>
            <a:r>
              <a:rPr lang="en-US" sz="2400" b="1" dirty="0">
                <a:latin typeface="Times New Roman" panose="02020603050405020304" pitchFamily="18" charset="0"/>
                <a:cs typeface="Times New Roman" panose="02020603050405020304" pitchFamily="18" charset="0"/>
              </a:rPr>
              <a:t>most complex</a:t>
            </a:r>
            <a:r>
              <a:rPr lang="en-US" dirty="0"/>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098156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Example</a:t>
            </a:r>
          </a:p>
        </p:txBody>
      </p:sp>
      <p:pic>
        <p:nvPicPr>
          <p:cNvPr id="1026" name="Picture 2" descr="1606975413-7144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6536" y="1097280"/>
            <a:ext cx="4945427" cy="235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p:nvPr/>
        </p:nvSpPr>
        <p:spPr>
          <a:xfrm>
            <a:off x="531223" y="4066903"/>
            <a:ext cx="9866812" cy="120032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First of all, Suppose that queues 1 and 2 follow round robin with time quantum 8 and 16 respectively and queue 3 follows FCFS. One of the implementations of Multilevel Feedback Queue Scheduling is as follows:</a:t>
            </a:r>
          </a:p>
        </p:txBody>
      </p:sp>
    </p:spTree>
    <p:extLst>
      <p:ext uri="{BB962C8B-B14F-4D97-AF65-F5344CB8AC3E}">
        <p14:creationId xmlns:p14="http://schemas.microsoft.com/office/powerpoint/2010/main" val="6982258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arn(inVertic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arn(inVertic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0891" y="646442"/>
            <a:ext cx="8194766" cy="461665"/>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any process starts executing then firstly it enters queue 1.</a:t>
            </a:r>
          </a:p>
        </p:txBody>
      </p:sp>
      <p:sp>
        <p:nvSpPr>
          <p:cNvPr id="4" name="TextBox 3"/>
          <p:cNvSpPr txBox="1"/>
          <p:nvPr/>
        </p:nvSpPr>
        <p:spPr>
          <a:xfrm>
            <a:off x="600891" y="1663338"/>
            <a:ext cx="9562012"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queue 1, the process executes for 8 unit and if it completes in these 8 units or it gives CPU for I/O operation in these 8 units unit than the priority of this process does not change, and if for some reasons it again comes in the ready queue than it again starts its execution in the Queue 1.</a:t>
            </a:r>
          </a:p>
        </p:txBody>
      </p:sp>
      <p:sp>
        <p:nvSpPr>
          <p:cNvPr id="5" name="TextBox 4"/>
          <p:cNvSpPr txBox="1"/>
          <p:nvPr/>
        </p:nvSpPr>
        <p:spPr>
          <a:xfrm>
            <a:off x="600891" y="3788229"/>
            <a:ext cx="910045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a process that is in queue 1 does not complete in 8 units then its priority gets reduced and it gets shifted to queue 2.</a:t>
            </a:r>
          </a:p>
        </p:txBody>
      </p:sp>
    </p:spTree>
    <p:extLst>
      <p:ext uri="{BB962C8B-B14F-4D97-AF65-F5344CB8AC3E}">
        <p14:creationId xmlns:p14="http://schemas.microsoft.com/office/powerpoint/2010/main" val="4184498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5429" y="693112"/>
            <a:ext cx="9335588"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Above points 2 and 3 are also true for processes in queue 2 but the time quantum is 16 units. Generally, if any process does not complete in a given time quantum then it gets shifted to the lower priority queue.</a:t>
            </a:r>
          </a:p>
        </p:txBody>
      </p:sp>
      <p:sp>
        <p:nvSpPr>
          <p:cNvPr id="4" name="TextBox 3"/>
          <p:cNvSpPr txBox="1"/>
          <p:nvPr/>
        </p:nvSpPr>
        <p:spPr>
          <a:xfrm>
            <a:off x="435429" y="2281645"/>
            <a:ext cx="950976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After that in the last queue, all processes are scheduled in an FCFS manner.</a:t>
            </a:r>
          </a:p>
        </p:txBody>
      </p:sp>
      <p:sp>
        <p:nvSpPr>
          <p:cNvPr id="5" name="TextBox 4"/>
          <p:cNvSpPr txBox="1"/>
          <p:nvPr/>
        </p:nvSpPr>
        <p:spPr>
          <a:xfrm>
            <a:off x="435430" y="3500846"/>
            <a:ext cx="9335588"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is important to note that a process that is in a lower priority queue can only execute only when the higher priority queues are empty.</a:t>
            </a:r>
          </a:p>
        </p:txBody>
      </p:sp>
      <p:sp>
        <p:nvSpPr>
          <p:cNvPr id="6" name="TextBox 5"/>
          <p:cNvSpPr txBox="1"/>
          <p:nvPr/>
        </p:nvSpPr>
        <p:spPr>
          <a:xfrm>
            <a:off x="435429" y="4720047"/>
            <a:ext cx="9335588"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Any running process in the lower priority queue can be interrupted by a process arriving in the higher priority queue.</a:t>
            </a:r>
          </a:p>
        </p:txBody>
      </p:sp>
    </p:spTree>
    <p:extLst>
      <p:ext uri="{BB962C8B-B14F-4D97-AF65-F5344CB8AC3E}">
        <p14:creationId xmlns:p14="http://schemas.microsoft.com/office/powerpoint/2010/main" val="39219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arn(inVertic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983BEA2-86FD-4C6F-8ED9-4A658B961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598920"/>
          </a:xfrm>
          <a:prstGeom prst="rect">
            <a:avLst/>
          </a:prstGeom>
        </p:spPr>
      </p:pic>
      <p:sp>
        <p:nvSpPr>
          <p:cNvPr id="2" name="TextBox 1">
            <a:extLst>
              <a:ext uri="{FF2B5EF4-FFF2-40B4-BE49-F238E27FC236}">
                <a16:creationId xmlns:a16="http://schemas.microsoft.com/office/drawing/2014/main" id="{095B9C65-94AF-4FC7-9E51-81916082F897}"/>
              </a:ext>
            </a:extLst>
          </p:cNvPr>
          <p:cNvSpPr txBox="1"/>
          <p:nvPr/>
        </p:nvSpPr>
        <p:spPr>
          <a:xfrm>
            <a:off x="3362960" y="3078481"/>
            <a:ext cx="8727440" cy="5217839"/>
          </a:xfrm>
          <a:prstGeom prst="rect">
            <a:avLst/>
          </a:prstGeom>
          <a:noFill/>
        </p:spPr>
        <p:txBody>
          <a:bodyPr wrap="square" rtlCol="0">
            <a:spAutoFit/>
          </a:bodyPr>
          <a:lstStyle/>
          <a:p>
            <a:pPr marL="3028950" lvl="6" indent="-285750">
              <a:lnSpc>
                <a:spcPct val="200000"/>
              </a:lnSpc>
              <a:buFont typeface="Wingdings" panose="05000000000000000000" pitchFamily="2" charset="2"/>
              <a:buChar char="Ø"/>
            </a:pPr>
            <a:r>
              <a:rPr lang="en-US"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Persistence:</a:t>
            </a:r>
          </a:p>
          <a:p>
            <a:pPr marL="3943350" lvl="8" indent="-285750">
              <a:lnSpc>
                <a:spcPct val="107000"/>
              </a:lnSpc>
              <a:spcAft>
                <a:spcPts val="800"/>
              </a:spcAft>
              <a:buFont typeface="Arial" panose="020B0604020202020204" pitchFamily="34" charset="0"/>
              <a:buChar char="•"/>
            </a:pPr>
            <a:r>
              <a:rPr lang="en-US" sz="2000" i="1"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Dialogue</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943350" lvl="8"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I/O Devices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943350" lvl="8" indent="-285750">
              <a:lnSpc>
                <a:spcPct val="107000"/>
              </a:lnSpc>
              <a:spcAft>
                <a:spcPts val="800"/>
              </a:spcAft>
              <a:buFont typeface="Arial" panose="020B0604020202020204" pitchFamily="34" charset="0"/>
              <a:buChar char="•"/>
            </a:pPr>
            <a:r>
              <a:rPr lang="en-US" sz="20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Hard Disk Drives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943350" lvl="8"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Redundant Disk Arrays (RAID)</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943350" lvl="8"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Files and Directories</a:t>
            </a:r>
            <a:endPar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114550" lvl="4" indent="-285750">
              <a:lnSpc>
                <a:spcPct val="107000"/>
              </a:lnSpc>
              <a:spcAft>
                <a:spcPts val="800"/>
              </a:spcAf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200000"/>
              </a:lnSpc>
              <a:buFont typeface="Wingdings" panose="05000000000000000000" pitchFamily="2" charset="2"/>
              <a:buChar char="Ø"/>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C5D5D0C-5F86-4851-B5B5-26FB3E85744B}"/>
              </a:ext>
            </a:extLst>
          </p:cNvPr>
          <p:cNvSpPr txBox="1"/>
          <p:nvPr/>
        </p:nvSpPr>
        <p:spPr>
          <a:xfrm>
            <a:off x="-1422400" y="3159760"/>
            <a:ext cx="8270240" cy="3266985"/>
          </a:xfrm>
          <a:prstGeom prst="rect">
            <a:avLst/>
          </a:prstGeom>
          <a:noFill/>
        </p:spPr>
        <p:txBody>
          <a:bodyPr wrap="square" rtlCol="0">
            <a:spAutoFit/>
          </a:bodyPr>
          <a:lstStyle/>
          <a:p>
            <a:pPr marL="2571750" lvl="5" indent="-285750">
              <a:lnSpc>
                <a:spcPct val="200000"/>
              </a:lnSpc>
              <a:buFont typeface="Wingdings" panose="05000000000000000000" pitchFamily="2" charset="2"/>
              <a:buChar char="Ø"/>
            </a:pPr>
            <a:r>
              <a:rPr lang="en-US" sz="24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Concurrency:</a:t>
            </a:r>
          </a:p>
          <a:p>
            <a:pPr marL="3486150" lvl="7"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Concurrency and threads </a:t>
            </a:r>
          </a:p>
          <a:p>
            <a:pPr marL="3486150" lvl="7"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Dialogue</a:t>
            </a:r>
          </a:p>
          <a:p>
            <a:pPr marL="3486150" lvl="7"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Thread API</a:t>
            </a:r>
          </a:p>
          <a:p>
            <a:pPr marL="3486150" lvl="7"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Locks</a:t>
            </a:r>
          </a:p>
          <a:p>
            <a:pPr marL="3486150" lvl="7" indent="-285750">
              <a:lnSpc>
                <a:spcPct val="107000"/>
              </a:lnSpc>
              <a:spcAft>
                <a:spcPts val="800"/>
              </a:spcAft>
              <a:buFont typeface="Arial" panose="020B0604020202020204" pitchFamily="34" charset="0"/>
              <a:buChar char="•"/>
            </a:pPr>
            <a:r>
              <a:rPr lang="en-US" sz="20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Locked data structures</a:t>
            </a:r>
          </a:p>
          <a:p>
            <a:pPr lvl="8">
              <a:lnSpc>
                <a:spcPct val="107000"/>
              </a:lnSpc>
              <a:spcAft>
                <a:spcPts val="800"/>
              </a:spcAft>
            </a:pPr>
            <a:endParaRPr lang="en-US"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647562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CCA17E5-5CD5-4D4C-880E-01F2D96897DF}"/>
              </a:ext>
            </a:extLst>
          </p:cNvPr>
          <p:cNvSpPr>
            <a:spLocks noGrp="1"/>
          </p:cNvSpPr>
          <p:nvPr>
            <p:ph type="title"/>
          </p:nvPr>
        </p:nvSpPr>
        <p:spPr>
          <a:xfrm>
            <a:off x="324528" y="218451"/>
            <a:ext cx="8061101" cy="1096543"/>
          </a:xfrm>
        </p:spPr>
        <p:txBody>
          <a:bodyPr>
            <a:noAutofit/>
          </a:bodyPr>
          <a:lstStyle/>
          <a:p>
            <a:r>
              <a:rPr lang="en-US" sz="2800" b="0" dirty="0">
                <a:latin typeface="Times New Roman" panose="02020603050405020304" pitchFamily="18" charset="0"/>
                <a:cs typeface="Times New Roman" panose="02020603050405020304" pitchFamily="18" charset="0"/>
              </a:rPr>
              <a:t>The need for Multilevel Feedback Queue Scheduling(MFQS)</a:t>
            </a:r>
            <a:br>
              <a:rPr lang="en-US" b="0" dirty="0"/>
            </a:br>
            <a:b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br>
            <a:br>
              <a:rPr lang="en-US" sz="2400" b="0" i="0" dirty="0">
                <a:solidFill>
                  <a:srgbClr val="212529"/>
                </a:solidFill>
                <a:effectLst/>
                <a:latin typeface="Times New Roman" panose="02020603050405020304" pitchFamily="18" charset="0"/>
                <a:cs typeface="Times New Roman" panose="02020603050405020304" pitchFamily="18" charset="0"/>
              </a:rPr>
            </a:br>
            <a:br>
              <a:rPr lang="en-US" sz="1400" b="0" i="0" dirty="0">
                <a:solidFill>
                  <a:srgbClr val="212529"/>
                </a:solidFill>
                <a:effectLst/>
                <a:latin typeface="system-ui"/>
              </a:rPr>
            </a:br>
            <a:br>
              <a:rPr lang="en-US" sz="1400" b="0" i="0" dirty="0">
                <a:solidFill>
                  <a:srgbClr val="212529"/>
                </a:solidFill>
                <a:effectLst/>
                <a:latin typeface="system-ui"/>
              </a:rPr>
            </a:b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39931" y="1229837"/>
            <a:ext cx="818605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Following are some points to understand the need for such complex scheduling</a:t>
            </a:r>
            <a:r>
              <a:rPr lang="en-US" dirty="0"/>
              <a:t>:</a:t>
            </a:r>
          </a:p>
        </p:txBody>
      </p:sp>
      <p:sp>
        <p:nvSpPr>
          <p:cNvPr id="3" name="TextBox 2"/>
          <p:cNvSpPr txBox="1"/>
          <p:nvPr/>
        </p:nvSpPr>
        <p:spPr>
          <a:xfrm>
            <a:off x="1045029" y="2326380"/>
            <a:ext cx="768096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scheduling is more flexible than Multilevel queue scheduling.</a:t>
            </a:r>
          </a:p>
        </p:txBody>
      </p:sp>
      <p:sp>
        <p:nvSpPr>
          <p:cNvPr id="4" name="TextBox 3"/>
          <p:cNvSpPr txBox="1"/>
          <p:nvPr/>
        </p:nvSpPr>
        <p:spPr>
          <a:xfrm>
            <a:off x="1045029" y="3422923"/>
            <a:ext cx="734060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algorithm helps in reducing the response time.</a:t>
            </a:r>
          </a:p>
        </p:txBody>
      </p:sp>
    </p:spTree>
    <p:extLst>
      <p:ext uri="{BB962C8B-B14F-4D97-AF65-F5344CB8AC3E}">
        <p14:creationId xmlns:p14="http://schemas.microsoft.com/office/powerpoint/2010/main" val="29227398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7611" y="1175657"/>
            <a:ext cx="8978537" cy="369331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order to optimize the turnaround time, the SJF algorithm is needed which basically requires the running time of processes in order to schedule them. As we know that the running time of processes is not known in advance. Also, this scheduling mainly runs a process for a time quantum and after that, it can change the priority of the process if the process is long. Thus this scheduling algorithm mainly learns from the past behavior of the processes and then it can predict the future behavior of the processes. In this way, MFQS tries to run a shorter process first which in return leads to optimize the turnaround time.</a:t>
            </a:r>
          </a:p>
          <a:p>
            <a:endParaRPr lang="en-US" dirty="0"/>
          </a:p>
        </p:txBody>
      </p:sp>
    </p:spTree>
    <p:extLst>
      <p:ext uri="{BB962C8B-B14F-4D97-AF65-F5344CB8AC3E}">
        <p14:creationId xmlns:p14="http://schemas.microsoft.com/office/powerpoint/2010/main" val="33806135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2D398-BBD7-46C2-A698-53F4F969F3F8}"/>
              </a:ext>
            </a:extLst>
          </p:cNvPr>
          <p:cNvSpPr txBox="1"/>
          <p:nvPr/>
        </p:nvSpPr>
        <p:spPr>
          <a:xfrm>
            <a:off x="-1554" y="132575"/>
            <a:ext cx="6097554" cy="523220"/>
          </a:xfrm>
          <a:prstGeom prst="rect">
            <a:avLst/>
          </a:prstGeom>
          <a:noFill/>
        </p:spPr>
        <p:txBody>
          <a:bodyPr wrap="square">
            <a:spAutoFit/>
          </a:bodyPr>
          <a:lstStyle/>
          <a:p>
            <a:r>
              <a:rPr lang="en-US" sz="2800" dirty="0">
                <a:solidFill>
                  <a:schemeClr val="accent1"/>
                </a:solidFill>
                <a:latin typeface="Times New Roman" panose="02020603050405020304" pitchFamily="18" charset="0"/>
                <a:cs typeface="Times New Roman" panose="02020603050405020304" pitchFamily="18" charset="0"/>
              </a:rPr>
              <a:t>Advantages of MFQS</a:t>
            </a:r>
          </a:p>
        </p:txBody>
      </p:sp>
      <p:sp>
        <p:nvSpPr>
          <p:cNvPr id="5" name="TextBox 4">
            <a:extLst>
              <a:ext uri="{FF2B5EF4-FFF2-40B4-BE49-F238E27FC236}">
                <a16:creationId xmlns:a16="http://schemas.microsoft.com/office/drawing/2014/main" id="{321CEDBD-FD3C-4B6A-A0C3-1315B803DD0F}"/>
              </a:ext>
            </a:extLst>
          </p:cNvPr>
          <p:cNvSpPr txBox="1"/>
          <p:nvPr/>
        </p:nvSpPr>
        <p:spPr>
          <a:xfrm>
            <a:off x="1070532" y="1184717"/>
            <a:ext cx="6162868" cy="461665"/>
          </a:xfrm>
          <a:prstGeom prst="rect">
            <a:avLst/>
          </a:prstGeom>
          <a:noFill/>
        </p:spPr>
        <p:txBody>
          <a:bodyPr wrap="square">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is a flexible Scheduling Algorithm</a:t>
            </a:r>
          </a:p>
        </p:txBody>
      </p:sp>
      <p:sp>
        <p:nvSpPr>
          <p:cNvPr id="4" name="TextBox 3"/>
          <p:cNvSpPr txBox="1"/>
          <p:nvPr/>
        </p:nvSpPr>
        <p:spPr>
          <a:xfrm>
            <a:off x="1070532" y="1980361"/>
            <a:ext cx="8551817" cy="830997"/>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scheduling algorithm allows different processes to move between different queues.</a:t>
            </a:r>
          </a:p>
        </p:txBody>
      </p:sp>
      <p:sp>
        <p:nvSpPr>
          <p:cNvPr id="6" name="TextBox 5"/>
          <p:cNvSpPr txBox="1"/>
          <p:nvPr/>
        </p:nvSpPr>
        <p:spPr>
          <a:xfrm>
            <a:off x="1070532" y="3237670"/>
            <a:ext cx="8882743" cy="120032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this algorithm, A process that waits too long in a lower priority queue may be moved to a higher priority queue which helps in preventing starvation.</a:t>
            </a:r>
          </a:p>
        </p:txBody>
      </p:sp>
    </p:spTree>
    <p:extLst>
      <p:ext uri="{BB962C8B-B14F-4D97-AF65-F5344CB8AC3E}">
        <p14:creationId xmlns:p14="http://schemas.microsoft.com/office/powerpoint/2010/main" val="1292827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4"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9E827-48A1-4844-968C-EC1D7B6E67C1}"/>
              </a:ext>
            </a:extLst>
          </p:cNvPr>
          <p:cNvSpPr txBox="1"/>
          <p:nvPr/>
        </p:nvSpPr>
        <p:spPr>
          <a:xfrm>
            <a:off x="184281" y="151236"/>
            <a:ext cx="6097554" cy="523220"/>
          </a:xfrm>
          <a:prstGeom prst="rect">
            <a:avLst/>
          </a:prstGeom>
          <a:noFill/>
        </p:spPr>
        <p:txBody>
          <a:bodyPr wrap="square">
            <a:spAutoFit/>
          </a:bodyPr>
          <a:lstStyle/>
          <a:p>
            <a:r>
              <a:rPr lang="en-US" sz="2800" dirty="0">
                <a:solidFill>
                  <a:schemeClr val="accent1"/>
                </a:solidFill>
                <a:latin typeface="Times New Roman" panose="02020603050405020304" pitchFamily="18" charset="0"/>
                <a:cs typeface="Times New Roman" panose="02020603050405020304" pitchFamily="18" charset="0"/>
              </a:rPr>
              <a:t>Disadvantages of MFQS</a:t>
            </a:r>
          </a:p>
        </p:txBody>
      </p:sp>
      <p:sp>
        <p:nvSpPr>
          <p:cNvPr id="5" name="TextBox 4">
            <a:extLst>
              <a:ext uri="{FF2B5EF4-FFF2-40B4-BE49-F238E27FC236}">
                <a16:creationId xmlns:a16="http://schemas.microsoft.com/office/drawing/2014/main" id="{5CCAD527-1EEB-4658-BEC9-AAEA76A746DC}"/>
              </a:ext>
            </a:extLst>
          </p:cNvPr>
          <p:cNvSpPr txBox="1"/>
          <p:nvPr/>
        </p:nvSpPr>
        <p:spPr>
          <a:xfrm>
            <a:off x="1391507" y="1064338"/>
            <a:ext cx="6097554" cy="461665"/>
          </a:xfrm>
          <a:prstGeom prst="rect">
            <a:avLst/>
          </a:prstGeom>
          <a:noFill/>
        </p:spPr>
        <p:txBody>
          <a:bodyPr wrap="square">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algorithm is too complex</a:t>
            </a:r>
            <a:r>
              <a:rPr lang="en-US" dirty="0"/>
              <a:t>.</a:t>
            </a:r>
          </a:p>
        </p:txBody>
      </p:sp>
      <p:sp>
        <p:nvSpPr>
          <p:cNvPr id="2" name="TextBox 1"/>
          <p:cNvSpPr txBox="1"/>
          <p:nvPr/>
        </p:nvSpPr>
        <p:spPr>
          <a:xfrm>
            <a:off x="1391507" y="1915885"/>
            <a:ext cx="8142514" cy="830997"/>
          </a:xfrm>
          <a:prstGeom prst="rect">
            <a:avLst/>
          </a:prstGeom>
          <a:noFill/>
        </p:spPr>
        <p:txBody>
          <a:bodyPr wrap="square" rtlCol="0">
            <a:spAutoFit/>
          </a:bodyPr>
          <a:lstStyle/>
          <a:p>
            <a:pPr marL="342900" lvl="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processes are moving around different queues which leads to the production of more CPU overheads.</a:t>
            </a:r>
          </a:p>
        </p:txBody>
      </p:sp>
      <p:sp>
        <p:nvSpPr>
          <p:cNvPr id="4" name="TextBox 3"/>
          <p:cNvSpPr txBox="1"/>
          <p:nvPr/>
        </p:nvSpPr>
        <p:spPr>
          <a:xfrm>
            <a:off x="1391507" y="3136764"/>
            <a:ext cx="8142514" cy="110799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order to select the best scheduler this algorithm requires some other means to select the values.</a:t>
            </a:r>
          </a:p>
          <a:p>
            <a:endParaRPr lang="en-US" dirty="0"/>
          </a:p>
        </p:txBody>
      </p:sp>
    </p:spTree>
    <p:extLst>
      <p:ext uri="{BB962C8B-B14F-4D97-AF65-F5344CB8AC3E}">
        <p14:creationId xmlns:p14="http://schemas.microsoft.com/office/powerpoint/2010/main" val="35312566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2"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15444-B31C-4FFE-9C47-A2ABEDD97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p:cNvSpPr txBox="1"/>
          <p:nvPr/>
        </p:nvSpPr>
        <p:spPr>
          <a:xfrm>
            <a:off x="2638697" y="1950721"/>
            <a:ext cx="6165668" cy="1898468"/>
          </a:xfrm>
          <a:prstGeom prst="rect">
            <a:avLst/>
          </a:prstGeom>
          <a:noFill/>
        </p:spPr>
        <p:txBody>
          <a:bodyPr wrap="square" rtlCol="0">
            <a:spAutoFit/>
          </a:bodyPr>
          <a:lstStyle/>
          <a:p>
            <a:endParaRPr lang="en-US" dirty="0"/>
          </a:p>
        </p:txBody>
      </p:sp>
      <p:sp>
        <p:nvSpPr>
          <p:cNvPr id="6" name="Rectangle 5">
            <a:extLst>
              <a:ext uri="{FF2B5EF4-FFF2-40B4-BE49-F238E27FC236}">
                <a16:creationId xmlns:a16="http://schemas.microsoft.com/office/drawing/2014/main" id="{85E35608-BB99-457B-A20C-2A7891B25053}"/>
              </a:ext>
            </a:extLst>
          </p:cNvPr>
          <p:cNvSpPr/>
          <p:nvPr/>
        </p:nvSpPr>
        <p:spPr>
          <a:xfrm>
            <a:off x="3339477" y="2967335"/>
            <a:ext cx="5513048" cy="923330"/>
          </a:xfrm>
          <a:prstGeom prst="rect">
            <a:avLst/>
          </a:prstGeom>
          <a:noFill/>
        </p:spPr>
        <p:txBody>
          <a:bodyPr wrap="none" lIns="91440" tIns="45720" rIns="91440" bIns="45720">
            <a:spAutoFit/>
          </a:bodyPr>
          <a:lstStyle/>
          <a:p>
            <a:pPr algn="ctr"/>
            <a:r>
              <a:rPr lang="en-US" sz="54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Lottery </a:t>
            </a: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Scheduling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05478618"/>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C20-12F2-4DED-BFEB-2F1B0FBE6716}"/>
              </a:ext>
            </a:extLst>
          </p:cNvPr>
          <p:cNvSpPr>
            <a:spLocks noGrp="1"/>
          </p:cNvSpPr>
          <p:nvPr>
            <p:ph type="title"/>
          </p:nvPr>
        </p:nvSpPr>
        <p:spPr/>
        <p:txBody>
          <a:bodyPr>
            <a:noAutofit/>
          </a:bodyPr>
          <a:lstStyle/>
          <a:p>
            <a:r>
              <a:rPr lang="en-US" dirty="0">
                <a:latin typeface="Hind" panose="02000000000000000000" pitchFamily="2" charset="0"/>
                <a:cs typeface="Hind" panose="02000000000000000000" pitchFamily="2" charset="0"/>
              </a:rPr>
              <a:t>Proportional Share</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FD42F6-B6ED-42F8-829E-674D654A6722}"/>
              </a:ext>
            </a:extLst>
          </p:cNvPr>
          <p:cNvSpPr txBox="1"/>
          <p:nvPr/>
        </p:nvSpPr>
        <p:spPr>
          <a:xfrm>
            <a:off x="1490565" y="1779738"/>
            <a:ext cx="7233557" cy="2829493"/>
          </a:xfrm>
          <a:prstGeom prst="rect">
            <a:avLst/>
          </a:prstGeom>
          <a:noFill/>
        </p:spPr>
        <p:txBody>
          <a:bodyPr wrap="square">
            <a:spAutoFit/>
          </a:bodyPr>
          <a:lstStyle/>
          <a:p>
            <a:pPr marL="342900" indent="-342900">
              <a:lnSpc>
                <a:spcPct val="107000"/>
              </a:lnSpc>
              <a:spcAft>
                <a:spcPts val="800"/>
              </a:spcAft>
              <a:buFont typeface="Wingdings" panose="05000000000000000000" pitchFamily="2" charset="2"/>
              <a:buChar char="Ø"/>
            </a:pPr>
            <a:r>
              <a:rPr lang="en-US" sz="2000" dirty="0">
                <a:latin typeface="Hind" panose="02000000000000000000" pitchFamily="2" charset="0"/>
                <a:ea typeface="Tahoma" panose="020B0604030504040204" pitchFamily="34" charset="0"/>
                <a:cs typeface="Hind" panose="02000000000000000000" pitchFamily="2" charset="0"/>
              </a:rPr>
              <a:t>    </a:t>
            </a:r>
            <a:r>
              <a:rPr lang="en-US" sz="2000" dirty="0">
                <a:latin typeface="Hind" panose="02000000000000000000" pitchFamily="2" charset="0"/>
                <a:cs typeface="Hind" panose="02000000000000000000" pitchFamily="2" charset="0"/>
              </a:rPr>
              <a:t>Proportional-share is based around a simple concept: instead of optimizing for turnaround or response time, a scheduler might instead try </a:t>
            </a:r>
            <a:r>
              <a:rPr lang="en-US" sz="2000" u="sng" dirty="0">
                <a:latin typeface="Hind" panose="02000000000000000000" pitchFamily="2" charset="0"/>
                <a:cs typeface="Hind" panose="02000000000000000000" pitchFamily="2" charset="0"/>
              </a:rPr>
              <a:t>to guarantee that each job obtain a certain percentage of CPU time</a:t>
            </a:r>
            <a:r>
              <a:rPr lang="en-US" sz="2000" dirty="0">
                <a:latin typeface="Hind" panose="02000000000000000000" pitchFamily="2" charset="0"/>
                <a:cs typeface="Hind" panose="02000000000000000000" pitchFamily="2" charset="0"/>
              </a:rPr>
              <a:t>.</a:t>
            </a:r>
          </a:p>
          <a:p>
            <a:pPr marL="342900" indent="-342900">
              <a:lnSpc>
                <a:spcPct val="107000"/>
              </a:lnSpc>
              <a:spcAft>
                <a:spcPts val="800"/>
              </a:spcAft>
              <a:buFont typeface="Wingdings" panose="05000000000000000000" pitchFamily="2" charset="2"/>
              <a:buChar char="Ø"/>
            </a:pPr>
            <a:r>
              <a:rPr lang="en-US" sz="2000" dirty="0">
                <a:latin typeface="Hind" panose="02000000000000000000" pitchFamily="2" charset="0"/>
                <a:cs typeface="Hind" panose="02000000000000000000" pitchFamily="2" charset="0"/>
              </a:rPr>
              <a:t>The basic idea is quite simple: every so often, hold a lottery to determine which process should get to run next; processes that should run more often should be given more chances to win the lottery.</a:t>
            </a:r>
            <a:endParaRPr lang="en-US" sz="2000" dirty="0">
              <a:effectLst/>
              <a:latin typeface="Hind" panose="02000000000000000000" pitchFamily="2" charset="0"/>
              <a:ea typeface="Calibri" panose="020F0502020204030204" pitchFamily="34" charset="0"/>
              <a:cs typeface="Hind" panose="02000000000000000000" pitchFamily="2" charset="0"/>
            </a:endParaRPr>
          </a:p>
        </p:txBody>
      </p:sp>
    </p:spTree>
    <p:extLst>
      <p:ext uri="{BB962C8B-B14F-4D97-AF65-F5344CB8AC3E}">
        <p14:creationId xmlns:p14="http://schemas.microsoft.com/office/powerpoint/2010/main" val="2693077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7FF12B-2889-469A-B24A-122FD34CCEAC}"/>
              </a:ext>
            </a:extLst>
          </p:cNvPr>
          <p:cNvSpPr txBox="1"/>
          <p:nvPr/>
        </p:nvSpPr>
        <p:spPr>
          <a:xfrm>
            <a:off x="1645996" y="1547268"/>
            <a:ext cx="8011810" cy="2246769"/>
          </a:xfrm>
          <a:prstGeom prst="rect">
            <a:avLst/>
          </a:prstGeom>
          <a:noFill/>
        </p:spPr>
        <p:txBody>
          <a:bodyPr wrap="square" rtlCol="0">
            <a:spAutoFit/>
          </a:bodyPr>
          <a:lstStyle/>
          <a:p>
            <a:pPr marL="457200" indent="-457200">
              <a:buFont typeface="Wingdings" panose="05000000000000000000" pitchFamily="2" charset="2"/>
              <a:buChar char="§"/>
            </a:pPr>
            <a:r>
              <a:rPr lang="en-US" sz="2800" dirty="0">
                <a:latin typeface="Hind" panose="02000000000000000000" pitchFamily="2" charset="0"/>
                <a:cs typeface="Hind" panose="02000000000000000000" pitchFamily="2" charset="0"/>
              </a:rPr>
              <a:t>In more detail:</a:t>
            </a:r>
          </a:p>
          <a:p>
            <a:pPr marL="457200" indent="-457200">
              <a:buFont typeface="Arial" panose="020B0604020202020204" pitchFamily="34" charset="0"/>
              <a:buChar char="•"/>
            </a:pPr>
            <a:r>
              <a:rPr lang="en-US" sz="2800" dirty="0">
                <a:latin typeface="Hind" panose="02000000000000000000" pitchFamily="2" charset="0"/>
                <a:cs typeface="Hind" panose="02000000000000000000" pitchFamily="2" charset="0"/>
              </a:rPr>
              <a:t>How can we design a scheduler to share the CPU in a proportional manner?</a:t>
            </a:r>
          </a:p>
          <a:p>
            <a:pPr marL="457200" indent="-457200">
              <a:buFont typeface="Arial" panose="020B0604020202020204" pitchFamily="34" charset="0"/>
              <a:buChar char="•"/>
            </a:pPr>
            <a:r>
              <a:rPr lang="en-US" sz="2800" dirty="0">
                <a:latin typeface="Hind" panose="02000000000000000000" pitchFamily="2" charset="0"/>
                <a:cs typeface="Hind" panose="02000000000000000000" pitchFamily="2" charset="0"/>
              </a:rPr>
              <a:t>What are the key mechanisms for doing so?</a:t>
            </a:r>
          </a:p>
          <a:p>
            <a:pPr marL="457200" indent="-457200">
              <a:buFont typeface="Arial" panose="020B0604020202020204" pitchFamily="34" charset="0"/>
              <a:buChar char="•"/>
            </a:pPr>
            <a:r>
              <a:rPr lang="en-US" sz="2800" dirty="0">
                <a:latin typeface="Hind" panose="02000000000000000000" pitchFamily="2" charset="0"/>
                <a:cs typeface="Hind" panose="02000000000000000000" pitchFamily="2" charset="0"/>
              </a:rPr>
              <a:t>How effective are they?</a:t>
            </a:r>
            <a:endParaRPr lang="en-US" sz="2800" dirty="0">
              <a:solidFill>
                <a:schemeClr val="bg1"/>
              </a:solidFill>
              <a:latin typeface="Hind" panose="02000000000000000000" pitchFamily="2" charset="0"/>
              <a:cs typeface="Hind" panose="02000000000000000000" pitchFamily="2" charset="0"/>
            </a:endParaRPr>
          </a:p>
        </p:txBody>
      </p:sp>
      <p:sp>
        <p:nvSpPr>
          <p:cNvPr id="3" name="Title 2"/>
          <p:cNvSpPr>
            <a:spLocks noGrp="1"/>
          </p:cNvSpPr>
          <p:nvPr>
            <p:ph type="title"/>
          </p:nvPr>
        </p:nvSpPr>
        <p:spPr>
          <a:xfrm>
            <a:off x="269937" y="322695"/>
            <a:ext cx="8061101" cy="553289"/>
          </a:xfrm>
        </p:spPr>
        <p:txBody>
          <a:bodyPr>
            <a:normAutofit fontScale="90000"/>
          </a:bodyPr>
          <a:lstStyle/>
          <a:p>
            <a:r>
              <a:rPr lang="en-US" dirty="0">
                <a:latin typeface="Hind" panose="02000000000000000000" pitchFamily="2" charset="0"/>
                <a:cs typeface="Hind" panose="02000000000000000000" pitchFamily="2" charset="0"/>
              </a:rPr>
              <a:t>HOW TO SHARE THE CPU PROPORTIONALLY</a:t>
            </a:r>
            <a:endParaRPr lang="en-US" sz="2800" dirty="0">
              <a:latin typeface="Hind" panose="02000000000000000000" pitchFamily="2" charset="0"/>
              <a:cs typeface="Hind" panose="02000000000000000000" pitchFamily="2" charset="0"/>
            </a:endParaRPr>
          </a:p>
        </p:txBody>
      </p:sp>
    </p:spTree>
    <p:extLst>
      <p:ext uri="{BB962C8B-B14F-4D97-AF65-F5344CB8AC3E}">
        <p14:creationId xmlns:p14="http://schemas.microsoft.com/office/powerpoint/2010/main" val="23342220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circle(in)">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4158BD4-AA4A-494E-99A0-BDFF705BD91F}"/>
              </a:ext>
            </a:extLst>
          </p:cNvPr>
          <p:cNvSpPr>
            <a:spLocks noGrp="1"/>
          </p:cNvSpPr>
          <p:nvPr>
            <p:ph type="title"/>
          </p:nvPr>
        </p:nvSpPr>
        <p:spPr>
          <a:xfrm>
            <a:off x="350654" y="385321"/>
            <a:ext cx="8424856" cy="941572"/>
          </a:xfrm>
        </p:spPr>
        <p:txBody>
          <a:bodyPr>
            <a:noAutofit/>
          </a:bodyPr>
          <a:lstStyle/>
          <a:p>
            <a:r>
              <a:rPr lang="en-US" sz="3200" dirty="0">
                <a:latin typeface="Hind" panose="02000000000000000000" pitchFamily="2" charset="0"/>
                <a:cs typeface="Hind" panose="02000000000000000000" pitchFamily="2" charset="0"/>
              </a:rPr>
              <a:t>Basic Concept: Tickets Represent Your Share</a:t>
            </a:r>
          </a:p>
        </p:txBody>
      </p:sp>
      <p:sp>
        <p:nvSpPr>
          <p:cNvPr id="2" name="TextBox 1"/>
          <p:cNvSpPr txBox="1"/>
          <p:nvPr/>
        </p:nvSpPr>
        <p:spPr>
          <a:xfrm>
            <a:off x="1130554" y="1522625"/>
            <a:ext cx="7768046" cy="3416320"/>
          </a:xfrm>
          <a:prstGeom prst="rect">
            <a:avLst/>
          </a:prstGeom>
          <a:noFill/>
        </p:spPr>
        <p:txBody>
          <a:bodyPr wrap="square" rtlCol="0">
            <a:spAutoFit/>
          </a:bodyPr>
          <a:lstStyle/>
          <a:p>
            <a:pPr marL="285750" indent="-285750">
              <a:buFont typeface="Wingdings" panose="05000000000000000000" pitchFamily="2" charset="2"/>
              <a:buChar char="q"/>
            </a:pPr>
            <a:r>
              <a:rPr lang="en-US" sz="2400" dirty="0">
                <a:latin typeface="Hind" panose="02000000000000000000" pitchFamily="2" charset="0"/>
                <a:cs typeface="Hind" panose="02000000000000000000" pitchFamily="2" charset="0"/>
              </a:rPr>
              <a:t> Underlying lottery scheduling is one very basic concept: tickets , which are used to represent the share of a resource that a process should receive. The percent of tickets that a process has represents its share of the system resource in question.</a:t>
            </a:r>
          </a:p>
          <a:p>
            <a:pPr marL="285750" indent="-285750">
              <a:buFont typeface="Wingdings" panose="05000000000000000000" pitchFamily="2" charset="2"/>
              <a:buChar char="q"/>
            </a:pPr>
            <a:r>
              <a:rPr lang="en-US" sz="2400" dirty="0">
                <a:latin typeface="Hind" panose="02000000000000000000" pitchFamily="2" charset="0"/>
                <a:cs typeface="Hind" panose="02000000000000000000" pitchFamily="2" charset="0"/>
              </a:rPr>
              <a:t> Example, suppose we have two processes, A and B, and further that A has 75 tickets while B has only 25. Thus, what we would like is for A to receive 75% of the CPU and B the remaining 25%.</a:t>
            </a:r>
          </a:p>
        </p:txBody>
      </p:sp>
    </p:spTree>
    <p:extLst>
      <p:ext uri="{BB962C8B-B14F-4D97-AF65-F5344CB8AC3E}">
        <p14:creationId xmlns:p14="http://schemas.microsoft.com/office/powerpoint/2010/main" val="20982536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A5205-8A63-4307-9A61-EF6EB99CE8F6}"/>
              </a:ext>
            </a:extLst>
          </p:cNvPr>
          <p:cNvSpPr txBox="1"/>
          <p:nvPr/>
        </p:nvSpPr>
        <p:spPr>
          <a:xfrm>
            <a:off x="547485" y="332902"/>
            <a:ext cx="6097554" cy="553998"/>
          </a:xfrm>
          <a:prstGeom prst="rect">
            <a:avLst/>
          </a:prstGeom>
          <a:noFill/>
        </p:spPr>
        <p:txBody>
          <a:bodyPr wrap="square">
            <a:spAutoFit/>
          </a:bodyPr>
          <a:lstStyle/>
          <a:p>
            <a:r>
              <a:rPr lang="en-US" sz="3000" b="1" dirty="0">
                <a:solidFill>
                  <a:srgbClr val="002060"/>
                </a:solidFill>
                <a:latin typeface="Hind" panose="02000000000000000000" pitchFamily="2" charset="0"/>
                <a:cs typeface="Hind" panose="02000000000000000000" pitchFamily="2" charset="0"/>
              </a:rPr>
              <a:t>Lottery Scheduling (Probabilistic)</a:t>
            </a:r>
          </a:p>
        </p:txBody>
      </p:sp>
      <p:sp>
        <p:nvSpPr>
          <p:cNvPr id="2" name="TextBox 1"/>
          <p:cNvSpPr txBox="1"/>
          <p:nvPr/>
        </p:nvSpPr>
        <p:spPr>
          <a:xfrm>
            <a:off x="1463039" y="1811383"/>
            <a:ext cx="8699863" cy="230832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 </a:t>
            </a:r>
            <a:r>
              <a:rPr lang="en-US" sz="2400" dirty="0">
                <a:latin typeface="Hind" panose="02000000000000000000" pitchFamily="2" charset="0"/>
                <a:cs typeface="Hind" panose="02000000000000000000" pitchFamily="2" charset="0"/>
              </a:rPr>
              <a:t>Lottery scheduling achieves this probabilistically (but not </a:t>
            </a:r>
            <a:r>
              <a:rPr lang="en-US" sz="2400" b="1" dirty="0">
                <a:latin typeface="Hind" panose="02000000000000000000" pitchFamily="2" charset="0"/>
                <a:cs typeface="Hind" panose="02000000000000000000" pitchFamily="2" charset="0"/>
              </a:rPr>
              <a:t>deterministically</a:t>
            </a:r>
            <a:r>
              <a:rPr lang="en-US" sz="2400" dirty="0">
                <a:latin typeface="Hind" panose="02000000000000000000" pitchFamily="2" charset="0"/>
                <a:cs typeface="Hind" panose="02000000000000000000" pitchFamily="2" charset="0"/>
              </a:rPr>
              <a:t>) by holding a lottery every so often (say, every time slice). Holding a lottery is straightforward: the scheduler must know how many total tickets there are (in our example, there are 100). The scheduler then picks a winning ticket, which is a number from 0 to 99.</a:t>
            </a:r>
          </a:p>
        </p:txBody>
      </p:sp>
    </p:spTree>
    <p:extLst>
      <p:ext uri="{BB962C8B-B14F-4D97-AF65-F5344CB8AC3E}">
        <p14:creationId xmlns:p14="http://schemas.microsoft.com/office/powerpoint/2010/main" val="233286175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9931" y="1229837"/>
            <a:ext cx="818605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Following are some points to understand the need for such complex scheduling</a:t>
            </a:r>
            <a:r>
              <a:rPr lang="en-US" dirty="0"/>
              <a:t>:</a:t>
            </a:r>
          </a:p>
        </p:txBody>
      </p:sp>
      <p:sp>
        <p:nvSpPr>
          <p:cNvPr id="3" name="TextBox 2"/>
          <p:cNvSpPr txBox="1"/>
          <p:nvPr/>
        </p:nvSpPr>
        <p:spPr>
          <a:xfrm>
            <a:off x="1045029" y="2326380"/>
            <a:ext cx="7680960" cy="830997"/>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scheduling is more flexible than Multilevel queue scheduling.</a:t>
            </a:r>
          </a:p>
        </p:txBody>
      </p:sp>
      <p:sp>
        <p:nvSpPr>
          <p:cNvPr id="4" name="TextBox 3"/>
          <p:cNvSpPr txBox="1"/>
          <p:nvPr/>
        </p:nvSpPr>
        <p:spPr>
          <a:xfrm>
            <a:off x="1045029" y="3422923"/>
            <a:ext cx="7340600" cy="461665"/>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algorithm helps in reducing the response time.</a:t>
            </a:r>
          </a:p>
        </p:txBody>
      </p:sp>
      <p:pic>
        <p:nvPicPr>
          <p:cNvPr id="1026" name="Picture 2">
            <a:extLst>
              <a:ext uri="{FF2B5EF4-FFF2-40B4-BE49-F238E27FC236}">
                <a16:creationId xmlns:a16="http://schemas.microsoft.com/office/drawing/2014/main" id="{5FB61C3B-116E-4203-8C1F-8B612AD83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87104"/>
            <a:ext cx="12192000" cy="5622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5639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45F070F-B834-4FE2-A2B8-2C7EA20E1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921"/>
            <a:ext cx="12192000" cy="6610668"/>
          </a:xfrm>
          <a:prstGeom prst="rect">
            <a:avLst/>
          </a:prstGeom>
        </p:spPr>
      </p:pic>
      <p:sp>
        <p:nvSpPr>
          <p:cNvPr id="2" name="TextBox 1">
            <a:extLst>
              <a:ext uri="{FF2B5EF4-FFF2-40B4-BE49-F238E27FC236}">
                <a16:creationId xmlns:a16="http://schemas.microsoft.com/office/drawing/2014/main" id="{095B9C65-94AF-4FC7-9E51-81916082F897}"/>
              </a:ext>
            </a:extLst>
          </p:cNvPr>
          <p:cNvSpPr txBox="1"/>
          <p:nvPr/>
        </p:nvSpPr>
        <p:spPr>
          <a:xfrm>
            <a:off x="-386080" y="630585"/>
            <a:ext cx="8100059" cy="5158656"/>
          </a:xfrm>
          <a:prstGeom prst="rect">
            <a:avLst/>
          </a:prstGeom>
          <a:noFill/>
        </p:spPr>
        <p:txBody>
          <a:bodyPr wrap="square" rtlCol="0">
            <a:spAutoFit/>
          </a:bodyPr>
          <a:lstStyle/>
          <a:p>
            <a:pPr marL="742950" lvl="1" indent="-285750">
              <a:lnSpc>
                <a:spcPct val="150000"/>
              </a:lnSpc>
              <a:buFont typeface="Wingdings" panose="05000000000000000000" pitchFamily="2" charset="2"/>
              <a:buChar char="Ø"/>
            </a:pPr>
            <a:r>
              <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Sec</a:t>
            </a:r>
            <a:r>
              <a:rPr lang="en-US" sz="28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urity:</a:t>
            </a:r>
          </a:p>
          <a:p>
            <a:pPr marL="1657350" lvl="3" indent="-285750">
              <a:lnSpc>
                <a:spcPct val="150000"/>
              </a:lnSpc>
              <a:spcAft>
                <a:spcPts val="800"/>
              </a:spcAft>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Dialogue</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57350" lvl="3" indent="-285750">
              <a:lnSpc>
                <a:spcPct val="150000"/>
              </a:lnSpc>
              <a:spcAft>
                <a:spcPts val="800"/>
              </a:spcAft>
              <a:buFont typeface="Arial" panose="020B0604020202020204" pitchFamily="34" charset="0"/>
              <a:buChar char="•"/>
            </a:pPr>
            <a:r>
              <a:rPr lang="en-US" sz="28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Intro Security</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57350" lvl="3" indent="-285750">
              <a:lnSpc>
                <a:spcPct val="150000"/>
              </a:lnSpc>
              <a:spcAft>
                <a:spcPts val="800"/>
              </a:spcAft>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Authentication</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57350" lvl="3" indent="-285750">
              <a:lnSpc>
                <a:spcPct val="150000"/>
              </a:lnSpc>
              <a:spcAft>
                <a:spcPts val="800"/>
              </a:spcAft>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Access Control</a:t>
            </a:r>
            <a:endParaRPr lang="en-US" sz="28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657350" lvl="3" indent="-285750">
              <a:lnSpc>
                <a:spcPct val="150000"/>
              </a:lnSpc>
              <a:spcAft>
                <a:spcPts val="800"/>
              </a:spcAft>
              <a:buFont typeface="Arial" panose="020B0604020202020204" pitchFamily="34" charset="0"/>
              <a:buChar char="•"/>
            </a:pPr>
            <a:r>
              <a:rPr lang="en-US" sz="280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Cryptography</a:t>
            </a:r>
            <a:endParaRPr lang="en-US"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657350" lvl="3" indent="-285750">
              <a:lnSpc>
                <a:spcPct val="107000"/>
              </a:lnSpc>
              <a:spcAft>
                <a:spcPts val="800"/>
              </a:spcAft>
              <a:buFont typeface="Arial" panose="020B0604020202020204" pitchFamily="34" charset="0"/>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657350" lvl="3" indent="-285750">
              <a:lnSpc>
                <a:spcPct val="107000"/>
              </a:lnSpc>
              <a:spcAft>
                <a:spcPts val="800"/>
              </a:spcAft>
              <a:buFont typeface="Arial" panose="020B0604020202020204" pitchFamily="34" charset="0"/>
              <a:buChar char="•"/>
            </a:pPr>
            <a:endParaRPr lang="en-US"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8115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2D398-BBD7-46C2-A698-53F4F969F3F8}"/>
              </a:ext>
            </a:extLst>
          </p:cNvPr>
          <p:cNvSpPr txBox="1"/>
          <p:nvPr/>
        </p:nvSpPr>
        <p:spPr>
          <a:xfrm>
            <a:off x="1070532" y="140564"/>
            <a:ext cx="6097554" cy="553998"/>
          </a:xfrm>
          <a:prstGeom prst="rect">
            <a:avLst/>
          </a:prstGeom>
          <a:noFill/>
        </p:spPr>
        <p:txBody>
          <a:bodyPr wrap="square">
            <a:spAutoFit/>
          </a:bodyPr>
          <a:lstStyle/>
          <a:p>
            <a:r>
              <a:rPr lang="en-US" dirty="0"/>
              <a:t> </a:t>
            </a:r>
            <a:r>
              <a:rPr lang="en-US" sz="3000" b="1" dirty="0">
                <a:solidFill>
                  <a:srgbClr val="002060"/>
                </a:solidFill>
                <a:latin typeface="Hind" panose="02000000000000000000" pitchFamily="2" charset="0"/>
                <a:cs typeface="Hind" panose="02000000000000000000" pitchFamily="2" charset="0"/>
              </a:rPr>
              <a:t>Implementation</a:t>
            </a:r>
            <a:endParaRPr lang="en-US" sz="3000" dirty="0">
              <a:solidFill>
                <a:srgbClr val="002060"/>
              </a:solidFill>
              <a:latin typeface="Hind" panose="02000000000000000000" pitchFamily="2" charset="0"/>
              <a:cs typeface="Hind" panose="02000000000000000000" pitchFamily="2" charset="0"/>
            </a:endParaRPr>
          </a:p>
        </p:txBody>
      </p:sp>
      <p:sp>
        <p:nvSpPr>
          <p:cNvPr id="5" name="TextBox 4">
            <a:extLst>
              <a:ext uri="{FF2B5EF4-FFF2-40B4-BE49-F238E27FC236}">
                <a16:creationId xmlns:a16="http://schemas.microsoft.com/office/drawing/2014/main" id="{321CEDBD-FD3C-4B6A-A0C3-1315B803DD0F}"/>
              </a:ext>
            </a:extLst>
          </p:cNvPr>
          <p:cNvSpPr txBox="1"/>
          <p:nvPr/>
        </p:nvSpPr>
        <p:spPr>
          <a:xfrm>
            <a:off x="1070532" y="1102830"/>
            <a:ext cx="7459319" cy="3046988"/>
          </a:xfrm>
          <a:prstGeom prst="rect">
            <a:avLst/>
          </a:prstGeom>
          <a:noFill/>
        </p:spPr>
        <p:txBody>
          <a:bodyPr wrap="square">
            <a:spAutoFit/>
          </a:bodyPr>
          <a:lstStyle/>
          <a:p>
            <a:pPr marL="285750" indent="-285750">
              <a:buFont typeface="Wingdings" panose="05000000000000000000" pitchFamily="2" charset="2"/>
              <a:buChar char="Ø"/>
            </a:pPr>
            <a:r>
              <a:rPr lang="en-US" sz="3200" dirty="0">
                <a:latin typeface="Hind" panose="02000000000000000000" pitchFamily="2" charset="0"/>
                <a:cs typeface="Hind" panose="02000000000000000000" pitchFamily="2" charset="0"/>
              </a:rPr>
              <a:t>Requires a random number generator</a:t>
            </a:r>
          </a:p>
          <a:p>
            <a:pPr marL="285750" indent="-285750">
              <a:buFont typeface="Wingdings" panose="05000000000000000000" pitchFamily="2" charset="2"/>
              <a:buChar char="Ø"/>
            </a:pPr>
            <a:endParaRPr lang="en-US" sz="3200" dirty="0">
              <a:latin typeface="Hind" panose="02000000000000000000" pitchFamily="2" charset="0"/>
              <a:cs typeface="Hind" panose="02000000000000000000" pitchFamily="2" charset="0"/>
            </a:endParaRPr>
          </a:p>
          <a:p>
            <a:pPr marL="285750" indent="-285750">
              <a:buFont typeface="Wingdings" panose="05000000000000000000" pitchFamily="2" charset="2"/>
              <a:buChar char="Ø"/>
            </a:pPr>
            <a:r>
              <a:rPr lang="en-US" sz="3200" dirty="0">
                <a:latin typeface="Hind" panose="02000000000000000000" pitchFamily="2" charset="0"/>
                <a:cs typeface="Hind" panose="02000000000000000000" pitchFamily="2" charset="0"/>
              </a:rPr>
              <a:t>Linked list to keep track of job performance</a:t>
            </a:r>
          </a:p>
          <a:p>
            <a:pPr marL="285750" indent="-285750">
              <a:buFont typeface="Wingdings" panose="05000000000000000000" pitchFamily="2" charset="2"/>
              <a:buChar char="Ø"/>
            </a:pPr>
            <a:endParaRPr lang="en-US" sz="3200" dirty="0">
              <a:latin typeface="Hind" panose="02000000000000000000" pitchFamily="2" charset="0"/>
              <a:cs typeface="Hind" panose="02000000000000000000" pitchFamily="2" charset="0"/>
            </a:endParaRPr>
          </a:p>
          <a:p>
            <a:pPr marL="285750" indent="-285750">
              <a:buFont typeface="Wingdings" panose="05000000000000000000" pitchFamily="2" charset="2"/>
              <a:buChar char="Ø"/>
            </a:pPr>
            <a:r>
              <a:rPr lang="en-US" sz="3200" dirty="0">
                <a:latin typeface="Hind" panose="02000000000000000000" pitchFamily="2" charset="0"/>
                <a:cs typeface="Hind" panose="02000000000000000000" pitchFamily="2" charset="0"/>
              </a:rPr>
              <a:t>Total number of tickets</a:t>
            </a:r>
          </a:p>
        </p:txBody>
      </p:sp>
    </p:spTree>
    <p:extLst>
      <p:ext uri="{BB962C8B-B14F-4D97-AF65-F5344CB8AC3E}">
        <p14:creationId xmlns:p14="http://schemas.microsoft.com/office/powerpoint/2010/main" val="150632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38697" y="1950721"/>
            <a:ext cx="6165668" cy="1898468"/>
          </a:xfrm>
          <a:prstGeom prst="rect">
            <a:avLst/>
          </a:prstGeom>
          <a:noFill/>
        </p:spPr>
        <p:txBody>
          <a:bodyPr wrap="square" rtlCol="0">
            <a:spAutoFit/>
          </a:bodyPr>
          <a:lstStyle/>
          <a:p>
            <a:endParaRPr lang="en-US" dirty="0"/>
          </a:p>
        </p:txBody>
      </p:sp>
      <p:pic>
        <p:nvPicPr>
          <p:cNvPr id="2050" name="Picture 2">
            <a:extLst>
              <a:ext uri="{FF2B5EF4-FFF2-40B4-BE49-F238E27FC236}">
                <a16:creationId xmlns:a16="http://schemas.microsoft.com/office/drawing/2014/main" id="{7FF4C0DE-43A8-4AE5-A7F3-ED36406BD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6412" y="873457"/>
            <a:ext cx="9758149" cy="5622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2064141"/>
      </p:ext>
    </p:extLst>
  </p:cSld>
  <p:clrMapOvr>
    <a:masterClrMapping/>
  </p:clrMapOvr>
  <p:transition spd="slow">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AFCAF29-7D91-48C8-AF85-9C805F7EC934}"/>
              </a:ext>
            </a:extLst>
          </p:cNvPr>
          <p:cNvSpPr txBox="1"/>
          <p:nvPr/>
        </p:nvSpPr>
        <p:spPr>
          <a:xfrm>
            <a:off x="968991" y="965665"/>
            <a:ext cx="7915701" cy="5324535"/>
          </a:xfrm>
          <a:prstGeom prst="rect">
            <a:avLst/>
          </a:prstGeom>
          <a:noFill/>
        </p:spPr>
        <p:txBody>
          <a:bodyPr wrap="square">
            <a:spAutoFit/>
          </a:bodyPr>
          <a:lstStyle/>
          <a:p>
            <a:pPr marL="285750" indent="-285750">
              <a:buFont typeface="Wingdings" panose="05000000000000000000" pitchFamily="2" charset="2"/>
              <a:buChar char="q"/>
            </a:pPr>
            <a:r>
              <a:rPr lang="en-US" sz="2000" b="0" i="0" dirty="0">
                <a:solidFill>
                  <a:srgbClr val="444444"/>
                </a:solidFill>
                <a:effectLst/>
                <a:latin typeface="Hind" panose="02000000000000000000" pitchFamily="2" charset="0"/>
                <a:cs typeface="Hind" panose="02000000000000000000" pitchFamily="2" charset="0"/>
              </a:rPr>
              <a:t> To make a scheduling decision, we first have to pick a random number (the winner) from the total number of tickets Let’s say we pick the number 300. Then, we simply traverse the list, with a simple counter used to help us find the winner (Figure 9.1).</a:t>
            </a:r>
          </a:p>
          <a:p>
            <a:pPr marL="285750" indent="-285750">
              <a:buFont typeface="Wingdings" panose="05000000000000000000" pitchFamily="2" charset="2"/>
              <a:buChar char="q"/>
            </a:pPr>
            <a:r>
              <a:rPr lang="en-US" sz="2000" b="0" i="0" dirty="0">
                <a:solidFill>
                  <a:srgbClr val="444444"/>
                </a:solidFill>
                <a:effectLst/>
                <a:latin typeface="Hind" panose="02000000000000000000" pitchFamily="2" charset="0"/>
                <a:cs typeface="Hind" panose="02000000000000000000" pitchFamily="2" charset="0"/>
              </a:rPr>
              <a:t>The code walks the list of processes, adding each ticket value to counter until the value exceeds winner. Once that is the case, the current list element is the winner. </a:t>
            </a:r>
          </a:p>
          <a:p>
            <a:pPr marL="285750" indent="-285750">
              <a:buFont typeface="Wingdings" panose="05000000000000000000" pitchFamily="2" charset="2"/>
              <a:buChar char="q"/>
            </a:pPr>
            <a:r>
              <a:rPr lang="en-US" sz="2000" b="0" i="0" dirty="0">
                <a:solidFill>
                  <a:srgbClr val="444444"/>
                </a:solidFill>
                <a:effectLst/>
                <a:latin typeface="Hind" panose="02000000000000000000" pitchFamily="2" charset="0"/>
                <a:cs typeface="Hind" panose="02000000000000000000" pitchFamily="2" charset="0"/>
              </a:rPr>
              <a:t>With our example of the winning ticket being 300, the following takes place. First, counter is incremented to 100 to account for A’s tickets; because 100 is less than 300, the loop continues. Then counter would be updated to 150 (B’s tickets), still less than 300 and thus again we continue. Finally, counter is updated to 400 (clearly greater than 300), and thus we break out of the loop with current pointing at C (the winner).</a:t>
            </a:r>
          </a:p>
          <a:p>
            <a:pPr marL="285750" indent="-285750">
              <a:buFont typeface="Wingdings" panose="05000000000000000000" pitchFamily="2" charset="2"/>
              <a:buChar char="q"/>
            </a:pPr>
            <a:r>
              <a:rPr lang="en-US" sz="2000" b="0" i="0" dirty="0">
                <a:solidFill>
                  <a:srgbClr val="444444"/>
                </a:solidFill>
                <a:effectLst/>
                <a:latin typeface="Hind" panose="02000000000000000000" pitchFamily="2" charset="0"/>
                <a:cs typeface="Hind" panose="02000000000000000000" pitchFamily="2" charset="0"/>
              </a:rPr>
              <a:t> To make this process most efficient, it might generally be best to organize the list in sorted order, from the highest number of tickets to the lowest.</a:t>
            </a:r>
            <a:endParaRPr lang="en-US" sz="2000" dirty="0">
              <a:latin typeface="Hind" panose="02000000000000000000" pitchFamily="2" charset="0"/>
              <a:cs typeface="Hind" panose="02000000000000000000" pitchFamily="2" charset="0"/>
            </a:endParaRPr>
          </a:p>
        </p:txBody>
      </p:sp>
    </p:spTree>
    <p:extLst>
      <p:ext uri="{BB962C8B-B14F-4D97-AF65-F5344CB8AC3E}">
        <p14:creationId xmlns:p14="http://schemas.microsoft.com/office/powerpoint/2010/main" val="497950778"/>
      </p:ext>
    </p:extLst>
  </p:cSld>
  <p:clrMapOvr>
    <a:masterClrMapping/>
  </p:clrMapOvr>
  <p:transition spd="slow">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72E8700-2C80-4C08-8F1D-BDEBA091A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6858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110923"/>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99E827-48A1-4844-968C-EC1D7B6E67C1}"/>
              </a:ext>
            </a:extLst>
          </p:cNvPr>
          <p:cNvSpPr txBox="1"/>
          <p:nvPr/>
        </p:nvSpPr>
        <p:spPr>
          <a:xfrm>
            <a:off x="184280" y="151236"/>
            <a:ext cx="7499409" cy="1015663"/>
          </a:xfrm>
          <a:prstGeom prst="rect">
            <a:avLst/>
          </a:prstGeom>
          <a:noFill/>
        </p:spPr>
        <p:txBody>
          <a:bodyPr wrap="square">
            <a:spAutoFit/>
          </a:bodyPr>
          <a:lstStyle/>
          <a:p>
            <a:r>
              <a:rPr lang="en-US" sz="3000" b="1" dirty="0">
                <a:solidFill>
                  <a:srgbClr val="002060"/>
                </a:solidFill>
                <a:latin typeface="Hind" panose="02000000000000000000" pitchFamily="2" charset="0"/>
                <a:cs typeface="Hind" panose="02000000000000000000" pitchFamily="2" charset="0"/>
              </a:rPr>
              <a:t>Stride scheduling, a deterministic fair-share scheduler</a:t>
            </a:r>
          </a:p>
        </p:txBody>
      </p:sp>
      <p:sp>
        <p:nvSpPr>
          <p:cNvPr id="4" name="TextBox 3"/>
          <p:cNvSpPr txBox="1"/>
          <p:nvPr/>
        </p:nvSpPr>
        <p:spPr>
          <a:xfrm>
            <a:off x="1732701" y="1705451"/>
            <a:ext cx="8142514" cy="3447098"/>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solidFill>
                  <a:srgbClr val="002060"/>
                </a:solidFill>
                <a:latin typeface="Hind" panose="02000000000000000000" pitchFamily="2" charset="0"/>
                <a:cs typeface="Hind" panose="02000000000000000000" pitchFamily="2" charset="0"/>
              </a:rPr>
              <a:t>Stride scheduling </a:t>
            </a:r>
            <a:r>
              <a:rPr lang="en-US" sz="2000" dirty="0">
                <a:solidFill>
                  <a:srgbClr val="002060"/>
                </a:solidFill>
                <a:latin typeface="Hind" panose="02000000000000000000" pitchFamily="2" charset="0"/>
                <a:cs typeface="Hind" panose="02000000000000000000" pitchFamily="2" charset="0"/>
              </a:rPr>
              <a:t>is also straightforward. Each job in the system has a stride, which is Inverse in proportion to the number of tickets it has.</a:t>
            </a:r>
          </a:p>
          <a:p>
            <a:pPr marL="342900" indent="-342900">
              <a:buFont typeface="Wingdings" panose="05000000000000000000" pitchFamily="2" charset="2"/>
              <a:buChar char="Ø"/>
            </a:pPr>
            <a:r>
              <a:rPr lang="en-US" sz="2000" dirty="0">
                <a:solidFill>
                  <a:srgbClr val="002060"/>
                </a:solidFill>
                <a:latin typeface="Hind" panose="02000000000000000000" pitchFamily="2" charset="0"/>
                <a:cs typeface="Hind" panose="02000000000000000000" pitchFamily="2" charset="0"/>
              </a:rPr>
              <a:t>Suppose jobs A, B, and C, with 100, 50, and 250 tickets, respectively, we can compute the stride of each by dividing some large number by the number of tickets each process has been assigned. For example, if we divide 10,000 by each of those ticket values, we obtain the following stride values for A, B, and C: 100, 200, and 40. We call this value the </a:t>
            </a:r>
            <a:r>
              <a:rPr lang="en-US" sz="2000" b="1" dirty="0">
                <a:solidFill>
                  <a:srgbClr val="002060"/>
                </a:solidFill>
                <a:latin typeface="Hind" panose="02000000000000000000" pitchFamily="2" charset="0"/>
                <a:cs typeface="Hind" panose="02000000000000000000" pitchFamily="2" charset="0"/>
              </a:rPr>
              <a:t>stride</a:t>
            </a:r>
            <a:r>
              <a:rPr lang="en-US" sz="2000" dirty="0">
                <a:solidFill>
                  <a:srgbClr val="002060"/>
                </a:solidFill>
                <a:latin typeface="Hind" panose="02000000000000000000" pitchFamily="2" charset="0"/>
                <a:cs typeface="Hind" panose="02000000000000000000" pitchFamily="2" charset="0"/>
              </a:rPr>
              <a:t> of each process; every time a process runs, we will increment a counter for it (called its</a:t>
            </a:r>
            <a:r>
              <a:rPr lang="en-US" sz="2000" b="1" dirty="0">
                <a:solidFill>
                  <a:srgbClr val="002060"/>
                </a:solidFill>
                <a:latin typeface="Hind" panose="02000000000000000000" pitchFamily="2" charset="0"/>
                <a:cs typeface="Hind" panose="02000000000000000000" pitchFamily="2" charset="0"/>
              </a:rPr>
              <a:t> pass </a:t>
            </a:r>
            <a:r>
              <a:rPr lang="en-US" sz="2000" dirty="0">
                <a:solidFill>
                  <a:srgbClr val="002060"/>
                </a:solidFill>
                <a:latin typeface="Hind" panose="02000000000000000000" pitchFamily="2" charset="0"/>
                <a:cs typeface="Hind" panose="02000000000000000000" pitchFamily="2" charset="0"/>
              </a:rPr>
              <a:t>value) by its stride to track its global progress..</a:t>
            </a:r>
          </a:p>
          <a:p>
            <a:endParaRPr lang="en-US" dirty="0"/>
          </a:p>
        </p:txBody>
      </p:sp>
    </p:spTree>
    <p:extLst>
      <p:ext uri="{BB962C8B-B14F-4D97-AF65-F5344CB8AC3E}">
        <p14:creationId xmlns:p14="http://schemas.microsoft.com/office/powerpoint/2010/main" val="37531505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998F8D7E-41B0-4939-90C4-620B2CCD1D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58755"/>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75140"/>
      </p:ext>
    </p:extLst>
  </p:cSld>
  <p:clrMapOvr>
    <a:masterClrMapping/>
  </p:clrMapOvr>
  <p:transition spd="slow">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F51A4D24-1214-4B70-AB4A-CAF70ABA5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958755"/>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0324321"/>
      </p:ext>
    </p:extLst>
  </p:cSld>
  <p:clrMapOvr>
    <a:masterClrMapping/>
  </p:clrMapOvr>
  <p:transition spd="slow">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D7DD65-B26B-4D34-AD2F-DB5C58AE0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3" y="0"/>
            <a:ext cx="12176607" cy="6624084"/>
          </a:xfrm>
          <a:prstGeom prst="rect">
            <a:avLst/>
          </a:prstGeom>
        </p:spPr>
      </p:pic>
      <p:sp>
        <p:nvSpPr>
          <p:cNvPr id="8" name="Rectangle 7">
            <a:extLst>
              <a:ext uri="{FF2B5EF4-FFF2-40B4-BE49-F238E27FC236}">
                <a16:creationId xmlns:a16="http://schemas.microsoft.com/office/drawing/2014/main" id="{0012EC78-6908-4BF9-A30A-4DF614CA4D9F}"/>
              </a:ext>
            </a:extLst>
          </p:cNvPr>
          <p:cNvSpPr/>
          <p:nvPr/>
        </p:nvSpPr>
        <p:spPr>
          <a:xfrm>
            <a:off x="1020726" y="2434856"/>
            <a:ext cx="10353290" cy="1754326"/>
          </a:xfrm>
          <a:prstGeom prst="rect">
            <a:avLst/>
          </a:prstGeom>
          <a:noFill/>
        </p:spPr>
        <p:txBody>
          <a:bodyPr wrap="square" lIns="91440" tIns="45720" rIns="91440" bIns="45720">
            <a:spAutoFit/>
          </a:bodyPr>
          <a:lstStyle/>
          <a:p>
            <a:pPr algn="ctr"/>
            <a:r>
              <a:rPr lang="en-US" sz="5400" b="0" cap="none" spc="0" dirty="0">
                <a:ln w="0"/>
                <a:solidFill>
                  <a:schemeClr val="accent6">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Thank you</a:t>
            </a:r>
          </a:p>
          <a:p>
            <a:pPr algn="ctr"/>
            <a:r>
              <a:rPr lang="en-US" sz="5400" b="0" cap="none" spc="0" dirty="0">
                <a:ln w="0"/>
                <a:solidFill>
                  <a:schemeClr val="accent6">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teacher and friends for listening!!!</a:t>
            </a:r>
            <a:endParaRPr lang="en-US" sz="5400" b="0" cap="none" spc="0" dirty="0">
              <a:ln w="0"/>
              <a:solidFill>
                <a:schemeClr val="accent6">
                  <a:lumMod val="60000"/>
                  <a:lumOff val="40000"/>
                </a:schemeClr>
              </a:solidFill>
              <a:effectLst/>
            </a:endParaRPr>
          </a:p>
        </p:txBody>
      </p:sp>
    </p:spTree>
    <p:extLst>
      <p:ext uri="{BB962C8B-B14F-4D97-AF65-F5344CB8AC3E}">
        <p14:creationId xmlns:p14="http://schemas.microsoft.com/office/powerpoint/2010/main" val="160811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7521A-742E-45E1-B251-CCCA545533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613451"/>
          </a:xfrm>
          <a:prstGeom prst="rect">
            <a:avLst/>
          </a:prstGeom>
        </p:spPr>
      </p:pic>
      <p:sp>
        <p:nvSpPr>
          <p:cNvPr id="8" name="Rectangle 7">
            <a:extLst>
              <a:ext uri="{FF2B5EF4-FFF2-40B4-BE49-F238E27FC236}">
                <a16:creationId xmlns:a16="http://schemas.microsoft.com/office/drawing/2014/main" id="{98AF6F86-83FB-4DCF-BC02-F8DC47F84EB5}"/>
              </a:ext>
            </a:extLst>
          </p:cNvPr>
          <p:cNvSpPr/>
          <p:nvPr/>
        </p:nvSpPr>
        <p:spPr>
          <a:xfrm>
            <a:off x="3743433" y="2967335"/>
            <a:ext cx="4705134" cy="923330"/>
          </a:xfrm>
          <a:prstGeom prst="rect">
            <a:avLst/>
          </a:prstGeom>
          <a:noFill/>
        </p:spPr>
        <p:txBody>
          <a:bodyPr wrap="none" lIns="91440" tIns="45720" rIns="91440" bIns="45720">
            <a:spAutoFit/>
          </a:bodyPr>
          <a:lstStyle/>
          <a:p>
            <a:pPr algn="ctr"/>
            <a:r>
              <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ea typeface="Calibri" panose="020F0502020204030204" pitchFamily="34" charset="0"/>
                <a:cs typeface="Times New Roman" panose="02020603050405020304" pitchFamily="18" charset="0"/>
              </a:rPr>
              <a:t>CPU scheduling</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2" name="TextBox 1">
            <a:extLst>
              <a:ext uri="{FF2B5EF4-FFF2-40B4-BE49-F238E27FC236}">
                <a16:creationId xmlns:a16="http://schemas.microsoft.com/office/drawing/2014/main" id="{B485C192-E8A4-4FC9-A2E6-57DC98057BD4}"/>
              </a:ext>
            </a:extLst>
          </p:cNvPr>
          <p:cNvSpPr txBox="1"/>
          <p:nvPr/>
        </p:nvSpPr>
        <p:spPr>
          <a:xfrm>
            <a:off x="816747" y="710215"/>
            <a:ext cx="3497802" cy="646331"/>
          </a:xfrm>
          <a:prstGeom prst="rect">
            <a:avLst/>
          </a:prstGeom>
          <a:noFill/>
        </p:spPr>
        <p:txBody>
          <a:bodyPr wrap="square" rtlCol="0">
            <a:spAutoFit/>
          </a:bodyPr>
          <a:lstStyle/>
          <a:p>
            <a:r>
              <a:rPr lang="en-US" sz="3600" dirty="0">
                <a:solidFill>
                  <a:schemeClr val="bg1"/>
                </a:solidFill>
                <a:latin typeface="Times New Roman" panose="02020603050405020304" pitchFamily="18" charset="0"/>
                <a:cs typeface="Times New Roman" panose="02020603050405020304" pitchFamily="18" charset="0"/>
              </a:rPr>
              <a:t>II Content</a:t>
            </a:r>
          </a:p>
        </p:txBody>
      </p:sp>
    </p:spTree>
    <p:extLst>
      <p:ext uri="{BB962C8B-B14F-4D97-AF65-F5344CB8AC3E}">
        <p14:creationId xmlns:p14="http://schemas.microsoft.com/office/powerpoint/2010/main" val="16881589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BC20-12F2-4DED-BFEB-2F1B0FBE6716}"/>
              </a:ext>
            </a:extLst>
          </p:cNvPr>
          <p:cNvSpPr>
            <a:spLocks noGrp="1"/>
          </p:cNvSpPr>
          <p:nvPr>
            <p:ph type="title"/>
          </p:nvPr>
        </p:nvSpPr>
        <p:spPr/>
        <p:txBody>
          <a:bodyPr>
            <a:noAutofit/>
          </a:bodyPr>
          <a:lstStyle/>
          <a:p>
            <a:r>
              <a:rPr lang="en-US" sz="2800" dirty="0">
                <a:effectLst/>
                <a:latin typeface="Times New Roman" panose="02020603050405020304" pitchFamily="18" charset="0"/>
                <a:ea typeface="Calibri" panose="020F0502020204030204" pitchFamily="34" charset="0"/>
                <a:cs typeface="Times New Roman" panose="02020603050405020304" pitchFamily="18" charset="0"/>
              </a:rPr>
              <a:t>What is CPU scheduling in Operating System?</a:t>
            </a:r>
            <a:br>
              <a:rPr lang="en-US" sz="2800" dirty="0">
                <a:effectLst/>
                <a:latin typeface="Times New Roman" panose="02020603050405020304" pitchFamily="18" charset="0"/>
                <a:ea typeface="Calibri" panose="020F0502020204030204" pitchFamily="34"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FD42F6-B6ED-42F8-829E-674D654A6722}"/>
              </a:ext>
            </a:extLst>
          </p:cNvPr>
          <p:cNvSpPr txBox="1"/>
          <p:nvPr/>
        </p:nvSpPr>
        <p:spPr>
          <a:xfrm>
            <a:off x="445536" y="1892950"/>
            <a:ext cx="7233557" cy="1646413"/>
          </a:xfrm>
          <a:prstGeom prst="rect">
            <a:avLst/>
          </a:prstGeom>
          <a:noFill/>
        </p:spPr>
        <p:txBody>
          <a:bodyPr wrap="square">
            <a:spAutoFit/>
          </a:bodyPr>
          <a:lstStyle/>
          <a:p>
            <a:pPr>
              <a:lnSpc>
                <a:spcPct val="107000"/>
              </a:lnSpc>
              <a:spcAft>
                <a:spcPts val="800"/>
              </a:spcAft>
            </a:pPr>
            <a:r>
              <a:rPr lang="en-US" sz="2400" b="0" i="0" dirty="0">
                <a:solidFill>
                  <a:srgbClr val="000000"/>
                </a:solidFill>
                <a:effectLst/>
                <a:latin typeface="Times New Roman" panose="02020603050405020304" pitchFamily="18" charset="0"/>
                <a:cs typeface="Times New Roman" panose="02020603050405020304" pitchFamily="18" charset="0"/>
              </a:rPr>
              <a:t>CPU scheduling is a process that allows one process to use the CPU while the execution of another process is on hold due to unavailability of any resource like I/O </a:t>
            </a:r>
            <a:r>
              <a:rPr lang="en-US" sz="2400" b="0" i="0" dirty="0" err="1">
                <a:solidFill>
                  <a:srgbClr val="000000"/>
                </a:solidFill>
                <a:effectLst/>
                <a:latin typeface="Times New Roman" panose="02020603050405020304" pitchFamily="18" charset="0"/>
                <a:cs typeface="Times New Roman" panose="02020603050405020304" pitchFamily="18" charset="0"/>
              </a:rPr>
              <a:t>etc</a:t>
            </a:r>
            <a:r>
              <a:rPr lang="en-US" sz="2400" b="0" i="0" dirty="0">
                <a:solidFill>
                  <a:srgbClr val="000000"/>
                </a:solidFill>
                <a:effectLst/>
                <a:latin typeface="Times New Roman" panose="02020603050405020304" pitchFamily="18" charset="0"/>
                <a:cs typeface="Times New Roman" panose="02020603050405020304" pitchFamily="18" charset="0"/>
              </a:rPr>
              <a:t>, thereby making full use of CPU.</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1121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F7FF12B-2889-469A-B24A-122FD34CCEAC}"/>
              </a:ext>
            </a:extLst>
          </p:cNvPr>
          <p:cNvSpPr txBox="1"/>
          <p:nvPr/>
        </p:nvSpPr>
        <p:spPr>
          <a:xfrm>
            <a:off x="640514" y="2243954"/>
            <a:ext cx="6637363" cy="1215717"/>
          </a:xfrm>
          <a:prstGeom prst="rect">
            <a:avLst/>
          </a:prstGeom>
          <a:noFill/>
        </p:spPr>
        <p:txBody>
          <a:bodyPr wrap="square" rtlCol="0">
            <a:spAutoFit/>
          </a:bodyPr>
          <a:lstStyle/>
          <a:p>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purpose of CPU scheduling is to make the system work efficiently, quickly and fairly</a:t>
            </a:r>
          </a:p>
          <a:p>
            <a:r>
              <a:rPr lang="en-US" sz="2500" dirty="0" err="1">
                <a:solidFill>
                  <a:schemeClr val="bg1"/>
                </a:solidFill>
                <a:latin typeface="Times New Roman" panose="02020603050405020304" pitchFamily="18" charset="0"/>
                <a:cs typeface="Times New Roman" panose="02020603050405020304" pitchFamily="18" charset="0"/>
              </a:rPr>
              <a:t>gì</a:t>
            </a:r>
            <a:r>
              <a:rPr lang="en-US" sz="2500" dirty="0">
                <a:solidFill>
                  <a:schemeClr val="bg1"/>
                </a:solidFill>
                <a:latin typeface="Times New Roman" panose="02020603050405020304" pitchFamily="18" charset="0"/>
                <a:cs typeface="Times New Roman" panose="02020603050405020304" pitchFamily="18" charset="0"/>
              </a:rPr>
              <a:t> ?</a:t>
            </a:r>
          </a:p>
        </p:txBody>
      </p:sp>
      <p:sp>
        <p:nvSpPr>
          <p:cNvPr id="2" name="Title 1">
            <a:extLst>
              <a:ext uri="{FF2B5EF4-FFF2-40B4-BE49-F238E27FC236}">
                <a16:creationId xmlns:a16="http://schemas.microsoft.com/office/drawing/2014/main" id="{EFC59082-7B77-4593-934B-DC87434B81D6}"/>
              </a:ext>
            </a:extLst>
          </p:cNvPr>
          <p:cNvSpPr>
            <a:spLocks noGrp="1"/>
          </p:cNvSpPr>
          <p:nvPr>
            <p:ph type="title"/>
          </p:nvPr>
        </p:nvSpPr>
        <p:spPr/>
        <p:txBody>
          <a:bodyPr>
            <a:normAutofit/>
          </a:bodyPr>
          <a:lstStyle/>
          <a:p>
            <a:r>
              <a:rPr lang="vi-VN" sz="2800" dirty="0">
                <a:latin typeface="Times New Roman" panose="02020603050405020304" pitchFamily="18" charset="0"/>
                <a:cs typeface="Times New Roman" panose="02020603050405020304" pitchFamily="18" charset="0"/>
              </a:rPr>
              <a:t>P</a:t>
            </a:r>
            <a:r>
              <a:rPr lang="en-US" sz="2800" dirty="0" err="1">
                <a:latin typeface="Times New Roman" panose="02020603050405020304" pitchFamily="18" charset="0"/>
                <a:cs typeface="Times New Roman" panose="02020603050405020304" pitchFamily="18" charset="0"/>
              </a:rPr>
              <a:t>urpose</a:t>
            </a:r>
            <a:r>
              <a:rPr lang="en-US" sz="2800" dirty="0">
                <a:latin typeface="Times New Roman" panose="02020603050405020304" pitchFamily="18" charset="0"/>
                <a:cs typeface="Times New Roman" panose="02020603050405020304" pitchFamily="18" charset="0"/>
              </a:rPr>
              <a:t> of CPU </a:t>
            </a:r>
            <a:r>
              <a:rPr lang="vi-VN" sz="2800" dirty="0">
                <a:latin typeface="Times New Roman" panose="02020603050405020304" pitchFamily="18" charset="0"/>
                <a:cs typeface="Times New Roman" panose="02020603050405020304" pitchFamily="18" charset="0"/>
              </a:rPr>
              <a:t>scheduling?</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2844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Vicostone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u thuyet trình cong ty Vicostone" id="{123813FF-2186-4307-88AB-E52DC4E764C5}" vid="{7A2E833A-1ED4-4E30-9CFE-D6481D7B3B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MauDH Thanh Tay</Template>
  <TotalTime>3579</TotalTime>
  <Words>3617</Words>
  <Application>Microsoft Office PowerPoint</Application>
  <PresentationFormat>Widescreen</PresentationFormat>
  <Paragraphs>310</Paragraphs>
  <Slides>67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67</vt:i4>
      </vt:variant>
    </vt:vector>
  </HeadingPairs>
  <TitlesOfParts>
    <vt:vector size="78" baseType="lpstr">
      <vt:lpstr>Arial</vt:lpstr>
      <vt:lpstr>Calibri</vt:lpstr>
      <vt:lpstr>Calibri Light</vt:lpstr>
      <vt:lpstr>Hind</vt:lpstr>
      <vt:lpstr>inherit</vt:lpstr>
      <vt:lpstr>Source Sans Pro</vt:lpstr>
      <vt:lpstr>system-ui</vt:lpstr>
      <vt:lpstr>Times New Roman</vt:lpstr>
      <vt:lpstr>UTM Avo</vt:lpstr>
      <vt:lpstr>Wingdings</vt:lpstr>
      <vt:lpstr>Vicostone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CPU scheduling in Operating System? </vt:lpstr>
      <vt:lpstr>Purpose of CPU scheduling?</vt:lpstr>
      <vt:lpstr>CPU Scheduling: Dispatcher </vt:lpstr>
      <vt:lpstr>PowerPoint Presentation</vt:lpstr>
      <vt:lpstr>Types of CPU Scheduling  CPU scheduling decisions may take place under the following four circumstances:  1. When a process switches from the running state to the waiting state  2. When a process switches from the running state to the ready state   3. When a process switches from the waiting state to the ready state  4. When a process terminates. Bouns:  1 and 4 is the non-priority scheduling 2 and 3 is the preemptive.    </vt:lpstr>
      <vt:lpstr>PowerPoint Presentation</vt:lpstr>
      <vt:lpstr>PowerPoint Presentation</vt:lpstr>
      <vt:lpstr>PowerPoint Presentation</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CPU Scheduling</vt:lpstr>
      <vt:lpstr>PowerPoint Presentation</vt:lpstr>
      <vt:lpstr>General introduction </vt:lpstr>
      <vt:lpstr>But</vt:lpstr>
      <vt:lpstr>In general, a multilevel feedback queue scheduler is defined by the following parameters:</vt:lpstr>
      <vt:lpstr>PowerPoint Presentation</vt:lpstr>
      <vt:lpstr>Example</vt:lpstr>
      <vt:lpstr>PowerPoint Presentation</vt:lpstr>
      <vt:lpstr>PowerPoint Presentation</vt:lpstr>
      <vt:lpstr>The need for Multilevel Feedback Queue Scheduling(MFQS)     </vt:lpstr>
      <vt:lpstr>PowerPoint Presentation</vt:lpstr>
      <vt:lpstr>PowerPoint Presentation</vt:lpstr>
      <vt:lpstr>PowerPoint Presentation</vt:lpstr>
      <vt:lpstr>PowerPoint Presentation</vt:lpstr>
      <vt:lpstr>Proportional Share </vt:lpstr>
      <vt:lpstr>HOW TO SHARE THE CPU PROPORTIONALLY</vt:lpstr>
      <vt:lpstr>Basic Concept: Tickets Represent Your Share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Hao Van Bui</dc:creator>
  <cp:lastModifiedBy>cong pham</cp:lastModifiedBy>
  <cp:revision>142</cp:revision>
  <dcterms:created xsi:type="dcterms:W3CDTF">2018-07-24T06:18:10Z</dcterms:created>
  <dcterms:modified xsi:type="dcterms:W3CDTF">2021-12-06T14:44:03Z</dcterms:modified>
</cp:coreProperties>
</file>