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5" r:id="rId2"/>
    <p:sldId id="296" r:id="rId3"/>
    <p:sldId id="303" r:id="rId4"/>
    <p:sldId id="304" r:id="rId5"/>
    <p:sldId id="297" r:id="rId6"/>
    <p:sldId id="298" r:id="rId7"/>
    <p:sldId id="307" r:id="rId8"/>
    <p:sldId id="308" r:id="rId9"/>
    <p:sldId id="309" r:id="rId10"/>
    <p:sldId id="310" r:id="rId11"/>
    <p:sldId id="284" r:id="rId12"/>
    <p:sldId id="293" r:id="rId13"/>
    <p:sldId id="305" r:id="rId14"/>
    <p:sldId id="306"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7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77CB7-86B3-4635-8AE2-3C39B29D2371}" v="21" dt="2021-01-25T03:24:15.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6" autoAdjust="0"/>
    <p:restoredTop sz="92402" autoAdjust="0"/>
  </p:normalViewPr>
  <p:slideViewPr>
    <p:cSldViewPr snapToGrid="0">
      <p:cViewPr varScale="1">
        <p:scale>
          <a:sx n="72" d="100"/>
          <a:sy n="72" d="100"/>
        </p:scale>
        <p:origin x="74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59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9D7E1-E5AC-4AB7-95CD-6E57287A7EEF}"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0F01A-602A-42CF-8886-814D7998854B}" type="slidenum">
              <a:rPr lang="en-US" smtClean="0"/>
              <a:t>‹#›</a:t>
            </a:fld>
            <a:endParaRPr lang="en-US"/>
          </a:p>
        </p:txBody>
      </p:sp>
    </p:spTree>
    <p:extLst>
      <p:ext uri="{BB962C8B-B14F-4D97-AF65-F5344CB8AC3E}">
        <p14:creationId xmlns:p14="http://schemas.microsoft.com/office/powerpoint/2010/main" val="2400220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5026" y="6353004"/>
            <a:ext cx="2743200" cy="365125"/>
          </a:xfrm>
        </p:spPr>
        <p:txBody>
          <a:bodyPr/>
          <a:lstStyle/>
          <a:p>
            <a:fld id="{154F4D4A-FD71-41E6-BED5-CF551BFDBC37}" type="datetimeFigureOut">
              <a:rPr lang="en-US" smtClean="0"/>
              <a:t>10/27/2022</a:t>
            </a:fld>
            <a:endParaRPr lang="en-US" dirty="0"/>
          </a:p>
        </p:txBody>
      </p:sp>
      <p:sp>
        <p:nvSpPr>
          <p:cNvPr id="5" name="Footer Placeholder 4"/>
          <p:cNvSpPr>
            <a:spLocks noGrp="1"/>
          </p:cNvSpPr>
          <p:nvPr>
            <p:ph type="ftr" sz="quarter" idx="11"/>
          </p:nvPr>
        </p:nvSpPr>
        <p:spPr>
          <a:xfrm>
            <a:off x="4140198" y="6356350"/>
            <a:ext cx="4114800" cy="365125"/>
          </a:xfrm>
        </p:spPr>
        <p:txBody>
          <a:bodyPr/>
          <a:lstStyle/>
          <a:p>
            <a:endParaRPr lang="en-US"/>
          </a:p>
        </p:txBody>
      </p:sp>
      <p:sp>
        <p:nvSpPr>
          <p:cNvPr id="6" name="Slide Number Placeholder 5"/>
          <p:cNvSpPr>
            <a:spLocks noGrp="1"/>
          </p:cNvSpPr>
          <p:nvPr>
            <p:ph type="sldNum" sz="quarter" idx="12"/>
          </p:nvPr>
        </p:nvSpPr>
        <p:spPr>
          <a:xfrm>
            <a:off x="8828310" y="6356350"/>
            <a:ext cx="2743200" cy="365125"/>
          </a:xfrm>
        </p:spPr>
        <p:txBody>
          <a:bodyPr/>
          <a:lstStyle/>
          <a:p>
            <a:fld id="{086B6608-6F69-448F-99DC-C9E613BFB696}" type="slidenum">
              <a:rPr lang="en-US" smtClean="0"/>
              <a:t>‹#›</a:t>
            </a:fld>
            <a:endParaRPr lang="en-US"/>
          </a:p>
        </p:txBody>
      </p:sp>
      <p:sp>
        <p:nvSpPr>
          <p:cNvPr id="2" name="Rectangle 1"/>
          <p:cNvSpPr/>
          <p:nvPr userDrawn="1"/>
        </p:nvSpPr>
        <p:spPr>
          <a:xfrm>
            <a:off x="0" y="0"/>
            <a:ext cx="12192000" cy="6486525"/>
          </a:xfrm>
          <a:prstGeom prst="rect">
            <a:avLst/>
          </a:prstGeom>
          <a:solidFill>
            <a:srgbClr val="2237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ctrTitle" hasCustomPrompt="1"/>
          </p:nvPr>
        </p:nvSpPr>
        <p:spPr>
          <a:xfrm>
            <a:off x="872110" y="-2030424"/>
            <a:ext cx="10583741" cy="997492"/>
          </a:xfrm>
          <a:prstGeom prst="rect">
            <a:avLst/>
          </a:prstGeom>
        </p:spPr>
        <p:txBody>
          <a:bodyPr anchor="b">
            <a:normAutofit/>
          </a:bodyPr>
          <a:lstStyle>
            <a:lvl1pPr algn="ctr">
              <a:defRPr sz="4800" b="1" baseline="0">
                <a:solidFill>
                  <a:schemeClr val="bg1"/>
                </a:solidFill>
                <a:latin typeface="Arial" panose="020B0604020202020204" pitchFamily="34" charset="0"/>
                <a:cs typeface="Arial" panose="020B0604020202020204" pitchFamily="34" charset="0"/>
              </a:defRPr>
            </a:lvl1pPr>
          </a:lstStyle>
          <a:p>
            <a:r>
              <a:rPr lang="en-US" dirty="0"/>
              <a:t>CHỦ ĐỀ</a:t>
            </a:r>
          </a:p>
        </p:txBody>
      </p:sp>
      <p:sp>
        <p:nvSpPr>
          <p:cNvPr id="10" name="Subtitle 2"/>
          <p:cNvSpPr>
            <a:spLocks noGrp="1"/>
          </p:cNvSpPr>
          <p:nvPr>
            <p:ph type="subTitle" idx="1" hasCustomPrompt="1"/>
          </p:nvPr>
        </p:nvSpPr>
        <p:spPr>
          <a:xfrm>
            <a:off x="872110" y="-782219"/>
            <a:ext cx="10583741" cy="384905"/>
          </a:xfrm>
          <a:prstGeom prst="rect">
            <a:avLst/>
          </a:prstGeo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8397" y="1582451"/>
            <a:ext cx="8678656" cy="1787955"/>
          </a:xfrm>
          <a:prstGeom prst="rect">
            <a:avLst/>
          </a:prstGeom>
        </p:spPr>
      </p:pic>
    </p:spTree>
    <p:extLst>
      <p:ext uri="{BB962C8B-B14F-4D97-AF65-F5344CB8AC3E}">
        <p14:creationId xmlns:p14="http://schemas.microsoft.com/office/powerpoint/2010/main" val="43544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F4D4A-FD71-41E6-BED5-CF551BFDBC37}"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80331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4F4D4A-FD71-41E6-BED5-CF551BFDBC3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extLst>
      <p:ext uri="{BB962C8B-B14F-4D97-AF65-F5344CB8AC3E}">
        <p14:creationId xmlns:p14="http://schemas.microsoft.com/office/powerpoint/2010/main" val="191530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2794" y="6362529"/>
            <a:ext cx="2743200" cy="365125"/>
          </a:xfrm>
        </p:spPr>
        <p:txBody>
          <a:bodyPr/>
          <a:lstStyle/>
          <a:p>
            <a:fld id="{154F4D4A-FD71-41E6-BED5-CF551BFDBC37}" type="datetimeFigureOut">
              <a:rPr lang="en-US" smtClean="0"/>
              <a:t>10/27/2022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08593" y="6356350"/>
            <a:ext cx="2743200" cy="365125"/>
          </a:xfrm>
        </p:spPr>
        <p:txBody>
          <a:bodyPr/>
          <a:lstStyle/>
          <a:p>
            <a:fld id="{086B6608-6F69-448F-99DC-C9E613BFB696}" type="slidenum">
              <a:rPr lang="en-US" smtClean="0"/>
              <a:t>‹#›</a:t>
            </a:fld>
            <a:endParaRPr lang="en-US"/>
          </a:p>
        </p:txBody>
      </p:sp>
      <p:sp>
        <p:nvSpPr>
          <p:cNvPr id="8" name="TextBox 7">
            <a:extLst>
              <a:ext uri="{FF2B5EF4-FFF2-40B4-BE49-F238E27FC236}">
                <a16:creationId xmlns:a16="http://schemas.microsoft.com/office/drawing/2014/main" id="{1A142D89-B98B-F946-A31D-7ACA5974D791}"/>
              </a:ext>
            </a:extLst>
          </p:cNvPr>
          <p:cNvSpPr txBox="1"/>
          <p:nvPr userDrawn="1"/>
        </p:nvSpPr>
        <p:spPr>
          <a:xfrm>
            <a:off x="9807389" y="6593718"/>
            <a:ext cx="2251872" cy="184666"/>
          </a:xfrm>
          <a:prstGeom prst="rect">
            <a:avLst/>
          </a:prstGeom>
          <a:noFill/>
        </p:spPr>
        <p:txBody>
          <a:bodyPr wrap="square" lIns="0" tIns="0" rIns="0" bIns="0" rtlCol="0" anchor="ctr" anchorCtr="0">
            <a:spAutoFit/>
          </a:bodyPr>
          <a:lstStyle/>
          <a:p>
            <a:r>
              <a:rPr lang="en-US" sz="1200" dirty="0">
                <a:solidFill>
                  <a:schemeClr val="bg1"/>
                </a:solidFill>
                <a:latin typeface="UTM Avo" panose="02040603050506020204" pitchFamily="18" charset="0"/>
              </a:rPr>
              <a:t>http://phenikaa-uni.edu.vn</a:t>
            </a:r>
          </a:p>
        </p:txBody>
      </p:sp>
      <p:sp>
        <p:nvSpPr>
          <p:cNvPr id="13"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351231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65590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235848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4"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63901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63685" y="2846231"/>
            <a:ext cx="4417452" cy="1460428"/>
          </a:xfrm>
          <a:prstGeom prst="rect">
            <a:avLst/>
          </a:prstGeom>
        </p:spPr>
        <p:txBody>
          <a:bodyPr anchor="b">
            <a:normAutofit/>
          </a:bodyPr>
          <a:lstStyle>
            <a:lvl1pPr algn="r">
              <a:defRPr sz="5600" b="1" baseline="0">
                <a:solidFill>
                  <a:srgbClr val="223771"/>
                </a:solidFill>
                <a:latin typeface="Arial" panose="020B0604020202020204" pitchFamily="34" charset="0"/>
                <a:cs typeface="Arial" panose="020B0604020202020204" pitchFamily="34" charset="0"/>
              </a:defRPr>
            </a:lvl1pPr>
          </a:lstStyle>
          <a:p>
            <a:r>
              <a:rPr lang="en-US" dirty="0"/>
              <a:t>CHỦ ĐỀ</a:t>
            </a:r>
          </a:p>
        </p:txBody>
      </p:sp>
      <p:sp>
        <p:nvSpPr>
          <p:cNvPr id="3" name="Subtitle 2"/>
          <p:cNvSpPr>
            <a:spLocks noGrp="1"/>
          </p:cNvSpPr>
          <p:nvPr>
            <p:ph type="subTitle" idx="1" hasCustomPrompt="1"/>
          </p:nvPr>
        </p:nvSpPr>
        <p:spPr>
          <a:xfrm>
            <a:off x="7263685" y="4429523"/>
            <a:ext cx="4417452" cy="750072"/>
          </a:xfrm>
          <a:prstGeom prst="rect">
            <a:avLst/>
          </a:prstGeom>
        </p:spPr>
        <p:txBody>
          <a:bodyPr/>
          <a:lstStyle>
            <a:lvl1pPr marL="0" indent="0" algn="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sp>
        <p:nvSpPr>
          <p:cNvPr id="4" name="Date Placeholder 3"/>
          <p:cNvSpPr>
            <a:spLocks noGrp="1"/>
          </p:cNvSpPr>
          <p:nvPr>
            <p:ph type="dt" sz="half" idx="10"/>
          </p:nvPr>
        </p:nvSpPr>
        <p:spPr/>
        <p:txBody>
          <a:bodyPr/>
          <a:lstStyle/>
          <a:p>
            <a:fld id="{154F4D4A-FD71-41E6-BED5-CF551BFDBC3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Content Placeholder 2"/>
          <p:cNvSpPr>
            <a:spLocks noGrp="1"/>
          </p:cNvSpPr>
          <p:nvPr>
            <p:ph idx="13" hasCustomPrompt="1"/>
          </p:nvPr>
        </p:nvSpPr>
        <p:spPr>
          <a:xfrm>
            <a:off x="1" y="862149"/>
            <a:ext cx="7096258" cy="5631943"/>
          </a:xfrm>
          <a:prstGeom prst="rect">
            <a:avLst/>
          </a:prstGeom>
        </p:spPr>
        <p:txBody>
          <a:bodyPr/>
          <a:lstStyle>
            <a:lvl1pPr marL="0" indent="0">
              <a:buNone/>
              <a:defRPr baseline="0"/>
            </a:lvl1pPr>
          </a:lstStyle>
          <a:p>
            <a:pPr lvl="0"/>
            <a:r>
              <a:rPr lang="en-US"/>
              <a:t>Hình ảnh</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89573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4F4D4A-FD71-41E6-BED5-CF551BFDBC3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Title 1"/>
          <p:cNvSpPr txBox="1">
            <a:spLocks/>
          </p:cNvSpPr>
          <p:nvPr userDrawn="1"/>
        </p:nvSpPr>
        <p:spPr>
          <a:xfrm>
            <a:off x="324528" y="227160"/>
            <a:ext cx="8061101" cy="553289"/>
          </a:xfrm>
          <a:prstGeom prst="rect">
            <a:avLst/>
          </a:prstGeom>
        </p:spPr>
        <p:txBody>
          <a:bodyPr>
            <a:normAutofit/>
          </a:bodyPr>
          <a:lstStyle>
            <a:lvl1pPr algn="l" defTabSz="914400" rtl="0" eaLnBrk="1" latinLnBrk="0" hangingPunct="1">
              <a:lnSpc>
                <a:spcPct val="90000"/>
              </a:lnSpc>
              <a:spcBef>
                <a:spcPct val="0"/>
              </a:spcBef>
              <a:buNone/>
              <a:defRPr sz="3000" b="1" kern="1200" baseline="0">
                <a:solidFill>
                  <a:srgbClr val="223771"/>
                </a:solidFill>
                <a:latin typeface="Arial" panose="020B0604020202020204" pitchFamily="34" charset="0"/>
                <a:ea typeface="+mj-ea"/>
                <a:cs typeface="Arial" panose="020B0604020202020204" pitchFamily="34" charset="0"/>
              </a:defRPr>
            </a:lvl1pPr>
          </a:lstStyle>
          <a:p>
            <a:r>
              <a:rPr lang="en-US"/>
              <a:t>CHỦ ĐỀ</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36646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99" y="351789"/>
            <a:ext cx="8061101" cy="922762"/>
          </a:xfrm>
          <a:prstGeom prst="rect">
            <a:avLst/>
          </a:prstGeom>
        </p:spPr>
        <p:txBody>
          <a:bodyPr>
            <a:normAutofit/>
          </a:bodyPr>
          <a:lstStyle>
            <a:lvl1pPr>
              <a:defRPr sz="3000" b="1">
                <a:solidFill>
                  <a:srgbClr val="223771"/>
                </a:solidFill>
              </a:defRPr>
            </a:lvl1pPr>
          </a:lstStyle>
          <a:p>
            <a:r>
              <a:rPr lang="en-US" dirty="0" err="1"/>
              <a:t>Chủ</a:t>
            </a:r>
            <a:r>
              <a:rPr lang="en-US" dirty="0"/>
              <a:t> </a:t>
            </a:r>
            <a:r>
              <a:rPr lang="en-US" dirty="0" err="1"/>
              <a:t>đề</a:t>
            </a:r>
            <a:endParaRPr lang="en-US" dirty="0"/>
          </a:p>
        </p:txBody>
      </p:sp>
      <p:sp>
        <p:nvSpPr>
          <p:cNvPr id="3" name="Content Placeholder 2"/>
          <p:cNvSpPr>
            <a:spLocks noGrp="1"/>
          </p:cNvSpPr>
          <p:nvPr>
            <p:ph sz="half" idx="1"/>
          </p:nvPr>
        </p:nvSpPr>
        <p:spPr>
          <a:xfrm>
            <a:off x="701899" y="1639781"/>
            <a:ext cx="333670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710"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4F4D4A-FD71-41E6-BED5-CF551BFDBC3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6608-6F69-448F-99DC-C9E613BFB696}" type="slidenum">
              <a:rPr lang="en-US" smtClean="0"/>
              <a:t>‹#›</a:t>
            </a:fld>
            <a:endParaRPr lang="en-US"/>
          </a:p>
        </p:txBody>
      </p:sp>
      <p:sp>
        <p:nvSpPr>
          <p:cNvPr id="9" name="Content Placeholder 3"/>
          <p:cNvSpPr>
            <a:spLocks noGrp="1"/>
          </p:cNvSpPr>
          <p:nvPr>
            <p:ph sz="half" idx="13"/>
          </p:nvPr>
        </p:nvSpPr>
        <p:spPr>
          <a:xfrm>
            <a:off x="8426539"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346954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4F4D4A-FD71-41E6-BED5-CF551BFDBC37}"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extLst>
      <p:ext uri="{BB962C8B-B14F-4D97-AF65-F5344CB8AC3E}">
        <p14:creationId xmlns:p14="http://schemas.microsoft.com/office/powerpoint/2010/main" val="37490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AE6AC-9427-433F-AC00-F723CA5DD87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
        <p:nvSpPr>
          <p:cNvPr id="4" name="Date Placeholder 3"/>
          <p:cNvSpPr>
            <a:spLocks noGrp="1"/>
          </p:cNvSpPr>
          <p:nvPr>
            <p:ph type="dt" sz="half" idx="2"/>
          </p:nvPr>
        </p:nvSpPr>
        <p:spPr>
          <a:xfrm>
            <a:off x="741484" y="636252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F4D4A-FD71-41E6-BED5-CF551BFDBC37}" type="datetimeFigureOut">
              <a:rPr lang="en-US" smtClean="0"/>
              <a:t>10/27/2022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B6608-6F69-448F-99DC-C9E613BFB696}" type="slidenum">
              <a:rPr lang="en-US" smtClean="0"/>
              <a:t>‹#›</a:t>
            </a:fld>
            <a:endParaRPr lang="en-US"/>
          </a:p>
        </p:txBody>
      </p:sp>
      <p:grpSp>
        <p:nvGrpSpPr>
          <p:cNvPr id="7" name="Group 6"/>
          <p:cNvGrpSpPr/>
          <p:nvPr/>
        </p:nvGrpSpPr>
        <p:grpSpPr>
          <a:xfrm>
            <a:off x="0" y="6494093"/>
            <a:ext cx="12192000" cy="373091"/>
            <a:chOff x="0" y="1661375"/>
            <a:chExt cx="12192000" cy="373091"/>
          </a:xfrm>
        </p:grpSpPr>
        <p:sp>
          <p:nvSpPr>
            <p:cNvPr id="8" name="Rectangle 7"/>
            <p:cNvSpPr/>
            <p:nvPr/>
          </p:nvSpPr>
          <p:spPr>
            <a:xfrm>
              <a:off x="0" y="1661375"/>
              <a:ext cx="12192000" cy="109728"/>
            </a:xfrm>
            <a:prstGeom prst="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60146"/>
              <a:ext cx="12192000" cy="274320"/>
            </a:xfrm>
            <a:prstGeom prst="rect">
              <a:avLst/>
            </a:prstGeom>
            <a:solidFill>
              <a:srgbClr val="223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0836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1" r:id="rId4"/>
    <p:sldLayoutId id="2147483663" r:id="rId5"/>
    <p:sldLayoutId id="2147483660" r:id="rId6"/>
    <p:sldLayoutId id="2147483651" r:id="rId7"/>
    <p:sldLayoutId id="2147483652" r:id="rId8"/>
    <p:sldLayoutId id="2147483654" r:id="rId9"/>
    <p:sldLayoutId id="2147483655"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qldt.phenikaa-uni.edu.v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izflycloud.vn/tin-tuc/selenium-la-gi-20220328105303215.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a:xfrm>
            <a:off x="2065447" y="965200"/>
            <a:ext cx="8061101" cy="553289"/>
          </a:xfrm>
        </p:spPr>
        <p:txBody>
          <a:bodyPr/>
          <a:lstStyle/>
          <a:p>
            <a:pPr algn="ct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Title 4">
            <a:extLst>
              <a:ext uri="{FF2B5EF4-FFF2-40B4-BE49-F238E27FC236}">
                <a16:creationId xmlns:a16="http://schemas.microsoft.com/office/drawing/2014/main" id="{8EA0489D-5E6F-401C-80F5-25A6103AE40B}"/>
              </a:ext>
            </a:extLst>
          </p:cNvPr>
          <p:cNvSpPr txBox="1">
            <a:spLocks/>
          </p:cNvSpPr>
          <p:nvPr/>
        </p:nvSpPr>
        <p:spPr>
          <a:xfrm>
            <a:off x="2065447" y="1997754"/>
            <a:ext cx="8061101" cy="1152950"/>
          </a:xfrm>
          <a:prstGeom prst="rect">
            <a:avLst/>
          </a:prstGeom>
        </p:spPr>
        <p:txBody>
          <a:bodyPr>
            <a:noAutofit/>
          </a:bodyPr>
          <a:lstStyle>
            <a:lvl1pPr algn="l" defTabSz="914400" rtl="0" eaLnBrk="1" latinLnBrk="0" hangingPunct="1">
              <a:lnSpc>
                <a:spcPct val="90000"/>
              </a:lnSpc>
              <a:spcBef>
                <a:spcPct val="0"/>
              </a:spcBef>
              <a:buNone/>
              <a:defRPr sz="3300" b="1" kern="1200" baseline="0">
                <a:solidFill>
                  <a:srgbClr val="223771"/>
                </a:solidFill>
                <a:latin typeface="Arial" panose="020B0604020202020204" pitchFamily="34" charset="0"/>
                <a:ea typeface="+mj-ea"/>
                <a:cs typeface="Arial" panose="020B0604020202020204" pitchFamily="34" charset="0"/>
              </a:defRPr>
            </a:lvl1pPr>
          </a:lstStyle>
          <a:p>
            <a:pPr algn="ctr" rtl="0">
              <a:spcBef>
                <a:spcPts val="0"/>
              </a:spcBef>
              <a:spcAft>
                <a:spcPts val="800"/>
              </a:spcAft>
            </a:pPr>
            <a:r>
              <a:rPr lang="en-US" sz="3200" b="1" i="0" u="none" strike="noStrike" dirty="0" err="1">
                <a:solidFill>
                  <a:schemeClr val="accent1">
                    <a:lumMod val="50000"/>
                  </a:schemeClr>
                </a:solidFill>
                <a:effectLst/>
              </a:rPr>
              <a:t>Đề</a:t>
            </a:r>
            <a:r>
              <a:rPr lang="en-US" sz="3200" b="1" i="0" u="none" strike="noStrike" dirty="0">
                <a:solidFill>
                  <a:schemeClr val="accent1">
                    <a:lumMod val="50000"/>
                  </a:schemeClr>
                </a:solidFill>
                <a:effectLst/>
              </a:rPr>
              <a:t> 5: </a:t>
            </a:r>
            <a:r>
              <a:rPr lang="en-US" sz="3200" b="1" i="0" u="none" strike="noStrike" dirty="0" err="1">
                <a:solidFill>
                  <a:schemeClr val="accent1">
                    <a:lumMod val="50000"/>
                  </a:schemeClr>
                </a:solidFill>
                <a:effectLst/>
              </a:rPr>
              <a:t>Áp</a:t>
            </a:r>
            <a:r>
              <a:rPr lang="en-US" sz="3200" b="1" i="0" u="none" strike="noStrike" dirty="0">
                <a:solidFill>
                  <a:schemeClr val="accent1">
                    <a:lumMod val="50000"/>
                  </a:schemeClr>
                </a:solidFill>
                <a:effectLst/>
              </a:rPr>
              <a:t> </a:t>
            </a:r>
            <a:r>
              <a:rPr lang="en-US" sz="3200" b="1" i="0" u="none" strike="noStrike" dirty="0" err="1">
                <a:solidFill>
                  <a:schemeClr val="accent1">
                    <a:lumMod val="50000"/>
                  </a:schemeClr>
                </a:solidFill>
                <a:effectLst/>
              </a:rPr>
              <a:t>dụng</a:t>
            </a:r>
            <a:r>
              <a:rPr lang="en-US" sz="3200" b="1" i="0" u="none" strike="noStrike" dirty="0">
                <a:solidFill>
                  <a:schemeClr val="accent1">
                    <a:lumMod val="50000"/>
                  </a:schemeClr>
                </a:solidFill>
                <a:effectLst/>
              </a:rPr>
              <a:t> selenium </a:t>
            </a:r>
            <a:r>
              <a:rPr lang="en-US" sz="3200" b="1" i="0" u="none" strike="noStrike" dirty="0" err="1">
                <a:solidFill>
                  <a:schemeClr val="accent1">
                    <a:lumMod val="50000"/>
                  </a:schemeClr>
                </a:solidFill>
                <a:effectLst/>
              </a:rPr>
              <a:t>trong</a:t>
            </a:r>
            <a:r>
              <a:rPr lang="en-US" sz="3200" b="1" i="0" u="none" strike="noStrike" dirty="0">
                <a:solidFill>
                  <a:schemeClr val="accent1">
                    <a:lumMod val="50000"/>
                  </a:schemeClr>
                </a:solidFill>
                <a:effectLst/>
              </a:rPr>
              <a:t> </a:t>
            </a:r>
            <a:r>
              <a:rPr lang="en-US" sz="3200" b="1" i="0" u="none" strike="noStrike" dirty="0" err="1">
                <a:solidFill>
                  <a:schemeClr val="accent1">
                    <a:lumMod val="50000"/>
                  </a:schemeClr>
                </a:solidFill>
                <a:effectLst/>
              </a:rPr>
              <a:t>kiểm</a:t>
            </a:r>
            <a:r>
              <a:rPr lang="en-US" sz="3200" b="1" i="0" u="none" strike="noStrike" dirty="0">
                <a:solidFill>
                  <a:schemeClr val="accent1">
                    <a:lumMod val="50000"/>
                  </a:schemeClr>
                </a:solidFill>
                <a:effectLst/>
              </a:rPr>
              <a:t> </a:t>
            </a:r>
            <a:r>
              <a:rPr lang="en-US" sz="3200" b="1" i="0" u="none" strike="noStrike" dirty="0" err="1">
                <a:solidFill>
                  <a:schemeClr val="accent1">
                    <a:lumMod val="50000"/>
                  </a:schemeClr>
                </a:solidFill>
                <a:effectLst/>
              </a:rPr>
              <a:t>thử</a:t>
            </a:r>
            <a:r>
              <a:rPr lang="en-US" sz="3200" b="1" i="0" u="none" strike="noStrike" dirty="0">
                <a:solidFill>
                  <a:schemeClr val="accent1">
                    <a:lumMod val="50000"/>
                  </a:schemeClr>
                </a:solidFill>
                <a:effectLst/>
              </a:rPr>
              <a:t> </a:t>
            </a:r>
            <a:r>
              <a:rPr lang="en-US" sz="3200" b="1" i="0" u="none" strike="noStrike" dirty="0" err="1">
                <a:solidFill>
                  <a:schemeClr val="accent1">
                    <a:lumMod val="50000"/>
                  </a:schemeClr>
                </a:solidFill>
                <a:effectLst/>
              </a:rPr>
              <a:t>tự</a:t>
            </a:r>
            <a:r>
              <a:rPr lang="en-US" sz="3200" b="1" i="0" u="none" strike="noStrike" dirty="0">
                <a:solidFill>
                  <a:schemeClr val="accent1">
                    <a:lumMod val="50000"/>
                  </a:schemeClr>
                </a:solidFill>
                <a:effectLst/>
              </a:rPr>
              <a:t> </a:t>
            </a:r>
            <a:r>
              <a:rPr lang="en-US" sz="3200" b="1" i="0" u="none" strike="noStrike" dirty="0" err="1">
                <a:solidFill>
                  <a:schemeClr val="accent1">
                    <a:lumMod val="50000"/>
                  </a:schemeClr>
                </a:solidFill>
                <a:effectLst/>
              </a:rPr>
              <a:t>động</a:t>
            </a:r>
            <a:r>
              <a:rPr lang="en-US" sz="3200" b="1" i="0" u="none" strike="noStrike" dirty="0">
                <a:solidFill>
                  <a:schemeClr val="accent1">
                    <a:lumMod val="50000"/>
                  </a:schemeClr>
                </a:solidFill>
                <a:effectLst/>
              </a:rPr>
              <a:t> </a:t>
            </a:r>
            <a:r>
              <a:rPr lang="en-US" sz="3200" b="1" i="0" u="none" strike="noStrike" dirty="0" err="1">
                <a:solidFill>
                  <a:schemeClr val="accent1">
                    <a:lumMod val="50000"/>
                  </a:schemeClr>
                </a:solidFill>
                <a:effectLst/>
              </a:rPr>
              <a:t>hệ</a:t>
            </a:r>
            <a:r>
              <a:rPr lang="en-US" sz="3200" b="1" i="0" u="none" strike="noStrike" dirty="0">
                <a:solidFill>
                  <a:schemeClr val="accent1">
                    <a:lumMod val="50000"/>
                  </a:schemeClr>
                </a:solidFill>
                <a:effectLst/>
              </a:rPr>
              <a:t> </a:t>
            </a:r>
            <a:r>
              <a:rPr lang="en-US" sz="3200" b="1" i="0" u="none" strike="noStrike" dirty="0" err="1">
                <a:solidFill>
                  <a:schemeClr val="accent1">
                    <a:lumMod val="50000"/>
                  </a:schemeClr>
                </a:solidFill>
                <a:effectLst/>
              </a:rPr>
              <a:t>thống</a:t>
            </a:r>
            <a:r>
              <a:rPr lang="en-US" sz="3200" b="1" i="0" u="none" strike="noStrike" dirty="0">
                <a:solidFill>
                  <a:schemeClr val="accent1">
                    <a:lumMod val="50000"/>
                  </a:schemeClr>
                </a:solidFill>
                <a:effectLst/>
              </a:rPr>
              <a:t> </a:t>
            </a:r>
            <a:r>
              <a:rPr lang="en-US" sz="3200" b="1" i="0" u="none" strike="noStrike" dirty="0" err="1">
                <a:solidFill>
                  <a:schemeClr val="accent1">
                    <a:lumMod val="50000"/>
                  </a:schemeClr>
                </a:solidFill>
                <a:effectLst/>
              </a:rPr>
              <a:t>quản</a:t>
            </a:r>
            <a:r>
              <a:rPr lang="en-US" sz="3200" b="1" i="0" u="none" strike="noStrike" dirty="0">
                <a:solidFill>
                  <a:schemeClr val="accent1">
                    <a:lumMod val="50000"/>
                  </a:schemeClr>
                </a:solidFill>
                <a:effectLst/>
              </a:rPr>
              <a:t> </a:t>
            </a:r>
            <a:r>
              <a:rPr lang="en-US" sz="3200" b="1" i="0" u="none" strike="noStrike" dirty="0" err="1">
                <a:solidFill>
                  <a:schemeClr val="accent1">
                    <a:lumMod val="50000"/>
                  </a:schemeClr>
                </a:solidFill>
                <a:effectLst/>
              </a:rPr>
              <a:t>lý</a:t>
            </a:r>
            <a:r>
              <a:rPr lang="en-US" sz="3200" b="1" i="0" u="none" strike="noStrike" dirty="0">
                <a:solidFill>
                  <a:schemeClr val="accent1">
                    <a:lumMod val="50000"/>
                  </a:schemeClr>
                </a:solidFill>
                <a:effectLst/>
              </a:rPr>
              <a:t> </a:t>
            </a:r>
            <a:r>
              <a:rPr lang="en-US" sz="3200" b="1" i="0" u="none" strike="noStrike" dirty="0" err="1">
                <a:solidFill>
                  <a:schemeClr val="accent1">
                    <a:lumMod val="50000"/>
                  </a:schemeClr>
                </a:solidFill>
                <a:effectLst/>
              </a:rPr>
              <a:t>sinh</a:t>
            </a:r>
            <a:r>
              <a:rPr lang="en-US" sz="3200" b="1" i="0" u="none" strike="noStrike" dirty="0">
                <a:solidFill>
                  <a:schemeClr val="accent1">
                    <a:lumMod val="50000"/>
                  </a:schemeClr>
                </a:solidFill>
                <a:effectLst/>
              </a:rPr>
              <a:t> </a:t>
            </a:r>
            <a:r>
              <a:rPr lang="en-US" sz="3200" b="1" i="0" u="none" strike="noStrike" dirty="0" err="1">
                <a:solidFill>
                  <a:schemeClr val="accent1">
                    <a:lumMod val="50000"/>
                  </a:schemeClr>
                </a:solidFill>
                <a:effectLst/>
              </a:rPr>
              <a:t>viên</a:t>
            </a:r>
            <a:endParaRPr lang="en-US" sz="3200" dirty="0">
              <a:solidFill>
                <a:schemeClr val="accent1">
                  <a:lumMod val="50000"/>
                </a:schemeClr>
              </a:solidFill>
            </a:endParaRPr>
          </a:p>
        </p:txBody>
      </p:sp>
      <p:graphicFrame>
        <p:nvGraphicFramePr>
          <p:cNvPr id="2" name="Table 1">
            <a:extLst>
              <a:ext uri="{FF2B5EF4-FFF2-40B4-BE49-F238E27FC236}">
                <a16:creationId xmlns:a16="http://schemas.microsoft.com/office/drawing/2014/main" id="{1EB47FD9-0869-4542-B41A-9EAE153689F5}"/>
              </a:ext>
            </a:extLst>
          </p:cNvPr>
          <p:cNvGraphicFramePr>
            <a:graphicFrameLocks noGrp="1"/>
          </p:cNvGraphicFramePr>
          <p:nvPr>
            <p:extLst>
              <p:ext uri="{D42A27DB-BD31-4B8C-83A1-F6EECF244321}">
                <p14:modId xmlns:p14="http://schemas.microsoft.com/office/powerpoint/2010/main" val="3312894481"/>
              </p:ext>
            </p:extLst>
          </p:nvPr>
        </p:nvGraphicFramePr>
        <p:xfrm>
          <a:off x="3480180" y="3429000"/>
          <a:ext cx="5540990" cy="2463800"/>
        </p:xfrm>
        <a:graphic>
          <a:graphicData uri="http://schemas.openxmlformats.org/drawingml/2006/table">
            <a:tbl>
              <a:tblPr/>
              <a:tblGrid>
                <a:gridCol w="3669940">
                  <a:extLst>
                    <a:ext uri="{9D8B030D-6E8A-4147-A177-3AD203B41FA5}">
                      <a16:colId xmlns:a16="http://schemas.microsoft.com/office/drawing/2014/main" val="2663039652"/>
                    </a:ext>
                  </a:extLst>
                </a:gridCol>
                <a:gridCol w="1871050">
                  <a:extLst>
                    <a:ext uri="{9D8B030D-6E8A-4147-A177-3AD203B41FA5}">
                      <a16:colId xmlns:a16="http://schemas.microsoft.com/office/drawing/2014/main" val="3229423509"/>
                    </a:ext>
                  </a:extLst>
                </a:gridCol>
              </a:tblGrid>
              <a:tr h="285115">
                <a:tc>
                  <a:txBody>
                    <a:bodyPr/>
                    <a:lstStyle/>
                    <a:p>
                      <a:pPr rtl="0" fontAlgn="t">
                        <a:spcBef>
                          <a:spcPts val="0"/>
                        </a:spcBef>
                        <a:spcAft>
                          <a:spcPts val="800"/>
                        </a:spcAft>
                      </a:pPr>
                      <a:r>
                        <a:rPr lang="en-US" sz="2400" b="0" i="0" u="none" strike="noStrike" dirty="0">
                          <a:solidFill>
                            <a:srgbClr val="000000"/>
                          </a:solidFill>
                          <a:effectLst/>
                          <a:latin typeface="Times New Roman" panose="02020603050405020304" pitchFamily="18" charset="0"/>
                        </a:rPr>
                        <a:t>Phạm Tiến Thành Công</a:t>
                      </a:r>
                      <a:endParaRPr lang="en-US" sz="3200" dirty="0">
                        <a:effectLst/>
                      </a:endParaRPr>
                    </a:p>
                  </a:txBody>
                  <a:tcPr marL="63500" marR="63500" marT="63500" marB="63500">
                    <a:lnL>
                      <a:noFill/>
                    </a:lnL>
                    <a:lnR>
                      <a:noFill/>
                    </a:lnR>
                    <a:lnT>
                      <a:noFill/>
                    </a:lnT>
                    <a:lnB>
                      <a:noFill/>
                    </a:lnB>
                  </a:tcPr>
                </a:tc>
                <a:tc>
                  <a:txBody>
                    <a:bodyPr/>
                    <a:lstStyle/>
                    <a:p>
                      <a:pPr rtl="0" fontAlgn="t">
                        <a:spcBef>
                          <a:spcPts val="0"/>
                        </a:spcBef>
                        <a:spcAft>
                          <a:spcPts val="800"/>
                        </a:spcAft>
                      </a:pPr>
                      <a:r>
                        <a:rPr lang="en-US" sz="2400" b="0" i="0" u="none" strike="noStrike" dirty="0">
                          <a:solidFill>
                            <a:srgbClr val="000000"/>
                          </a:solidFill>
                          <a:effectLst/>
                          <a:latin typeface="Times New Roman" panose="02020603050405020304" pitchFamily="18" charset="0"/>
                        </a:rPr>
                        <a:t>20010886</a:t>
                      </a:r>
                      <a:endParaRPr lang="en-US" sz="3200" dirty="0">
                        <a:effectLst/>
                      </a:endParaRPr>
                    </a:p>
                  </a:txBody>
                  <a:tcPr marL="63500" marR="63500" marT="63500" marB="63500">
                    <a:lnL>
                      <a:noFill/>
                    </a:lnL>
                    <a:lnR>
                      <a:noFill/>
                    </a:lnR>
                    <a:lnT>
                      <a:noFill/>
                    </a:lnT>
                    <a:lnB>
                      <a:noFill/>
                    </a:lnB>
                  </a:tcPr>
                </a:tc>
                <a:extLst>
                  <a:ext uri="{0D108BD9-81ED-4DB2-BD59-A6C34878D82A}">
                    <a16:rowId xmlns:a16="http://schemas.microsoft.com/office/drawing/2014/main" val="4020089276"/>
                  </a:ext>
                </a:extLst>
              </a:tr>
              <a:tr h="285115">
                <a:tc>
                  <a:txBody>
                    <a:bodyPr/>
                    <a:lstStyle/>
                    <a:p>
                      <a:pPr rtl="0" fontAlgn="t">
                        <a:spcBef>
                          <a:spcPts val="0"/>
                        </a:spcBef>
                        <a:spcAft>
                          <a:spcPts val="800"/>
                        </a:spcAft>
                      </a:pPr>
                      <a:r>
                        <a:rPr lang="en-US" sz="2400" b="0" i="0" u="none" strike="noStrike">
                          <a:solidFill>
                            <a:srgbClr val="000000"/>
                          </a:solidFill>
                          <a:effectLst/>
                          <a:latin typeface="Times New Roman" panose="02020603050405020304" pitchFamily="18" charset="0"/>
                        </a:rPr>
                        <a:t>Pham Đỗ Việt Dũng</a:t>
                      </a:r>
                      <a:endParaRPr lang="en-US" sz="3200">
                        <a:effectLst/>
                      </a:endParaRPr>
                    </a:p>
                  </a:txBody>
                  <a:tcPr marL="63500" marR="63500" marT="63500" marB="63500">
                    <a:lnL>
                      <a:noFill/>
                    </a:lnL>
                    <a:lnR>
                      <a:noFill/>
                    </a:lnR>
                    <a:lnT>
                      <a:noFill/>
                    </a:lnT>
                    <a:lnB>
                      <a:noFill/>
                    </a:lnB>
                  </a:tcPr>
                </a:tc>
                <a:tc>
                  <a:txBody>
                    <a:bodyPr/>
                    <a:lstStyle/>
                    <a:p>
                      <a:pPr rtl="0" fontAlgn="t">
                        <a:spcBef>
                          <a:spcPts val="0"/>
                        </a:spcBef>
                        <a:spcAft>
                          <a:spcPts val="800"/>
                        </a:spcAft>
                      </a:pPr>
                      <a:r>
                        <a:rPr lang="en-US" sz="2400" b="0" i="0" u="none" strike="noStrike" dirty="0">
                          <a:solidFill>
                            <a:srgbClr val="000000"/>
                          </a:solidFill>
                          <a:effectLst/>
                          <a:latin typeface="Times New Roman" panose="02020603050405020304" pitchFamily="18" charset="0"/>
                        </a:rPr>
                        <a:t>200108</a:t>
                      </a:r>
                      <a:endParaRPr lang="en-US" sz="3200" dirty="0">
                        <a:effectLst/>
                      </a:endParaRPr>
                    </a:p>
                  </a:txBody>
                  <a:tcPr marL="63500" marR="63500" marT="63500" marB="63500">
                    <a:lnL>
                      <a:noFill/>
                    </a:lnL>
                    <a:lnR>
                      <a:noFill/>
                    </a:lnR>
                    <a:lnT>
                      <a:noFill/>
                    </a:lnT>
                    <a:lnB>
                      <a:noFill/>
                    </a:lnB>
                  </a:tcPr>
                </a:tc>
                <a:extLst>
                  <a:ext uri="{0D108BD9-81ED-4DB2-BD59-A6C34878D82A}">
                    <a16:rowId xmlns:a16="http://schemas.microsoft.com/office/drawing/2014/main" val="3887270844"/>
                  </a:ext>
                </a:extLst>
              </a:tr>
              <a:tr h="285115">
                <a:tc>
                  <a:txBody>
                    <a:bodyPr/>
                    <a:lstStyle/>
                    <a:p>
                      <a:pPr rtl="0" fontAlgn="t">
                        <a:spcBef>
                          <a:spcPts val="0"/>
                        </a:spcBef>
                        <a:spcAft>
                          <a:spcPts val="800"/>
                        </a:spcAft>
                      </a:pPr>
                      <a:r>
                        <a:rPr lang="en-US" sz="2400" b="0" i="0" u="none" strike="noStrike">
                          <a:solidFill>
                            <a:srgbClr val="000000"/>
                          </a:solidFill>
                          <a:effectLst/>
                          <a:latin typeface="Times New Roman" panose="02020603050405020304" pitchFamily="18" charset="0"/>
                        </a:rPr>
                        <a:t>Đinh Văn Thức</a:t>
                      </a:r>
                      <a:endParaRPr lang="en-US" sz="3200">
                        <a:effectLst/>
                      </a:endParaRPr>
                    </a:p>
                  </a:txBody>
                  <a:tcPr marL="63500" marR="63500" marT="63500" marB="63500">
                    <a:lnL>
                      <a:noFill/>
                    </a:lnL>
                    <a:lnR>
                      <a:noFill/>
                    </a:lnR>
                    <a:lnT>
                      <a:noFill/>
                    </a:lnT>
                    <a:lnB>
                      <a:noFill/>
                    </a:lnB>
                  </a:tcPr>
                </a:tc>
                <a:tc>
                  <a:txBody>
                    <a:bodyPr/>
                    <a:lstStyle/>
                    <a:p>
                      <a:pPr rtl="0" fontAlgn="t">
                        <a:spcBef>
                          <a:spcPts val="0"/>
                        </a:spcBef>
                        <a:spcAft>
                          <a:spcPts val="800"/>
                        </a:spcAft>
                      </a:pPr>
                      <a:r>
                        <a:rPr lang="en-US" sz="2400" b="0" i="0" u="none" strike="noStrike" dirty="0">
                          <a:solidFill>
                            <a:srgbClr val="000000"/>
                          </a:solidFill>
                          <a:effectLst/>
                          <a:latin typeface="Times New Roman" panose="02020603050405020304" pitchFamily="18" charset="0"/>
                        </a:rPr>
                        <a:t>200108</a:t>
                      </a:r>
                      <a:endParaRPr lang="en-US" sz="3200" dirty="0">
                        <a:effectLst/>
                      </a:endParaRPr>
                    </a:p>
                  </a:txBody>
                  <a:tcPr marL="63500" marR="63500" marT="63500" marB="63500">
                    <a:lnL>
                      <a:noFill/>
                    </a:lnL>
                    <a:lnR>
                      <a:noFill/>
                    </a:lnR>
                    <a:lnT>
                      <a:noFill/>
                    </a:lnT>
                    <a:lnB>
                      <a:noFill/>
                    </a:lnB>
                  </a:tcPr>
                </a:tc>
                <a:extLst>
                  <a:ext uri="{0D108BD9-81ED-4DB2-BD59-A6C34878D82A}">
                    <a16:rowId xmlns:a16="http://schemas.microsoft.com/office/drawing/2014/main" val="2666111875"/>
                  </a:ext>
                </a:extLst>
              </a:tr>
              <a:tr h="339630">
                <a:tc>
                  <a:txBody>
                    <a:bodyPr/>
                    <a:lstStyle/>
                    <a:p>
                      <a:pPr rtl="0" fontAlgn="t">
                        <a:spcBef>
                          <a:spcPts val="0"/>
                        </a:spcBef>
                        <a:spcAft>
                          <a:spcPts val="800"/>
                        </a:spcAft>
                      </a:pPr>
                      <a:r>
                        <a:rPr lang="en-US" sz="2400" b="0" i="0" u="none" strike="noStrike">
                          <a:solidFill>
                            <a:srgbClr val="000000"/>
                          </a:solidFill>
                          <a:effectLst/>
                          <a:latin typeface="Times New Roman" panose="02020603050405020304" pitchFamily="18" charset="0"/>
                        </a:rPr>
                        <a:t>Lê Xuân Minh Công</a:t>
                      </a:r>
                      <a:endParaRPr lang="en-US" sz="3200">
                        <a:effectLst/>
                      </a:endParaRPr>
                    </a:p>
                  </a:txBody>
                  <a:tcPr marL="63500" marR="63500" marT="63500" marB="63500">
                    <a:lnL>
                      <a:noFill/>
                    </a:lnL>
                    <a:lnR>
                      <a:noFill/>
                    </a:lnR>
                    <a:lnT>
                      <a:noFill/>
                    </a:lnT>
                    <a:lnB>
                      <a:noFill/>
                    </a:lnB>
                  </a:tcPr>
                </a:tc>
                <a:tc>
                  <a:txBody>
                    <a:bodyPr/>
                    <a:lstStyle/>
                    <a:p>
                      <a:pPr rtl="0" fontAlgn="t">
                        <a:spcBef>
                          <a:spcPts val="0"/>
                        </a:spcBef>
                        <a:spcAft>
                          <a:spcPts val="800"/>
                        </a:spcAft>
                      </a:pPr>
                      <a:r>
                        <a:rPr lang="en-US" sz="2400" b="0" i="0" u="none" strike="noStrike">
                          <a:solidFill>
                            <a:srgbClr val="000000"/>
                          </a:solidFill>
                          <a:effectLst/>
                          <a:latin typeface="Times New Roman" panose="02020603050405020304" pitchFamily="18" charset="0"/>
                        </a:rPr>
                        <a:t>200108</a:t>
                      </a:r>
                      <a:endParaRPr lang="en-US" sz="3200">
                        <a:effectLst/>
                      </a:endParaRPr>
                    </a:p>
                  </a:txBody>
                  <a:tcPr marL="63500" marR="63500" marT="63500" marB="63500">
                    <a:lnL>
                      <a:noFill/>
                    </a:lnL>
                    <a:lnR>
                      <a:noFill/>
                    </a:lnR>
                    <a:lnT>
                      <a:noFill/>
                    </a:lnT>
                    <a:lnB>
                      <a:noFill/>
                    </a:lnB>
                  </a:tcPr>
                </a:tc>
                <a:extLst>
                  <a:ext uri="{0D108BD9-81ED-4DB2-BD59-A6C34878D82A}">
                    <a16:rowId xmlns:a16="http://schemas.microsoft.com/office/drawing/2014/main" val="603782222"/>
                  </a:ext>
                </a:extLst>
              </a:tr>
              <a:tr h="285115">
                <a:tc>
                  <a:txBody>
                    <a:bodyPr/>
                    <a:lstStyle/>
                    <a:p>
                      <a:pPr rtl="0" fontAlgn="t">
                        <a:spcBef>
                          <a:spcPts val="0"/>
                        </a:spcBef>
                        <a:spcAft>
                          <a:spcPts val="800"/>
                        </a:spcAft>
                      </a:pPr>
                      <a:r>
                        <a:rPr lang="en-US" sz="2400" b="0" i="0" u="none" strike="noStrike">
                          <a:solidFill>
                            <a:srgbClr val="000000"/>
                          </a:solidFill>
                          <a:effectLst/>
                          <a:latin typeface="Times New Roman" panose="02020603050405020304" pitchFamily="18" charset="0"/>
                        </a:rPr>
                        <a:t>Nguyễn Thị Thanh</a:t>
                      </a:r>
                      <a:endParaRPr lang="en-US" sz="3200">
                        <a:effectLst/>
                      </a:endParaRPr>
                    </a:p>
                  </a:txBody>
                  <a:tcPr marL="63500" marR="63500" marT="63500" marB="63500">
                    <a:lnL>
                      <a:noFill/>
                    </a:lnL>
                    <a:lnR>
                      <a:noFill/>
                    </a:lnR>
                    <a:lnT>
                      <a:noFill/>
                    </a:lnT>
                    <a:lnB>
                      <a:noFill/>
                    </a:lnB>
                  </a:tcPr>
                </a:tc>
                <a:tc>
                  <a:txBody>
                    <a:bodyPr/>
                    <a:lstStyle/>
                    <a:p>
                      <a:pPr rtl="0" fontAlgn="t">
                        <a:spcBef>
                          <a:spcPts val="0"/>
                        </a:spcBef>
                        <a:spcAft>
                          <a:spcPts val="800"/>
                        </a:spcAft>
                      </a:pPr>
                      <a:r>
                        <a:rPr lang="en-US" sz="2400" b="0" i="0" u="none" strike="noStrike" dirty="0">
                          <a:solidFill>
                            <a:srgbClr val="000000"/>
                          </a:solidFill>
                          <a:effectLst/>
                          <a:latin typeface="Times New Roman" panose="02020603050405020304" pitchFamily="18" charset="0"/>
                        </a:rPr>
                        <a:t>200108</a:t>
                      </a:r>
                      <a:endParaRPr lang="en-US" sz="3200" dirty="0">
                        <a:effectLst/>
                      </a:endParaRPr>
                    </a:p>
                  </a:txBody>
                  <a:tcPr marL="63500" marR="63500" marT="63500" marB="63500">
                    <a:lnL>
                      <a:noFill/>
                    </a:lnL>
                    <a:lnR>
                      <a:noFill/>
                    </a:lnR>
                    <a:lnT>
                      <a:noFill/>
                    </a:lnT>
                    <a:lnB>
                      <a:noFill/>
                    </a:lnB>
                  </a:tcPr>
                </a:tc>
                <a:extLst>
                  <a:ext uri="{0D108BD9-81ED-4DB2-BD59-A6C34878D82A}">
                    <a16:rowId xmlns:a16="http://schemas.microsoft.com/office/drawing/2014/main" val="3936594298"/>
                  </a:ext>
                </a:extLst>
              </a:tr>
            </a:tbl>
          </a:graphicData>
        </a:graphic>
      </p:graphicFrame>
    </p:spTree>
    <p:extLst>
      <p:ext uri="{BB962C8B-B14F-4D97-AF65-F5344CB8AC3E}">
        <p14:creationId xmlns:p14="http://schemas.microsoft.com/office/powerpoint/2010/main" val="2786915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609600"/>
            <a:ext cx="5190067" cy="461665"/>
          </a:xfrm>
          <a:prstGeom prst="rect">
            <a:avLst/>
          </a:prstGeom>
          <a:noFill/>
        </p:spPr>
        <p:txBody>
          <a:bodyPr wrap="square" rtlCol="0">
            <a:spAutoFit/>
          </a:bodyPr>
          <a:lstStyle/>
          <a:p>
            <a:r>
              <a:rPr lang="en-US" sz="2400" dirty="0"/>
              <a:t>1.5 </a:t>
            </a:r>
            <a:r>
              <a:rPr lang="en-US" sz="2400" dirty="0" err="1"/>
              <a:t>Đăng</a:t>
            </a:r>
            <a:r>
              <a:rPr lang="en-US" sz="2400" dirty="0"/>
              <a:t> </a:t>
            </a:r>
            <a:r>
              <a:rPr lang="en-US" sz="2400" dirty="0" err="1"/>
              <a:t>kí</a:t>
            </a:r>
            <a:r>
              <a:rPr lang="en-US" sz="2400" dirty="0"/>
              <a:t> </a:t>
            </a:r>
            <a:r>
              <a:rPr lang="en-US" sz="2400" dirty="0" err="1"/>
              <a:t>môn</a:t>
            </a:r>
            <a:r>
              <a:rPr lang="en-US" sz="2400" dirty="0"/>
              <a:t> </a:t>
            </a:r>
            <a:r>
              <a:rPr lang="en-US" sz="2400" dirty="0" err="1"/>
              <a:t>học</a:t>
            </a:r>
            <a:endParaRPr lang="en-US" sz="2400" dirty="0"/>
          </a:p>
        </p:txBody>
      </p:sp>
      <p:sp>
        <p:nvSpPr>
          <p:cNvPr id="3" name="TextBox 2"/>
          <p:cNvSpPr txBox="1"/>
          <p:nvPr/>
        </p:nvSpPr>
        <p:spPr>
          <a:xfrm>
            <a:off x="1168399" y="2650067"/>
            <a:ext cx="6409267" cy="830997"/>
          </a:xfrm>
          <a:prstGeom prst="rect">
            <a:avLst/>
          </a:prstGeom>
          <a:noFill/>
        </p:spPr>
        <p:txBody>
          <a:bodyPr wrap="square" rtlCol="0">
            <a:spAutoFit/>
          </a:bodyPr>
          <a:lstStyle/>
          <a:p>
            <a:r>
              <a:rPr lang="vi-VN" sz="2400" b="1" dirty="0"/>
              <a:t>2</a:t>
            </a:r>
            <a:r>
              <a:rPr lang="en-US" sz="2400" b="1" dirty="0"/>
              <a:t>.</a:t>
            </a:r>
            <a:r>
              <a:rPr lang="vi-VN" sz="2400" dirty="0"/>
              <a:t>  </a:t>
            </a:r>
            <a:r>
              <a:rPr lang="vi-VN" sz="2400" b="1" dirty="0"/>
              <a:t>Những chức năng không được kiểm thử</a:t>
            </a:r>
            <a:endParaRPr lang="en-US" sz="2400" dirty="0"/>
          </a:p>
        </p:txBody>
      </p:sp>
      <p:sp>
        <p:nvSpPr>
          <p:cNvPr id="4" name="TextBox 3"/>
          <p:cNvSpPr txBox="1"/>
          <p:nvPr/>
        </p:nvSpPr>
        <p:spPr>
          <a:xfrm>
            <a:off x="1888067" y="3672701"/>
            <a:ext cx="3623733" cy="461665"/>
          </a:xfrm>
          <a:prstGeom prst="rect">
            <a:avLst/>
          </a:prstGeom>
          <a:noFill/>
        </p:spPr>
        <p:txBody>
          <a:bodyPr wrap="square" rtlCol="0">
            <a:spAutoFit/>
          </a:bodyPr>
          <a:lstStyle/>
          <a:p>
            <a:r>
              <a:rPr lang="en-US" sz="2400" dirty="0" err="1"/>
              <a:t>Đóng</a:t>
            </a:r>
            <a:r>
              <a:rPr lang="en-US" sz="2400" dirty="0"/>
              <a:t> </a:t>
            </a:r>
            <a:r>
              <a:rPr lang="en-US" sz="2400" dirty="0" err="1"/>
              <a:t>học</a:t>
            </a:r>
            <a:r>
              <a:rPr lang="en-US" sz="2400" dirty="0"/>
              <a:t> </a:t>
            </a:r>
            <a:r>
              <a:rPr lang="en-US" sz="2400" dirty="0" err="1"/>
              <a:t>phí</a:t>
            </a:r>
            <a:r>
              <a:rPr lang="en-US" sz="2400" dirty="0"/>
              <a:t> </a:t>
            </a:r>
          </a:p>
        </p:txBody>
      </p:sp>
      <p:sp>
        <p:nvSpPr>
          <p:cNvPr id="6" name="TextBox 5"/>
          <p:cNvSpPr txBox="1"/>
          <p:nvPr/>
        </p:nvSpPr>
        <p:spPr>
          <a:xfrm>
            <a:off x="1888067" y="4385733"/>
            <a:ext cx="4064000" cy="461665"/>
          </a:xfrm>
          <a:prstGeom prst="rect">
            <a:avLst/>
          </a:prstGeom>
          <a:noFill/>
        </p:spPr>
        <p:txBody>
          <a:bodyPr wrap="square" rtlCol="0">
            <a:spAutoFit/>
          </a:bodyPr>
          <a:lstStyle/>
          <a:p>
            <a:r>
              <a:rPr lang="en-US" sz="2400" dirty="0" err="1"/>
              <a:t>Đánh</a:t>
            </a:r>
            <a:r>
              <a:rPr lang="en-US" sz="2400" dirty="0"/>
              <a:t> </a:t>
            </a:r>
            <a:r>
              <a:rPr lang="en-US" sz="2400" dirty="0" err="1"/>
              <a:t>giá</a:t>
            </a:r>
            <a:r>
              <a:rPr lang="en-US" sz="2400" dirty="0"/>
              <a:t> </a:t>
            </a:r>
            <a:r>
              <a:rPr lang="en-US" sz="2400" dirty="0" err="1"/>
              <a:t>giảng</a:t>
            </a:r>
            <a:r>
              <a:rPr lang="en-US" sz="2400" dirty="0"/>
              <a:t> </a:t>
            </a:r>
            <a:r>
              <a:rPr lang="en-US" sz="2400" dirty="0" err="1"/>
              <a:t>viên</a:t>
            </a:r>
            <a:r>
              <a:rPr lang="en-US" sz="2400" dirty="0"/>
              <a:t> </a:t>
            </a:r>
          </a:p>
        </p:txBody>
      </p:sp>
      <p:sp>
        <p:nvSpPr>
          <p:cNvPr id="7" name="TextBox 6"/>
          <p:cNvSpPr txBox="1"/>
          <p:nvPr/>
        </p:nvSpPr>
        <p:spPr>
          <a:xfrm>
            <a:off x="1888067" y="5064667"/>
            <a:ext cx="4165600" cy="461665"/>
          </a:xfrm>
          <a:prstGeom prst="rect">
            <a:avLst/>
          </a:prstGeom>
          <a:noFill/>
        </p:spPr>
        <p:txBody>
          <a:bodyPr wrap="square" rtlCol="0">
            <a:spAutoFit/>
          </a:bodyPr>
          <a:lstStyle/>
          <a:p>
            <a:r>
              <a:rPr lang="en-US" sz="2400" dirty="0" err="1"/>
              <a:t>Xem</a:t>
            </a:r>
            <a:r>
              <a:rPr lang="en-US" sz="2400" dirty="0"/>
              <a:t> </a:t>
            </a:r>
            <a:r>
              <a:rPr lang="en-US" sz="2400" dirty="0" err="1"/>
              <a:t>thông</a:t>
            </a:r>
            <a:r>
              <a:rPr lang="en-US" sz="2400" dirty="0"/>
              <a:t> tin </a:t>
            </a:r>
            <a:r>
              <a:rPr lang="en-US" sz="2400" dirty="0" err="1"/>
              <a:t>thực</a:t>
            </a:r>
            <a:r>
              <a:rPr lang="en-US" sz="2400" dirty="0"/>
              <a:t> </a:t>
            </a:r>
            <a:r>
              <a:rPr lang="en-US" sz="2400" dirty="0" err="1"/>
              <a:t>tập</a:t>
            </a:r>
            <a:endParaRPr lang="en-US" sz="2400" dirty="0"/>
          </a:p>
        </p:txBody>
      </p:sp>
      <p:graphicFrame>
        <p:nvGraphicFramePr>
          <p:cNvPr id="10" name="Table 9"/>
          <p:cNvGraphicFramePr>
            <a:graphicFrameLocks noGrp="1"/>
          </p:cNvGraphicFramePr>
          <p:nvPr/>
        </p:nvGraphicFramePr>
        <p:xfrm>
          <a:off x="1769859" y="1450327"/>
          <a:ext cx="8974015" cy="728345"/>
        </p:xfrm>
        <a:graphic>
          <a:graphicData uri="http://schemas.openxmlformats.org/drawingml/2006/table">
            <a:tbl>
              <a:tblPr/>
              <a:tblGrid>
                <a:gridCol w="4393242">
                  <a:extLst>
                    <a:ext uri="{9D8B030D-6E8A-4147-A177-3AD203B41FA5}">
                      <a16:colId xmlns:a16="http://schemas.microsoft.com/office/drawing/2014/main" val="1219809861"/>
                    </a:ext>
                  </a:extLst>
                </a:gridCol>
                <a:gridCol w="4580773">
                  <a:extLst>
                    <a:ext uri="{9D8B030D-6E8A-4147-A177-3AD203B41FA5}">
                      <a16:colId xmlns:a16="http://schemas.microsoft.com/office/drawing/2014/main" val="2507824932"/>
                    </a:ext>
                  </a:extLst>
                </a:gridCol>
              </a:tblGrid>
              <a:tr h="173408">
                <a:tc>
                  <a:txBody>
                    <a:bodyPr/>
                    <a:lstStyle/>
                    <a:p>
                      <a:pPr rtl="0" fontAlgn="t">
                        <a:spcBef>
                          <a:spcPts val="0"/>
                        </a:spcBef>
                        <a:spcAft>
                          <a:spcPts val="800"/>
                        </a:spcAft>
                      </a:pPr>
                      <a:r>
                        <a:rPr lang="en-US" sz="1300" b="1" i="0" u="none" strike="noStrike" dirty="0">
                          <a:solidFill>
                            <a:srgbClr val="000000"/>
                          </a:solidFill>
                          <a:effectLst/>
                          <a:latin typeface="Times New Roman" panose="02020603050405020304" pitchFamily="18" charset="0"/>
                        </a:rPr>
                        <a:t>Input</a:t>
                      </a:r>
                      <a:endParaRPr lang="en-US"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tc>
                  <a:txBody>
                    <a:bodyPr/>
                    <a:lstStyle/>
                    <a:p>
                      <a:pPr rtl="0" fontAlgn="t">
                        <a:spcBef>
                          <a:spcPts val="0"/>
                        </a:spcBef>
                        <a:spcAft>
                          <a:spcPts val="800"/>
                        </a:spcAft>
                      </a:pPr>
                      <a:r>
                        <a:rPr lang="en-US" sz="1300" b="1" i="0" u="none" strike="noStrike" dirty="0">
                          <a:solidFill>
                            <a:srgbClr val="000000"/>
                          </a:solidFill>
                          <a:effectLst/>
                          <a:latin typeface="Times New Roman" panose="02020603050405020304" pitchFamily="18" charset="0"/>
                        </a:rPr>
                        <a:t>Output</a:t>
                      </a:r>
                      <a:endParaRPr lang="en-US"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extLst>
                  <a:ext uri="{0D108BD9-81ED-4DB2-BD59-A6C34878D82A}">
                    <a16:rowId xmlns:a16="http://schemas.microsoft.com/office/drawing/2014/main" val="2358691176"/>
                  </a:ext>
                </a:extLst>
              </a:tr>
              <a:tr h="403225">
                <a:tc>
                  <a:txBody>
                    <a:bodyPr/>
                    <a:lstStyle/>
                    <a:p>
                      <a:r>
                        <a:rPr lang="en-US" dirty="0"/>
                        <a:t>C</a:t>
                      </a:r>
                      <a:r>
                        <a:rPr lang="vi-VN" dirty="0"/>
                        <a:t>họn các môn học được cho phép đăng ký</a:t>
                      </a:r>
                      <a:endParaRPr lang="en-US" dirty="0"/>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r>
                        <a:rPr lang="en-US" dirty="0" err="1"/>
                        <a:t>Trả</a:t>
                      </a:r>
                      <a:r>
                        <a:rPr lang="en-US" dirty="0"/>
                        <a:t> </a:t>
                      </a:r>
                      <a:r>
                        <a:rPr lang="en-US" dirty="0" err="1"/>
                        <a:t>về</a:t>
                      </a:r>
                      <a:r>
                        <a:rPr lang="en-US" dirty="0"/>
                        <a:t> </a:t>
                      </a:r>
                      <a:r>
                        <a:rPr lang="en-US" dirty="0" err="1"/>
                        <a:t>kết</a:t>
                      </a:r>
                      <a:r>
                        <a:rPr lang="en-US" dirty="0"/>
                        <a:t> </a:t>
                      </a:r>
                      <a:r>
                        <a:rPr lang="en-US" dirty="0" err="1"/>
                        <a:t>quả</a:t>
                      </a:r>
                      <a:r>
                        <a:rPr lang="en-US" dirty="0"/>
                        <a:t> </a:t>
                      </a:r>
                      <a:r>
                        <a:rPr lang="en-US" dirty="0" err="1"/>
                        <a:t>đăng</a:t>
                      </a:r>
                      <a:r>
                        <a:rPr lang="en-US" dirty="0"/>
                        <a:t> </a:t>
                      </a:r>
                      <a:r>
                        <a:rPr lang="en-US" dirty="0" err="1"/>
                        <a:t>ký</a:t>
                      </a:r>
                      <a:endParaRPr lang="en-US" dirty="0"/>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360499649"/>
                  </a:ext>
                </a:extLst>
              </a:tr>
            </a:tbl>
          </a:graphicData>
        </a:graphic>
      </p:graphicFrame>
    </p:spTree>
    <p:extLst>
      <p:ext uri="{BB962C8B-B14F-4D97-AF65-F5344CB8AC3E}">
        <p14:creationId xmlns:p14="http://schemas.microsoft.com/office/powerpoint/2010/main" val="2538878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E5FF2D3-0EE4-2179-2774-6118F6149A56}"/>
              </a:ext>
            </a:extLst>
          </p:cNvPr>
          <p:cNvSpPr>
            <a:spLocks noGrp="1"/>
          </p:cNvSpPr>
          <p:nvPr>
            <p:ph type="title"/>
          </p:nvPr>
        </p:nvSpPr>
        <p:spPr>
          <a:xfrm>
            <a:off x="324528" y="227160"/>
            <a:ext cx="8061101" cy="553289"/>
          </a:xfrm>
        </p:spPr>
        <p:txBody>
          <a:bodyPr>
            <a:normAutofit/>
          </a:bodyPr>
          <a:lstStyle/>
          <a:p>
            <a:r>
              <a:rPr lang="en-US" sz="2800" b="1" i="0" u="none" strike="noStrike">
                <a:solidFill>
                  <a:schemeClr val="accent1">
                    <a:lumMod val="50000"/>
                  </a:schemeClr>
                </a:solidFill>
                <a:effectLst/>
                <a:latin typeface="Times New Roman" panose="02020603050405020304" pitchFamily="18" charset="0"/>
              </a:rPr>
              <a:t>VI</a:t>
            </a:r>
            <a:r>
              <a:rPr lang="vi-VN" sz="2800" b="1" i="0" u="none" strike="noStrike">
                <a:solidFill>
                  <a:schemeClr val="accent1">
                    <a:lumMod val="50000"/>
                  </a:schemeClr>
                </a:solidFill>
                <a:effectLst/>
                <a:latin typeface="Times New Roman" panose="02020603050405020304" pitchFamily="18" charset="0"/>
              </a:rPr>
              <a:t> Sơ đồ hoạt động</a:t>
            </a:r>
            <a:endParaRPr lang="en-US" sz="2800">
              <a:solidFill>
                <a:schemeClr val="accent1">
                  <a:lumMod val="50000"/>
                </a:schemeClr>
              </a:solidFill>
            </a:endParaRPr>
          </a:p>
        </p:txBody>
      </p:sp>
      <p:pic>
        <p:nvPicPr>
          <p:cNvPr id="1026" name="Picture 2">
            <a:extLst>
              <a:ext uri="{FF2B5EF4-FFF2-40B4-BE49-F238E27FC236}">
                <a16:creationId xmlns:a16="http://schemas.microsoft.com/office/drawing/2014/main" id="{DC2E0E49-93BA-054D-7A73-43D98B5C6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559" y="813017"/>
            <a:ext cx="9786881" cy="523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89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7FF12B-2889-469A-B24A-122FD34CCEAC}"/>
              </a:ext>
            </a:extLst>
          </p:cNvPr>
          <p:cNvSpPr txBox="1"/>
          <p:nvPr/>
        </p:nvSpPr>
        <p:spPr>
          <a:xfrm>
            <a:off x="352674" y="1105620"/>
            <a:ext cx="6094520" cy="861774"/>
          </a:xfrm>
          <a:prstGeom prst="rect">
            <a:avLst/>
          </a:prstGeom>
          <a:noFill/>
        </p:spPr>
        <p:txBody>
          <a:bodyPr wrap="square" rtlCol="0">
            <a:spAutoFit/>
          </a:bodyPr>
          <a:lstStyle/>
          <a:p>
            <a:r>
              <a:rPr lang="en-US" sz="2500">
                <a:solidFill>
                  <a:schemeClr val="bg1"/>
                </a:solidFill>
                <a:latin typeface="Times New Roman" panose="02020603050405020304" pitchFamily="18" charset="0"/>
                <a:cs typeface="Times New Roman" panose="02020603050405020304" pitchFamily="18" charset="0"/>
              </a:rPr>
              <a:t>Lab</a:t>
            </a:r>
            <a:r>
              <a:rPr lang="vi-VN" sz="1800" b="0" i="0" u="none" strike="noStrike">
                <a:solidFill>
                  <a:srgbClr val="000000"/>
                </a:solidFill>
                <a:effectLst/>
                <a:latin typeface="Times New Roman" panose="02020603050405020304" pitchFamily="18" charset="0"/>
              </a:rPr>
              <a:t>Các chức năng tự động được selenium kiểm thử và được thông qua</a:t>
            </a:r>
            <a:r>
              <a:rPr lang="en-US" sz="2500">
                <a:solidFill>
                  <a:schemeClr val="bg1"/>
                </a:solidFill>
                <a:latin typeface="Times New Roman" panose="02020603050405020304" pitchFamily="18" charset="0"/>
                <a:cs typeface="Times New Roman" panose="02020603050405020304" pitchFamily="18" charset="0"/>
              </a:rPr>
              <a:t>VIEW </a:t>
            </a:r>
            <a:r>
              <a:rPr lang="en-US" sz="2500" dirty="0" err="1">
                <a:solidFill>
                  <a:schemeClr val="bg1"/>
                </a:solidFill>
                <a:latin typeface="Times New Roman" panose="02020603050405020304" pitchFamily="18" charset="0"/>
                <a:cs typeface="Times New Roman" panose="02020603050405020304" pitchFamily="18" charset="0"/>
              </a:rPr>
              <a:t>là</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gì</a:t>
            </a:r>
            <a:r>
              <a:rPr lang="en-US" sz="2500" dirty="0">
                <a:solidFill>
                  <a:schemeClr val="bg1"/>
                </a:solidFill>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14F5F460-8581-230F-BB63-60EE90FD7BAC}"/>
              </a:ext>
            </a:extLst>
          </p:cNvPr>
          <p:cNvSpPr txBox="1"/>
          <p:nvPr/>
        </p:nvSpPr>
        <p:spPr>
          <a:xfrm>
            <a:off x="352674" y="228146"/>
            <a:ext cx="6094520" cy="369332"/>
          </a:xfrm>
          <a:prstGeom prst="rect">
            <a:avLst/>
          </a:prstGeom>
          <a:noFill/>
        </p:spPr>
        <p:txBody>
          <a:bodyPr wrap="square">
            <a:spAutoFit/>
          </a:bodyPr>
          <a:lstStyle/>
          <a:p>
            <a:r>
              <a:rPr lang="en-US" b="1">
                <a:solidFill>
                  <a:schemeClr val="accent1">
                    <a:lumMod val="50000"/>
                  </a:schemeClr>
                </a:solidFill>
                <a:latin typeface="Times New Roman" panose="02020603050405020304" pitchFamily="18" charset="0"/>
              </a:rPr>
              <a:t>VI </a:t>
            </a:r>
            <a:r>
              <a:rPr lang="en-US" sz="1800" b="1" i="0" u="none" strike="noStrike">
                <a:solidFill>
                  <a:schemeClr val="accent1">
                    <a:lumMod val="50000"/>
                  </a:schemeClr>
                </a:solidFill>
                <a:effectLst/>
                <a:latin typeface="Times New Roman" panose="02020603050405020304" pitchFamily="18" charset="0"/>
              </a:rPr>
              <a:t>Điều kiện chấp nhận</a:t>
            </a:r>
            <a:endParaRPr lang="en-US">
              <a:solidFill>
                <a:schemeClr val="accent1">
                  <a:lumMod val="50000"/>
                </a:schemeClr>
              </a:solidFill>
            </a:endParaRPr>
          </a:p>
        </p:txBody>
      </p:sp>
      <p:sp>
        <p:nvSpPr>
          <p:cNvPr id="5" name="TextBox 4">
            <a:extLst>
              <a:ext uri="{FF2B5EF4-FFF2-40B4-BE49-F238E27FC236}">
                <a16:creationId xmlns:a16="http://schemas.microsoft.com/office/drawing/2014/main" id="{F33317A9-0255-0A42-650C-EE5B1576663B}"/>
              </a:ext>
            </a:extLst>
          </p:cNvPr>
          <p:cNvSpPr txBox="1"/>
          <p:nvPr/>
        </p:nvSpPr>
        <p:spPr>
          <a:xfrm>
            <a:off x="352674" y="2130876"/>
            <a:ext cx="6094520" cy="3898503"/>
          </a:xfrm>
          <a:prstGeom prst="rect">
            <a:avLst/>
          </a:prstGeom>
          <a:noFill/>
        </p:spPr>
        <p:txBody>
          <a:bodyPr wrap="square">
            <a:spAutoFit/>
          </a:bodyPr>
          <a:lstStyle/>
          <a:p>
            <a:pPr rtl="0" fontAlgn="base">
              <a:spcBef>
                <a:spcPts val="0"/>
              </a:spcBef>
              <a:spcAft>
                <a:spcPts val="0"/>
              </a:spcAft>
            </a:pPr>
            <a:r>
              <a:rPr lang="vi-VN" sz="1800" b="0" i="0" u="none" strike="noStrike">
                <a:solidFill>
                  <a:srgbClr val="000000"/>
                </a:solidFill>
                <a:effectLst/>
                <a:latin typeface="Times New Roman" panose="02020603050405020304" pitchFamily="18" charset="0"/>
              </a:rPr>
              <a:t>Ví dụ: </a:t>
            </a:r>
            <a:endParaRPr lang="en-US" sz="1800" b="0" i="0" u="none" strike="noStrike">
              <a:solidFill>
                <a:srgbClr val="000000"/>
              </a:solidFill>
              <a:effectLst/>
              <a:latin typeface="Times New Roman" panose="02020603050405020304" pitchFamily="18" charset="0"/>
            </a:endParaRPr>
          </a:p>
          <a:p>
            <a:pPr rtl="0" fontAlgn="base">
              <a:spcBef>
                <a:spcPts val="0"/>
              </a:spcBef>
              <a:spcAft>
                <a:spcPts val="0"/>
              </a:spcAft>
            </a:pPr>
            <a:endParaRPr lang="vi-VN" sz="1800" b="0" i="0" u="none" strike="noStrike">
              <a:solidFill>
                <a:srgbClr val="000000"/>
              </a:solidFill>
              <a:effectLst/>
              <a:latin typeface="Noto Sans Symbols"/>
            </a:endParaRPr>
          </a:p>
          <a:p>
            <a:pPr rtl="0" fontAlgn="base">
              <a:spcBef>
                <a:spcPts val="0"/>
              </a:spcBef>
              <a:spcAft>
                <a:spcPts val="0"/>
              </a:spcAft>
            </a:pPr>
            <a:r>
              <a:rPr lang="vi-VN" sz="1800" b="0" i="0" u="none" strike="noStrike">
                <a:solidFill>
                  <a:srgbClr val="000000"/>
                </a:solidFill>
                <a:effectLst/>
                <a:latin typeface="Times New Roman" panose="02020603050405020304" pitchFamily="18" charset="0"/>
              </a:rPr>
              <a:t>Chức năng đăng ký môn học :</a:t>
            </a:r>
          </a:p>
          <a:p>
            <a:pPr rtl="0" fontAlgn="base">
              <a:spcBef>
                <a:spcPts val="0"/>
              </a:spcBef>
              <a:spcAft>
                <a:spcPts val="0"/>
              </a:spcAft>
            </a:pPr>
            <a:r>
              <a:rPr lang="vi-VN" sz="1800" b="0" i="0" u="none" strike="noStrike">
                <a:solidFill>
                  <a:srgbClr val="000000"/>
                </a:solidFill>
                <a:effectLst/>
                <a:latin typeface="Times New Roman" panose="02020603050405020304" pitchFamily="18" charset="0"/>
              </a:rPr>
              <a:t>Trường hợp đã đăng ký đủ môn: selenium sẽ kiểm tra xem sinh viên đăng ký đủ chưa. </a:t>
            </a:r>
          </a:p>
          <a:p>
            <a:pPr rtl="0" fontAlgn="base">
              <a:spcBef>
                <a:spcPts val="0"/>
              </a:spcBef>
              <a:spcAft>
                <a:spcPts val="0"/>
              </a:spcAft>
            </a:pPr>
            <a:r>
              <a:rPr lang="vi-VN" sz="1800" b="0" i="0" u="none" strike="noStrike">
                <a:solidFill>
                  <a:srgbClr val="000000"/>
                </a:solidFill>
                <a:effectLst/>
                <a:latin typeface="Times New Roman" panose="02020603050405020304" pitchFamily="18" charset="0"/>
              </a:rPr>
              <a:t>Trường hợp chưa đăng ký đủ môn:</a:t>
            </a:r>
          </a:p>
          <a:p>
            <a:pPr rtl="0" fontAlgn="base">
              <a:spcBef>
                <a:spcPts val="0"/>
              </a:spcBef>
              <a:spcAft>
                <a:spcPts val="0"/>
              </a:spcAft>
            </a:pPr>
            <a:r>
              <a:rPr lang="vi-VN" sz="1800" b="0" i="0" u="none" strike="noStrike">
                <a:solidFill>
                  <a:srgbClr val="000000"/>
                </a:solidFill>
                <a:effectLst/>
                <a:latin typeface="Times New Roman" panose="02020603050405020304" pitchFamily="18" charset="0"/>
              </a:rPr>
              <a:t>Cần phải kiểm thử xem đủ môn học chưa</a:t>
            </a:r>
          </a:p>
          <a:p>
            <a:pPr rtl="0" fontAlgn="base">
              <a:spcBef>
                <a:spcPts val="0"/>
              </a:spcBef>
              <a:spcAft>
                <a:spcPts val="0"/>
              </a:spcAft>
            </a:pPr>
            <a:r>
              <a:rPr lang="vi-VN" sz="1800" b="0" i="0" u="none" strike="noStrike">
                <a:solidFill>
                  <a:srgbClr val="000000"/>
                </a:solidFill>
                <a:effectLst/>
                <a:latin typeface="Times New Roman" panose="02020603050405020304" pitchFamily="18" charset="0"/>
              </a:rPr>
              <a:t>Kiểm thử xem môn học đã chọn có bị trùng lặp không</a:t>
            </a:r>
          </a:p>
          <a:p>
            <a:pPr rtl="0" fontAlgn="base">
              <a:spcBef>
                <a:spcPts val="0"/>
              </a:spcBef>
              <a:spcAft>
                <a:spcPts val="800"/>
              </a:spcAft>
            </a:pPr>
            <a:r>
              <a:rPr lang="vi-VN" sz="1800" b="0" i="0" u="none" strike="noStrike">
                <a:solidFill>
                  <a:srgbClr val="000000"/>
                </a:solidFill>
                <a:effectLst/>
                <a:latin typeface="Times New Roman" panose="02020603050405020304" pitchFamily="18" charset="0"/>
              </a:rPr>
              <a:t>Thời gian có bị trùng lặp hay không</a:t>
            </a:r>
          </a:p>
          <a:p>
            <a:pPr rtl="0">
              <a:spcBef>
                <a:spcPts val="0"/>
              </a:spcBef>
              <a:spcAft>
                <a:spcPts val="800"/>
              </a:spcAft>
            </a:pPr>
            <a:r>
              <a:rPr lang="vi-VN" sz="1800" b="0" i="0" u="none" strike="noStrike">
                <a:solidFill>
                  <a:srgbClr val="000000"/>
                </a:solidFill>
                <a:effectLst/>
                <a:latin typeface="Times New Roman" panose="02020603050405020304" pitchFamily="18" charset="0"/>
              </a:rPr>
              <a:t>→ Nếu vượt qua bài tất cả các bài test này thì coi như là chức năng này hoạt động ổn định</a:t>
            </a:r>
            <a:endParaRPr lang="vi-VN" b="0">
              <a:effectLst/>
            </a:endParaRPr>
          </a:p>
          <a:p>
            <a:br>
              <a:rPr lang="vi-VN"/>
            </a:br>
            <a:endParaRPr lang="en-US"/>
          </a:p>
        </p:txBody>
      </p:sp>
    </p:spTree>
    <p:extLst>
      <p:ext uri="{BB962C8B-B14F-4D97-AF65-F5344CB8AC3E}">
        <p14:creationId xmlns:p14="http://schemas.microsoft.com/office/powerpoint/2010/main" val="272139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normAutofit/>
          </a:bodyPr>
          <a:lstStyle/>
          <a:p>
            <a:r>
              <a:rPr lang="en-US" sz="2800" b="1" i="0" u="none" strike="noStrike">
                <a:solidFill>
                  <a:schemeClr val="accent1">
                    <a:lumMod val="50000"/>
                  </a:schemeClr>
                </a:solidFill>
                <a:effectLst/>
                <a:latin typeface="Times New Roman" panose="02020603050405020304" pitchFamily="18" charset="0"/>
              </a:rPr>
              <a:t> VIII. Các lỗi có thể xảy ra trong kiểm thử selenium</a:t>
            </a:r>
            <a:endParaRPr lang="en-US" sz="2800">
              <a:solidFill>
                <a:schemeClr val="accent1">
                  <a:lumMod val="50000"/>
                </a:schemeClr>
              </a:solidFill>
            </a:endParaRPr>
          </a:p>
        </p:txBody>
      </p:sp>
      <p:graphicFrame>
        <p:nvGraphicFramePr>
          <p:cNvPr id="2" name="Table 2">
            <a:extLst>
              <a:ext uri="{FF2B5EF4-FFF2-40B4-BE49-F238E27FC236}">
                <a16:creationId xmlns:a16="http://schemas.microsoft.com/office/drawing/2014/main" id="{26DC649E-3CD6-F043-82C5-BD46432273C4}"/>
              </a:ext>
            </a:extLst>
          </p:cNvPr>
          <p:cNvGraphicFramePr>
            <a:graphicFrameLocks noGrp="1"/>
          </p:cNvGraphicFramePr>
          <p:nvPr>
            <p:extLst>
              <p:ext uri="{D42A27DB-BD31-4B8C-83A1-F6EECF244321}">
                <p14:modId xmlns:p14="http://schemas.microsoft.com/office/powerpoint/2010/main" val="2908145867"/>
              </p:ext>
            </p:extLst>
          </p:nvPr>
        </p:nvGraphicFramePr>
        <p:xfrm>
          <a:off x="1912729" y="1231900"/>
          <a:ext cx="8958556" cy="4394200"/>
        </p:xfrm>
        <a:graphic>
          <a:graphicData uri="http://schemas.openxmlformats.org/drawingml/2006/table">
            <a:tbl>
              <a:tblPr firstRow="1" bandRow="1">
                <a:tableStyleId>{5C22544A-7EE6-4342-B048-85BDC9FD1C3A}</a:tableStyleId>
              </a:tblPr>
              <a:tblGrid>
                <a:gridCol w="4479278">
                  <a:extLst>
                    <a:ext uri="{9D8B030D-6E8A-4147-A177-3AD203B41FA5}">
                      <a16:colId xmlns:a16="http://schemas.microsoft.com/office/drawing/2014/main" val="3789457010"/>
                    </a:ext>
                  </a:extLst>
                </a:gridCol>
                <a:gridCol w="4479278">
                  <a:extLst>
                    <a:ext uri="{9D8B030D-6E8A-4147-A177-3AD203B41FA5}">
                      <a16:colId xmlns:a16="http://schemas.microsoft.com/office/drawing/2014/main" val="3023254285"/>
                    </a:ext>
                  </a:extLst>
                </a:gridCol>
              </a:tblGrid>
              <a:tr h="370840">
                <a:tc>
                  <a:txBody>
                    <a:bodyPr/>
                    <a:lstStyle/>
                    <a:p>
                      <a:pPr algn="ctr"/>
                      <a:r>
                        <a:rPr lang="en-US" sz="1800" b="1" i="0" u="none" strike="noStrike" kern="1200">
                          <a:solidFill>
                            <a:schemeClr val="lt1"/>
                          </a:solidFill>
                          <a:effectLst/>
                          <a:latin typeface="+mn-lt"/>
                          <a:ea typeface="+mn-ea"/>
                          <a:cs typeface="+mn-cs"/>
                        </a:rPr>
                        <a:t>Mức độ nghiêm trọng</a:t>
                      </a:r>
                      <a:endParaRPr lang="en-US"/>
                    </a:p>
                  </a:txBody>
                  <a:tcPr/>
                </a:tc>
                <a:tc>
                  <a:txBody>
                    <a:bodyPr/>
                    <a:lstStyle/>
                    <a:p>
                      <a:pPr algn="ctr"/>
                      <a:r>
                        <a:rPr lang="en-US" sz="1800" b="1" i="0" u="none" strike="noStrike" kern="1200">
                          <a:solidFill>
                            <a:schemeClr val="lt1"/>
                          </a:solidFill>
                          <a:effectLst/>
                          <a:latin typeface="+mn-lt"/>
                          <a:ea typeface="+mn-ea"/>
                          <a:cs typeface="+mn-cs"/>
                        </a:rPr>
                        <a:t>Đặc tả lỗi</a:t>
                      </a:r>
                      <a:endParaRPr lang="en-US"/>
                    </a:p>
                  </a:txBody>
                  <a:tcPr/>
                </a:tc>
                <a:extLst>
                  <a:ext uri="{0D108BD9-81ED-4DB2-BD59-A6C34878D82A}">
                    <a16:rowId xmlns:a16="http://schemas.microsoft.com/office/drawing/2014/main" val="3335893269"/>
                  </a:ext>
                </a:extLst>
              </a:tr>
              <a:tr h="370840">
                <a:tc>
                  <a:txBody>
                    <a:bodyPr/>
                    <a:lstStyle/>
                    <a:p>
                      <a:pPr algn="ctr"/>
                      <a:r>
                        <a:rPr lang="en-US" dirty="0"/>
                        <a:t> </a:t>
                      </a:r>
                      <a:r>
                        <a:rPr lang="en-US" sz="1800" b="0" i="0" u="none" strike="noStrike" kern="1200" dirty="0">
                          <a:solidFill>
                            <a:schemeClr val="dk1"/>
                          </a:solidFill>
                          <a:effectLst/>
                          <a:latin typeface="+mn-lt"/>
                          <a:ea typeface="+mn-ea"/>
                          <a:cs typeface="+mn-cs"/>
                        </a:rPr>
                        <a:t>High</a:t>
                      </a:r>
                      <a:endParaRPr lang="en-US" dirty="0"/>
                    </a:p>
                  </a:txBody>
                  <a:tcPr/>
                </a:tc>
                <a:tc>
                  <a:txBody>
                    <a:bodyPr/>
                    <a:lstStyle/>
                    <a:p>
                      <a:pPr algn="l" rtl="0"/>
                      <a:r>
                        <a:rPr lang="vi-VN" sz="1800" b="0" i="0" u="none" strike="noStrike" kern="1200">
                          <a:solidFill>
                            <a:schemeClr val="dk1"/>
                          </a:solidFill>
                          <a:effectLst/>
                          <a:latin typeface="+mn-lt"/>
                          <a:ea typeface="+mn-ea"/>
                          <a:cs typeface="+mn-cs"/>
                        </a:rPr>
                        <a:t>-        Không sử dụng được chức năng</a:t>
                      </a:r>
                      <a:endParaRPr lang="vi-VN" b="0">
                        <a:effectLst/>
                      </a:endParaRPr>
                    </a:p>
                    <a:p>
                      <a:pPr algn="l" rtl="0"/>
                      <a:r>
                        <a:rPr lang="vi-VN" sz="1800" b="0" i="0" u="none" strike="noStrike" kern="1200">
                          <a:solidFill>
                            <a:schemeClr val="dk1"/>
                          </a:solidFill>
                          <a:effectLst/>
                          <a:latin typeface="+mn-lt"/>
                          <a:ea typeface="+mn-ea"/>
                          <a:cs typeface="+mn-cs"/>
                        </a:rPr>
                        <a:t>-        Không thể đổi mật khẩu</a:t>
                      </a:r>
                      <a:endParaRPr lang="vi-VN" b="0">
                        <a:effectLst/>
                      </a:endParaRPr>
                    </a:p>
                    <a:p>
                      <a:pPr algn="l" rtl="0"/>
                      <a:r>
                        <a:rPr lang="vi-VN" sz="1800" b="0" i="0" u="none" strike="noStrike" kern="1200">
                          <a:solidFill>
                            <a:schemeClr val="dk1"/>
                          </a:solidFill>
                          <a:effectLst/>
                          <a:latin typeface="+mn-lt"/>
                          <a:ea typeface="+mn-ea"/>
                          <a:cs typeface="+mn-cs"/>
                        </a:rPr>
                        <a:t>-        Không thể đăng nhập</a:t>
                      </a:r>
                      <a:endParaRPr lang="vi-VN" b="0">
                        <a:effectLst/>
                      </a:endParaRPr>
                    </a:p>
                    <a:p>
                      <a:pPr algn="l" rtl="0"/>
                      <a:r>
                        <a:rPr lang="vi-VN" sz="1800" b="0" i="0" u="none" strike="noStrike" kern="1200">
                          <a:solidFill>
                            <a:schemeClr val="dk1"/>
                          </a:solidFill>
                          <a:effectLst/>
                          <a:latin typeface="+mn-lt"/>
                          <a:ea typeface="+mn-ea"/>
                          <a:cs typeface="+mn-cs"/>
                        </a:rPr>
                        <a:t>-         Nhập đúng nhưng kết quả trả về sai</a:t>
                      </a:r>
                      <a:endParaRPr lang="vi-VN" b="0">
                        <a:effectLst/>
                      </a:endParaRPr>
                    </a:p>
                    <a:p>
                      <a:pPr algn="l" rtl="0"/>
                      <a:r>
                        <a:rPr lang="vi-VN" sz="1800" b="0" i="0" u="none" strike="noStrike" kern="1200">
                          <a:solidFill>
                            <a:schemeClr val="dk1"/>
                          </a:solidFill>
                          <a:effectLst/>
                          <a:latin typeface="+mn-lt"/>
                          <a:ea typeface="+mn-ea"/>
                          <a:cs typeface="+mn-cs"/>
                        </a:rPr>
                        <a:t>-       ….</a:t>
                      </a:r>
                      <a:endParaRPr lang="vi-VN" b="0">
                        <a:effectLst/>
                      </a:endParaRPr>
                    </a:p>
                    <a:p>
                      <a:pPr algn="l"/>
                      <a:br>
                        <a:rPr lang="vi-VN"/>
                      </a:br>
                      <a:endParaRPr lang="en-US"/>
                    </a:p>
                  </a:txBody>
                  <a:tcPr/>
                </a:tc>
                <a:extLst>
                  <a:ext uri="{0D108BD9-81ED-4DB2-BD59-A6C34878D82A}">
                    <a16:rowId xmlns:a16="http://schemas.microsoft.com/office/drawing/2014/main" val="1341072295"/>
                  </a:ext>
                </a:extLst>
              </a:tr>
              <a:tr h="370840">
                <a:tc>
                  <a:txBody>
                    <a:bodyPr/>
                    <a:lstStyle/>
                    <a:p>
                      <a:pPr algn="ctr"/>
                      <a:r>
                        <a:rPr lang="en-US" sz="1800" b="0" i="0" u="none" strike="noStrike" kern="1200">
                          <a:solidFill>
                            <a:schemeClr val="dk1"/>
                          </a:solidFill>
                          <a:effectLst/>
                          <a:latin typeface="+mn-lt"/>
                          <a:ea typeface="+mn-ea"/>
                          <a:cs typeface="+mn-cs"/>
                        </a:rPr>
                        <a:t>Low</a:t>
                      </a:r>
                      <a:endParaRPr lang="en-US"/>
                    </a:p>
                  </a:txBody>
                  <a:tcPr/>
                </a:tc>
                <a:tc>
                  <a:txBody>
                    <a:bodyPr/>
                    <a:lstStyle/>
                    <a:p>
                      <a:pPr algn="l" rtl="0"/>
                      <a:r>
                        <a:rPr lang="vi-VN" sz="1800" b="0" i="0" u="none" strike="noStrike" kern="1200" dirty="0">
                          <a:solidFill>
                            <a:schemeClr val="dk1"/>
                          </a:solidFill>
                          <a:effectLst/>
                          <a:latin typeface="+mn-lt"/>
                          <a:ea typeface="+mn-ea"/>
                          <a:cs typeface="+mn-cs"/>
                        </a:rPr>
                        <a:t>-        Đăng ký đủ số tín chỉ nhưng vẫn hiện thông báo chưa đủ</a:t>
                      </a:r>
                      <a:endParaRPr lang="vi-VN" b="0" dirty="0">
                        <a:effectLst/>
                      </a:endParaRPr>
                    </a:p>
                    <a:p>
                      <a:pPr algn="l" rtl="0"/>
                      <a:r>
                        <a:rPr lang="vi-VN" sz="1800" b="0" i="0" u="none" strike="noStrike" kern="1200" dirty="0">
                          <a:solidFill>
                            <a:schemeClr val="dk1"/>
                          </a:solidFill>
                          <a:effectLst/>
                          <a:latin typeface="+mn-lt"/>
                          <a:ea typeface="+mn-ea"/>
                          <a:cs typeface="+mn-cs"/>
                        </a:rPr>
                        <a:t>-        Hiển thị sai thông tin cá nhân, thông tin tài khoản</a:t>
                      </a:r>
                      <a:endParaRPr lang="en-US" sz="1800" b="0" i="0" u="none" strike="noStrike" kern="1200" dirty="0">
                        <a:solidFill>
                          <a:schemeClr val="dk1"/>
                        </a:solidFill>
                        <a:effectLst/>
                        <a:latin typeface="+mn-lt"/>
                        <a:ea typeface="+mn-ea"/>
                        <a:cs typeface="+mn-cs"/>
                      </a:endParaRPr>
                    </a:p>
                    <a:p>
                      <a:pPr algn="l" rtl="0"/>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Các</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chức</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năng</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chạy</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không</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ổn</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định</a:t>
                      </a:r>
                      <a:endParaRPr lang="vi-VN" b="0" dirty="0">
                        <a:effectLst/>
                      </a:endParaRPr>
                    </a:p>
                    <a:p>
                      <a:pPr algn="l"/>
                      <a:br>
                        <a:rPr lang="vi-VN" dirty="0"/>
                      </a:br>
                      <a:endParaRPr lang="en-US" dirty="0"/>
                    </a:p>
                  </a:txBody>
                  <a:tcPr/>
                </a:tc>
                <a:extLst>
                  <a:ext uri="{0D108BD9-81ED-4DB2-BD59-A6C34878D82A}">
                    <a16:rowId xmlns:a16="http://schemas.microsoft.com/office/drawing/2014/main" val="88914994"/>
                  </a:ext>
                </a:extLst>
              </a:tr>
            </a:tbl>
          </a:graphicData>
        </a:graphic>
      </p:graphicFrame>
    </p:spTree>
    <p:extLst>
      <p:ext uri="{BB962C8B-B14F-4D97-AF65-F5344CB8AC3E}">
        <p14:creationId xmlns:p14="http://schemas.microsoft.com/office/powerpoint/2010/main" val="257688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CA17E5-5CD5-4D4C-880E-01F2D96897DF}"/>
              </a:ext>
            </a:extLst>
          </p:cNvPr>
          <p:cNvSpPr>
            <a:spLocks noGrp="1"/>
          </p:cNvSpPr>
          <p:nvPr>
            <p:ph type="title"/>
          </p:nvPr>
        </p:nvSpPr>
        <p:spPr/>
        <p:txBody>
          <a:bodyPr>
            <a:normAutofit/>
          </a:bodyPr>
          <a:lstStyle/>
          <a:p>
            <a:r>
              <a:rPr lang="en-US" sz="2800">
                <a:solidFill>
                  <a:schemeClr val="accent1">
                    <a:lumMod val="50000"/>
                  </a:schemeClr>
                </a:solidFill>
              </a:rPr>
              <a:t>IX. </a:t>
            </a:r>
            <a:r>
              <a:rPr lang="en-US" sz="2800" b="1" i="0" u="none" strike="noStrike">
                <a:solidFill>
                  <a:schemeClr val="accent1">
                    <a:lumMod val="50000"/>
                  </a:schemeClr>
                </a:solidFill>
                <a:effectLst/>
                <a:latin typeface="Times New Roman" panose="02020603050405020304" pitchFamily="18" charset="0"/>
              </a:rPr>
              <a:t>Exception</a:t>
            </a:r>
            <a:endParaRPr lang="en-US" sz="2800">
              <a:solidFill>
                <a:schemeClr val="accent1">
                  <a:lumMod val="50000"/>
                </a:schemeClr>
              </a:solidFill>
            </a:endParaRPr>
          </a:p>
        </p:txBody>
      </p:sp>
      <p:sp>
        <p:nvSpPr>
          <p:cNvPr id="3" name="TextBox 2">
            <a:extLst>
              <a:ext uri="{FF2B5EF4-FFF2-40B4-BE49-F238E27FC236}">
                <a16:creationId xmlns:a16="http://schemas.microsoft.com/office/drawing/2014/main" id="{DE5E0821-87AA-5071-FB88-D369685A5A90}"/>
              </a:ext>
            </a:extLst>
          </p:cNvPr>
          <p:cNvSpPr txBox="1"/>
          <p:nvPr/>
        </p:nvSpPr>
        <p:spPr>
          <a:xfrm>
            <a:off x="0" y="858460"/>
            <a:ext cx="10641495" cy="369332"/>
          </a:xfrm>
          <a:prstGeom prst="rect">
            <a:avLst/>
          </a:prstGeom>
          <a:noFill/>
        </p:spPr>
        <p:txBody>
          <a:bodyPr wrap="square">
            <a:spAutoFit/>
          </a:bodyPr>
          <a:lstStyle/>
          <a:p>
            <a:pPr marL="816610" indent="1143000" algn="ctr" rtl="0">
              <a:spcBef>
                <a:spcPts val="600"/>
              </a:spcBef>
              <a:spcAft>
                <a:spcPts val="600"/>
              </a:spcAft>
            </a:pPr>
            <a:r>
              <a:rPr lang="vi-VN" sz="1800" b="1" i="0" u="none" strike="noStrike" dirty="0">
                <a:solidFill>
                  <a:srgbClr val="000000"/>
                </a:solidFill>
                <a:effectLst/>
                <a:latin typeface="Arial" panose="020B0604020202020204" pitchFamily="34" charset="0"/>
              </a:rPr>
              <a:t>Exception thường xảy ra khi nào?</a:t>
            </a:r>
            <a:endParaRPr lang="vi-VN" b="1" dirty="0">
              <a:effectLst/>
            </a:endParaRPr>
          </a:p>
        </p:txBody>
      </p:sp>
      <p:sp>
        <p:nvSpPr>
          <p:cNvPr id="6" name="TextBox 5">
            <a:extLst>
              <a:ext uri="{FF2B5EF4-FFF2-40B4-BE49-F238E27FC236}">
                <a16:creationId xmlns:a16="http://schemas.microsoft.com/office/drawing/2014/main" id="{5BEF8004-9188-BB2B-B145-F6037AE10D86}"/>
              </a:ext>
            </a:extLst>
          </p:cNvPr>
          <p:cNvSpPr txBox="1"/>
          <p:nvPr/>
        </p:nvSpPr>
        <p:spPr>
          <a:xfrm>
            <a:off x="437225" y="1570427"/>
            <a:ext cx="10997214" cy="923330"/>
          </a:xfrm>
          <a:prstGeom prst="rect">
            <a:avLst/>
          </a:prstGeom>
          <a:noFill/>
        </p:spPr>
        <p:txBody>
          <a:bodyPr wrap="square">
            <a:spAutoFit/>
          </a:bodyPr>
          <a:lstStyle/>
          <a:p>
            <a:r>
              <a:rPr lang="vi-VN" sz="1800" b="0" i="0" u="none" strike="noStrike">
                <a:solidFill>
                  <a:srgbClr val="000000"/>
                </a:solidFill>
                <a:effectLst/>
                <a:latin typeface="Times New Roman" panose="02020603050405020304" pitchFamily="18" charset="0"/>
              </a:rPr>
              <a:t>Exception hay còn gọi là ngoại lệ xảy ra khi Việc thực thi mã tự động có thể không được như mong đợi do nhiều yếu tố khách quan liên quan đến quá trình thực thi như vấn đề ổn định mạng, sự cố Internet, độ ổn định của máy chủ, v.v…</a:t>
            </a:r>
            <a:endParaRPr lang="en-US"/>
          </a:p>
        </p:txBody>
      </p:sp>
      <p:sp>
        <p:nvSpPr>
          <p:cNvPr id="8" name="TextBox 7">
            <a:extLst>
              <a:ext uri="{FF2B5EF4-FFF2-40B4-BE49-F238E27FC236}">
                <a16:creationId xmlns:a16="http://schemas.microsoft.com/office/drawing/2014/main" id="{F0DEFA8D-5DED-5521-7BC2-CBB03ADF552A}"/>
              </a:ext>
            </a:extLst>
          </p:cNvPr>
          <p:cNvSpPr txBox="1"/>
          <p:nvPr/>
        </p:nvSpPr>
        <p:spPr>
          <a:xfrm>
            <a:off x="435005" y="3179076"/>
            <a:ext cx="11097088" cy="646331"/>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sym typeface="Wingdings" panose="05000000000000000000" pitchFamily="2" charset="2"/>
              </a:rPr>
              <a:t> </a:t>
            </a:r>
            <a:r>
              <a:rPr lang="vi-VN" sz="1800" b="0" i="0" u="none" strike="noStrike" dirty="0">
                <a:solidFill>
                  <a:srgbClr val="000000"/>
                </a:solidFill>
                <a:effectLst/>
                <a:latin typeface="Times New Roman" panose="02020603050405020304" pitchFamily="18" charset="0"/>
              </a:rPr>
              <a:t>Từ đó chúng ta có thể sẽ nhận được ngoại lệ trả về do không đủ thời gian chờ hoặc cú pháp, tham số không chính xác</a:t>
            </a:r>
            <a:r>
              <a:rPr lang="en-US" sz="1800" b="0" i="0" u="none" strike="noStrike" dirty="0">
                <a:solidFill>
                  <a:srgbClr val="000000"/>
                </a:solidFill>
                <a:effectLst/>
                <a:latin typeface="Times New Roman" panose="02020603050405020304" pitchFamily="18" charset="0"/>
              </a:rPr>
              <a:t>.</a:t>
            </a:r>
            <a:endParaRPr lang="en-US" dirty="0"/>
          </a:p>
        </p:txBody>
      </p:sp>
    </p:spTree>
    <p:extLst>
      <p:ext uri="{BB962C8B-B14F-4D97-AF65-F5344CB8AC3E}">
        <p14:creationId xmlns:p14="http://schemas.microsoft.com/office/powerpoint/2010/main" val="76493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1638515-15E1-0FE4-3654-3DF42142CDF2}"/>
              </a:ext>
            </a:extLst>
          </p:cNvPr>
          <p:cNvSpPr>
            <a:spLocks noGrp="1"/>
          </p:cNvSpPr>
          <p:nvPr>
            <p:ph type="title"/>
          </p:nvPr>
        </p:nvSpPr>
        <p:spPr>
          <a:xfrm>
            <a:off x="324528" y="227160"/>
            <a:ext cx="8061101" cy="553289"/>
          </a:xfrm>
        </p:spPr>
        <p:txBody>
          <a:bodyPr>
            <a:normAutofit/>
          </a:bodyPr>
          <a:lstStyle/>
          <a:p>
            <a:r>
              <a:rPr lang="en-US" sz="2800">
                <a:solidFill>
                  <a:schemeClr val="accent1">
                    <a:lumMod val="50000"/>
                  </a:schemeClr>
                </a:solidFill>
              </a:rPr>
              <a:t>IX. </a:t>
            </a:r>
            <a:r>
              <a:rPr lang="en-US" sz="2800" b="1" i="0" u="none" strike="noStrike">
                <a:solidFill>
                  <a:schemeClr val="accent1">
                    <a:lumMod val="50000"/>
                  </a:schemeClr>
                </a:solidFill>
                <a:effectLst/>
                <a:latin typeface="Times New Roman" panose="02020603050405020304" pitchFamily="18" charset="0"/>
              </a:rPr>
              <a:t>Exception</a:t>
            </a:r>
            <a:endParaRPr lang="en-US" sz="2800">
              <a:solidFill>
                <a:schemeClr val="accent1">
                  <a:lumMod val="50000"/>
                </a:schemeClr>
              </a:solidFill>
            </a:endParaRPr>
          </a:p>
        </p:txBody>
      </p:sp>
      <p:sp>
        <p:nvSpPr>
          <p:cNvPr id="6" name="TextBox 5">
            <a:extLst>
              <a:ext uri="{FF2B5EF4-FFF2-40B4-BE49-F238E27FC236}">
                <a16:creationId xmlns:a16="http://schemas.microsoft.com/office/drawing/2014/main" id="{A570909E-9701-A72A-D6FA-E0DC4500918B}"/>
              </a:ext>
            </a:extLst>
          </p:cNvPr>
          <p:cNvSpPr txBox="1"/>
          <p:nvPr/>
        </p:nvSpPr>
        <p:spPr>
          <a:xfrm>
            <a:off x="1227918" y="1004046"/>
            <a:ext cx="8768337" cy="369332"/>
          </a:xfrm>
          <a:prstGeom prst="rect">
            <a:avLst/>
          </a:prstGeom>
          <a:noFill/>
        </p:spPr>
        <p:txBody>
          <a:bodyPr wrap="square">
            <a:spAutoFit/>
          </a:bodyPr>
          <a:lstStyle/>
          <a:p>
            <a:pPr marL="816610" indent="1143000" rtl="0">
              <a:spcBef>
                <a:spcPts val="600"/>
              </a:spcBef>
              <a:spcAft>
                <a:spcPts val="600"/>
              </a:spcAft>
            </a:pPr>
            <a:r>
              <a:rPr lang="en-US" sz="1800" b="1" i="0" u="none" strike="noStrike">
                <a:solidFill>
                  <a:srgbClr val="000000"/>
                </a:solidFill>
                <a:effectLst/>
                <a:latin typeface="Arial" panose="020B0604020202020204" pitchFamily="34" charset="0"/>
              </a:rPr>
              <a:t>Các loại Exception trong Java và Selenium</a:t>
            </a:r>
            <a:endParaRPr lang="en-US" b="1">
              <a:effectLst/>
            </a:endParaRPr>
          </a:p>
        </p:txBody>
      </p:sp>
      <p:graphicFrame>
        <p:nvGraphicFramePr>
          <p:cNvPr id="9" name="Table 9">
            <a:extLst>
              <a:ext uri="{FF2B5EF4-FFF2-40B4-BE49-F238E27FC236}">
                <a16:creationId xmlns:a16="http://schemas.microsoft.com/office/drawing/2014/main" id="{5B75FB89-30D9-5700-2B2A-8751EA371D85}"/>
              </a:ext>
            </a:extLst>
          </p:cNvPr>
          <p:cNvGraphicFramePr>
            <a:graphicFrameLocks noGrp="1"/>
          </p:cNvGraphicFramePr>
          <p:nvPr/>
        </p:nvGraphicFramePr>
        <p:xfrm>
          <a:off x="1722268" y="911860"/>
          <a:ext cx="8029359" cy="5034280"/>
        </p:xfrm>
        <a:graphic>
          <a:graphicData uri="http://schemas.openxmlformats.org/drawingml/2006/table">
            <a:tbl>
              <a:tblPr firstRow="1" bandRow="1">
                <a:tableStyleId>{5C22544A-7EE6-4342-B048-85BDC9FD1C3A}</a:tableStyleId>
              </a:tblPr>
              <a:tblGrid>
                <a:gridCol w="3965359">
                  <a:extLst>
                    <a:ext uri="{9D8B030D-6E8A-4147-A177-3AD203B41FA5}">
                      <a16:colId xmlns:a16="http://schemas.microsoft.com/office/drawing/2014/main" val="224224521"/>
                    </a:ext>
                  </a:extLst>
                </a:gridCol>
                <a:gridCol w="4064000">
                  <a:extLst>
                    <a:ext uri="{9D8B030D-6E8A-4147-A177-3AD203B41FA5}">
                      <a16:colId xmlns:a16="http://schemas.microsoft.com/office/drawing/2014/main" val="1659506521"/>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a:solidFill>
                            <a:schemeClr val="lt1"/>
                          </a:solidFill>
                          <a:effectLst/>
                          <a:latin typeface="+mn-lt"/>
                          <a:ea typeface="+mn-ea"/>
                          <a:cs typeface="+mn-cs"/>
                        </a:rPr>
                        <a:t>Các loại Exception trong Java và Selenium</a:t>
                      </a:r>
                      <a:endParaRPr lang="en-US" b="1">
                        <a:effectLst/>
                      </a:endParaRPr>
                    </a:p>
                  </a:txBody>
                  <a:tcPr/>
                </a:tc>
                <a:tc hMerge="1">
                  <a:txBody>
                    <a:bodyPr/>
                    <a:lstStyle/>
                    <a:p>
                      <a:endParaRPr lang="en-US"/>
                    </a:p>
                  </a:txBody>
                  <a:tcPr/>
                </a:tc>
                <a:extLst>
                  <a:ext uri="{0D108BD9-81ED-4DB2-BD59-A6C34878D82A}">
                    <a16:rowId xmlns:a16="http://schemas.microsoft.com/office/drawing/2014/main" val="2053193683"/>
                  </a:ext>
                </a:extLst>
              </a:tr>
              <a:tr h="370840">
                <a:tc>
                  <a:txBody>
                    <a:bodyPr/>
                    <a:lstStyle/>
                    <a:p>
                      <a:pPr algn="ctr" rtl="0" fontAlgn="base"/>
                      <a:r>
                        <a:rPr lang="en-US" sz="1800" b="0" i="0" u="none" strike="noStrike" kern="1200">
                          <a:solidFill>
                            <a:schemeClr val="dk1"/>
                          </a:solidFill>
                          <a:effectLst/>
                          <a:latin typeface="+mn-lt"/>
                          <a:ea typeface="+mn-ea"/>
                          <a:cs typeface="+mn-cs"/>
                        </a:rPr>
                        <a:t>Checked Exception </a:t>
                      </a:r>
                    </a:p>
                    <a:p>
                      <a:pPr algn="ctr"/>
                      <a:endParaRPr lang="en-US"/>
                    </a:p>
                  </a:txBody>
                  <a:tcPr/>
                </a:tc>
                <a:tc>
                  <a:txBody>
                    <a:bodyPr/>
                    <a:lstStyle/>
                    <a:p>
                      <a:pPr algn="l"/>
                      <a:r>
                        <a:rPr lang="en-US" sz="1800" b="0" i="0" u="none" strike="noStrike" kern="1200">
                          <a:solidFill>
                            <a:schemeClr val="dk1"/>
                          </a:solidFill>
                          <a:effectLst/>
                          <a:latin typeface="+mn-lt"/>
                          <a:ea typeface="+mn-ea"/>
                          <a:cs typeface="+mn-cs"/>
                        </a:rPr>
                        <a:t>Đ</a:t>
                      </a:r>
                      <a:r>
                        <a:rPr lang="vi-VN" sz="1800" b="0" i="0" u="none" strike="noStrike" kern="1200">
                          <a:solidFill>
                            <a:schemeClr val="dk1"/>
                          </a:solidFill>
                          <a:effectLst/>
                          <a:latin typeface="+mn-lt"/>
                          <a:ea typeface="+mn-ea"/>
                          <a:cs typeface="+mn-cs"/>
                        </a:rPr>
                        <a:t>ược xử lý trong thời gian biên dịch và sẽ gây ra lỗi biên dịch nếu nó không được bắt và xử lý trong thời gian biên dịch </a:t>
                      </a:r>
                      <a:endParaRPr lang="en-US" sz="1800" b="0" i="0" u="none" strike="noStrike" kern="1200">
                        <a:solidFill>
                          <a:schemeClr val="dk1"/>
                        </a:solidFill>
                        <a:effectLst/>
                        <a:latin typeface="+mn-lt"/>
                        <a:ea typeface="+mn-ea"/>
                        <a:cs typeface="+mn-cs"/>
                      </a:endParaRPr>
                    </a:p>
                    <a:p>
                      <a:pPr algn="l"/>
                      <a:r>
                        <a:rPr lang="vi-VN" sz="1800" b="0" i="0" u="none" strike="noStrike" kern="1200">
                          <a:solidFill>
                            <a:schemeClr val="dk1"/>
                          </a:solidFill>
                          <a:effectLst/>
                          <a:latin typeface="+mn-lt"/>
                          <a:ea typeface="+mn-ea"/>
                          <a:cs typeface="+mn-cs"/>
                        </a:rPr>
                        <a:t>(bắt buộc phải xử lý để có thể tiếp tục biên dịch chương trình)</a:t>
                      </a:r>
                      <a:endParaRPr lang="en-US"/>
                    </a:p>
                  </a:txBody>
                  <a:tcPr/>
                </a:tc>
                <a:extLst>
                  <a:ext uri="{0D108BD9-81ED-4DB2-BD59-A6C34878D82A}">
                    <a16:rowId xmlns:a16="http://schemas.microsoft.com/office/drawing/2014/main" val="39410956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a:solidFill>
                            <a:schemeClr val="dk1"/>
                          </a:solidFill>
                          <a:effectLst/>
                          <a:latin typeface="+mn-lt"/>
                          <a:ea typeface="+mn-ea"/>
                          <a:cs typeface="+mn-cs"/>
                        </a:rPr>
                        <a:t>Unchecked Exception </a:t>
                      </a:r>
                    </a:p>
                    <a:p>
                      <a:pPr algn="ctr"/>
                      <a:endParaRPr lang="en-US"/>
                    </a:p>
                  </a:txBody>
                  <a:tcPr/>
                </a:tc>
                <a:tc>
                  <a:txBody>
                    <a:bodyPr/>
                    <a:lstStyle/>
                    <a:p>
                      <a:pPr algn="ctr"/>
                      <a:r>
                        <a:rPr lang="en-US" sz="1800" b="0" i="0" u="none" strike="noStrike" kern="1200">
                          <a:solidFill>
                            <a:schemeClr val="dk1"/>
                          </a:solidFill>
                          <a:effectLst/>
                          <a:latin typeface="+mn-lt"/>
                          <a:ea typeface="+mn-ea"/>
                          <a:cs typeface="+mn-cs"/>
                        </a:rPr>
                        <a:t>T</a:t>
                      </a:r>
                      <a:r>
                        <a:rPr lang="vi-VN" sz="1800" b="0" i="0" u="none" strike="noStrike" kern="1200">
                          <a:solidFill>
                            <a:schemeClr val="dk1"/>
                          </a:solidFill>
                          <a:effectLst/>
                          <a:latin typeface="+mn-lt"/>
                          <a:ea typeface="+mn-ea"/>
                          <a:cs typeface="+mn-cs"/>
                        </a:rPr>
                        <a:t>rong trường hợp này trình biên dịch không bắt buộc phải xử lý. Trình biên dịch bỏ qua trong thời gian biên dịch</a:t>
                      </a:r>
                      <a:endParaRPr lang="en-US"/>
                    </a:p>
                  </a:txBody>
                  <a:tcPr/>
                </a:tc>
                <a:extLst>
                  <a:ext uri="{0D108BD9-81ED-4DB2-BD59-A6C34878D82A}">
                    <a16:rowId xmlns:a16="http://schemas.microsoft.com/office/drawing/2014/main" val="17143299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a:solidFill>
                            <a:schemeClr val="dk1"/>
                          </a:solidFill>
                          <a:effectLst/>
                          <a:latin typeface="+mn-lt"/>
                          <a:ea typeface="+mn-ea"/>
                          <a:cs typeface="+mn-cs"/>
                        </a:rPr>
                        <a:t>Error</a:t>
                      </a:r>
                    </a:p>
                    <a:p>
                      <a:pPr algn="ctr"/>
                      <a:endParaRPr lang="en-US"/>
                    </a:p>
                  </a:txBody>
                  <a:tcPr/>
                </a:tc>
                <a:tc>
                  <a:txBody>
                    <a:bodyPr/>
                    <a:lstStyle/>
                    <a:p>
                      <a:pPr algn="l"/>
                      <a:r>
                        <a:rPr lang="vi-VN" sz="1800" b="0" i="0" u="none" strike="noStrike" kern="1200">
                          <a:solidFill>
                            <a:schemeClr val="dk1"/>
                          </a:solidFill>
                          <a:effectLst/>
                          <a:latin typeface="+mn-lt"/>
                          <a:ea typeface="+mn-ea"/>
                          <a:cs typeface="+mn-cs"/>
                        </a:rPr>
                        <a:t>Khi một kịch bản nghiêm trọng xảy ra và chương trình không thể tự khôi phục thì JVM sẽ tạo ra một lỗi. Khối try-catch không thể xử lý lỗi này. Ngay cả khi người dùng cố gắng xử lý lỗi bằng cách sử dụng khối try-catch thì nó cũng không thể khôi phục sau lỗi.</a:t>
                      </a:r>
                      <a:endParaRPr lang="en-US"/>
                    </a:p>
                  </a:txBody>
                  <a:tcPr/>
                </a:tc>
                <a:extLst>
                  <a:ext uri="{0D108BD9-81ED-4DB2-BD59-A6C34878D82A}">
                    <a16:rowId xmlns:a16="http://schemas.microsoft.com/office/drawing/2014/main" val="1796774871"/>
                  </a:ext>
                </a:extLst>
              </a:tr>
            </a:tbl>
          </a:graphicData>
        </a:graphic>
      </p:graphicFrame>
    </p:spTree>
    <p:extLst>
      <p:ext uri="{BB962C8B-B14F-4D97-AF65-F5344CB8AC3E}">
        <p14:creationId xmlns:p14="http://schemas.microsoft.com/office/powerpoint/2010/main" val="316475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err="1"/>
              <a:t>Giới</a:t>
            </a:r>
            <a:r>
              <a:rPr lang="en-US" dirty="0"/>
              <a:t> </a:t>
            </a:r>
            <a:r>
              <a:rPr lang="en-US" dirty="0" err="1"/>
              <a:t>thiệu</a:t>
            </a:r>
            <a:r>
              <a:rPr lang="en-US" dirty="0"/>
              <a:t>:</a:t>
            </a:r>
          </a:p>
        </p:txBody>
      </p:sp>
      <p:sp>
        <p:nvSpPr>
          <p:cNvPr id="4" name="Title 4">
            <a:extLst>
              <a:ext uri="{FF2B5EF4-FFF2-40B4-BE49-F238E27FC236}">
                <a16:creationId xmlns:a16="http://schemas.microsoft.com/office/drawing/2014/main" id="{0AB22FA5-D9EA-40CB-BA3A-C16ED7E0312E}"/>
              </a:ext>
            </a:extLst>
          </p:cNvPr>
          <p:cNvSpPr txBox="1">
            <a:spLocks/>
          </p:cNvSpPr>
          <p:nvPr/>
        </p:nvSpPr>
        <p:spPr>
          <a:xfrm>
            <a:off x="324527" y="1143835"/>
            <a:ext cx="8061101" cy="553289"/>
          </a:xfrm>
          <a:prstGeom prst="rect">
            <a:avLst/>
          </a:prstGeom>
        </p:spPr>
        <p:txBody>
          <a:bodyPr>
            <a:normAutofit/>
          </a:bodyPr>
          <a:lstStyle>
            <a:lvl1pPr algn="l" defTabSz="914400" rtl="0" eaLnBrk="1" latinLnBrk="0" hangingPunct="1">
              <a:lnSpc>
                <a:spcPct val="90000"/>
              </a:lnSpc>
              <a:spcBef>
                <a:spcPct val="0"/>
              </a:spcBef>
              <a:buNone/>
              <a:defRPr sz="3300" b="1" kern="1200" baseline="0">
                <a:solidFill>
                  <a:srgbClr val="223771"/>
                </a:solidFill>
                <a:latin typeface="Arial" panose="020B0604020202020204" pitchFamily="34" charset="0"/>
                <a:ea typeface="+mj-ea"/>
                <a:cs typeface="Arial" panose="020B0604020202020204" pitchFamily="34" charset="0"/>
              </a:defRPr>
            </a:lvl1pPr>
          </a:lstStyle>
          <a:p>
            <a:r>
              <a:rPr lang="en-US" sz="2800" dirty="0">
                <a:solidFill>
                  <a:schemeClr val="tx1"/>
                </a:solidFill>
              </a:rPr>
              <a:t>Trang web </a:t>
            </a:r>
            <a:r>
              <a:rPr lang="en-US" sz="2800" dirty="0" err="1">
                <a:solidFill>
                  <a:schemeClr val="tx1"/>
                </a:solidFill>
              </a:rPr>
              <a:t>kiểm</a:t>
            </a:r>
            <a:r>
              <a:rPr lang="en-US" sz="2800" dirty="0">
                <a:solidFill>
                  <a:schemeClr val="tx1"/>
                </a:solidFill>
              </a:rPr>
              <a:t> </a:t>
            </a:r>
            <a:r>
              <a:rPr lang="en-US" sz="2800" dirty="0" err="1">
                <a:solidFill>
                  <a:schemeClr val="tx1"/>
                </a:solidFill>
              </a:rPr>
              <a:t>thử</a:t>
            </a:r>
            <a:r>
              <a:rPr lang="en-US" sz="2800" dirty="0">
                <a:solidFill>
                  <a:schemeClr val="tx1"/>
                </a:solidFill>
              </a:rPr>
              <a:t>:</a:t>
            </a:r>
          </a:p>
        </p:txBody>
      </p:sp>
      <p:sp>
        <p:nvSpPr>
          <p:cNvPr id="6" name="Title 4">
            <a:extLst>
              <a:ext uri="{FF2B5EF4-FFF2-40B4-BE49-F238E27FC236}">
                <a16:creationId xmlns:a16="http://schemas.microsoft.com/office/drawing/2014/main" id="{20589696-ABE0-4002-A47E-E76A67EFDDBB}"/>
              </a:ext>
            </a:extLst>
          </p:cNvPr>
          <p:cNvSpPr txBox="1">
            <a:spLocks/>
          </p:cNvSpPr>
          <p:nvPr/>
        </p:nvSpPr>
        <p:spPr>
          <a:xfrm>
            <a:off x="324526" y="1924032"/>
            <a:ext cx="9092429" cy="2702559"/>
          </a:xfrm>
          <a:prstGeom prst="rect">
            <a:avLst/>
          </a:prstGeom>
        </p:spPr>
        <p:txBody>
          <a:bodyPr>
            <a:normAutofit fontScale="92500" lnSpcReduction="10000"/>
          </a:bodyPr>
          <a:lstStyle>
            <a:lvl1pPr algn="l" defTabSz="914400" rtl="0" eaLnBrk="1" latinLnBrk="0" hangingPunct="1">
              <a:lnSpc>
                <a:spcPct val="90000"/>
              </a:lnSpc>
              <a:spcBef>
                <a:spcPct val="0"/>
              </a:spcBef>
              <a:buNone/>
              <a:defRPr sz="3300" b="1" kern="1200" baseline="0">
                <a:solidFill>
                  <a:srgbClr val="223771"/>
                </a:solidFill>
                <a:latin typeface="Arial" panose="020B0604020202020204" pitchFamily="34" charset="0"/>
                <a:ea typeface="+mj-ea"/>
                <a:cs typeface="Arial" panose="020B0604020202020204" pitchFamily="34" charset="0"/>
              </a:defRPr>
            </a:lvl1pPr>
          </a:lstStyle>
          <a:p>
            <a:r>
              <a:rPr lang="en-US" sz="2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Trang web</a:t>
            </a:r>
            <a:r>
              <a:rPr lang="en-US" sz="2800" b="0" dirty="0">
                <a:solidFill>
                  <a:schemeClr val="tx1"/>
                </a:solidFill>
              </a:rPr>
              <a:t>: </a:t>
            </a:r>
            <a:r>
              <a:rPr lang="en-US" sz="2400" b="0" i="0" u="sng" strike="noStrike" dirty="0">
                <a:solidFill>
                  <a:srgbClr val="0563C1"/>
                </a:solidFill>
                <a:effectLst/>
                <a:latin typeface="Times New Roman" panose="02020603050405020304" pitchFamily="18" charset="0"/>
                <a:hlinkClick r:id="rId2"/>
              </a:rPr>
              <a:t>https://qldt.phenikaa-uni.edu.vn/</a:t>
            </a:r>
            <a:endParaRPr lang="en-US" sz="2400" b="0" i="0" u="sng" strike="noStrike" dirty="0">
              <a:solidFill>
                <a:srgbClr val="0563C1"/>
              </a:solidFill>
              <a:effectLst/>
              <a:latin typeface="Times New Roman" panose="02020603050405020304" pitchFamily="18" charset="0"/>
            </a:endParaRPr>
          </a:p>
          <a:p>
            <a:endParaRPr lang="en-US" sz="2800" b="0" i="0" u="none" strike="noStrike" dirty="0">
              <a:solidFill>
                <a:schemeClr val="tx1"/>
              </a:solidFill>
              <a:effectLst/>
              <a:latin typeface="Times New Roman" panose="02020603050405020304" pitchFamily="18" charset="0"/>
            </a:endParaRPr>
          </a:p>
          <a:p>
            <a:pPr>
              <a:lnSpc>
                <a:spcPct val="150000"/>
              </a:lnSpc>
            </a:pPr>
            <a:r>
              <a:rPr lang="en-US" sz="2800" b="0" i="0" u="none" strike="noStrike" dirty="0">
                <a:solidFill>
                  <a:schemeClr val="tx1"/>
                </a:solidFill>
                <a:effectLst/>
                <a:latin typeface="Times New Roman" panose="02020603050405020304" pitchFamily="18" charset="0"/>
              </a:rPr>
              <a:t>- </a:t>
            </a:r>
            <a:r>
              <a:rPr lang="vi-VN" sz="2400" b="0" i="0" u="none" strike="noStrike" dirty="0">
                <a:solidFill>
                  <a:srgbClr val="000000"/>
                </a:solidFill>
                <a:effectLst/>
                <a:latin typeface="Times New Roman" panose="02020603050405020304" pitchFamily="18" charset="0"/>
              </a:rPr>
              <a:t>Hệ thống quản lý đào tạo của trường đại học Phenikaa. Đây là hệ thống do nhà cung cấp Thiên An phát triển. Mục đích chính là hỗ trợ sinh viên cũng như nhà trường dễ dàng thông báo và tiếp nhận, quản lý thông tin một cách nhanh và dễ dàng nhất.</a:t>
            </a:r>
            <a:endParaRPr lang="en-US" sz="2800" b="0" dirty="0">
              <a:solidFill>
                <a:schemeClr val="tx1"/>
              </a:solidFill>
            </a:endParaRPr>
          </a:p>
        </p:txBody>
      </p:sp>
    </p:spTree>
    <p:extLst>
      <p:ext uri="{BB962C8B-B14F-4D97-AF65-F5344CB8AC3E}">
        <p14:creationId xmlns:p14="http://schemas.microsoft.com/office/powerpoint/2010/main" val="51575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a:xfrm>
            <a:off x="324528" y="268103"/>
            <a:ext cx="8061101" cy="553289"/>
          </a:xfrm>
        </p:spPr>
        <p:txBody>
          <a:bodyPr/>
          <a:lstStyle/>
          <a:p>
            <a:r>
              <a:rPr lang="en-US" dirty="0" err="1"/>
              <a:t>Tìm</a:t>
            </a:r>
            <a:r>
              <a:rPr lang="en-US" dirty="0"/>
              <a:t> </a:t>
            </a:r>
            <a:r>
              <a:rPr lang="en-US" dirty="0" err="1"/>
              <a:t>hiểu</a:t>
            </a:r>
            <a:r>
              <a:rPr lang="en-US" dirty="0"/>
              <a:t> </a:t>
            </a:r>
            <a:r>
              <a:rPr lang="en-US" dirty="0" err="1"/>
              <a:t>về</a:t>
            </a:r>
            <a:r>
              <a:rPr lang="en-US" dirty="0"/>
              <a:t> Selenium</a:t>
            </a:r>
          </a:p>
        </p:txBody>
      </p:sp>
      <p:sp>
        <p:nvSpPr>
          <p:cNvPr id="6" name="Title 4">
            <a:extLst>
              <a:ext uri="{FF2B5EF4-FFF2-40B4-BE49-F238E27FC236}">
                <a16:creationId xmlns:a16="http://schemas.microsoft.com/office/drawing/2014/main" id="{20589696-ABE0-4002-A47E-E76A67EFDDBB}"/>
              </a:ext>
            </a:extLst>
          </p:cNvPr>
          <p:cNvSpPr txBox="1">
            <a:spLocks/>
          </p:cNvSpPr>
          <p:nvPr/>
        </p:nvSpPr>
        <p:spPr>
          <a:xfrm>
            <a:off x="324528" y="1405417"/>
            <a:ext cx="11166887" cy="4312995"/>
          </a:xfrm>
          <a:prstGeom prst="rect">
            <a:avLst/>
          </a:prstGeom>
        </p:spPr>
        <p:txBody>
          <a:bodyPr>
            <a:normAutofit fontScale="85000" lnSpcReduction="10000"/>
          </a:bodyPr>
          <a:lstStyle>
            <a:lvl1pPr algn="l" defTabSz="914400" rtl="0" eaLnBrk="1" latinLnBrk="0" hangingPunct="1">
              <a:lnSpc>
                <a:spcPct val="90000"/>
              </a:lnSpc>
              <a:spcBef>
                <a:spcPct val="0"/>
              </a:spcBef>
              <a:buNone/>
              <a:defRPr sz="3300" b="1" kern="1200" baseline="0">
                <a:solidFill>
                  <a:srgbClr val="223771"/>
                </a:solidFill>
                <a:latin typeface="Arial" panose="020B0604020202020204" pitchFamily="34" charset="0"/>
                <a:ea typeface="+mj-ea"/>
                <a:cs typeface="Arial" panose="020B0604020202020204" pitchFamily="34" charset="0"/>
              </a:defRPr>
            </a:lvl1pPr>
          </a:lstStyle>
          <a:p>
            <a:pPr marL="457200" indent="-457200">
              <a:buFontTx/>
              <a:buChar char="-"/>
            </a:pPr>
            <a:r>
              <a:rPr lang="en-US" sz="2600" b="0" i="0" u="none" strike="noStrike" dirty="0">
                <a:solidFill>
                  <a:srgbClr val="000000"/>
                </a:solidFill>
                <a:effectLst/>
                <a:latin typeface="Times New Roman" panose="02020603050405020304" pitchFamily="18" charset="0"/>
                <a:hlinkClick r:id="rId2"/>
              </a:rPr>
              <a:t>Selenium</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là</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một</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bộ</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công</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cụ</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phần</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mềm</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chuyên</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dụng</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có</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khả</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năng</a:t>
            </a:r>
            <a:r>
              <a:rPr lang="en-US" sz="2600" b="0" i="0" u="none" strike="noStrike" dirty="0">
                <a:solidFill>
                  <a:srgbClr val="212529"/>
                </a:solidFill>
                <a:effectLst/>
                <a:latin typeface="Times New Roman" panose="02020603050405020304" pitchFamily="18" charset="0"/>
              </a:rPr>
              <a:t> Automation Testing (</a:t>
            </a:r>
            <a:r>
              <a:rPr lang="en-US" sz="2600" b="0" i="0" u="none" strike="noStrike" dirty="0" err="1">
                <a:solidFill>
                  <a:srgbClr val="212529"/>
                </a:solidFill>
                <a:effectLst/>
                <a:latin typeface="Times New Roman" panose="02020603050405020304" pitchFamily="18" charset="0"/>
              </a:rPr>
              <a:t>kiểm</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thử</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tự</a:t>
            </a:r>
            <a:r>
              <a:rPr lang="en-US" sz="2600" b="0" i="0" u="none" strike="noStrike" dirty="0">
                <a:solidFill>
                  <a:srgbClr val="212529"/>
                </a:solidFill>
                <a:effectLst/>
                <a:latin typeface="Times New Roman" panose="02020603050405020304" pitchFamily="18" charset="0"/>
              </a:rPr>
              <a:t> </a:t>
            </a:r>
            <a:r>
              <a:rPr lang="en-US" sz="2600" b="0" i="0" u="none" strike="noStrike" dirty="0" err="1">
                <a:solidFill>
                  <a:srgbClr val="212529"/>
                </a:solidFill>
                <a:effectLst/>
                <a:latin typeface="Times New Roman" panose="02020603050405020304" pitchFamily="18" charset="0"/>
              </a:rPr>
              <a:t>động</a:t>
            </a:r>
            <a:r>
              <a:rPr lang="en-US" sz="2600" b="0" i="0" u="none" strike="noStrike" dirty="0">
                <a:solidFill>
                  <a:srgbClr val="212529"/>
                </a:solidFill>
                <a:effectLst/>
                <a:latin typeface="Times New Roman" panose="02020603050405020304" pitchFamily="18" charset="0"/>
              </a:rPr>
              <a:t>)</a:t>
            </a:r>
          </a:p>
          <a:p>
            <a:pPr marL="457200" indent="-457200">
              <a:buFontTx/>
              <a:buChar char="-"/>
            </a:pPr>
            <a:r>
              <a:rPr lang="vi-VN" sz="2600" b="0" i="0" u="none" strike="noStrike" dirty="0">
                <a:solidFill>
                  <a:srgbClr val="333333"/>
                </a:solidFill>
                <a:effectLst/>
                <a:latin typeface="Times New Roman" panose="02020603050405020304" pitchFamily="18" charset="0"/>
              </a:rPr>
              <a:t>Có thể kết hợp với nhiều ngôn ngữ lập trình như: Java,.Net, Python, Ruby một cách dễ dàng. </a:t>
            </a:r>
            <a:endParaRPr lang="en-US" sz="2600" b="0" i="0" u="none" strike="noStrike" dirty="0">
              <a:solidFill>
                <a:srgbClr val="212529"/>
              </a:solidFill>
              <a:effectLst/>
              <a:latin typeface="Times New Roman" panose="02020603050405020304" pitchFamily="18" charset="0"/>
            </a:endParaRPr>
          </a:p>
          <a:p>
            <a:endParaRPr lang="en-US" sz="2600" b="0" i="0" u="none" strike="noStrike" dirty="0">
              <a:solidFill>
                <a:srgbClr val="212529"/>
              </a:solidFill>
              <a:effectLst/>
              <a:latin typeface="Times New Roman" panose="02020603050405020304" pitchFamily="18" charset="0"/>
            </a:endParaRPr>
          </a:p>
          <a:p>
            <a:pPr marL="514350" indent="-285750" rtl="0" fontAlgn="base">
              <a:lnSpc>
                <a:spcPct val="150000"/>
              </a:lnSpc>
              <a:spcBef>
                <a:spcPts val="0"/>
              </a:spcBef>
              <a:spcAft>
                <a:spcPts val="0"/>
              </a:spcAft>
              <a:buFont typeface="Wingdings" panose="05000000000000000000" pitchFamily="2" charset="2"/>
              <a:buChar char="ü"/>
            </a:pPr>
            <a:r>
              <a:rPr lang="vi-VN" sz="2400" b="0" i="0" u="none" strike="noStrike" dirty="0">
                <a:solidFill>
                  <a:srgbClr val="333333"/>
                </a:solidFill>
                <a:effectLst/>
                <a:latin typeface="Times New Roman" panose="02020603050405020304" pitchFamily="18" charset="0"/>
              </a:rPr>
              <a:t>Thực hiện kiểm thử hồi quy thường xuyên hơn. </a:t>
            </a:r>
            <a:endParaRPr lang="vi-VN" sz="2400" b="0" i="0" u="none" strike="noStrike" dirty="0">
              <a:solidFill>
                <a:srgbClr val="000000"/>
              </a:solidFill>
              <a:effectLst/>
              <a:latin typeface="Times New Roman" panose="02020603050405020304" pitchFamily="18" charset="0"/>
            </a:endParaRPr>
          </a:p>
          <a:p>
            <a:pPr marL="514350" indent="-285750" rtl="0" fontAlgn="base">
              <a:lnSpc>
                <a:spcPct val="150000"/>
              </a:lnSpc>
              <a:spcBef>
                <a:spcPts val="0"/>
              </a:spcBef>
              <a:spcAft>
                <a:spcPts val="0"/>
              </a:spcAft>
              <a:buFont typeface="Wingdings" panose="05000000000000000000" pitchFamily="2" charset="2"/>
              <a:buChar char="ü"/>
            </a:pPr>
            <a:r>
              <a:rPr lang="vi-VN" sz="2400" b="0" i="0" u="none" strike="noStrike" dirty="0">
                <a:solidFill>
                  <a:srgbClr val="333333"/>
                </a:solidFill>
                <a:effectLst/>
                <a:latin typeface="Times New Roman" panose="02020603050405020304" pitchFamily="18" charset="0"/>
              </a:rPr>
              <a:t>Cần phản hồi nhanh chóng tới những người phát triển. </a:t>
            </a:r>
            <a:endParaRPr lang="vi-VN" sz="2400" b="0" i="0" u="none" strike="noStrike" dirty="0">
              <a:solidFill>
                <a:srgbClr val="000000"/>
              </a:solidFill>
              <a:effectLst/>
              <a:latin typeface="Times New Roman" panose="02020603050405020304" pitchFamily="18" charset="0"/>
            </a:endParaRPr>
          </a:p>
          <a:p>
            <a:pPr marL="514350" indent="-285750" rtl="0" fontAlgn="base">
              <a:lnSpc>
                <a:spcPct val="150000"/>
              </a:lnSpc>
              <a:spcBef>
                <a:spcPts val="0"/>
              </a:spcBef>
              <a:spcAft>
                <a:spcPts val="0"/>
              </a:spcAft>
              <a:buFont typeface="Wingdings" panose="05000000000000000000" pitchFamily="2" charset="2"/>
              <a:buChar char="ü"/>
            </a:pPr>
            <a:r>
              <a:rPr lang="vi-VN" sz="2400" b="0" i="0" u="none" strike="noStrike" dirty="0">
                <a:solidFill>
                  <a:srgbClr val="333333"/>
                </a:solidFill>
                <a:effectLst/>
                <a:latin typeface="Times New Roman" panose="02020603050405020304" pitchFamily="18" charset="0"/>
              </a:rPr>
              <a:t>Hầu như nó không giới hạn về việc lặp lại của những việc thực thi kiểm thử khác. </a:t>
            </a:r>
            <a:endParaRPr lang="vi-VN" sz="2400" b="0" i="0" u="none" strike="noStrike" dirty="0">
              <a:solidFill>
                <a:srgbClr val="000000"/>
              </a:solidFill>
              <a:effectLst/>
              <a:latin typeface="Times New Roman" panose="02020603050405020304" pitchFamily="18" charset="0"/>
            </a:endParaRPr>
          </a:p>
          <a:p>
            <a:pPr marL="514350" indent="-285750" rtl="0" fontAlgn="base">
              <a:lnSpc>
                <a:spcPct val="150000"/>
              </a:lnSpc>
              <a:spcBef>
                <a:spcPts val="0"/>
              </a:spcBef>
              <a:spcAft>
                <a:spcPts val="0"/>
              </a:spcAft>
              <a:buFont typeface="Wingdings" panose="05000000000000000000" pitchFamily="2" charset="2"/>
              <a:buChar char="ü"/>
            </a:pPr>
            <a:r>
              <a:rPr lang="vi-VN" sz="2400" b="0" i="0" u="none" strike="noStrike" dirty="0">
                <a:solidFill>
                  <a:srgbClr val="333333"/>
                </a:solidFill>
                <a:effectLst/>
                <a:latin typeface="Times New Roman" panose="02020603050405020304" pitchFamily="18" charset="0"/>
              </a:rPr>
              <a:t>Selenium hỗ trợ các phương pháp luận về Agile và phát triển cực đoan. </a:t>
            </a:r>
            <a:endParaRPr lang="vi-VN" sz="2400" b="0" i="0" u="none" strike="noStrike" dirty="0">
              <a:solidFill>
                <a:srgbClr val="000000"/>
              </a:solidFill>
              <a:effectLst/>
              <a:latin typeface="Times New Roman" panose="02020603050405020304" pitchFamily="18" charset="0"/>
            </a:endParaRPr>
          </a:p>
          <a:p>
            <a:pPr marL="514350" indent="-285750" rtl="0" fontAlgn="base">
              <a:lnSpc>
                <a:spcPct val="150000"/>
              </a:lnSpc>
              <a:spcBef>
                <a:spcPts val="0"/>
              </a:spcBef>
              <a:spcAft>
                <a:spcPts val="0"/>
              </a:spcAft>
              <a:buFont typeface="Wingdings" panose="05000000000000000000" pitchFamily="2" charset="2"/>
              <a:buChar char="ü"/>
            </a:pPr>
            <a:r>
              <a:rPr lang="vi-VN" sz="2400" b="0" i="0" u="none" strike="noStrike" dirty="0">
                <a:solidFill>
                  <a:srgbClr val="333333"/>
                </a:solidFill>
                <a:effectLst/>
                <a:latin typeface="Times New Roman" panose="02020603050405020304" pitchFamily="18" charset="0"/>
              </a:rPr>
              <a:t>Selenium cung cấp tài liệu kỷ luật cho các ca kiểm thử. </a:t>
            </a:r>
            <a:endParaRPr lang="vi-VN" sz="2400" b="0" i="0" u="none" strike="noStrike" dirty="0">
              <a:solidFill>
                <a:srgbClr val="000000"/>
              </a:solidFill>
              <a:effectLst/>
              <a:latin typeface="Times New Roman" panose="02020603050405020304" pitchFamily="18" charset="0"/>
            </a:endParaRPr>
          </a:p>
          <a:p>
            <a:pPr marL="514350" indent="-285750" rtl="0" fontAlgn="base">
              <a:lnSpc>
                <a:spcPct val="150000"/>
              </a:lnSpc>
              <a:spcBef>
                <a:spcPts val="0"/>
              </a:spcBef>
              <a:spcAft>
                <a:spcPts val="0"/>
              </a:spcAft>
              <a:buFont typeface="Wingdings" panose="05000000000000000000" pitchFamily="2" charset="2"/>
              <a:buChar char="ü"/>
            </a:pPr>
            <a:r>
              <a:rPr lang="vi-VN" sz="2400" b="0" i="0" u="none" strike="noStrike" dirty="0">
                <a:solidFill>
                  <a:srgbClr val="333333"/>
                </a:solidFill>
                <a:effectLst/>
                <a:latin typeface="Times New Roman" panose="02020603050405020304" pitchFamily="18" charset="0"/>
              </a:rPr>
              <a:t>Tùy chỉnh cho các nhược điểm của báo cáo. </a:t>
            </a:r>
            <a:endParaRPr lang="vi-VN" sz="2400" b="0" i="0" u="none" strike="noStrike" dirty="0">
              <a:solidFill>
                <a:srgbClr val="000000"/>
              </a:solidFill>
              <a:effectLst/>
              <a:latin typeface="Times New Roman" panose="02020603050405020304" pitchFamily="18" charset="0"/>
            </a:endParaRPr>
          </a:p>
          <a:p>
            <a:pPr marL="514350" indent="-285750" rtl="0" fontAlgn="base">
              <a:lnSpc>
                <a:spcPct val="150000"/>
              </a:lnSpc>
              <a:spcBef>
                <a:spcPts val="0"/>
              </a:spcBef>
              <a:spcAft>
                <a:spcPts val="800"/>
              </a:spcAft>
              <a:buFont typeface="Wingdings" panose="05000000000000000000" pitchFamily="2" charset="2"/>
              <a:buChar char="ü"/>
            </a:pPr>
            <a:r>
              <a:rPr lang="vi-VN" sz="2400" b="0" i="0" u="none" strike="noStrike" dirty="0">
                <a:solidFill>
                  <a:srgbClr val="333333"/>
                </a:solidFill>
                <a:effectLst/>
                <a:latin typeface="Times New Roman" panose="02020603050405020304" pitchFamily="18" charset="0"/>
              </a:rPr>
              <a:t>Tìm kiếm các nhược điểm đã bị bỏ qua do quá trình kiểm thử thủ công bỏ qua. </a:t>
            </a:r>
            <a:endParaRPr lang="vi-VN" sz="2400" b="0" i="0" u="none" strike="noStrike" dirty="0">
              <a:solidFill>
                <a:srgbClr val="000000"/>
              </a:solidFill>
              <a:effectLst/>
              <a:latin typeface="Times New Roman" panose="02020603050405020304" pitchFamily="18" charset="0"/>
            </a:endParaRPr>
          </a:p>
          <a:p>
            <a:pPr marL="457200" indent="-457200">
              <a:buFontTx/>
              <a:buChar char="-"/>
            </a:pPr>
            <a:endParaRPr lang="en-US" sz="2600" b="0" i="0" u="none" strike="noStrike" dirty="0">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70520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a:xfrm>
            <a:off x="324528" y="268103"/>
            <a:ext cx="8061101" cy="553289"/>
          </a:xfrm>
        </p:spPr>
        <p:txBody>
          <a:bodyPr/>
          <a:lstStyle/>
          <a:p>
            <a:r>
              <a:rPr lang="en-US" dirty="0" err="1"/>
              <a:t>Tìm</a:t>
            </a:r>
            <a:r>
              <a:rPr lang="en-US" dirty="0"/>
              <a:t> </a:t>
            </a:r>
            <a:r>
              <a:rPr lang="en-US" dirty="0" err="1"/>
              <a:t>hiểu</a:t>
            </a:r>
            <a:r>
              <a:rPr lang="en-US" dirty="0"/>
              <a:t> </a:t>
            </a:r>
            <a:r>
              <a:rPr lang="en-US" dirty="0" err="1"/>
              <a:t>về</a:t>
            </a:r>
            <a:r>
              <a:rPr lang="en-US" dirty="0"/>
              <a:t> Selenium</a:t>
            </a:r>
          </a:p>
        </p:txBody>
      </p:sp>
      <p:graphicFrame>
        <p:nvGraphicFramePr>
          <p:cNvPr id="3" name="Table 3">
            <a:extLst>
              <a:ext uri="{FF2B5EF4-FFF2-40B4-BE49-F238E27FC236}">
                <a16:creationId xmlns:a16="http://schemas.microsoft.com/office/drawing/2014/main" id="{1AF91C62-DD32-4779-8489-DCEBA3D7F528}"/>
              </a:ext>
            </a:extLst>
          </p:cNvPr>
          <p:cNvGraphicFramePr>
            <a:graphicFrameLocks noGrp="1"/>
          </p:cNvGraphicFramePr>
          <p:nvPr>
            <p:extLst>
              <p:ext uri="{D42A27DB-BD31-4B8C-83A1-F6EECF244321}">
                <p14:modId xmlns:p14="http://schemas.microsoft.com/office/powerpoint/2010/main" val="1163169178"/>
              </p:ext>
            </p:extLst>
          </p:nvPr>
        </p:nvGraphicFramePr>
        <p:xfrm>
          <a:off x="104633" y="1316123"/>
          <a:ext cx="11982734" cy="4225753"/>
        </p:xfrm>
        <a:graphic>
          <a:graphicData uri="http://schemas.openxmlformats.org/drawingml/2006/table">
            <a:tbl>
              <a:tblPr firstRow="1" bandRow="1">
                <a:tableStyleId>{5C22544A-7EE6-4342-B048-85BDC9FD1C3A}</a:tableStyleId>
              </a:tblPr>
              <a:tblGrid>
                <a:gridCol w="5991367">
                  <a:extLst>
                    <a:ext uri="{9D8B030D-6E8A-4147-A177-3AD203B41FA5}">
                      <a16:colId xmlns:a16="http://schemas.microsoft.com/office/drawing/2014/main" val="2439536088"/>
                    </a:ext>
                  </a:extLst>
                </a:gridCol>
                <a:gridCol w="5991367">
                  <a:extLst>
                    <a:ext uri="{9D8B030D-6E8A-4147-A177-3AD203B41FA5}">
                      <a16:colId xmlns:a16="http://schemas.microsoft.com/office/drawing/2014/main" val="2684934694"/>
                    </a:ext>
                  </a:extLst>
                </a:gridCol>
              </a:tblGrid>
              <a:tr h="417429">
                <a:tc>
                  <a:txBody>
                    <a:bodyPr/>
                    <a:lstStyle/>
                    <a:p>
                      <a:r>
                        <a:rPr lang="en-US" dirty="0" err="1"/>
                        <a:t>Ưu</a:t>
                      </a:r>
                      <a:r>
                        <a:rPr lang="en-US" dirty="0"/>
                        <a:t> </a:t>
                      </a:r>
                      <a:r>
                        <a:rPr lang="en-US" dirty="0" err="1"/>
                        <a:t>Điểm</a:t>
                      </a:r>
                      <a:endParaRPr lang="en-US" dirty="0"/>
                    </a:p>
                  </a:txBody>
                  <a:tcPr/>
                </a:tc>
                <a:tc>
                  <a:txBody>
                    <a:bodyPr/>
                    <a:lstStyle/>
                    <a:p>
                      <a:r>
                        <a:rPr lang="en-US" dirty="0" err="1"/>
                        <a:t>Nhược</a:t>
                      </a:r>
                      <a:r>
                        <a:rPr lang="en-US" dirty="0"/>
                        <a:t> </a:t>
                      </a:r>
                      <a:r>
                        <a:rPr lang="en-US" dirty="0" err="1"/>
                        <a:t>điểm</a:t>
                      </a:r>
                      <a:endParaRPr lang="en-US" dirty="0"/>
                    </a:p>
                  </a:txBody>
                  <a:tcPr/>
                </a:tc>
                <a:extLst>
                  <a:ext uri="{0D108BD9-81ED-4DB2-BD59-A6C34878D82A}">
                    <a16:rowId xmlns:a16="http://schemas.microsoft.com/office/drawing/2014/main" val="2790055975"/>
                  </a:ext>
                </a:extLst>
              </a:tr>
              <a:tr h="3808324">
                <a:tc>
                  <a:txBody>
                    <a:bodyPr/>
                    <a:lstStyle/>
                    <a:p>
                      <a:pPr rtl="0" fontAlgn="base"/>
                      <a:r>
                        <a:rPr lang="en-US" sz="1800" b="0" i="0" u="none" strike="noStrike" kern="1200" dirty="0">
                          <a:solidFill>
                            <a:schemeClr val="dk1"/>
                          </a:solidFill>
                          <a:effectLst/>
                          <a:latin typeface="+mn-lt"/>
                          <a:ea typeface="+mn-ea"/>
                          <a:cs typeface="+mn-cs"/>
                        </a:rPr>
                        <a:t>- </a:t>
                      </a:r>
                      <a:r>
                        <a:rPr lang="vi-VN" sz="1800" b="0" i="0" u="none" strike="noStrike" kern="1200" dirty="0">
                          <a:solidFill>
                            <a:schemeClr val="dk1"/>
                          </a:solidFill>
                          <a:effectLst/>
                          <a:latin typeface="+mn-lt"/>
                          <a:ea typeface="+mn-ea"/>
                          <a:cs typeface="+mn-cs"/>
                        </a:rPr>
                        <a:t>Quá trình cài đặt và sử dụng Selenium vô cùng đơn giản.</a:t>
                      </a:r>
                    </a:p>
                    <a:p>
                      <a:pPr rtl="0" fontAlgn="base"/>
                      <a:r>
                        <a:rPr lang="en-US" sz="1800" b="0" i="0" u="none" strike="noStrike" kern="1200" dirty="0">
                          <a:solidFill>
                            <a:schemeClr val="dk1"/>
                          </a:solidFill>
                          <a:effectLst/>
                          <a:latin typeface="+mn-lt"/>
                          <a:ea typeface="+mn-ea"/>
                          <a:cs typeface="+mn-cs"/>
                        </a:rPr>
                        <a:t>- </a:t>
                      </a:r>
                      <a:r>
                        <a:rPr lang="vi-VN" sz="1800" b="0" i="0" u="none" strike="noStrike" kern="1200" dirty="0">
                          <a:solidFill>
                            <a:schemeClr val="dk1"/>
                          </a:solidFill>
                          <a:effectLst/>
                          <a:latin typeface="+mn-lt"/>
                          <a:ea typeface="+mn-ea"/>
                          <a:cs typeface="+mn-cs"/>
                        </a:rPr>
                        <a:t>Cấu hình phần cứng không yêu cầu quá cao.</a:t>
                      </a:r>
                    </a:p>
                    <a:p>
                      <a:pPr rtl="0" fontAlgn="base"/>
                      <a:r>
                        <a:rPr lang="en-US" sz="1800" b="0" i="0" u="none" strike="noStrike" kern="1200" dirty="0">
                          <a:solidFill>
                            <a:schemeClr val="dk1"/>
                          </a:solidFill>
                          <a:effectLst/>
                          <a:latin typeface="+mn-lt"/>
                          <a:ea typeface="+mn-ea"/>
                          <a:cs typeface="+mn-cs"/>
                        </a:rPr>
                        <a:t>- </a:t>
                      </a:r>
                      <a:r>
                        <a:rPr lang="vi-VN" sz="1800" b="0" i="0" u="none" strike="noStrike" kern="1200" dirty="0">
                          <a:solidFill>
                            <a:schemeClr val="dk1"/>
                          </a:solidFill>
                          <a:effectLst/>
                          <a:latin typeface="+mn-lt"/>
                          <a:ea typeface="+mn-ea"/>
                          <a:cs typeface="+mn-cs"/>
                        </a:rPr>
                        <a:t>Hỗ trợ đa dạng trình duyệt, hệ điều hành và các ngôn ngữ lập trình.</a:t>
                      </a:r>
                    </a:p>
                    <a:p>
                      <a:pPr rtl="0" fontAlgn="base"/>
                      <a:r>
                        <a:rPr lang="en-US" sz="1800" b="0" i="0" u="none" strike="noStrike" kern="1200" dirty="0">
                          <a:solidFill>
                            <a:schemeClr val="dk1"/>
                          </a:solidFill>
                          <a:effectLst/>
                          <a:latin typeface="+mn-lt"/>
                          <a:ea typeface="+mn-ea"/>
                          <a:cs typeface="+mn-cs"/>
                        </a:rPr>
                        <a:t>- </a:t>
                      </a:r>
                      <a:r>
                        <a:rPr lang="vi-VN" sz="1800" b="0" i="0" u="none" strike="noStrike" kern="1200" dirty="0">
                          <a:solidFill>
                            <a:schemeClr val="dk1"/>
                          </a:solidFill>
                          <a:effectLst/>
                          <a:latin typeface="+mn-lt"/>
                          <a:ea typeface="+mn-ea"/>
                          <a:cs typeface="+mn-cs"/>
                        </a:rPr>
                        <a:t>Bộ API được cung cấp hoàn thiện</a:t>
                      </a:r>
                    </a:p>
                    <a:p>
                      <a:pPr rtl="0" fontAlgn="base"/>
                      <a:r>
                        <a:rPr lang="en-US" sz="1800" b="0" i="0" u="none" strike="noStrike" kern="1200" dirty="0">
                          <a:solidFill>
                            <a:schemeClr val="dk1"/>
                          </a:solidFill>
                          <a:effectLst/>
                          <a:latin typeface="+mn-lt"/>
                          <a:ea typeface="+mn-ea"/>
                          <a:cs typeface="+mn-cs"/>
                        </a:rPr>
                        <a:t>- </a:t>
                      </a:r>
                      <a:r>
                        <a:rPr lang="vi-VN" sz="1800" b="0" i="0" u="none" strike="noStrike" kern="1200" dirty="0">
                          <a:solidFill>
                            <a:schemeClr val="dk1"/>
                          </a:solidFill>
                          <a:effectLst/>
                          <a:latin typeface="+mn-lt"/>
                          <a:ea typeface="+mn-ea"/>
                          <a:cs typeface="+mn-cs"/>
                        </a:rPr>
                        <a:t>Một bộ test lớn được tạo ra với nhiều bài test nhỏ hơn để tiết kiệm thời gian.</a:t>
                      </a:r>
                    </a:p>
                    <a:p>
                      <a:pPr rtl="0" fontAlgn="base"/>
                      <a:r>
                        <a:rPr lang="en-US" sz="1800" b="0" i="0" u="none" strike="noStrike" kern="1200" dirty="0">
                          <a:solidFill>
                            <a:schemeClr val="dk1"/>
                          </a:solidFill>
                          <a:effectLst/>
                          <a:latin typeface="+mn-lt"/>
                          <a:ea typeface="+mn-ea"/>
                          <a:cs typeface="+mn-cs"/>
                        </a:rPr>
                        <a:t>- </a:t>
                      </a:r>
                      <a:r>
                        <a:rPr lang="vi-VN" sz="1800" b="0" i="0" u="none" strike="noStrike" kern="1200" dirty="0">
                          <a:solidFill>
                            <a:schemeClr val="dk1"/>
                          </a:solidFill>
                          <a:effectLst/>
                          <a:latin typeface="+mn-lt"/>
                          <a:ea typeface="+mn-ea"/>
                          <a:cs typeface="+mn-cs"/>
                        </a:rPr>
                        <a:t>Thay vì phải sử dụng một nguồn nhân lực cố định thực hiện kiểm thử tốn thời gian thì Selenium có thể tự động kiểm thử nhanh chóng.</a:t>
                      </a:r>
                    </a:p>
                    <a:p>
                      <a:endParaRPr lang="en-US" dirty="0"/>
                    </a:p>
                  </a:txBody>
                  <a:tcPr/>
                </a:tc>
                <a:tc>
                  <a:txBody>
                    <a:bodyPr/>
                    <a:lstStyle/>
                    <a:p>
                      <a:pPr marL="285750" indent="-285750" rtl="0" fontAlgn="base">
                        <a:buFontTx/>
                        <a:buChar char="-"/>
                      </a:pPr>
                      <a:r>
                        <a:rPr lang="vi-VN" sz="1800" b="0" i="0" u="none" strike="noStrike" kern="1200" dirty="0">
                          <a:solidFill>
                            <a:schemeClr val="dk1"/>
                          </a:solidFill>
                          <a:effectLst/>
                          <a:latin typeface="+mn-lt"/>
                          <a:ea typeface="+mn-ea"/>
                          <a:cs typeface="+mn-cs"/>
                        </a:rPr>
                        <a:t>Thành phần Selenium IDE chỉ có thể sử dụng được trên trình duyệt FireFox </a:t>
                      </a:r>
                      <a:endParaRPr lang="en-US" sz="1800" b="0" i="0" u="none" strike="noStrike" kern="1200" dirty="0">
                        <a:solidFill>
                          <a:schemeClr val="dk1"/>
                        </a:solidFill>
                        <a:effectLst/>
                        <a:latin typeface="+mn-lt"/>
                        <a:ea typeface="+mn-ea"/>
                        <a:cs typeface="+mn-cs"/>
                      </a:endParaRPr>
                    </a:p>
                    <a:p>
                      <a:pPr marL="285750" indent="-285750" rtl="0" fontAlgn="base">
                        <a:buFontTx/>
                        <a:buChar char="-"/>
                      </a:pPr>
                      <a:r>
                        <a:rPr lang="vi-VN" sz="1800" b="0" i="0" u="none" strike="noStrike" kern="1200" dirty="0">
                          <a:solidFill>
                            <a:schemeClr val="dk1"/>
                          </a:solidFill>
                          <a:effectLst/>
                          <a:latin typeface="+mn-lt"/>
                          <a:ea typeface="+mn-ea"/>
                          <a:cs typeface="+mn-cs"/>
                        </a:rPr>
                        <a:t>Selenium IDE không thể thực hiện việc tính toán hay những câu lệnh mang tính phức tạp.</a:t>
                      </a:r>
                      <a:endParaRPr lang="en-US" sz="1800" b="0" i="0" u="none" strike="noStrike" kern="1200" dirty="0">
                        <a:solidFill>
                          <a:schemeClr val="dk1"/>
                        </a:solidFill>
                        <a:effectLst/>
                        <a:latin typeface="+mn-lt"/>
                        <a:ea typeface="+mn-ea"/>
                        <a:cs typeface="+mn-cs"/>
                      </a:endParaRPr>
                    </a:p>
                    <a:p>
                      <a:pPr marL="285750" indent="-285750" rtl="0" fontAlgn="base">
                        <a:buFontTx/>
                        <a:buChar char="-"/>
                      </a:pPr>
                      <a:r>
                        <a:rPr lang="vi-VN" sz="1800" b="0" i="0" u="none" strike="noStrike" kern="1200" dirty="0">
                          <a:solidFill>
                            <a:schemeClr val="dk1"/>
                          </a:solidFill>
                          <a:effectLst/>
                          <a:latin typeface="+mn-lt"/>
                          <a:ea typeface="+mn-ea"/>
                          <a:cs typeface="+mn-cs"/>
                        </a:rPr>
                        <a:t>Quá trình cài đặt Selenium WebDriver cần tiêu tốn nhiều thời gian và người thực hiện phải có kinh nghiệm. </a:t>
                      </a:r>
                      <a:endParaRPr lang="en-US" sz="1800" b="0" i="0" u="none" strike="noStrike" kern="1200" dirty="0">
                        <a:solidFill>
                          <a:schemeClr val="dk1"/>
                        </a:solidFill>
                        <a:effectLst/>
                        <a:latin typeface="+mn-lt"/>
                        <a:ea typeface="+mn-ea"/>
                        <a:cs typeface="+mn-cs"/>
                      </a:endParaRPr>
                    </a:p>
                    <a:p>
                      <a:pPr marL="285750" indent="-285750" rtl="0" fontAlgn="base">
                        <a:buFontTx/>
                        <a:buChar char="-"/>
                      </a:pPr>
                      <a:r>
                        <a:rPr lang="en-US" sz="1800" b="0" i="0" u="none" strike="noStrike" kern="1200" dirty="0">
                          <a:solidFill>
                            <a:schemeClr val="dk1"/>
                          </a:solidFill>
                          <a:effectLst/>
                          <a:latin typeface="+mn-lt"/>
                          <a:ea typeface="+mn-ea"/>
                          <a:cs typeface="+mn-cs"/>
                        </a:rPr>
                        <a:t>T</a:t>
                      </a:r>
                      <a:r>
                        <a:rPr lang="vi-VN" sz="1800" b="0" i="0" u="none" strike="noStrike" kern="1200" dirty="0">
                          <a:solidFill>
                            <a:schemeClr val="dk1"/>
                          </a:solidFill>
                          <a:effectLst/>
                          <a:latin typeface="+mn-lt"/>
                          <a:ea typeface="+mn-ea"/>
                          <a:cs typeface="+mn-cs"/>
                        </a:rPr>
                        <a:t>est sẽ không trả về kết quả tốt thậm chí còn bị đứng máy.</a:t>
                      </a:r>
                      <a:endParaRPr lang="en-US" sz="1800" b="0" i="0" u="none" strike="noStrike" kern="1200" dirty="0">
                        <a:solidFill>
                          <a:schemeClr val="dk1"/>
                        </a:solidFill>
                        <a:effectLst/>
                        <a:latin typeface="+mn-lt"/>
                        <a:ea typeface="+mn-ea"/>
                        <a:cs typeface="+mn-cs"/>
                      </a:endParaRPr>
                    </a:p>
                    <a:p>
                      <a:pPr marL="285750" indent="-285750" rtl="0" fontAlgn="base">
                        <a:buFontTx/>
                        <a:buChar char="-"/>
                      </a:pPr>
                      <a:r>
                        <a:rPr lang="vi-VN" sz="1800" b="0" i="0" u="none" strike="noStrike" kern="1200" dirty="0">
                          <a:solidFill>
                            <a:schemeClr val="dk1"/>
                          </a:solidFill>
                          <a:effectLst/>
                          <a:latin typeface="+mn-lt"/>
                          <a:ea typeface="+mn-ea"/>
                          <a:cs typeface="+mn-cs"/>
                        </a:rPr>
                        <a:t>Selenium chỉ hỗ trợ cho các ứng dụng web.</a:t>
                      </a:r>
                    </a:p>
                    <a:p>
                      <a:endParaRPr lang="en-US" dirty="0"/>
                    </a:p>
                  </a:txBody>
                  <a:tcPr/>
                </a:tc>
                <a:extLst>
                  <a:ext uri="{0D108BD9-81ED-4DB2-BD59-A6C34878D82A}">
                    <a16:rowId xmlns:a16="http://schemas.microsoft.com/office/drawing/2014/main" val="2015138674"/>
                  </a:ext>
                </a:extLst>
              </a:tr>
            </a:tbl>
          </a:graphicData>
        </a:graphic>
      </p:graphicFrame>
    </p:spTree>
    <p:extLst>
      <p:ext uri="{BB962C8B-B14F-4D97-AF65-F5344CB8AC3E}">
        <p14:creationId xmlns:p14="http://schemas.microsoft.com/office/powerpoint/2010/main" val="400364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35306FD4-EDE8-E231-803B-9B336FFBE025}"/>
              </a:ext>
            </a:extLst>
          </p:cNvPr>
          <p:cNvSpPr>
            <a:spLocks noGrp="1"/>
          </p:cNvSpPr>
          <p:nvPr>
            <p:ph type="title"/>
          </p:nvPr>
        </p:nvSpPr>
        <p:spPr>
          <a:xfrm>
            <a:off x="324528" y="227160"/>
            <a:ext cx="8061101" cy="553289"/>
          </a:xfrm>
        </p:spPr>
        <p:txBody>
          <a:bodyPr>
            <a:normAutofit/>
          </a:bodyPr>
          <a:lstStyle/>
          <a:p>
            <a:r>
              <a:rPr lang="en-US" sz="2800" dirty="0">
                <a:solidFill>
                  <a:schemeClr val="accent1">
                    <a:lumMod val="50000"/>
                  </a:schemeClr>
                </a:solidFill>
              </a:rPr>
              <a:t>III. </a:t>
            </a:r>
            <a:r>
              <a:rPr lang="en-US" sz="2800" dirty="0" err="1">
                <a:solidFill>
                  <a:schemeClr val="accent1">
                    <a:lumMod val="50000"/>
                  </a:schemeClr>
                </a:solidFill>
              </a:rPr>
              <a:t>Lập</a:t>
            </a:r>
            <a:r>
              <a:rPr lang="en-US" sz="2800" dirty="0">
                <a:solidFill>
                  <a:schemeClr val="accent1">
                    <a:lumMod val="50000"/>
                  </a:schemeClr>
                </a:solidFill>
              </a:rPr>
              <a:t> </a:t>
            </a:r>
            <a:r>
              <a:rPr lang="en-US" sz="2800" dirty="0" err="1">
                <a:solidFill>
                  <a:schemeClr val="accent1">
                    <a:lumMod val="50000"/>
                  </a:schemeClr>
                </a:solidFill>
              </a:rPr>
              <a:t>lịch</a:t>
            </a:r>
            <a:r>
              <a:rPr lang="en-US" sz="2800" dirty="0">
                <a:solidFill>
                  <a:schemeClr val="accent1">
                    <a:lumMod val="50000"/>
                  </a:schemeClr>
                </a:solidFill>
              </a:rPr>
              <a:t> </a:t>
            </a:r>
            <a:r>
              <a:rPr lang="en-US" sz="2800" dirty="0" err="1">
                <a:solidFill>
                  <a:schemeClr val="accent1">
                    <a:lumMod val="50000"/>
                  </a:schemeClr>
                </a:solidFill>
              </a:rPr>
              <a:t>công</a:t>
            </a:r>
            <a:r>
              <a:rPr lang="en-US" sz="2800" dirty="0">
                <a:solidFill>
                  <a:schemeClr val="accent1">
                    <a:lumMod val="50000"/>
                  </a:schemeClr>
                </a:solidFill>
              </a:rPr>
              <a:t> </a:t>
            </a:r>
            <a:r>
              <a:rPr lang="en-US" sz="2800" dirty="0" err="1">
                <a:solidFill>
                  <a:schemeClr val="accent1">
                    <a:lumMod val="50000"/>
                  </a:schemeClr>
                </a:solidFill>
              </a:rPr>
              <a:t>việc</a:t>
            </a:r>
            <a:endParaRPr lang="en-US" sz="2800" dirty="0">
              <a:solidFill>
                <a:schemeClr val="accent1">
                  <a:lumMod val="50000"/>
                </a:schemeClr>
              </a:solidFill>
            </a:endParaRPr>
          </a:p>
        </p:txBody>
      </p:sp>
      <p:graphicFrame>
        <p:nvGraphicFramePr>
          <p:cNvPr id="5" name="Table 4">
            <a:extLst>
              <a:ext uri="{FF2B5EF4-FFF2-40B4-BE49-F238E27FC236}">
                <a16:creationId xmlns:a16="http://schemas.microsoft.com/office/drawing/2014/main" id="{8CF3121D-C5A5-C2FF-3E0C-1AED2A69490C}"/>
              </a:ext>
            </a:extLst>
          </p:cNvPr>
          <p:cNvGraphicFramePr>
            <a:graphicFrameLocks noGrp="1"/>
          </p:cNvGraphicFramePr>
          <p:nvPr>
            <p:extLst>
              <p:ext uri="{D42A27DB-BD31-4B8C-83A1-F6EECF244321}">
                <p14:modId xmlns:p14="http://schemas.microsoft.com/office/powerpoint/2010/main" val="6644742"/>
              </p:ext>
            </p:extLst>
          </p:nvPr>
        </p:nvGraphicFramePr>
        <p:xfrm>
          <a:off x="1293092" y="905164"/>
          <a:ext cx="8847195" cy="5271801"/>
        </p:xfrm>
        <a:graphic>
          <a:graphicData uri="http://schemas.openxmlformats.org/drawingml/2006/table">
            <a:tbl>
              <a:tblPr/>
              <a:tblGrid>
                <a:gridCol w="2696288">
                  <a:extLst>
                    <a:ext uri="{9D8B030D-6E8A-4147-A177-3AD203B41FA5}">
                      <a16:colId xmlns:a16="http://schemas.microsoft.com/office/drawing/2014/main" val="2385860314"/>
                    </a:ext>
                  </a:extLst>
                </a:gridCol>
                <a:gridCol w="2106475">
                  <a:extLst>
                    <a:ext uri="{9D8B030D-6E8A-4147-A177-3AD203B41FA5}">
                      <a16:colId xmlns:a16="http://schemas.microsoft.com/office/drawing/2014/main" val="3481187992"/>
                    </a:ext>
                  </a:extLst>
                </a:gridCol>
                <a:gridCol w="1123454">
                  <a:extLst>
                    <a:ext uri="{9D8B030D-6E8A-4147-A177-3AD203B41FA5}">
                      <a16:colId xmlns:a16="http://schemas.microsoft.com/office/drawing/2014/main" val="4099144142"/>
                    </a:ext>
                  </a:extLst>
                </a:gridCol>
                <a:gridCol w="1348144">
                  <a:extLst>
                    <a:ext uri="{9D8B030D-6E8A-4147-A177-3AD203B41FA5}">
                      <a16:colId xmlns:a16="http://schemas.microsoft.com/office/drawing/2014/main" val="13548566"/>
                    </a:ext>
                  </a:extLst>
                </a:gridCol>
                <a:gridCol w="1572834">
                  <a:extLst>
                    <a:ext uri="{9D8B030D-6E8A-4147-A177-3AD203B41FA5}">
                      <a16:colId xmlns:a16="http://schemas.microsoft.com/office/drawing/2014/main" val="2027044846"/>
                    </a:ext>
                  </a:extLst>
                </a:gridCol>
              </a:tblGrid>
              <a:tr h="628694">
                <a:tc>
                  <a:txBody>
                    <a:bodyPr/>
                    <a:lstStyle/>
                    <a:p>
                      <a:pPr rtl="0" fontAlgn="t">
                        <a:spcBef>
                          <a:spcPts val="0"/>
                        </a:spcBef>
                        <a:spcAft>
                          <a:spcPts val="800"/>
                        </a:spcAft>
                      </a:pPr>
                      <a:r>
                        <a:rPr lang="en-US" sz="2000" b="1" i="0" u="none" strike="noStrike">
                          <a:solidFill>
                            <a:srgbClr val="000000"/>
                          </a:solidFill>
                          <a:effectLst/>
                          <a:latin typeface="Times New Roman" panose="02020603050405020304" pitchFamily="18" charset="0"/>
                        </a:rPr>
                        <a:t>Milestone</a:t>
                      </a:r>
                      <a:endParaRPr lang="en-US" sz="2800">
                        <a:effectLst/>
                      </a:endParaRPr>
                    </a:p>
                  </a:txBody>
                  <a:tcPr marL="59510" marR="59510" marT="59510" marB="5951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6E6E6"/>
                    </a:solidFill>
                  </a:tcPr>
                </a:tc>
                <a:tc>
                  <a:txBody>
                    <a:bodyPr/>
                    <a:lstStyle/>
                    <a:p>
                      <a:pPr rtl="0" fontAlgn="t">
                        <a:spcBef>
                          <a:spcPts val="0"/>
                        </a:spcBef>
                        <a:spcAft>
                          <a:spcPts val="800"/>
                        </a:spcAft>
                      </a:pPr>
                      <a:r>
                        <a:rPr lang="en-US" sz="2000" b="1" i="0" u="none" strike="noStrike">
                          <a:solidFill>
                            <a:srgbClr val="000000"/>
                          </a:solidFill>
                          <a:effectLst/>
                          <a:latin typeface="Times New Roman" panose="02020603050405020304" pitchFamily="18" charset="0"/>
                        </a:rPr>
                        <a:t>Deliverables</a:t>
                      </a:r>
                      <a:endParaRPr lang="en-US" sz="2800">
                        <a:effectLst/>
                      </a:endParaRPr>
                    </a:p>
                  </a:txBody>
                  <a:tcPr marL="59510" marR="59510" marT="59510" marB="5951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6E6E6"/>
                    </a:solidFill>
                  </a:tcPr>
                </a:tc>
                <a:tc>
                  <a:txBody>
                    <a:bodyPr/>
                    <a:lstStyle/>
                    <a:p>
                      <a:pPr rtl="0" fontAlgn="t">
                        <a:spcBef>
                          <a:spcPts val="0"/>
                        </a:spcBef>
                        <a:spcAft>
                          <a:spcPts val="800"/>
                        </a:spcAft>
                      </a:pPr>
                      <a:r>
                        <a:rPr lang="en-US" sz="2000" b="1" i="0" u="none" strike="noStrike">
                          <a:solidFill>
                            <a:srgbClr val="000000"/>
                          </a:solidFill>
                          <a:effectLst/>
                          <a:latin typeface="Times New Roman" panose="02020603050405020304" pitchFamily="18" charset="0"/>
                        </a:rPr>
                        <a:t>Duration</a:t>
                      </a:r>
                      <a:endParaRPr lang="en-US" sz="2800">
                        <a:effectLst/>
                      </a:endParaRPr>
                    </a:p>
                  </a:txBody>
                  <a:tcPr marL="59510" marR="59510" marT="59510" marB="5951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6E6E6"/>
                    </a:solidFill>
                  </a:tcPr>
                </a:tc>
                <a:tc>
                  <a:txBody>
                    <a:bodyPr/>
                    <a:lstStyle/>
                    <a:p>
                      <a:pPr rtl="0" fontAlgn="t">
                        <a:spcBef>
                          <a:spcPts val="0"/>
                        </a:spcBef>
                        <a:spcAft>
                          <a:spcPts val="800"/>
                        </a:spcAft>
                      </a:pPr>
                      <a:r>
                        <a:rPr lang="en-US" sz="2000" b="1" i="0" u="none" strike="noStrike">
                          <a:solidFill>
                            <a:srgbClr val="000000"/>
                          </a:solidFill>
                          <a:effectLst/>
                          <a:latin typeface="Times New Roman" panose="02020603050405020304" pitchFamily="18" charset="0"/>
                        </a:rPr>
                        <a:t>Start Date</a:t>
                      </a:r>
                      <a:endParaRPr lang="en-US" sz="2800">
                        <a:effectLst/>
                      </a:endParaRPr>
                    </a:p>
                  </a:txBody>
                  <a:tcPr marL="59510" marR="59510" marT="59510" marB="5951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6E6E6"/>
                    </a:solidFill>
                  </a:tcPr>
                </a:tc>
                <a:tc>
                  <a:txBody>
                    <a:bodyPr/>
                    <a:lstStyle/>
                    <a:p>
                      <a:pPr rtl="0" fontAlgn="t">
                        <a:spcBef>
                          <a:spcPts val="0"/>
                        </a:spcBef>
                        <a:spcAft>
                          <a:spcPts val="800"/>
                        </a:spcAft>
                      </a:pPr>
                      <a:r>
                        <a:rPr lang="en-US" sz="2000" b="1" i="0" u="none" strike="noStrike">
                          <a:solidFill>
                            <a:srgbClr val="000000"/>
                          </a:solidFill>
                          <a:effectLst/>
                          <a:latin typeface="Times New Roman" panose="02020603050405020304" pitchFamily="18" charset="0"/>
                        </a:rPr>
                        <a:t>End Date</a:t>
                      </a:r>
                      <a:endParaRPr lang="en-US" sz="2800">
                        <a:effectLst/>
                      </a:endParaRPr>
                    </a:p>
                  </a:txBody>
                  <a:tcPr marL="59510" marR="59510" marT="59510" marB="59510">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E6E6E6"/>
                    </a:solidFill>
                  </a:tcPr>
                </a:tc>
                <a:extLst>
                  <a:ext uri="{0D108BD9-81ED-4DB2-BD59-A6C34878D82A}">
                    <a16:rowId xmlns:a16="http://schemas.microsoft.com/office/drawing/2014/main" val="3808084043"/>
                  </a:ext>
                </a:extLst>
              </a:tr>
              <a:tr h="628694">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Lập kế hoạch kiểm thử</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Tài liệu Test Plan</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10 ngày</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24/09/2022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04/10/2022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654871420"/>
                  </a:ext>
                </a:extLst>
              </a:tr>
              <a:tr h="628694">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Xem lại các tài liệu</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Tài liệu Test Plan</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2 ngày</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05/10/2022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06/10/2022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72205315"/>
                  </a:ext>
                </a:extLst>
              </a:tr>
              <a:tr h="628694">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Thiết kế các testcase</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dirty="0" err="1">
                          <a:solidFill>
                            <a:srgbClr val="000000"/>
                          </a:solidFill>
                          <a:effectLst/>
                          <a:latin typeface="Times New Roman" panose="02020603050405020304" pitchFamily="18" charset="0"/>
                        </a:rPr>
                        <a:t>Tài</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liệu</a:t>
                      </a:r>
                      <a:r>
                        <a:rPr lang="en-US" sz="2000" b="0" i="0" u="none" strike="noStrike" dirty="0">
                          <a:solidFill>
                            <a:srgbClr val="000000"/>
                          </a:solidFill>
                          <a:effectLst/>
                          <a:latin typeface="Times New Roman" panose="02020603050405020304" pitchFamily="18" charset="0"/>
                        </a:rPr>
                        <a:t> Testcase</a:t>
                      </a:r>
                      <a:endParaRPr lang="en-US" sz="2800" dirty="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5 ngày</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07/10/2022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12/10/2022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90929879"/>
                  </a:ext>
                </a:extLst>
              </a:tr>
              <a:tr h="628694">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Viết các testcase</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Tài liệu Testcase</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3 ngày</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13/10/2022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15/10/2022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424130024"/>
                  </a:ext>
                </a:extLst>
              </a:tr>
              <a:tr h="628694">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Xem lại các testcase</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Tài liệu Testcase</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2 ngày</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16/10/2022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18/10/2022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862548699"/>
                  </a:ext>
                </a:extLst>
              </a:tr>
              <a:tr h="628694">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Thực thi các testcase</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Tài liệu Testcase</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3 ngày</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19/10/2022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22/10/2022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98590468"/>
                  </a:ext>
                </a:extLst>
              </a:tr>
              <a:tr h="870943">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Ghi nhận và đánh giá kết quả kiểm thử</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Tài liệu Testcase</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2 ngày</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a:solidFill>
                            <a:srgbClr val="000000"/>
                          </a:solidFill>
                          <a:effectLst/>
                          <a:latin typeface="Times New Roman" panose="02020603050405020304" pitchFamily="18" charset="0"/>
                        </a:rPr>
                        <a:t>22/10/2022</a:t>
                      </a:r>
                      <a:endParaRPr lang="en-US" sz="280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rtl="0" fontAlgn="ctr">
                        <a:spcBef>
                          <a:spcPts val="0"/>
                        </a:spcBef>
                        <a:spcAft>
                          <a:spcPts val="800"/>
                        </a:spcAft>
                      </a:pPr>
                      <a:r>
                        <a:rPr lang="en-US" sz="2000" b="0" i="0" u="none" strike="noStrike" dirty="0">
                          <a:solidFill>
                            <a:srgbClr val="000000"/>
                          </a:solidFill>
                          <a:effectLst/>
                          <a:latin typeface="Times New Roman" panose="02020603050405020304" pitchFamily="18" charset="0"/>
                        </a:rPr>
                        <a:t>24/10/2022</a:t>
                      </a:r>
                      <a:endParaRPr lang="en-US" sz="2800" dirty="0">
                        <a:effectLst/>
                      </a:endParaRPr>
                    </a:p>
                  </a:txBody>
                  <a:tcPr marL="59510" marR="59510" marT="59510" marB="5951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714400438"/>
                  </a:ext>
                </a:extLst>
              </a:tr>
            </a:tbl>
          </a:graphicData>
        </a:graphic>
      </p:graphicFrame>
      <p:sp>
        <p:nvSpPr>
          <p:cNvPr id="6" name="Rectangle 2">
            <a:extLst>
              <a:ext uri="{FF2B5EF4-FFF2-40B4-BE49-F238E27FC236}">
                <a16:creationId xmlns:a16="http://schemas.microsoft.com/office/drawing/2014/main" id="{628F619E-8EB2-81D2-AB87-FBF9CB8F02CA}"/>
              </a:ext>
            </a:extLst>
          </p:cNvPr>
          <p:cNvSpPr>
            <a:spLocks noChangeArrowheads="1"/>
          </p:cNvSpPr>
          <p:nvPr/>
        </p:nvSpPr>
        <p:spPr bwMode="auto">
          <a:xfrm>
            <a:off x="-845583" y="1825625"/>
            <a:ext cx="168840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2774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DCED66F6-38B2-8C62-18AB-9F54A24EB118}"/>
              </a:ext>
            </a:extLst>
          </p:cNvPr>
          <p:cNvSpPr>
            <a:spLocks noGrp="1"/>
          </p:cNvSpPr>
          <p:nvPr>
            <p:ph type="title"/>
          </p:nvPr>
        </p:nvSpPr>
        <p:spPr>
          <a:xfrm>
            <a:off x="324528" y="227160"/>
            <a:ext cx="8061101" cy="553289"/>
          </a:xfrm>
        </p:spPr>
        <p:txBody>
          <a:bodyPr>
            <a:normAutofit/>
          </a:bodyPr>
          <a:lstStyle/>
          <a:p>
            <a:r>
              <a:rPr lang="en-US" sz="2800">
                <a:solidFill>
                  <a:schemeClr val="accent1">
                    <a:lumMod val="50000"/>
                  </a:schemeClr>
                </a:solidFill>
              </a:rPr>
              <a:t>III. Lập lịch công việc</a:t>
            </a:r>
          </a:p>
        </p:txBody>
      </p:sp>
      <p:pic>
        <p:nvPicPr>
          <p:cNvPr id="3074" name="Picture 2">
            <a:extLst>
              <a:ext uri="{FF2B5EF4-FFF2-40B4-BE49-F238E27FC236}">
                <a16:creationId xmlns:a16="http://schemas.microsoft.com/office/drawing/2014/main" id="{ED7CF935-1624-3B44-E436-EB14B6370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241" y="780449"/>
            <a:ext cx="7535517" cy="566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43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977" y="228600"/>
            <a:ext cx="8001000" cy="584775"/>
          </a:xfrm>
          <a:prstGeom prst="rect">
            <a:avLst/>
          </a:prstGeom>
          <a:noFill/>
        </p:spPr>
        <p:txBody>
          <a:bodyPr wrap="square" rtlCol="0">
            <a:spAutoFit/>
          </a:bodyPr>
          <a:lstStyle/>
          <a:p>
            <a:r>
              <a:rPr lang="en-US" sz="3200" b="1" dirty="0">
                <a:solidFill>
                  <a:schemeClr val="tx2"/>
                </a:solidFill>
              </a:rPr>
              <a:t>IV. </a:t>
            </a:r>
            <a:r>
              <a:rPr lang="en-US" sz="3200" b="1" dirty="0" err="1">
                <a:solidFill>
                  <a:schemeClr val="tx2"/>
                </a:solidFill>
              </a:rPr>
              <a:t>Những</a:t>
            </a:r>
            <a:r>
              <a:rPr lang="en-US" sz="3200" b="1" dirty="0">
                <a:solidFill>
                  <a:schemeClr val="tx2"/>
                </a:solidFill>
              </a:rPr>
              <a:t> </a:t>
            </a:r>
            <a:r>
              <a:rPr lang="en-US" sz="3200" b="1" dirty="0" err="1">
                <a:solidFill>
                  <a:schemeClr val="tx2"/>
                </a:solidFill>
              </a:rPr>
              <a:t>yêu</a:t>
            </a:r>
            <a:r>
              <a:rPr lang="en-US" sz="3200" b="1" dirty="0">
                <a:solidFill>
                  <a:schemeClr val="tx2"/>
                </a:solidFill>
              </a:rPr>
              <a:t> </a:t>
            </a:r>
            <a:r>
              <a:rPr lang="en-US" sz="3200" b="1" dirty="0" err="1">
                <a:solidFill>
                  <a:schemeClr val="tx2"/>
                </a:solidFill>
              </a:rPr>
              <a:t>cầu</a:t>
            </a:r>
            <a:r>
              <a:rPr lang="en-US" sz="3200" b="1" dirty="0">
                <a:solidFill>
                  <a:schemeClr val="tx2"/>
                </a:solidFill>
              </a:rPr>
              <a:t> </a:t>
            </a:r>
            <a:r>
              <a:rPr lang="en-US" sz="3200" b="1" dirty="0" err="1">
                <a:solidFill>
                  <a:schemeClr val="tx2"/>
                </a:solidFill>
              </a:rPr>
              <a:t>về</a:t>
            </a:r>
            <a:r>
              <a:rPr lang="en-US" sz="3200" b="1" dirty="0">
                <a:solidFill>
                  <a:schemeClr val="tx2"/>
                </a:solidFill>
              </a:rPr>
              <a:t> </a:t>
            </a:r>
            <a:r>
              <a:rPr lang="en-US" sz="3200" b="1" dirty="0" err="1">
                <a:solidFill>
                  <a:schemeClr val="tx2"/>
                </a:solidFill>
              </a:rPr>
              <a:t>tài</a:t>
            </a:r>
            <a:r>
              <a:rPr lang="en-US" sz="3200" b="1" dirty="0">
                <a:solidFill>
                  <a:schemeClr val="tx2"/>
                </a:solidFill>
              </a:rPr>
              <a:t> </a:t>
            </a:r>
            <a:r>
              <a:rPr lang="en-US" sz="3200" b="1" dirty="0" err="1">
                <a:solidFill>
                  <a:schemeClr val="tx2"/>
                </a:solidFill>
              </a:rPr>
              <a:t>nguyên</a:t>
            </a:r>
            <a:r>
              <a:rPr lang="en-US" sz="3200" b="1" dirty="0">
                <a:solidFill>
                  <a:schemeClr val="tx2"/>
                </a:solidFill>
              </a:rPr>
              <a:t>:</a:t>
            </a:r>
          </a:p>
        </p:txBody>
      </p:sp>
      <p:sp>
        <p:nvSpPr>
          <p:cNvPr id="3" name="TextBox 2"/>
          <p:cNvSpPr txBox="1"/>
          <p:nvPr/>
        </p:nvSpPr>
        <p:spPr>
          <a:xfrm>
            <a:off x="571500" y="817685"/>
            <a:ext cx="3771900" cy="461665"/>
          </a:xfrm>
          <a:prstGeom prst="rect">
            <a:avLst/>
          </a:prstGeom>
          <a:noFill/>
        </p:spPr>
        <p:txBody>
          <a:bodyPr wrap="square" rtlCol="0">
            <a:spAutoFit/>
          </a:bodyPr>
          <a:lstStyle/>
          <a:p>
            <a:r>
              <a:rPr lang="en-US" sz="2400" b="1" dirty="0"/>
              <a:t>1.1</a:t>
            </a:r>
            <a:r>
              <a:rPr lang="en-US" sz="2400" dirty="0"/>
              <a:t>  </a:t>
            </a:r>
            <a:r>
              <a:rPr lang="en-US" sz="2400" b="1" dirty="0" err="1"/>
              <a:t>Phần</a:t>
            </a:r>
            <a:r>
              <a:rPr lang="en-US" sz="2400" b="1" dirty="0"/>
              <a:t> </a:t>
            </a:r>
            <a:r>
              <a:rPr lang="en-US" sz="2400" b="1" dirty="0" err="1"/>
              <a:t>mềm</a:t>
            </a:r>
            <a:r>
              <a:rPr lang="en-US" sz="2400" b="1" dirty="0"/>
              <a:t>:</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543054550"/>
              </p:ext>
            </p:extLst>
          </p:nvPr>
        </p:nvGraphicFramePr>
        <p:xfrm>
          <a:off x="2189285" y="1508168"/>
          <a:ext cx="7012786" cy="863600"/>
        </p:xfrm>
        <a:graphic>
          <a:graphicData uri="http://schemas.openxmlformats.org/drawingml/2006/table">
            <a:tbl>
              <a:tblPr/>
              <a:tblGrid>
                <a:gridCol w="3435362">
                  <a:extLst>
                    <a:ext uri="{9D8B030D-6E8A-4147-A177-3AD203B41FA5}">
                      <a16:colId xmlns:a16="http://schemas.microsoft.com/office/drawing/2014/main" val="934697286"/>
                    </a:ext>
                  </a:extLst>
                </a:gridCol>
                <a:gridCol w="3577424">
                  <a:extLst>
                    <a:ext uri="{9D8B030D-6E8A-4147-A177-3AD203B41FA5}">
                      <a16:colId xmlns:a16="http://schemas.microsoft.com/office/drawing/2014/main" val="3748167328"/>
                    </a:ext>
                  </a:extLst>
                </a:gridCol>
              </a:tblGrid>
              <a:tr h="173408">
                <a:tc>
                  <a:txBody>
                    <a:bodyPr/>
                    <a:lstStyle/>
                    <a:p>
                      <a:pPr rtl="0" fontAlgn="t">
                        <a:spcBef>
                          <a:spcPts val="0"/>
                        </a:spcBef>
                        <a:spcAft>
                          <a:spcPts val="800"/>
                        </a:spcAft>
                      </a:pPr>
                      <a:r>
                        <a:rPr lang="en-US" sz="2000" b="1" i="0" u="none" strike="noStrike" dirty="0" err="1">
                          <a:solidFill>
                            <a:srgbClr val="000000"/>
                          </a:solidFill>
                          <a:effectLst/>
                          <a:latin typeface="Times New Roman" panose="02020603050405020304" pitchFamily="18" charset="0"/>
                        </a:rPr>
                        <a:t>Tên</a:t>
                      </a:r>
                      <a:r>
                        <a:rPr lang="en-US" sz="2000" b="1" i="0" u="none" strike="noStrike" dirty="0">
                          <a:solidFill>
                            <a:srgbClr val="000000"/>
                          </a:solidFill>
                          <a:effectLst/>
                          <a:latin typeface="Times New Roman" panose="02020603050405020304" pitchFamily="18" charset="0"/>
                        </a:rPr>
                        <a:t> </a:t>
                      </a:r>
                      <a:r>
                        <a:rPr lang="en-US" sz="2000" b="1" i="0" u="none" strike="noStrike" dirty="0" err="1">
                          <a:solidFill>
                            <a:srgbClr val="000000"/>
                          </a:solidFill>
                          <a:effectLst/>
                          <a:latin typeface="Times New Roman" panose="02020603050405020304" pitchFamily="18" charset="0"/>
                        </a:rPr>
                        <a:t>phần</a:t>
                      </a:r>
                      <a:r>
                        <a:rPr lang="en-US" sz="2000" b="1" i="0" u="none" strike="noStrike" dirty="0">
                          <a:solidFill>
                            <a:srgbClr val="000000"/>
                          </a:solidFill>
                          <a:effectLst/>
                          <a:latin typeface="Times New Roman" panose="02020603050405020304" pitchFamily="18" charset="0"/>
                        </a:rPr>
                        <a:t> </a:t>
                      </a:r>
                      <a:r>
                        <a:rPr lang="en-US" sz="2000" b="1" i="0" u="none" strike="noStrike" dirty="0" err="1">
                          <a:solidFill>
                            <a:srgbClr val="000000"/>
                          </a:solidFill>
                          <a:effectLst/>
                          <a:latin typeface="Times New Roman" panose="02020603050405020304" pitchFamily="18" charset="0"/>
                        </a:rPr>
                        <a:t>mềm</a:t>
                      </a:r>
                      <a:endParaRPr lang="en-US" sz="3200"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tc>
                  <a:txBody>
                    <a:bodyPr/>
                    <a:lstStyle/>
                    <a:p>
                      <a:pPr rtl="0" fontAlgn="t">
                        <a:spcBef>
                          <a:spcPts val="0"/>
                        </a:spcBef>
                        <a:spcAft>
                          <a:spcPts val="800"/>
                        </a:spcAft>
                      </a:pPr>
                      <a:r>
                        <a:rPr lang="en-US" sz="2000" b="1" i="0" u="none" strike="noStrike" dirty="0" err="1">
                          <a:solidFill>
                            <a:srgbClr val="000000"/>
                          </a:solidFill>
                          <a:effectLst/>
                          <a:latin typeface="Times New Roman" panose="02020603050405020304" pitchFamily="18" charset="0"/>
                        </a:rPr>
                        <a:t>Loại</a:t>
                      </a:r>
                      <a:endParaRPr lang="en-US" sz="3200"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extLst>
                  <a:ext uri="{0D108BD9-81ED-4DB2-BD59-A6C34878D82A}">
                    <a16:rowId xmlns:a16="http://schemas.microsoft.com/office/drawing/2014/main" val="3062438047"/>
                  </a:ext>
                </a:extLst>
              </a:tr>
              <a:tr h="403225">
                <a:tc>
                  <a:txBody>
                    <a:bodyPr/>
                    <a:lstStyle/>
                    <a:p>
                      <a:pPr rtl="0" fontAlgn="t">
                        <a:spcBef>
                          <a:spcPts val="0"/>
                        </a:spcBef>
                        <a:spcAft>
                          <a:spcPts val="800"/>
                        </a:spcAft>
                      </a:pPr>
                      <a:r>
                        <a:rPr lang="en-US" sz="2000" b="0" i="0" u="none" strike="noStrike">
                          <a:solidFill>
                            <a:srgbClr val="000000"/>
                          </a:solidFill>
                          <a:effectLst/>
                          <a:latin typeface="Times New Roman" panose="02020603050405020304" pitchFamily="18" charset="0"/>
                        </a:rPr>
                        <a:t>Qldt.phenikaa-uni.edu.vn</a:t>
                      </a:r>
                      <a:endParaRPr lang="en-US" sz="320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rtl="0" fontAlgn="t">
                        <a:spcBef>
                          <a:spcPts val="0"/>
                        </a:spcBef>
                        <a:spcAft>
                          <a:spcPts val="800"/>
                        </a:spcAft>
                      </a:pPr>
                      <a:r>
                        <a:rPr lang="en-US" sz="2000" b="0" i="0" u="none" strike="noStrike" dirty="0" err="1">
                          <a:solidFill>
                            <a:srgbClr val="000000"/>
                          </a:solidFill>
                          <a:effectLst/>
                          <a:latin typeface="Times New Roman" panose="02020603050405020304" pitchFamily="18" charset="0"/>
                        </a:rPr>
                        <a:t>Trang</a:t>
                      </a:r>
                      <a:r>
                        <a:rPr lang="en-US" sz="2000" b="0" i="0" u="none" strike="noStrike" dirty="0">
                          <a:solidFill>
                            <a:srgbClr val="000000"/>
                          </a:solidFill>
                          <a:effectLst/>
                          <a:latin typeface="Times New Roman" panose="02020603050405020304" pitchFamily="18" charset="0"/>
                        </a:rPr>
                        <a:t> web</a:t>
                      </a:r>
                      <a:endParaRPr lang="en-US" sz="3200"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643617955"/>
                  </a:ext>
                </a:extLst>
              </a:tr>
            </a:tbl>
          </a:graphicData>
        </a:graphic>
      </p:graphicFrame>
      <p:sp>
        <p:nvSpPr>
          <p:cNvPr id="10" name="TextBox 9"/>
          <p:cNvSpPr txBox="1"/>
          <p:nvPr/>
        </p:nvSpPr>
        <p:spPr>
          <a:xfrm>
            <a:off x="571500" y="2628900"/>
            <a:ext cx="4035669" cy="461665"/>
          </a:xfrm>
          <a:prstGeom prst="rect">
            <a:avLst/>
          </a:prstGeom>
          <a:noFill/>
        </p:spPr>
        <p:txBody>
          <a:bodyPr wrap="square" rtlCol="0">
            <a:spAutoFit/>
          </a:bodyPr>
          <a:lstStyle/>
          <a:p>
            <a:r>
              <a:rPr lang="vi-VN" sz="2400" b="1" dirty="0"/>
              <a:t>1.2</a:t>
            </a:r>
            <a:r>
              <a:rPr lang="vi-VN" sz="2400" dirty="0"/>
              <a:t>  </a:t>
            </a:r>
            <a:r>
              <a:rPr lang="vi-VN" sz="2400" b="1" dirty="0"/>
              <a:t>Môi trường kiểm thử</a:t>
            </a:r>
            <a:r>
              <a:rPr lang="en-US" sz="2400" dirty="0"/>
              <a:t>:</a:t>
            </a:r>
            <a:endParaRPr lang="vi-VN" sz="2400" b="1" dirty="0"/>
          </a:p>
        </p:txBody>
      </p:sp>
      <p:sp>
        <p:nvSpPr>
          <p:cNvPr id="11" name="TextBox 10"/>
          <p:cNvSpPr txBox="1"/>
          <p:nvPr/>
        </p:nvSpPr>
        <p:spPr>
          <a:xfrm>
            <a:off x="2189285" y="3279531"/>
            <a:ext cx="4914900" cy="461665"/>
          </a:xfrm>
          <a:prstGeom prst="rect">
            <a:avLst/>
          </a:prstGeom>
          <a:noFill/>
        </p:spPr>
        <p:txBody>
          <a:bodyPr wrap="square" rtlCol="0">
            <a:spAutoFit/>
          </a:bodyPr>
          <a:lstStyle/>
          <a:p>
            <a:r>
              <a:rPr lang="en-US" sz="2400" dirty="0" err="1"/>
              <a:t>Máy</a:t>
            </a:r>
            <a:r>
              <a:rPr lang="en-US" sz="2400" dirty="0"/>
              <a:t> </a:t>
            </a:r>
            <a:r>
              <a:rPr lang="en-US" sz="2400" dirty="0" err="1"/>
              <a:t>tính</a:t>
            </a:r>
            <a:r>
              <a:rPr lang="en-US" sz="2400" dirty="0"/>
              <a:t> </a:t>
            </a:r>
            <a:r>
              <a:rPr lang="en-US" sz="2400" dirty="0" err="1"/>
              <a:t>cá</a:t>
            </a:r>
            <a:r>
              <a:rPr lang="en-US" sz="2400" dirty="0"/>
              <a:t> </a:t>
            </a:r>
            <a:r>
              <a:rPr lang="en-US" sz="2400" dirty="0" err="1"/>
              <a:t>nhân</a:t>
            </a:r>
            <a:endParaRPr lang="en-US" sz="2400" dirty="0"/>
          </a:p>
        </p:txBody>
      </p:sp>
      <p:sp>
        <p:nvSpPr>
          <p:cNvPr id="12" name="TextBox 11"/>
          <p:cNvSpPr txBox="1"/>
          <p:nvPr/>
        </p:nvSpPr>
        <p:spPr>
          <a:xfrm>
            <a:off x="2189285" y="3930162"/>
            <a:ext cx="6506307" cy="830997"/>
          </a:xfrm>
          <a:prstGeom prst="rect">
            <a:avLst/>
          </a:prstGeom>
          <a:noFill/>
        </p:spPr>
        <p:txBody>
          <a:bodyPr wrap="square" rtlCol="0">
            <a:spAutoFit/>
          </a:bodyPr>
          <a:lstStyle/>
          <a:p>
            <a:r>
              <a:rPr lang="vi-VN" sz="2400" dirty="0"/>
              <a:t>Hệ điều hành được sử dụng là bất kỳ hệ điều hành</a:t>
            </a:r>
            <a:endParaRPr lang="en-US" sz="2400" dirty="0"/>
          </a:p>
        </p:txBody>
      </p:sp>
    </p:spTree>
    <p:extLst>
      <p:ext uri="{BB962C8B-B14F-4D97-AF65-F5344CB8AC3E}">
        <p14:creationId xmlns:p14="http://schemas.microsoft.com/office/powerpoint/2010/main" val="344065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normAutofit/>
          </a:bodyPr>
          <a:lstStyle/>
          <a:p>
            <a:r>
              <a:rPr lang="en-US" sz="2400" dirty="0">
                <a:solidFill>
                  <a:schemeClr val="tx2"/>
                </a:solidFill>
              </a:rPr>
              <a:t>V. Phạm vi </a:t>
            </a:r>
            <a:r>
              <a:rPr lang="en-US" sz="2400" dirty="0" err="1">
                <a:solidFill>
                  <a:schemeClr val="tx2"/>
                </a:solidFill>
              </a:rPr>
              <a:t>kiểm</a:t>
            </a:r>
            <a:r>
              <a:rPr lang="en-US" sz="2400" dirty="0">
                <a:solidFill>
                  <a:schemeClr val="tx2"/>
                </a:solidFill>
              </a:rPr>
              <a:t> </a:t>
            </a:r>
            <a:r>
              <a:rPr lang="en-US" sz="2400" dirty="0" err="1">
                <a:solidFill>
                  <a:schemeClr val="tx2"/>
                </a:solidFill>
              </a:rPr>
              <a:t>thử</a:t>
            </a:r>
            <a:r>
              <a:rPr lang="en-US" sz="2400" dirty="0">
                <a:solidFill>
                  <a:schemeClr val="tx2"/>
                </a:solidFill>
              </a:rPr>
              <a:t>:</a:t>
            </a:r>
          </a:p>
        </p:txBody>
      </p:sp>
      <p:sp>
        <p:nvSpPr>
          <p:cNvPr id="2" name="TextBox 1"/>
          <p:cNvSpPr txBox="1"/>
          <p:nvPr/>
        </p:nvSpPr>
        <p:spPr>
          <a:xfrm>
            <a:off x="524933" y="939800"/>
            <a:ext cx="4512734" cy="369332"/>
          </a:xfrm>
          <a:prstGeom prst="rect">
            <a:avLst/>
          </a:prstGeom>
          <a:noFill/>
        </p:spPr>
        <p:txBody>
          <a:bodyPr wrap="square" rtlCol="0">
            <a:spAutoFit/>
          </a:bodyPr>
          <a:lstStyle/>
          <a:p>
            <a:r>
              <a:rPr lang="en-US" b="1" dirty="0"/>
              <a:t>1. </a:t>
            </a:r>
            <a:r>
              <a:rPr lang="vi-VN" b="1" dirty="0"/>
              <a:t>Những chức năng được kiểm thử</a:t>
            </a:r>
            <a:r>
              <a:rPr lang="en-US" dirty="0"/>
              <a:t>:</a:t>
            </a:r>
            <a:endParaRPr lang="vi-VN" b="1" dirty="0"/>
          </a:p>
        </p:txBody>
      </p:sp>
      <p:sp>
        <p:nvSpPr>
          <p:cNvPr id="3" name="TextBox 2"/>
          <p:cNvSpPr txBox="1"/>
          <p:nvPr/>
        </p:nvSpPr>
        <p:spPr>
          <a:xfrm>
            <a:off x="829733" y="1634067"/>
            <a:ext cx="4207934" cy="461665"/>
          </a:xfrm>
          <a:prstGeom prst="rect">
            <a:avLst/>
          </a:prstGeom>
          <a:noFill/>
        </p:spPr>
        <p:txBody>
          <a:bodyPr wrap="square" rtlCol="0">
            <a:spAutoFit/>
          </a:bodyPr>
          <a:lstStyle/>
          <a:p>
            <a:r>
              <a:rPr lang="en-US" sz="2400" dirty="0"/>
              <a:t>1.1 </a:t>
            </a:r>
            <a:r>
              <a:rPr lang="en-US" sz="2400" dirty="0" err="1"/>
              <a:t>Đăng</a:t>
            </a:r>
            <a:r>
              <a:rPr lang="en-US" sz="2400" dirty="0"/>
              <a:t> </a:t>
            </a:r>
            <a:r>
              <a:rPr lang="en-US" sz="2400" dirty="0" err="1"/>
              <a:t>Nhập</a:t>
            </a:r>
            <a:r>
              <a:rPr lang="en-US" sz="2400" dirty="0"/>
              <a:t>:</a:t>
            </a:r>
          </a:p>
        </p:txBody>
      </p:sp>
      <p:sp>
        <p:nvSpPr>
          <p:cNvPr id="7" name="TextBox 6"/>
          <p:cNvSpPr txBox="1"/>
          <p:nvPr/>
        </p:nvSpPr>
        <p:spPr>
          <a:xfrm>
            <a:off x="825500" y="3625902"/>
            <a:ext cx="3911600" cy="461665"/>
          </a:xfrm>
          <a:prstGeom prst="rect">
            <a:avLst/>
          </a:prstGeom>
          <a:noFill/>
        </p:spPr>
        <p:txBody>
          <a:bodyPr wrap="square" rtlCol="0">
            <a:spAutoFit/>
          </a:bodyPr>
          <a:lstStyle/>
          <a:p>
            <a:r>
              <a:rPr lang="en-US" sz="2400" dirty="0"/>
              <a:t>1.2 </a:t>
            </a:r>
            <a:r>
              <a:rPr lang="en-US" sz="2400" dirty="0" err="1"/>
              <a:t>Quên</a:t>
            </a:r>
            <a:r>
              <a:rPr lang="en-US" sz="2400" dirty="0"/>
              <a:t> </a:t>
            </a:r>
            <a:r>
              <a:rPr lang="en-US" sz="2400" dirty="0" err="1"/>
              <a:t>mật</a:t>
            </a:r>
            <a:r>
              <a:rPr lang="en-US" sz="2400" dirty="0"/>
              <a:t> </a:t>
            </a:r>
            <a:r>
              <a:rPr lang="en-US" sz="2400" dirty="0" err="1"/>
              <a:t>khẩu</a:t>
            </a:r>
            <a:r>
              <a:rPr lang="en-US" sz="2400" dirty="0"/>
              <a:t>:</a:t>
            </a:r>
          </a:p>
        </p:txBody>
      </p:sp>
      <p:graphicFrame>
        <p:nvGraphicFramePr>
          <p:cNvPr id="10" name="Table 9"/>
          <p:cNvGraphicFramePr>
            <a:graphicFrameLocks noGrp="1"/>
          </p:cNvGraphicFramePr>
          <p:nvPr/>
        </p:nvGraphicFramePr>
        <p:xfrm>
          <a:off x="1204547" y="2235295"/>
          <a:ext cx="8968154" cy="1000760"/>
        </p:xfrm>
        <a:graphic>
          <a:graphicData uri="http://schemas.openxmlformats.org/drawingml/2006/table">
            <a:tbl>
              <a:tblPr/>
              <a:tblGrid>
                <a:gridCol w="4393242">
                  <a:extLst>
                    <a:ext uri="{9D8B030D-6E8A-4147-A177-3AD203B41FA5}">
                      <a16:colId xmlns:a16="http://schemas.microsoft.com/office/drawing/2014/main" val="2473255106"/>
                    </a:ext>
                  </a:extLst>
                </a:gridCol>
                <a:gridCol w="4574912">
                  <a:extLst>
                    <a:ext uri="{9D8B030D-6E8A-4147-A177-3AD203B41FA5}">
                      <a16:colId xmlns:a16="http://schemas.microsoft.com/office/drawing/2014/main" val="184648212"/>
                    </a:ext>
                  </a:extLst>
                </a:gridCol>
              </a:tblGrid>
              <a:tr h="173408">
                <a:tc>
                  <a:txBody>
                    <a:bodyPr/>
                    <a:lstStyle/>
                    <a:p>
                      <a:pPr rtl="0" fontAlgn="t">
                        <a:spcBef>
                          <a:spcPts val="0"/>
                        </a:spcBef>
                        <a:spcAft>
                          <a:spcPts val="800"/>
                        </a:spcAft>
                      </a:pPr>
                      <a:r>
                        <a:rPr lang="en-US" sz="1300" b="1" i="0" u="none" strike="noStrike" dirty="0">
                          <a:solidFill>
                            <a:srgbClr val="000000"/>
                          </a:solidFill>
                          <a:effectLst/>
                          <a:latin typeface="Times New Roman" panose="02020603050405020304" pitchFamily="18" charset="0"/>
                        </a:rPr>
                        <a:t>Input</a:t>
                      </a:r>
                      <a:endParaRPr lang="en-US"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tc>
                  <a:txBody>
                    <a:bodyPr/>
                    <a:lstStyle/>
                    <a:p>
                      <a:pPr rtl="0" fontAlgn="t">
                        <a:spcBef>
                          <a:spcPts val="0"/>
                        </a:spcBef>
                        <a:spcAft>
                          <a:spcPts val="800"/>
                        </a:spcAft>
                      </a:pPr>
                      <a:r>
                        <a:rPr lang="en-US" sz="1300" b="1" i="0" u="none" strike="noStrike" dirty="0">
                          <a:solidFill>
                            <a:srgbClr val="000000"/>
                          </a:solidFill>
                          <a:effectLst/>
                          <a:latin typeface="Times New Roman" panose="02020603050405020304" pitchFamily="18" charset="0"/>
                        </a:rPr>
                        <a:t>Output</a:t>
                      </a:r>
                      <a:endParaRPr lang="en-US"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extLst>
                  <a:ext uri="{0D108BD9-81ED-4DB2-BD59-A6C34878D82A}">
                    <a16:rowId xmlns:a16="http://schemas.microsoft.com/office/drawing/2014/main" val="2865512969"/>
                  </a:ext>
                </a:extLst>
              </a:tr>
              <a:tr h="403225">
                <a:tc>
                  <a:txBody>
                    <a:bodyPr/>
                    <a:lstStyle/>
                    <a:p>
                      <a:pPr rtl="0" fontAlgn="t">
                        <a:spcBef>
                          <a:spcPts val="0"/>
                        </a:spcBef>
                        <a:spcAft>
                          <a:spcPts val="800"/>
                        </a:spcAft>
                      </a:pPr>
                      <a:r>
                        <a:rPr lang="vi-VN" dirty="0"/>
                        <a:t>tài khoản mật khẩu đã được đăng ký từ trước</a:t>
                      </a:r>
                      <a:endParaRPr lang="en-US"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800"/>
                        </a:spcAft>
                        <a:buClrTx/>
                        <a:buSzTx/>
                        <a:buFontTx/>
                        <a:buNone/>
                        <a:tabLst/>
                        <a:defRPr/>
                      </a:pPr>
                      <a:r>
                        <a:rPr lang="vi-VN" dirty="0"/>
                        <a:t>Kết quả đăng nhập đúng hoặc sai</a:t>
                      </a: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73933138"/>
                  </a:ext>
                </a:extLst>
              </a:tr>
            </a:tbl>
          </a:graphicData>
        </a:graphic>
      </p:graphicFrame>
      <p:graphicFrame>
        <p:nvGraphicFramePr>
          <p:cNvPr id="11" name="Table 10"/>
          <p:cNvGraphicFramePr>
            <a:graphicFrameLocks noGrp="1"/>
          </p:cNvGraphicFramePr>
          <p:nvPr/>
        </p:nvGraphicFramePr>
        <p:xfrm>
          <a:off x="1286608" y="4628645"/>
          <a:ext cx="8974015" cy="1000760"/>
        </p:xfrm>
        <a:graphic>
          <a:graphicData uri="http://schemas.openxmlformats.org/drawingml/2006/table">
            <a:tbl>
              <a:tblPr/>
              <a:tblGrid>
                <a:gridCol w="4393242">
                  <a:extLst>
                    <a:ext uri="{9D8B030D-6E8A-4147-A177-3AD203B41FA5}">
                      <a16:colId xmlns:a16="http://schemas.microsoft.com/office/drawing/2014/main" val="4188438019"/>
                    </a:ext>
                  </a:extLst>
                </a:gridCol>
                <a:gridCol w="4580773">
                  <a:extLst>
                    <a:ext uri="{9D8B030D-6E8A-4147-A177-3AD203B41FA5}">
                      <a16:colId xmlns:a16="http://schemas.microsoft.com/office/drawing/2014/main" val="2041039615"/>
                    </a:ext>
                  </a:extLst>
                </a:gridCol>
              </a:tblGrid>
              <a:tr h="173408">
                <a:tc>
                  <a:txBody>
                    <a:bodyPr/>
                    <a:lstStyle/>
                    <a:p>
                      <a:pPr rtl="0" fontAlgn="t">
                        <a:spcBef>
                          <a:spcPts val="0"/>
                        </a:spcBef>
                        <a:spcAft>
                          <a:spcPts val="800"/>
                        </a:spcAft>
                      </a:pPr>
                      <a:r>
                        <a:rPr lang="en-US" sz="1300" b="1" i="0" u="none" strike="noStrike" dirty="0">
                          <a:solidFill>
                            <a:srgbClr val="000000"/>
                          </a:solidFill>
                          <a:effectLst/>
                          <a:latin typeface="Times New Roman" panose="02020603050405020304" pitchFamily="18" charset="0"/>
                        </a:rPr>
                        <a:t>Input</a:t>
                      </a:r>
                      <a:endParaRPr lang="en-US"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tc>
                  <a:txBody>
                    <a:bodyPr/>
                    <a:lstStyle/>
                    <a:p>
                      <a:pPr rtl="0" fontAlgn="t">
                        <a:spcBef>
                          <a:spcPts val="0"/>
                        </a:spcBef>
                        <a:spcAft>
                          <a:spcPts val="800"/>
                        </a:spcAft>
                      </a:pPr>
                      <a:r>
                        <a:rPr lang="en-US" sz="1300" b="1" i="0" u="none" strike="noStrike" dirty="0">
                          <a:solidFill>
                            <a:srgbClr val="000000"/>
                          </a:solidFill>
                          <a:effectLst/>
                          <a:latin typeface="Times New Roman" panose="02020603050405020304" pitchFamily="18" charset="0"/>
                        </a:rPr>
                        <a:t>Output</a:t>
                      </a:r>
                      <a:endParaRPr lang="en-US"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extLst>
                  <a:ext uri="{0D108BD9-81ED-4DB2-BD59-A6C34878D82A}">
                    <a16:rowId xmlns:a16="http://schemas.microsoft.com/office/drawing/2014/main" val="3052594575"/>
                  </a:ext>
                </a:extLst>
              </a:tr>
              <a:tr h="403225">
                <a:tc>
                  <a:txBody>
                    <a:bodyPr/>
                    <a:lstStyle/>
                    <a:p>
                      <a:r>
                        <a:rPr lang="en-US" dirty="0" err="1"/>
                        <a:t>Nhập</a:t>
                      </a:r>
                      <a:r>
                        <a:rPr lang="en-US" dirty="0"/>
                        <a:t> </a:t>
                      </a:r>
                      <a:r>
                        <a:rPr lang="en-US" dirty="0" err="1"/>
                        <a:t>vào</a:t>
                      </a:r>
                      <a:r>
                        <a:rPr lang="en-US" dirty="0"/>
                        <a:t> email </a:t>
                      </a:r>
                      <a:r>
                        <a:rPr lang="en-US" dirty="0" err="1"/>
                        <a:t>dùng</a:t>
                      </a:r>
                      <a:r>
                        <a:rPr lang="en-US" dirty="0"/>
                        <a:t> </a:t>
                      </a:r>
                      <a:r>
                        <a:rPr lang="en-US" dirty="0" err="1"/>
                        <a:t>để</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đã</a:t>
                      </a:r>
                      <a:r>
                        <a:rPr lang="en-US" dirty="0"/>
                        <a:t> </a:t>
                      </a:r>
                      <a:r>
                        <a:rPr lang="en-US" dirty="0" err="1"/>
                        <a:t>quên</a:t>
                      </a:r>
                      <a:r>
                        <a:rPr lang="en-US" dirty="0"/>
                        <a:t> </a:t>
                      </a:r>
                      <a:r>
                        <a:rPr lang="en-US" dirty="0" err="1"/>
                        <a:t>mật</a:t>
                      </a:r>
                      <a:r>
                        <a:rPr lang="en-US" dirty="0"/>
                        <a:t> </a:t>
                      </a:r>
                      <a:r>
                        <a:rPr lang="en-US" dirty="0" err="1"/>
                        <a:t>khẩu</a:t>
                      </a:r>
                      <a:endParaRPr lang="en-US" dirty="0"/>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r>
                        <a:rPr lang="en-US" dirty="0" err="1"/>
                        <a:t>Trả</a:t>
                      </a:r>
                      <a:r>
                        <a:rPr lang="en-US" dirty="0"/>
                        <a:t> </a:t>
                      </a:r>
                      <a:r>
                        <a:rPr lang="en-US" dirty="0" err="1"/>
                        <a:t>về</a:t>
                      </a:r>
                      <a:r>
                        <a:rPr lang="en-US" dirty="0"/>
                        <a:t> </a:t>
                      </a:r>
                      <a:r>
                        <a:rPr lang="en-US" dirty="0" err="1"/>
                        <a:t>mật</a:t>
                      </a:r>
                      <a:r>
                        <a:rPr lang="en-US" dirty="0"/>
                        <a:t> </a:t>
                      </a:r>
                      <a:r>
                        <a:rPr lang="en-US" dirty="0" err="1"/>
                        <a:t>khẩu</a:t>
                      </a:r>
                      <a:r>
                        <a:rPr lang="en-US" dirty="0"/>
                        <a:t> </a:t>
                      </a:r>
                      <a:r>
                        <a:rPr lang="en-US" dirty="0" err="1"/>
                        <a:t>mới</a:t>
                      </a:r>
                      <a:endParaRPr lang="en-US" dirty="0"/>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29954165"/>
                  </a:ext>
                </a:extLst>
              </a:tr>
            </a:tbl>
          </a:graphicData>
        </a:graphic>
      </p:graphicFrame>
    </p:spTree>
    <p:extLst>
      <p:ext uri="{BB962C8B-B14F-4D97-AF65-F5344CB8AC3E}">
        <p14:creationId xmlns:p14="http://schemas.microsoft.com/office/powerpoint/2010/main" val="151576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9267" y="1145739"/>
            <a:ext cx="5401734" cy="461665"/>
          </a:xfrm>
          <a:prstGeom prst="rect">
            <a:avLst/>
          </a:prstGeom>
          <a:noFill/>
        </p:spPr>
        <p:txBody>
          <a:bodyPr wrap="square" rtlCol="0">
            <a:spAutoFit/>
          </a:bodyPr>
          <a:lstStyle/>
          <a:p>
            <a:r>
              <a:rPr lang="pt-BR" sz="2400" dirty="0"/>
              <a:t>1.3 Xem thông tin cá nhân</a:t>
            </a:r>
            <a:endParaRPr lang="en-US" sz="2400" dirty="0"/>
          </a:p>
        </p:txBody>
      </p:sp>
      <p:sp>
        <p:nvSpPr>
          <p:cNvPr id="3" name="TextBox 2"/>
          <p:cNvSpPr txBox="1"/>
          <p:nvPr/>
        </p:nvSpPr>
        <p:spPr>
          <a:xfrm>
            <a:off x="1329267" y="3344333"/>
            <a:ext cx="4318000" cy="461665"/>
          </a:xfrm>
          <a:prstGeom prst="rect">
            <a:avLst/>
          </a:prstGeom>
          <a:noFill/>
        </p:spPr>
        <p:txBody>
          <a:bodyPr wrap="square" rtlCol="0">
            <a:spAutoFit/>
          </a:bodyPr>
          <a:lstStyle/>
          <a:p>
            <a:r>
              <a:rPr lang="pt-BR" sz="2400" dirty="0"/>
              <a:t>1.4 Sửa thông tin cá  nhân </a:t>
            </a:r>
            <a:endParaRPr lang="en-US" sz="2400" dirty="0"/>
          </a:p>
        </p:txBody>
      </p:sp>
      <p:graphicFrame>
        <p:nvGraphicFramePr>
          <p:cNvPr id="10" name="Table 9"/>
          <p:cNvGraphicFramePr>
            <a:graphicFrameLocks noGrp="1"/>
          </p:cNvGraphicFramePr>
          <p:nvPr/>
        </p:nvGraphicFramePr>
        <p:xfrm>
          <a:off x="1329266" y="1960517"/>
          <a:ext cx="8974015" cy="728345"/>
        </p:xfrm>
        <a:graphic>
          <a:graphicData uri="http://schemas.openxmlformats.org/drawingml/2006/table">
            <a:tbl>
              <a:tblPr/>
              <a:tblGrid>
                <a:gridCol w="4393242">
                  <a:extLst>
                    <a:ext uri="{9D8B030D-6E8A-4147-A177-3AD203B41FA5}">
                      <a16:colId xmlns:a16="http://schemas.microsoft.com/office/drawing/2014/main" val="1219809861"/>
                    </a:ext>
                  </a:extLst>
                </a:gridCol>
                <a:gridCol w="4580773">
                  <a:extLst>
                    <a:ext uri="{9D8B030D-6E8A-4147-A177-3AD203B41FA5}">
                      <a16:colId xmlns:a16="http://schemas.microsoft.com/office/drawing/2014/main" val="2507824932"/>
                    </a:ext>
                  </a:extLst>
                </a:gridCol>
              </a:tblGrid>
              <a:tr h="173408">
                <a:tc>
                  <a:txBody>
                    <a:bodyPr/>
                    <a:lstStyle/>
                    <a:p>
                      <a:pPr rtl="0" fontAlgn="t">
                        <a:spcBef>
                          <a:spcPts val="0"/>
                        </a:spcBef>
                        <a:spcAft>
                          <a:spcPts val="800"/>
                        </a:spcAft>
                      </a:pPr>
                      <a:r>
                        <a:rPr lang="en-US" sz="1300" b="1" i="0" u="none" strike="noStrike" dirty="0">
                          <a:solidFill>
                            <a:srgbClr val="000000"/>
                          </a:solidFill>
                          <a:effectLst/>
                          <a:latin typeface="Times New Roman" panose="02020603050405020304" pitchFamily="18" charset="0"/>
                        </a:rPr>
                        <a:t>Input</a:t>
                      </a:r>
                      <a:endParaRPr lang="en-US"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tc>
                  <a:txBody>
                    <a:bodyPr/>
                    <a:lstStyle/>
                    <a:p>
                      <a:pPr rtl="0" fontAlgn="t">
                        <a:spcBef>
                          <a:spcPts val="0"/>
                        </a:spcBef>
                        <a:spcAft>
                          <a:spcPts val="800"/>
                        </a:spcAft>
                      </a:pPr>
                      <a:r>
                        <a:rPr lang="en-US" sz="1300" b="1" i="0" u="none" strike="noStrike" dirty="0">
                          <a:solidFill>
                            <a:srgbClr val="000000"/>
                          </a:solidFill>
                          <a:effectLst/>
                          <a:latin typeface="Times New Roman" panose="02020603050405020304" pitchFamily="18" charset="0"/>
                        </a:rPr>
                        <a:t>Output</a:t>
                      </a:r>
                      <a:endParaRPr lang="en-US"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extLst>
                  <a:ext uri="{0D108BD9-81ED-4DB2-BD59-A6C34878D82A}">
                    <a16:rowId xmlns:a16="http://schemas.microsoft.com/office/drawing/2014/main" val="2358691176"/>
                  </a:ext>
                </a:extLst>
              </a:tr>
              <a:tr h="403225">
                <a:tc>
                  <a:txBody>
                    <a:bodyPr/>
                    <a:lstStyle/>
                    <a:p>
                      <a:r>
                        <a:rPr lang="en-US" dirty="0" err="1"/>
                        <a:t>Không</a:t>
                      </a:r>
                      <a:endParaRPr lang="en-US" dirty="0"/>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r>
                        <a:rPr lang="en-US" dirty="0"/>
                        <a:t>T</a:t>
                      </a:r>
                      <a:r>
                        <a:rPr lang="vi-VN" dirty="0"/>
                        <a:t>rả về thông tin người dùng</a:t>
                      </a:r>
                      <a:endParaRPr lang="en-US" dirty="0"/>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360499649"/>
                  </a:ext>
                </a:extLst>
              </a:tr>
            </a:tbl>
          </a:graphicData>
        </a:graphic>
      </p:graphicFrame>
      <p:graphicFrame>
        <p:nvGraphicFramePr>
          <p:cNvPr id="11" name="Table 10"/>
          <p:cNvGraphicFramePr>
            <a:graphicFrameLocks noGrp="1"/>
          </p:cNvGraphicFramePr>
          <p:nvPr/>
        </p:nvGraphicFramePr>
        <p:xfrm>
          <a:off x="1329267" y="4523284"/>
          <a:ext cx="8974015" cy="728345"/>
        </p:xfrm>
        <a:graphic>
          <a:graphicData uri="http://schemas.openxmlformats.org/drawingml/2006/table">
            <a:tbl>
              <a:tblPr/>
              <a:tblGrid>
                <a:gridCol w="4393242">
                  <a:extLst>
                    <a:ext uri="{9D8B030D-6E8A-4147-A177-3AD203B41FA5}">
                      <a16:colId xmlns:a16="http://schemas.microsoft.com/office/drawing/2014/main" val="1219809861"/>
                    </a:ext>
                  </a:extLst>
                </a:gridCol>
                <a:gridCol w="4580773">
                  <a:extLst>
                    <a:ext uri="{9D8B030D-6E8A-4147-A177-3AD203B41FA5}">
                      <a16:colId xmlns:a16="http://schemas.microsoft.com/office/drawing/2014/main" val="2507824932"/>
                    </a:ext>
                  </a:extLst>
                </a:gridCol>
              </a:tblGrid>
              <a:tr h="173408">
                <a:tc>
                  <a:txBody>
                    <a:bodyPr/>
                    <a:lstStyle/>
                    <a:p>
                      <a:pPr rtl="0" fontAlgn="t">
                        <a:spcBef>
                          <a:spcPts val="0"/>
                        </a:spcBef>
                        <a:spcAft>
                          <a:spcPts val="800"/>
                        </a:spcAft>
                      </a:pPr>
                      <a:r>
                        <a:rPr lang="en-US" sz="1300" b="1" i="0" u="none" strike="noStrike" dirty="0">
                          <a:solidFill>
                            <a:srgbClr val="000000"/>
                          </a:solidFill>
                          <a:effectLst/>
                          <a:latin typeface="Times New Roman" panose="02020603050405020304" pitchFamily="18" charset="0"/>
                        </a:rPr>
                        <a:t>Input</a:t>
                      </a:r>
                      <a:endParaRPr lang="en-US"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tc>
                  <a:txBody>
                    <a:bodyPr/>
                    <a:lstStyle/>
                    <a:p>
                      <a:pPr rtl="0" fontAlgn="t">
                        <a:spcBef>
                          <a:spcPts val="0"/>
                        </a:spcBef>
                        <a:spcAft>
                          <a:spcPts val="800"/>
                        </a:spcAft>
                      </a:pPr>
                      <a:r>
                        <a:rPr lang="en-US" sz="1300" b="1" i="0" u="none" strike="noStrike" dirty="0">
                          <a:solidFill>
                            <a:srgbClr val="000000"/>
                          </a:solidFill>
                          <a:effectLst/>
                          <a:latin typeface="Times New Roman" panose="02020603050405020304" pitchFamily="18" charset="0"/>
                        </a:rPr>
                        <a:t>Output</a:t>
                      </a:r>
                      <a:endParaRPr lang="en-US" dirty="0">
                        <a:effectLst/>
                      </a:endParaRPr>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E6E6E6"/>
                    </a:solidFill>
                  </a:tcPr>
                </a:tc>
                <a:extLst>
                  <a:ext uri="{0D108BD9-81ED-4DB2-BD59-A6C34878D82A}">
                    <a16:rowId xmlns:a16="http://schemas.microsoft.com/office/drawing/2014/main" val="2358691176"/>
                  </a:ext>
                </a:extLst>
              </a:tr>
              <a:tr h="403225">
                <a:tc>
                  <a:txBody>
                    <a:bodyPr/>
                    <a:lstStyle/>
                    <a:p>
                      <a:r>
                        <a:rPr lang="en-US" dirty="0" err="1"/>
                        <a:t>Nhập</a:t>
                      </a:r>
                      <a:r>
                        <a:rPr lang="en-US" dirty="0"/>
                        <a:t> </a:t>
                      </a:r>
                      <a:r>
                        <a:rPr lang="en-US" dirty="0" err="1"/>
                        <a:t>vào</a:t>
                      </a:r>
                      <a:r>
                        <a:rPr lang="en-US" dirty="0"/>
                        <a:t> </a:t>
                      </a:r>
                      <a:r>
                        <a:rPr lang="en-US" dirty="0" err="1"/>
                        <a:t>thông</a:t>
                      </a:r>
                      <a:r>
                        <a:rPr lang="en-US" dirty="0"/>
                        <a:t> tin </a:t>
                      </a:r>
                      <a:r>
                        <a:rPr lang="en-US" dirty="0" err="1"/>
                        <a:t>cá</a:t>
                      </a:r>
                      <a:r>
                        <a:rPr lang="en-US" dirty="0"/>
                        <a:t> </a:t>
                      </a:r>
                      <a:r>
                        <a:rPr lang="en-US" dirty="0" err="1"/>
                        <a:t>nhân</a:t>
                      </a:r>
                      <a:endParaRPr lang="en-US" dirty="0"/>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r>
                        <a:rPr lang="en-US" dirty="0" err="1"/>
                        <a:t>Trả</a:t>
                      </a:r>
                      <a:r>
                        <a:rPr lang="en-US" dirty="0"/>
                        <a:t> </a:t>
                      </a:r>
                      <a:r>
                        <a:rPr lang="en-US" dirty="0" err="1"/>
                        <a:t>về</a:t>
                      </a:r>
                      <a:r>
                        <a:rPr lang="en-US" dirty="0"/>
                        <a:t> </a:t>
                      </a:r>
                      <a:r>
                        <a:rPr lang="en-US" dirty="0" err="1"/>
                        <a:t>kết</a:t>
                      </a:r>
                      <a:r>
                        <a:rPr lang="en-US" dirty="0"/>
                        <a:t> </a:t>
                      </a:r>
                      <a:r>
                        <a:rPr lang="en-US" dirty="0" err="1"/>
                        <a:t>quả</a:t>
                      </a:r>
                      <a:r>
                        <a:rPr lang="en-US" dirty="0"/>
                        <a:t> </a:t>
                      </a:r>
                      <a:r>
                        <a:rPr lang="en-US" dirty="0" err="1"/>
                        <a:t>nhập</a:t>
                      </a:r>
                      <a:r>
                        <a:rPr lang="en-US" dirty="0"/>
                        <a:t> </a:t>
                      </a:r>
                      <a:r>
                        <a:rPr lang="en-US" dirty="0" err="1"/>
                        <a:t>thành</a:t>
                      </a:r>
                      <a:r>
                        <a:rPr lang="en-US" dirty="0"/>
                        <a:t> </a:t>
                      </a:r>
                      <a:r>
                        <a:rPr lang="en-US" dirty="0" err="1"/>
                        <a:t>công</a:t>
                      </a:r>
                      <a:r>
                        <a:rPr lang="en-US" dirty="0"/>
                        <a:t> hay </a:t>
                      </a:r>
                      <a:r>
                        <a:rPr lang="en-US" dirty="0" err="1"/>
                        <a:t>thất</a:t>
                      </a:r>
                      <a:r>
                        <a:rPr lang="en-US" dirty="0"/>
                        <a:t> </a:t>
                      </a:r>
                      <a:r>
                        <a:rPr lang="en-US" dirty="0" err="1"/>
                        <a:t>bại</a:t>
                      </a:r>
                      <a:endParaRPr lang="en-US" dirty="0"/>
                    </a:p>
                  </a:txBody>
                  <a:tcPr marL="25400" marR="25400" marT="63500" marB="6350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360499649"/>
                  </a:ext>
                </a:extLst>
              </a:tr>
            </a:tbl>
          </a:graphicData>
        </a:graphic>
      </p:graphicFrame>
    </p:spTree>
    <p:extLst>
      <p:ext uri="{BB962C8B-B14F-4D97-AF65-F5344CB8AC3E}">
        <p14:creationId xmlns:p14="http://schemas.microsoft.com/office/powerpoint/2010/main" val="3207556266"/>
      </p:ext>
    </p:extLst>
  </p:cSld>
  <p:clrMapOvr>
    <a:masterClrMapping/>
  </p:clrMapOvr>
</p:sld>
</file>

<file path=ppt/theme/theme1.xml><?xml version="1.0" encoding="utf-8"?>
<a:theme xmlns:a="http://schemas.openxmlformats.org/drawingml/2006/main" name="Vicoston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u thuyet trình cong ty Vicostone" id="{123813FF-2186-4307-88AB-E52DC4E764C5}" vid="{7A2E833A-1ED4-4E30-9CFE-D6481D7B3B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MauDH Thanh Tay</Template>
  <TotalTime>3191</TotalTime>
  <Words>1212</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Noto Sans Symbols</vt:lpstr>
      <vt:lpstr>Times New Roman</vt:lpstr>
      <vt:lpstr>UTM Avo</vt:lpstr>
      <vt:lpstr>Wingdings</vt:lpstr>
      <vt:lpstr>Vicostone Template</vt:lpstr>
      <vt:lpstr>Kiểm Thử Phần mềm</vt:lpstr>
      <vt:lpstr>Giới thiệu:</vt:lpstr>
      <vt:lpstr>Tìm hiểu về Selenium</vt:lpstr>
      <vt:lpstr>Tìm hiểu về Selenium</vt:lpstr>
      <vt:lpstr>III. Lập lịch công việc</vt:lpstr>
      <vt:lpstr>III. Lập lịch công việc</vt:lpstr>
      <vt:lpstr>PowerPoint Presentation</vt:lpstr>
      <vt:lpstr>V. Phạm vi kiểm thử:</vt:lpstr>
      <vt:lpstr>PowerPoint Presentation</vt:lpstr>
      <vt:lpstr>PowerPoint Presentation</vt:lpstr>
      <vt:lpstr>VI Sơ đồ hoạt động</vt:lpstr>
      <vt:lpstr>PowerPoint Presentation</vt:lpstr>
      <vt:lpstr> VIII. Các lỗi có thể xảy ra trong kiểm thử selenium</vt:lpstr>
      <vt:lpstr>IX. Exception</vt:lpstr>
      <vt:lpstr>IX. Exception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 Van Bui</dc:creator>
  <cp:lastModifiedBy>Phạm Tiến Thành Công</cp:lastModifiedBy>
  <cp:revision>134</cp:revision>
  <dcterms:created xsi:type="dcterms:W3CDTF">2018-07-24T06:18:10Z</dcterms:created>
  <dcterms:modified xsi:type="dcterms:W3CDTF">2022-10-27T04:04:16Z</dcterms:modified>
</cp:coreProperties>
</file>