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61" r:id="rId2"/>
    <p:sldId id="256" r:id="rId3"/>
    <p:sldId id="259" r:id="rId4"/>
    <p:sldId id="258" r:id="rId5"/>
    <p:sldId id="265" r:id="rId6"/>
    <p:sldId id="266" r:id="rId7"/>
    <p:sldId id="260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93B15EC-9956-4C1C-9445-4031D05026B9}">
          <p14:sldIdLst>
            <p14:sldId id="261"/>
            <p14:sldId id="256"/>
            <p14:sldId id="259"/>
            <p14:sldId id="258"/>
            <p14:sldId id="265"/>
            <p14:sldId id="266"/>
            <p14:sldId id="260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0000CC"/>
    <a:srgbClr val="C80064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022" y="-6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Relationship Id="rId5" Type="http://schemas.openxmlformats.org/officeDocument/2006/relationships/slide" Target="slide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14.png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4392" y="140572"/>
            <a:ext cx="3492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>
                <a:solidFill>
                  <a:srgbClr val="002060"/>
                </a:solidFill>
                <a:latin typeface="+mj-lt"/>
                <a:cs typeface="Arial" pitchFamily="34" charset="0"/>
              </a:rPr>
              <a:t>TRƯỜNG ĐẠI HỌC SƯ PHẠM KỸ THUẬT</a:t>
            </a:r>
            <a:endParaRPr lang="en-US" sz="3000" b="1">
              <a:solidFill>
                <a:srgbClr val="00206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43B1F97-FF3E-4DBB-BAE6-6D3127B1B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53" y="122875"/>
            <a:ext cx="1021473" cy="1021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C7758DA-173C-4B72-BCD1-88D3251D86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26" y="122875"/>
            <a:ext cx="871858" cy="8718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5674" y="1610523"/>
            <a:ext cx="7271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CẤU TRÚC DỮ LIỆU VÀ GIẢI THUẬT</a:t>
            </a:r>
            <a:endParaRPr lang="en-US" sz="3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9273" y="2452378"/>
            <a:ext cx="31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sz="2000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000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lang="en-US" sz="2000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Tú</a:t>
            </a:r>
            <a:endParaRPr lang="en-US" sz="2000" i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6353" y="3122559"/>
            <a:ext cx="3116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hiện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5614" y="3621938"/>
            <a:ext cx="4284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Tiến</a:t>
            </a:r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Thạo</a:t>
            </a:r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(MSSV: 18110200)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8622" y="4084895"/>
            <a:ext cx="4303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Võ</a:t>
            </a:r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Hồ</a:t>
            </a:r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 </a:t>
            </a:r>
            <a:r>
              <a:rPr lang="en-US" sz="200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Khang</a:t>
            </a:r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(MSSV: 18110134)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="" xmlns:a16="http://schemas.microsoft.com/office/drawing/2014/main" id="{32615515-C570-47D1-951D-08F1A9AC8BE0}"/>
              </a:ext>
            </a:extLst>
          </p:cNvPr>
          <p:cNvSpPr/>
          <p:nvPr/>
        </p:nvSpPr>
        <p:spPr>
          <a:xfrm>
            <a:off x="826056" y="2085841"/>
            <a:ext cx="2526740" cy="18050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vi-VN" sz="3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Đệ Quy</a:t>
            </a:r>
            <a:endParaRPr lang="en-US" sz="3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="" xmlns:a16="http://schemas.microsoft.com/office/drawing/2014/main" id="{3EDBE68D-A17F-412D-944E-8ECB30AB8B7D}"/>
              </a:ext>
            </a:extLst>
          </p:cNvPr>
          <p:cNvSpPr/>
          <p:nvPr/>
        </p:nvSpPr>
        <p:spPr>
          <a:xfrm>
            <a:off x="5765206" y="2068959"/>
            <a:ext cx="2526740" cy="183882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vi-VN" sz="3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Quay lui </a:t>
            </a:r>
          </a:p>
          <a:p>
            <a:pPr algn="ctr"/>
            <a:r>
              <a:rPr lang="vi-VN" sz="3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(dùng Stack)</a:t>
            </a:r>
            <a:endParaRPr lang="en-US" sz="3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DBD6309-EC5C-4D89-82F6-F2F0CB9A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870" y="224335"/>
            <a:ext cx="4989385" cy="763526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Arial" panose="020B0604020202020204" pitchFamily="34" charset="0"/>
              </a:rPr>
              <a:t>3</a:t>
            </a:r>
            <a:r>
              <a:rPr lang="en-US" smtClean="0">
                <a:cs typeface="Arial" panose="020B0604020202020204" pitchFamily="34" charset="0"/>
              </a:rPr>
              <a:t>. </a:t>
            </a:r>
            <a:r>
              <a:rPr lang="en-US" err="1" smtClean="0">
                <a:cs typeface="Arial" panose="020B0604020202020204" pitchFamily="34" charset="0"/>
              </a:rPr>
              <a:t>Giải</a:t>
            </a:r>
            <a:r>
              <a:rPr lang="en-US" smtClean="0">
                <a:cs typeface="Arial" panose="020B0604020202020204" pitchFamily="34" charset="0"/>
              </a:rPr>
              <a:t> </a:t>
            </a:r>
            <a:r>
              <a:rPr lang="en-US" err="1" smtClean="0">
                <a:cs typeface="Arial" panose="020B0604020202020204" pitchFamily="34" charset="0"/>
              </a:rPr>
              <a:t>pháp</a:t>
            </a:r>
            <a:r>
              <a:rPr lang="en-US" smtClean="0">
                <a:cs typeface="Arial" panose="020B0604020202020204" pitchFamily="34" charset="0"/>
              </a:rPr>
              <a:t> – </a:t>
            </a:r>
            <a:r>
              <a:rPr lang="en-US" err="1" smtClean="0">
                <a:cs typeface="Arial" panose="020B0604020202020204" pitchFamily="34" charset="0"/>
              </a:rPr>
              <a:t>Thuật</a:t>
            </a:r>
            <a:r>
              <a:rPr lang="en-US" smtClean="0">
                <a:cs typeface="Arial" panose="020B0604020202020204" pitchFamily="34" charset="0"/>
              </a:rPr>
              <a:t> </a:t>
            </a:r>
            <a:r>
              <a:rPr lang="en-US" err="1" smtClean="0">
                <a:cs typeface="Arial" panose="020B0604020202020204" pitchFamily="34" charset="0"/>
              </a:rPr>
              <a:t>toán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42508" y="2579663"/>
            <a:ext cx="942109" cy="8174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B96352-5108-47F5-A846-4A38DD22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0" y="1174695"/>
            <a:ext cx="2686142" cy="592065"/>
          </a:xfrm>
        </p:spPr>
        <p:txBody>
          <a:bodyPr>
            <a:normAutofit fontScale="90000"/>
          </a:bodyPr>
          <a:lstStyle/>
          <a:p>
            <a:pPr algn="l"/>
            <a:r>
              <a:rPr lang="vi-VN" sz="2300" i="1">
                <a:solidFill>
                  <a:schemeClr val="bg1"/>
                </a:solidFill>
                <a:effectLst/>
                <a:latin typeface="+mn-lt"/>
              </a:rPr>
              <a:t>Quay lui dùng Stack</a:t>
            </a:r>
            <a:endParaRPr lang="en-US" sz="2300" i="1">
              <a:effectLst/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648BCAF-B508-43F7-9260-747EC2AED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15" y="1745979"/>
            <a:ext cx="2571973" cy="2027819"/>
          </a:xfr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EB93A0A-A5A1-4826-8B2E-707D4B7A5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54" y="1745979"/>
            <a:ext cx="2872474" cy="5829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1E7B00B-6C4A-42A7-A692-237F412AC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53" y="2441518"/>
            <a:ext cx="2872475" cy="24792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7DBD6309-EC5C-4D89-82F6-F2F0CB9AEBC7}"/>
              </a:ext>
            </a:extLst>
          </p:cNvPr>
          <p:cNvSpPr txBox="1">
            <a:spLocks/>
          </p:cNvSpPr>
          <p:nvPr/>
        </p:nvSpPr>
        <p:spPr>
          <a:xfrm>
            <a:off x="3939870" y="224335"/>
            <a:ext cx="4989385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cs typeface="Arial" panose="020B0604020202020204" pitchFamily="34" charset="0"/>
              </a:rPr>
              <a:t>3. Giải pháp – Thuật toán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5724" y="3920470"/>
            <a:ext cx="1635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r>
              <a:rPr lang="en-US" smtClean="0">
                <a:solidFill>
                  <a:schemeClr val="bg1"/>
                </a:solidFill>
              </a:rPr>
              <a:t>x = x + X[</a:t>
            </a:r>
            <a:r>
              <a:rPr lang="en-US" err="1" smtClean="0">
                <a:solidFill>
                  <a:schemeClr val="bg1"/>
                </a:solidFill>
              </a:rPr>
              <a:t>num</a:t>
            </a:r>
            <a:r>
              <a:rPr lang="en-US" smtClean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err="1" smtClean="0">
                <a:solidFill>
                  <a:schemeClr val="bg1"/>
                </a:solidFill>
              </a:rPr>
              <a:t>yy</a:t>
            </a:r>
            <a:r>
              <a:rPr lang="en-US" smtClean="0">
                <a:solidFill>
                  <a:schemeClr val="bg1"/>
                </a:solidFill>
              </a:rPr>
              <a:t> = y + Y[</a:t>
            </a:r>
            <a:r>
              <a:rPr lang="en-US" err="1" smtClean="0">
                <a:solidFill>
                  <a:schemeClr val="bg1"/>
                </a:solidFill>
              </a:rPr>
              <a:t>num</a:t>
            </a:r>
            <a:r>
              <a:rPr lang="en-US" smtClean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err="1">
                <a:solidFill>
                  <a:schemeClr val="bg1"/>
                </a:solidFill>
              </a:rPr>
              <a:t>n</a:t>
            </a:r>
            <a:r>
              <a:rPr lang="en-US" err="1" smtClean="0">
                <a:solidFill>
                  <a:schemeClr val="bg1"/>
                </a:solidFill>
              </a:rPr>
              <a:t>um</a:t>
            </a:r>
            <a:r>
              <a:rPr lang="en-US" smtClean="0">
                <a:solidFill>
                  <a:schemeClr val="bg1"/>
                </a:solidFill>
              </a:rPr>
              <a:t> (0-&gt;8)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EE1D563-C11D-45D2-82A1-3EFA1C728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3" y="1440623"/>
            <a:ext cx="2329943" cy="242731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3CD0A9FF-1785-45E6-8310-DCCA76D38AE9}"/>
              </a:ext>
            </a:extLst>
          </p:cNvPr>
          <p:cNvSpPr/>
          <p:nvPr/>
        </p:nvSpPr>
        <p:spPr>
          <a:xfrm>
            <a:off x="3770881" y="1819497"/>
            <a:ext cx="690283" cy="41447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3" action="ppaction://hlinksldjump"/>
            <a:extLst>
              <a:ext uri="{FF2B5EF4-FFF2-40B4-BE49-F238E27FC236}">
                <a16:creationId xmlns="" xmlns:a16="http://schemas.microsoft.com/office/drawing/2014/main" id="{66BEE516-F30A-4696-A27E-E0335C7C9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82" y="2846862"/>
            <a:ext cx="2630009" cy="2050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26583" y="1551256"/>
            <a:ext cx="227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xx &gt;= 0 &amp;&amp; xx &lt; N 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&amp;&amp; </a:t>
            </a:r>
            <a:r>
              <a:rPr lang="en-US" err="1">
                <a:solidFill>
                  <a:schemeClr val="bg1"/>
                </a:solidFill>
              </a:rPr>
              <a:t>yy</a:t>
            </a:r>
            <a:r>
              <a:rPr lang="en-US">
                <a:solidFill>
                  <a:schemeClr val="bg1"/>
                </a:solidFill>
              </a:rPr>
              <a:t> &gt;= 0 &amp;&amp; </a:t>
            </a:r>
            <a:r>
              <a:rPr lang="en-US" err="1">
                <a:solidFill>
                  <a:schemeClr val="bg1"/>
                </a:solidFill>
              </a:rPr>
              <a:t>yy</a:t>
            </a:r>
            <a:r>
              <a:rPr lang="en-US">
                <a:solidFill>
                  <a:schemeClr val="bg1"/>
                </a:solidFill>
              </a:rPr>
              <a:t> &lt; N 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&amp;&amp; </a:t>
            </a:r>
            <a:r>
              <a:rPr lang="en-US" err="1">
                <a:solidFill>
                  <a:schemeClr val="bg1"/>
                </a:solidFill>
              </a:rPr>
              <a:t>Banco</a:t>
            </a:r>
            <a:r>
              <a:rPr lang="en-US">
                <a:solidFill>
                  <a:schemeClr val="bg1"/>
                </a:solidFill>
              </a:rPr>
              <a:t>[xx][</a:t>
            </a:r>
            <a:r>
              <a:rPr lang="en-US" err="1">
                <a:solidFill>
                  <a:schemeClr val="bg1"/>
                </a:solidFill>
              </a:rPr>
              <a:t>yy</a:t>
            </a:r>
            <a:r>
              <a:rPr lang="en-US">
                <a:solidFill>
                  <a:schemeClr val="bg1"/>
                </a:solidFill>
              </a:rPr>
              <a:t>] == </a:t>
            </a:r>
            <a:r>
              <a:rPr lang="en-US" smtClean="0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DBD6309-EC5C-4D89-82F6-F2F0CB9A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870" y="224335"/>
            <a:ext cx="4989385" cy="763526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Arial" panose="020B0604020202020204" pitchFamily="34" charset="0"/>
              </a:rPr>
              <a:t>3</a:t>
            </a:r>
            <a:r>
              <a:rPr lang="en-US" smtClean="0">
                <a:cs typeface="Arial" panose="020B0604020202020204" pitchFamily="34" charset="0"/>
              </a:rPr>
              <a:t>. </a:t>
            </a:r>
            <a:r>
              <a:rPr lang="en-US" err="1" smtClean="0">
                <a:cs typeface="Arial" panose="020B0604020202020204" pitchFamily="34" charset="0"/>
              </a:rPr>
              <a:t>Giải</a:t>
            </a:r>
            <a:r>
              <a:rPr lang="en-US" smtClean="0">
                <a:cs typeface="Arial" panose="020B0604020202020204" pitchFamily="34" charset="0"/>
              </a:rPr>
              <a:t> </a:t>
            </a:r>
            <a:r>
              <a:rPr lang="en-US" err="1" smtClean="0">
                <a:cs typeface="Arial" panose="020B0604020202020204" pitchFamily="34" charset="0"/>
              </a:rPr>
              <a:t>pháp</a:t>
            </a:r>
            <a:r>
              <a:rPr lang="en-US" smtClean="0">
                <a:cs typeface="Arial" panose="020B0604020202020204" pitchFamily="34" charset="0"/>
              </a:rPr>
              <a:t> – </a:t>
            </a:r>
            <a:r>
              <a:rPr lang="en-US" err="1" smtClean="0">
                <a:cs typeface="Arial" panose="020B0604020202020204" pitchFamily="34" charset="0"/>
              </a:rPr>
              <a:t>Thuật</a:t>
            </a:r>
            <a:r>
              <a:rPr lang="en-US" smtClean="0">
                <a:cs typeface="Arial" panose="020B0604020202020204" pitchFamily="34" charset="0"/>
              </a:rPr>
              <a:t> </a:t>
            </a:r>
            <a:r>
              <a:rPr lang="en-US" err="1" smtClean="0">
                <a:cs typeface="Arial" panose="020B0604020202020204" pitchFamily="34" charset="0"/>
              </a:rPr>
              <a:t>toán</a:t>
            </a:r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73B6D0B-E429-4483-98BC-42A7021E1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36" y="1395617"/>
            <a:ext cx="2574959" cy="2218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086" y="3797785"/>
            <a:ext cx="227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xx &gt;= 0 &amp;&amp; xx &lt; N 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&amp;&amp; </a:t>
            </a:r>
            <a:r>
              <a:rPr lang="en-US" err="1">
                <a:solidFill>
                  <a:schemeClr val="bg1"/>
                </a:solidFill>
              </a:rPr>
              <a:t>yy</a:t>
            </a:r>
            <a:r>
              <a:rPr lang="en-US">
                <a:solidFill>
                  <a:schemeClr val="bg1"/>
                </a:solidFill>
              </a:rPr>
              <a:t> &gt;= 0 &amp;&amp; </a:t>
            </a:r>
            <a:r>
              <a:rPr lang="en-US" err="1">
                <a:solidFill>
                  <a:schemeClr val="bg1"/>
                </a:solidFill>
              </a:rPr>
              <a:t>yy</a:t>
            </a:r>
            <a:r>
              <a:rPr lang="en-US">
                <a:solidFill>
                  <a:schemeClr val="bg1"/>
                </a:solidFill>
              </a:rPr>
              <a:t> &lt; N 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&amp;&amp; </a:t>
            </a:r>
            <a:r>
              <a:rPr lang="en-US" err="1">
                <a:solidFill>
                  <a:schemeClr val="bg1"/>
                </a:solidFill>
              </a:rPr>
              <a:t>Banco</a:t>
            </a:r>
            <a:r>
              <a:rPr lang="en-US">
                <a:solidFill>
                  <a:schemeClr val="bg1"/>
                </a:solidFill>
              </a:rPr>
              <a:t>[xx][</a:t>
            </a:r>
            <a:r>
              <a:rPr lang="en-US" err="1">
                <a:solidFill>
                  <a:schemeClr val="bg1"/>
                </a:solidFill>
              </a:rPr>
              <a:t>yy</a:t>
            </a:r>
            <a:r>
              <a:rPr lang="en-US">
                <a:solidFill>
                  <a:schemeClr val="bg1"/>
                </a:solidFill>
              </a:rPr>
              <a:t>] == </a:t>
            </a:r>
            <a:r>
              <a:rPr lang="en-US" smtClean="0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0530" y="4062758"/>
            <a:ext cx="190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Banco[xx</a:t>
            </a:r>
            <a:r>
              <a:rPr lang="en-US">
                <a:solidFill>
                  <a:schemeClr val="bg1"/>
                </a:solidFill>
              </a:rPr>
              <a:t>][</a:t>
            </a:r>
            <a:r>
              <a:rPr lang="en-US" err="1">
                <a:solidFill>
                  <a:schemeClr val="bg1"/>
                </a:solidFill>
              </a:rPr>
              <a:t>yy</a:t>
            </a:r>
            <a:r>
              <a:rPr lang="en-US">
                <a:solidFill>
                  <a:schemeClr val="bg1"/>
                </a:solidFill>
              </a:rPr>
              <a:t>] == </a:t>
            </a:r>
            <a:r>
              <a:rPr lang="en-US" smtClean="0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7DBD6309-EC5C-4D89-82F6-F2F0CB9A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870" y="224335"/>
            <a:ext cx="4989385" cy="763526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Arial" panose="020B0604020202020204" pitchFamily="34" charset="0"/>
              </a:rPr>
              <a:t>3</a:t>
            </a:r>
            <a:r>
              <a:rPr lang="en-US" smtClean="0">
                <a:cs typeface="Arial" panose="020B0604020202020204" pitchFamily="34" charset="0"/>
              </a:rPr>
              <a:t>. </a:t>
            </a:r>
            <a:r>
              <a:rPr lang="en-US" err="1" smtClean="0">
                <a:cs typeface="Arial" panose="020B0604020202020204" pitchFamily="34" charset="0"/>
              </a:rPr>
              <a:t>Giải</a:t>
            </a:r>
            <a:r>
              <a:rPr lang="en-US" smtClean="0">
                <a:cs typeface="Arial" panose="020B0604020202020204" pitchFamily="34" charset="0"/>
              </a:rPr>
              <a:t> </a:t>
            </a:r>
            <a:r>
              <a:rPr lang="en-US" err="1" smtClean="0">
                <a:cs typeface="Arial" panose="020B0604020202020204" pitchFamily="34" charset="0"/>
              </a:rPr>
              <a:t>pháp</a:t>
            </a:r>
            <a:r>
              <a:rPr lang="en-US" smtClean="0">
                <a:cs typeface="Arial" panose="020B0604020202020204" pitchFamily="34" charset="0"/>
              </a:rPr>
              <a:t> – </a:t>
            </a:r>
            <a:r>
              <a:rPr lang="en-US" err="1" smtClean="0">
                <a:cs typeface="Arial" panose="020B0604020202020204" pitchFamily="34" charset="0"/>
              </a:rPr>
              <a:t>Thuật</a:t>
            </a:r>
            <a:r>
              <a:rPr lang="en-US" smtClean="0">
                <a:cs typeface="Arial" panose="020B0604020202020204" pitchFamily="34" charset="0"/>
              </a:rPr>
              <a:t> </a:t>
            </a:r>
            <a:r>
              <a:rPr lang="en-US" err="1" smtClean="0">
                <a:cs typeface="Arial" panose="020B0604020202020204" pitchFamily="34" charset="0"/>
              </a:rPr>
              <a:t>toán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6" name="Arrow: Right 5">
            <a:extLst>
              <a:ext uri="{FF2B5EF4-FFF2-40B4-BE49-F238E27FC236}">
                <a16:creationId xmlns="" xmlns:a16="http://schemas.microsoft.com/office/drawing/2014/main" id="{3CD0A9FF-1785-45E6-8310-DCCA76D38AE9}"/>
              </a:ext>
            </a:extLst>
          </p:cNvPr>
          <p:cNvSpPr/>
          <p:nvPr/>
        </p:nvSpPr>
        <p:spPr>
          <a:xfrm>
            <a:off x="4338673" y="4047072"/>
            <a:ext cx="690283" cy="41447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F3B8184-D589-47BC-A5E2-FE8F6781F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62" y="1704438"/>
            <a:ext cx="3159076" cy="2842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396C84E-8522-4F1E-8B48-F99F9EAF6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90" y="1704438"/>
            <a:ext cx="3159076" cy="28420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7DBD6309-EC5C-4D89-82F6-F2F0CB9A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870" y="224335"/>
            <a:ext cx="4989385" cy="763526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Arial" panose="020B0604020202020204" pitchFamily="34" charset="0"/>
              </a:rPr>
              <a:t>3</a:t>
            </a:r>
            <a:r>
              <a:rPr lang="en-US" smtClean="0">
                <a:cs typeface="Arial" panose="020B0604020202020204" pitchFamily="34" charset="0"/>
              </a:rPr>
              <a:t>. </a:t>
            </a:r>
            <a:r>
              <a:rPr lang="en-US" err="1" smtClean="0">
                <a:cs typeface="Arial" panose="020B0604020202020204" pitchFamily="34" charset="0"/>
              </a:rPr>
              <a:t>Giải</a:t>
            </a:r>
            <a:r>
              <a:rPr lang="en-US" smtClean="0">
                <a:cs typeface="Arial" panose="020B0604020202020204" pitchFamily="34" charset="0"/>
              </a:rPr>
              <a:t> </a:t>
            </a:r>
            <a:r>
              <a:rPr lang="en-US" err="1" smtClean="0">
                <a:cs typeface="Arial" panose="020B0604020202020204" pitchFamily="34" charset="0"/>
              </a:rPr>
              <a:t>pháp</a:t>
            </a:r>
            <a:r>
              <a:rPr lang="en-US" smtClean="0">
                <a:cs typeface="Arial" panose="020B0604020202020204" pitchFamily="34" charset="0"/>
              </a:rPr>
              <a:t> – </a:t>
            </a:r>
            <a:r>
              <a:rPr lang="en-US" err="1" smtClean="0">
                <a:cs typeface="Arial" panose="020B0604020202020204" pitchFamily="34" charset="0"/>
              </a:rPr>
              <a:t>Thuật</a:t>
            </a:r>
            <a:r>
              <a:rPr lang="en-US" smtClean="0">
                <a:cs typeface="Arial" panose="020B0604020202020204" pitchFamily="34" charset="0"/>
              </a:rPr>
              <a:t> </a:t>
            </a:r>
            <a:r>
              <a:rPr lang="en-US" err="1" smtClean="0">
                <a:cs typeface="Arial" panose="020B0604020202020204" pitchFamily="34" charset="0"/>
              </a:rPr>
              <a:t>toán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152400" y="4572002"/>
            <a:ext cx="415636" cy="325581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798DFBF-46C5-4225-B309-1BF403BA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5" y="1611152"/>
            <a:ext cx="2984794" cy="2959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669E200-2F85-4B4D-9C42-8E0967B1F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42" y="1611152"/>
            <a:ext cx="2995483" cy="2959962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076454" y="271648"/>
            <a:ext cx="4549603" cy="763525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4</a:t>
            </a:r>
            <a:r>
              <a:rPr lang="en-US" smtClean="0"/>
              <a:t>.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thử</a:t>
            </a:r>
            <a:r>
              <a:rPr lang="en-US" smtClean="0"/>
              <a:t> </a:t>
            </a:r>
            <a:r>
              <a:rPr lang="en-US" err="1" smtClean="0"/>
              <a:t>nghiệm</a:t>
            </a:r>
            <a:endParaRPr lang="en-US"/>
          </a:p>
        </p:txBody>
      </p:sp>
      <p:sp>
        <p:nvSpPr>
          <p:cNvPr id="10" name="Arrow: Right 5">
            <a:extLst>
              <a:ext uri="{FF2B5EF4-FFF2-40B4-BE49-F238E27FC236}">
                <a16:creationId xmlns="" xmlns:a16="http://schemas.microsoft.com/office/drawing/2014/main" id="{3CD0A9FF-1785-45E6-8310-DCCA76D38AE9}"/>
              </a:ext>
            </a:extLst>
          </p:cNvPr>
          <p:cNvSpPr/>
          <p:nvPr/>
        </p:nvSpPr>
        <p:spPr>
          <a:xfrm>
            <a:off x="4165736" y="2883895"/>
            <a:ext cx="690283" cy="41447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er\Desktop\sourc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56" y="381000"/>
            <a:ext cx="6858000" cy="49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46415" y="136358"/>
            <a:ext cx="4349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mtClean="0">
                <a:latin typeface="Air Millhouse  Italic" pitchFamily="2" charset="0"/>
              </a:rPr>
              <a:t>THE END</a:t>
            </a:r>
            <a:endParaRPr lang="en-US" sz="6000" b="1">
              <a:latin typeface="Air Millhouse  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2550" y="2477060"/>
            <a:ext cx="4161286" cy="848031"/>
          </a:xfrm>
        </p:spPr>
        <p:txBody>
          <a:bodyPr>
            <a:normAutofit/>
          </a:bodyPr>
          <a:lstStyle/>
          <a:p>
            <a:pPr algn="l"/>
            <a:r>
              <a:rPr lang="en-US" b="1" smtClean="0"/>
              <a:t>MÃ ĐI TUẦN (STACK)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6151419" y="1849583"/>
            <a:ext cx="132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err="1" smtClean="0">
                <a:solidFill>
                  <a:srgbClr val="FF0000"/>
                </a:solidFill>
                <a:latin typeface="+mj-lt"/>
              </a:rPr>
              <a:t>Đề</a:t>
            </a:r>
            <a:r>
              <a:rPr lang="en-US" sz="3600" i="1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600" i="1" err="1" smtClean="0">
                <a:solidFill>
                  <a:srgbClr val="FF0000"/>
                </a:solidFill>
                <a:latin typeface="+mj-lt"/>
              </a:rPr>
              <a:t>tài</a:t>
            </a:r>
            <a:endParaRPr lang="en-US" sz="3600" i="1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37835" y="333145"/>
            <a:ext cx="2039508" cy="725349"/>
          </a:xfrm>
        </p:spPr>
        <p:txBody>
          <a:bodyPr>
            <a:noAutofit/>
          </a:bodyPr>
          <a:lstStyle/>
          <a:p>
            <a:r>
              <a:rPr lang="en-US" sz="5000" err="1" smtClean="0"/>
              <a:t>Bố</a:t>
            </a:r>
            <a:r>
              <a:rPr lang="en-US" sz="5000" smtClean="0"/>
              <a:t> </a:t>
            </a:r>
            <a:r>
              <a:rPr lang="en-US" sz="5000" err="1" smtClean="0"/>
              <a:t>cục</a:t>
            </a:r>
            <a:endParaRPr lang="en-US" sz="5000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1967358" y="1336963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1. </a:t>
            </a:r>
            <a:r>
              <a:rPr lang="en-US" sz="2800" err="1" smtClean="0">
                <a:latin typeface="+mj-lt"/>
              </a:rPr>
              <a:t>Giới</a:t>
            </a:r>
            <a:r>
              <a:rPr lang="en-US" sz="2800" smtClean="0">
                <a:latin typeface="+mj-lt"/>
              </a:rPr>
              <a:t> </a:t>
            </a:r>
            <a:r>
              <a:rPr lang="en-US" sz="2800" err="1" smtClean="0">
                <a:latin typeface="+mj-lt"/>
              </a:rPr>
              <a:t>thiệu</a:t>
            </a:r>
            <a:endParaRPr lang="en-US" sz="2800">
              <a:latin typeface="+mj-lt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967358" y="2033359"/>
            <a:ext cx="728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2. </a:t>
            </a:r>
            <a:r>
              <a:rPr lang="en-US" sz="2800" err="1" smtClean="0"/>
              <a:t>Mô</a:t>
            </a:r>
            <a:r>
              <a:rPr lang="en-US" sz="2800" smtClean="0"/>
              <a:t> </a:t>
            </a:r>
            <a:r>
              <a:rPr lang="en-US" sz="2800" err="1"/>
              <a:t>tả</a:t>
            </a:r>
            <a:r>
              <a:rPr lang="en-US" sz="2800"/>
              <a:t> - </a:t>
            </a:r>
            <a:r>
              <a:rPr lang="en-US" sz="2800" err="1"/>
              <a:t>Xây</a:t>
            </a:r>
            <a:r>
              <a:rPr lang="en-US" sz="2800"/>
              <a:t> </a:t>
            </a:r>
            <a:r>
              <a:rPr lang="en-US" sz="2800" err="1"/>
              <a:t>dựng</a:t>
            </a:r>
            <a:r>
              <a:rPr lang="en-US" sz="2800"/>
              <a:t> </a:t>
            </a:r>
            <a:r>
              <a:rPr lang="en-US" sz="2800" err="1"/>
              <a:t>cấu</a:t>
            </a:r>
            <a:r>
              <a:rPr lang="en-US" sz="2800"/>
              <a:t> </a:t>
            </a:r>
            <a:r>
              <a:rPr lang="en-US" sz="2800" err="1"/>
              <a:t>trúc</a:t>
            </a:r>
            <a:r>
              <a:rPr lang="en-US" sz="2800"/>
              <a:t> </a:t>
            </a:r>
            <a:r>
              <a:rPr lang="en-US" sz="2800" err="1"/>
              <a:t>dữ</a:t>
            </a:r>
            <a:r>
              <a:rPr lang="en-US" sz="2800"/>
              <a:t> </a:t>
            </a:r>
            <a:r>
              <a:rPr lang="en-US" sz="2800" err="1"/>
              <a:t>liệu</a:t>
            </a:r>
            <a:r>
              <a:rPr lang="en-US" sz="2800"/>
              <a:t> </a:t>
            </a:r>
            <a:r>
              <a:rPr lang="en-US" sz="2800" err="1"/>
              <a:t>cho</a:t>
            </a:r>
            <a:r>
              <a:rPr lang="en-US" sz="2800"/>
              <a:t> </a:t>
            </a:r>
            <a:r>
              <a:rPr lang="en-US" sz="2800" err="1"/>
              <a:t>bài</a:t>
            </a:r>
            <a:r>
              <a:rPr lang="en-US" sz="2800"/>
              <a:t> </a:t>
            </a:r>
            <a:r>
              <a:rPr lang="en-US" sz="2800" err="1"/>
              <a:t>toán</a:t>
            </a:r>
            <a:endParaRPr lang="en-US" sz="2800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67358" y="2715900"/>
            <a:ext cx="3936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3. </a:t>
            </a:r>
            <a:r>
              <a:rPr lang="en-US" sz="2800" err="1"/>
              <a:t>Giải</a:t>
            </a:r>
            <a:r>
              <a:rPr lang="en-US" sz="2800"/>
              <a:t> </a:t>
            </a:r>
            <a:r>
              <a:rPr lang="en-US" sz="2800" err="1"/>
              <a:t>pháp</a:t>
            </a:r>
            <a:r>
              <a:rPr lang="en-US" sz="2800"/>
              <a:t> – </a:t>
            </a:r>
            <a:r>
              <a:rPr lang="en-US" sz="2800" err="1"/>
              <a:t>Thuật</a:t>
            </a:r>
            <a:r>
              <a:rPr lang="en-US" sz="2800"/>
              <a:t> </a:t>
            </a:r>
            <a:r>
              <a:rPr lang="en-US" sz="2800" err="1"/>
              <a:t>toán</a:t>
            </a:r>
            <a:r>
              <a:rPr lang="en-US" sz="2800"/>
              <a:t> </a:t>
            </a: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967358" y="3412295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4. </a:t>
            </a:r>
            <a:r>
              <a:rPr lang="en-US" sz="2800" err="1" smtClean="0"/>
              <a:t>Lập</a:t>
            </a:r>
            <a:r>
              <a:rPr lang="en-US" sz="2800" smtClean="0"/>
              <a:t> </a:t>
            </a:r>
            <a:r>
              <a:rPr lang="en-US" sz="2800" err="1"/>
              <a:t>trình</a:t>
            </a:r>
            <a:r>
              <a:rPr lang="en-US" sz="2800"/>
              <a:t> </a:t>
            </a:r>
            <a:r>
              <a:rPr lang="en-US" sz="2800" err="1"/>
              <a:t>thử</a:t>
            </a:r>
            <a:r>
              <a:rPr lang="en-US" sz="2800"/>
              <a:t> </a:t>
            </a:r>
            <a:r>
              <a:rPr lang="en-US" sz="2800" err="1" smtClean="0"/>
              <a:t>nghiệm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6454" y="271648"/>
            <a:ext cx="4549603" cy="763525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endParaRPr lang="en-US"/>
          </a:p>
        </p:txBody>
      </p:sp>
      <p:pic>
        <p:nvPicPr>
          <p:cNvPr id="14" name="Content Placeholder 4">
            <a:extLst>
              <a:ext uri="{FF2B5EF4-FFF2-40B4-BE49-F238E27FC236}">
                <a16:creationId xmlns="" xmlns:a16="http://schemas.microsoft.com/office/drawing/2014/main" id="{04FA0780-B52D-4DA4-8377-B09EA79F2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99" y="1657416"/>
            <a:ext cx="2632187" cy="2632187"/>
          </a:xfr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06411E5-5DE8-49C6-B372-0D063329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6" y="1657418"/>
            <a:ext cx="2632186" cy="2632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C15C9CC-5522-409A-9C0C-89660B587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4" y="1657417"/>
            <a:ext cx="2632187" cy="2632186"/>
          </a:xfrm>
          <a:prstGeom prst="rect">
            <a:avLst/>
          </a:prstGeom>
        </p:spPr>
      </p:pic>
      <p:sp>
        <p:nvSpPr>
          <p:cNvPr id="18" name="Left Arrow 17">
            <a:hlinkClick r:id="rId5" action="ppaction://hlinksldjump"/>
          </p:cNvPr>
          <p:cNvSpPr/>
          <p:nvPr/>
        </p:nvSpPr>
        <p:spPr>
          <a:xfrm>
            <a:off x="152400" y="4572002"/>
            <a:ext cx="415636" cy="325581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D6309-EC5C-4D89-82F6-F2F0CB9A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870" y="224335"/>
            <a:ext cx="4989385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>
                <a:cs typeface="Arial" panose="020B0604020202020204" pitchFamily="34" charset="0"/>
              </a:rPr>
              <a:t>2. </a:t>
            </a:r>
            <a:r>
              <a:rPr lang="en-US" err="1">
                <a:cs typeface="Arial" panose="020B0604020202020204" pitchFamily="34" charset="0"/>
              </a:rPr>
              <a:t>Mô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 err="1">
                <a:cs typeface="Arial" panose="020B0604020202020204" pitchFamily="34" charset="0"/>
              </a:rPr>
              <a:t>tả</a:t>
            </a:r>
            <a:r>
              <a:rPr lang="en-US">
                <a:cs typeface="Arial" panose="020B0604020202020204" pitchFamily="34" charset="0"/>
              </a:rPr>
              <a:t> - </a:t>
            </a:r>
            <a:r>
              <a:rPr lang="en-US" err="1">
                <a:cs typeface="Arial" panose="020B0604020202020204" pitchFamily="34" charset="0"/>
              </a:rPr>
              <a:t>Xây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 err="1">
                <a:cs typeface="Arial" panose="020B0604020202020204" pitchFamily="34" charset="0"/>
              </a:rPr>
              <a:t>dựng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>
                <a:cs typeface="Arial" panose="020B0604020202020204" pitchFamily="34" charset="0"/>
              </a:rPr>
              <a:t/>
            </a:r>
            <a:br>
              <a:rPr lang="en-US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cấu </a:t>
            </a:r>
            <a:r>
              <a:rPr lang="en-US" err="1">
                <a:cs typeface="Arial" panose="020B0604020202020204" pitchFamily="34" charset="0"/>
              </a:rPr>
              <a:t>trúc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 err="1">
                <a:cs typeface="Arial" panose="020B0604020202020204" pitchFamily="34" charset="0"/>
              </a:rPr>
              <a:t>dữ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 err="1">
                <a:cs typeface="Arial" panose="020B0604020202020204" pitchFamily="34" charset="0"/>
              </a:rPr>
              <a:t>liệu</a:t>
            </a:r>
            <a:endParaRPr lang="en-US"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BBBC50F-F1C0-4631-B096-59870D04A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06" y="1934031"/>
            <a:ext cx="2317205" cy="2294149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="" xmlns:a16="http://schemas.microsoft.com/office/drawing/2014/main" id="{7E80C757-171F-44E9-BEAB-8C0D0A21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7" y="1928587"/>
            <a:ext cx="2317205" cy="2297928"/>
          </a:xfr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6BD7E0E6-51A3-4041-8AA2-81FD3349A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55" y="1932366"/>
            <a:ext cx="2317205" cy="22941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6E9AA8D-C017-4179-9E1C-E1427C9A7091}"/>
              </a:ext>
            </a:extLst>
          </p:cNvPr>
          <p:cNvSpPr txBox="1"/>
          <p:nvPr/>
        </p:nvSpPr>
        <p:spPr>
          <a:xfrm>
            <a:off x="1242349" y="4363386"/>
            <a:ext cx="114521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76786BC-9357-4F28-B755-B70D0FEFD80B}"/>
              </a:ext>
            </a:extLst>
          </p:cNvPr>
          <p:cNvSpPr txBox="1"/>
          <p:nvPr/>
        </p:nvSpPr>
        <p:spPr>
          <a:xfrm>
            <a:off x="4022660" y="4363386"/>
            <a:ext cx="119848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14340FD-8363-44D3-B1F8-D28DD8C2A9D7}"/>
              </a:ext>
            </a:extLst>
          </p:cNvPr>
          <p:cNvSpPr txBox="1"/>
          <p:nvPr/>
        </p:nvSpPr>
        <p:spPr>
          <a:xfrm>
            <a:off x="6751399" y="4363386"/>
            <a:ext cx="141585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DI CHUYỂN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A2B9873-8549-4299-AAB5-A615953BA592}"/>
              </a:ext>
            </a:extLst>
          </p:cNvPr>
          <p:cNvSpPr txBox="1"/>
          <p:nvPr/>
        </p:nvSpPr>
        <p:spPr>
          <a:xfrm>
            <a:off x="656354" y="1317092"/>
            <a:ext cx="2317205" cy="4231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300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2300" i="1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300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1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endParaRPr lang="en-US" sz="23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6333D6B2-0B0A-4BF6-9429-6D12FFC49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6" y="2009648"/>
            <a:ext cx="2344163" cy="2171354"/>
          </a:xfrm>
        </p:spPr>
      </p:pic>
      <p:pic>
        <p:nvPicPr>
          <p:cNvPr id="4" name="Picture 3">
            <a:hlinkClick r:id="rId4" action="ppaction://hlinksldjump"/>
            <a:extLst>
              <a:ext uri="{FF2B5EF4-FFF2-40B4-BE49-F238E27FC236}">
                <a16:creationId xmlns="" xmlns:a16="http://schemas.microsoft.com/office/drawing/2014/main" id="{7375C44F-51D4-4A68-BEEA-82AE09759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82" y="2009648"/>
            <a:ext cx="2344163" cy="2171354"/>
          </a:xfrm>
          <a:prstGeom prst="rect">
            <a:avLst/>
          </a:prstGeom>
        </p:spPr>
      </p:pic>
      <p:pic>
        <p:nvPicPr>
          <p:cNvPr id="6" name="Picture 5">
            <a:hlinkClick r:id="rId6" action="ppaction://hlinksldjump"/>
            <a:extLst>
              <a:ext uri="{FF2B5EF4-FFF2-40B4-BE49-F238E27FC236}">
                <a16:creationId xmlns="" xmlns:a16="http://schemas.microsoft.com/office/drawing/2014/main" id="{0695AC9D-8CAF-4AA0-978A-CA4D648EF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87" y="2009648"/>
            <a:ext cx="2344163" cy="21713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DBD6309-EC5C-4D89-82F6-F2F0CB9A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870" y="224335"/>
            <a:ext cx="4989385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>
                <a:cs typeface="Arial" panose="020B0604020202020204" pitchFamily="34" charset="0"/>
              </a:rPr>
              <a:t>2. </a:t>
            </a:r>
            <a:r>
              <a:rPr lang="en-US" err="1">
                <a:cs typeface="Arial" panose="020B0604020202020204" pitchFamily="34" charset="0"/>
              </a:rPr>
              <a:t>Mô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 err="1">
                <a:cs typeface="Arial" panose="020B0604020202020204" pitchFamily="34" charset="0"/>
              </a:rPr>
              <a:t>tả</a:t>
            </a:r>
            <a:r>
              <a:rPr lang="en-US">
                <a:cs typeface="Arial" panose="020B0604020202020204" pitchFamily="34" charset="0"/>
              </a:rPr>
              <a:t> - </a:t>
            </a:r>
            <a:r>
              <a:rPr lang="en-US" err="1">
                <a:cs typeface="Arial" panose="020B0604020202020204" pitchFamily="34" charset="0"/>
              </a:rPr>
              <a:t>Xây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 err="1">
                <a:cs typeface="Arial" panose="020B0604020202020204" pitchFamily="34" charset="0"/>
              </a:rPr>
              <a:t>dựng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 smtClean="0">
                <a:cs typeface="Arial" panose="020B0604020202020204" pitchFamily="34" charset="0"/>
              </a:rPr>
              <a:t/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cấu </a:t>
            </a:r>
            <a:r>
              <a:rPr lang="en-US" err="1">
                <a:cs typeface="Arial" panose="020B0604020202020204" pitchFamily="34" charset="0"/>
              </a:rPr>
              <a:t>trúc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 err="1">
                <a:cs typeface="Arial" panose="020B0604020202020204" pitchFamily="34" charset="0"/>
              </a:rPr>
              <a:t>dữ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 err="1">
                <a:cs typeface="Arial" panose="020B0604020202020204" pitchFamily="34" charset="0"/>
              </a:rPr>
              <a:t>liệu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2B9873-8549-4299-AAB5-A615953BA592}"/>
              </a:ext>
            </a:extLst>
          </p:cNvPr>
          <p:cNvSpPr txBox="1"/>
          <p:nvPr/>
        </p:nvSpPr>
        <p:spPr>
          <a:xfrm>
            <a:off x="656354" y="1351727"/>
            <a:ext cx="4282791" cy="4231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300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2300" i="1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300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1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300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1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300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1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300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1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300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1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3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1957182C-81BA-492B-B62F-6FCAFD794771}"/>
              </a:ext>
            </a:extLst>
          </p:cNvPr>
          <p:cNvSpPr txBox="1">
            <a:spLocks/>
          </p:cNvSpPr>
          <p:nvPr/>
        </p:nvSpPr>
        <p:spPr>
          <a:xfrm>
            <a:off x="588818" y="1809082"/>
            <a:ext cx="4384964" cy="254166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qua, ô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0)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pPr algn="just">
              <a:lnSpc>
                <a:spcPct val="120000"/>
              </a:lnSpc>
            </a:pP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sobuocdichuyen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5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qua.</a:t>
            </a:r>
            <a:endParaRPr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6">
            <a:extLst>
              <a:ext uri="{FF2B5EF4-FFF2-40B4-BE49-F238E27FC236}">
                <a16:creationId xmlns="" xmlns:a16="http://schemas.microsoft.com/office/drawing/2014/main" id="{4D88559C-D3BD-44AA-80D0-9DF88E2B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616" y="1622469"/>
            <a:ext cx="3253375" cy="2914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44636" y="297873"/>
            <a:ext cx="5155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003635"/>
                </a:solidFill>
              </a:rPr>
              <a:t>2.2. </a:t>
            </a:r>
            <a:r>
              <a:rPr lang="en-US" sz="3200" err="1" smtClean="0">
                <a:solidFill>
                  <a:srgbClr val="003635"/>
                </a:solidFill>
              </a:rPr>
              <a:t>Xây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dựng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cấu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trúc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dữ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liệu</a:t>
            </a:r>
            <a:endParaRPr lang="en-US" sz="3200">
              <a:solidFill>
                <a:srgbClr val="003635"/>
              </a:solidFill>
            </a:endParaRPr>
          </a:p>
        </p:txBody>
      </p:sp>
      <p:sp>
        <p:nvSpPr>
          <p:cNvPr id="15" name="Left Arrow 14">
            <a:hlinkClick r:id="rId4" action="ppaction://hlinksldjump"/>
          </p:cNvPr>
          <p:cNvSpPr/>
          <p:nvPr/>
        </p:nvSpPr>
        <p:spPr>
          <a:xfrm>
            <a:off x="152400" y="4620491"/>
            <a:ext cx="415636" cy="325581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ABD35E-377A-4F2E-8A33-A6464B0E9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341" y="2079914"/>
            <a:ext cx="4255077" cy="216650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sobuocdichuyen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64</a:t>
            </a:r>
            <a:r>
              <a:rPr lang="en-US" sz="2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66191F-C710-470F-BC93-FF8358F63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21" y="1667093"/>
            <a:ext cx="3268517" cy="3098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4636" y="297873"/>
            <a:ext cx="5155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003635"/>
                </a:solidFill>
              </a:rPr>
              <a:t>2.2. </a:t>
            </a:r>
            <a:r>
              <a:rPr lang="en-US" sz="3200" err="1" smtClean="0">
                <a:solidFill>
                  <a:srgbClr val="003635"/>
                </a:solidFill>
              </a:rPr>
              <a:t>Xây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dựng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cấu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trúc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dữ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liệu</a:t>
            </a:r>
            <a:endParaRPr lang="en-US" sz="3200">
              <a:solidFill>
                <a:srgbClr val="003635"/>
              </a:solidFill>
            </a:endParaRPr>
          </a:p>
        </p:txBody>
      </p:sp>
      <p:sp>
        <p:nvSpPr>
          <p:cNvPr id="7" name="Left Arrow 6">
            <a:hlinkClick r:id="rId3" action="ppaction://hlinksldjump"/>
          </p:cNvPr>
          <p:cNvSpPr/>
          <p:nvPr/>
        </p:nvSpPr>
        <p:spPr>
          <a:xfrm>
            <a:off x="152400" y="4620491"/>
            <a:ext cx="415636" cy="325581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81A801-6EEA-48DC-8CA7-47C0691ED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3673" y="1639669"/>
            <a:ext cx="4038600" cy="311936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đ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FontTx/>
              <a:buChar char="-"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 ] = { 1, 2, 2, 1, -1, -2, -2, -1 };</a:t>
            </a:r>
          </a:p>
          <a:p>
            <a:pPr algn="just">
              <a:buFontTx/>
              <a:buChar char="-"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 ] = { 2, 1, -1, -2, -2, -1, 1, 2 };</a:t>
            </a:r>
            <a:r>
              <a:rPr lang="en-US" sz="240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38FF33B-D3CF-4CBC-949D-CA5AF8746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55" y="1548677"/>
            <a:ext cx="3201071" cy="3325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4636" y="297873"/>
            <a:ext cx="5155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003635"/>
                </a:solidFill>
              </a:rPr>
              <a:t>2.2. </a:t>
            </a:r>
            <a:r>
              <a:rPr lang="en-US" sz="3200" err="1" smtClean="0">
                <a:solidFill>
                  <a:srgbClr val="003635"/>
                </a:solidFill>
              </a:rPr>
              <a:t>Xây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dựng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cấu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trúc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dữ</a:t>
            </a:r>
            <a:r>
              <a:rPr lang="en-US" sz="3200" smtClean="0">
                <a:solidFill>
                  <a:srgbClr val="003635"/>
                </a:solidFill>
              </a:rPr>
              <a:t> </a:t>
            </a:r>
            <a:r>
              <a:rPr lang="en-US" sz="3200" err="1" smtClean="0">
                <a:solidFill>
                  <a:srgbClr val="003635"/>
                </a:solidFill>
              </a:rPr>
              <a:t>liệu</a:t>
            </a:r>
            <a:endParaRPr lang="en-US" sz="3200">
              <a:solidFill>
                <a:srgbClr val="003635"/>
              </a:solidFill>
            </a:endParaRPr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152400" y="4572002"/>
            <a:ext cx="415636" cy="325581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478</Words>
  <Application>Microsoft Office PowerPoint</Application>
  <PresentationFormat>On-screen Show (16:9)</PresentationFormat>
  <Paragraphs>57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MÃ ĐI TUẦN (STACK)</vt:lpstr>
      <vt:lpstr>Bố cục</vt:lpstr>
      <vt:lpstr>1. Giới thiệu</vt:lpstr>
      <vt:lpstr>2. Mô tả - Xây dựng  cấu trúc dữ liệu</vt:lpstr>
      <vt:lpstr>2. Mô tả - Xây dựng  cấu trúc dữ liệu</vt:lpstr>
      <vt:lpstr>PowerPoint Presentation</vt:lpstr>
      <vt:lpstr>PowerPoint Presentation</vt:lpstr>
      <vt:lpstr>PowerPoint Presentation</vt:lpstr>
      <vt:lpstr>3. Giải pháp – Thuật toán</vt:lpstr>
      <vt:lpstr>Quay lui dùng Stack</vt:lpstr>
      <vt:lpstr>3. Giải pháp – Thuật toán</vt:lpstr>
      <vt:lpstr>3. Giải pháp – Thuật toán</vt:lpstr>
      <vt:lpstr>3. Giải pháp – Thuật toán</vt:lpstr>
      <vt:lpstr>4. Lập trình thử nghiệm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2019-12-12T05:29:23Z</dcterms:modified>
</cp:coreProperties>
</file>