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71" r:id="rId15"/>
    <p:sldId id="269" r:id="rId16"/>
    <p:sldId id="270"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D2D15-2B59-4A05-993C-DD6FBFED93CA}" type="datetimeFigureOut">
              <a:rPr lang="en-US" smtClean="0"/>
              <a:t>21/04/2021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73B142-BC60-4E0A-A0A0-5E8349B48B2C}" type="slidenum">
              <a:rPr lang="en-US" smtClean="0"/>
              <a:t>‹#›</a:t>
            </a:fld>
            <a:endParaRPr lang="en-US"/>
          </a:p>
        </p:txBody>
      </p:sp>
    </p:spTree>
    <p:extLst>
      <p:ext uri="{BB962C8B-B14F-4D97-AF65-F5344CB8AC3E}">
        <p14:creationId xmlns:p14="http://schemas.microsoft.com/office/powerpoint/2010/main" val="109773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3B142-BC60-4E0A-A0A0-5E8349B48B2C}" type="slidenum">
              <a:rPr lang="en-US" smtClean="0"/>
              <a:t>1</a:t>
            </a:fld>
            <a:endParaRPr lang="en-US"/>
          </a:p>
        </p:txBody>
      </p:sp>
    </p:spTree>
    <p:extLst>
      <p:ext uri="{BB962C8B-B14F-4D97-AF65-F5344CB8AC3E}">
        <p14:creationId xmlns:p14="http://schemas.microsoft.com/office/powerpoint/2010/main" val="360917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73B142-BC60-4E0A-A0A0-5E8349B48B2C}" type="slidenum">
              <a:rPr lang="en-US" smtClean="0"/>
              <a:t>4</a:t>
            </a:fld>
            <a:endParaRPr lang="en-US"/>
          </a:p>
        </p:txBody>
      </p:sp>
    </p:spTree>
    <p:extLst>
      <p:ext uri="{BB962C8B-B14F-4D97-AF65-F5344CB8AC3E}">
        <p14:creationId xmlns:p14="http://schemas.microsoft.com/office/powerpoint/2010/main" val="34014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62A6BC5-EA44-438D-B49E-D002B6868A8C}" type="datetime1">
              <a:rPr lang="en-US" smtClean="0"/>
              <a:t>21/04/2021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748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13AABB-12FD-4610-99C4-1476F2B4F4F9}" type="datetime1">
              <a:rPr lang="en-US" smtClean="0"/>
              <a:t>21/04/2021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445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0C557-1C98-400D-9D6C-F0E35DE18D90}" type="datetime1">
              <a:rPr lang="en-US" smtClean="0"/>
              <a:t>21/04/2021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17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57D3B-31CD-4ECF-95EB-3CADCD103AA6}" type="datetime1">
              <a:rPr lang="en-US" smtClean="0"/>
              <a:t>21/04/2021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39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B5ED30-4D1D-42DB-A40A-C74DA665BD19}" type="datetime1">
              <a:rPr lang="en-US" smtClean="0"/>
              <a:t>21/04/2021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1543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67A3435-111C-4A20-90B8-7A93214C0F5C}" type="datetime1">
              <a:rPr lang="en-US" smtClean="0"/>
              <a:t>21/04/2021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1869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20064F3-993A-4CE7-8CE5-3492CF5E9F8D}" type="datetime1">
              <a:rPr lang="en-US" smtClean="0"/>
              <a:t>21/04/2021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476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3E91F-47B9-4E4E-A965-AA039CF1BC49}" type="datetime1">
              <a:rPr lang="en-US" smtClean="0"/>
              <a:t>21/04/2021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9050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F2B81A-0806-4B0F-97B6-237FC5F7E63A}" type="datetime1">
              <a:rPr lang="en-US" smtClean="0"/>
              <a:t>21/04/2021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55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397EC4-4C8D-4EC5-8DF2-A98E8E636C9C}" type="datetime1">
              <a:rPr lang="en-US" smtClean="0"/>
              <a:t>21/04/2021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23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3306CA-B725-4DE2-9338-F0EF02E05560}" type="datetime1">
              <a:rPr lang="en-US" smtClean="0"/>
              <a:t>21/04/2021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550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F96631-588A-4338-B871-0F0910B2896C}" type="datetime1">
              <a:rPr lang="en-US" smtClean="0"/>
              <a:t>21/04/2021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7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2B8CD3-27E3-427A-A01C-49A861C11EDF}" type="datetime1">
              <a:rPr lang="en-US" smtClean="0"/>
              <a:t>21/04/2021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850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E8A682-B8C2-4500-9FFB-7338EDBAEE82}" type="datetime1">
              <a:rPr lang="en-US" smtClean="0"/>
              <a:t>21/04/2021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155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C77C1-0F9A-4323-B3F3-7902E7DF2603}" type="datetime1">
              <a:rPr lang="en-US" smtClean="0"/>
              <a:t>21/04/2021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62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BBC79-2D81-4ABE-A165-3BE4FBA9E06D}" type="datetime1">
              <a:rPr lang="en-US" smtClean="0"/>
              <a:t>21/04/2021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39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4DBA78-8C3B-4EAC-9890-F5C9F41EE333}" type="datetime1">
              <a:rPr lang="en-US" smtClean="0"/>
              <a:t>21/04/2021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219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26BF49-BB03-4A42-983B-B3490A7625BF}" type="datetime1">
              <a:rPr lang="en-US" smtClean="0"/>
              <a:t>21/04/2021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512510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iendv.wordpress.com/2016/11/19/neural-networks/" TargetMode="External"/><Relationship Id="rId2" Type="http://schemas.openxmlformats.org/officeDocument/2006/relationships/hyperlink" Target="http://bis.net.vn/forums/p/482/1455.aspx" TargetMode="External"/><Relationship Id="rId1" Type="http://schemas.openxmlformats.org/officeDocument/2006/relationships/slideLayout" Target="../slideLayouts/slideLayout2.xml"/><Relationship Id="rId5" Type="http://schemas.openxmlformats.org/officeDocument/2006/relationships/hyperlink" Target="https://nttuan8.com/bai-1-linear-regression-va-gradient-descent/" TargetMode="External"/><Relationship Id="rId4" Type="http://schemas.openxmlformats.org/officeDocument/2006/relationships/hyperlink" Target="https://dominhhai.github.io/vi/2018/04/nn-intro/"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1"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p:cNvSpPr txBox="1"/>
          <p:nvPr/>
        </p:nvSpPr>
        <p:spPr>
          <a:xfrm>
            <a:off x="8015415" y="3429000"/>
            <a:ext cx="4258963" cy="1754326"/>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Danh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a:t>
            </a:r>
          </a:p>
          <a:p>
            <a:pPr marL="342900" indent="-342900">
              <a:buAutoNum type="arabicPeriod"/>
            </a:pPr>
            <a:r>
              <a:rPr lang="en-US" dirty="0" err="1" smtClean="0">
                <a:latin typeface="Arial" panose="020B0604020202020204" pitchFamily="34" charset="0"/>
                <a:cs typeface="Arial" panose="020B0604020202020204" pitchFamily="34" charset="0"/>
              </a:rPr>
              <a:t>Phạm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Ngọc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 18521571</a:t>
            </a:r>
          </a:p>
          <a:p>
            <a:pPr marL="342900" indent="-342900">
              <a:buAutoNum type="arabicPeriod"/>
            </a:pPr>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Thịnh</a:t>
            </a:r>
            <a:r>
              <a:rPr lang="en-US" dirty="0" smtClean="0">
                <a:latin typeface="Arial" panose="020B0604020202020204" pitchFamily="34" charset="0"/>
                <a:cs typeface="Arial" panose="020B0604020202020204" pitchFamily="34" charset="0"/>
              </a:rPr>
              <a:t> – 18521448</a:t>
            </a:r>
          </a:p>
          <a:p>
            <a:pPr marL="342900" indent="-342900">
              <a:buAutoNum type="arabicPeriod"/>
            </a:pPr>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Tuấn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Quang</a:t>
            </a:r>
            <a:r>
              <a:rPr lang="en-US" dirty="0" smtClean="0">
                <a:latin typeface="Arial" panose="020B0604020202020204" pitchFamily="34" charset="0"/>
                <a:cs typeface="Arial" panose="020B0604020202020204" pitchFamily="34" charset="0"/>
              </a:rPr>
              <a:t> – 18521302</a:t>
            </a:r>
          </a:p>
          <a:p>
            <a:pPr marL="342900" indent="-342900">
              <a:buAutoNum type="arabicPeriod"/>
            </a:pPr>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Minh </a:t>
            </a:r>
            <a:r>
              <a:rPr lang="en-US" dirty="0" err="1" smtClean="0">
                <a:latin typeface="Arial" panose="020B0604020202020204" pitchFamily="34" charset="0"/>
                <a:cs typeface="Arial" panose="020B0604020202020204" pitchFamily="34" charset="0"/>
              </a:rPr>
              <a:t>Quang</a:t>
            </a:r>
            <a:r>
              <a:rPr lang="en-US" dirty="0" smtClean="0">
                <a:latin typeface="Arial" panose="020B0604020202020204" pitchFamily="34" charset="0"/>
                <a:cs typeface="Arial" panose="020B0604020202020204" pitchFamily="34" charset="0"/>
              </a:rPr>
              <a:t> – 18521299</a:t>
            </a:r>
          </a:p>
          <a:p>
            <a:pPr marL="342900" indent="-342900">
              <a:buAutoNum type="arabicPeriod"/>
            </a:pPr>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Vinh</a:t>
            </a:r>
            <a:r>
              <a:rPr lang="en-US" dirty="0" smtClean="0">
                <a:latin typeface="Arial" panose="020B0604020202020204" pitchFamily="34" charset="0"/>
                <a:cs typeface="Arial" panose="020B0604020202020204" pitchFamily="34" charset="0"/>
              </a:rPr>
              <a:t> - 18521653</a:t>
            </a:r>
            <a:endParaRPr lang="en-US" dirty="0">
              <a:latin typeface="Arial" panose="020B0604020202020204" pitchFamily="34" charset="0"/>
              <a:cs typeface="Arial" panose="020B0604020202020204" pitchFamily="34" charset="0"/>
            </a:endParaRPr>
          </a:p>
        </p:txBody>
      </p:sp>
      <p:sp>
        <p:nvSpPr>
          <p:cNvPr id="13" name="Slide Number Placeholder 12"/>
          <p:cNvSpPr>
            <a:spLocks noGrp="1"/>
          </p:cNvSpPr>
          <p:nvPr>
            <p:ph type="sldNum" sz="quarter" idx="12"/>
          </p:nvPr>
        </p:nvSpPr>
        <p:spPr>
          <a:xfrm>
            <a:off x="10819550" y="6492875"/>
            <a:ext cx="771089" cy="365125"/>
          </a:xfrm>
        </p:spPr>
        <p:txBody>
          <a:bodyPr/>
          <a:lstStyle/>
          <a:p>
            <a:fld id="{6D22F896-40B5-4ADD-8801-0D06FADFA095}" type="slidenum">
              <a:rPr lang="en-US" sz="1800" smtClean="0"/>
              <a:t>1</a:t>
            </a:fld>
            <a:endParaRPr lang="en-US" sz="1800" dirty="0"/>
          </a:p>
        </p:txBody>
      </p:sp>
    </p:spTree>
    <p:extLst>
      <p:ext uri="{BB962C8B-B14F-4D97-AF65-F5344CB8AC3E}">
        <p14:creationId xmlns:p14="http://schemas.microsoft.com/office/powerpoint/2010/main" val="1345808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379621"/>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3" y="1203156"/>
                <a:ext cx="9905999" cy="5133475"/>
              </a:xfrm>
            </p:spPr>
            <p:txBody>
              <a:bodyPr/>
              <a:lstStyle/>
              <a:p>
                <a:r>
                  <a:rPr lang="vi-VN" sz="2200" dirty="0" smtClean="0"/>
                  <a:t>Việc lựa chọn Transfer Function có tác động lớn đến kết quả của ANN. Hàm chuyển đổi phi tuyến được sử dụng phổ biến trong ANN</a:t>
                </a:r>
                <a:r>
                  <a:rPr lang="en-US" sz="2200" dirty="0" smtClean="0"/>
                  <a:t> </a:t>
                </a:r>
                <a:r>
                  <a:rPr lang="en-US" sz="2200" dirty="0" err="1" smtClean="0">
                    <a:latin typeface="Arial" panose="020B0604020202020204" pitchFamily="34" charset="0"/>
                    <a:cs typeface="Arial" panose="020B0604020202020204" pitchFamily="34" charset="0"/>
                  </a:rPr>
                  <a:t>trước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đây</a:t>
                </a:r>
                <a:r>
                  <a:rPr lang="vi-VN" sz="2200" dirty="0" smtClean="0">
                    <a:latin typeface="Arial" panose="020B0604020202020204" pitchFamily="34" charset="0"/>
                    <a:cs typeface="Arial" panose="020B0604020202020204" pitchFamily="34" charset="0"/>
                  </a:rPr>
                  <a:t> </a:t>
                </a:r>
                <a:r>
                  <a:rPr lang="vi-VN" sz="2200" dirty="0" smtClean="0"/>
                  <a:t>là sigmoid (logical activation) function.</a:t>
                </a:r>
                <a:endParaRPr lang="en-US" sz="2200" dirty="0"/>
              </a:p>
              <a:p>
                <a:pPr marL="457200" lvl="1" indent="0">
                  <a:buNone/>
                </a:pPr>
                <a:r>
                  <a:rPr lang="en-US" sz="1800" dirty="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𝑇</m:t>
                        </m:r>
                      </m:sub>
                    </m:sSub>
                  </m:oMath>
                </a14:m>
                <a:r>
                  <a:rPr lang="en-US" sz="3200" dirty="0"/>
                  <a:t> =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  </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𝑌</m:t>
                            </m:r>
                          </m:sup>
                        </m:sSup>
                      </m:den>
                    </m:f>
                  </m:oMath>
                </a14:m>
                <a:endParaRPr lang="en-US" sz="3200" dirty="0" smtClean="0"/>
              </a:p>
              <a:p>
                <a:r>
                  <a:rPr lang="en-US" sz="2000" dirty="0" err="1">
                    <a:latin typeface="Arial" panose="020B0604020202020204" pitchFamily="34" charset="0"/>
                    <a:cs typeface="Arial" panose="020B0604020202020204" pitchFamily="34" charset="0"/>
                  </a:rPr>
                  <a:t>K</a:t>
                </a:r>
                <a:r>
                  <a:rPr lang="en-US" sz="2000" dirty="0" err="1" smtClean="0">
                    <a:latin typeface="Arial" panose="020B0604020202020204" pitchFamily="34" charset="0"/>
                    <a:cs typeface="Arial" panose="020B0604020202020204" pitchFamily="34" charset="0"/>
                  </a:rPr>
                  <a:t>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hàm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ReLU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đến</a:t>
                </a:r>
                <a:r>
                  <a:rPr lang="en-US" sz="2000" dirty="0" smtClean="0">
                    <a:latin typeface="Arial" panose="020B0604020202020204" pitchFamily="34" charset="0"/>
                    <a:cs typeface="Arial" panose="020B0604020202020204" pitchFamily="34" charset="0"/>
                  </a:rPr>
                  <a:t> nay </a:t>
                </a:r>
                <a:r>
                  <a:rPr lang="en-US" sz="2000" dirty="0" err="1" smtClean="0">
                    <a:latin typeface="Arial" panose="020B0604020202020204" pitchFamily="34" charset="0"/>
                    <a:cs typeface="Arial" panose="020B0604020202020204" pitchFamily="34" charset="0"/>
                  </a:rPr>
                  <a:t>thì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dụng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mạng</a:t>
                </a:r>
                <a:r>
                  <a:rPr lang="en-US" sz="2000" dirty="0" smtClean="0">
                    <a:latin typeface="Arial" panose="020B0604020202020204" pitchFamily="34" charset="0"/>
                    <a:cs typeface="Arial" panose="020B0604020202020204" pitchFamily="34" charset="0"/>
                  </a:rPr>
                  <a:t> neuron:</a:t>
                </a:r>
              </a:p>
              <a:p>
                <a:pPr marL="0" indent="0">
                  <a:buNone/>
                </a:pPr>
                <a:r>
                  <a:rPr lang="en-US" sz="2000" dirty="0" smtClean="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𝑇</m:t>
                        </m:r>
                      </m:sub>
                    </m:sSub>
                  </m:oMath>
                </a14:m>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max(0, Y)</a:t>
                </a:r>
              </a:p>
              <a:p>
                <a:pPr marL="0" indent="0">
                  <a:buNone/>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𝑇</m:t>
                        </m:r>
                      </m:sub>
                    </m:sSub>
                  </m:oMath>
                </a14:m>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đổi</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Y: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tổng</a:t>
                </a:r>
                <a:endParaRPr lang="en-US" sz="20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457200" lvl="1" indent="0">
                  <a:buNone/>
                </a:pPr>
                <a:endParaRPr lang="en-US" sz="3200" dirty="0" smtClean="0"/>
              </a:p>
              <a:p>
                <a:pPr marL="457200" lvl="1" indent="0">
                  <a:buNone/>
                </a:pPr>
                <a:endParaRPr lang="en-US" dirty="0" smtClean="0"/>
              </a:p>
              <a:p>
                <a:pPr marL="457200" lvl="1"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3" y="1203156"/>
                <a:ext cx="9905999" cy="5133475"/>
              </a:xfrm>
              <a:blipFill rotWithShape="0">
                <a:blip r:embed="rId2"/>
                <a:stretch>
                  <a:fillRect l="-1046" t="-1306" r="-92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a:xfrm>
            <a:off x="10661866" y="6492875"/>
            <a:ext cx="771089" cy="365125"/>
          </a:xfrm>
        </p:spPr>
        <p:txBody>
          <a:bodyPr/>
          <a:lstStyle/>
          <a:p>
            <a:fld id="{6D22F896-40B5-4ADD-8801-0D06FADFA095}" type="slidenum">
              <a:rPr lang="en-US" sz="1800" smtClean="0"/>
              <a:t>10</a:t>
            </a:fld>
            <a:endParaRPr lang="en-US" sz="1800" dirty="0"/>
          </a:p>
        </p:txBody>
      </p:sp>
    </p:spTree>
    <p:extLst>
      <p:ext uri="{BB962C8B-B14F-4D97-AF65-F5344CB8AC3E}">
        <p14:creationId xmlns:p14="http://schemas.microsoft.com/office/powerpoint/2010/main" val="54018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50" y="0"/>
            <a:ext cx="9905998" cy="737937"/>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p:sp>
        <p:nvSpPr>
          <p:cNvPr id="3" name="Content Placeholder 2"/>
          <p:cNvSpPr>
            <a:spLocks noGrp="1"/>
          </p:cNvSpPr>
          <p:nvPr>
            <p:ph idx="1"/>
          </p:nvPr>
        </p:nvSpPr>
        <p:spPr>
          <a:xfrm>
            <a:off x="1141412" y="545432"/>
            <a:ext cx="9905999" cy="5245769"/>
          </a:xfrm>
        </p:spPr>
        <p:txBody>
          <a:bodyPr/>
          <a:lstStyle/>
          <a:p>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truyền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a:t>
            </a:r>
          </a:p>
          <a:p>
            <a:pPr marL="0" indent="0">
              <a:buNone/>
            </a:pPr>
            <a:endParaRPr lang="en-US" dirty="0"/>
          </a:p>
        </p:txBody>
      </p:sp>
      <p:pic>
        <p:nvPicPr>
          <p:cNvPr id="3076" name="Picture 4" descr="hamtruyen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580" y="1039653"/>
            <a:ext cx="6645662" cy="581834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a:xfrm>
            <a:off x="10661865" y="6492875"/>
            <a:ext cx="771089" cy="365125"/>
          </a:xfrm>
        </p:spPr>
        <p:txBody>
          <a:bodyPr/>
          <a:lstStyle/>
          <a:p>
            <a:fld id="{6D22F896-40B5-4ADD-8801-0D06FADFA095}" type="slidenum">
              <a:rPr lang="en-US" sz="1800" smtClean="0"/>
              <a:t>11</a:t>
            </a:fld>
            <a:endParaRPr lang="en-US" sz="1800" dirty="0"/>
          </a:p>
        </p:txBody>
      </p:sp>
    </p:spTree>
    <p:extLst>
      <p:ext uri="{BB962C8B-B14F-4D97-AF65-F5344CB8AC3E}">
        <p14:creationId xmlns:p14="http://schemas.microsoft.com/office/powerpoint/2010/main" val="4036856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học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ANN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2" y="1219200"/>
            <a:ext cx="9905999" cy="5422232"/>
          </a:xfrm>
        </p:spPr>
        <p:txBody>
          <a:bodyPr>
            <a:normAutofit/>
          </a:bodyPr>
          <a:lstStyle/>
          <a:p>
            <a:pPr marL="0" indent="0">
              <a:buNone/>
            </a:pPr>
            <a:r>
              <a:rPr lang="vi-VN" dirty="0"/>
              <a:t>ANN được huấn luyện (Training) hay được học (Learning) theo 2 kỹ thuật cơ bản đó là học có giám sát (Supervised Learning) và học không giám sát (Unsupervised Learning</a:t>
            </a:r>
            <a:r>
              <a:rPr lang="vi-VN" dirty="0" smtClean="0"/>
              <a:t>).</a:t>
            </a:r>
            <a:endParaRPr lang="vi-VN" dirty="0"/>
          </a:p>
          <a:p>
            <a:r>
              <a:rPr lang="vi-VN" dirty="0"/>
              <a:t>Supervised learning: Quá trình Training được lặp lại cho đến kết quả (output) của ANN đạt được giá trị mong muốn (Desired value) đã biết. Điển hình cho kỹ thuật này là mạng Neuron lan truyền ngược (Backpropagation</a:t>
            </a:r>
            <a:r>
              <a:rPr lang="vi-VN" dirty="0" smtClean="0"/>
              <a:t>).</a:t>
            </a:r>
            <a:endParaRPr lang="vi-VN" dirty="0"/>
          </a:p>
          <a:p>
            <a:r>
              <a:rPr lang="vi-VN" dirty="0"/>
              <a:t>Unsupervised learning: Không sử dụng tri thức bên ngoài trong quá trình học (Learning), nên còn gọi là tự tổ chức (Self – Organizing). Mạng Neuron điển hình được huấn luyện theo kiểu Unsupervised là Sefl – Organizing Map (SOM).</a:t>
            </a:r>
            <a:endParaRPr lang="en-US" dirty="0"/>
          </a:p>
        </p:txBody>
      </p:sp>
      <p:sp>
        <p:nvSpPr>
          <p:cNvPr id="4" name="Slide Number Placeholder 3"/>
          <p:cNvSpPr>
            <a:spLocks noGrp="1"/>
          </p:cNvSpPr>
          <p:nvPr>
            <p:ph type="sldNum" sz="quarter" idx="12"/>
          </p:nvPr>
        </p:nvSpPr>
        <p:spPr>
          <a:xfrm>
            <a:off x="10661866" y="6492875"/>
            <a:ext cx="771089" cy="365125"/>
          </a:xfrm>
        </p:spPr>
        <p:txBody>
          <a:bodyPr/>
          <a:lstStyle/>
          <a:p>
            <a:fld id="{6D22F896-40B5-4ADD-8801-0D06FADFA095}" type="slidenum">
              <a:rPr lang="en-US" sz="1800" smtClean="0"/>
              <a:t>12</a:t>
            </a:fld>
            <a:endParaRPr lang="en-US" sz="1800" dirty="0"/>
          </a:p>
        </p:txBody>
      </p:sp>
    </p:spTree>
    <p:extLst>
      <p:ext uri="{BB962C8B-B14F-4D97-AF65-F5344CB8AC3E}">
        <p14:creationId xmlns:p14="http://schemas.microsoft.com/office/powerpoint/2010/main" val="138441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171074"/>
          </a:xfrm>
        </p:spPr>
        <p:txBody>
          <a:bodyPr/>
          <a:lstStyle/>
          <a:p>
            <a:r>
              <a:rPr lang="vi-VN" dirty="0" smtClean="0"/>
              <a:t>Back</a:t>
            </a:r>
            <a:r>
              <a:rPr lang="en-US" dirty="0" smtClean="0"/>
              <a:t>-</a:t>
            </a:r>
            <a:r>
              <a:rPr lang="vi-VN" dirty="0" smtClean="0"/>
              <a:t>propagation</a:t>
            </a:r>
            <a:endParaRPr lang="en-US" dirty="0"/>
          </a:p>
        </p:txBody>
      </p:sp>
      <p:sp>
        <p:nvSpPr>
          <p:cNvPr id="3" name="Content Placeholder 2"/>
          <p:cNvSpPr>
            <a:spLocks noGrp="1"/>
          </p:cNvSpPr>
          <p:nvPr>
            <p:ph idx="1"/>
          </p:nvPr>
        </p:nvSpPr>
        <p:spPr>
          <a:xfrm>
            <a:off x="1141412" y="1042736"/>
            <a:ext cx="9905999" cy="5815263"/>
          </a:xfrm>
        </p:spPr>
        <p:txBody>
          <a:bodyPr>
            <a:normAutofit/>
          </a:bodyPr>
          <a:lstStyle/>
          <a:p>
            <a:r>
              <a:rPr lang="vi-VN" dirty="0"/>
              <a:t>Lan truyền ngược (back-propagation</a:t>
            </a:r>
            <a:r>
              <a:rPr lang="vi-VN" dirty="0" smtClean="0"/>
              <a:t>)</a:t>
            </a:r>
            <a:r>
              <a:rPr lang="en-US" dirty="0" smtClean="0"/>
              <a:t> </a:t>
            </a:r>
            <a:r>
              <a:rPr lang="vi-VN" dirty="0" smtClean="0"/>
              <a:t>là </a:t>
            </a:r>
            <a:r>
              <a:rPr lang="vi-VN" dirty="0"/>
              <a:t>phương pháp huấn luyện mạng ANN với mục tiêu xác định trọng số tối ưu cho mạng thông qua việc lặp đi lặp lại 2 quá trình: lan truyền tiến (tính giá trị đầu ra của mạng từ đó tính sai số giữa giá trị này với giá trị mong muốn). Tiếp theo là quá trình lan truyền ngược sai số (dựa vào sai số sẽ cập nhật lại các trọng số</a:t>
            </a:r>
            <a:r>
              <a:rPr lang="vi-VN" dirty="0" smtClean="0"/>
              <a:t>).</a:t>
            </a:r>
            <a:r>
              <a:rPr lang="en-US" dirty="0" smtClean="0"/>
              <a:t> </a:t>
            </a:r>
          </a:p>
          <a:p>
            <a:r>
              <a:rPr lang="vi-VN" dirty="0" smtClean="0"/>
              <a:t>Quá </a:t>
            </a:r>
            <a:r>
              <a:rPr lang="vi-VN" dirty="0"/>
              <a:t>trình huấn luyện mạng bắt đầu bằng việc khởi tạo giá trị trọng số của mạng một cách ngẫu nhiên.</a:t>
            </a:r>
            <a:endParaRPr lang="en-US" dirty="0"/>
          </a:p>
        </p:txBody>
      </p:sp>
      <p:sp>
        <p:nvSpPr>
          <p:cNvPr id="4" name="Slide Number Placeholder 3"/>
          <p:cNvSpPr>
            <a:spLocks noGrp="1"/>
          </p:cNvSpPr>
          <p:nvPr>
            <p:ph type="sldNum" sz="quarter" idx="12"/>
          </p:nvPr>
        </p:nvSpPr>
        <p:spPr>
          <a:xfrm>
            <a:off x="10661865" y="6492874"/>
            <a:ext cx="771089" cy="365125"/>
          </a:xfrm>
        </p:spPr>
        <p:txBody>
          <a:bodyPr/>
          <a:lstStyle/>
          <a:p>
            <a:fld id="{6D22F896-40B5-4ADD-8801-0D06FADFA095}" type="slidenum">
              <a:rPr lang="en-US" sz="1800" smtClean="0"/>
              <a:t>13</a:t>
            </a:fld>
            <a:endParaRPr lang="en-US" sz="1800" dirty="0"/>
          </a:p>
        </p:txBody>
      </p:sp>
    </p:spTree>
    <p:extLst>
      <p:ext uri="{BB962C8B-B14F-4D97-AF65-F5344CB8AC3E}">
        <p14:creationId xmlns:p14="http://schemas.microsoft.com/office/powerpoint/2010/main" val="389566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14400"/>
            <a:ext cx="9905999" cy="4876801"/>
          </a:xfrm>
        </p:spPr>
        <p:txBody>
          <a:bodyPr/>
          <a:lstStyle/>
          <a:p>
            <a:r>
              <a:rPr lang="vi-VN" dirty="0">
                <a:latin typeface="Arial" panose="020B0604020202020204" pitchFamily="34" charset="0"/>
                <a:cs typeface="Arial" panose="020B0604020202020204" pitchFamily="34" charset="0"/>
              </a:rPr>
              <a:t>Quá trình </a:t>
            </a:r>
            <a:r>
              <a:rPr lang="vi-VN" dirty="0"/>
              <a:t>back-propagation </a:t>
            </a:r>
            <a:r>
              <a:rPr lang="vi-VN" dirty="0" smtClean="0">
                <a:latin typeface="Arial" panose="020B0604020202020204" pitchFamily="34" charset="0"/>
                <a:cs typeface="Arial" panose="020B0604020202020204" pitchFamily="34" charset="0"/>
              </a:rPr>
              <a:t>được </a:t>
            </a:r>
            <a:r>
              <a:rPr lang="vi-VN" dirty="0">
                <a:latin typeface="Arial" panose="020B0604020202020204" pitchFamily="34" charset="0"/>
                <a:cs typeface="Arial" panose="020B0604020202020204" pitchFamily="34" charset="0"/>
              </a:rPr>
              <a:t>mô tả như sau</a:t>
            </a:r>
            <a:r>
              <a:rPr lang="vi-VN"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1.Tính </a:t>
            </a:r>
            <a:r>
              <a:rPr lang="vi-VN" dirty="0">
                <a:latin typeface="Arial" panose="020B0604020202020204" pitchFamily="34" charset="0"/>
                <a:cs typeface="Arial" panose="020B0604020202020204" pitchFamily="34" charset="0"/>
              </a:rPr>
              <a:t>giá trị output </a:t>
            </a:r>
            <a:r>
              <a:rPr lang="vi-VN"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2</a:t>
            </a:r>
            <a:r>
              <a:rPr lang="vi-VN" dirty="0">
                <a:latin typeface="Arial" panose="020B0604020202020204" pitchFamily="34" charset="0"/>
                <a:cs typeface="Arial" panose="020B0604020202020204" pitchFamily="34" charset="0"/>
              </a:rPr>
              <a:t>. So sánh output với giá trị mong muốn (desired value</a:t>
            </a:r>
            <a:r>
              <a:rPr lang="vi-VN"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3</a:t>
            </a:r>
            <a:r>
              <a:rPr lang="vi-VN" dirty="0">
                <a:latin typeface="Arial" panose="020B0604020202020204" pitchFamily="34" charset="0"/>
                <a:cs typeface="Arial" panose="020B0604020202020204" pitchFamily="34" charset="0"/>
              </a:rPr>
              <a:t>. Nếu chưa đạt được giá trị mong muốn thì hiệu chỉnh trọng số (weights) và </a:t>
            </a:r>
            <a:r>
              <a:rPr lang="en-US" dirty="0" smtClean="0">
                <a:latin typeface="Arial" panose="020B0604020202020204" pitchFamily="34" charset="0"/>
                <a:cs typeface="Arial" panose="020B0604020202020204" pitchFamily="34" charset="0"/>
              </a:rPr>
              <a:t>quay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1.</a:t>
            </a:r>
            <a:endParaRPr lang="en-US"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141412" y="0"/>
            <a:ext cx="9905998" cy="1171074"/>
          </a:xfrm>
        </p:spPr>
        <p:txBody>
          <a:bodyPr/>
          <a:lstStyle/>
          <a:p>
            <a:r>
              <a:rPr lang="vi-VN" dirty="0" smtClean="0"/>
              <a:t>Back</a:t>
            </a:r>
            <a:r>
              <a:rPr lang="en-US" dirty="0" smtClean="0"/>
              <a:t>-</a:t>
            </a:r>
            <a:r>
              <a:rPr lang="vi-VN" dirty="0" smtClean="0"/>
              <a:t>propagation</a:t>
            </a:r>
            <a:endParaRPr lang="en-US" dirty="0"/>
          </a:p>
        </p:txBody>
      </p:sp>
      <p:pic>
        <p:nvPicPr>
          <p:cNvPr id="5" name="Picture 2" descr="lantruyenngu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224" y="3594411"/>
            <a:ext cx="8402304" cy="318944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10661865" y="6492875"/>
            <a:ext cx="771089" cy="365125"/>
          </a:xfrm>
        </p:spPr>
        <p:txBody>
          <a:bodyPr/>
          <a:lstStyle/>
          <a:p>
            <a:fld id="{6D22F896-40B5-4ADD-8801-0D06FADFA095}" type="slidenum">
              <a:rPr lang="en-US" sz="1800" smtClean="0"/>
              <a:t>14</a:t>
            </a:fld>
            <a:endParaRPr lang="en-US" sz="1800" dirty="0"/>
          </a:p>
        </p:txBody>
      </p:sp>
    </p:spTree>
    <p:extLst>
      <p:ext uri="{BB962C8B-B14F-4D97-AF65-F5344CB8AC3E}">
        <p14:creationId xmlns:p14="http://schemas.microsoft.com/office/powerpoint/2010/main" val="159858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8336"/>
            <a:ext cx="9905998" cy="1010653"/>
          </a:xfrm>
        </p:spPr>
        <p:txBody>
          <a:bodyPr/>
          <a:lstStyle/>
          <a:p>
            <a:r>
              <a:rPr lang="vi-VN" dirty="0"/>
              <a:t>Back</a:t>
            </a:r>
            <a:r>
              <a:rPr lang="en-US" dirty="0"/>
              <a:t>-</a:t>
            </a:r>
            <a:r>
              <a:rPr lang="vi-VN" dirty="0"/>
              <a:t>propagation</a:t>
            </a:r>
            <a:endParaRPr lang="en-US" dirty="0"/>
          </a:p>
        </p:txBody>
      </p:sp>
      <p:sp>
        <p:nvSpPr>
          <p:cNvPr id="5" name="Content Placeholder 2"/>
          <p:cNvSpPr>
            <a:spLocks noGrp="1"/>
          </p:cNvSpPr>
          <p:nvPr>
            <p:ph idx="1"/>
          </p:nvPr>
        </p:nvSpPr>
        <p:spPr>
          <a:xfrm>
            <a:off x="978568" y="1138989"/>
            <a:ext cx="10475495" cy="5422232"/>
          </a:xfrm>
        </p:spPr>
        <p:txBody>
          <a:bodyPr>
            <a:normAutofit lnSpcReduction="10000"/>
          </a:bodyPr>
          <a:lstStyle/>
          <a:p>
            <a:r>
              <a:rPr lang="vi-VN" dirty="0" smtClean="0">
                <a:latin typeface="Arial" panose="020B0604020202020204" pitchFamily="34" charset="0"/>
                <a:cs typeface="Arial" panose="020B0604020202020204" pitchFamily="34" charset="0"/>
              </a:rPr>
              <a:t>Lan truyền tiến:</a:t>
            </a:r>
            <a:r>
              <a:rPr lang="en-US" dirty="0" smtClean="0">
                <a:latin typeface="Arial" panose="020B0604020202020204" pitchFamily="34" charset="0"/>
                <a:cs typeface="Arial" panose="020B0604020202020204" pitchFamily="34" charset="0"/>
              </a:rPr>
              <a:t> </a:t>
            </a:r>
            <a:r>
              <a:rPr lang="vi-VN" dirty="0">
                <a:cs typeface="Arial" panose="020B0604020202020204" pitchFamily="34" charset="0"/>
              </a:rPr>
              <a:t>Dữ liệu từ tập huấn luyện thông qua tầng nhập sẽ được chuyển vào tầng tiếp theo. Tại mỗi neural của mỗi tầng sẽ tiến hành thực hiện việc tính toán thông qua các hàm </a:t>
            </a:r>
            <a:r>
              <a:rPr lang="en-US" dirty="0" err="1" smtClean="0">
                <a:latin typeface="Arial" panose="020B0604020202020204" pitchFamily="34" charset="0"/>
                <a:cs typeface="Arial" panose="020B0604020202020204" pitchFamily="34" charset="0"/>
              </a:rPr>
              <a:t>tổng</a:t>
            </a:r>
            <a:r>
              <a:rPr lang="vi-VN" dirty="0" smtClean="0">
                <a:cs typeface="Arial" panose="020B0604020202020204" pitchFamily="34" charset="0"/>
              </a:rPr>
              <a:t>, </a:t>
            </a:r>
            <a:r>
              <a:rPr lang="vi-VN" dirty="0">
                <a:cs typeface="Arial" panose="020B0604020202020204" pitchFamily="34" charset="0"/>
              </a:rPr>
              <a:t>giá trị này sau khi truyền qua hàm </a:t>
            </a:r>
            <a:r>
              <a:rPr lang="en-US" dirty="0" err="1" smtClean="0">
                <a:latin typeface="Arial" panose="020B0604020202020204" pitchFamily="34" charset="0"/>
                <a:cs typeface="Arial" panose="020B0604020202020204" pitchFamily="34" charset="0"/>
              </a:rPr>
              <a:t>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đổi</a:t>
            </a:r>
            <a:r>
              <a:rPr lang="en-US" dirty="0" smtClean="0">
                <a:latin typeface="Arial" panose="020B0604020202020204" pitchFamily="34" charset="0"/>
                <a:cs typeface="Arial" panose="020B0604020202020204" pitchFamily="34" charset="0"/>
              </a:rPr>
              <a:t> </a:t>
            </a:r>
            <a:r>
              <a:rPr lang="vi-VN" dirty="0" smtClean="0">
                <a:cs typeface="Arial" panose="020B0604020202020204" pitchFamily="34" charset="0"/>
              </a:rPr>
              <a:t>là </a:t>
            </a:r>
            <a:r>
              <a:rPr lang="vi-VN" dirty="0">
                <a:cs typeface="Arial" panose="020B0604020202020204" pitchFamily="34" charset="0"/>
              </a:rPr>
              <a:t>đầu ra mỗi neural. Việc tính toán sẽ thực hiện trên tất cả các neural của mạng và từ tầng nhập cho ra tới giá trị của tầng </a:t>
            </a:r>
            <a:r>
              <a:rPr lang="vi-VN" dirty="0" smtClean="0">
                <a:cs typeface="Arial" panose="020B0604020202020204" pitchFamily="34" charset="0"/>
              </a:rPr>
              <a:t>xuất. </a:t>
            </a:r>
            <a:r>
              <a:rPr lang="vi-VN" dirty="0" smtClean="0">
                <a:latin typeface="Arial" panose="020B0604020202020204" pitchFamily="34" charset="0"/>
                <a:cs typeface="Arial" panose="020B0604020202020204" pitchFamily="34" charset="0"/>
              </a:rPr>
              <a:t>Sai số được tính bằng cách so sánh giá trị thực xuất ra của mạng </a:t>
            </a:r>
            <a:r>
              <a:rPr lang="en-US" dirty="0" smtClean="0">
                <a:latin typeface="Arial" panose="020B0604020202020204" pitchFamily="34" charset="0"/>
                <a:cs typeface="Arial" panose="020B0604020202020204" pitchFamily="34" charset="0"/>
              </a:rPr>
              <a:t>Y </a:t>
            </a:r>
            <a:r>
              <a:rPr lang="vi-VN" dirty="0" smtClean="0">
                <a:latin typeface="Arial" panose="020B0604020202020204" pitchFamily="34" charset="0"/>
                <a:cs typeface="Arial" panose="020B0604020202020204" pitchFamily="34" charset="0"/>
              </a:rPr>
              <a:t>với giá trị mong muốn</a:t>
            </a:r>
            <a:r>
              <a:rPr lang="en-US" dirty="0" smtClean="0">
                <a:latin typeface="Arial" panose="020B0604020202020204" pitchFamily="34" charset="0"/>
                <a:cs typeface="Arial" panose="020B0604020202020204" pitchFamily="34" charset="0"/>
              </a:rPr>
              <a:t> Z</a:t>
            </a:r>
            <a:r>
              <a:rPr lang="vi-VN" dirty="0" smtClean="0">
                <a:latin typeface="Arial" panose="020B0604020202020204" pitchFamily="34" charset="0"/>
                <a:cs typeface="Arial" panose="020B0604020202020204" pitchFamily="34" charset="0"/>
              </a:rPr>
              <a:t>, trong đó</a:t>
            </a:r>
            <a:r>
              <a:rPr lang="en-US" dirty="0" smtClean="0">
                <a:latin typeface="Arial" panose="020B0604020202020204" pitchFamily="34" charset="0"/>
                <a:cs typeface="Arial" panose="020B0604020202020204" pitchFamily="34" charset="0"/>
              </a:rPr>
              <a:t>:</a:t>
            </a:r>
            <a:r>
              <a:rPr lang="vi-VN" dirty="0" smtClean="0">
                <a:latin typeface="Arial" panose="020B0604020202020204" pitchFamily="34" charset="0"/>
                <a:cs typeface="Arial" panose="020B0604020202020204" pitchFamily="34" charset="0"/>
              </a:rPr>
              <a:t> sai số của quá trình huấn luyện thường được lấy bằng tổng bình phương tất cả sai số thành phần.</a:t>
            </a:r>
            <a:endParaRPr lang="en-US" dirty="0" smtClean="0">
              <a:latin typeface="Arial" panose="020B0604020202020204" pitchFamily="34" charset="0"/>
              <a:cs typeface="Arial" panose="020B0604020202020204" pitchFamily="34" charset="0"/>
            </a:endParaRPr>
          </a:p>
          <a:p>
            <a:r>
              <a:rPr lang="vi-VN" dirty="0">
                <a:cs typeface="Arial" panose="020B0604020202020204" pitchFamily="34" charset="0"/>
              </a:rPr>
              <a:t>Lan truyền ngược sai số:</a:t>
            </a:r>
            <a:r>
              <a:rPr lang="en-US" dirty="0">
                <a:cs typeface="Arial" panose="020B0604020202020204" pitchFamily="34" charset="0"/>
              </a:rPr>
              <a:t> </a:t>
            </a:r>
            <a:r>
              <a:rPr lang="vi-VN" dirty="0">
                <a:cs typeface="Arial" panose="020B0604020202020204" pitchFamily="34" charset="0"/>
              </a:rPr>
              <a:t>Dựa trên sai số được tính từ quá trình lan truyền tiến, mạng sẽ cập nhật lại các trọng số theo nguyên tắc lan truyền ngược sai số. Trong đó kỹ thuật cơ bản được áp dụng trong quá trình cập nhật trọng số đó là gradient descent.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661866" y="6492875"/>
            <a:ext cx="771089" cy="365125"/>
          </a:xfrm>
        </p:spPr>
        <p:txBody>
          <a:bodyPr/>
          <a:lstStyle/>
          <a:p>
            <a:fld id="{6D22F896-40B5-4ADD-8801-0D06FADFA095}" type="slidenum">
              <a:rPr lang="en-US" sz="1800" smtClean="0"/>
              <a:t>15</a:t>
            </a:fld>
            <a:endParaRPr lang="en-US" sz="1800" dirty="0"/>
          </a:p>
        </p:txBody>
      </p:sp>
    </p:spTree>
    <p:extLst>
      <p:ext uri="{BB962C8B-B14F-4D97-AF65-F5344CB8AC3E}">
        <p14:creationId xmlns:p14="http://schemas.microsoft.com/office/powerpoint/2010/main" val="38344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978568"/>
                <a:ext cx="10232441" cy="5879432"/>
              </a:xfrm>
            </p:spPr>
            <p:txBody>
              <a:bodyPr>
                <a:normAutofit lnSpcReduction="10000"/>
              </a:bodyPr>
              <a:lstStyle/>
              <a:p>
                <a:r>
                  <a:rPr lang="en-US" dirty="0" smtClean="0">
                    <a:latin typeface="Arial" panose="020B0604020202020204" pitchFamily="34" charset="0"/>
                    <a:cs typeface="Arial" panose="020B0604020202020204" pitchFamily="34" charset="0"/>
                  </a:rPr>
                  <a:t>Gradient descent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f(x)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a:t>
                </a:r>
              </a:p>
              <a:p>
                <a:r>
                  <a:rPr lang="vi-VN" dirty="0" smtClean="0">
                    <a:latin typeface="Arial" panose="020B0604020202020204" pitchFamily="34" charset="0"/>
                    <a:cs typeface="Arial" panose="020B0604020202020204" pitchFamily="34" charset="0"/>
                  </a:rPr>
                  <a:t>Ý </a:t>
                </a:r>
                <a:r>
                  <a:rPr lang="vi-VN" dirty="0">
                    <a:latin typeface="Arial" panose="020B0604020202020204" pitchFamily="34" charset="0"/>
                    <a:cs typeface="Arial" panose="020B0604020202020204" pitchFamily="34" charset="0"/>
                  </a:rPr>
                  <a:t>tưởng chính của Gradient Descent chính là nếu ta ở một điểm bất kỳ và tính đạo hàm của điểm đó. Sau đó, đi ngược lại hướng của vector đạo hàm mà ta đã có được sẽ đưa ta tới vị trí mà tại đó giá trị của y đạt cực tiểu</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vi-VN" dirty="0">
                    <a:cs typeface="Arial" panose="020B0604020202020204" pitchFamily="34" charset="0"/>
                  </a:rPr>
                  <a:t>Thuật toán</a:t>
                </a:r>
                <a:r>
                  <a:rPr lang="vi-VN" dirty="0" smtClean="0">
                    <a:cs typeface="Arial" panose="020B0604020202020204" pitchFamily="34" charset="0"/>
                  </a:rPr>
                  <a:t>:</a:t>
                </a:r>
                <a:endParaRPr lang="vi-VN" dirty="0">
                  <a:cs typeface="Arial" panose="020B0604020202020204" pitchFamily="34" charset="0"/>
                </a:endParaRPr>
              </a:p>
              <a:p>
                <a:pPr marL="0" indent="0">
                  <a:buNone/>
                </a:pPr>
                <a:r>
                  <a:rPr lang="en-US" dirty="0" smtClean="0">
                    <a:cs typeface="Arial" panose="020B0604020202020204" pitchFamily="34" charset="0"/>
                  </a:rPr>
                  <a:t>   </a:t>
                </a:r>
                <a:r>
                  <a:rPr lang="vi-VN" dirty="0" smtClean="0">
                    <a:cs typeface="Arial" panose="020B0604020202020204" pitchFamily="34" charset="0"/>
                  </a:rPr>
                  <a:t>Bước </a:t>
                </a:r>
                <a:r>
                  <a:rPr lang="vi-VN" dirty="0">
                    <a:cs typeface="Arial" panose="020B0604020202020204" pitchFamily="34" charset="0"/>
                  </a:rPr>
                  <a:t>1: Khởi tạo giá trị </a:t>
                </a:r>
                <a:r>
                  <a:rPr lang="vi-VN" dirty="0">
                    <a:latin typeface="Arial" panose="020B0604020202020204" pitchFamily="34" charset="0"/>
                    <a:cs typeface="Arial" panose="020B0604020202020204" pitchFamily="34" charset="0"/>
                  </a:rPr>
                  <a:t>x = </a:t>
                </a:r>
                <a14:m>
                  <m:oMath xmlns:m="http://schemas.openxmlformats.org/officeDocument/2006/math">
                    <m:sSub>
                      <m:sSubPr>
                        <m:ctrlPr>
                          <a:rPr lang="vi-VN"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0</m:t>
                        </m:r>
                      </m:sub>
                    </m:sSub>
                  </m:oMath>
                </a14:m>
                <a:r>
                  <a:rPr lang="en-US" dirty="0" smtClean="0">
                    <a:cs typeface="Arial" panose="020B0604020202020204" pitchFamily="34" charset="0"/>
                  </a:rPr>
                  <a:t> </a:t>
                </a:r>
                <a:r>
                  <a:rPr lang="vi-VN" dirty="0" smtClean="0">
                    <a:cs typeface="Arial" panose="020B0604020202020204" pitchFamily="34" charset="0"/>
                  </a:rPr>
                  <a:t>tùy ý</a:t>
                </a:r>
                <a:endParaRPr lang="vi-VN" dirty="0">
                  <a:cs typeface="Arial" panose="020B0604020202020204" pitchFamily="34" charset="0"/>
                </a:endParaRPr>
              </a:p>
              <a:p>
                <a:pPr marL="0" indent="0">
                  <a:buNone/>
                </a:pPr>
                <a:r>
                  <a:rPr lang="en-US" dirty="0" smtClean="0">
                    <a:cs typeface="Arial" panose="020B0604020202020204" pitchFamily="34" charset="0"/>
                  </a:rPr>
                  <a:t>   </a:t>
                </a:r>
                <a:r>
                  <a:rPr lang="vi-VN" dirty="0" smtClean="0">
                    <a:cs typeface="Arial" panose="020B0604020202020204" pitchFamily="34" charset="0"/>
                  </a:rPr>
                  <a:t>Bước </a:t>
                </a:r>
                <a:r>
                  <a:rPr lang="vi-VN" dirty="0">
                    <a:cs typeface="Arial" panose="020B0604020202020204" pitchFamily="34" charset="0"/>
                  </a:rPr>
                  <a:t>2: Gán x = x – learning_rate * f'(x</a:t>
                </a:r>
                <a:r>
                  <a:rPr lang="vi-VN" dirty="0" smtClean="0">
                    <a:cs typeface="Arial" panose="020B0604020202020204" pitchFamily="34" charset="0"/>
                  </a:rPr>
                  <a:t>)</a:t>
                </a:r>
                <a:r>
                  <a:rPr lang="en-US" dirty="0" smtClean="0">
                    <a:cs typeface="Arial" panose="020B0604020202020204" pitchFamily="34" charset="0"/>
                  </a:rPr>
                  <a:t> </a:t>
                </a:r>
                <a:r>
                  <a:rPr lang="vi-VN" dirty="0" smtClean="0">
                    <a:cs typeface="Arial" panose="020B0604020202020204" pitchFamily="34" charset="0"/>
                  </a:rPr>
                  <a:t>(learning_rate </a:t>
                </a:r>
                <a:r>
                  <a:rPr lang="vi-VN" dirty="0">
                    <a:cs typeface="Arial" panose="020B0604020202020204" pitchFamily="34" charset="0"/>
                  </a:rPr>
                  <a:t>là hằng số không âm ví dụ learning_rate = 0.001</a:t>
                </a:r>
                <a:r>
                  <a:rPr lang="vi-VN" dirty="0" smtClean="0">
                    <a:cs typeface="Arial" panose="020B0604020202020204" pitchFamily="34" charset="0"/>
                  </a:rPr>
                  <a:t>)</a:t>
                </a:r>
                <a:endParaRPr lang="vi-VN" dirty="0">
                  <a:cs typeface="Arial" panose="020B0604020202020204" pitchFamily="34" charset="0"/>
                </a:endParaRPr>
              </a:p>
              <a:p>
                <a:pPr marL="0" indent="0">
                  <a:buNone/>
                </a:pPr>
                <a:r>
                  <a:rPr lang="en-US" dirty="0" smtClean="0">
                    <a:cs typeface="Arial" panose="020B0604020202020204" pitchFamily="34" charset="0"/>
                  </a:rPr>
                  <a:t>   </a:t>
                </a:r>
                <a:r>
                  <a:rPr lang="vi-VN" dirty="0" smtClean="0">
                    <a:cs typeface="Arial" panose="020B0604020202020204" pitchFamily="34" charset="0"/>
                  </a:rPr>
                  <a:t>Bước </a:t>
                </a:r>
                <a:r>
                  <a:rPr lang="vi-VN" dirty="0">
                    <a:cs typeface="Arial" panose="020B0604020202020204" pitchFamily="34" charset="0"/>
                  </a:rPr>
                  <a:t>3: Tính lại f(x</a:t>
                </a:r>
                <a:r>
                  <a:rPr lang="vi-VN" dirty="0" smtClean="0">
                    <a:cs typeface="Arial" panose="020B0604020202020204" pitchFamily="34" charset="0"/>
                  </a:rPr>
                  <a:t>):</a:t>
                </a:r>
                <a:r>
                  <a:rPr lang="en-US" dirty="0" smtClean="0">
                    <a:cs typeface="Arial" panose="020B0604020202020204" pitchFamily="34" charset="0"/>
                  </a:rPr>
                  <a:t> </a:t>
                </a:r>
                <a:r>
                  <a:rPr lang="vi-VN" dirty="0" smtClean="0">
                    <a:cs typeface="Arial" panose="020B0604020202020204" pitchFamily="34" charset="0"/>
                  </a:rPr>
                  <a:t>Nếu </a:t>
                </a:r>
                <a:r>
                  <a:rPr lang="vi-VN" dirty="0">
                    <a:cs typeface="Arial" panose="020B0604020202020204" pitchFamily="34" charset="0"/>
                  </a:rPr>
                  <a:t>f(x) đủ nhỏ thì dừng lại.</a:t>
                </a:r>
              </a:p>
              <a:p>
                <a:pPr marL="0" indent="0">
                  <a:buNone/>
                </a:pPr>
                <a:r>
                  <a:rPr lang="en-US" dirty="0" smtClean="0">
                    <a:cs typeface="Arial" panose="020B0604020202020204" pitchFamily="34" charset="0"/>
                  </a:rPr>
                  <a:t>			     </a:t>
                </a:r>
                <a:r>
                  <a:rPr lang="vi-VN" dirty="0" smtClean="0">
                    <a:cs typeface="Arial" panose="020B0604020202020204" pitchFamily="34" charset="0"/>
                  </a:rPr>
                  <a:t>Ngược </a:t>
                </a:r>
                <a:r>
                  <a:rPr lang="vi-VN" dirty="0">
                    <a:cs typeface="Arial" panose="020B0604020202020204" pitchFamily="34" charset="0"/>
                  </a:rPr>
                  <a:t>lại tiếp tục bước </a:t>
                </a:r>
                <a:r>
                  <a:rPr lang="vi-VN" dirty="0" smtClean="0">
                    <a:cs typeface="Arial" panose="020B0604020202020204" pitchFamily="34" charset="0"/>
                  </a:rPr>
                  <a:t>2</a:t>
                </a:r>
                <a:r>
                  <a:rPr lang="en-US" dirty="0" smtClean="0">
                    <a:cs typeface="Arial" panose="020B0604020202020204" pitchFamily="34" charset="0"/>
                  </a:rPr>
                  <a:t>.</a:t>
                </a:r>
                <a:endParaRPr lang="en-US"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978568"/>
                <a:ext cx="10232441" cy="5879432"/>
              </a:xfrm>
              <a:blipFill rotWithShape="0">
                <a:blip r:embed="rId2"/>
                <a:stretch>
                  <a:fillRect l="-1191" t="-1867"/>
                </a:stretch>
              </a:blipFill>
            </p:spPr>
            <p:txBody>
              <a:bodyPr/>
              <a:lstStyle/>
              <a:p>
                <a:r>
                  <a:rPr lang="en-US">
                    <a:noFill/>
                  </a:rPr>
                  <a:t> </a:t>
                </a:r>
              </a:p>
            </p:txBody>
          </p:sp>
        </mc:Fallback>
      </mc:AlternateContent>
      <p:sp>
        <p:nvSpPr>
          <p:cNvPr id="4" name="Title 1"/>
          <p:cNvSpPr>
            <a:spLocks noGrp="1"/>
          </p:cNvSpPr>
          <p:nvPr>
            <p:ph type="title"/>
          </p:nvPr>
        </p:nvSpPr>
        <p:spPr>
          <a:xfrm>
            <a:off x="1141413" y="128336"/>
            <a:ext cx="9905998" cy="1010653"/>
          </a:xfrm>
        </p:spPr>
        <p:txBody>
          <a:bodyPr/>
          <a:lstStyle/>
          <a:p>
            <a:r>
              <a:rPr lang="vi-VN" dirty="0">
                <a:cs typeface="Arial" panose="020B0604020202020204" pitchFamily="34" charset="0"/>
              </a:rPr>
              <a:t>gradient descent</a:t>
            </a:r>
            <a:endParaRPr lang="en-US" dirty="0"/>
          </a:p>
        </p:txBody>
      </p:sp>
      <p:sp>
        <p:nvSpPr>
          <p:cNvPr id="5" name="Slide Number Placeholder 4"/>
          <p:cNvSpPr>
            <a:spLocks noGrp="1"/>
          </p:cNvSpPr>
          <p:nvPr>
            <p:ph type="sldNum" sz="quarter" idx="12"/>
          </p:nvPr>
        </p:nvSpPr>
        <p:spPr>
          <a:xfrm>
            <a:off x="10661866" y="6492875"/>
            <a:ext cx="771089" cy="365125"/>
          </a:xfrm>
        </p:spPr>
        <p:txBody>
          <a:bodyPr/>
          <a:lstStyle/>
          <a:p>
            <a:fld id="{6D22F896-40B5-4ADD-8801-0D06FADFA095}" type="slidenum">
              <a:rPr lang="en-US" sz="1800" smtClean="0"/>
              <a:t>16</a:t>
            </a:fld>
            <a:endParaRPr lang="en-US" sz="1800" dirty="0"/>
          </a:p>
        </p:txBody>
      </p:sp>
    </p:spTree>
    <p:extLst>
      <p:ext uri="{BB962C8B-B14F-4D97-AF65-F5344CB8AC3E}">
        <p14:creationId xmlns:p14="http://schemas.microsoft.com/office/powerpoint/2010/main" val="283982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38989"/>
            <a:ext cx="9905999" cy="4652212"/>
          </a:xfrm>
        </p:spPr>
        <p:txBody>
          <a:bodyPr/>
          <a:lstStyle/>
          <a:p>
            <a:pPr marL="0" indent="0">
              <a:buNone/>
            </a:pP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Gradient </a:t>
            </a:r>
            <a:r>
              <a:rPr lang="en-US" dirty="0" smtClean="0">
                <a:latin typeface="Arial" panose="020B0604020202020204" pitchFamily="34" charset="0"/>
                <a:cs typeface="Arial" panose="020B0604020202020204" pitchFamily="34" charset="0"/>
              </a:rPr>
              <a:t>Descent:</a:t>
            </a:r>
          </a:p>
          <a:p>
            <a:r>
              <a:rPr lang="en-US" dirty="0">
                <a:latin typeface="Arial" panose="020B0604020202020204" pitchFamily="34" charset="0"/>
                <a:cs typeface="Arial" panose="020B0604020202020204" pitchFamily="34" charset="0"/>
              </a:rPr>
              <a:t>Batch Gradient </a:t>
            </a:r>
            <a:r>
              <a:rPr lang="en-US" dirty="0" smtClean="0">
                <a:latin typeface="Arial" panose="020B0604020202020204" pitchFamily="34" charset="0"/>
                <a:cs typeface="Arial" panose="020B0604020202020204" pitchFamily="34" charset="0"/>
              </a:rPr>
              <a:t>Descent</a:t>
            </a:r>
          </a:p>
          <a:p>
            <a:r>
              <a:rPr lang="en-US" dirty="0">
                <a:latin typeface="Arial" panose="020B0604020202020204" pitchFamily="34" charset="0"/>
                <a:cs typeface="Arial" panose="020B0604020202020204" pitchFamily="34" charset="0"/>
              </a:rPr>
              <a:t>Mini-batch Gradient </a:t>
            </a:r>
            <a:r>
              <a:rPr lang="en-US" dirty="0" smtClean="0">
                <a:latin typeface="Arial" panose="020B0604020202020204" pitchFamily="34" charset="0"/>
                <a:cs typeface="Arial" panose="020B0604020202020204" pitchFamily="34" charset="0"/>
              </a:rPr>
              <a:t>Descent</a:t>
            </a:r>
          </a:p>
          <a:p>
            <a:r>
              <a:rPr lang="en-US" dirty="0">
                <a:latin typeface="Arial" panose="020B0604020202020204" pitchFamily="34" charset="0"/>
                <a:cs typeface="Arial" panose="020B0604020202020204" pitchFamily="34" charset="0"/>
              </a:rPr>
              <a:t>Stochastic Gradient Descent</a:t>
            </a:r>
          </a:p>
        </p:txBody>
      </p:sp>
      <p:sp>
        <p:nvSpPr>
          <p:cNvPr id="4" name="Title 1"/>
          <p:cNvSpPr>
            <a:spLocks noGrp="1"/>
          </p:cNvSpPr>
          <p:nvPr>
            <p:ph type="title"/>
          </p:nvPr>
        </p:nvSpPr>
        <p:spPr>
          <a:xfrm>
            <a:off x="1141413" y="128336"/>
            <a:ext cx="9905998" cy="1010653"/>
          </a:xfrm>
        </p:spPr>
        <p:txBody>
          <a:bodyPr/>
          <a:lstStyle/>
          <a:p>
            <a:r>
              <a:rPr lang="vi-VN" dirty="0">
                <a:cs typeface="Arial" panose="020B0604020202020204" pitchFamily="34" charset="0"/>
              </a:rPr>
              <a:t>gradient descent</a:t>
            </a:r>
            <a:endParaRPr lang="en-US" dirty="0"/>
          </a:p>
        </p:txBody>
      </p:sp>
      <p:sp>
        <p:nvSpPr>
          <p:cNvPr id="6" name="Slide Number Placeholder 5"/>
          <p:cNvSpPr>
            <a:spLocks noGrp="1"/>
          </p:cNvSpPr>
          <p:nvPr>
            <p:ph type="sldNum" sz="quarter" idx="12"/>
          </p:nvPr>
        </p:nvSpPr>
        <p:spPr>
          <a:xfrm>
            <a:off x="10661866" y="6492875"/>
            <a:ext cx="771089" cy="365125"/>
          </a:xfrm>
        </p:spPr>
        <p:txBody>
          <a:bodyPr/>
          <a:lstStyle/>
          <a:p>
            <a:fld id="{6D22F896-40B5-4ADD-8801-0D06FADFA095}" type="slidenum">
              <a:rPr lang="en-US" sz="1800" smtClean="0"/>
              <a:t>17</a:t>
            </a:fld>
            <a:endParaRPr lang="en-US" sz="1800" dirty="0"/>
          </a:p>
        </p:txBody>
      </p:sp>
    </p:spTree>
    <p:extLst>
      <p:ext uri="{BB962C8B-B14F-4D97-AF65-F5344CB8AC3E}">
        <p14:creationId xmlns:p14="http://schemas.microsoft.com/office/powerpoint/2010/main" val="2745368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03158"/>
          </a:xfrm>
        </p:spPr>
        <p:txBody>
          <a:bodyPr/>
          <a:lstStyle/>
          <a:p>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khảo</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2" y="1540476"/>
            <a:ext cx="9905999" cy="4250725"/>
          </a:xfrm>
        </p:spPr>
        <p:txBody>
          <a:bodyPr/>
          <a:lstStyle/>
          <a:p>
            <a:r>
              <a:rPr lang="en-US" dirty="0">
                <a:solidFill>
                  <a:srgbClr val="92D050"/>
                </a:solidFill>
                <a:hlinkClick r:id="rId2"/>
              </a:rPr>
              <a:t>http://</a:t>
            </a:r>
            <a:r>
              <a:rPr lang="en-US" dirty="0" smtClean="0">
                <a:solidFill>
                  <a:srgbClr val="92D050"/>
                </a:solidFill>
                <a:hlinkClick r:id="rId2"/>
              </a:rPr>
              <a:t>bis.net.vn/forums/p/482/1455.aspx</a:t>
            </a:r>
            <a:endParaRPr lang="en-US" dirty="0" smtClean="0">
              <a:solidFill>
                <a:srgbClr val="92D050"/>
              </a:solidFill>
            </a:endParaRPr>
          </a:p>
          <a:p>
            <a:r>
              <a:rPr lang="en-US" dirty="0">
                <a:solidFill>
                  <a:srgbClr val="92D050"/>
                </a:solidFill>
                <a:hlinkClick r:id="rId3"/>
              </a:rPr>
              <a:t>https://tiendv.wordpress.com/2016/11/19/neural-networks</a:t>
            </a:r>
            <a:r>
              <a:rPr lang="en-US" dirty="0" smtClean="0">
                <a:solidFill>
                  <a:srgbClr val="92D050"/>
                </a:solidFill>
                <a:hlinkClick r:id="rId3"/>
              </a:rPr>
              <a:t>/</a:t>
            </a:r>
            <a:endParaRPr lang="en-US" dirty="0" smtClean="0">
              <a:solidFill>
                <a:srgbClr val="92D050"/>
              </a:solidFill>
            </a:endParaRPr>
          </a:p>
          <a:p>
            <a:r>
              <a:rPr lang="en-US" u="sng" dirty="0">
                <a:solidFill>
                  <a:srgbClr val="92D050"/>
                </a:solidFill>
                <a:hlinkClick r:id="rId4"/>
              </a:rPr>
              <a:t>https://dominhhai.github.io/vi/2018/04/nn-intro</a:t>
            </a:r>
            <a:r>
              <a:rPr lang="en-US" u="sng" dirty="0" smtClean="0">
                <a:solidFill>
                  <a:srgbClr val="92D050"/>
                </a:solidFill>
                <a:hlinkClick r:id="rId4"/>
              </a:rPr>
              <a:t>/</a:t>
            </a:r>
            <a:endParaRPr lang="en-US" u="sng" dirty="0" smtClean="0">
              <a:solidFill>
                <a:srgbClr val="92D050"/>
              </a:solidFill>
            </a:endParaRPr>
          </a:p>
          <a:p>
            <a:r>
              <a:rPr lang="en-US" u="sng" dirty="0">
                <a:solidFill>
                  <a:srgbClr val="92D050"/>
                </a:solidFill>
                <a:hlinkClick r:id="rId5"/>
              </a:rPr>
              <a:t>https://nttuan8.com/bai-1-linear-regression-va-gradient-descent</a:t>
            </a:r>
            <a:r>
              <a:rPr lang="en-US" u="sng" dirty="0" smtClean="0">
                <a:solidFill>
                  <a:srgbClr val="92D050"/>
                </a:solidFill>
                <a:hlinkClick r:id="rId5"/>
              </a:rPr>
              <a:t>/</a:t>
            </a:r>
            <a:endParaRPr lang="en-US" u="sng" dirty="0" smtClean="0">
              <a:solidFill>
                <a:srgbClr val="92D050"/>
              </a:solidFill>
            </a:endParaRPr>
          </a:p>
          <a:p>
            <a:endParaRPr lang="en-US" u="sng" dirty="0" smtClean="0">
              <a:solidFill>
                <a:srgbClr val="92D050"/>
              </a:solidFill>
            </a:endParaRPr>
          </a:p>
          <a:p>
            <a:endParaRPr lang="en-US" u="sng" dirty="0" smtClean="0">
              <a:solidFill>
                <a:srgbClr val="92D050"/>
              </a:solidFill>
            </a:endParaRPr>
          </a:p>
          <a:p>
            <a:endParaRPr lang="en-US" dirty="0"/>
          </a:p>
        </p:txBody>
      </p:sp>
      <p:sp>
        <p:nvSpPr>
          <p:cNvPr id="4" name="Slide Number Placeholder 3"/>
          <p:cNvSpPr>
            <a:spLocks noGrp="1"/>
          </p:cNvSpPr>
          <p:nvPr>
            <p:ph type="sldNum" sz="quarter" idx="12"/>
          </p:nvPr>
        </p:nvSpPr>
        <p:spPr>
          <a:xfrm>
            <a:off x="10661866" y="6492875"/>
            <a:ext cx="771089" cy="365125"/>
          </a:xfrm>
        </p:spPr>
        <p:txBody>
          <a:bodyPr/>
          <a:lstStyle/>
          <a:p>
            <a:fld id="{6D22F896-40B5-4ADD-8801-0D06FADFA095}" type="slidenum">
              <a:rPr lang="en-US" sz="1800" smtClean="0"/>
              <a:t>18</a:t>
            </a:fld>
            <a:endParaRPr lang="en-US" sz="1800" dirty="0"/>
          </a:p>
        </p:txBody>
      </p:sp>
    </p:spTree>
    <p:extLst>
      <p:ext uri="{BB962C8B-B14F-4D97-AF65-F5344CB8AC3E}">
        <p14:creationId xmlns:p14="http://schemas.microsoft.com/office/powerpoint/2010/main" val="1292380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661866" y="6492875"/>
            <a:ext cx="771089" cy="365125"/>
          </a:xfrm>
        </p:spPr>
        <p:txBody>
          <a:bodyPr/>
          <a:lstStyle/>
          <a:p>
            <a:fld id="{6D22F896-40B5-4ADD-8801-0D06FADFA095}" type="slidenum">
              <a:rPr lang="en-US" sz="1800" smtClean="0"/>
              <a:t>19</a:t>
            </a:fld>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66857"/>
          </a:xfrm>
          <a:prstGeom prst="rect">
            <a:avLst/>
          </a:prstGeom>
        </p:spPr>
      </p:pic>
    </p:spTree>
    <p:extLst>
      <p:ext uri="{BB962C8B-B14F-4D97-AF65-F5344CB8AC3E}">
        <p14:creationId xmlns:p14="http://schemas.microsoft.com/office/powerpoint/2010/main" val="2310844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50796" y="2178136"/>
            <a:ext cx="9905999" cy="3541714"/>
          </a:xfrm>
        </p:spPr>
        <p:txBody>
          <a:bodyPr/>
          <a:lstStyle/>
          <a:p>
            <a:r>
              <a:rPr lang="en-US" dirty="0" smtClean="0">
                <a:latin typeface="Arial" panose="020B0604020202020204" pitchFamily="34" charset="0"/>
                <a:cs typeface="Arial" panose="020B0604020202020204" pitchFamily="34" charset="0"/>
              </a:rPr>
              <a:t>ANN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gì</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Kiến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trúc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ANN?</a:t>
            </a:r>
          </a:p>
          <a:p>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ANN</a:t>
            </a:r>
          </a:p>
          <a:p>
            <a:r>
              <a:rPr lang="vi-VN" dirty="0" smtClean="0"/>
              <a:t>BACK</a:t>
            </a:r>
            <a:r>
              <a:rPr lang="en-US" dirty="0" smtClean="0"/>
              <a:t>-</a:t>
            </a:r>
            <a:r>
              <a:rPr lang="vi-VN" dirty="0" smtClean="0"/>
              <a:t>PROPAGATION</a:t>
            </a:r>
            <a:endParaRPr lang="en-US" dirty="0" smtClean="0"/>
          </a:p>
          <a:p>
            <a:r>
              <a:rPr lang="vi-VN" dirty="0" smtClean="0">
                <a:cs typeface="Arial" panose="020B0604020202020204" pitchFamily="34" charset="0"/>
              </a:rPr>
              <a:t>GRADIENT DESCENT</a:t>
            </a:r>
            <a:endParaRPr lang="en-US" dirty="0" smtClean="0"/>
          </a:p>
          <a:p>
            <a:pPr marL="0" indent="0">
              <a:buNone/>
            </a:pP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571250" y="6492875"/>
            <a:ext cx="771089" cy="365125"/>
          </a:xfrm>
        </p:spPr>
        <p:txBody>
          <a:bodyPr/>
          <a:lstStyle/>
          <a:p>
            <a:fld id="{6D22F896-40B5-4ADD-8801-0D06FADFA095}" type="slidenum">
              <a:rPr lang="en-US" sz="1800" smtClean="0"/>
              <a:t>2</a:t>
            </a:fld>
            <a:endParaRPr lang="en-US" sz="1800" dirty="0"/>
          </a:p>
        </p:txBody>
      </p:sp>
    </p:spTree>
    <p:extLst>
      <p:ext uri="{BB962C8B-B14F-4D97-AF65-F5344CB8AC3E}">
        <p14:creationId xmlns:p14="http://schemas.microsoft.com/office/powerpoint/2010/main" val="2760853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90151"/>
            <a:ext cx="9905998" cy="1478570"/>
          </a:xfrm>
        </p:spPr>
        <p:txBody>
          <a:bodyPr/>
          <a:lstStyle/>
          <a:p>
            <a:r>
              <a:rPr lang="en-US" dirty="0" smtClean="0"/>
              <a:t>ANN </a:t>
            </a:r>
            <a:r>
              <a:rPr lang="en-US" dirty="0" err="1" smtClean="0"/>
              <a:t>Là</a:t>
            </a:r>
            <a:r>
              <a:rPr lang="en-US" dirty="0" smtClean="0"/>
              <a:t> </a:t>
            </a:r>
            <a:r>
              <a:rPr lang="en-US" dirty="0" err="1" smtClean="0"/>
              <a:t>gì</a:t>
            </a:r>
            <a:r>
              <a:rPr lang="en-US" dirty="0" smtClean="0"/>
              <a:t>?</a:t>
            </a:r>
            <a:endParaRPr lang="en-US" dirty="0"/>
          </a:p>
        </p:txBody>
      </p:sp>
      <p:sp>
        <p:nvSpPr>
          <p:cNvPr id="7" name="Content Placeholder 6"/>
          <p:cNvSpPr>
            <a:spLocks noGrp="1"/>
          </p:cNvSpPr>
          <p:nvPr>
            <p:ph idx="1"/>
          </p:nvPr>
        </p:nvSpPr>
        <p:spPr>
          <a:xfrm>
            <a:off x="1141411" y="1460172"/>
            <a:ext cx="9905999" cy="4940627"/>
          </a:xfrm>
        </p:spPr>
        <p:txBody>
          <a:bodyPr>
            <a:normAutofit lnSpcReduction="10000"/>
          </a:bodyPr>
          <a:lstStyle/>
          <a:p>
            <a:r>
              <a:rPr lang="vi-VN" dirty="0"/>
              <a:t>Mạng Nơron nhân tạo (Artificial Neural Network- ANN) là mô hình xử lý thông tin được mô phỏng dựa trên hoạt động của hệ thống thần kinh của sinh vật, bao gồm số lượng lớn các Nơron được gắn kết để xử lý thông tin. ANN giống như bộ não con người, được học bởi kinh nghiệm (thông qua huấn luyện), có khả năng lưu giữ những kinh nghiệm hiểu biết (tri thức) và sử dụng những tri thức đó trong việc dự đoán các dữ liệu chưa biết (unseen data</a:t>
            </a:r>
            <a:r>
              <a:rPr lang="vi-VN" dirty="0" smtClean="0"/>
              <a:t>).</a:t>
            </a:r>
            <a:endParaRPr lang="en-US" dirty="0" smtClean="0"/>
          </a:p>
          <a:p>
            <a:r>
              <a:rPr lang="vi-VN" dirty="0"/>
              <a:t>Kiến trúc chung của một mạng nơron nhân tạo (ANN) gồm 3 thành phần đó là: Input Layer, Hidden Layer và Output </a:t>
            </a:r>
            <a:r>
              <a:rPr lang="vi-VN" dirty="0" smtClean="0"/>
              <a:t>Layer</a:t>
            </a:r>
            <a:r>
              <a:rPr lang="en-US" dirty="0" smtClean="0"/>
              <a:t>. </a:t>
            </a:r>
            <a:r>
              <a:rPr lang="vi-VN" dirty="0"/>
              <a:t>Lớp đầu tiên bao gồm các nơron đầu vào. Những nơron này gửi dữ liệu lên lớp thứ hai, và nó sẽ gửi các nơron đầu ra tới lớp thứ </a:t>
            </a:r>
            <a:r>
              <a:rPr lang="vi-VN" dirty="0" smtClean="0"/>
              <a:t>ba</a:t>
            </a:r>
            <a:r>
              <a:rPr lang="en-US" dirty="0" smtClean="0"/>
              <a:t>.</a:t>
            </a:r>
            <a:endParaRPr lang="en-US" dirty="0"/>
          </a:p>
        </p:txBody>
      </p:sp>
      <p:sp>
        <p:nvSpPr>
          <p:cNvPr id="8" name="Slide Number Placeholder 7"/>
          <p:cNvSpPr>
            <a:spLocks noGrp="1"/>
          </p:cNvSpPr>
          <p:nvPr>
            <p:ph type="sldNum" sz="quarter" idx="12"/>
          </p:nvPr>
        </p:nvSpPr>
        <p:spPr>
          <a:xfrm>
            <a:off x="10661865" y="6492875"/>
            <a:ext cx="771089" cy="365125"/>
          </a:xfrm>
        </p:spPr>
        <p:txBody>
          <a:bodyPr/>
          <a:lstStyle/>
          <a:p>
            <a:fld id="{6D22F896-40B5-4ADD-8801-0D06FADFA095}" type="slidenum">
              <a:rPr lang="en-US" sz="1800" smtClean="0"/>
              <a:t>3</a:t>
            </a:fld>
            <a:endParaRPr lang="en-US" sz="1800" dirty="0"/>
          </a:p>
        </p:txBody>
      </p:sp>
    </p:spTree>
    <p:extLst>
      <p:ext uri="{BB962C8B-B14F-4D97-AF65-F5344CB8AC3E}">
        <p14:creationId xmlns:p14="http://schemas.microsoft.com/office/powerpoint/2010/main" val="20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Tổng quan về mạng Neural nhân tạo | Laptrin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068" y="1258092"/>
            <a:ext cx="4218716" cy="507268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177068" y="166700"/>
            <a:ext cx="9905998" cy="1091392"/>
          </a:xfrm>
        </p:spPr>
        <p:txBody>
          <a:bodyPr>
            <a:normAutofit/>
          </a:bodyPr>
          <a:lstStyle/>
          <a:p>
            <a:r>
              <a:rPr lang="en-US" sz="2400" dirty="0" err="1" smtClean="0">
                <a:latin typeface="Arial" panose="020B0604020202020204" pitchFamily="34" charset="0"/>
                <a:cs typeface="Arial" panose="020B0604020202020204" pitchFamily="34" charset="0"/>
              </a:rPr>
              <a:t>KIến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Trúc</a:t>
            </a:r>
            <a:r>
              <a:rPr lang="en-US" sz="2400" dirty="0" smtClean="0">
                <a:latin typeface="Arial" panose="020B0604020202020204" pitchFamily="34" charset="0"/>
                <a:cs typeface="Arial" panose="020B0604020202020204" pitchFamily="34" charset="0"/>
              </a:rPr>
              <a:t> Chung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ANN</a:t>
            </a:r>
            <a:endParaRPr lang="en-US" sz="2400"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5847998" y="1258092"/>
            <a:ext cx="5536297" cy="5072686"/>
          </a:xfrm>
        </p:spPr>
        <p:txBody>
          <a:bodyPr>
            <a:normAutofit/>
          </a:bodyPr>
          <a:lstStyle/>
          <a:p>
            <a:r>
              <a:rPr lang="fr-FR" dirty="0">
                <a:latin typeface="Arial" panose="020B0604020202020204" pitchFamily="34" charset="0"/>
                <a:cs typeface="Arial" panose="020B0604020202020204" pitchFamily="34" charset="0"/>
              </a:rPr>
              <a:t>Input layer: là </a:t>
            </a:r>
            <a:r>
              <a:rPr lang="fr-FR" dirty="0" err="1">
                <a:latin typeface="Arial" panose="020B0604020202020204" pitchFamily="34" charset="0"/>
                <a:cs typeface="Arial" panose="020B0604020202020204" pitchFamily="34" charset="0"/>
              </a:rPr>
              <a:t>lớp</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đầu</a:t>
            </a:r>
            <a:r>
              <a:rPr lang="fr-FR" dirty="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vào</a:t>
            </a:r>
            <a:r>
              <a:rPr lang="fr-FR" dirty="0" smtClean="0"/>
              <a:t>, </a:t>
            </a:r>
            <a:r>
              <a:rPr lang="vi-VN" dirty="0"/>
              <a:t>lớp này lấy khối lượng lớn dữ liệu đầu vào dưới dạng văn bản, số, tệp âm thanh, pixel hình ảnh</a:t>
            </a:r>
            <a:r>
              <a:rPr lang="vi-VN" dirty="0" smtClean="0"/>
              <a:t>,...</a:t>
            </a:r>
            <a:endParaRPr lang="fr-FR" dirty="0" smtClean="0"/>
          </a:p>
          <a:p>
            <a:r>
              <a:rPr lang="vi-VN" dirty="0"/>
              <a:t>Hidden layer: lớp ẩn. Lớp này nhận giá trị từ lớp liền kề trước. Sau đó xử </a:t>
            </a:r>
            <a:r>
              <a:rPr lang="vi-VN" dirty="0" smtClean="0"/>
              <a:t>l</a:t>
            </a:r>
            <a:r>
              <a:rPr lang="en-US" dirty="0"/>
              <a:t>ý</a:t>
            </a:r>
            <a:r>
              <a:rPr lang="vi-VN" dirty="0" smtClean="0"/>
              <a:t> rồi </a:t>
            </a:r>
            <a:r>
              <a:rPr lang="vi-VN" dirty="0"/>
              <a:t>truyền tiếp đi lớp </a:t>
            </a:r>
            <a:r>
              <a:rPr lang="vi-VN" dirty="0" smtClean="0"/>
              <a:t>sau. </a:t>
            </a:r>
            <a:r>
              <a:rPr lang="vi-VN" dirty="0"/>
              <a:t>Một mạng ANN có thể có nhiều hidden layer</a:t>
            </a:r>
            <a:r>
              <a:rPr lang="vi-VN" dirty="0" smtClean="0"/>
              <a:t>.</a:t>
            </a:r>
            <a:endParaRPr lang="en-US" dirty="0" smtClean="0"/>
          </a:p>
          <a:p>
            <a:r>
              <a:rPr lang="en-US" dirty="0">
                <a:latin typeface="Arial" panose="020B0604020202020204" pitchFamily="34" charset="0"/>
                <a:cs typeface="Arial" panose="020B0604020202020204" pitchFamily="34" charset="0"/>
              </a:rPr>
              <a:t>Output layer: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10613206" y="6410496"/>
            <a:ext cx="771089" cy="365125"/>
          </a:xfrm>
        </p:spPr>
        <p:txBody>
          <a:bodyPr/>
          <a:lstStyle/>
          <a:p>
            <a:fld id="{6D22F896-40B5-4ADD-8801-0D06FADFA095}" type="slidenum">
              <a:rPr lang="en-US" sz="1800" smtClean="0"/>
              <a:t>4</a:t>
            </a:fld>
            <a:endParaRPr lang="en-US" sz="1800" dirty="0"/>
          </a:p>
        </p:txBody>
      </p:sp>
    </p:spTree>
    <p:extLst>
      <p:ext uri="{BB962C8B-B14F-4D97-AF65-F5344CB8AC3E}">
        <p14:creationId xmlns:p14="http://schemas.microsoft.com/office/powerpoint/2010/main" val="264626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7255"/>
            <a:ext cx="9905998" cy="1478570"/>
          </a:xfrm>
        </p:spPr>
        <p:txBody>
          <a:bodyPr>
            <a:normAutofit/>
          </a:bodyPr>
          <a:lstStyle/>
          <a:p>
            <a:r>
              <a:rPr lang="en-US" sz="3200" dirty="0" err="1" smtClean="0">
                <a:latin typeface="Arial" panose="020B0604020202020204" pitchFamily="34" charset="0"/>
                <a:cs typeface="Arial" panose="020B0604020202020204" pitchFamily="34" charset="0"/>
              </a:rPr>
              <a:t>Quá</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trình</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xử</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lý</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thông</a:t>
            </a:r>
            <a:r>
              <a:rPr lang="en-US" sz="3200" dirty="0" smtClean="0">
                <a:latin typeface="Arial" panose="020B0604020202020204" pitchFamily="34" charset="0"/>
                <a:cs typeface="Arial" panose="020B0604020202020204" pitchFamily="34" charset="0"/>
              </a:rPr>
              <a:t> tin </a:t>
            </a:r>
            <a:r>
              <a:rPr lang="en-US" sz="3200" dirty="0" err="1" smtClean="0">
                <a:latin typeface="Arial" panose="020B0604020202020204" pitchFamily="34" charset="0"/>
                <a:cs typeface="Arial" panose="020B0604020202020204" pitchFamily="34" charset="0"/>
              </a:rPr>
              <a:t>của</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một</a:t>
            </a:r>
            <a:r>
              <a:rPr lang="en-US" sz="3200" dirty="0" smtClean="0">
                <a:latin typeface="Arial" panose="020B0604020202020204" pitchFamily="34" charset="0"/>
                <a:cs typeface="Arial" panose="020B0604020202020204" pitchFamily="34" charset="0"/>
              </a:rPr>
              <a:t> ANN</a:t>
            </a:r>
            <a:endParaRPr lang="en-US" sz="3200" dirty="0">
              <a:latin typeface="Arial" panose="020B0604020202020204" pitchFamily="34" charset="0"/>
              <a:cs typeface="Arial" panose="020B0604020202020204" pitchFamily="34"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102" y="1615825"/>
            <a:ext cx="8332619" cy="3678070"/>
          </a:xfrm>
        </p:spPr>
      </p:pic>
      <p:sp>
        <p:nvSpPr>
          <p:cNvPr id="11" name="Slide Number Placeholder 10"/>
          <p:cNvSpPr>
            <a:spLocks noGrp="1"/>
          </p:cNvSpPr>
          <p:nvPr>
            <p:ph type="sldNum" sz="quarter" idx="12"/>
          </p:nvPr>
        </p:nvSpPr>
        <p:spPr>
          <a:xfrm>
            <a:off x="10581121" y="6426971"/>
            <a:ext cx="771089" cy="365125"/>
          </a:xfrm>
        </p:spPr>
        <p:txBody>
          <a:bodyPr/>
          <a:lstStyle/>
          <a:p>
            <a:fld id="{6D22F896-40B5-4ADD-8801-0D06FADFA095}" type="slidenum">
              <a:rPr lang="en-US" sz="1800" smtClean="0"/>
              <a:t>5</a:t>
            </a:fld>
            <a:endParaRPr lang="en-US" sz="1800" dirty="0"/>
          </a:p>
        </p:txBody>
      </p:sp>
    </p:spTree>
    <p:extLst>
      <p:ext uri="{BB962C8B-B14F-4D97-AF65-F5344CB8AC3E}">
        <p14:creationId xmlns:p14="http://schemas.microsoft.com/office/powerpoint/2010/main" val="1363558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27747"/>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p:sp>
        <p:nvSpPr>
          <p:cNvPr id="3" name="Content Placeholder 2"/>
          <p:cNvSpPr>
            <a:spLocks noGrp="1"/>
          </p:cNvSpPr>
          <p:nvPr>
            <p:ph idx="1"/>
          </p:nvPr>
        </p:nvSpPr>
        <p:spPr>
          <a:xfrm>
            <a:off x="1141412" y="1138988"/>
            <a:ext cx="9905999" cy="5518485"/>
          </a:xfrm>
        </p:spPr>
        <p:txBody>
          <a:bodyPr>
            <a:normAutofit fontScale="92500" lnSpcReduction="10000"/>
          </a:bodyPr>
          <a:lstStyle/>
          <a:p>
            <a:r>
              <a:rPr lang="vi-VN" dirty="0">
                <a:latin typeface="Arial" panose="020B0604020202020204" pitchFamily="34" charset="0"/>
                <a:cs typeface="Arial" panose="020B0604020202020204" pitchFamily="34" charset="0"/>
              </a:rPr>
              <a:t>Inputs: Mỗi Input tương ứng với 1 thuộc tính (attribute) của dữ liệu (patterns</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Output: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ANN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a:t>
            </a:r>
          </a:p>
          <a:p>
            <a:r>
              <a:rPr lang="vi-VN" dirty="0">
                <a:latin typeface="Arial" panose="020B0604020202020204" pitchFamily="34" charset="0"/>
                <a:cs typeface="Arial" panose="020B0604020202020204" pitchFamily="34" charset="0"/>
              </a:rPr>
              <a:t>Connection Weights (Trọng số liên kết): Đây là thành phần rất quan trọng của một ANN, nó thể hiện mức độ quan trọng (độ mạnh) của dữ liệu đầu vào đối với quá trình xử lý thông tin (quá trình chuyển đổi dữ liệu từ Layer này sang layer khác). Quá trình học (Learning Processing) của ANN thực ra là quá trình điều chỉnh các trọng số (Weight) của các input data để có được kết quả mong muốn</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vi-VN" dirty="0">
                <a:cs typeface="Arial" panose="020B0604020202020204" pitchFamily="34" charset="0"/>
              </a:rPr>
              <a:t>Summation Function (Hàm tổng): Tính tổng trọng số của tất cả các input được đưa vào mỗi Neuron (phần tử xử lý PE). Hàm tổng của một nơ-ron cho biết khả năng kích hoạt (Activation) của nơron đó còn gọi là nội kích hoạt (Internal Activation</a:t>
            </a:r>
            <a:r>
              <a:rPr lang="vi-VN" dirty="0" smtClean="0">
                <a:cs typeface="Arial" panose="020B0604020202020204" pitchFamily="34" charset="0"/>
              </a:rPr>
              <a:t>)</a:t>
            </a:r>
            <a:r>
              <a:rPr lang="en-US" dirty="0" smtClean="0">
                <a:cs typeface="Arial" panose="020B0604020202020204" pitchFamily="34" charset="0"/>
              </a:rPr>
              <a:t>.</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661865" y="6410496"/>
            <a:ext cx="771089" cy="365125"/>
          </a:xfrm>
        </p:spPr>
        <p:txBody>
          <a:bodyPr/>
          <a:lstStyle/>
          <a:p>
            <a:fld id="{6D22F896-40B5-4ADD-8801-0D06FADFA095}" type="slidenum">
              <a:rPr lang="en-US" sz="1800" smtClean="0"/>
              <a:t>6</a:t>
            </a:fld>
            <a:endParaRPr lang="en-US" sz="1800" dirty="0"/>
          </a:p>
        </p:txBody>
      </p:sp>
    </p:spTree>
    <p:extLst>
      <p:ext uri="{BB962C8B-B14F-4D97-AF65-F5344CB8AC3E}">
        <p14:creationId xmlns:p14="http://schemas.microsoft.com/office/powerpoint/2010/main" val="254089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
            <a:ext cx="9905998" cy="962527"/>
          </a:xfrm>
        </p:spPr>
        <p:txBody>
          <a:bodyPr/>
          <a:lstStyle/>
          <a:p>
            <a:r>
              <a:rPr lang="en-US" dirty="0" err="1">
                <a:latin typeface="Arial" panose="020B0604020202020204" pitchFamily="34" charset="0"/>
                <a:cs typeface="Arial" panose="020B0604020202020204" pitchFamily="34" charset="0"/>
              </a:rPr>
              <a:t>Q</a:t>
            </a:r>
            <a:r>
              <a:rPr lang="en-US" sz="3200" dirty="0" err="1">
                <a:latin typeface="Arial" panose="020B0604020202020204" pitchFamily="34" charset="0"/>
                <a:cs typeface="Arial" panose="020B0604020202020204" pitchFamily="34" charset="0"/>
              </a:rPr>
              <a:t>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50232" y="962526"/>
                <a:ext cx="10411326" cy="1317253"/>
              </a:xfrm>
            </p:spPr>
            <p:txBody>
              <a:bodyPr>
                <a:normAutofit lnSpcReduction="10000"/>
              </a:bodyPr>
              <a:lstStyle/>
              <a:p>
                <a:r>
                  <a:rPr lang="vi-VN" dirty="0" smtClean="0">
                    <a:latin typeface="Arial" panose="020B0604020202020204" pitchFamily="34" charset="0"/>
                    <a:cs typeface="Arial" panose="020B0604020202020204" pitchFamily="34" charset="0"/>
                  </a:rPr>
                  <a:t>Hàm tổng của một Neuron đối với n input được tính theo công thức sau:</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Y = </a:t>
                </a:r>
                <a14:m>
                  <m:oMath xmlns:m="http://schemas.openxmlformats.org/officeDocument/2006/math">
                    <m:nary>
                      <m:naryPr>
                        <m:chr m:val="∑"/>
                        <m:ctrlPr>
                          <a:rPr lang="en-US" sz="360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=1</m:t>
                        </m:r>
                      </m:sub>
                      <m:sup>
                        <m:r>
                          <a:rPr lang="en-US" sz="3600" b="0" i="1" smtClean="0">
                            <a:latin typeface="Cambria Math" panose="02040503050406030204" pitchFamily="18" charset="0"/>
                          </a:rPr>
                          <m:t>𝑛</m:t>
                        </m:r>
                      </m:sup>
                      <m:e>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𝑖</m:t>
                            </m:r>
                          </m:sub>
                        </m:sSub>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𝑊</m:t>
                            </m:r>
                          </m:e>
                          <m:sub>
                            <m:r>
                              <a:rPr lang="en-US" sz="3600" b="0" i="1" smtClean="0">
                                <a:latin typeface="Cambria Math" panose="02040503050406030204" pitchFamily="18" charset="0"/>
                              </a:rPr>
                              <m:t>𝑖</m:t>
                            </m:r>
                          </m:sub>
                        </m:sSub>
                      </m:e>
                    </m:nary>
                  </m:oMath>
                </a14:m>
                <a:endParaRPr lang="en-US" sz="3600" dirty="0" smtClean="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50232" y="962526"/>
                <a:ext cx="10411326" cy="1317253"/>
              </a:xfrm>
              <a:blipFill rotWithShape="0">
                <a:blip r:embed="rId2"/>
                <a:stretch>
                  <a:fillRect l="-1171" t="-8333" b="-694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936" y="2717382"/>
            <a:ext cx="3800475" cy="2867025"/>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1459832" y="2279779"/>
                <a:ext cx="115503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1459832" y="2279779"/>
                <a:ext cx="1155031"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732199" y="5584407"/>
                <a:ext cx="61029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1732199" y="5584407"/>
                <a:ext cx="610295"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224463" y="2741444"/>
                <a:ext cx="66883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3224463" y="2741444"/>
                <a:ext cx="668836"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335009" y="5218969"/>
                <a:ext cx="67595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3335009" y="5218969"/>
                <a:ext cx="675954" cy="461665"/>
              </a:xfrm>
              <a:prstGeom prst="rect">
                <a:avLst/>
              </a:prstGeom>
              <a:blipFill rotWithShape="0">
                <a:blip r:embed="rId7"/>
                <a:stretch>
                  <a:fillRect/>
                </a:stretch>
              </a:blipFill>
            </p:spPr>
            <p:txBody>
              <a:bodyPr/>
              <a:lstStyle/>
              <a:p>
                <a:r>
                  <a:rPr lang="en-US">
                    <a:noFill/>
                  </a:rPr>
                  <a:t> </a:t>
                </a:r>
              </a:p>
            </p:txBody>
          </p:sp>
        </mc:Fallback>
      </mc:AlternateContent>
      <p:sp>
        <p:nvSpPr>
          <p:cNvPr id="9" name="TextBox 8"/>
          <p:cNvSpPr txBox="1"/>
          <p:nvPr/>
        </p:nvSpPr>
        <p:spPr>
          <a:xfrm>
            <a:off x="4764505" y="4022558"/>
            <a:ext cx="529389" cy="461665"/>
          </a:xfrm>
          <a:prstGeom prst="rect">
            <a:avLst/>
          </a:prstGeom>
          <a:noFill/>
        </p:spPr>
        <p:txBody>
          <a:bodyPr wrap="square" rtlCol="0">
            <a:spAutoFit/>
          </a:bodyPr>
          <a:lstStyle/>
          <a:p>
            <a:r>
              <a:rPr lang="en-US" sz="2400" dirty="0" smtClean="0">
                <a:solidFill>
                  <a:sysClr val="windowText" lastClr="000000"/>
                </a:solidFill>
              </a:rPr>
              <a:t>PE</a:t>
            </a:r>
            <a:endParaRPr lang="en-US" sz="2400" dirty="0">
              <a:solidFill>
                <a:sysClr val="windowText" lastClr="000000"/>
              </a:solidFill>
            </a:endParaRPr>
          </a:p>
        </p:txBody>
      </p:sp>
      <p:sp>
        <p:nvSpPr>
          <p:cNvPr id="10" name="TextBox 9"/>
          <p:cNvSpPr txBox="1"/>
          <p:nvPr/>
        </p:nvSpPr>
        <p:spPr>
          <a:xfrm>
            <a:off x="5518747" y="3877814"/>
            <a:ext cx="433136" cy="461665"/>
          </a:xfrm>
          <a:prstGeom prst="rect">
            <a:avLst/>
          </a:prstGeom>
          <a:noFill/>
        </p:spPr>
        <p:txBody>
          <a:bodyPr wrap="square" rtlCol="0">
            <a:spAutoFit/>
          </a:bodyPr>
          <a:lstStyle/>
          <a:p>
            <a:r>
              <a:rPr lang="en-US" sz="2400" dirty="0" smtClean="0"/>
              <a:t>Y</a:t>
            </a:r>
            <a:endParaRPr lang="en-US" sz="2400" dirty="0"/>
          </a:p>
        </p:txBody>
      </p:sp>
      <p:sp>
        <p:nvSpPr>
          <p:cNvPr id="11" name="TextBox 10"/>
          <p:cNvSpPr txBox="1"/>
          <p:nvPr/>
        </p:nvSpPr>
        <p:spPr>
          <a:xfrm>
            <a:off x="2935531" y="6165434"/>
            <a:ext cx="3657947"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Single neuron</a:t>
            </a:r>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TextBox 11"/>
              <p:cNvSpPr txBox="1"/>
              <p:nvPr/>
            </p:nvSpPr>
            <p:spPr>
              <a:xfrm>
                <a:off x="6946231" y="3914271"/>
                <a:ext cx="3577389"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Y =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1</m:t>
                        </m:r>
                      </m:sub>
                    </m:sSub>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oMath>
                </a14:m>
                <a:r>
                  <a:rPr lang="en-US" sz="3200" dirty="0" smtClean="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b="0" i="1" smtClean="0">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b="0" i="1" smtClean="0">
                            <a:latin typeface="Cambria Math" panose="02040503050406030204" pitchFamily="18" charset="0"/>
                          </a:rPr>
                          <m:t>2</m:t>
                        </m:r>
                      </m:sub>
                    </m:sSub>
                  </m:oMath>
                </a14:m>
                <a:r>
                  <a:rPr lang="en-US" sz="3200" dirty="0" smtClean="0"/>
                  <a:t> </a:t>
                </a:r>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6946231" y="3914271"/>
                <a:ext cx="3577389" cy="584775"/>
              </a:xfrm>
              <a:prstGeom prst="rect">
                <a:avLst/>
              </a:prstGeom>
              <a:blipFill rotWithShape="0">
                <a:blip r:embed="rId8"/>
                <a:stretch>
                  <a:fillRect l="-4259" t="-19792" b="-27083"/>
                </a:stretch>
              </a:blipFill>
            </p:spPr>
            <p:txBody>
              <a:bodyPr/>
              <a:lstStyle/>
              <a:p>
                <a:r>
                  <a:rPr lang="en-US">
                    <a:noFill/>
                  </a:rPr>
                  <a:t> </a:t>
                </a:r>
              </a:p>
            </p:txBody>
          </p:sp>
        </mc:Fallback>
      </mc:AlternateContent>
      <p:sp>
        <p:nvSpPr>
          <p:cNvPr id="13" name="TextBox 12"/>
          <p:cNvSpPr txBox="1"/>
          <p:nvPr/>
        </p:nvSpPr>
        <p:spPr>
          <a:xfrm>
            <a:off x="6890989" y="6213772"/>
            <a:ext cx="4101179" cy="461665"/>
          </a:xfrm>
          <a:prstGeom prst="rect">
            <a:avLst/>
          </a:prstGeom>
          <a:noFill/>
        </p:spPr>
        <p:txBody>
          <a:bodyPr wrap="square" rtlCol="0">
            <a:spAutoFit/>
          </a:bodyPr>
          <a:lstStyle/>
          <a:p>
            <a:r>
              <a:rPr lang="en-US" sz="2400" dirty="0" smtClean="0"/>
              <a:t>PE: Processing element</a:t>
            </a:r>
            <a:endParaRPr lang="en-US" sz="2400" dirty="0"/>
          </a:p>
        </p:txBody>
      </p:sp>
      <p:sp>
        <p:nvSpPr>
          <p:cNvPr id="14" name="Slide Number Placeholder 13"/>
          <p:cNvSpPr>
            <a:spLocks noGrp="1"/>
          </p:cNvSpPr>
          <p:nvPr>
            <p:ph type="sldNum" sz="quarter" idx="12"/>
          </p:nvPr>
        </p:nvSpPr>
        <p:spPr>
          <a:xfrm>
            <a:off x="10629074" y="6492875"/>
            <a:ext cx="771089" cy="365125"/>
          </a:xfrm>
        </p:spPr>
        <p:txBody>
          <a:bodyPr/>
          <a:lstStyle/>
          <a:p>
            <a:fld id="{6D22F896-40B5-4ADD-8801-0D06FADFA095}" type="slidenum">
              <a:rPr lang="en-US" sz="1800" smtClean="0"/>
              <a:t>7</a:t>
            </a:fld>
            <a:endParaRPr lang="en-US" sz="1800" dirty="0"/>
          </a:p>
        </p:txBody>
      </p:sp>
    </p:spTree>
    <p:extLst>
      <p:ext uri="{BB962C8B-B14F-4D97-AF65-F5344CB8AC3E}">
        <p14:creationId xmlns:p14="http://schemas.microsoft.com/office/powerpoint/2010/main" val="287220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978568"/>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78296" y="978568"/>
                <a:ext cx="9905999" cy="1443790"/>
              </a:xfrm>
            </p:spPr>
            <p:txBody>
              <a:bodyPr/>
              <a:lstStyle/>
              <a:p>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Neurons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Layer:</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𝑌</m:t>
                        </m:r>
                      </m:e>
                      <m:sub>
                        <m:r>
                          <a:rPr lang="en-US" sz="3600" i="1" dirty="0">
                            <a:latin typeface="Cambria Math" panose="02040503050406030204" pitchFamily="18" charset="0"/>
                          </a:rPr>
                          <m:t>𝑗</m:t>
                        </m:r>
                      </m:sub>
                    </m:sSub>
                  </m:oMath>
                </a14:m>
                <a:r>
                  <a:rPr lang="en-US" sz="3600" dirty="0">
                    <a:latin typeface="Arial" panose="020B0604020202020204" pitchFamily="34" charset="0"/>
                    <a:cs typeface="Arial" panose="020B0604020202020204" pitchFamily="34" charset="0"/>
                  </a:rPr>
                  <a:t> = </a:t>
                </a:r>
                <a14:m>
                  <m:oMath xmlns:m="http://schemas.openxmlformats.org/officeDocument/2006/math">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sSub>
                          <m:sSubPr>
                            <m:ctrlPr>
                              <a:rPr lang="en-US" sz="3600" i="1">
                                <a:latin typeface="Cambria Math" panose="02040503050406030204" pitchFamily="18" charset="0"/>
                              </a:rPr>
                            </m:ctrlPr>
                          </m:sSubPr>
                          <m:e>
                            <m:r>
                              <a:rPr lang="en-US" sz="3600" b="0" i="1" smtClean="0">
                                <a:latin typeface="Cambria Math" panose="02040503050406030204" pitchFamily="18" charset="0"/>
                              </a:rPr>
                              <m:t>𝑊</m:t>
                            </m:r>
                          </m:e>
                          <m:sub>
                            <m:r>
                              <a:rPr lang="en-US" sz="3600" i="1">
                                <a:latin typeface="Cambria Math" panose="02040503050406030204" pitchFamily="18" charset="0"/>
                              </a:rPr>
                              <m:t>𝑖</m:t>
                            </m:r>
                            <m:r>
                              <a:rPr lang="en-US" sz="3600" i="1">
                                <a:latin typeface="Cambria Math" panose="02040503050406030204" pitchFamily="18" charset="0"/>
                              </a:rPr>
                              <m:t>𝑗</m:t>
                            </m:r>
                          </m:sub>
                        </m:sSub>
                      </m:e>
                    </m:nary>
                  </m:oMath>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78296" y="978568"/>
                <a:ext cx="9905999" cy="1443790"/>
              </a:xfrm>
              <a:blipFill rotWithShape="0">
                <a:blip r:embed="rId2"/>
                <a:stretch>
                  <a:fillRect l="-1292" t="-5932" b="-5508"/>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85" y="2422357"/>
            <a:ext cx="4629150" cy="4234363"/>
          </a:xfrm>
          <a:prstGeom prst="rect">
            <a:avLst/>
          </a:prstGeom>
        </p:spPr>
      </p:pic>
      <mc:AlternateContent xmlns:mc="http://schemas.openxmlformats.org/markup-compatibility/2006">
        <mc:Choice xmlns:a14="http://schemas.microsoft.com/office/drawing/2010/main" Requires="a14">
          <p:sp>
            <p:nvSpPr>
              <p:cNvPr id="7" name="Rectangle 6"/>
              <p:cNvSpPr/>
              <p:nvPr/>
            </p:nvSpPr>
            <p:spPr>
              <a:xfrm>
                <a:off x="103604" y="2438398"/>
                <a:ext cx="60317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sub>
                      </m:sSub>
                    </m:oMath>
                  </m:oMathPara>
                </a14:m>
                <a:endParaRPr lang="en-US" sz="2400" dirty="0"/>
              </a:p>
            </p:txBody>
          </p:sp>
        </mc:Choice>
        <mc:Fallback>
          <p:sp>
            <p:nvSpPr>
              <p:cNvPr id="7" name="Rectangle 6"/>
              <p:cNvSpPr>
                <a:spLocks noRot="1" noChangeAspect="1" noMove="1" noResize="1" noEditPoints="1" noAdjustHandles="1" noChangeArrowheads="1" noChangeShapeType="1" noTextEdit="1"/>
              </p:cNvSpPr>
              <p:nvPr/>
            </p:nvSpPr>
            <p:spPr>
              <a:xfrm>
                <a:off x="103604" y="2438398"/>
                <a:ext cx="603178"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35687" y="4322788"/>
                <a:ext cx="61029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sub>
                      </m:sSub>
                    </m:oMath>
                  </m:oMathPara>
                </a14:m>
                <a:endParaRPr lang="en-US" sz="2400" dirty="0"/>
              </a:p>
            </p:txBody>
          </p:sp>
        </mc:Choice>
        <mc:Fallback>
          <p:sp>
            <p:nvSpPr>
              <p:cNvPr id="8" name="Rectangle 7"/>
              <p:cNvSpPr>
                <a:spLocks noRot="1" noChangeAspect="1" noMove="1" noResize="1" noEditPoints="1" noAdjustHandles="1" noChangeArrowheads="1" noChangeShapeType="1" noTextEdit="1"/>
              </p:cNvSpPr>
              <p:nvPr/>
            </p:nvSpPr>
            <p:spPr>
              <a:xfrm>
                <a:off x="135687" y="4322788"/>
                <a:ext cx="610295"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238220" y="2036982"/>
                <a:ext cx="798680"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i="1">
                              <a:latin typeface="Cambria Math" panose="02040503050406030204" pitchFamily="18" charset="0"/>
                            </a:rPr>
                            <m:t>1</m:t>
                          </m:r>
                          <m:r>
                            <a:rPr lang="en-US" sz="2400" b="0" i="1" smtClean="0">
                              <a:latin typeface="Cambria Math" panose="02040503050406030204" pitchFamily="18" charset="0"/>
                            </a:rPr>
                            <m:t>1</m:t>
                          </m:r>
                        </m:sub>
                      </m:sSub>
                    </m:oMath>
                  </m:oMathPara>
                </a14:m>
                <a:endParaRPr lang="en-US" sz="2400" dirty="0"/>
              </a:p>
            </p:txBody>
          </p:sp>
        </mc:Choice>
        <mc:Fallback>
          <p:sp>
            <p:nvSpPr>
              <p:cNvPr id="9" name="Rectangle 8"/>
              <p:cNvSpPr>
                <a:spLocks noRot="1" noChangeAspect="1" noMove="1" noResize="1" noEditPoints="1" noAdjustHandles="1" noChangeArrowheads="1" noChangeShapeType="1" noTextEdit="1"/>
              </p:cNvSpPr>
              <p:nvPr/>
            </p:nvSpPr>
            <p:spPr>
              <a:xfrm>
                <a:off x="2238220" y="2036982"/>
                <a:ext cx="798680"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2721545" y="3584852"/>
                <a:ext cx="798680"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i="1">
                              <a:latin typeface="Cambria Math" panose="02040503050406030204" pitchFamily="18" charset="0"/>
                            </a:rPr>
                            <m:t>1</m:t>
                          </m:r>
                          <m:r>
                            <a:rPr lang="en-US" sz="2400" b="0" i="1" smtClean="0">
                              <a:latin typeface="Cambria Math" panose="02040503050406030204" pitchFamily="18" charset="0"/>
                            </a:rPr>
                            <m:t>2</m:t>
                          </m:r>
                        </m:sub>
                      </m:sSub>
                    </m:oMath>
                  </m:oMathPara>
                </a14:m>
                <a:endParaRPr lang="en-US" sz="2400" dirty="0"/>
              </a:p>
            </p:txBody>
          </p:sp>
        </mc:Choice>
        <mc:Fallback>
          <p:sp>
            <p:nvSpPr>
              <p:cNvPr id="11" name="Rectangle 10"/>
              <p:cNvSpPr>
                <a:spLocks noRot="1" noChangeAspect="1" noMove="1" noResize="1" noEditPoints="1" noAdjustHandles="1" noChangeArrowheads="1" noChangeShapeType="1" noTextEdit="1"/>
              </p:cNvSpPr>
              <p:nvPr/>
            </p:nvSpPr>
            <p:spPr>
              <a:xfrm>
                <a:off x="2721545" y="3584852"/>
                <a:ext cx="798680" cy="46166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2250767" y="3953105"/>
                <a:ext cx="80579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22</m:t>
                          </m:r>
                        </m:sub>
                      </m:sSub>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2250767" y="3953105"/>
                <a:ext cx="805798" cy="46166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2238220" y="5088160"/>
                <a:ext cx="80579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23</m:t>
                          </m:r>
                        </m:sub>
                      </m:sSub>
                    </m:oMath>
                  </m:oMathPara>
                </a14:m>
                <a:endParaRPr lang="en-US" sz="2400" dirty="0"/>
              </a:p>
            </p:txBody>
          </p:sp>
        </mc:Choice>
        <mc:Fallback>
          <p:sp>
            <p:nvSpPr>
              <p:cNvPr id="13" name="Rectangle 12"/>
              <p:cNvSpPr>
                <a:spLocks noRot="1" noChangeAspect="1" noMove="1" noResize="1" noEditPoints="1" noAdjustHandles="1" noChangeArrowheads="1" noChangeShapeType="1" noTextEdit="1"/>
              </p:cNvSpPr>
              <p:nvPr/>
            </p:nvSpPr>
            <p:spPr>
              <a:xfrm>
                <a:off x="2238220" y="5088160"/>
                <a:ext cx="805798" cy="461665"/>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400325" y="2237690"/>
                <a:ext cx="553421"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1</m:t>
                          </m:r>
                        </m:sub>
                      </m:sSub>
                    </m:oMath>
                  </m:oMathPara>
                </a14:m>
                <a:endParaRPr lang="en-US" sz="2400" dirty="0"/>
              </a:p>
            </p:txBody>
          </p:sp>
        </mc:Choice>
        <mc:Fallback>
          <p:sp>
            <p:nvSpPr>
              <p:cNvPr id="14" name="Rectangle 13"/>
              <p:cNvSpPr>
                <a:spLocks noRot="1" noChangeAspect="1" noMove="1" noResize="1" noEditPoints="1" noAdjustHandles="1" noChangeArrowheads="1" noChangeShapeType="1" noTextEdit="1"/>
              </p:cNvSpPr>
              <p:nvPr/>
            </p:nvSpPr>
            <p:spPr>
              <a:xfrm>
                <a:off x="4400325" y="2237690"/>
                <a:ext cx="553421" cy="46166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4446057" y="4089262"/>
                <a:ext cx="56053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2</m:t>
                          </m:r>
                        </m:sub>
                      </m:sSub>
                    </m:oMath>
                  </m:oMathPara>
                </a14:m>
                <a:endParaRPr lang="en-US" sz="2400" dirty="0"/>
              </a:p>
            </p:txBody>
          </p:sp>
        </mc:Choice>
        <mc:Fallback>
          <p:sp>
            <p:nvSpPr>
              <p:cNvPr id="15" name="Rectangle 14"/>
              <p:cNvSpPr>
                <a:spLocks noRot="1" noChangeAspect="1" noMove="1" noResize="1" noEditPoints="1" noAdjustHandles="1" noChangeArrowheads="1" noChangeShapeType="1" noTextEdit="1"/>
              </p:cNvSpPr>
              <p:nvPr/>
            </p:nvSpPr>
            <p:spPr>
              <a:xfrm>
                <a:off x="4446057" y="4089262"/>
                <a:ext cx="560538" cy="46166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4402527" y="5981682"/>
                <a:ext cx="56053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3</m:t>
                          </m:r>
                        </m:sub>
                      </m:sSub>
                    </m:oMath>
                  </m:oMathPara>
                </a14:m>
                <a:endParaRPr lang="en-US" sz="2400" dirty="0"/>
              </a:p>
            </p:txBody>
          </p:sp>
        </mc:Choice>
        <mc:Fallback>
          <p:sp>
            <p:nvSpPr>
              <p:cNvPr id="16" name="Rectangle 15"/>
              <p:cNvSpPr>
                <a:spLocks noRot="1" noChangeAspect="1" noMove="1" noResize="1" noEditPoints="1" noAdjustHandles="1" noChangeArrowheads="1" noChangeShapeType="1" noTextEdit="1"/>
              </p:cNvSpPr>
              <p:nvPr/>
            </p:nvSpPr>
            <p:spPr>
              <a:xfrm>
                <a:off x="4402527" y="5981682"/>
                <a:ext cx="560538" cy="461665"/>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2727855" y="3107147"/>
                <a:ext cx="80579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𝑊</m:t>
                          </m:r>
                        </m:e>
                        <m:sub>
                          <m:r>
                            <a:rPr lang="en-US" sz="2400" b="0" i="1" smtClean="0">
                              <a:latin typeface="Cambria Math" panose="02040503050406030204" pitchFamily="18" charset="0"/>
                            </a:rPr>
                            <m:t>2</m:t>
                          </m:r>
                          <m:r>
                            <a:rPr lang="en-US" sz="2400" i="1">
                              <a:latin typeface="Cambria Math" panose="02040503050406030204" pitchFamily="18" charset="0"/>
                            </a:rPr>
                            <m:t>1</m:t>
                          </m:r>
                        </m:sub>
                      </m:sSub>
                    </m:oMath>
                  </m:oMathPara>
                </a14:m>
                <a:endParaRPr lang="en-US" sz="2400" dirty="0"/>
              </a:p>
            </p:txBody>
          </p:sp>
        </mc:Choice>
        <mc:Fallback>
          <p:sp>
            <p:nvSpPr>
              <p:cNvPr id="17" name="Rectangle 16"/>
              <p:cNvSpPr>
                <a:spLocks noRot="1" noChangeAspect="1" noMove="1" noResize="1" noEditPoints="1" noAdjustHandles="1" noChangeArrowheads="1" noChangeShapeType="1" noTextEdit="1"/>
              </p:cNvSpPr>
              <p:nvPr/>
            </p:nvSpPr>
            <p:spPr>
              <a:xfrm>
                <a:off x="2727855" y="3107147"/>
                <a:ext cx="805798" cy="46166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6377987" y="2922480"/>
                <a:ext cx="3760624" cy="584775"/>
              </a:xfrm>
              <a:prstGeom prst="rect">
                <a:avLst/>
              </a:prstGeom>
            </p:spPr>
            <p:txBody>
              <a:bodyPr wrap="square">
                <a:spAutoFit/>
              </a:bodyPr>
              <a:lstStyle/>
              <a:p>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i="1">
                            <a:latin typeface="Cambria Math" panose="02040503050406030204" pitchFamily="18" charset="0"/>
                          </a:rPr>
                          <m:t>1</m:t>
                        </m:r>
                      </m:sub>
                    </m:sSub>
                  </m:oMath>
                </a14:m>
                <a:r>
                  <a:rPr lang="en-US" sz="3200" dirty="0" smtClean="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r>
                          <a:rPr lang="en-US" sz="3200" b="0" i="1" smtClean="0">
                            <a:latin typeface="Cambria Math" panose="02040503050406030204" pitchFamily="18" charset="0"/>
                          </a:rPr>
                          <m:t>1</m:t>
                        </m:r>
                      </m:sub>
                    </m:sSub>
                  </m:oMath>
                </a14:m>
                <a:r>
                  <a:rPr lang="en-US" sz="32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r>
                          <a:rPr lang="en-US" sz="3200" b="0" i="1" smtClean="0">
                            <a:latin typeface="Cambria Math" panose="02040503050406030204" pitchFamily="18" charset="0"/>
                          </a:rPr>
                          <m:t>1</m:t>
                        </m:r>
                      </m:sub>
                    </m:sSub>
                  </m:oMath>
                </a14:m>
                <a:endParaRPr lang="en-US" sz="3200" dirty="0">
                  <a:latin typeface="Arial" panose="020B0604020202020204" pitchFamily="34" charset="0"/>
                  <a:cs typeface="Arial" panose="020B0604020202020204" pitchFamily="34" charset="0"/>
                </a:endParaRPr>
              </a:p>
            </p:txBody>
          </p:sp>
        </mc:Choice>
        <mc:Fallback>
          <p:sp>
            <p:nvSpPr>
              <p:cNvPr id="18" name="Rectangle 17"/>
              <p:cNvSpPr>
                <a:spLocks noRot="1" noChangeAspect="1" noMove="1" noResize="1" noEditPoints="1" noAdjustHandles="1" noChangeArrowheads="1" noChangeShapeType="1" noTextEdit="1"/>
              </p:cNvSpPr>
              <p:nvPr/>
            </p:nvSpPr>
            <p:spPr>
              <a:xfrm>
                <a:off x="6377987" y="2922480"/>
                <a:ext cx="3760624" cy="584775"/>
              </a:xfrm>
              <a:prstGeom prst="rect">
                <a:avLst/>
              </a:prstGeom>
              <a:blipFill rotWithShape="0">
                <a:blip r:embed="rId14"/>
                <a:stretch>
                  <a:fillRect t="-1354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6364610" y="3768439"/>
                <a:ext cx="3627724" cy="584775"/>
              </a:xfrm>
              <a:prstGeom prst="rect">
                <a:avLst/>
              </a:prstGeom>
            </p:spPr>
            <p:txBody>
              <a:bodyPr wrap="none">
                <a:spAutoFit/>
              </a:bodyPr>
              <a:lstStyle/>
              <a:p>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𝑌</m:t>
                        </m:r>
                      </m:e>
                      <m:sub>
                        <m:r>
                          <a:rPr lang="en-US" sz="3200" b="0" i="1" smtClean="0">
                            <a:latin typeface="Cambria Math" panose="02040503050406030204" pitchFamily="18" charset="0"/>
                          </a:rPr>
                          <m:t>2</m:t>
                        </m:r>
                      </m:sub>
                    </m:sSub>
                  </m:oMath>
                </a14:m>
                <a:r>
                  <a:rPr lang="en-US"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r>
                          <a:rPr lang="en-US" sz="3200" b="0" i="1" smtClean="0">
                            <a:latin typeface="Cambria Math" panose="02040503050406030204" pitchFamily="18" charset="0"/>
                          </a:rPr>
                          <m:t>2</m:t>
                        </m:r>
                      </m:sub>
                    </m:sSub>
                  </m:oMath>
                </a14:m>
                <a:r>
                  <a:rPr lang="en-US" sz="32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r>
                          <a:rPr lang="en-US" sz="3200" b="0" i="1" smtClean="0">
                            <a:latin typeface="Cambria Math" panose="02040503050406030204" pitchFamily="18" charset="0"/>
                          </a:rPr>
                          <m:t>2</m:t>
                        </m:r>
                      </m:sub>
                    </m:sSub>
                  </m:oMath>
                </a14:m>
                <a:endParaRPr lang="en-US" sz="3200" dirty="0">
                  <a:latin typeface="Arial" panose="020B0604020202020204" pitchFamily="34" charset="0"/>
                  <a:cs typeface="Arial" panose="020B0604020202020204" pitchFamily="34" charset="0"/>
                </a:endParaRPr>
              </a:p>
            </p:txBody>
          </p:sp>
        </mc:Choice>
        <mc:Fallback>
          <p:sp>
            <p:nvSpPr>
              <p:cNvPr id="19" name="Rectangle 18"/>
              <p:cNvSpPr>
                <a:spLocks noRot="1" noChangeAspect="1" noMove="1" noResize="1" noEditPoints="1" noAdjustHandles="1" noChangeArrowheads="1" noChangeShapeType="1" noTextEdit="1"/>
              </p:cNvSpPr>
              <p:nvPr/>
            </p:nvSpPr>
            <p:spPr>
              <a:xfrm>
                <a:off x="6364610" y="3768439"/>
                <a:ext cx="3627724" cy="584775"/>
              </a:xfrm>
              <a:prstGeom prst="rect">
                <a:avLst/>
              </a:prstGeom>
              <a:blipFill rotWithShape="0">
                <a:blip r:embed="rId15"/>
                <a:stretch>
                  <a:fillRect t="-1354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6411148" y="4693845"/>
                <a:ext cx="2157450" cy="584775"/>
              </a:xfrm>
              <a:prstGeom prst="rect">
                <a:avLst/>
              </a:prstGeom>
            </p:spPr>
            <p:txBody>
              <a:bodyPr wrap="none">
                <a:spAutoFit/>
              </a:bodyPr>
              <a:lstStyle/>
              <a:p>
                <a14:m>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𝑌</m:t>
                        </m:r>
                      </m:e>
                      <m:sub>
                        <m:r>
                          <a:rPr lang="en-US" sz="3200" b="0" i="1" smtClean="0">
                            <a:latin typeface="Cambria Math" panose="02040503050406030204" pitchFamily="18" charset="0"/>
                          </a:rPr>
                          <m:t>3</m:t>
                        </m:r>
                      </m:sub>
                    </m:sSub>
                  </m:oMath>
                </a14:m>
                <a:r>
                  <a:rPr lang="en-US" sz="32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r>
                          <a:rPr lang="en-US" sz="3200" b="0" i="1" smtClean="0">
                            <a:latin typeface="Cambria Math" panose="02040503050406030204" pitchFamily="18" charset="0"/>
                          </a:rPr>
                          <m:t>3</m:t>
                        </m:r>
                      </m:sub>
                    </m:sSub>
                  </m:oMath>
                </a14:m>
                <a:endParaRPr lang="en-US" sz="3200" dirty="0">
                  <a:latin typeface="Arial" panose="020B0604020202020204" pitchFamily="34" charset="0"/>
                  <a:cs typeface="Arial" panose="020B0604020202020204" pitchFamily="34" charset="0"/>
                </a:endParaRPr>
              </a:p>
            </p:txBody>
          </p:sp>
        </mc:Choice>
        <mc:Fallback>
          <p:sp>
            <p:nvSpPr>
              <p:cNvPr id="20" name="Rectangle 19"/>
              <p:cNvSpPr>
                <a:spLocks noRot="1" noChangeAspect="1" noMove="1" noResize="1" noEditPoints="1" noAdjustHandles="1" noChangeArrowheads="1" noChangeShapeType="1" noTextEdit="1"/>
              </p:cNvSpPr>
              <p:nvPr/>
            </p:nvSpPr>
            <p:spPr>
              <a:xfrm>
                <a:off x="6411148" y="4693845"/>
                <a:ext cx="2157450" cy="584775"/>
              </a:xfrm>
              <a:prstGeom prst="rect">
                <a:avLst/>
              </a:prstGeom>
              <a:blipFill rotWithShape="0">
                <a:blip r:embed="rId16"/>
                <a:stretch>
                  <a:fillRect t="-13542" b="-33333"/>
                </a:stretch>
              </a:blipFill>
            </p:spPr>
            <p:txBody>
              <a:bodyPr/>
              <a:lstStyle/>
              <a:p>
                <a:r>
                  <a:rPr lang="en-US">
                    <a:noFill/>
                  </a:rPr>
                  <a:t> </a:t>
                </a:r>
              </a:p>
            </p:txBody>
          </p:sp>
        </mc:Fallback>
      </mc:AlternateContent>
      <p:sp>
        <p:nvSpPr>
          <p:cNvPr id="21" name="TextBox 20"/>
          <p:cNvSpPr txBox="1"/>
          <p:nvPr/>
        </p:nvSpPr>
        <p:spPr>
          <a:xfrm>
            <a:off x="375091" y="2053024"/>
            <a:ext cx="380081" cy="369332"/>
          </a:xfrm>
          <a:prstGeom prst="rect">
            <a:avLst/>
          </a:prstGeom>
          <a:noFill/>
        </p:spPr>
        <p:txBody>
          <a:bodyPr wrap="square" rtlCol="0">
            <a:spAutoFit/>
          </a:bodyPr>
          <a:lstStyle/>
          <a:p>
            <a:r>
              <a:rPr lang="en-US" dirty="0" err="1" smtClean="0"/>
              <a:t>i</a:t>
            </a:r>
            <a:endParaRPr lang="en-US" dirty="0"/>
          </a:p>
        </p:txBody>
      </p:sp>
      <p:sp>
        <p:nvSpPr>
          <p:cNvPr id="22" name="TextBox 21"/>
          <p:cNvSpPr txBox="1"/>
          <p:nvPr/>
        </p:nvSpPr>
        <p:spPr>
          <a:xfrm>
            <a:off x="4628857" y="1906505"/>
            <a:ext cx="553421" cy="369332"/>
          </a:xfrm>
          <a:prstGeom prst="rect">
            <a:avLst/>
          </a:prstGeom>
          <a:noFill/>
        </p:spPr>
        <p:txBody>
          <a:bodyPr wrap="square" rtlCol="0">
            <a:spAutoFit/>
          </a:bodyPr>
          <a:lstStyle/>
          <a:p>
            <a:r>
              <a:rPr lang="en-US" dirty="0" smtClean="0"/>
              <a:t>j</a:t>
            </a:r>
            <a:endParaRPr lang="en-US" dirty="0"/>
          </a:p>
        </p:txBody>
      </p:sp>
      <p:sp>
        <p:nvSpPr>
          <p:cNvPr id="23" name="TextBox 22"/>
          <p:cNvSpPr txBox="1"/>
          <p:nvPr/>
        </p:nvSpPr>
        <p:spPr>
          <a:xfrm>
            <a:off x="1094694" y="6379181"/>
            <a:ext cx="2696824"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Several neurons</a:t>
            </a:r>
            <a:endParaRPr lang="en-US" sz="2400" dirty="0">
              <a:latin typeface="Arial" panose="020B0604020202020204" pitchFamily="34" charset="0"/>
              <a:cs typeface="Arial" panose="020B0604020202020204" pitchFamily="34" charset="0"/>
            </a:endParaRPr>
          </a:p>
        </p:txBody>
      </p:sp>
      <p:sp>
        <p:nvSpPr>
          <p:cNvPr id="24" name="Slide Number Placeholder 23"/>
          <p:cNvSpPr>
            <a:spLocks noGrp="1"/>
          </p:cNvSpPr>
          <p:nvPr>
            <p:ph type="sldNum" sz="quarter" idx="12"/>
          </p:nvPr>
        </p:nvSpPr>
        <p:spPr>
          <a:xfrm>
            <a:off x="10613206" y="6474157"/>
            <a:ext cx="771089" cy="365125"/>
          </a:xfrm>
        </p:spPr>
        <p:txBody>
          <a:bodyPr/>
          <a:lstStyle/>
          <a:p>
            <a:fld id="{6D22F896-40B5-4ADD-8801-0D06FADFA095}" type="slidenum">
              <a:rPr lang="en-US" sz="1800" smtClean="0"/>
              <a:t>8</a:t>
            </a:fld>
            <a:endParaRPr lang="en-US" sz="1800" dirty="0"/>
          </a:p>
        </p:txBody>
      </p:sp>
    </p:spTree>
    <p:extLst>
      <p:ext uri="{BB962C8B-B14F-4D97-AF65-F5344CB8AC3E}">
        <p14:creationId xmlns:p14="http://schemas.microsoft.com/office/powerpoint/2010/main" val="376648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500"/>
                                        <p:tgtEl>
                                          <p:spTgt spid="13"/>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down)">
                                      <p:cBhvr>
                                        <p:cTn id="48" dur="500"/>
                                        <p:tgtEl>
                                          <p:spTgt spid="2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500"/>
                                        <p:tgtEl>
                                          <p:spTgt spid="1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010653"/>
          </a:xfrm>
        </p:spPr>
        <p:txBody>
          <a:bodyPr>
            <a:normAutofit/>
          </a:bodyPr>
          <a:lstStyle/>
          <a:p>
            <a:r>
              <a:rPr lang="en-US" sz="3200" dirty="0" err="1">
                <a:latin typeface="Arial" panose="020B0604020202020204" pitchFamily="34" charset="0"/>
                <a:cs typeface="Arial" panose="020B0604020202020204" pitchFamily="34" charset="0"/>
              </a:rPr>
              <a:t>Quá</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thông</a:t>
            </a:r>
            <a:r>
              <a:rPr lang="en-US" sz="3200" dirty="0">
                <a:latin typeface="Arial" panose="020B0604020202020204" pitchFamily="34" charset="0"/>
                <a:cs typeface="Arial" panose="020B0604020202020204" pitchFamily="34" charset="0"/>
              </a:rPr>
              <a:t> tin </a:t>
            </a:r>
            <a:r>
              <a:rPr lang="en-US" sz="3200" dirty="0" err="1">
                <a:latin typeface="Arial" panose="020B0604020202020204" pitchFamily="34" charset="0"/>
                <a:cs typeface="Arial" panose="020B0604020202020204" pitchFamily="34" charset="0"/>
              </a:rPr>
              <a:t>của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một</a:t>
            </a:r>
            <a:r>
              <a:rPr lang="en-US" sz="3200" dirty="0">
                <a:latin typeface="Arial" panose="020B0604020202020204" pitchFamily="34" charset="0"/>
                <a:cs typeface="Arial" panose="020B0604020202020204" pitchFamily="34" charset="0"/>
              </a:rPr>
              <a:t> ANN</a:t>
            </a:r>
            <a:endParaRPr lang="en-US" sz="3200" dirty="0"/>
          </a:p>
        </p:txBody>
      </p:sp>
      <p:sp>
        <p:nvSpPr>
          <p:cNvPr id="3" name="Content Placeholder 2"/>
          <p:cNvSpPr>
            <a:spLocks noGrp="1"/>
          </p:cNvSpPr>
          <p:nvPr>
            <p:ph idx="1"/>
          </p:nvPr>
        </p:nvSpPr>
        <p:spPr>
          <a:xfrm>
            <a:off x="1141412" y="786062"/>
            <a:ext cx="9905999" cy="5951622"/>
          </a:xfrm>
        </p:spPr>
        <p:txBody>
          <a:bodyPr>
            <a:normAutofit/>
          </a:bodyPr>
          <a:lstStyle/>
          <a:p>
            <a:r>
              <a:rPr lang="vi-VN" dirty="0" smtClean="0"/>
              <a:t> </a:t>
            </a:r>
            <a:r>
              <a:rPr lang="vi-VN" sz="2200" dirty="0">
                <a:latin typeface="Arial" panose="020B0604020202020204" pitchFamily="34" charset="0"/>
                <a:cs typeface="Arial" panose="020B0604020202020204" pitchFamily="34" charset="0"/>
              </a:rPr>
              <a:t>Transformation (Transfer) Function (Hàm chuyển </a:t>
            </a:r>
            <a:r>
              <a:rPr lang="vi-VN" sz="2200" dirty="0" smtClean="0">
                <a:latin typeface="Arial" panose="020B0604020202020204" pitchFamily="34" charset="0"/>
                <a:cs typeface="Arial" panose="020B0604020202020204" pitchFamily="34" charset="0"/>
              </a:rPr>
              <a:t>đổi)</a:t>
            </a:r>
            <a:r>
              <a:rPr lang="en-US" sz="2200" dirty="0" smtClean="0">
                <a:latin typeface="Arial" panose="020B0604020202020204" pitchFamily="34" charset="0"/>
                <a:cs typeface="Arial" panose="020B0604020202020204" pitchFamily="34" charset="0"/>
              </a:rPr>
              <a:t>: </a:t>
            </a:r>
            <a:r>
              <a:rPr lang="vi-VN" sz="2200" dirty="0" smtClean="0">
                <a:latin typeface="Arial" panose="020B0604020202020204" pitchFamily="34" charset="0"/>
                <a:cs typeface="Arial" panose="020B0604020202020204" pitchFamily="34" charset="0"/>
              </a:rPr>
              <a:t>Hàm </a:t>
            </a:r>
            <a:r>
              <a:rPr lang="vi-VN" sz="2200" dirty="0">
                <a:latin typeface="Arial" panose="020B0604020202020204" pitchFamily="34" charset="0"/>
                <a:cs typeface="Arial" panose="020B0604020202020204" pitchFamily="34" charset="0"/>
              </a:rPr>
              <a:t>tổng (Summation Function) của một Neuron cho biết khả năng kích hoạt (Activation) của neuron đó còn gọi là kích hoạt bên trong (internal activation). Các Nueron này có thể sinh ra một output </a:t>
            </a:r>
            <a:r>
              <a:rPr lang="en-US" sz="2200" dirty="0" smtClean="0">
                <a:latin typeface="Arial" panose="020B0604020202020204" pitchFamily="34" charset="0"/>
                <a:cs typeface="Arial" panose="020B0604020202020204" pitchFamily="34" charset="0"/>
              </a:rPr>
              <a:t>(</a:t>
            </a:r>
            <a:r>
              <a:rPr lang="vi-VN" sz="2200" dirty="0" smtClean="0">
                <a:latin typeface="Arial" panose="020B0604020202020204" pitchFamily="34" charset="0"/>
                <a:cs typeface="Arial" panose="020B0604020202020204" pitchFamily="34" charset="0"/>
              </a:rPr>
              <a:t>hoặc không</a:t>
            </a:r>
            <a:r>
              <a:rPr lang="en-US" sz="2200" dirty="0" smtClean="0">
                <a:latin typeface="Arial" panose="020B0604020202020204" pitchFamily="34" charset="0"/>
                <a:cs typeface="Arial" panose="020B0604020202020204" pitchFamily="34" charset="0"/>
              </a:rPr>
              <a:t>)</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trong ANN (nói cách khác rằng có thể output của 1 Neuron có thể được chuyển đến layer tiếp trong mạng Neuron theo </a:t>
            </a:r>
            <a:r>
              <a:rPr lang="en-US" sz="2200" dirty="0" smtClean="0">
                <a:latin typeface="Arial" panose="020B0604020202020204" pitchFamily="34" charset="0"/>
                <a:cs typeface="Arial" panose="020B0604020202020204" pitchFamily="34" charset="0"/>
              </a:rPr>
              <a:t>(</a:t>
            </a:r>
            <a:r>
              <a:rPr lang="vi-VN" sz="2200" dirty="0" smtClean="0">
                <a:latin typeface="Arial" panose="020B0604020202020204" pitchFamily="34" charset="0"/>
                <a:cs typeface="Arial" panose="020B0604020202020204" pitchFamily="34" charset="0"/>
              </a:rPr>
              <a:t>hoặc không</a:t>
            </a:r>
            <a:r>
              <a:rPr lang="en-US" sz="2200" dirty="0" smtClean="0">
                <a:latin typeface="Arial" panose="020B0604020202020204" pitchFamily="34" charset="0"/>
                <a:cs typeface="Arial" panose="020B0604020202020204" pitchFamily="34" charset="0"/>
              </a:rPr>
              <a:t>)</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Mối quan hệ giữa Internal Activation và kết quả (output) được thể hiện bằng hàm chuyển đổi (Transfer Function</a:t>
            </a:r>
            <a:r>
              <a:rPr lang="vi-VN" sz="2200" dirty="0" smtClean="0">
                <a:latin typeface="Arial" panose="020B0604020202020204" pitchFamily="34" charset="0"/>
                <a:cs typeface="Arial" panose="020B0604020202020204" pitchFamily="34" charset="0"/>
              </a:rPr>
              <a:t>).</a:t>
            </a:r>
            <a:endParaRPr lang="en-US" sz="2200" dirty="0" smtClean="0">
              <a:latin typeface="Arial" panose="020B0604020202020204" pitchFamily="34" charset="0"/>
              <a:cs typeface="Arial" panose="020B0604020202020204" pitchFamily="34" charset="0"/>
            </a:endParaRPr>
          </a:p>
          <a:p>
            <a:r>
              <a:rPr lang="en-US" sz="2200" dirty="0" err="1" smtClean="0">
                <a:latin typeface="Arial" panose="020B0604020202020204" pitchFamily="34" charset="0"/>
                <a:cs typeface="Arial" panose="020B0604020202020204" pitchFamily="34" charset="0"/>
              </a:rPr>
              <a:t>Nói</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cách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khác</a:t>
            </a:r>
            <a:r>
              <a:rPr lang="en-US"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Hàm này được dùng để giới hạn phạm vi đầu ra của mỗi </a:t>
            </a:r>
            <a:r>
              <a:rPr lang="vi-VN" sz="2200" dirty="0" smtClean="0">
                <a:latin typeface="Arial" panose="020B0604020202020204" pitchFamily="34" charset="0"/>
                <a:cs typeface="Arial" panose="020B0604020202020204" pitchFamily="34" charset="0"/>
              </a:rPr>
              <a:t>neur</a:t>
            </a:r>
            <a:r>
              <a:rPr lang="en-US" sz="2200" dirty="0" smtClean="0">
                <a:latin typeface="Arial" panose="020B0604020202020204" pitchFamily="34" charset="0"/>
                <a:cs typeface="Arial" panose="020B0604020202020204" pitchFamily="34" charset="0"/>
              </a:rPr>
              <a:t>on</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Nó nhận đầu vào là kết quả của hàm </a:t>
            </a:r>
            <a:r>
              <a:rPr lang="en-US" sz="2200" dirty="0" err="1" smtClean="0">
                <a:latin typeface="Arial" panose="020B0604020202020204" pitchFamily="34" charset="0"/>
                <a:cs typeface="Arial" panose="020B0604020202020204" pitchFamily="34" charset="0"/>
              </a:rPr>
              <a:t>tổng</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và ngưỡng đã cho. Thông thường, phạm vi đầu ra của mỗi </a:t>
            </a:r>
            <a:r>
              <a:rPr lang="vi-VN" sz="2200" dirty="0" smtClean="0">
                <a:latin typeface="Arial" panose="020B0604020202020204" pitchFamily="34" charset="0"/>
                <a:cs typeface="Arial" panose="020B0604020202020204" pitchFamily="34" charset="0"/>
              </a:rPr>
              <a:t>n</a:t>
            </a:r>
            <a:r>
              <a:rPr lang="en-US" sz="2200" dirty="0" err="1" smtClean="0">
                <a:latin typeface="Arial" panose="020B0604020202020204" pitchFamily="34" charset="0"/>
                <a:cs typeface="Arial" panose="020B0604020202020204" pitchFamily="34" charset="0"/>
              </a:rPr>
              <a:t>eu</a:t>
            </a:r>
            <a:r>
              <a:rPr lang="vi-VN" sz="2200" dirty="0" smtClean="0">
                <a:latin typeface="Arial" panose="020B0604020202020204" pitchFamily="34" charset="0"/>
                <a:cs typeface="Arial" panose="020B0604020202020204" pitchFamily="34" charset="0"/>
              </a:rPr>
              <a:t>ron </a:t>
            </a:r>
            <a:r>
              <a:rPr lang="vi-VN" sz="2200" dirty="0">
                <a:latin typeface="Arial" panose="020B0604020202020204" pitchFamily="34" charset="0"/>
                <a:cs typeface="Arial" panose="020B0604020202020204" pitchFamily="34" charset="0"/>
              </a:rPr>
              <a:t>được giới hạn trong đoạn [0,1] hoặc [-1, 1]. Các hàm truyền rất đa </a:t>
            </a:r>
            <a:r>
              <a:rPr lang="vi-VN" sz="2200" dirty="0" smtClean="0">
                <a:latin typeface="Arial" panose="020B0604020202020204" pitchFamily="34" charset="0"/>
                <a:cs typeface="Arial" panose="020B0604020202020204" pitchFamily="34" charset="0"/>
              </a:rPr>
              <a:t>dạng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tuyến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hoặc</a:t>
            </a:r>
            <a:r>
              <a:rPr lang="en-US" sz="2200" dirty="0">
                <a:latin typeface="Arial" panose="020B0604020202020204" pitchFamily="34" charset="0"/>
                <a:cs typeface="Arial" panose="020B0604020202020204" pitchFamily="34" charset="0"/>
              </a:rPr>
              <a:t> phi </a:t>
            </a:r>
            <a:r>
              <a:rPr lang="en-US" sz="2200" dirty="0" err="1">
                <a:latin typeface="Arial" panose="020B0604020202020204" pitchFamily="34" charset="0"/>
                <a:cs typeface="Arial" panose="020B0604020202020204" pitchFamily="34" charset="0"/>
              </a:rPr>
              <a:t>tuyến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V</a:t>
            </a:r>
            <a:r>
              <a:rPr lang="vi-VN" sz="2200" dirty="0" smtClean="0">
                <a:latin typeface="Arial" panose="020B0604020202020204" pitchFamily="34" charset="0"/>
                <a:cs typeface="Arial" panose="020B0604020202020204" pitchFamily="34" charset="0"/>
              </a:rPr>
              <a:t>iệc </a:t>
            </a:r>
            <a:r>
              <a:rPr lang="vi-VN" sz="2200" dirty="0">
                <a:latin typeface="Arial" panose="020B0604020202020204" pitchFamily="34" charset="0"/>
                <a:cs typeface="Arial" panose="020B0604020202020204" pitchFamily="34" charset="0"/>
              </a:rPr>
              <a:t>lựa chọn hàm truyền nào là tuỳ thuộc vào từng bài toán và kinh nghiệm của người thiết kế mạng.</a:t>
            </a:r>
            <a:endParaRPr lang="en-US" sz="2200" dirty="0" smtClean="0">
              <a:latin typeface="Arial" panose="020B0604020202020204" pitchFamily="34" charset="0"/>
              <a:cs typeface="Arial" panose="020B0604020202020204" pitchFamily="34" charset="0"/>
            </a:endParaRPr>
          </a:p>
          <a:p>
            <a:pPr marL="0" indent="0">
              <a:buNone/>
            </a:pPr>
            <a:endParaRPr lang="en-US" dirty="0"/>
          </a:p>
        </p:txBody>
      </p:sp>
      <p:sp>
        <p:nvSpPr>
          <p:cNvPr id="5" name="Slide Number Placeholder 4"/>
          <p:cNvSpPr>
            <a:spLocks noGrp="1"/>
          </p:cNvSpPr>
          <p:nvPr>
            <p:ph type="sldNum" sz="quarter" idx="12"/>
          </p:nvPr>
        </p:nvSpPr>
        <p:spPr>
          <a:xfrm>
            <a:off x="10661865" y="6492875"/>
            <a:ext cx="771089" cy="365125"/>
          </a:xfrm>
        </p:spPr>
        <p:txBody>
          <a:bodyPr/>
          <a:lstStyle/>
          <a:p>
            <a:fld id="{6D22F896-40B5-4ADD-8801-0D06FADFA095}" type="slidenum">
              <a:rPr lang="en-US" sz="1800" smtClean="0"/>
              <a:t>9</a:t>
            </a:fld>
            <a:endParaRPr lang="en-US" sz="1800" dirty="0"/>
          </a:p>
        </p:txBody>
      </p:sp>
    </p:spTree>
    <p:extLst>
      <p:ext uri="{BB962C8B-B14F-4D97-AF65-F5344CB8AC3E}">
        <p14:creationId xmlns:p14="http://schemas.microsoft.com/office/powerpoint/2010/main" val="321536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561</TotalTime>
  <Words>1515</Words>
  <Application>Microsoft Office PowerPoint</Application>
  <PresentationFormat>Widescreen</PresentationFormat>
  <Paragraphs>128</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Times New Roman</vt:lpstr>
      <vt:lpstr>Trebuchet MS</vt:lpstr>
      <vt:lpstr>Tw Cen MT</vt:lpstr>
      <vt:lpstr>Circuit</vt:lpstr>
      <vt:lpstr>PowerPoint Presentation</vt:lpstr>
      <vt:lpstr>Tổng quan</vt:lpstr>
      <vt:lpstr>ANN Là gì?</vt:lpstr>
      <vt:lpstr>KIến Trúc Chung Của ANN</vt:lpstr>
      <vt:lpstr>Quá trình xử lý thông tin của một ANN</vt:lpstr>
      <vt:lpstr>Quá trình xử lý thông tin của một ANN</vt:lpstr>
      <vt:lpstr>Quá trình xử lý thông tin của một ANN</vt:lpstr>
      <vt:lpstr>Quá trình xử lý thông tin của một ANN</vt:lpstr>
      <vt:lpstr>Quá trình xử lý thông tin của một ANN</vt:lpstr>
      <vt:lpstr>Quá trình xử lý thông tin của một ANN</vt:lpstr>
      <vt:lpstr>Quá trình xử lý thông tin của một ANN</vt:lpstr>
      <vt:lpstr>Quá trình học của một ANN</vt:lpstr>
      <vt:lpstr>Back-propagation</vt:lpstr>
      <vt:lpstr>Back-propagation</vt:lpstr>
      <vt:lpstr>Back-propagation</vt:lpstr>
      <vt:lpstr>gradient descent</vt:lpstr>
      <vt:lpstr>gradient descent</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38</cp:revision>
  <dcterms:created xsi:type="dcterms:W3CDTF">2021-04-20T15:27:15Z</dcterms:created>
  <dcterms:modified xsi:type="dcterms:W3CDTF">2021-04-21T00:48:20Z</dcterms:modified>
</cp:coreProperties>
</file>