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73" r:id="rId4"/>
    <p:sldId id="257" r:id="rId5"/>
    <p:sldId id="274" r:id="rId6"/>
    <p:sldId id="271" r:id="rId7"/>
    <p:sldId id="258" r:id="rId8"/>
    <p:sldId id="266" r:id="rId9"/>
    <p:sldId id="260" r:id="rId10"/>
    <p:sldId id="261" r:id="rId11"/>
    <p:sldId id="277" r:id="rId12"/>
    <p:sldId id="263" r:id="rId13"/>
    <p:sldId id="265" r:id="rId14"/>
    <p:sldId id="268" r:id="rId15"/>
    <p:sldId id="269" r:id="rId16"/>
    <p:sldId id="267" r:id="rId17"/>
    <p:sldId id="275" r:id="rId18"/>
    <p:sldId id="27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06"/>
    <a:srgbClr val="FF8811"/>
    <a:srgbClr val="7F7F7F"/>
    <a:srgbClr val="929292"/>
    <a:srgbClr val="18B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9DC41-123D-4CF7-BD6E-2C8A779745C5}"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89EC8-A55A-4EC7-9F8A-E654E1D759FD}" type="slidenum">
              <a:rPr lang="en-US" smtClean="0"/>
              <a:t>‹#›</a:t>
            </a:fld>
            <a:endParaRPr lang="en-US"/>
          </a:p>
        </p:txBody>
      </p:sp>
    </p:spTree>
    <p:extLst>
      <p:ext uri="{BB962C8B-B14F-4D97-AF65-F5344CB8AC3E}">
        <p14:creationId xmlns:p14="http://schemas.microsoft.com/office/powerpoint/2010/main" val="302716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Điểm</a:t>
            </a:r>
            <a:r>
              <a:rPr lang="en-US" dirty="0"/>
              <a:t> </a:t>
            </a:r>
            <a:r>
              <a:rPr lang="en-US" dirty="0" err="1"/>
              <a:t>trọng</a:t>
            </a:r>
            <a:r>
              <a:rPr lang="en-US" dirty="0"/>
              <a:t> </a:t>
            </a:r>
            <a:r>
              <a:rPr lang="en-US" dirty="0" err="1"/>
              <a:t>tâm</a:t>
            </a:r>
            <a:r>
              <a:rPr lang="en-US" dirty="0"/>
              <a:t> </a:t>
            </a:r>
            <a:r>
              <a:rPr lang="en-US" dirty="0" err="1"/>
              <a:t>trong</a:t>
            </a:r>
            <a:r>
              <a:rPr lang="en-US" dirty="0"/>
              <a:t> </a:t>
            </a:r>
            <a:r>
              <a:rPr lang="en-US" dirty="0" err="1"/>
              <a:t>cuộc</a:t>
            </a:r>
            <a:r>
              <a:rPr lang="en-US" dirty="0"/>
              <a:t> </a:t>
            </a:r>
            <a:r>
              <a:rPr lang="en-US" dirty="0" err="1"/>
              <a:t>cách</a:t>
            </a:r>
            <a:r>
              <a:rPr lang="en-US" dirty="0"/>
              <a:t> </a:t>
            </a:r>
            <a:r>
              <a:rPr lang="en-US" dirty="0" err="1"/>
              <a:t>mạng</a:t>
            </a:r>
            <a:r>
              <a:rPr lang="en-US" dirty="0"/>
              <a:t> 4.0 </a:t>
            </a:r>
            <a:r>
              <a:rPr lang="en-US" dirty="0" err="1"/>
              <a:t>đó</a:t>
            </a:r>
            <a:r>
              <a:rPr lang="en-US" dirty="0"/>
              <a:t> </a:t>
            </a:r>
            <a:r>
              <a:rPr lang="en-US" dirty="0" err="1"/>
              <a:t>là</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a:t>
            </a:r>
          </a:p>
          <a:p>
            <a:r>
              <a:rPr lang="en-US" dirty="0" err="1"/>
              <a:t>Vậy</a:t>
            </a:r>
            <a:r>
              <a:rPr lang="en-US" dirty="0"/>
              <a:t> </a:t>
            </a:r>
            <a:r>
              <a:rPr lang="en-US" dirty="0" err="1"/>
              <a:t>làm</a:t>
            </a:r>
            <a:r>
              <a:rPr lang="en-US" dirty="0"/>
              <a:t> </a:t>
            </a:r>
            <a:r>
              <a:rPr lang="en-US" dirty="0" err="1"/>
              <a:t>sao</a:t>
            </a:r>
            <a:r>
              <a:rPr lang="en-US" dirty="0"/>
              <a:t> </a:t>
            </a:r>
            <a:r>
              <a:rPr lang="en-US" dirty="0" err="1"/>
              <a:t>để</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như</a:t>
            </a:r>
            <a:r>
              <a:rPr lang="en-US" dirty="0"/>
              <a:t> </a:t>
            </a:r>
            <a:r>
              <a:rPr lang="en-US" dirty="0" err="1"/>
              <a:t>bộ</a:t>
            </a:r>
            <a:r>
              <a:rPr lang="en-US" dirty="0"/>
              <a:t> </a:t>
            </a:r>
            <a:r>
              <a:rPr lang="en-US" dirty="0" err="1"/>
              <a:t>não</a:t>
            </a:r>
            <a:r>
              <a:rPr lang="en-US" dirty="0"/>
              <a:t> con </a:t>
            </a:r>
            <a:r>
              <a:rPr lang="en-US" dirty="0" err="1"/>
              <a:t>người</a:t>
            </a:r>
            <a:r>
              <a:rPr lang="en-US" dirty="0"/>
              <a:t>?</a:t>
            </a:r>
          </a:p>
          <a:p>
            <a:r>
              <a:rPr lang="en-US" dirty="0"/>
              <a:t>Con </a:t>
            </a:r>
            <a:r>
              <a:rPr lang="en-US" dirty="0" err="1"/>
              <a:t>người</a:t>
            </a:r>
            <a:r>
              <a:rPr lang="en-US" dirty="0"/>
              <a:t> </a:t>
            </a:r>
            <a:r>
              <a:rPr lang="en-US" dirty="0" err="1"/>
              <a:t>có</a:t>
            </a:r>
            <a:r>
              <a:rPr lang="en-US" dirty="0"/>
              <a:t> </a:t>
            </a:r>
            <a:r>
              <a:rPr lang="en-US" dirty="0" err="1"/>
              <a:t>một</a:t>
            </a:r>
            <a:r>
              <a:rPr lang="en-US" dirty="0"/>
              <a:t> neural </a:t>
            </a:r>
            <a:r>
              <a:rPr lang="en-US" dirty="0" err="1"/>
              <a:t>thần</a:t>
            </a:r>
            <a:r>
              <a:rPr lang="en-US" dirty="0"/>
              <a:t> </a:t>
            </a:r>
            <a:r>
              <a:rPr lang="en-US" dirty="0" err="1"/>
              <a:t>kinh</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a:t>
            </a:r>
          </a:p>
          <a:p>
            <a:r>
              <a:rPr lang="en-US" dirty="0" err="1"/>
              <a:t>Để</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như</a:t>
            </a:r>
            <a:r>
              <a:rPr lang="en-US" dirty="0"/>
              <a:t> con </a:t>
            </a:r>
            <a:r>
              <a:rPr lang="en-US" dirty="0" err="1"/>
              <a:t>người</a:t>
            </a:r>
            <a:r>
              <a:rPr lang="en-US" dirty="0"/>
              <a:t> </a:t>
            </a:r>
            <a:r>
              <a:rPr lang="en-US" dirty="0" err="1"/>
              <a:t>thì</a:t>
            </a:r>
            <a:r>
              <a:rPr lang="en-US" dirty="0"/>
              <a:t> </a:t>
            </a:r>
            <a:r>
              <a:rPr lang="en-US" dirty="0" err="1"/>
              <a:t>phải</a:t>
            </a:r>
            <a:r>
              <a:rPr lang="en-US" dirty="0"/>
              <a:t> </a:t>
            </a:r>
            <a:r>
              <a:rPr lang="en-US" dirty="0" err="1"/>
              <a:t>cần</a:t>
            </a:r>
            <a:r>
              <a:rPr lang="en-US" dirty="0"/>
              <a:t> </a:t>
            </a:r>
            <a:r>
              <a:rPr lang="en-US" dirty="0" err="1"/>
              <a:t>một</a:t>
            </a:r>
            <a:r>
              <a:rPr lang="en-US" dirty="0"/>
              <a:t> </a:t>
            </a:r>
            <a:r>
              <a:rPr lang="en-US" dirty="0" err="1"/>
              <a:t>mạng</a:t>
            </a:r>
            <a:r>
              <a:rPr lang="en-US" dirty="0"/>
              <a:t> neural.</a:t>
            </a:r>
          </a:p>
          <a:p>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4</a:t>
            </a:fld>
            <a:endParaRPr lang="en-US"/>
          </a:p>
        </p:txBody>
      </p:sp>
    </p:spTree>
    <p:extLst>
      <p:ext uri="{BB962C8B-B14F-4D97-AF65-F5344CB8AC3E}">
        <p14:creationId xmlns:p14="http://schemas.microsoft.com/office/powerpoint/2010/main" val="246833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B1B1B"/>
                </a:solidFill>
                <a:effectLst/>
                <a:latin typeface="Open Sans" panose="020B0606030504020204" pitchFamily="34" charset="0"/>
              </a:rPr>
              <a:t>Sigmoid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hàm</a:t>
            </a:r>
            <a:r>
              <a:rPr lang="en-US" b="0" i="0" dirty="0">
                <a:solidFill>
                  <a:srgbClr val="1B1B1B"/>
                </a:solidFill>
                <a:effectLst/>
                <a:latin typeface="Open Sans" panose="020B0606030504020204" pitchFamily="34" charset="0"/>
              </a:rPr>
              <a:t> phi </a:t>
            </a:r>
            <a:r>
              <a:rPr lang="en-US" b="0" i="0" dirty="0" err="1">
                <a:solidFill>
                  <a:srgbClr val="1B1B1B"/>
                </a:solidFill>
                <a:effectLst/>
                <a:latin typeface="Open Sans" panose="020B0606030504020204" pitchFamily="34" charset="0"/>
              </a:rPr>
              <a:t>tuyến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đầu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số</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thực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kết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quả</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nằm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trong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khoảng</a:t>
            </a:r>
            <a:r>
              <a:rPr lang="en-US" b="0" i="0" dirty="0">
                <a:solidFill>
                  <a:srgbClr val="1B1B1B"/>
                </a:solidFill>
                <a:effectLst/>
                <a:latin typeface="Open Sans" panose="020B0606030504020204" pitchFamily="34" charset="0"/>
              </a:rPr>
              <a:t> [0,1]</a:t>
            </a:r>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9</a:t>
            </a:fld>
            <a:endParaRPr lang="en-US"/>
          </a:p>
        </p:txBody>
      </p:sp>
    </p:spTree>
    <p:extLst>
      <p:ext uri="{BB962C8B-B14F-4D97-AF65-F5344CB8AC3E}">
        <p14:creationId xmlns:p14="http://schemas.microsoft.com/office/powerpoint/2010/main" val="35798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B1B1B"/>
                </a:solidFill>
                <a:effectLst/>
                <a:latin typeface="Open Sans" panose="020B0606030504020204" pitchFamily="34" charset="0"/>
              </a:rPr>
              <a:t>Sigmoid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hàm</a:t>
            </a:r>
            <a:r>
              <a:rPr lang="en-US" b="0" i="0" dirty="0">
                <a:solidFill>
                  <a:srgbClr val="1B1B1B"/>
                </a:solidFill>
                <a:effectLst/>
                <a:latin typeface="Open Sans" panose="020B0606030504020204" pitchFamily="34" charset="0"/>
              </a:rPr>
              <a:t> phi </a:t>
            </a:r>
            <a:r>
              <a:rPr lang="en-US" b="0" i="0" dirty="0" err="1">
                <a:solidFill>
                  <a:srgbClr val="1B1B1B"/>
                </a:solidFill>
                <a:effectLst/>
                <a:latin typeface="Open Sans" panose="020B0606030504020204" pitchFamily="34" charset="0"/>
              </a:rPr>
              <a:t>tuyến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đầu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số</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thực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kết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quả</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nằm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trong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khoảng</a:t>
            </a:r>
            <a:r>
              <a:rPr lang="en-US" b="0" i="0" dirty="0">
                <a:solidFill>
                  <a:srgbClr val="1B1B1B"/>
                </a:solidFill>
                <a:effectLst/>
                <a:latin typeface="Open Sans" panose="020B0606030504020204" pitchFamily="34" charset="0"/>
              </a:rPr>
              <a:t> [0,1]</a:t>
            </a:r>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12</a:t>
            </a:fld>
            <a:endParaRPr lang="en-US"/>
          </a:p>
        </p:txBody>
      </p:sp>
    </p:spTree>
    <p:extLst>
      <p:ext uri="{BB962C8B-B14F-4D97-AF65-F5344CB8AC3E}">
        <p14:creationId xmlns:p14="http://schemas.microsoft.com/office/powerpoint/2010/main" val="20857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3F27-4552-4D7C-86E4-8F5F6A9CB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98D8E-D169-42C0-BD83-F3F70BC16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3B770-3D7F-4EEC-8696-4B8C3117939B}"/>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182D13B6-71F2-4B75-944A-8F2DFD50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F32D1-FB6E-471D-B818-25EEF7696598}"/>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46451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A29F-EF2D-4804-A7DD-C188BCC88D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DCCF46-154F-41B6-AA32-641033C9D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C037B-8171-49C4-90DE-B4D4189A2D8D}"/>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9C0C1485-9028-4131-9AD1-4A05B3E68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B2DDA-94DF-481C-A0B0-11BA1F9CA07A}"/>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08751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DC39A-F822-4737-8F3F-A41C15A52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6F738-DF6E-446F-BC5A-247EA26E4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01930-CB0A-4444-B905-E4375D71A491}"/>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65E039DD-BDF4-410B-B6EE-7A342155B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C2A58-FBB2-42D5-9CE7-BF1DC72943FB}"/>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177639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FECD-62B9-49F9-9CB9-879215F41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3E2F1-A7B8-491F-B6AC-00306C123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26937-2277-4A71-9D59-676C4525324B}"/>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28292DF1-B87F-4DDD-8B7C-CF1478998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21D2C-6AFC-4F8A-B965-E92B8EAC12AE}"/>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97756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3576-2961-4FE6-829E-AE639128D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5AEE2B-9E6D-4959-8BB3-3FE8F56C4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01953-D8A7-4D81-B187-3EB59B5399EB}"/>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32BC1297-5E83-4E17-82A2-D19E2E63C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EBD15-D1A4-4951-A054-BAF44032C4B3}"/>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63903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046C-ABE1-41B5-8E1C-A9A38844D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D0E08-65FE-444E-BB2B-A347E4B88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E5A6D-77A6-472B-B58C-7F76DBB2E3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389D32-0640-434B-9F92-3C1D8DB9E74E}"/>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6" name="Footer Placeholder 5">
            <a:extLst>
              <a:ext uri="{FF2B5EF4-FFF2-40B4-BE49-F238E27FC236}">
                <a16:creationId xmlns:a16="http://schemas.microsoft.com/office/drawing/2014/main" id="{3A0B2F56-D18C-491B-A60B-4275A1D9C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412A2-3D99-4844-B08E-924F8242773B}"/>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11869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F154-9E97-47AF-9B5F-BBD756B710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014E41-3AC1-43A0-B685-5FCF82E25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3493A-04C2-4CF0-9565-DC3C9D37F2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4703-781C-4687-85BB-4A82401BA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7B667-3AD1-4AC2-AABE-759360B4A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54C84-360F-405E-971D-1C5CE9826699}"/>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8" name="Footer Placeholder 7">
            <a:extLst>
              <a:ext uri="{FF2B5EF4-FFF2-40B4-BE49-F238E27FC236}">
                <a16:creationId xmlns:a16="http://schemas.microsoft.com/office/drawing/2014/main" id="{A85F3DD0-8AF0-4C8B-B025-F62955859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0B95B1-54B7-4691-A60C-DC87761A326A}"/>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74686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1EB-E89F-42AD-988B-5FACAFD250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F43D7A-9A4C-4152-8339-D0BDFD123098}"/>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4" name="Footer Placeholder 3">
            <a:extLst>
              <a:ext uri="{FF2B5EF4-FFF2-40B4-BE49-F238E27FC236}">
                <a16:creationId xmlns:a16="http://schemas.microsoft.com/office/drawing/2014/main" id="{7201DA49-FF2D-47DA-9B06-373B1F91D7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1B7372-FC1C-438E-B5F5-FFDA4E4F2F17}"/>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2471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B85FB-3D4F-40B2-BB65-07693204431B}"/>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3" name="Footer Placeholder 2">
            <a:extLst>
              <a:ext uri="{FF2B5EF4-FFF2-40B4-BE49-F238E27FC236}">
                <a16:creationId xmlns:a16="http://schemas.microsoft.com/office/drawing/2014/main" id="{97FA9FB1-2EB3-4483-9F64-7B7312E797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90CCF-4EB8-4933-B338-925EEF1ED761}"/>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25611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AB85-E429-4687-8DDC-3333A3013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75314-0ADB-45A3-AB3D-5F9A36D5D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A7D6F7-7841-45FD-8CA3-18E1FE257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F2EEE-5147-4884-915C-EA288E140CA7}"/>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6" name="Footer Placeholder 5">
            <a:extLst>
              <a:ext uri="{FF2B5EF4-FFF2-40B4-BE49-F238E27FC236}">
                <a16:creationId xmlns:a16="http://schemas.microsoft.com/office/drawing/2014/main" id="{B30B7573-978B-458E-B80D-5D5DF69A4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C949E-DA18-4897-8EEC-47F30193E984}"/>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0254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3FBF-56A5-4DF2-BA2B-8B0E0A0A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A57E3-565C-4FB3-BA1C-741460131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7F0FFD-62D9-4B0C-A61A-D4ED7CE5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6B0A9-29D7-4E66-A9A4-BB4202A9C9F9}"/>
              </a:ext>
            </a:extLst>
          </p:cNvPr>
          <p:cNvSpPr>
            <a:spLocks noGrp="1"/>
          </p:cNvSpPr>
          <p:nvPr>
            <p:ph type="dt" sz="half" idx="10"/>
          </p:nvPr>
        </p:nvSpPr>
        <p:spPr/>
        <p:txBody>
          <a:bodyPr/>
          <a:lstStyle/>
          <a:p>
            <a:fld id="{F0DB3927-A762-4719-977C-48436E248C01}" type="datetimeFigureOut">
              <a:rPr lang="en-US" smtClean="0"/>
              <a:t>5/13/2021</a:t>
            </a:fld>
            <a:endParaRPr lang="en-US"/>
          </a:p>
        </p:txBody>
      </p:sp>
      <p:sp>
        <p:nvSpPr>
          <p:cNvPr id="6" name="Footer Placeholder 5">
            <a:extLst>
              <a:ext uri="{FF2B5EF4-FFF2-40B4-BE49-F238E27FC236}">
                <a16:creationId xmlns:a16="http://schemas.microsoft.com/office/drawing/2014/main" id="{75F69788-CFB5-41E9-B72F-3771E34E1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61E2-792C-43BA-A06E-4946C6136484}"/>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08049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CE839-D2F4-40A9-8DF0-3DC7C5C66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63A430-34E7-48A3-87CA-DFB00ACF4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520F5-22F1-4D4F-8A04-802249A6D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B3927-A762-4719-977C-48436E248C01}" type="datetimeFigureOut">
              <a:rPr lang="en-US" smtClean="0"/>
              <a:t>5/13/2021</a:t>
            </a:fld>
            <a:endParaRPr lang="en-US"/>
          </a:p>
        </p:txBody>
      </p:sp>
      <p:sp>
        <p:nvSpPr>
          <p:cNvPr id="5" name="Footer Placeholder 4">
            <a:extLst>
              <a:ext uri="{FF2B5EF4-FFF2-40B4-BE49-F238E27FC236}">
                <a16:creationId xmlns:a16="http://schemas.microsoft.com/office/drawing/2014/main" id="{0D58CE0B-430B-4AB2-9D08-6EAF04545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E41216-5C2E-4F4B-9F6F-43556282A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51521-BED7-460A-839B-18AB3BB66EE6}" type="slidenum">
              <a:rPr lang="en-US" smtClean="0"/>
              <a:t>‹#›</a:t>
            </a:fld>
            <a:endParaRPr lang="en-US"/>
          </a:p>
        </p:txBody>
      </p:sp>
    </p:spTree>
    <p:extLst>
      <p:ext uri="{BB962C8B-B14F-4D97-AF65-F5344CB8AC3E}">
        <p14:creationId xmlns:p14="http://schemas.microsoft.com/office/powerpoint/2010/main" val="69014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10B777DF-F6A2-4D53-B6F0-D9700609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Right Triangle 10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14920A-12B8-4CBB-B3DB-1DEE93E6F63F}"/>
              </a:ext>
            </a:extLst>
          </p:cNvPr>
          <p:cNvSpPr>
            <a:spLocks noGrp="1"/>
          </p:cNvSpPr>
          <p:nvPr>
            <p:ph type="ctrTitle"/>
          </p:nvPr>
        </p:nvSpPr>
        <p:spPr>
          <a:xfrm>
            <a:off x="1006900" y="1188637"/>
            <a:ext cx="4623363" cy="4480726"/>
          </a:xfrm>
        </p:spPr>
        <p:txBody>
          <a:bodyPr vert="horz" lIns="91440" tIns="45720" rIns="91440" bIns="45720" rtlCol="0" anchor="ctr">
            <a:normAutofit/>
          </a:bodyPr>
          <a:lstStyle/>
          <a:p>
            <a:pPr algn="r"/>
            <a:r>
              <a:rPr lang="en-US" sz="6600" kern="1200" dirty="0">
                <a:solidFill>
                  <a:schemeClr val="tx1">
                    <a:lumMod val="75000"/>
                    <a:lumOff val="25000"/>
                  </a:schemeClr>
                </a:solidFill>
                <a:latin typeface="+mj-lt"/>
                <a:ea typeface="+mj-ea"/>
                <a:cs typeface="+mj-cs"/>
              </a:rPr>
              <a:t>Artificial Neural </a:t>
            </a:r>
            <a:r>
              <a:rPr lang="en-US" sz="6600" dirty="0">
                <a:solidFill>
                  <a:schemeClr val="tx1">
                    <a:lumMod val="75000"/>
                    <a:lumOff val="25000"/>
                  </a:schemeClr>
                </a:solidFill>
              </a:rPr>
              <a:t>N</a:t>
            </a:r>
            <a:r>
              <a:rPr lang="en-US" sz="6600" kern="1200" dirty="0">
                <a:solidFill>
                  <a:schemeClr val="tx1">
                    <a:lumMod val="75000"/>
                    <a:lumOff val="25000"/>
                  </a:schemeClr>
                </a:solidFill>
                <a:latin typeface="+mj-lt"/>
                <a:ea typeface="+mj-ea"/>
                <a:cs typeface="+mj-cs"/>
              </a:rPr>
              <a:t>etwork</a:t>
            </a:r>
            <a:br>
              <a:rPr lang="en-US" sz="6600" kern="1200" dirty="0">
                <a:solidFill>
                  <a:schemeClr val="tx1">
                    <a:lumMod val="75000"/>
                    <a:lumOff val="25000"/>
                  </a:schemeClr>
                </a:solidFill>
                <a:latin typeface="+mj-lt"/>
                <a:ea typeface="+mj-ea"/>
                <a:cs typeface="+mj-cs"/>
              </a:rPr>
            </a:br>
            <a:r>
              <a:rPr lang="en-US" sz="6600" kern="1200" dirty="0">
                <a:solidFill>
                  <a:schemeClr val="tx1">
                    <a:lumMod val="75000"/>
                    <a:lumOff val="25000"/>
                  </a:schemeClr>
                </a:solidFill>
                <a:latin typeface="+mj-lt"/>
                <a:ea typeface="+mj-ea"/>
                <a:cs typeface="+mj-cs"/>
              </a:rPr>
              <a:t>(ANN)</a:t>
            </a:r>
          </a:p>
        </p:txBody>
      </p:sp>
      <p:sp>
        <p:nvSpPr>
          <p:cNvPr id="3" name="Subtitle 2">
            <a:extLst>
              <a:ext uri="{FF2B5EF4-FFF2-40B4-BE49-F238E27FC236}">
                <a16:creationId xmlns:a16="http://schemas.microsoft.com/office/drawing/2014/main" id="{FD3E4010-C319-4933-B805-A185D729CD25}"/>
              </a:ext>
            </a:extLst>
          </p:cNvPr>
          <p:cNvSpPr>
            <a:spLocks noGrp="1"/>
          </p:cNvSpPr>
          <p:nvPr>
            <p:ph type="subTitle" idx="1"/>
          </p:nvPr>
        </p:nvSpPr>
        <p:spPr>
          <a:xfrm>
            <a:off x="6577584" y="1896645"/>
            <a:ext cx="4776216" cy="3064712"/>
          </a:xfrm>
        </p:spPr>
        <p:txBody>
          <a:bodyPr vert="horz" lIns="91440" tIns="45720" rIns="91440" bIns="45720" rtlCol="0" anchor="ctr">
            <a:normAutofit/>
          </a:bodyPr>
          <a:lstStyle/>
          <a:p>
            <a:pPr indent="-228600" algn="l">
              <a:buFont typeface="Arial" panose="020B0604020202020204" pitchFamily="34" charset="0"/>
              <a:buChar char="•"/>
            </a:pPr>
            <a:r>
              <a:rPr lang="en-US" sz="2200" dirty="0" err="1"/>
              <a:t>Phạm</a:t>
            </a:r>
            <a:r>
              <a:rPr lang="en-US" sz="2200" dirty="0"/>
              <a:t> </a:t>
            </a:r>
            <a:r>
              <a:rPr lang="en-US" sz="2200" dirty="0" err="1"/>
              <a:t>Ngọc</a:t>
            </a:r>
            <a:r>
              <a:rPr lang="en-US" sz="2200" dirty="0"/>
              <a:t> </a:t>
            </a:r>
            <a:r>
              <a:rPr lang="en-US" sz="2200" dirty="0" err="1"/>
              <a:t>Trường</a:t>
            </a:r>
            <a:r>
              <a:rPr lang="en-US" sz="2200" dirty="0"/>
              <a:t> – 18521571</a:t>
            </a:r>
          </a:p>
          <a:p>
            <a:pPr indent="-228600" algn="l">
              <a:buFont typeface="Arial" panose="020B0604020202020204" pitchFamily="34" charset="0"/>
              <a:buChar char="•"/>
            </a:pPr>
            <a:r>
              <a:rPr lang="en-US" sz="2200" dirty="0"/>
              <a:t>Nguyễn Kiều Vinh – 18521653</a:t>
            </a:r>
          </a:p>
          <a:p>
            <a:pPr indent="-228600" algn="l">
              <a:buFont typeface="Arial" panose="020B0604020202020204" pitchFamily="34" charset="0"/>
              <a:buChar char="•"/>
            </a:pPr>
            <a:r>
              <a:rPr lang="en-US" sz="2200" dirty="0"/>
              <a:t>Nguyễn </a:t>
            </a:r>
            <a:r>
              <a:rPr lang="en-US" sz="2200" dirty="0" err="1"/>
              <a:t>Văn</a:t>
            </a:r>
            <a:r>
              <a:rPr lang="en-US" sz="2200" dirty="0"/>
              <a:t> </a:t>
            </a:r>
            <a:r>
              <a:rPr lang="en-US" sz="2200" dirty="0" err="1"/>
              <a:t>Thịnh</a:t>
            </a:r>
            <a:r>
              <a:rPr lang="en-US" sz="2200" dirty="0"/>
              <a:t> – 18521448</a:t>
            </a:r>
          </a:p>
          <a:p>
            <a:pPr indent="-228600" algn="l">
              <a:buFont typeface="Arial" panose="020B0604020202020204" pitchFamily="34" charset="0"/>
              <a:buChar char="•"/>
            </a:pPr>
            <a:r>
              <a:rPr lang="en-US" sz="2200" dirty="0"/>
              <a:t>Nguyễn </a:t>
            </a:r>
            <a:r>
              <a:rPr lang="en-US" sz="2200" dirty="0" err="1"/>
              <a:t>Tuấn</a:t>
            </a:r>
            <a:r>
              <a:rPr lang="en-US" sz="2200" dirty="0"/>
              <a:t> Quang – 18521302</a:t>
            </a:r>
          </a:p>
          <a:p>
            <a:pPr indent="-228600" algn="l">
              <a:buFont typeface="Arial" panose="020B0604020202020204" pitchFamily="34" charset="0"/>
              <a:buChar char="•"/>
            </a:pPr>
            <a:r>
              <a:rPr lang="en-US" sz="2200" dirty="0"/>
              <a:t>Nguyễn Minh Quang - 18521299</a:t>
            </a:r>
          </a:p>
        </p:txBody>
      </p:sp>
    </p:spTree>
    <p:extLst>
      <p:ext uri="{BB962C8B-B14F-4D97-AF65-F5344CB8AC3E}">
        <p14:creationId xmlns:p14="http://schemas.microsoft.com/office/powerpoint/2010/main" val="3535999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94CE3-83C8-48FE-9328-6E4F26E86E24}"/>
              </a:ext>
            </a:extLst>
          </p:cNvPr>
          <p:cNvPicPr>
            <a:picLocks noChangeAspect="1"/>
          </p:cNvPicPr>
          <p:nvPr/>
        </p:nvPicPr>
        <p:blipFill>
          <a:blip r:embed="rId2"/>
          <a:stretch>
            <a:fillRect/>
          </a:stretch>
        </p:blipFill>
        <p:spPr>
          <a:xfrm>
            <a:off x="2880864" y="2519235"/>
            <a:ext cx="6430272" cy="1819529"/>
          </a:xfrm>
          <a:prstGeom prst="rect">
            <a:avLst/>
          </a:prstGeom>
        </p:spPr>
      </p:pic>
      <p:sp>
        <p:nvSpPr>
          <p:cNvPr id="6" name="TextBox 5">
            <a:extLst>
              <a:ext uri="{FF2B5EF4-FFF2-40B4-BE49-F238E27FC236}">
                <a16:creationId xmlns:a16="http://schemas.microsoft.com/office/drawing/2014/main" id="{E20B6DB5-9460-4939-AB99-B02C09746755}"/>
              </a:ext>
            </a:extLst>
          </p:cNvPr>
          <p:cNvSpPr txBox="1"/>
          <p:nvPr/>
        </p:nvSpPr>
        <p:spPr>
          <a:xfrm>
            <a:off x="4100101" y="1278035"/>
            <a:ext cx="3991798" cy="646331"/>
          </a:xfrm>
          <a:prstGeom prst="rect">
            <a:avLst/>
          </a:prstGeom>
          <a:noFill/>
        </p:spPr>
        <p:txBody>
          <a:bodyPr wrap="none" rtlCol="0">
            <a:spAutoFit/>
          </a:bodyPr>
          <a:lstStyle/>
          <a:p>
            <a:r>
              <a:rPr lang="en-US" sz="3600" dirty="0"/>
              <a:t>x1*w1 + x2*w3 + b1</a:t>
            </a:r>
          </a:p>
        </p:txBody>
      </p:sp>
      <p:sp>
        <p:nvSpPr>
          <p:cNvPr id="18" name="Left Brace 17">
            <a:extLst>
              <a:ext uri="{FF2B5EF4-FFF2-40B4-BE49-F238E27FC236}">
                <a16:creationId xmlns:a16="http://schemas.microsoft.com/office/drawing/2014/main" id="{145D83EF-F8DB-4953-9FFA-B55D33F64E7F}"/>
              </a:ext>
            </a:extLst>
          </p:cNvPr>
          <p:cNvSpPr/>
          <p:nvPr/>
        </p:nvSpPr>
        <p:spPr>
          <a:xfrm rot="5400000">
            <a:off x="5566060" y="-234125"/>
            <a:ext cx="1059880" cy="5506720"/>
          </a:xfrm>
          <a:prstGeom prst="leftBrace">
            <a:avLst>
              <a:gd name="adj1" fmla="val 6437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Left Brace 18">
            <a:extLst>
              <a:ext uri="{FF2B5EF4-FFF2-40B4-BE49-F238E27FC236}">
                <a16:creationId xmlns:a16="http://schemas.microsoft.com/office/drawing/2014/main" id="{40908E23-AA76-4ACD-95EC-16E32BBDEB69}"/>
              </a:ext>
            </a:extLst>
          </p:cNvPr>
          <p:cNvSpPr/>
          <p:nvPr/>
        </p:nvSpPr>
        <p:spPr>
          <a:xfrm rot="5400000">
            <a:off x="6392592" y="2644727"/>
            <a:ext cx="153576" cy="502921"/>
          </a:xfrm>
          <a:prstGeom prst="leftBrace">
            <a:avLst>
              <a:gd name="adj1" fmla="val 643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2">
            <a:extLst>
              <a:ext uri="{FF2B5EF4-FFF2-40B4-BE49-F238E27FC236}">
                <a16:creationId xmlns:a16="http://schemas.microsoft.com/office/drawing/2014/main" id="{081044F8-E83A-4425-BA85-9A8CDB88D0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928" r="40824"/>
          <a:stretch/>
        </p:blipFill>
        <p:spPr bwMode="auto">
          <a:xfrm>
            <a:off x="5004382" y="4639259"/>
            <a:ext cx="2183236" cy="9407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E74EA6-FA05-437C-81A6-8163883A2A87}"/>
              </a:ext>
            </a:extLst>
          </p:cNvPr>
          <p:cNvSpPr txBox="1"/>
          <p:nvPr/>
        </p:nvSpPr>
        <p:spPr>
          <a:xfrm>
            <a:off x="3473611" y="4911370"/>
            <a:ext cx="1624163" cy="523220"/>
          </a:xfrm>
          <a:prstGeom prst="rect">
            <a:avLst/>
          </a:prstGeom>
          <a:noFill/>
        </p:spPr>
        <p:txBody>
          <a:bodyPr wrap="none" rtlCol="0">
            <a:spAutoFit/>
          </a:bodyPr>
          <a:lstStyle/>
          <a:p>
            <a:r>
              <a:rPr lang="en-US" sz="2800" b="0" i="0" dirty="0">
                <a:solidFill>
                  <a:srgbClr val="1B1B1B"/>
                </a:solidFill>
                <a:effectLst/>
                <a:latin typeface="Open Sans" panose="020B0604020202020204" pitchFamily="34" charset="0"/>
              </a:rPr>
              <a:t>Sigmoid </a:t>
            </a:r>
            <a:endParaRPr lang="en-US" sz="2800" dirty="0"/>
          </a:p>
        </p:txBody>
      </p:sp>
    </p:spTree>
    <p:extLst>
      <p:ext uri="{BB962C8B-B14F-4D97-AF65-F5344CB8AC3E}">
        <p14:creationId xmlns:p14="http://schemas.microsoft.com/office/powerpoint/2010/main" val="19766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amtruyen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677856"/>
            <a:ext cx="7010399" cy="61376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838200" y="1"/>
            <a:ext cx="10515600" cy="677856"/>
          </a:xfrm>
        </p:spPr>
        <p:txBody>
          <a:bodyPr>
            <a:normAutofit/>
          </a:bodyPr>
          <a:lstStyle/>
          <a:p>
            <a:r>
              <a:rPr lang="en-US" sz="2600" dirty="0" err="1">
                <a:latin typeface="Arial" panose="020B0604020202020204" pitchFamily="34" charset="0"/>
                <a:cs typeface="Arial" panose="020B0604020202020204" pitchFamily="34" charset="0"/>
              </a:rPr>
              <a:t>Một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hàm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chuyển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đổi</a:t>
            </a:r>
            <a:r>
              <a:rPr lang="en-US" sz="2600" dirty="0">
                <a:latin typeface="Arial" panose="020B0604020202020204" pitchFamily="34" charset="0"/>
                <a:cs typeface="Arial" panose="020B0604020202020204" pitchFamily="34" charset="0"/>
              </a:rPr>
              <a:t>:</a:t>
            </a:r>
          </a:p>
        </p:txBody>
      </p:sp>
      <p:sp>
        <p:nvSpPr>
          <p:cNvPr id="6" name="Slide Number Placeholder 5"/>
          <p:cNvSpPr>
            <a:spLocks noGrp="1"/>
          </p:cNvSpPr>
          <p:nvPr>
            <p:ph type="sldNum" sz="quarter" idx="12"/>
          </p:nvPr>
        </p:nvSpPr>
        <p:spPr>
          <a:xfrm>
            <a:off x="9448800" y="6492875"/>
            <a:ext cx="2743200" cy="365125"/>
          </a:xfrm>
        </p:spPr>
        <p:txBody>
          <a:bodyPr/>
          <a:lstStyle/>
          <a:p>
            <a:fld id="{94E51521-BED7-460A-839B-18AB3BB66EE6}" type="slidenum">
              <a:rPr lang="en-US" smtClean="0"/>
              <a:t>11</a:t>
            </a:fld>
            <a:endParaRPr lang="en-US" dirty="0"/>
          </a:p>
        </p:txBody>
      </p:sp>
    </p:spTree>
    <p:extLst>
      <p:ext uri="{BB962C8B-B14F-4D97-AF65-F5344CB8AC3E}">
        <p14:creationId xmlns:p14="http://schemas.microsoft.com/office/powerpoint/2010/main" val="35661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207C-F93A-42F3-A8C0-797F7B4DFD05}"/>
              </a:ext>
            </a:extLst>
          </p:cNvPr>
          <p:cNvSpPr>
            <a:spLocks noGrp="1"/>
          </p:cNvSpPr>
          <p:nvPr>
            <p:ph type="title"/>
          </p:nvPr>
        </p:nvSpPr>
        <p:spPr>
          <a:xfrm>
            <a:off x="625366" y="278959"/>
            <a:ext cx="10515600" cy="1325563"/>
          </a:xfrm>
        </p:spPr>
        <p:txBody>
          <a:bodyPr/>
          <a:lstStyle/>
          <a:p>
            <a:r>
              <a:rPr lang="en-US" u="sng" dirty="0"/>
              <a:t>Lan </a:t>
            </a:r>
            <a:r>
              <a:rPr lang="en-US" u="sng" dirty="0" err="1"/>
              <a:t>truyền</a:t>
            </a:r>
            <a:r>
              <a:rPr lang="en-US" u="sng" dirty="0"/>
              <a:t> </a:t>
            </a:r>
            <a:r>
              <a:rPr lang="en-US" u="sng" dirty="0" err="1"/>
              <a:t>tiến</a:t>
            </a:r>
            <a:endParaRPr lang="en-US" u="sng" dirty="0"/>
          </a:p>
        </p:txBody>
      </p:sp>
      <p:pic>
        <p:nvPicPr>
          <p:cNvPr id="2052" name="Picture 4">
            <a:extLst>
              <a:ext uri="{FF2B5EF4-FFF2-40B4-BE49-F238E27FC236}">
                <a16:creationId xmlns:a16="http://schemas.microsoft.com/office/drawing/2014/main" id="{40CCC91B-559A-4165-9397-C17C6CB1A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66" y="1404116"/>
            <a:ext cx="5029200"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4EBE2C-7F9E-4270-87B5-31E25CA8C095}"/>
              </a:ext>
            </a:extLst>
          </p:cNvPr>
          <p:cNvSpPr txBox="1"/>
          <p:nvPr/>
        </p:nvSpPr>
        <p:spPr>
          <a:xfrm>
            <a:off x="914400" y="4225159"/>
            <a:ext cx="3060453" cy="1200329"/>
          </a:xfrm>
          <a:prstGeom prst="rect">
            <a:avLst/>
          </a:prstGeom>
          <a:noFill/>
        </p:spPr>
        <p:txBody>
          <a:bodyPr wrap="none" rtlCol="0">
            <a:spAutoFit/>
          </a:bodyPr>
          <a:lstStyle/>
          <a:p>
            <a:r>
              <a:rPr lang="en-US" dirty="0"/>
              <a:t>x1,x2 </a:t>
            </a:r>
            <a:r>
              <a:rPr lang="en-US" dirty="0" err="1"/>
              <a:t>là</a:t>
            </a:r>
            <a:r>
              <a:rPr lang="en-US" dirty="0"/>
              <a:t> </a:t>
            </a:r>
            <a:r>
              <a:rPr lang="en-US" dirty="0" err="1"/>
              <a:t>các</a:t>
            </a:r>
            <a:r>
              <a:rPr lang="en-US" dirty="0"/>
              <a:t> features </a:t>
            </a:r>
            <a:r>
              <a:rPr lang="en-US" dirty="0" err="1"/>
              <a:t>của</a:t>
            </a:r>
            <a:r>
              <a:rPr lang="en-US" dirty="0"/>
              <a:t> input.</a:t>
            </a:r>
          </a:p>
          <a:p>
            <a:r>
              <a:rPr lang="en-US" dirty="0"/>
              <a:t>y1,y2 </a:t>
            </a:r>
            <a:r>
              <a:rPr lang="en-US" dirty="0" err="1"/>
              <a:t>là</a:t>
            </a:r>
            <a:r>
              <a:rPr lang="en-US" dirty="0"/>
              <a:t> </a:t>
            </a:r>
            <a:r>
              <a:rPr lang="en-US" dirty="0" err="1"/>
              <a:t>các</a:t>
            </a:r>
            <a:r>
              <a:rPr lang="en-US" dirty="0"/>
              <a:t> output.</a:t>
            </a:r>
          </a:p>
          <a:p>
            <a:r>
              <a:rPr lang="en-US" dirty="0"/>
              <a:t>b1,b2 </a:t>
            </a:r>
            <a:r>
              <a:rPr lang="en-US" dirty="0" err="1"/>
              <a:t>là</a:t>
            </a:r>
            <a:r>
              <a:rPr lang="en-US" dirty="0"/>
              <a:t> </a:t>
            </a:r>
            <a:r>
              <a:rPr lang="en-US" dirty="0" err="1"/>
              <a:t>các</a:t>
            </a:r>
            <a:r>
              <a:rPr lang="en-US" dirty="0"/>
              <a:t> bias</a:t>
            </a:r>
          </a:p>
          <a:p>
            <a:r>
              <a:rPr lang="en-US" dirty="0"/>
              <a:t>w1,w2,…,w8 </a:t>
            </a:r>
            <a:r>
              <a:rPr lang="en-US" dirty="0" err="1"/>
              <a:t>là</a:t>
            </a:r>
            <a:r>
              <a:rPr lang="en-US" dirty="0"/>
              <a:t> </a:t>
            </a:r>
            <a:r>
              <a:rPr lang="en-US" dirty="0" err="1"/>
              <a:t>các</a:t>
            </a:r>
            <a:r>
              <a:rPr lang="en-US" dirty="0"/>
              <a:t> </a:t>
            </a:r>
            <a:r>
              <a:rPr lang="en-US" dirty="0" err="1"/>
              <a:t>trọng</a:t>
            </a:r>
            <a:r>
              <a:rPr lang="en-US" dirty="0"/>
              <a:t> </a:t>
            </a:r>
            <a:r>
              <a:rPr lang="en-US" dirty="0" err="1"/>
              <a:t>số</a:t>
            </a:r>
            <a:r>
              <a:rPr lang="en-US" dirty="0"/>
              <a:t>. </a:t>
            </a:r>
          </a:p>
        </p:txBody>
      </p:sp>
      <p:sp>
        <p:nvSpPr>
          <p:cNvPr id="6" name="Oval 5">
            <a:extLst>
              <a:ext uri="{FF2B5EF4-FFF2-40B4-BE49-F238E27FC236}">
                <a16:creationId xmlns:a16="http://schemas.microsoft.com/office/drawing/2014/main" id="{66EF256F-9035-4C89-B48D-63FA166C1A2C}"/>
              </a:ext>
            </a:extLst>
          </p:cNvPr>
          <p:cNvSpPr/>
          <p:nvPr/>
        </p:nvSpPr>
        <p:spPr>
          <a:xfrm>
            <a:off x="2645664" y="156922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Oval 8">
            <a:extLst>
              <a:ext uri="{FF2B5EF4-FFF2-40B4-BE49-F238E27FC236}">
                <a16:creationId xmlns:a16="http://schemas.microsoft.com/office/drawing/2014/main" id="{4B920851-3CCF-4410-A21E-A14951BCD270}"/>
              </a:ext>
            </a:extLst>
          </p:cNvPr>
          <p:cNvSpPr/>
          <p:nvPr/>
        </p:nvSpPr>
        <p:spPr>
          <a:xfrm>
            <a:off x="2645664" y="2316498"/>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Oval 9">
            <a:extLst>
              <a:ext uri="{FF2B5EF4-FFF2-40B4-BE49-F238E27FC236}">
                <a16:creationId xmlns:a16="http://schemas.microsoft.com/office/drawing/2014/main" id="{BEF74E7D-0762-4C45-8B6B-CF9483D998B4}"/>
              </a:ext>
            </a:extLst>
          </p:cNvPr>
          <p:cNvSpPr/>
          <p:nvPr/>
        </p:nvSpPr>
        <p:spPr>
          <a:xfrm>
            <a:off x="4437888" y="157659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Oval 10">
            <a:extLst>
              <a:ext uri="{FF2B5EF4-FFF2-40B4-BE49-F238E27FC236}">
                <a16:creationId xmlns:a16="http://schemas.microsoft.com/office/drawing/2014/main" id="{4791B1CC-A062-429B-A091-8D59D8693E6F}"/>
              </a:ext>
            </a:extLst>
          </p:cNvPr>
          <p:cNvSpPr/>
          <p:nvPr/>
        </p:nvSpPr>
        <p:spPr>
          <a:xfrm>
            <a:off x="4517136" y="2316497"/>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TextBox 6">
            <a:extLst>
              <a:ext uri="{FF2B5EF4-FFF2-40B4-BE49-F238E27FC236}">
                <a16:creationId xmlns:a16="http://schemas.microsoft.com/office/drawing/2014/main" id="{E4984726-67B7-425F-87C0-817A63E31353}"/>
              </a:ext>
            </a:extLst>
          </p:cNvPr>
          <p:cNvSpPr txBox="1"/>
          <p:nvPr/>
        </p:nvSpPr>
        <p:spPr>
          <a:xfrm>
            <a:off x="6482572" y="2024109"/>
            <a:ext cx="3289683" cy="461665"/>
          </a:xfrm>
          <a:prstGeom prst="rect">
            <a:avLst/>
          </a:prstGeom>
          <a:noFill/>
        </p:spPr>
        <p:txBody>
          <a:bodyPr wrap="none" rtlCol="0">
            <a:spAutoFit/>
          </a:bodyPr>
          <a:lstStyle/>
          <a:p>
            <a:r>
              <a:rPr lang="en-US" sz="2400" dirty="0"/>
              <a:t>z1 = x1*w1 + x2*w3 + b1</a:t>
            </a:r>
          </a:p>
        </p:txBody>
      </p:sp>
      <p:pic>
        <p:nvPicPr>
          <p:cNvPr id="12" name="Picture 2">
            <a:extLst>
              <a:ext uri="{FF2B5EF4-FFF2-40B4-BE49-F238E27FC236}">
                <a16:creationId xmlns:a16="http://schemas.microsoft.com/office/drawing/2014/main" id="{9FBD76FF-E686-4857-BCBB-64F85597EFF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36928" r="40824"/>
          <a:stretch/>
        </p:blipFill>
        <p:spPr bwMode="auto">
          <a:xfrm>
            <a:off x="8013343" y="463410"/>
            <a:ext cx="2183236" cy="94070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1E12267-0AAA-4291-B952-70A74336152B}"/>
              </a:ext>
            </a:extLst>
          </p:cNvPr>
          <p:cNvSpPr txBox="1"/>
          <p:nvPr/>
        </p:nvSpPr>
        <p:spPr>
          <a:xfrm>
            <a:off x="6482572" y="735521"/>
            <a:ext cx="1624163" cy="523220"/>
          </a:xfrm>
          <a:prstGeom prst="rect">
            <a:avLst/>
          </a:prstGeom>
          <a:noFill/>
        </p:spPr>
        <p:txBody>
          <a:bodyPr wrap="none" rtlCol="0">
            <a:spAutoFit/>
          </a:bodyPr>
          <a:lstStyle/>
          <a:p>
            <a:r>
              <a:rPr lang="en-US" sz="2800" b="0" i="0" dirty="0">
                <a:solidFill>
                  <a:srgbClr val="1B1B1B"/>
                </a:solidFill>
                <a:effectLst/>
                <a:latin typeface="Open Sans" panose="020B0604020202020204" pitchFamily="34" charset="0"/>
              </a:rPr>
              <a:t>Sigmoid </a:t>
            </a:r>
            <a:endParaRPr lang="en-US" sz="2800" dirty="0"/>
          </a:p>
        </p:txBody>
      </p:sp>
      <p:sp>
        <p:nvSpPr>
          <p:cNvPr id="14" name="TextBox 13">
            <a:extLst>
              <a:ext uri="{FF2B5EF4-FFF2-40B4-BE49-F238E27FC236}">
                <a16:creationId xmlns:a16="http://schemas.microsoft.com/office/drawing/2014/main" id="{428F6E23-B494-483D-8CE8-DB33FAA8ACCB}"/>
              </a:ext>
            </a:extLst>
          </p:cNvPr>
          <p:cNvSpPr txBox="1"/>
          <p:nvPr/>
        </p:nvSpPr>
        <p:spPr>
          <a:xfrm>
            <a:off x="6482571" y="2502211"/>
            <a:ext cx="1386918" cy="461665"/>
          </a:xfrm>
          <a:prstGeom prst="rect">
            <a:avLst/>
          </a:prstGeom>
          <a:noFill/>
        </p:spPr>
        <p:txBody>
          <a:bodyPr wrap="none" rtlCol="0">
            <a:spAutoFit/>
          </a:bodyPr>
          <a:lstStyle/>
          <a:p>
            <a:r>
              <a:rPr lang="en-US" sz="2400" dirty="0"/>
              <a:t>a1 = g(z1)</a:t>
            </a:r>
          </a:p>
        </p:txBody>
      </p:sp>
      <p:sp>
        <p:nvSpPr>
          <p:cNvPr id="15" name="TextBox 14">
            <a:extLst>
              <a:ext uri="{FF2B5EF4-FFF2-40B4-BE49-F238E27FC236}">
                <a16:creationId xmlns:a16="http://schemas.microsoft.com/office/drawing/2014/main" id="{C8987332-D62F-4BDB-A8A8-1AEF7E0C53DB}"/>
              </a:ext>
            </a:extLst>
          </p:cNvPr>
          <p:cNvSpPr txBox="1"/>
          <p:nvPr/>
        </p:nvSpPr>
        <p:spPr>
          <a:xfrm>
            <a:off x="6482572" y="2934289"/>
            <a:ext cx="3289683" cy="461665"/>
          </a:xfrm>
          <a:prstGeom prst="rect">
            <a:avLst/>
          </a:prstGeom>
          <a:noFill/>
        </p:spPr>
        <p:txBody>
          <a:bodyPr wrap="none" rtlCol="0">
            <a:spAutoFit/>
          </a:bodyPr>
          <a:lstStyle/>
          <a:p>
            <a:r>
              <a:rPr lang="en-US" sz="2400" dirty="0"/>
              <a:t>z2 = x1*w2 + x2*w4 + b1</a:t>
            </a:r>
          </a:p>
        </p:txBody>
      </p:sp>
      <p:sp>
        <p:nvSpPr>
          <p:cNvPr id="16" name="TextBox 15">
            <a:extLst>
              <a:ext uri="{FF2B5EF4-FFF2-40B4-BE49-F238E27FC236}">
                <a16:creationId xmlns:a16="http://schemas.microsoft.com/office/drawing/2014/main" id="{84953474-D83B-4C4F-9615-6EAA90F6FE42}"/>
              </a:ext>
            </a:extLst>
          </p:cNvPr>
          <p:cNvSpPr txBox="1"/>
          <p:nvPr/>
        </p:nvSpPr>
        <p:spPr>
          <a:xfrm>
            <a:off x="6482571" y="3349304"/>
            <a:ext cx="1386918" cy="461665"/>
          </a:xfrm>
          <a:prstGeom prst="rect">
            <a:avLst/>
          </a:prstGeom>
          <a:noFill/>
        </p:spPr>
        <p:txBody>
          <a:bodyPr wrap="none" rtlCol="0">
            <a:spAutoFit/>
          </a:bodyPr>
          <a:lstStyle/>
          <a:p>
            <a:r>
              <a:rPr lang="en-US" sz="2400" dirty="0"/>
              <a:t>a2 = g(z2)</a:t>
            </a:r>
          </a:p>
        </p:txBody>
      </p:sp>
      <p:sp>
        <p:nvSpPr>
          <p:cNvPr id="17" name="TextBox 16">
            <a:extLst>
              <a:ext uri="{FF2B5EF4-FFF2-40B4-BE49-F238E27FC236}">
                <a16:creationId xmlns:a16="http://schemas.microsoft.com/office/drawing/2014/main" id="{7B6A8A12-976A-41CC-84EA-36FBD286C6A7}"/>
              </a:ext>
            </a:extLst>
          </p:cNvPr>
          <p:cNvSpPr txBox="1"/>
          <p:nvPr/>
        </p:nvSpPr>
        <p:spPr>
          <a:xfrm>
            <a:off x="6505431" y="3780413"/>
            <a:ext cx="3318537" cy="461665"/>
          </a:xfrm>
          <a:prstGeom prst="rect">
            <a:avLst/>
          </a:prstGeom>
          <a:noFill/>
        </p:spPr>
        <p:txBody>
          <a:bodyPr wrap="none" rtlCol="0">
            <a:spAutoFit/>
          </a:bodyPr>
          <a:lstStyle/>
          <a:p>
            <a:r>
              <a:rPr lang="en-US" sz="2400" dirty="0"/>
              <a:t>z3 = a1*w5 + a2*w7 + b2</a:t>
            </a:r>
          </a:p>
        </p:txBody>
      </p:sp>
      <p:sp>
        <p:nvSpPr>
          <p:cNvPr id="18" name="TextBox 17">
            <a:extLst>
              <a:ext uri="{FF2B5EF4-FFF2-40B4-BE49-F238E27FC236}">
                <a16:creationId xmlns:a16="http://schemas.microsoft.com/office/drawing/2014/main" id="{0F054988-E9F7-4B66-82E8-C53C3314AFA8}"/>
              </a:ext>
            </a:extLst>
          </p:cNvPr>
          <p:cNvSpPr txBox="1"/>
          <p:nvPr/>
        </p:nvSpPr>
        <p:spPr>
          <a:xfrm>
            <a:off x="6482571" y="4159895"/>
            <a:ext cx="1378904" cy="461665"/>
          </a:xfrm>
          <a:prstGeom prst="rect">
            <a:avLst/>
          </a:prstGeom>
          <a:noFill/>
        </p:spPr>
        <p:txBody>
          <a:bodyPr wrap="none" rtlCol="0">
            <a:spAutoFit/>
          </a:bodyPr>
          <a:lstStyle/>
          <a:p>
            <a:r>
              <a:rPr lang="en-US" sz="2400" dirty="0"/>
              <a:t>y1 = g(z3)</a:t>
            </a:r>
          </a:p>
        </p:txBody>
      </p:sp>
      <p:sp>
        <p:nvSpPr>
          <p:cNvPr id="19" name="TextBox 18">
            <a:extLst>
              <a:ext uri="{FF2B5EF4-FFF2-40B4-BE49-F238E27FC236}">
                <a16:creationId xmlns:a16="http://schemas.microsoft.com/office/drawing/2014/main" id="{26D3FC07-39EA-4C69-BEEC-4ACF934DD0F7}"/>
              </a:ext>
            </a:extLst>
          </p:cNvPr>
          <p:cNvSpPr txBox="1"/>
          <p:nvPr/>
        </p:nvSpPr>
        <p:spPr>
          <a:xfrm>
            <a:off x="6453718" y="4591004"/>
            <a:ext cx="3318537" cy="461665"/>
          </a:xfrm>
          <a:prstGeom prst="rect">
            <a:avLst/>
          </a:prstGeom>
          <a:noFill/>
        </p:spPr>
        <p:txBody>
          <a:bodyPr wrap="none" rtlCol="0">
            <a:spAutoFit/>
          </a:bodyPr>
          <a:lstStyle/>
          <a:p>
            <a:r>
              <a:rPr lang="en-US" sz="2400" dirty="0"/>
              <a:t>z4 = a1*w6 + a2*w8 + b2</a:t>
            </a:r>
          </a:p>
        </p:txBody>
      </p:sp>
      <p:sp>
        <p:nvSpPr>
          <p:cNvPr id="20" name="TextBox 19">
            <a:extLst>
              <a:ext uri="{FF2B5EF4-FFF2-40B4-BE49-F238E27FC236}">
                <a16:creationId xmlns:a16="http://schemas.microsoft.com/office/drawing/2014/main" id="{AF53E1CF-E1F0-488A-BEFD-20A141AEEEA5}"/>
              </a:ext>
            </a:extLst>
          </p:cNvPr>
          <p:cNvSpPr txBox="1"/>
          <p:nvPr/>
        </p:nvSpPr>
        <p:spPr>
          <a:xfrm>
            <a:off x="6430858" y="4970486"/>
            <a:ext cx="1378904" cy="461665"/>
          </a:xfrm>
          <a:prstGeom prst="rect">
            <a:avLst/>
          </a:prstGeom>
          <a:noFill/>
        </p:spPr>
        <p:txBody>
          <a:bodyPr wrap="none" rtlCol="0">
            <a:spAutoFit/>
          </a:bodyPr>
          <a:lstStyle/>
          <a:p>
            <a:r>
              <a:rPr lang="en-US" sz="2400" dirty="0"/>
              <a:t>y2 = g(z4)</a:t>
            </a:r>
          </a:p>
        </p:txBody>
      </p:sp>
      <p:sp>
        <p:nvSpPr>
          <p:cNvPr id="3" name="TextBox 2">
            <a:extLst>
              <a:ext uri="{FF2B5EF4-FFF2-40B4-BE49-F238E27FC236}">
                <a16:creationId xmlns:a16="http://schemas.microsoft.com/office/drawing/2014/main" id="{4BDF3E11-73F1-4F1D-A8AD-8C47CEB3168D}"/>
              </a:ext>
            </a:extLst>
          </p:cNvPr>
          <p:cNvSpPr txBox="1"/>
          <p:nvPr/>
        </p:nvSpPr>
        <p:spPr>
          <a:xfrm>
            <a:off x="517729" y="5881301"/>
            <a:ext cx="11630941" cy="400110"/>
          </a:xfrm>
          <a:prstGeom prst="rect">
            <a:avLst/>
          </a:prstGeom>
          <a:noFill/>
        </p:spPr>
        <p:txBody>
          <a:bodyPr wrap="none" rtlCol="0">
            <a:spAutoFit/>
          </a:bodyPr>
          <a:lstStyle/>
          <a:p>
            <a:r>
              <a:rPr lang="en-US" sz="2000" b="1" i="1" dirty="0"/>
              <a:t>Lan </a:t>
            </a:r>
            <a:r>
              <a:rPr lang="en-US" sz="2000" b="1" i="1" dirty="0" err="1"/>
              <a:t>truyền</a:t>
            </a:r>
            <a:r>
              <a:rPr lang="en-US" sz="2000" b="1" i="1" dirty="0"/>
              <a:t> </a:t>
            </a:r>
            <a:r>
              <a:rPr lang="en-US" sz="2000" b="1" i="1" dirty="0" err="1"/>
              <a:t>tiến</a:t>
            </a:r>
            <a:r>
              <a:rPr lang="en-US" sz="2000" b="1" i="1" dirty="0"/>
              <a:t> </a:t>
            </a:r>
            <a:r>
              <a:rPr lang="en-US" sz="2000" b="1" dirty="0" err="1"/>
              <a:t>là</a:t>
            </a:r>
            <a:r>
              <a:rPr lang="en-US" sz="2000" b="1" dirty="0"/>
              <a:t> </a:t>
            </a:r>
            <a:r>
              <a:rPr lang="en-US" sz="2000" b="1" dirty="0" err="1"/>
              <a:t>một</a:t>
            </a:r>
            <a:r>
              <a:rPr lang="en-US" sz="2000" b="1" dirty="0"/>
              <a:t> </a:t>
            </a:r>
            <a:r>
              <a:rPr lang="en-US" sz="2000" b="1" dirty="0" err="1"/>
              <a:t>công</a:t>
            </a:r>
            <a:r>
              <a:rPr lang="en-US" sz="2000" b="1" dirty="0"/>
              <a:t> </a:t>
            </a:r>
            <a:r>
              <a:rPr lang="en-US" sz="2000" b="1" dirty="0" err="1"/>
              <a:t>đoạn</a:t>
            </a:r>
            <a:r>
              <a:rPr lang="en-US" sz="2000" b="1" dirty="0"/>
              <a:t> </a:t>
            </a:r>
            <a:r>
              <a:rPr lang="en-US" sz="2000" b="1" dirty="0" err="1"/>
              <a:t>tính</a:t>
            </a:r>
            <a:r>
              <a:rPr lang="en-US" sz="2000" b="1" dirty="0"/>
              <a:t> </a:t>
            </a:r>
            <a:r>
              <a:rPr lang="en-US" sz="2000" b="1" dirty="0" err="1"/>
              <a:t>giá</a:t>
            </a:r>
            <a:r>
              <a:rPr lang="en-US" sz="2000" b="1" dirty="0"/>
              <a:t> </a:t>
            </a:r>
            <a:r>
              <a:rPr lang="en-US" sz="2000" b="1" dirty="0" err="1"/>
              <a:t>trị</a:t>
            </a:r>
            <a:r>
              <a:rPr lang="en-US" sz="2000" b="1" dirty="0"/>
              <a:t> </a:t>
            </a:r>
            <a:r>
              <a:rPr lang="en-US" sz="2000" b="1" dirty="0" err="1"/>
              <a:t>tại</a:t>
            </a:r>
            <a:r>
              <a:rPr lang="en-US" sz="2000" b="1" dirty="0"/>
              <a:t> </a:t>
            </a:r>
            <a:r>
              <a:rPr lang="en-US" sz="2000" b="1" dirty="0" err="1"/>
              <a:t>từng</a:t>
            </a:r>
            <a:r>
              <a:rPr lang="en-US" sz="2000" b="1" dirty="0"/>
              <a:t> node </a:t>
            </a:r>
            <a:r>
              <a:rPr lang="en-US" sz="2000" b="1" dirty="0" err="1"/>
              <a:t>để</a:t>
            </a:r>
            <a:r>
              <a:rPr lang="en-US" sz="2000" b="1" dirty="0"/>
              <a:t> </a:t>
            </a:r>
            <a:r>
              <a:rPr lang="en-US" sz="2000" b="1" dirty="0" err="1"/>
              <a:t>phục</a:t>
            </a:r>
            <a:r>
              <a:rPr lang="en-US" sz="2000" b="1" dirty="0"/>
              <a:t> </a:t>
            </a:r>
            <a:r>
              <a:rPr lang="en-US" sz="2000" b="1" dirty="0" err="1"/>
              <a:t>vụ</a:t>
            </a:r>
            <a:r>
              <a:rPr lang="en-US" sz="2000" b="1" dirty="0"/>
              <a:t> </a:t>
            </a:r>
            <a:r>
              <a:rPr lang="en-US" sz="2000" b="1" dirty="0" err="1"/>
              <a:t>việc</a:t>
            </a:r>
            <a:r>
              <a:rPr lang="en-US" sz="2000" b="1" dirty="0"/>
              <a:t> </a:t>
            </a:r>
            <a:r>
              <a:rPr lang="en-US" sz="2000" b="1" dirty="0" err="1"/>
              <a:t>tính</a:t>
            </a:r>
            <a:r>
              <a:rPr lang="en-US" sz="2000" b="1" dirty="0"/>
              <a:t> </a:t>
            </a:r>
            <a:r>
              <a:rPr lang="en-US" sz="2000" b="1" dirty="0" err="1"/>
              <a:t>toán</a:t>
            </a:r>
            <a:r>
              <a:rPr lang="en-US" sz="2000" b="1" dirty="0"/>
              <a:t> </a:t>
            </a:r>
            <a:r>
              <a:rPr lang="en-US" sz="2000" b="1" dirty="0" err="1"/>
              <a:t>trong</a:t>
            </a:r>
            <a:r>
              <a:rPr lang="en-US" sz="2000" b="1" dirty="0"/>
              <a:t> </a:t>
            </a:r>
            <a:r>
              <a:rPr lang="en-US" sz="2000" b="1" i="1" dirty="0" err="1"/>
              <a:t>lan</a:t>
            </a:r>
            <a:r>
              <a:rPr lang="en-US" sz="2000" b="1" i="1" dirty="0"/>
              <a:t> </a:t>
            </a:r>
            <a:r>
              <a:rPr lang="en-US" sz="2000" b="1" i="1" dirty="0" err="1"/>
              <a:t>truyền</a:t>
            </a:r>
            <a:r>
              <a:rPr lang="en-US" sz="2000" b="1" i="1" dirty="0"/>
              <a:t> </a:t>
            </a:r>
            <a:r>
              <a:rPr lang="en-US" sz="2000" b="1" i="1" dirty="0" err="1"/>
              <a:t>ngược</a:t>
            </a:r>
            <a:endParaRPr lang="en-US" sz="2000" b="1" i="1" dirty="0"/>
          </a:p>
        </p:txBody>
      </p:sp>
    </p:spTree>
    <p:extLst>
      <p:ext uri="{BB962C8B-B14F-4D97-AF65-F5344CB8AC3E}">
        <p14:creationId xmlns:p14="http://schemas.microsoft.com/office/powerpoint/2010/main" val="8476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16"/>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50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500"/>
                                  </p:stCondLst>
                                  <p:childTnLst>
                                    <p:set>
                                      <p:cBhvr>
                                        <p:cTn id="35" dur="1" fill="hold">
                                          <p:stCondLst>
                                            <p:cond delay="0"/>
                                          </p:stCondLst>
                                        </p:cTn>
                                        <p:tgtEl>
                                          <p:spTgt spid="19"/>
                                        </p:tgtEl>
                                        <p:attrNameLst>
                                          <p:attrName>style.visibility</p:attrName>
                                        </p:attrNameLst>
                                      </p:cBhvr>
                                      <p:to>
                                        <p:strVal val="visible"/>
                                      </p:to>
                                    </p:set>
                                  </p:childTnLst>
                                </p:cTn>
                              </p:par>
                            </p:childTnLst>
                          </p:cTn>
                        </p:par>
                        <p:par>
                          <p:cTn id="36" fill="hold">
                            <p:stCondLst>
                              <p:cond delay="2000"/>
                            </p:stCondLst>
                            <p:childTnLst>
                              <p:par>
                                <p:cTn id="37" presetID="1" presetClass="entr" presetSubtype="0" fill="hold" grpId="0" nodeType="after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4" grpId="0"/>
      <p:bldP spid="15" grpId="0"/>
      <p:bldP spid="16"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26C5-FB99-4015-AF28-078FE9E96BBD}"/>
              </a:ext>
            </a:extLst>
          </p:cNvPr>
          <p:cNvSpPr>
            <a:spLocks noGrp="1"/>
          </p:cNvSpPr>
          <p:nvPr>
            <p:ph type="title"/>
          </p:nvPr>
        </p:nvSpPr>
        <p:spPr/>
        <p:txBody>
          <a:bodyPr/>
          <a:lstStyle/>
          <a:p>
            <a:r>
              <a:rPr lang="en-US" u="sng" dirty="0"/>
              <a:t>Lan </a:t>
            </a:r>
            <a:r>
              <a:rPr lang="en-US" u="sng" dirty="0" err="1"/>
              <a:t>truyền</a:t>
            </a:r>
            <a:r>
              <a:rPr lang="en-US" u="sng" dirty="0"/>
              <a:t> </a:t>
            </a:r>
            <a:r>
              <a:rPr lang="en-US" u="sng" dirty="0" err="1"/>
              <a:t>ngược</a:t>
            </a:r>
            <a:endParaRPr lang="en-US" u="sng" dirty="0"/>
          </a:p>
        </p:txBody>
      </p:sp>
      <p:sp>
        <p:nvSpPr>
          <p:cNvPr id="3" name="Content Placeholder 2">
            <a:extLst>
              <a:ext uri="{FF2B5EF4-FFF2-40B4-BE49-F238E27FC236}">
                <a16:creationId xmlns:a16="http://schemas.microsoft.com/office/drawing/2014/main" id="{8832164E-1D25-4CB3-A35D-F5343C821054}"/>
              </a:ext>
            </a:extLst>
          </p:cNvPr>
          <p:cNvSpPr>
            <a:spLocks noGrp="1"/>
          </p:cNvSpPr>
          <p:nvPr>
            <p:ph idx="1"/>
          </p:nvPr>
        </p:nvSpPr>
        <p:spPr/>
        <p:txBody>
          <a:bodyPr/>
          <a:lstStyle/>
          <a:p>
            <a:r>
              <a:rPr lang="en-US" dirty="0" err="1"/>
              <a:t>Dựa</a:t>
            </a:r>
            <a:r>
              <a:rPr lang="en-US" dirty="0"/>
              <a:t> </a:t>
            </a:r>
            <a:r>
              <a:rPr lang="en-US" dirty="0" err="1"/>
              <a:t>vào</a:t>
            </a:r>
            <a:r>
              <a:rPr lang="en-US" dirty="0"/>
              <a:t> </a:t>
            </a:r>
            <a:r>
              <a:rPr lang="en-US" dirty="0" err="1"/>
              <a:t>sai</a:t>
            </a:r>
            <a:r>
              <a:rPr lang="en-US" dirty="0"/>
              <a:t> </a:t>
            </a:r>
            <a:r>
              <a:rPr lang="en-US" dirty="0" err="1"/>
              <a:t>số</a:t>
            </a:r>
            <a:r>
              <a:rPr lang="en-US" dirty="0"/>
              <a:t> </a:t>
            </a:r>
            <a:r>
              <a:rPr lang="en-US" dirty="0" err="1"/>
              <a:t>sẽ</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các</a:t>
            </a:r>
            <a:r>
              <a:rPr lang="en-US" dirty="0"/>
              <a:t> </a:t>
            </a:r>
            <a:r>
              <a:rPr lang="en-US" dirty="0" err="1"/>
              <a:t>trọng</a:t>
            </a:r>
            <a:r>
              <a:rPr lang="en-US" dirty="0"/>
              <a:t> </a:t>
            </a:r>
            <a:r>
              <a:rPr lang="en-US" dirty="0" err="1"/>
              <a:t>số</a:t>
            </a:r>
            <a:endParaRPr lang="en-US" dirty="0"/>
          </a:p>
          <a:p>
            <a:r>
              <a:rPr lang="vi-VN" dirty="0"/>
              <a:t>Lan truyền ngược là phương pháp tính gradient của các tham số mạng n</a:t>
            </a:r>
            <a:r>
              <a:rPr lang="en-US" dirty="0" err="1"/>
              <a:t>eural</a:t>
            </a:r>
            <a:r>
              <a:rPr lang="en-US" dirty="0"/>
              <a:t> </a:t>
            </a:r>
            <a:r>
              <a:rPr lang="en-US" dirty="0" err="1"/>
              <a:t>theo</a:t>
            </a:r>
            <a:r>
              <a:rPr lang="en-US" dirty="0"/>
              <a:t> </a:t>
            </a:r>
            <a:r>
              <a:rPr lang="en-US" dirty="0" err="1"/>
              <a:t>chiều</a:t>
            </a:r>
            <a:r>
              <a:rPr lang="en-US" dirty="0"/>
              <a:t> </a:t>
            </a:r>
            <a:r>
              <a:rPr lang="en-US" dirty="0" err="1"/>
              <a:t>ngược</a:t>
            </a:r>
            <a:r>
              <a:rPr lang="en-US" dirty="0"/>
              <a:t> </a:t>
            </a:r>
            <a:r>
              <a:rPr lang="en-US" dirty="0" err="1"/>
              <a:t>lại</a:t>
            </a:r>
            <a:r>
              <a:rPr lang="en-US" dirty="0"/>
              <a:t> (</a:t>
            </a:r>
            <a:r>
              <a:rPr lang="en-US" dirty="0" err="1"/>
              <a:t>tính</a:t>
            </a:r>
            <a:r>
              <a:rPr lang="en-US" dirty="0"/>
              <a:t> </a:t>
            </a:r>
            <a:r>
              <a:rPr lang="en-US" dirty="0" err="1"/>
              <a:t>toán</a:t>
            </a:r>
            <a:r>
              <a:rPr lang="en-US" dirty="0"/>
              <a:t> </a:t>
            </a:r>
            <a:r>
              <a:rPr lang="en-US" dirty="0" err="1"/>
              <a:t>theo</a:t>
            </a:r>
            <a:r>
              <a:rPr lang="en-US" dirty="0"/>
              <a:t> </a:t>
            </a:r>
            <a:r>
              <a:rPr lang="en-US" dirty="0" err="1"/>
              <a:t>chiều</a:t>
            </a:r>
            <a:r>
              <a:rPr lang="en-US" dirty="0"/>
              <a:t> </a:t>
            </a:r>
            <a:r>
              <a:rPr lang="en-US" dirty="0" err="1"/>
              <a:t>từ</a:t>
            </a:r>
            <a:r>
              <a:rPr lang="en-US" dirty="0"/>
              <a:t> output layer </a:t>
            </a:r>
            <a:r>
              <a:rPr lang="en-US" dirty="0" err="1"/>
              <a:t>đến</a:t>
            </a:r>
            <a:r>
              <a:rPr lang="en-US" dirty="0"/>
              <a:t> input layer)</a:t>
            </a:r>
          </a:p>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0568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64EE-8608-406F-8EF1-6F83EC5EB43E}"/>
              </a:ext>
            </a:extLst>
          </p:cNvPr>
          <p:cNvSpPr>
            <a:spLocks noGrp="1"/>
          </p:cNvSpPr>
          <p:nvPr>
            <p:ph type="title"/>
          </p:nvPr>
        </p:nvSpPr>
        <p:spPr/>
        <p:txBody>
          <a:bodyPr/>
          <a:lstStyle/>
          <a:p>
            <a:r>
              <a:rPr lang="en-US" u="sng" dirty="0"/>
              <a:t>Lan </a:t>
            </a:r>
            <a:r>
              <a:rPr lang="en-US" u="sng" dirty="0" err="1"/>
              <a:t>truyền</a:t>
            </a:r>
            <a:r>
              <a:rPr lang="en-US" u="sng" dirty="0"/>
              <a:t> </a:t>
            </a:r>
            <a:r>
              <a:rPr lang="en-US" u="sng" dirty="0" err="1"/>
              <a:t>ngược</a:t>
            </a:r>
            <a:endParaRPr lang="en-US" u="sng" dirty="0"/>
          </a:p>
        </p:txBody>
      </p:sp>
      <p:sp>
        <p:nvSpPr>
          <p:cNvPr id="3" name="Content Placeholder 2">
            <a:extLst>
              <a:ext uri="{FF2B5EF4-FFF2-40B4-BE49-F238E27FC236}">
                <a16:creationId xmlns:a16="http://schemas.microsoft.com/office/drawing/2014/main" id="{B1C26F8C-FCA1-4758-AD19-688E9C7A6055}"/>
              </a:ext>
            </a:extLst>
          </p:cNvPr>
          <p:cNvSpPr>
            <a:spLocks noGrp="1"/>
          </p:cNvSpPr>
          <p:nvPr>
            <p:ph idx="1"/>
          </p:nvPr>
        </p:nvSpPr>
        <p:spPr/>
        <p:txBody>
          <a:bodyPr/>
          <a:lstStyle/>
          <a:p>
            <a:r>
              <a:rPr lang="en-US" dirty="0" err="1"/>
              <a:t>Giả</a:t>
            </a:r>
            <a:r>
              <a:rPr lang="en-US" dirty="0"/>
              <a:t> </a:t>
            </a:r>
            <a:r>
              <a:rPr lang="en-US" dirty="0" err="1"/>
              <a:t>sử</a:t>
            </a:r>
            <a:r>
              <a:rPr lang="en-US" dirty="0"/>
              <a:t>:</a:t>
            </a:r>
          </a:p>
          <a:p>
            <a:endParaRPr lang="en-US" dirty="0"/>
          </a:p>
        </p:txBody>
      </p:sp>
      <p:pic>
        <p:nvPicPr>
          <p:cNvPr id="1030" name="Picture 6" descr="Implementing a Neural Network in Python – Rohan Varma – Software Engineer @  Facebook">
            <a:extLst>
              <a:ext uri="{FF2B5EF4-FFF2-40B4-BE49-F238E27FC236}">
                <a16:creationId xmlns:a16="http://schemas.microsoft.com/office/drawing/2014/main" id="{47707A42-7154-4EE8-9FF8-A9F3D771D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96230"/>
            <a:ext cx="1310196" cy="13191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2DDC0D1-36BE-483F-B17F-77193A930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478" y="1690688"/>
            <a:ext cx="511492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9F6D6F-1793-4D54-A861-38AEE31EFAD1}"/>
              </a:ext>
            </a:extLst>
          </p:cNvPr>
          <p:cNvPicPr>
            <a:picLocks noChangeAspect="1"/>
          </p:cNvPicPr>
          <p:nvPr/>
        </p:nvPicPr>
        <p:blipFill>
          <a:blip r:embed="rId4"/>
          <a:stretch>
            <a:fillRect/>
          </a:stretch>
        </p:blipFill>
        <p:spPr>
          <a:xfrm>
            <a:off x="8869681" y="1365257"/>
            <a:ext cx="1399998" cy="4419600"/>
          </a:xfrm>
          <a:prstGeom prst="rect">
            <a:avLst/>
          </a:prstGeom>
        </p:spPr>
      </p:pic>
    </p:spTree>
    <p:extLst>
      <p:ext uri="{BB962C8B-B14F-4D97-AF65-F5344CB8AC3E}">
        <p14:creationId xmlns:p14="http://schemas.microsoft.com/office/powerpoint/2010/main" val="427803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60A7-FE61-4784-B9C4-9A67DCEEF629}"/>
              </a:ext>
            </a:extLst>
          </p:cNvPr>
          <p:cNvSpPr>
            <a:spLocks noGrp="1"/>
          </p:cNvSpPr>
          <p:nvPr>
            <p:ph type="title"/>
          </p:nvPr>
        </p:nvSpPr>
        <p:spPr/>
        <p:txBody>
          <a:bodyPr/>
          <a:lstStyle/>
          <a:p>
            <a:r>
              <a:rPr lang="en-US" u="sng" dirty="0"/>
              <a:t>Lan </a:t>
            </a:r>
            <a:r>
              <a:rPr lang="en-US" u="sng" dirty="0" err="1"/>
              <a:t>truyền</a:t>
            </a:r>
            <a:r>
              <a:rPr lang="en-US" u="sng" dirty="0"/>
              <a:t> </a:t>
            </a:r>
            <a:r>
              <a:rPr lang="en-US" u="sng" dirty="0" err="1"/>
              <a:t>ngược</a:t>
            </a:r>
            <a:endParaRPr lang="en-US" u="sng" dirty="0"/>
          </a:p>
        </p:txBody>
      </p:sp>
      <p:pic>
        <p:nvPicPr>
          <p:cNvPr id="7" name="Picture 6">
            <a:extLst>
              <a:ext uri="{FF2B5EF4-FFF2-40B4-BE49-F238E27FC236}">
                <a16:creationId xmlns:a16="http://schemas.microsoft.com/office/drawing/2014/main" id="{5104E979-C83C-4C20-81C3-C77A4913B230}"/>
              </a:ext>
            </a:extLst>
          </p:cNvPr>
          <p:cNvPicPr>
            <a:picLocks noChangeAspect="1"/>
          </p:cNvPicPr>
          <p:nvPr/>
        </p:nvPicPr>
        <p:blipFill>
          <a:blip r:embed="rId2"/>
          <a:stretch>
            <a:fillRect/>
          </a:stretch>
        </p:blipFill>
        <p:spPr>
          <a:xfrm>
            <a:off x="2148396" y="1605841"/>
            <a:ext cx="1196396" cy="4552950"/>
          </a:xfrm>
          <a:prstGeom prst="rect">
            <a:avLst/>
          </a:prstGeom>
        </p:spPr>
      </p:pic>
      <p:cxnSp>
        <p:nvCxnSpPr>
          <p:cNvPr id="9" name="Straight Arrow Connector 8">
            <a:extLst>
              <a:ext uri="{FF2B5EF4-FFF2-40B4-BE49-F238E27FC236}">
                <a16:creationId xmlns:a16="http://schemas.microsoft.com/office/drawing/2014/main" id="{B9109721-5292-40F8-A9B6-590CBBD82C2D}"/>
              </a:ext>
            </a:extLst>
          </p:cNvPr>
          <p:cNvCxnSpPr/>
          <p:nvPr/>
        </p:nvCxnSpPr>
        <p:spPr>
          <a:xfrm>
            <a:off x="2839720" y="174244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1903B028-E4CE-4E0F-AC91-CBDD7BDBA056}"/>
              </a:ext>
            </a:extLst>
          </p:cNvPr>
          <p:cNvCxnSpPr/>
          <p:nvPr/>
        </p:nvCxnSpPr>
        <p:spPr>
          <a:xfrm>
            <a:off x="2839720" y="21844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D67109E7-AF78-4578-84ED-84145B0EF72D}"/>
              </a:ext>
            </a:extLst>
          </p:cNvPr>
          <p:cNvCxnSpPr/>
          <p:nvPr/>
        </p:nvCxnSpPr>
        <p:spPr>
          <a:xfrm>
            <a:off x="2839720" y="30480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5E7A1BEF-9679-48E7-A882-8E83923EAAE2}"/>
              </a:ext>
            </a:extLst>
          </p:cNvPr>
          <p:cNvCxnSpPr/>
          <p:nvPr/>
        </p:nvCxnSpPr>
        <p:spPr>
          <a:xfrm>
            <a:off x="2839720" y="348996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51C18553-B799-4E28-83E1-88DC5D0286C2}"/>
              </a:ext>
            </a:extLst>
          </p:cNvPr>
          <p:cNvCxnSpPr/>
          <p:nvPr/>
        </p:nvCxnSpPr>
        <p:spPr>
          <a:xfrm>
            <a:off x="2839720" y="392684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3B5ED97-859D-4521-BD8E-9580CB341BA7}"/>
              </a:ext>
            </a:extLst>
          </p:cNvPr>
          <p:cNvCxnSpPr/>
          <p:nvPr/>
        </p:nvCxnSpPr>
        <p:spPr>
          <a:xfrm>
            <a:off x="2839720" y="43688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DA1E18CE-5837-4442-A5AE-240A73CDC17B}"/>
              </a:ext>
            </a:extLst>
          </p:cNvPr>
          <p:cNvCxnSpPr/>
          <p:nvPr/>
        </p:nvCxnSpPr>
        <p:spPr>
          <a:xfrm>
            <a:off x="2856096" y="480161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7DB3075D-F07A-470C-B8D1-9695D4843EA0}"/>
              </a:ext>
            </a:extLst>
          </p:cNvPr>
          <p:cNvCxnSpPr/>
          <p:nvPr/>
        </p:nvCxnSpPr>
        <p:spPr>
          <a:xfrm>
            <a:off x="2839720" y="525373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F87F2F5-97E6-447A-BEF7-CAFD0F6DFE75}"/>
              </a:ext>
            </a:extLst>
          </p:cNvPr>
          <p:cNvCxnSpPr/>
          <p:nvPr/>
        </p:nvCxnSpPr>
        <p:spPr>
          <a:xfrm>
            <a:off x="2839720" y="571093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0209CF2A-ED25-4156-AB74-BEA5E2646F9B}"/>
              </a:ext>
            </a:extLst>
          </p:cNvPr>
          <p:cNvCxnSpPr>
            <a:cxnSpLocks/>
          </p:cNvCxnSpPr>
          <p:nvPr/>
        </p:nvCxnSpPr>
        <p:spPr>
          <a:xfrm flipV="1">
            <a:off x="2856096" y="2566416"/>
            <a:ext cx="0" cy="286512"/>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0D65DB-2FA8-4B49-AA5D-254F07BD2987}"/>
              </a:ext>
            </a:extLst>
          </p:cNvPr>
          <p:cNvPicPr>
            <a:picLocks noChangeAspect="1"/>
          </p:cNvPicPr>
          <p:nvPr/>
        </p:nvPicPr>
        <p:blipFill>
          <a:blip r:embed="rId3"/>
          <a:stretch>
            <a:fillRect/>
          </a:stretch>
        </p:blipFill>
        <p:spPr>
          <a:xfrm>
            <a:off x="4797754" y="1605841"/>
            <a:ext cx="1263150" cy="4593272"/>
          </a:xfrm>
          <a:prstGeom prst="rect">
            <a:avLst/>
          </a:prstGeom>
        </p:spPr>
      </p:pic>
      <p:sp>
        <p:nvSpPr>
          <p:cNvPr id="23" name="Arrow: Right 22">
            <a:extLst>
              <a:ext uri="{FF2B5EF4-FFF2-40B4-BE49-F238E27FC236}">
                <a16:creationId xmlns:a16="http://schemas.microsoft.com/office/drawing/2014/main" id="{B6456EFC-FE8F-43D4-A4AD-C4F6BF75FB94}"/>
              </a:ext>
            </a:extLst>
          </p:cNvPr>
          <p:cNvSpPr/>
          <p:nvPr/>
        </p:nvSpPr>
        <p:spPr>
          <a:xfrm>
            <a:off x="3480047" y="3175000"/>
            <a:ext cx="1196396" cy="751840"/>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2CD64AA0-6F5B-4936-89EC-84D556EB6EB0}"/>
              </a:ext>
            </a:extLst>
          </p:cNvPr>
          <p:cNvSpPr>
            <a:spLocks noGrp="1"/>
          </p:cNvSpPr>
          <p:nvPr>
            <p:ph idx="1"/>
          </p:nvPr>
        </p:nvSpPr>
        <p:spPr>
          <a:xfrm>
            <a:off x="6368988" y="1747838"/>
            <a:ext cx="5367290" cy="2620962"/>
          </a:xfrm>
        </p:spPr>
        <p:txBody>
          <a:bodyPr>
            <a:normAutofit/>
          </a:bodyPr>
          <a:lstStyle/>
          <a:p>
            <a:pPr marL="0" indent="0">
              <a:buNone/>
            </a:pPr>
            <a:r>
              <a:rPr lang="en-US" sz="1800" dirty="0"/>
              <a:t>Node </a:t>
            </a:r>
            <a:r>
              <a:rPr lang="en-US" sz="1800" dirty="0" err="1"/>
              <a:t>số</a:t>
            </a:r>
            <a:r>
              <a:rPr lang="en-US" sz="1800" dirty="0"/>
              <a:t> 2 </a:t>
            </a:r>
            <a:r>
              <a:rPr lang="en-US" sz="1800" dirty="0" err="1"/>
              <a:t>này</a:t>
            </a:r>
            <a:r>
              <a:rPr lang="en-US" sz="1800" dirty="0"/>
              <a:t> </a:t>
            </a:r>
            <a:r>
              <a:rPr lang="en-US" sz="1800" dirty="0" err="1"/>
              <a:t>có</a:t>
            </a:r>
            <a:r>
              <a:rPr lang="en-US" sz="1800" dirty="0"/>
              <a:t> </a:t>
            </a:r>
            <a:r>
              <a:rPr lang="en-US" sz="1800" dirty="0" err="1"/>
              <a:t>tỉ</a:t>
            </a:r>
            <a:r>
              <a:rPr lang="en-US" sz="1800" dirty="0"/>
              <a:t> </a:t>
            </a:r>
            <a:r>
              <a:rPr lang="en-US" sz="1800" dirty="0" err="1"/>
              <a:t>lệ</a:t>
            </a:r>
            <a:r>
              <a:rPr lang="en-US" sz="1800" dirty="0"/>
              <a:t> </a:t>
            </a:r>
            <a:r>
              <a:rPr lang="en-US" sz="1800" dirty="0" err="1"/>
              <a:t>là</a:t>
            </a:r>
            <a:r>
              <a:rPr lang="en-US" sz="1800" dirty="0"/>
              <a:t> 0.2.</a:t>
            </a:r>
          </a:p>
          <a:p>
            <a:pPr marL="0" indent="0">
              <a:buNone/>
            </a:pP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thay</a:t>
            </a:r>
            <a:r>
              <a:rPr lang="en-US" sz="1800" dirty="0"/>
              <a:t> </a:t>
            </a:r>
            <a:r>
              <a:rPr lang="en-US" sz="1800" dirty="0" err="1"/>
              <a:t>đổi</a:t>
            </a:r>
            <a:r>
              <a:rPr lang="en-US" sz="1800" dirty="0"/>
              <a:t> </a:t>
            </a:r>
            <a:r>
              <a:rPr lang="en-US" sz="1800" dirty="0" err="1"/>
              <a:t>bằng</a:t>
            </a:r>
            <a:r>
              <a:rPr lang="en-US" sz="1800" dirty="0"/>
              <a:t> </a:t>
            </a:r>
            <a:r>
              <a:rPr lang="en-US" sz="1800" dirty="0" err="1"/>
              <a:t>cách</a:t>
            </a:r>
            <a:r>
              <a:rPr lang="en-US" sz="1800" dirty="0"/>
              <a:t>:</a:t>
            </a:r>
          </a:p>
          <a:p>
            <a:pPr marL="0" indent="0">
              <a:buNone/>
            </a:pPr>
            <a:r>
              <a:rPr lang="en-US" sz="1800" dirty="0"/>
              <a:t>	+ </a:t>
            </a:r>
            <a:r>
              <a:rPr lang="en-US" sz="1800" dirty="0" err="1"/>
              <a:t>Cộng</a:t>
            </a:r>
            <a:r>
              <a:rPr lang="en-US" sz="1800" dirty="0"/>
              <a:t> </a:t>
            </a:r>
            <a:r>
              <a:rPr lang="en-US" sz="1800" dirty="0" err="1"/>
              <a:t>cho</a:t>
            </a:r>
            <a:r>
              <a:rPr lang="en-US" sz="1800" dirty="0"/>
              <a:t> </a:t>
            </a:r>
            <a:r>
              <a:rPr lang="en-US" sz="1800" dirty="0" err="1"/>
              <a:t>một</a:t>
            </a:r>
            <a:r>
              <a:rPr lang="en-US" sz="1800" dirty="0"/>
              <a:t> bias</a:t>
            </a:r>
          </a:p>
          <a:p>
            <a:pPr marL="0" indent="0">
              <a:buNone/>
            </a:pPr>
            <a:r>
              <a:rPr lang="en-US" sz="1800" dirty="0"/>
              <a:t>	+ </a:t>
            </a:r>
            <a:r>
              <a:rPr lang="en-US" sz="1800" dirty="0" err="1"/>
              <a:t>Tăng</a:t>
            </a:r>
            <a:r>
              <a:rPr lang="en-US" sz="1800" dirty="0"/>
              <a:t> </a:t>
            </a:r>
            <a:r>
              <a:rPr lang="en-US" sz="1800" dirty="0" err="1"/>
              <a:t>trọng</a:t>
            </a:r>
            <a:r>
              <a:rPr lang="en-US" sz="1800" dirty="0"/>
              <a:t> </a:t>
            </a:r>
            <a:r>
              <a:rPr lang="en-US" sz="1800" dirty="0" err="1"/>
              <a:t>số</a:t>
            </a:r>
            <a:r>
              <a:rPr lang="en-US" sz="1800" dirty="0"/>
              <a:t> </a:t>
            </a:r>
          </a:p>
          <a:p>
            <a:pPr marL="0" indent="0">
              <a:buNone/>
            </a:pPr>
            <a:r>
              <a:rPr lang="en-US" sz="1800" dirty="0"/>
              <a:t>	+ </a:t>
            </a:r>
            <a:r>
              <a:rPr lang="en-US" sz="1800" dirty="0" err="1"/>
              <a:t>Thay</a:t>
            </a:r>
            <a:r>
              <a:rPr lang="en-US" sz="1800" dirty="0"/>
              <a:t> </a:t>
            </a:r>
            <a:r>
              <a:rPr lang="en-US" sz="1800" dirty="0" err="1"/>
              <a:t>đổi</a:t>
            </a:r>
            <a:r>
              <a:rPr lang="en-US" sz="1800" dirty="0"/>
              <a:t> activation </a:t>
            </a:r>
            <a:r>
              <a:rPr lang="en-US" sz="1800" dirty="0" err="1"/>
              <a:t>từ</a:t>
            </a:r>
            <a:r>
              <a:rPr lang="en-US" sz="1800" dirty="0"/>
              <a:t> layer </a:t>
            </a:r>
            <a:r>
              <a:rPr lang="en-US" sz="1800" dirty="0" err="1"/>
              <a:t>trước</a:t>
            </a:r>
            <a:r>
              <a:rPr lang="en-US" sz="1800" dirty="0"/>
              <a:t> </a:t>
            </a:r>
            <a:r>
              <a:rPr lang="en-US" sz="1800" dirty="0" err="1"/>
              <a:t>đó</a:t>
            </a:r>
            <a:r>
              <a:rPr lang="en-US" sz="1800" dirty="0"/>
              <a:t>.</a:t>
            </a:r>
          </a:p>
        </p:txBody>
      </p:sp>
    </p:spTree>
    <p:extLst>
      <p:ext uri="{BB962C8B-B14F-4D97-AF65-F5344CB8AC3E}">
        <p14:creationId xmlns:p14="http://schemas.microsoft.com/office/powerpoint/2010/main" val="4672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8">
                                            <p:txEl>
                                              <p:pRg st="1" end="1"/>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8">
                                            <p:txEl>
                                              <p:pRg st="2" end="2"/>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26C5-FB99-4015-AF28-078FE9E96BBD}"/>
              </a:ext>
            </a:extLst>
          </p:cNvPr>
          <p:cNvSpPr>
            <a:spLocks noGrp="1"/>
          </p:cNvSpPr>
          <p:nvPr>
            <p:ph type="title"/>
          </p:nvPr>
        </p:nvSpPr>
        <p:spPr/>
        <p:txBody>
          <a:bodyPr/>
          <a:lstStyle/>
          <a:p>
            <a:r>
              <a:rPr lang="en-US" u="sng" dirty="0" err="1"/>
              <a:t>Tính</a:t>
            </a:r>
            <a:r>
              <a:rPr lang="en-US" u="sng" dirty="0"/>
              <a:t> </a:t>
            </a:r>
            <a:r>
              <a:rPr lang="en-US" u="sng" dirty="0" err="1"/>
              <a:t>số</a:t>
            </a:r>
            <a:r>
              <a:rPr lang="en-US" u="sng" dirty="0"/>
              <a:t> </a:t>
            </a:r>
            <a:r>
              <a:rPr lang="en-US" u="sng" dirty="0" err="1"/>
              <a:t>lượng</a:t>
            </a:r>
            <a:r>
              <a:rPr lang="en-US" u="sng" dirty="0"/>
              <a:t> </a:t>
            </a:r>
            <a:r>
              <a:rPr lang="en-US" u="sng" dirty="0" err="1"/>
              <a:t>tham</a:t>
            </a:r>
            <a:r>
              <a:rPr lang="en-US" u="sng" dirty="0"/>
              <a:t> </a:t>
            </a:r>
            <a:r>
              <a:rPr lang="en-US" u="sng" dirty="0" err="1"/>
              <a:t>số</a:t>
            </a:r>
            <a:endParaRPr lang="en-US" u="sng" dirty="0"/>
          </a:p>
        </p:txBody>
      </p:sp>
      <p:sp>
        <p:nvSpPr>
          <p:cNvPr id="3" name="Content Placeholder 2">
            <a:extLst>
              <a:ext uri="{FF2B5EF4-FFF2-40B4-BE49-F238E27FC236}">
                <a16:creationId xmlns:a16="http://schemas.microsoft.com/office/drawing/2014/main" id="{8832164E-1D25-4CB3-A35D-F5343C821054}"/>
              </a:ext>
            </a:extLst>
          </p:cNvPr>
          <p:cNvSpPr>
            <a:spLocks noGrp="1"/>
          </p:cNvSpPr>
          <p:nvPr>
            <p:ph idx="1"/>
          </p:nvPr>
        </p:nvSpPr>
        <p:spPr/>
        <p:txBody>
          <a:bodyPr/>
          <a:lstStyle/>
          <a:p>
            <a:r>
              <a:rPr lang="en-US" dirty="0" err="1"/>
              <a:t>Số</a:t>
            </a:r>
            <a:r>
              <a:rPr lang="en-US" dirty="0"/>
              <a:t> </a:t>
            </a:r>
            <a:r>
              <a:rPr lang="en-US" dirty="0" err="1"/>
              <a:t>lượng</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số</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lan</a:t>
            </a:r>
            <a:r>
              <a:rPr lang="en-US" dirty="0"/>
              <a:t> </a:t>
            </a:r>
            <a:r>
              <a:rPr lang="en-US" dirty="0" err="1"/>
              <a:t>truyền</a:t>
            </a:r>
            <a:r>
              <a:rPr lang="en-US" dirty="0"/>
              <a:t> </a:t>
            </a:r>
            <a:r>
              <a:rPr lang="en-US" dirty="0" err="1"/>
              <a:t>tiến</a:t>
            </a:r>
            <a:endParaRPr lang="en-US" dirty="0"/>
          </a:p>
        </p:txBody>
      </p:sp>
      <p:pic>
        <p:nvPicPr>
          <p:cNvPr id="1026" name="Picture 2">
            <a:extLst>
              <a:ext uri="{FF2B5EF4-FFF2-40B4-BE49-F238E27FC236}">
                <a16:creationId xmlns:a16="http://schemas.microsoft.com/office/drawing/2014/main" id="{4A7BE084-C3C5-4CB7-9E23-97934BE0C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39" y="2305844"/>
            <a:ext cx="2819400" cy="33909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138FA442-5910-4E59-9DD1-9028290A3983}"/>
              </a:ext>
            </a:extLst>
          </p:cNvPr>
          <p:cNvSpPr>
            <a:spLocks noChangeArrowheads="1"/>
          </p:cNvSpPr>
          <p:nvPr/>
        </p:nvSpPr>
        <p:spPr bwMode="auto">
          <a:xfrm>
            <a:off x="-1" y="-276999"/>
            <a:ext cx="6386466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system-ui"/>
              </a:rPr>
              <a:t>s </a:t>
            </a:r>
            <a:r>
              <a:rPr kumimoji="0" lang="en-US" altLang="en-US" sz="1200" b="0" i="0" u="none" strike="noStrike" cap="none" normalizeH="0" baseline="0">
                <a:ln>
                  <a:noFill/>
                </a:ln>
                <a:solidFill>
                  <a:srgbClr val="242729"/>
                </a:solidFill>
                <a:effectLst/>
                <a:latin typeface="MathJax_Main"/>
              </a:rPr>
              <a:t>(3×4)+(4×2)=20</a:t>
            </a:r>
            <a:r>
              <a:rPr kumimoji="0" lang="en-US" altLang="en-US" sz="1100" b="0" i="0" u="none" strike="noStrike" cap="none" normalizeH="0" baseline="0">
                <a:ln>
                  <a:noFill/>
                </a:ln>
                <a:solidFill>
                  <a:srgbClr val="242729"/>
                </a:solidFill>
                <a:effectLst/>
                <a:latin typeface="inherit"/>
              </a:rPr>
              <a:t>(3×4)+(4×2)=20</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98E12BAB-D67D-4678-BC5B-4A0521B9D99C}"/>
              </a:ext>
            </a:extLst>
          </p:cNvPr>
          <p:cNvSpPr txBox="1"/>
          <p:nvPr/>
        </p:nvSpPr>
        <p:spPr>
          <a:xfrm>
            <a:off x="4719782" y="2865643"/>
            <a:ext cx="8432800" cy="646331"/>
          </a:xfrm>
          <a:prstGeom prst="rect">
            <a:avLst/>
          </a:prstGeom>
          <a:noFill/>
        </p:spPr>
        <p:txBody>
          <a:bodyPr wrap="square" rtlCol="0">
            <a:spAutoFit/>
          </a:bodyPr>
          <a:lstStyle/>
          <a:p>
            <a:r>
              <a:rPr lang="en-US" dirty="0" err="1"/>
              <a:t>Tính</a:t>
            </a:r>
            <a:r>
              <a:rPr lang="en-US" dirty="0"/>
              <a:t> </a:t>
            </a:r>
            <a:r>
              <a:rPr lang="en-US" dirty="0" err="1"/>
              <a:t>số</a:t>
            </a:r>
            <a:r>
              <a:rPr lang="en-US" dirty="0"/>
              <a:t> </a:t>
            </a:r>
            <a:r>
              <a:rPr lang="en-US" dirty="0" err="1"/>
              <a:t>lượng</a:t>
            </a:r>
            <a:r>
              <a:rPr lang="en-US" dirty="0"/>
              <a:t> </a:t>
            </a:r>
            <a:r>
              <a:rPr lang="en-US" dirty="0" err="1"/>
              <a:t>tham</a:t>
            </a:r>
            <a:r>
              <a:rPr lang="en-US" dirty="0"/>
              <a:t> </a:t>
            </a:r>
            <a:r>
              <a:rPr lang="en-US" dirty="0" err="1"/>
              <a:t>số</a:t>
            </a:r>
            <a:r>
              <a:rPr lang="en-US" dirty="0"/>
              <a:t> </a:t>
            </a:r>
            <a:r>
              <a:rPr lang="en-US" dirty="0" err="1"/>
              <a:t>bằng</a:t>
            </a:r>
            <a:r>
              <a:rPr lang="en-US" dirty="0"/>
              <a:t> </a:t>
            </a:r>
            <a:r>
              <a:rPr lang="en-US" dirty="0" err="1"/>
              <a:t>cách</a:t>
            </a:r>
            <a:r>
              <a:rPr lang="en-US" dirty="0"/>
              <a:t>:</a:t>
            </a:r>
          </a:p>
          <a:p>
            <a:r>
              <a:rPr lang="en-US" dirty="0"/>
              <a:t>(</a:t>
            </a:r>
            <a:r>
              <a:rPr lang="en-US" dirty="0" err="1"/>
              <a:t>n_input</a:t>
            </a:r>
            <a:r>
              <a:rPr lang="en-US" dirty="0"/>
              <a:t> *</a:t>
            </a:r>
            <a:r>
              <a:rPr lang="en-US" dirty="0" err="1"/>
              <a:t>n_hidden</a:t>
            </a:r>
            <a:r>
              <a:rPr lang="en-US" dirty="0"/>
              <a:t>) + (</a:t>
            </a:r>
            <a:r>
              <a:rPr lang="en-US" dirty="0" err="1"/>
              <a:t>n_hidden</a:t>
            </a:r>
            <a:r>
              <a:rPr lang="en-US" dirty="0"/>
              <a:t> * </a:t>
            </a:r>
            <a:r>
              <a:rPr lang="en-US" dirty="0" err="1"/>
              <a:t>n_output</a:t>
            </a:r>
            <a:r>
              <a:rPr lang="en-US" dirty="0"/>
              <a:t>) =(3 * 4) + (4 * 2) = 20</a:t>
            </a:r>
          </a:p>
        </p:txBody>
      </p:sp>
      <p:sp>
        <p:nvSpPr>
          <p:cNvPr id="17" name="Rectangle 4">
            <a:extLst>
              <a:ext uri="{FF2B5EF4-FFF2-40B4-BE49-F238E27FC236}">
                <a16:creationId xmlns:a16="http://schemas.microsoft.com/office/drawing/2014/main" id="{6AE06171-5947-417E-805C-522B4C42E1F2}"/>
              </a:ext>
            </a:extLst>
          </p:cNvPr>
          <p:cNvSpPr>
            <a:spLocks noChangeArrowheads="1"/>
          </p:cNvSpPr>
          <p:nvPr/>
        </p:nvSpPr>
        <p:spPr bwMode="auto">
          <a:xfrm>
            <a:off x="-1" y="-276999"/>
            <a:ext cx="1651982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system-ui"/>
              </a:rPr>
              <a:t>s </a:t>
            </a:r>
            <a:r>
              <a:rPr kumimoji="0" lang="en-US" altLang="en-US" sz="1200" b="0" i="0" u="none" strike="noStrike" cap="none" normalizeH="0" baseline="0">
                <a:ln>
                  <a:noFill/>
                </a:ln>
                <a:solidFill>
                  <a:srgbClr val="242729"/>
                </a:solidFill>
                <a:effectLst/>
                <a:latin typeface="MathJax_Main"/>
              </a:rPr>
              <a:t>(3×4)+(4×2)=20</a:t>
            </a:r>
            <a:r>
              <a:rPr kumimoji="0" lang="en-US" altLang="en-US" sz="1100" b="0" i="0" u="none" strike="noStrike" cap="none" normalizeH="0" baseline="0">
                <a:ln>
                  <a:noFill/>
                </a:ln>
                <a:solidFill>
                  <a:srgbClr val="242729"/>
                </a:solidFill>
                <a:effectLst/>
                <a:latin typeface="inherit"/>
              </a:rPr>
              <a:t>(3×4)+(4×2)=20</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EC3276C3-946C-43CA-9B7F-D8E200B86D0C}"/>
              </a:ext>
            </a:extLst>
          </p:cNvPr>
          <p:cNvSpPr txBox="1"/>
          <p:nvPr/>
        </p:nvSpPr>
        <p:spPr>
          <a:xfrm>
            <a:off x="1653309" y="5384800"/>
            <a:ext cx="917239" cy="369332"/>
          </a:xfrm>
          <a:prstGeom prst="rect">
            <a:avLst/>
          </a:prstGeom>
          <a:noFill/>
        </p:spPr>
        <p:txBody>
          <a:bodyPr wrap="none" rtlCol="0">
            <a:spAutoFit/>
          </a:bodyPr>
          <a:lstStyle/>
          <a:p>
            <a:r>
              <a:rPr lang="en-US" dirty="0" err="1"/>
              <a:t>n_input</a:t>
            </a:r>
            <a:endParaRPr lang="en-US" dirty="0"/>
          </a:p>
        </p:txBody>
      </p:sp>
      <p:sp>
        <p:nvSpPr>
          <p:cNvPr id="20" name="TextBox 19">
            <a:extLst>
              <a:ext uri="{FF2B5EF4-FFF2-40B4-BE49-F238E27FC236}">
                <a16:creationId xmlns:a16="http://schemas.microsoft.com/office/drawing/2014/main" id="{E59C48C8-12EF-4FC6-A964-8B92A25249B1}"/>
              </a:ext>
            </a:extLst>
          </p:cNvPr>
          <p:cNvSpPr txBox="1"/>
          <p:nvPr/>
        </p:nvSpPr>
        <p:spPr>
          <a:xfrm>
            <a:off x="2729345" y="5537200"/>
            <a:ext cx="1077539" cy="369332"/>
          </a:xfrm>
          <a:prstGeom prst="rect">
            <a:avLst/>
          </a:prstGeom>
          <a:noFill/>
        </p:spPr>
        <p:txBody>
          <a:bodyPr wrap="none" rtlCol="0">
            <a:spAutoFit/>
          </a:bodyPr>
          <a:lstStyle/>
          <a:p>
            <a:r>
              <a:rPr lang="en-US" dirty="0" err="1"/>
              <a:t>n_hidden</a:t>
            </a:r>
            <a:endParaRPr lang="en-US" dirty="0"/>
          </a:p>
        </p:txBody>
      </p:sp>
      <p:sp>
        <p:nvSpPr>
          <p:cNvPr id="21" name="TextBox 20">
            <a:extLst>
              <a:ext uri="{FF2B5EF4-FFF2-40B4-BE49-F238E27FC236}">
                <a16:creationId xmlns:a16="http://schemas.microsoft.com/office/drawing/2014/main" id="{E46B2110-940D-4520-950E-08F528CCE874}"/>
              </a:ext>
            </a:extLst>
          </p:cNvPr>
          <p:cNvSpPr txBox="1"/>
          <p:nvPr/>
        </p:nvSpPr>
        <p:spPr>
          <a:xfrm>
            <a:off x="3846946" y="4789055"/>
            <a:ext cx="1063112" cy="369332"/>
          </a:xfrm>
          <a:prstGeom prst="rect">
            <a:avLst/>
          </a:prstGeom>
          <a:noFill/>
        </p:spPr>
        <p:txBody>
          <a:bodyPr wrap="none" rtlCol="0">
            <a:spAutoFit/>
          </a:bodyPr>
          <a:lstStyle/>
          <a:p>
            <a:r>
              <a:rPr lang="en-US" dirty="0" err="1"/>
              <a:t>n_output</a:t>
            </a:r>
            <a:endParaRPr lang="en-US" dirty="0"/>
          </a:p>
        </p:txBody>
      </p:sp>
    </p:spTree>
    <p:extLst>
      <p:ext uri="{BB962C8B-B14F-4D97-AF65-F5344CB8AC3E}">
        <p14:creationId xmlns:p14="http://schemas.microsoft.com/office/powerpoint/2010/main" val="2406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578"/>
            <a:ext cx="10515600" cy="854075"/>
          </a:xfrm>
        </p:spPr>
        <p:txBody>
          <a:bodyPr/>
          <a:lstStyle/>
          <a:p>
            <a:r>
              <a:rPr lang="en-US" dirty="0">
                <a:latin typeface="Arial" panose="020B0604020202020204" pitchFamily="34" charset="0"/>
                <a:cs typeface="Arial" panose="020B0604020202020204" pitchFamily="34" charset="0"/>
              </a:rPr>
              <a:t>G</a:t>
            </a:r>
            <a:r>
              <a:rPr lang="vi-VN" dirty="0">
                <a:latin typeface="Arial" panose="020B0604020202020204" pitchFamily="34" charset="0"/>
                <a:cs typeface="Arial" panose="020B0604020202020204" pitchFamily="34" charset="0"/>
              </a:rPr>
              <a:t>radient </a:t>
            </a:r>
            <a:r>
              <a:rPr lang="en-US" dirty="0">
                <a:latin typeface="Arial" panose="020B0604020202020204" pitchFamily="34" charset="0"/>
                <a:cs typeface="Arial" panose="020B0604020202020204" pitchFamily="34" charset="0"/>
              </a:rPr>
              <a:t>D</a:t>
            </a:r>
            <a:r>
              <a:rPr lang="vi-VN" dirty="0">
                <a:latin typeface="Arial" panose="020B0604020202020204" pitchFamily="34" charset="0"/>
                <a:cs typeface="Arial" panose="020B0604020202020204" pitchFamily="34" charset="0"/>
              </a:rPr>
              <a:t>escent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45328"/>
            <a:ext cx="10515600" cy="4957763"/>
          </a:xfrm>
        </p:spPr>
        <p:txBody>
          <a:bodyPr/>
          <a:lstStyle/>
          <a:p>
            <a:r>
              <a:rPr lang="vi-VN" dirty="0" err="1"/>
              <a:t>Gradient</a:t>
            </a:r>
            <a:r>
              <a:rPr lang="vi-VN" dirty="0"/>
              <a:t> Descent là một thuật toán tối ưu lặp (iterative optimization algorithm) được sử dụng trong các bài toán Machine Learning và Deep Learning với mục tiêu là tìm một tập các biến nội tại (internal parameters) cho việc tối ưu models.</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Ý tưởng chính của Gradient Descent chính là nếu ta ở một điểm bất kỳ và tính đạo hàm của điểm đó. Sau đó, đi ngược lại hướng của vector đạo hàm mà ta đã có được sẽ đưa ta tới vị trí mà tại đó giá trị của y đạt cực tiểu.</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17</a:t>
            </a:fld>
            <a:endParaRPr lang="en-US"/>
          </a:p>
        </p:txBody>
      </p:sp>
    </p:spTree>
    <p:extLst>
      <p:ext uri="{BB962C8B-B14F-4D97-AF65-F5344CB8AC3E}">
        <p14:creationId xmlns:p14="http://schemas.microsoft.com/office/powerpoint/2010/main" val="1698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6C486-BC92-49E7-98DC-EC941B8B5819}"/>
              </a:ext>
            </a:extLst>
          </p:cNvPr>
          <p:cNvSpPr>
            <a:spLocks noGrp="1"/>
          </p:cNvSpPr>
          <p:nvPr>
            <p:ph type="title"/>
          </p:nvPr>
        </p:nvSpPr>
        <p:spPr>
          <a:xfrm>
            <a:off x="1004698" y="2581333"/>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Any question?</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nfused Bee">
            <a:extLst>
              <a:ext uri="{FF2B5EF4-FFF2-40B4-BE49-F238E27FC236}">
                <a16:creationId xmlns:a16="http://schemas.microsoft.com/office/drawing/2014/main" id="{7C9185C0-0544-44F8-9325-1E085ADE9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709" y="1038225"/>
            <a:ext cx="4781550" cy="4781550"/>
          </a:xfrm>
          <a:prstGeom prst="rect">
            <a:avLst/>
          </a:prstGeom>
        </p:spPr>
      </p:pic>
    </p:spTree>
    <p:extLst>
      <p:ext uri="{BB962C8B-B14F-4D97-AF65-F5344CB8AC3E}">
        <p14:creationId xmlns:p14="http://schemas.microsoft.com/office/powerpoint/2010/main" val="99310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Tree>
    <p:extLst>
      <p:ext uri="{BB962C8B-B14F-4D97-AF65-F5344CB8AC3E}">
        <p14:creationId xmlns:p14="http://schemas.microsoft.com/office/powerpoint/2010/main" val="347873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064D4-54C6-4F83-B1B4-3742672170F0}"/>
              </a:ext>
            </a:extLst>
          </p:cNvPr>
          <p:cNvSpPr>
            <a:spLocks noGrp="1"/>
          </p:cNvSpPr>
          <p:nvPr>
            <p:ph type="title"/>
          </p:nvPr>
        </p:nvSpPr>
        <p:spPr>
          <a:xfrm>
            <a:off x="1075767" y="1188637"/>
            <a:ext cx="2988234" cy="4480726"/>
          </a:xfrm>
        </p:spPr>
        <p:txBody>
          <a:bodyPr>
            <a:normAutofit/>
          </a:bodyPr>
          <a:lstStyle/>
          <a:p>
            <a:pPr algn="r"/>
            <a:r>
              <a:rPr lang="en-US" sz="6600" dirty="0" err="1"/>
              <a:t>Tổng</a:t>
            </a:r>
            <a:r>
              <a:rPr lang="en-US" sz="6600" dirty="0"/>
              <a:t> </a:t>
            </a:r>
            <a:r>
              <a:rPr lang="en-US" sz="6600" dirty="0" err="1"/>
              <a:t>quan</a:t>
            </a:r>
            <a:endParaRPr lang="en-US"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F1C771B-D547-4605-9448-2F59D333D786}"/>
              </a:ext>
            </a:extLst>
          </p:cNvPr>
          <p:cNvSpPr>
            <a:spLocks noGrp="1"/>
          </p:cNvSpPr>
          <p:nvPr>
            <p:ph idx="1"/>
          </p:nvPr>
        </p:nvSpPr>
        <p:spPr>
          <a:xfrm>
            <a:off x="5255260" y="1648870"/>
            <a:ext cx="5044878" cy="3560260"/>
          </a:xfrm>
        </p:spPr>
        <p:txBody>
          <a:bodyPr anchor="ctr">
            <a:normAutofit fontScale="92500" lnSpcReduction="20000"/>
          </a:bodyPr>
          <a:lstStyle/>
          <a:p>
            <a:pPr marL="0" indent="0">
              <a:buNone/>
            </a:pPr>
            <a:r>
              <a:rPr lang="en-US" sz="2400" dirty="0"/>
              <a:t>I - </a:t>
            </a:r>
            <a:r>
              <a:rPr lang="en-US" sz="2400" dirty="0" err="1"/>
              <a:t>Giới</a:t>
            </a:r>
            <a:r>
              <a:rPr lang="en-US" sz="2400" dirty="0"/>
              <a:t> </a:t>
            </a:r>
            <a:r>
              <a:rPr lang="en-US" sz="2400" dirty="0" err="1"/>
              <a:t>thiệu</a:t>
            </a:r>
            <a:endParaRPr lang="en-US" sz="2400" dirty="0"/>
          </a:p>
          <a:p>
            <a:pPr marL="0" indent="0">
              <a:buNone/>
            </a:pPr>
            <a:r>
              <a:rPr lang="en-US" sz="2400" dirty="0"/>
              <a:t>       1.1) Neural </a:t>
            </a:r>
            <a:r>
              <a:rPr lang="en-US" sz="2400" dirty="0" err="1"/>
              <a:t>sinh</a:t>
            </a:r>
            <a:r>
              <a:rPr lang="en-US" sz="2400" dirty="0"/>
              <a:t> </a:t>
            </a:r>
            <a:r>
              <a:rPr lang="en-US" sz="2400" dirty="0" err="1"/>
              <a:t>học</a:t>
            </a:r>
            <a:endParaRPr lang="en-US" sz="2400" dirty="0"/>
          </a:p>
          <a:p>
            <a:pPr marL="457200" lvl="1" indent="0">
              <a:buNone/>
            </a:pPr>
            <a:r>
              <a:rPr lang="en-US" dirty="0"/>
              <a:t>1.2) </a:t>
            </a:r>
            <a:r>
              <a:rPr lang="en-US" dirty="0" err="1"/>
              <a:t>Mô</a:t>
            </a:r>
            <a:r>
              <a:rPr lang="en-US" dirty="0"/>
              <a:t> </a:t>
            </a:r>
            <a:r>
              <a:rPr lang="en-US" dirty="0" err="1"/>
              <a:t>hình</a:t>
            </a:r>
            <a:r>
              <a:rPr lang="en-US" dirty="0"/>
              <a:t> neural networks</a:t>
            </a:r>
          </a:p>
          <a:p>
            <a:pPr marL="457200" lvl="1" indent="0">
              <a:buNone/>
            </a:pPr>
            <a:r>
              <a:rPr lang="en-US" dirty="0"/>
              <a:t>1.3) Artificial neural networks</a:t>
            </a:r>
          </a:p>
          <a:p>
            <a:pPr marL="457200" lvl="1" indent="0">
              <a:buNone/>
            </a:pPr>
            <a:r>
              <a:rPr lang="en-US" dirty="0"/>
              <a:t>1.4) </a:t>
            </a:r>
            <a:r>
              <a:rPr lang="en-US" dirty="0" err="1"/>
              <a:t>Siêu</a:t>
            </a:r>
            <a:r>
              <a:rPr lang="en-US" dirty="0"/>
              <a:t> </a:t>
            </a:r>
            <a:r>
              <a:rPr lang="en-US" dirty="0" err="1"/>
              <a:t>tham</a:t>
            </a:r>
            <a:r>
              <a:rPr lang="en-US" dirty="0"/>
              <a:t> </a:t>
            </a:r>
            <a:r>
              <a:rPr lang="en-US" dirty="0" err="1"/>
              <a:t>số</a:t>
            </a:r>
            <a:endParaRPr lang="en-US" dirty="0"/>
          </a:p>
          <a:p>
            <a:pPr marL="0" indent="0">
              <a:buNone/>
            </a:pPr>
            <a:r>
              <a:rPr lang="en-US" sz="2400" dirty="0"/>
              <a:t>II – </a:t>
            </a:r>
            <a:r>
              <a:rPr lang="en-US" sz="2400" dirty="0" err="1"/>
              <a:t>Lý</a:t>
            </a:r>
            <a:r>
              <a:rPr lang="en-US" sz="2400" dirty="0"/>
              <a:t> </a:t>
            </a:r>
            <a:r>
              <a:rPr lang="en-US" sz="2400" dirty="0" err="1"/>
              <a:t>thuyết</a:t>
            </a:r>
            <a:endParaRPr lang="en-US" sz="2400" dirty="0"/>
          </a:p>
          <a:p>
            <a:pPr marL="0" indent="0">
              <a:buNone/>
            </a:pPr>
            <a:r>
              <a:rPr lang="en-US" sz="2400" dirty="0"/>
              <a:t>        2.1) Lan </a:t>
            </a:r>
            <a:r>
              <a:rPr lang="en-US" sz="2400" dirty="0" err="1"/>
              <a:t>truyền</a:t>
            </a:r>
            <a:r>
              <a:rPr lang="en-US" sz="2400" dirty="0"/>
              <a:t> </a:t>
            </a:r>
            <a:r>
              <a:rPr lang="en-US" sz="2400" dirty="0" err="1"/>
              <a:t>tiến</a:t>
            </a:r>
            <a:endParaRPr lang="en-US" sz="2400" dirty="0"/>
          </a:p>
          <a:p>
            <a:pPr marL="0" indent="0">
              <a:buNone/>
            </a:pPr>
            <a:r>
              <a:rPr lang="en-US" sz="2400" dirty="0"/>
              <a:t>        2.2) Lan </a:t>
            </a:r>
            <a:r>
              <a:rPr lang="en-US" sz="2400" dirty="0" err="1"/>
              <a:t>truyền</a:t>
            </a:r>
            <a:r>
              <a:rPr lang="en-US" sz="2400" dirty="0"/>
              <a:t> </a:t>
            </a:r>
            <a:r>
              <a:rPr lang="en-US" sz="2400" dirty="0" err="1"/>
              <a:t>ngược</a:t>
            </a:r>
            <a:endParaRPr lang="en-US" sz="2400" dirty="0"/>
          </a:p>
          <a:p>
            <a:pPr marL="0" indent="0">
              <a:buNone/>
            </a:pPr>
            <a:r>
              <a:rPr lang="en-US" sz="2400" dirty="0"/>
              <a:t>        2.3) </a:t>
            </a:r>
            <a:r>
              <a:rPr lang="en-US" sz="2400" dirty="0" err="1"/>
              <a:t>Cách</a:t>
            </a:r>
            <a:r>
              <a:rPr lang="en-US" sz="2400" dirty="0"/>
              <a:t> </a:t>
            </a:r>
            <a:r>
              <a:rPr lang="en-US" sz="2400" dirty="0" err="1"/>
              <a:t>tính</a:t>
            </a:r>
            <a:r>
              <a:rPr lang="en-US" sz="2400" dirty="0"/>
              <a:t> </a:t>
            </a:r>
            <a:r>
              <a:rPr lang="en-US" sz="2400" dirty="0" err="1"/>
              <a:t>số</a:t>
            </a:r>
            <a:r>
              <a:rPr lang="en-US" sz="2400" dirty="0"/>
              <a:t> </a:t>
            </a:r>
            <a:r>
              <a:rPr lang="en-US" sz="2400" dirty="0" err="1"/>
              <a:t>lượng</a:t>
            </a:r>
            <a:r>
              <a:rPr lang="en-US" sz="2400" dirty="0"/>
              <a:t> </a:t>
            </a:r>
            <a:r>
              <a:rPr lang="en-US" sz="2400" dirty="0" err="1"/>
              <a:t>tham</a:t>
            </a:r>
            <a:r>
              <a:rPr lang="en-US" sz="2400" dirty="0"/>
              <a:t> </a:t>
            </a:r>
            <a:r>
              <a:rPr lang="en-US" sz="2400" dirty="0" err="1"/>
              <a:t>số</a:t>
            </a:r>
            <a:endParaRPr lang="en-US" sz="2400" dirty="0"/>
          </a:p>
          <a:p>
            <a:pPr marL="0" indent="0">
              <a:buNone/>
            </a:pPr>
            <a:r>
              <a:rPr lang="en-US" sz="2400" dirty="0"/>
              <a:t>III - </a:t>
            </a:r>
            <a:r>
              <a:rPr lang="en-US" sz="2400" dirty="0" err="1"/>
              <a:t>Tổng</a:t>
            </a:r>
            <a:r>
              <a:rPr lang="en-US" sz="2400" dirty="0"/>
              <a:t> </a:t>
            </a:r>
            <a:r>
              <a:rPr lang="en-US" sz="2400" dirty="0" err="1"/>
              <a:t>kết</a:t>
            </a:r>
            <a:r>
              <a:rPr lang="en-US" sz="2400" dirty="0"/>
              <a:t>.</a:t>
            </a:r>
          </a:p>
          <a:p>
            <a:pPr marL="0" indent="0">
              <a:buNone/>
            </a:pPr>
            <a:endParaRPr lang="en-US" sz="2400" dirty="0"/>
          </a:p>
        </p:txBody>
      </p:sp>
    </p:spTree>
    <p:extLst>
      <p:ext uri="{BB962C8B-B14F-4D97-AF65-F5344CB8AC3E}">
        <p14:creationId xmlns:p14="http://schemas.microsoft.com/office/powerpoint/2010/main" val="540439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BB27210B-4028-40A6-9D84-33DBDB66E5B0}"/>
              </a:ext>
            </a:extLst>
          </p:cNvPr>
          <p:cNvSpPr txBox="1"/>
          <p:nvPr/>
        </p:nvSpPr>
        <p:spPr>
          <a:xfrm>
            <a:off x="838199" y="291090"/>
            <a:ext cx="10515599" cy="932688"/>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5400" kern="1200">
                <a:solidFill>
                  <a:schemeClr val="tx1"/>
                </a:solidFill>
                <a:latin typeface="+mj-lt"/>
                <a:ea typeface="+mj-ea"/>
                <a:cs typeface="+mj-cs"/>
              </a:rPr>
              <a:t>1.1) Neural sinh học</a:t>
            </a:r>
          </a:p>
        </p:txBody>
      </p:sp>
      <p:pic>
        <p:nvPicPr>
          <p:cNvPr id="1026" name="Picture 2">
            <a:extLst>
              <a:ext uri="{FF2B5EF4-FFF2-40B4-BE49-F238E27FC236}">
                <a16:creationId xmlns:a16="http://schemas.microsoft.com/office/drawing/2014/main" id="{A72D389B-383E-49CE-B37B-91A5C69C95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2143" y="1863801"/>
            <a:ext cx="10387712"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072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1864-CB8C-4C3D-B216-C5DE6C209E04}"/>
              </a:ext>
            </a:extLst>
          </p:cNvPr>
          <p:cNvSpPr>
            <a:spLocks noGrp="1"/>
          </p:cNvSpPr>
          <p:nvPr>
            <p:ph type="title"/>
          </p:nvPr>
        </p:nvSpPr>
        <p:spPr>
          <a:xfrm>
            <a:off x="537258" y="247051"/>
            <a:ext cx="10515600" cy="1325563"/>
          </a:xfrm>
        </p:spPr>
        <p:txBody>
          <a:bodyPr/>
          <a:lstStyle/>
          <a:p>
            <a:r>
              <a:rPr lang="en-US" dirty="0"/>
              <a:t>1.2) </a:t>
            </a:r>
            <a:r>
              <a:rPr lang="en-US" dirty="0" err="1"/>
              <a:t>Mô</a:t>
            </a:r>
            <a:r>
              <a:rPr lang="en-US" dirty="0"/>
              <a:t> </a:t>
            </a:r>
            <a:r>
              <a:rPr lang="en-US" dirty="0" err="1"/>
              <a:t>hình</a:t>
            </a:r>
            <a:r>
              <a:rPr lang="en-US" dirty="0"/>
              <a:t> neural networks</a:t>
            </a:r>
          </a:p>
        </p:txBody>
      </p:sp>
      <p:sp>
        <p:nvSpPr>
          <p:cNvPr id="3" name="Content Placeholder 2">
            <a:extLst>
              <a:ext uri="{FF2B5EF4-FFF2-40B4-BE49-F238E27FC236}">
                <a16:creationId xmlns:a16="http://schemas.microsoft.com/office/drawing/2014/main" id="{779B51AF-5469-471E-8B0A-81E39B2B9F8F}"/>
              </a:ext>
            </a:extLst>
          </p:cNvPr>
          <p:cNvSpPr>
            <a:spLocks noGrp="1"/>
          </p:cNvSpPr>
          <p:nvPr>
            <p:ph idx="1"/>
          </p:nvPr>
        </p:nvSpPr>
        <p:spPr>
          <a:xfrm>
            <a:off x="691399" y="1432085"/>
            <a:ext cx="10515600" cy="4351338"/>
          </a:xfrm>
        </p:spPr>
        <p:txBody>
          <a:bodyPr/>
          <a:lstStyle/>
          <a:p>
            <a:r>
              <a:rPr lang="en-US"/>
              <a:t>Neural network gồm 3 thành phần chính:</a:t>
            </a:r>
            <a:endParaRPr lang="en-US" dirty="0"/>
          </a:p>
        </p:txBody>
      </p:sp>
      <p:sp>
        <p:nvSpPr>
          <p:cNvPr id="5" name="TextBox 4">
            <a:extLst>
              <a:ext uri="{FF2B5EF4-FFF2-40B4-BE49-F238E27FC236}">
                <a16:creationId xmlns:a16="http://schemas.microsoft.com/office/drawing/2014/main" id="{DA2501ED-DF12-4CE1-A863-E3A0C0F3CC46}"/>
              </a:ext>
            </a:extLst>
          </p:cNvPr>
          <p:cNvSpPr txBox="1"/>
          <p:nvPr/>
        </p:nvSpPr>
        <p:spPr>
          <a:xfrm>
            <a:off x="7426312" y="4422518"/>
            <a:ext cx="4217820" cy="1569660"/>
          </a:xfrm>
          <a:prstGeom prst="rect">
            <a:avLst/>
          </a:prstGeom>
          <a:noFill/>
        </p:spPr>
        <p:txBody>
          <a:bodyPr wrap="square" rtlCol="0">
            <a:spAutoFit/>
          </a:bodyPr>
          <a:lstStyle/>
          <a:p>
            <a:r>
              <a:rPr lang="en-US" sz="2400" dirty="0" err="1"/>
              <a:t>Trong</a:t>
            </a:r>
            <a:r>
              <a:rPr lang="en-US" sz="2400" dirty="0"/>
              <a:t> ANN </a:t>
            </a:r>
            <a:r>
              <a:rPr lang="en-US" sz="2400" dirty="0" err="1"/>
              <a:t>thì</a:t>
            </a:r>
            <a:r>
              <a:rPr lang="en-US" sz="2400" dirty="0"/>
              <a:t> </a:t>
            </a:r>
            <a:r>
              <a:rPr lang="en-US" sz="2400" dirty="0" err="1"/>
              <a:t>trừ</a:t>
            </a:r>
            <a:r>
              <a:rPr lang="en-US" sz="2400" dirty="0"/>
              <a:t>  input layer </a:t>
            </a:r>
            <a:r>
              <a:rPr lang="en-US" sz="2400" dirty="0" err="1"/>
              <a:t>thì</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node </a:t>
            </a:r>
            <a:r>
              <a:rPr lang="en-US" sz="2400" dirty="0" err="1"/>
              <a:t>thuộc</a:t>
            </a:r>
            <a:r>
              <a:rPr lang="en-US" sz="2400" dirty="0"/>
              <a:t> </a:t>
            </a:r>
            <a:r>
              <a:rPr lang="en-US" sz="2400" dirty="0" err="1"/>
              <a:t>các</a:t>
            </a:r>
            <a:r>
              <a:rPr lang="en-US" sz="2400" dirty="0"/>
              <a:t> layer </a:t>
            </a:r>
            <a:r>
              <a:rPr lang="en-US" sz="2400" dirty="0" err="1"/>
              <a:t>khác</a:t>
            </a:r>
            <a:r>
              <a:rPr lang="en-US" sz="2400" dirty="0"/>
              <a:t> </a:t>
            </a:r>
            <a:r>
              <a:rPr lang="en-US" sz="2400" dirty="0" err="1"/>
              <a:t>đều</a:t>
            </a:r>
            <a:r>
              <a:rPr lang="en-US" sz="2400" dirty="0"/>
              <a:t> fully - connected </a:t>
            </a:r>
          </a:p>
          <a:p>
            <a:endParaRPr lang="en-US" sz="2400" dirty="0"/>
          </a:p>
        </p:txBody>
      </p:sp>
      <p:pic>
        <p:nvPicPr>
          <p:cNvPr id="31" name="Picture 30">
            <a:extLst>
              <a:ext uri="{FF2B5EF4-FFF2-40B4-BE49-F238E27FC236}">
                <a16:creationId xmlns:a16="http://schemas.microsoft.com/office/drawing/2014/main" id="{8C9CB86F-6EF0-4EE7-B4C7-6326C60E93A5}"/>
              </a:ext>
            </a:extLst>
          </p:cNvPr>
          <p:cNvPicPr>
            <a:picLocks noChangeAspect="1"/>
          </p:cNvPicPr>
          <p:nvPr/>
        </p:nvPicPr>
        <p:blipFill rotWithShape="1">
          <a:blip r:embed="rId3"/>
          <a:srcRect l="1106" t="493" r="935" b="721"/>
          <a:stretch/>
        </p:blipFill>
        <p:spPr>
          <a:xfrm>
            <a:off x="922019" y="2125980"/>
            <a:ext cx="4922521" cy="4175760"/>
          </a:xfrm>
          <a:prstGeom prst="rect">
            <a:avLst/>
          </a:prstGeom>
          <a:ln w="12700">
            <a:noFill/>
          </a:ln>
        </p:spPr>
      </p:pic>
      <p:cxnSp>
        <p:nvCxnSpPr>
          <p:cNvPr id="33" name="Straight Connector 32">
            <a:extLst>
              <a:ext uri="{FF2B5EF4-FFF2-40B4-BE49-F238E27FC236}">
                <a16:creationId xmlns:a16="http://schemas.microsoft.com/office/drawing/2014/main" id="{F764CB7E-3F10-40BA-A979-3C3EC367B62B}"/>
              </a:ext>
            </a:extLst>
          </p:cNvPr>
          <p:cNvCxnSpPr>
            <a:cxnSpLocks/>
          </p:cNvCxnSpPr>
          <p:nvPr/>
        </p:nvCxnSpPr>
        <p:spPr>
          <a:xfrm flipV="1">
            <a:off x="1403985" y="2415540"/>
            <a:ext cx="1290955" cy="403006"/>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81083D18-D147-45A4-90EB-65D1C2394EC3}"/>
              </a:ext>
            </a:extLst>
          </p:cNvPr>
          <p:cNvCxnSpPr>
            <a:cxnSpLocks/>
          </p:cNvCxnSpPr>
          <p:nvPr/>
        </p:nvCxnSpPr>
        <p:spPr>
          <a:xfrm flipV="1">
            <a:off x="1434465" y="2768052"/>
            <a:ext cx="1339217" cy="93942"/>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5D03EE4-DA34-4378-A514-57213CA2C2BD}"/>
              </a:ext>
            </a:extLst>
          </p:cNvPr>
          <p:cNvCxnSpPr>
            <a:cxnSpLocks/>
          </p:cNvCxnSpPr>
          <p:nvPr/>
        </p:nvCxnSpPr>
        <p:spPr>
          <a:xfrm>
            <a:off x="1459230" y="2916734"/>
            <a:ext cx="1423035" cy="329386"/>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5F37A3CE-D4B7-4E30-90CE-425BFA611E0F}"/>
              </a:ext>
            </a:extLst>
          </p:cNvPr>
          <p:cNvCxnSpPr>
            <a:cxnSpLocks/>
          </p:cNvCxnSpPr>
          <p:nvPr/>
        </p:nvCxnSpPr>
        <p:spPr>
          <a:xfrm>
            <a:off x="1459230" y="2970020"/>
            <a:ext cx="1367790" cy="83079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2AC79B6-1203-4947-A205-D103E31B6F88}"/>
              </a:ext>
            </a:extLst>
          </p:cNvPr>
          <p:cNvCxnSpPr>
            <a:cxnSpLocks/>
          </p:cNvCxnSpPr>
          <p:nvPr/>
        </p:nvCxnSpPr>
        <p:spPr>
          <a:xfrm>
            <a:off x="1459230" y="3055339"/>
            <a:ext cx="1367790" cy="1246821"/>
          </a:xfrm>
          <a:prstGeom prst="line">
            <a:avLst/>
          </a:prstGeom>
          <a:ln w="127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E0D00053-9793-46ED-9CEE-28AB207AC572}"/>
              </a:ext>
            </a:extLst>
          </p:cNvPr>
          <p:cNvCxnSpPr>
            <a:cxnSpLocks/>
          </p:cNvCxnSpPr>
          <p:nvPr/>
        </p:nvCxnSpPr>
        <p:spPr>
          <a:xfrm>
            <a:off x="1434465" y="3125110"/>
            <a:ext cx="1377315" cy="1713590"/>
          </a:xfrm>
          <a:prstGeom prst="line">
            <a:avLst/>
          </a:prstGeom>
          <a:ln w="127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AA3D5C6F-E2A0-4A3F-A7E8-16FE663D865B}"/>
              </a:ext>
            </a:extLst>
          </p:cNvPr>
          <p:cNvCxnSpPr>
            <a:cxnSpLocks/>
          </p:cNvCxnSpPr>
          <p:nvPr/>
        </p:nvCxnSpPr>
        <p:spPr>
          <a:xfrm>
            <a:off x="1403985" y="3155753"/>
            <a:ext cx="1407795" cy="2235918"/>
          </a:xfrm>
          <a:prstGeom prst="line">
            <a:avLst/>
          </a:prstGeom>
          <a:ln w="127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072483B3-8C81-4ADC-B42B-88393A1A1393}"/>
              </a:ext>
            </a:extLst>
          </p:cNvPr>
          <p:cNvCxnSpPr>
            <a:cxnSpLocks/>
          </p:cNvCxnSpPr>
          <p:nvPr/>
        </p:nvCxnSpPr>
        <p:spPr>
          <a:xfrm flipV="1">
            <a:off x="1411605" y="2494531"/>
            <a:ext cx="1283335" cy="86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A702EE4F-8DE6-4A4D-A4A7-F48F1CA2BECA}"/>
              </a:ext>
            </a:extLst>
          </p:cNvPr>
          <p:cNvCxnSpPr>
            <a:cxnSpLocks/>
          </p:cNvCxnSpPr>
          <p:nvPr/>
        </p:nvCxnSpPr>
        <p:spPr>
          <a:xfrm flipV="1">
            <a:off x="1443990" y="2861993"/>
            <a:ext cx="1279209" cy="542598"/>
          </a:xfrm>
          <a:prstGeom prst="line">
            <a:avLst/>
          </a:prstGeom>
          <a:ln w="127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AB5F728-12DA-45C3-9435-0E3AE7AECA1B}"/>
              </a:ext>
            </a:extLst>
          </p:cNvPr>
          <p:cNvCxnSpPr>
            <a:cxnSpLocks/>
          </p:cNvCxnSpPr>
          <p:nvPr/>
        </p:nvCxnSpPr>
        <p:spPr>
          <a:xfrm flipV="1">
            <a:off x="1474470" y="3345021"/>
            <a:ext cx="1271396" cy="104822"/>
          </a:xfrm>
          <a:prstGeom prst="line">
            <a:avLst/>
          </a:prstGeom>
          <a:ln w="127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13121844-A444-4205-AF40-EBCE4CD8171B}"/>
              </a:ext>
            </a:extLst>
          </p:cNvPr>
          <p:cNvCxnSpPr>
            <a:cxnSpLocks/>
          </p:cNvCxnSpPr>
          <p:nvPr/>
        </p:nvCxnSpPr>
        <p:spPr>
          <a:xfrm>
            <a:off x="1474470" y="3496711"/>
            <a:ext cx="1276352" cy="353929"/>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20918544-EFF7-4313-BE9C-4498614DE169}"/>
              </a:ext>
            </a:extLst>
          </p:cNvPr>
          <p:cNvCxnSpPr>
            <a:cxnSpLocks/>
          </p:cNvCxnSpPr>
          <p:nvPr/>
        </p:nvCxnSpPr>
        <p:spPr>
          <a:xfrm>
            <a:off x="1474470" y="3569569"/>
            <a:ext cx="1291592" cy="773902"/>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C2CD96C-43C5-4072-8B51-0C3C56E27C20}"/>
              </a:ext>
            </a:extLst>
          </p:cNvPr>
          <p:cNvCxnSpPr>
            <a:cxnSpLocks/>
          </p:cNvCxnSpPr>
          <p:nvPr/>
        </p:nvCxnSpPr>
        <p:spPr>
          <a:xfrm>
            <a:off x="1443990" y="3637204"/>
            <a:ext cx="1314452" cy="1259916"/>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B589A59-1C5D-4221-A49C-ECFCC8C5E8E5}"/>
              </a:ext>
            </a:extLst>
          </p:cNvPr>
          <p:cNvCxnSpPr>
            <a:cxnSpLocks/>
          </p:cNvCxnSpPr>
          <p:nvPr/>
        </p:nvCxnSpPr>
        <p:spPr>
          <a:xfrm>
            <a:off x="1426845" y="3678515"/>
            <a:ext cx="1331597" cy="17474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84F75969-BC49-4FA7-806E-C40F7D6BB393}"/>
              </a:ext>
            </a:extLst>
          </p:cNvPr>
          <p:cNvCxnSpPr>
            <a:cxnSpLocks/>
          </p:cNvCxnSpPr>
          <p:nvPr/>
        </p:nvCxnSpPr>
        <p:spPr>
          <a:xfrm flipV="1">
            <a:off x="1403985" y="2481909"/>
            <a:ext cx="1293188" cy="1923156"/>
          </a:xfrm>
          <a:prstGeom prst="line">
            <a:avLst/>
          </a:prstGeom>
          <a:ln w="12700"/>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92A3DBA4-A96B-4212-A054-7D000D7610E0}"/>
              </a:ext>
            </a:extLst>
          </p:cNvPr>
          <p:cNvCxnSpPr>
            <a:cxnSpLocks/>
          </p:cNvCxnSpPr>
          <p:nvPr/>
        </p:nvCxnSpPr>
        <p:spPr>
          <a:xfrm flipV="1">
            <a:off x="1434465" y="2916734"/>
            <a:ext cx="1260475" cy="1531778"/>
          </a:xfrm>
          <a:prstGeom prst="line">
            <a:avLst/>
          </a:prstGeom>
          <a:ln w="12700"/>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CB8D0B95-597A-40FF-A568-07294D913D3C}"/>
              </a:ext>
            </a:extLst>
          </p:cNvPr>
          <p:cNvCxnSpPr>
            <a:cxnSpLocks/>
          </p:cNvCxnSpPr>
          <p:nvPr/>
        </p:nvCxnSpPr>
        <p:spPr>
          <a:xfrm flipV="1">
            <a:off x="1459230" y="3469760"/>
            <a:ext cx="1235710" cy="1033491"/>
          </a:xfrm>
          <a:prstGeom prst="line">
            <a:avLst/>
          </a:prstGeom>
          <a:ln w="12700"/>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A1A2C4C9-43D0-4C14-83C6-B712BF866E04}"/>
              </a:ext>
            </a:extLst>
          </p:cNvPr>
          <p:cNvCxnSpPr>
            <a:cxnSpLocks/>
          </p:cNvCxnSpPr>
          <p:nvPr/>
        </p:nvCxnSpPr>
        <p:spPr>
          <a:xfrm flipV="1">
            <a:off x="1459230" y="3959054"/>
            <a:ext cx="1252855" cy="597484"/>
          </a:xfrm>
          <a:prstGeom prst="line">
            <a:avLst/>
          </a:prstGeom>
          <a:ln w="12700"/>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1C0228E9-0956-4C14-B158-8AE731EEE8E2}"/>
              </a:ext>
            </a:extLst>
          </p:cNvPr>
          <p:cNvCxnSpPr>
            <a:cxnSpLocks/>
          </p:cNvCxnSpPr>
          <p:nvPr/>
        </p:nvCxnSpPr>
        <p:spPr>
          <a:xfrm flipV="1">
            <a:off x="1459230" y="4477923"/>
            <a:ext cx="1256821" cy="163933"/>
          </a:xfrm>
          <a:prstGeom prst="line">
            <a:avLst/>
          </a:prstGeom>
          <a:ln w="12700"/>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28BAECA4-7E01-4BD0-ACD8-E1CC272C918C}"/>
              </a:ext>
            </a:extLst>
          </p:cNvPr>
          <p:cNvCxnSpPr>
            <a:cxnSpLocks/>
          </p:cNvCxnSpPr>
          <p:nvPr/>
        </p:nvCxnSpPr>
        <p:spPr>
          <a:xfrm>
            <a:off x="1443990" y="4700959"/>
            <a:ext cx="1250950" cy="297761"/>
          </a:xfrm>
          <a:prstGeom prst="line">
            <a:avLst/>
          </a:prstGeom>
          <a:ln w="1270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C0247CF8-D7B1-4ABB-8716-8D04B166DEFD}"/>
              </a:ext>
            </a:extLst>
          </p:cNvPr>
          <p:cNvCxnSpPr>
            <a:cxnSpLocks/>
          </p:cNvCxnSpPr>
          <p:nvPr/>
        </p:nvCxnSpPr>
        <p:spPr>
          <a:xfrm>
            <a:off x="1403985" y="4742270"/>
            <a:ext cx="1362077" cy="649401"/>
          </a:xfrm>
          <a:prstGeom prst="line">
            <a:avLst/>
          </a:prstGeom>
          <a:ln w="12700"/>
        </p:spPr>
        <p:style>
          <a:lnRef idx="1">
            <a:schemeClr val="dk1"/>
          </a:lnRef>
          <a:fillRef idx="0">
            <a:schemeClr val="dk1"/>
          </a:fillRef>
          <a:effectRef idx="0">
            <a:schemeClr val="dk1"/>
          </a:effectRef>
          <a:fontRef idx="minor">
            <a:schemeClr val="tx1"/>
          </a:fontRef>
        </p:style>
      </p:cxnSp>
      <p:cxnSp>
        <p:nvCxnSpPr>
          <p:cNvPr id="254" name="Straight Connector 253">
            <a:extLst>
              <a:ext uri="{FF2B5EF4-FFF2-40B4-BE49-F238E27FC236}">
                <a16:creationId xmlns:a16="http://schemas.microsoft.com/office/drawing/2014/main" id="{705D040C-0170-4673-A283-59689754EFC7}"/>
              </a:ext>
            </a:extLst>
          </p:cNvPr>
          <p:cNvCxnSpPr>
            <a:cxnSpLocks/>
          </p:cNvCxnSpPr>
          <p:nvPr/>
        </p:nvCxnSpPr>
        <p:spPr>
          <a:xfrm flipV="1">
            <a:off x="1403985" y="2498686"/>
            <a:ext cx="1290955" cy="2401790"/>
          </a:xfrm>
          <a:prstGeom prst="line">
            <a:avLst/>
          </a:prstGeom>
          <a:ln w="12700"/>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32211BE8-CDE0-46F7-9614-979DFA338975}"/>
              </a:ext>
            </a:extLst>
          </p:cNvPr>
          <p:cNvCxnSpPr>
            <a:cxnSpLocks/>
          </p:cNvCxnSpPr>
          <p:nvPr/>
        </p:nvCxnSpPr>
        <p:spPr>
          <a:xfrm flipV="1">
            <a:off x="1434465" y="3004293"/>
            <a:ext cx="1262708" cy="1939631"/>
          </a:xfrm>
          <a:prstGeom prst="line">
            <a:avLst/>
          </a:prstGeom>
          <a:ln w="12700"/>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09FAB9F8-AA19-4B27-813B-15238F28B68E}"/>
              </a:ext>
            </a:extLst>
          </p:cNvPr>
          <p:cNvCxnSpPr>
            <a:cxnSpLocks/>
          </p:cNvCxnSpPr>
          <p:nvPr/>
        </p:nvCxnSpPr>
        <p:spPr>
          <a:xfrm flipV="1">
            <a:off x="1459230" y="3496711"/>
            <a:ext cx="1235710" cy="1501954"/>
          </a:xfrm>
          <a:prstGeom prst="line">
            <a:avLst/>
          </a:prstGeom>
          <a:ln w="12700"/>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B8EA621E-9BAF-43A7-827F-8CEFCC373FD2}"/>
              </a:ext>
            </a:extLst>
          </p:cNvPr>
          <p:cNvCxnSpPr>
            <a:cxnSpLocks/>
          </p:cNvCxnSpPr>
          <p:nvPr/>
        </p:nvCxnSpPr>
        <p:spPr>
          <a:xfrm flipV="1">
            <a:off x="1459230" y="4038543"/>
            <a:ext cx="1244437" cy="1013408"/>
          </a:xfrm>
          <a:prstGeom prst="line">
            <a:avLst/>
          </a:prstGeom>
          <a:ln w="12700"/>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EEB2FB6C-B90C-4190-A865-92C3C80BBBAE}"/>
              </a:ext>
            </a:extLst>
          </p:cNvPr>
          <p:cNvCxnSpPr>
            <a:cxnSpLocks/>
          </p:cNvCxnSpPr>
          <p:nvPr/>
        </p:nvCxnSpPr>
        <p:spPr>
          <a:xfrm flipV="1">
            <a:off x="1459230" y="4503251"/>
            <a:ext cx="1263969" cy="634018"/>
          </a:xfrm>
          <a:prstGeom prst="line">
            <a:avLst/>
          </a:prstGeom>
          <a:ln w="12700"/>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D44B741F-988A-4C65-9EFA-9C5843361259}"/>
              </a:ext>
            </a:extLst>
          </p:cNvPr>
          <p:cNvCxnSpPr>
            <a:cxnSpLocks/>
          </p:cNvCxnSpPr>
          <p:nvPr/>
        </p:nvCxnSpPr>
        <p:spPr>
          <a:xfrm flipV="1">
            <a:off x="1434465" y="4998720"/>
            <a:ext cx="1260475" cy="208320"/>
          </a:xfrm>
          <a:prstGeom prst="line">
            <a:avLst/>
          </a:prstGeom>
          <a:ln w="12700"/>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3E7541C6-F4B4-4CBB-9790-2429AE168C5C}"/>
              </a:ext>
            </a:extLst>
          </p:cNvPr>
          <p:cNvCxnSpPr>
            <a:cxnSpLocks/>
          </p:cNvCxnSpPr>
          <p:nvPr/>
        </p:nvCxnSpPr>
        <p:spPr>
          <a:xfrm>
            <a:off x="1403985" y="5237683"/>
            <a:ext cx="1354457" cy="233477"/>
          </a:xfrm>
          <a:prstGeom prst="line">
            <a:avLst/>
          </a:prstGeom>
          <a:ln w="12700"/>
        </p:spPr>
        <p:style>
          <a:lnRef idx="1">
            <a:schemeClr val="dk1"/>
          </a:lnRef>
          <a:fillRef idx="0">
            <a:schemeClr val="dk1"/>
          </a:fillRef>
          <a:effectRef idx="0">
            <a:schemeClr val="dk1"/>
          </a:effectRef>
          <a:fontRef idx="minor">
            <a:schemeClr val="tx1"/>
          </a:fontRef>
        </p:style>
      </p:cxnSp>
      <p:cxnSp>
        <p:nvCxnSpPr>
          <p:cNvPr id="310" name="Straight Connector 309">
            <a:extLst>
              <a:ext uri="{FF2B5EF4-FFF2-40B4-BE49-F238E27FC236}">
                <a16:creationId xmlns:a16="http://schemas.microsoft.com/office/drawing/2014/main" id="{2F3F2495-9DAE-45EC-9E8F-A6E9D347D9EA}"/>
              </a:ext>
            </a:extLst>
          </p:cNvPr>
          <p:cNvCxnSpPr>
            <a:cxnSpLocks/>
          </p:cNvCxnSpPr>
          <p:nvPr/>
        </p:nvCxnSpPr>
        <p:spPr>
          <a:xfrm>
            <a:off x="3136870" y="2250851"/>
            <a:ext cx="77981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1" name="Straight Connector 310">
            <a:extLst>
              <a:ext uri="{FF2B5EF4-FFF2-40B4-BE49-F238E27FC236}">
                <a16:creationId xmlns:a16="http://schemas.microsoft.com/office/drawing/2014/main" id="{E1C52C54-A37E-49D2-AE1F-167B3A0E55BB}"/>
              </a:ext>
            </a:extLst>
          </p:cNvPr>
          <p:cNvCxnSpPr>
            <a:cxnSpLocks/>
          </p:cNvCxnSpPr>
          <p:nvPr/>
        </p:nvCxnSpPr>
        <p:spPr>
          <a:xfrm>
            <a:off x="3167350" y="2294298"/>
            <a:ext cx="718850" cy="524248"/>
          </a:xfrm>
          <a:prstGeom prst="line">
            <a:avLst/>
          </a:prstGeom>
          <a:ln w="12700"/>
        </p:spPr>
        <p:style>
          <a:lnRef idx="1">
            <a:schemeClr val="dk1"/>
          </a:lnRef>
          <a:fillRef idx="0">
            <a:schemeClr val="dk1"/>
          </a:fillRef>
          <a:effectRef idx="0">
            <a:schemeClr val="dk1"/>
          </a:effectRef>
          <a:fontRef idx="minor">
            <a:schemeClr val="tx1"/>
          </a:fontRef>
        </p:style>
      </p:cxnSp>
      <p:cxnSp>
        <p:nvCxnSpPr>
          <p:cNvPr id="312" name="Straight Connector 311">
            <a:extLst>
              <a:ext uri="{FF2B5EF4-FFF2-40B4-BE49-F238E27FC236}">
                <a16:creationId xmlns:a16="http://schemas.microsoft.com/office/drawing/2014/main" id="{BBAA94C2-1319-4B84-B194-E0BBF5C7F18C}"/>
              </a:ext>
            </a:extLst>
          </p:cNvPr>
          <p:cNvCxnSpPr>
            <a:cxnSpLocks/>
          </p:cNvCxnSpPr>
          <p:nvPr/>
        </p:nvCxnSpPr>
        <p:spPr>
          <a:xfrm>
            <a:off x="3192115" y="2349039"/>
            <a:ext cx="749965" cy="958042"/>
          </a:xfrm>
          <a:prstGeom prst="line">
            <a:avLst/>
          </a:prstGeom>
          <a:ln w="12700"/>
        </p:spPr>
        <p:style>
          <a:lnRef idx="1">
            <a:schemeClr val="dk1"/>
          </a:lnRef>
          <a:fillRef idx="0">
            <a:schemeClr val="dk1"/>
          </a:fillRef>
          <a:effectRef idx="0">
            <a:schemeClr val="dk1"/>
          </a:effectRef>
          <a:fontRef idx="minor">
            <a:schemeClr val="tx1"/>
          </a:fontRef>
        </p:style>
      </p:cxnSp>
      <p:cxnSp>
        <p:nvCxnSpPr>
          <p:cNvPr id="313" name="Straight Connector 312">
            <a:extLst>
              <a:ext uri="{FF2B5EF4-FFF2-40B4-BE49-F238E27FC236}">
                <a16:creationId xmlns:a16="http://schemas.microsoft.com/office/drawing/2014/main" id="{213E1380-CA29-4ABA-A14A-8F35BC0D6D05}"/>
              </a:ext>
            </a:extLst>
          </p:cNvPr>
          <p:cNvCxnSpPr>
            <a:cxnSpLocks/>
          </p:cNvCxnSpPr>
          <p:nvPr/>
        </p:nvCxnSpPr>
        <p:spPr>
          <a:xfrm>
            <a:off x="3192115" y="2402325"/>
            <a:ext cx="770285" cy="1398487"/>
          </a:xfrm>
          <a:prstGeom prst="line">
            <a:avLst/>
          </a:prstGeom>
          <a:ln w="12700"/>
        </p:spPr>
        <p:style>
          <a:lnRef idx="1">
            <a:schemeClr val="dk1"/>
          </a:lnRef>
          <a:fillRef idx="0">
            <a:schemeClr val="dk1"/>
          </a:fillRef>
          <a:effectRef idx="0">
            <a:schemeClr val="dk1"/>
          </a:effectRef>
          <a:fontRef idx="minor">
            <a:schemeClr val="tx1"/>
          </a:fontRef>
        </p:style>
      </p:cxnSp>
      <p:cxnSp>
        <p:nvCxnSpPr>
          <p:cNvPr id="314" name="Straight Connector 313">
            <a:extLst>
              <a:ext uri="{FF2B5EF4-FFF2-40B4-BE49-F238E27FC236}">
                <a16:creationId xmlns:a16="http://schemas.microsoft.com/office/drawing/2014/main" id="{52327621-A5C6-4430-AC3D-7E90C2CCFE84}"/>
              </a:ext>
            </a:extLst>
          </p:cNvPr>
          <p:cNvCxnSpPr>
            <a:cxnSpLocks/>
          </p:cNvCxnSpPr>
          <p:nvPr/>
        </p:nvCxnSpPr>
        <p:spPr>
          <a:xfrm>
            <a:off x="3192115" y="2487644"/>
            <a:ext cx="739805" cy="1855827"/>
          </a:xfrm>
          <a:prstGeom prst="line">
            <a:avLst/>
          </a:prstGeom>
          <a:ln w="12700"/>
        </p:spPr>
        <p:style>
          <a:lnRef idx="1">
            <a:schemeClr val="dk1"/>
          </a:lnRef>
          <a:fillRef idx="0">
            <a:schemeClr val="dk1"/>
          </a:fillRef>
          <a:effectRef idx="0">
            <a:schemeClr val="dk1"/>
          </a:effectRef>
          <a:fontRef idx="minor">
            <a:schemeClr val="tx1"/>
          </a:fontRef>
        </p:style>
      </p:cxnSp>
      <p:cxnSp>
        <p:nvCxnSpPr>
          <p:cNvPr id="315" name="Straight Connector 314">
            <a:extLst>
              <a:ext uri="{FF2B5EF4-FFF2-40B4-BE49-F238E27FC236}">
                <a16:creationId xmlns:a16="http://schemas.microsoft.com/office/drawing/2014/main" id="{F77C9563-A9F6-431F-AAE1-832EDBCF600C}"/>
              </a:ext>
            </a:extLst>
          </p:cNvPr>
          <p:cNvCxnSpPr>
            <a:cxnSpLocks/>
          </p:cNvCxnSpPr>
          <p:nvPr/>
        </p:nvCxnSpPr>
        <p:spPr>
          <a:xfrm>
            <a:off x="3162300" y="2542540"/>
            <a:ext cx="759460" cy="2306847"/>
          </a:xfrm>
          <a:prstGeom prst="line">
            <a:avLst/>
          </a:prstGeom>
          <a:ln w="12700"/>
        </p:spPr>
        <p:style>
          <a:lnRef idx="1">
            <a:schemeClr val="dk1"/>
          </a:lnRef>
          <a:fillRef idx="0">
            <a:schemeClr val="dk1"/>
          </a:fillRef>
          <a:effectRef idx="0">
            <a:schemeClr val="dk1"/>
          </a:effectRef>
          <a:fontRef idx="minor">
            <a:schemeClr val="tx1"/>
          </a:fontRef>
        </p:style>
      </p:cxnSp>
      <p:cxnSp>
        <p:nvCxnSpPr>
          <p:cNvPr id="316" name="Straight Connector 315">
            <a:extLst>
              <a:ext uri="{FF2B5EF4-FFF2-40B4-BE49-F238E27FC236}">
                <a16:creationId xmlns:a16="http://schemas.microsoft.com/office/drawing/2014/main" id="{25A05A4D-ADEC-40C2-B741-7B5D6BD5FFB6}"/>
              </a:ext>
            </a:extLst>
          </p:cNvPr>
          <p:cNvCxnSpPr>
            <a:cxnSpLocks/>
          </p:cNvCxnSpPr>
          <p:nvPr/>
        </p:nvCxnSpPr>
        <p:spPr>
          <a:xfrm>
            <a:off x="3116580" y="2595880"/>
            <a:ext cx="825500" cy="2753360"/>
          </a:xfrm>
          <a:prstGeom prst="line">
            <a:avLst/>
          </a:prstGeom>
          <a:ln w="12700"/>
        </p:spPr>
        <p:style>
          <a:lnRef idx="1">
            <a:schemeClr val="dk1"/>
          </a:lnRef>
          <a:fillRef idx="0">
            <a:schemeClr val="dk1"/>
          </a:fillRef>
          <a:effectRef idx="0">
            <a:schemeClr val="dk1"/>
          </a:effectRef>
          <a:fontRef idx="minor">
            <a:schemeClr val="tx1"/>
          </a:fontRef>
        </p:style>
      </p:cxnSp>
      <p:cxnSp>
        <p:nvCxnSpPr>
          <p:cNvPr id="387" name="Straight Connector 386">
            <a:extLst>
              <a:ext uri="{FF2B5EF4-FFF2-40B4-BE49-F238E27FC236}">
                <a16:creationId xmlns:a16="http://schemas.microsoft.com/office/drawing/2014/main" id="{F2481BCE-2684-4144-9741-C0835D6C24BE}"/>
              </a:ext>
            </a:extLst>
          </p:cNvPr>
          <p:cNvCxnSpPr>
            <a:cxnSpLocks/>
          </p:cNvCxnSpPr>
          <p:nvPr/>
        </p:nvCxnSpPr>
        <p:spPr>
          <a:xfrm flipV="1">
            <a:off x="3137821" y="2282381"/>
            <a:ext cx="764246" cy="509686"/>
          </a:xfrm>
          <a:prstGeom prst="line">
            <a:avLst/>
          </a:prstGeom>
          <a:ln w="12700"/>
        </p:spPr>
        <p:style>
          <a:lnRef idx="1">
            <a:schemeClr val="dk1"/>
          </a:lnRef>
          <a:fillRef idx="0">
            <a:schemeClr val="dk1"/>
          </a:fillRef>
          <a:effectRef idx="0">
            <a:schemeClr val="dk1"/>
          </a:effectRef>
          <a:fontRef idx="minor">
            <a:schemeClr val="tx1"/>
          </a:fontRef>
        </p:style>
      </p:cxnSp>
      <p:cxnSp>
        <p:nvCxnSpPr>
          <p:cNvPr id="388" name="Straight Connector 387">
            <a:extLst>
              <a:ext uri="{FF2B5EF4-FFF2-40B4-BE49-F238E27FC236}">
                <a16:creationId xmlns:a16="http://schemas.microsoft.com/office/drawing/2014/main" id="{7CF21563-9E95-48C7-8E53-B83CC82A9D17}"/>
              </a:ext>
            </a:extLst>
          </p:cNvPr>
          <p:cNvCxnSpPr>
            <a:cxnSpLocks/>
          </p:cNvCxnSpPr>
          <p:nvPr/>
        </p:nvCxnSpPr>
        <p:spPr>
          <a:xfrm flipV="1">
            <a:off x="3168301" y="2818546"/>
            <a:ext cx="733766" cy="16968"/>
          </a:xfrm>
          <a:prstGeom prst="line">
            <a:avLst/>
          </a:prstGeom>
          <a:ln w="12700"/>
        </p:spPr>
        <p:style>
          <a:lnRef idx="1">
            <a:schemeClr val="dk1"/>
          </a:lnRef>
          <a:fillRef idx="0">
            <a:schemeClr val="dk1"/>
          </a:fillRef>
          <a:effectRef idx="0">
            <a:schemeClr val="dk1"/>
          </a:effectRef>
          <a:fontRef idx="minor">
            <a:schemeClr val="tx1"/>
          </a:fontRef>
        </p:style>
      </p:cxnSp>
      <p:cxnSp>
        <p:nvCxnSpPr>
          <p:cNvPr id="389" name="Straight Connector 388">
            <a:extLst>
              <a:ext uri="{FF2B5EF4-FFF2-40B4-BE49-F238E27FC236}">
                <a16:creationId xmlns:a16="http://schemas.microsoft.com/office/drawing/2014/main" id="{E4D9DC9D-819D-44B5-9713-615A6DE51934}"/>
              </a:ext>
            </a:extLst>
          </p:cNvPr>
          <p:cNvCxnSpPr>
            <a:cxnSpLocks/>
          </p:cNvCxnSpPr>
          <p:nvPr/>
        </p:nvCxnSpPr>
        <p:spPr>
          <a:xfrm>
            <a:off x="3193066" y="2890255"/>
            <a:ext cx="749014" cy="416826"/>
          </a:xfrm>
          <a:prstGeom prst="line">
            <a:avLst/>
          </a:prstGeom>
          <a:ln w="12700"/>
        </p:spPr>
        <p:style>
          <a:lnRef idx="1">
            <a:schemeClr val="dk1"/>
          </a:lnRef>
          <a:fillRef idx="0">
            <a:schemeClr val="dk1"/>
          </a:fillRef>
          <a:effectRef idx="0">
            <a:schemeClr val="dk1"/>
          </a:effectRef>
          <a:fontRef idx="minor">
            <a:schemeClr val="tx1"/>
          </a:fontRef>
        </p:style>
      </p:cxnSp>
      <p:cxnSp>
        <p:nvCxnSpPr>
          <p:cNvPr id="390" name="Straight Connector 389">
            <a:extLst>
              <a:ext uri="{FF2B5EF4-FFF2-40B4-BE49-F238E27FC236}">
                <a16:creationId xmlns:a16="http://schemas.microsoft.com/office/drawing/2014/main" id="{EDBB0520-08BE-40D7-AF41-9500CBD097DB}"/>
              </a:ext>
            </a:extLst>
          </p:cNvPr>
          <p:cNvCxnSpPr>
            <a:cxnSpLocks/>
          </p:cNvCxnSpPr>
          <p:nvPr/>
        </p:nvCxnSpPr>
        <p:spPr>
          <a:xfrm>
            <a:off x="3193066" y="2943541"/>
            <a:ext cx="762339" cy="857271"/>
          </a:xfrm>
          <a:prstGeom prst="line">
            <a:avLst/>
          </a:prstGeom>
          <a:ln w="12700"/>
        </p:spPr>
        <p:style>
          <a:lnRef idx="1">
            <a:schemeClr val="dk1"/>
          </a:lnRef>
          <a:fillRef idx="0">
            <a:schemeClr val="dk1"/>
          </a:fillRef>
          <a:effectRef idx="0">
            <a:schemeClr val="dk1"/>
          </a:effectRef>
          <a:fontRef idx="minor">
            <a:schemeClr val="tx1"/>
          </a:fontRef>
        </p:style>
      </p:cxnSp>
      <p:cxnSp>
        <p:nvCxnSpPr>
          <p:cNvPr id="391" name="Straight Connector 390">
            <a:extLst>
              <a:ext uri="{FF2B5EF4-FFF2-40B4-BE49-F238E27FC236}">
                <a16:creationId xmlns:a16="http://schemas.microsoft.com/office/drawing/2014/main" id="{93BE82EB-EEBF-47F5-B288-08E873ED256C}"/>
              </a:ext>
            </a:extLst>
          </p:cNvPr>
          <p:cNvCxnSpPr>
            <a:cxnSpLocks/>
          </p:cNvCxnSpPr>
          <p:nvPr/>
        </p:nvCxnSpPr>
        <p:spPr>
          <a:xfrm>
            <a:off x="3193066" y="3028860"/>
            <a:ext cx="738854" cy="1314611"/>
          </a:xfrm>
          <a:prstGeom prst="line">
            <a:avLst/>
          </a:prstGeom>
          <a:ln w="12700"/>
        </p:spPr>
        <p:style>
          <a:lnRef idx="1">
            <a:schemeClr val="dk1"/>
          </a:lnRef>
          <a:fillRef idx="0">
            <a:schemeClr val="dk1"/>
          </a:fillRef>
          <a:effectRef idx="0">
            <a:schemeClr val="dk1"/>
          </a:effectRef>
          <a:fontRef idx="minor">
            <a:schemeClr val="tx1"/>
          </a:fontRef>
        </p:style>
      </p:cxnSp>
      <p:cxnSp>
        <p:nvCxnSpPr>
          <p:cNvPr id="392" name="Straight Connector 391">
            <a:extLst>
              <a:ext uri="{FF2B5EF4-FFF2-40B4-BE49-F238E27FC236}">
                <a16:creationId xmlns:a16="http://schemas.microsoft.com/office/drawing/2014/main" id="{2F1A2305-6790-4211-B3BC-792737D3CCA9}"/>
              </a:ext>
            </a:extLst>
          </p:cNvPr>
          <p:cNvCxnSpPr>
            <a:cxnSpLocks/>
          </p:cNvCxnSpPr>
          <p:nvPr/>
        </p:nvCxnSpPr>
        <p:spPr>
          <a:xfrm>
            <a:off x="3163251" y="3083756"/>
            <a:ext cx="768669" cy="1794949"/>
          </a:xfrm>
          <a:prstGeom prst="line">
            <a:avLst/>
          </a:prstGeom>
          <a:ln w="12700"/>
        </p:spPr>
        <p:style>
          <a:lnRef idx="1">
            <a:schemeClr val="dk1"/>
          </a:lnRef>
          <a:fillRef idx="0">
            <a:schemeClr val="dk1"/>
          </a:fillRef>
          <a:effectRef idx="0">
            <a:schemeClr val="dk1"/>
          </a:effectRef>
          <a:fontRef idx="minor">
            <a:schemeClr val="tx1"/>
          </a:fontRef>
        </p:style>
      </p:cxnSp>
      <p:cxnSp>
        <p:nvCxnSpPr>
          <p:cNvPr id="393" name="Straight Connector 392">
            <a:extLst>
              <a:ext uri="{FF2B5EF4-FFF2-40B4-BE49-F238E27FC236}">
                <a16:creationId xmlns:a16="http://schemas.microsoft.com/office/drawing/2014/main" id="{665E8CA7-283C-4CEF-96DC-B4530287B816}"/>
              </a:ext>
            </a:extLst>
          </p:cNvPr>
          <p:cNvCxnSpPr>
            <a:cxnSpLocks/>
          </p:cNvCxnSpPr>
          <p:nvPr/>
        </p:nvCxnSpPr>
        <p:spPr>
          <a:xfrm>
            <a:off x="3117531" y="3137096"/>
            <a:ext cx="841847" cy="2238814"/>
          </a:xfrm>
          <a:prstGeom prst="line">
            <a:avLst/>
          </a:prstGeom>
          <a:ln w="12700"/>
        </p:spPr>
        <p:style>
          <a:lnRef idx="1">
            <a:schemeClr val="dk1"/>
          </a:lnRef>
          <a:fillRef idx="0">
            <a:schemeClr val="dk1"/>
          </a:fillRef>
          <a:effectRef idx="0">
            <a:schemeClr val="dk1"/>
          </a:effectRef>
          <a:fontRef idx="minor">
            <a:schemeClr val="tx1"/>
          </a:fontRef>
        </p:style>
      </p:cxnSp>
      <p:cxnSp>
        <p:nvCxnSpPr>
          <p:cNvPr id="443" name="Straight Connector 442">
            <a:extLst>
              <a:ext uri="{FF2B5EF4-FFF2-40B4-BE49-F238E27FC236}">
                <a16:creationId xmlns:a16="http://schemas.microsoft.com/office/drawing/2014/main" id="{F9E8A8FB-1633-4AB7-BADC-C370976887B6}"/>
              </a:ext>
            </a:extLst>
          </p:cNvPr>
          <p:cNvCxnSpPr>
            <a:cxnSpLocks/>
          </p:cNvCxnSpPr>
          <p:nvPr/>
        </p:nvCxnSpPr>
        <p:spPr>
          <a:xfrm flipV="1">
            <a:off x="3137914" y="2379617"/>
            <a:ext cx="727331" cy="945354"/>
          </a:xfrm>
          <a:prstGeom prst="line">
            <a:avLst/>
          </a:prstGeom>
          <a:ln w="12700"/>
        </p:spPr>
        <p:style>
          <a:lnRef idx="1">
            <a:schemeClr val="dk1"/>
          </a:lnRef>
          <a:fillRef idx="0">
            <a:schemeClr val="dk1"/>
          </a:fillRef>
          <a:effectRef idx="0">
            <a:schemeClr val="dk1"/>
          </a:effectRef>
          <a:fontRef idx="minor">
            <a:schemeClr val="tx1"/>
          </a:fontRef>
        </p:style>
      </p:cxnSp>
      <p:cxnSp>
        <p:nvCxnSpPr>
          <p:cNvPr id="444" name="Straight Connector 443">
            <a:extLst>
              <a:ext uri="{FF2B5EF4-FFF2-40B4-BE49-F238E27FC236}">
                <a16:creationId xmlns:a16="http://schemas.microsoft.com/office/drawing/2014/main" id="{2F9CD850-518E-40DA-BA59-9CFAC835AAFE}"/>
              </a:ext>
            </a:extLst>
          </p:cNvPr>
          <p:cNvCxnSpPr>
            <a:cxnSpLocks/>
          </p:cNvCxnSpPr>
          <p:nvPr/>
        </p:nvCxnSpPr>
        <p:spPr>
          <a:xfrm flipV="1">
            <a:off x="3168394" y="2873287"/>
            <a:ext cx="717806" cy="495132"/>
          </a:xfrm>
          <a:prstGeom prst="line">
            <a:avLst/>
          </a:prstGeom>
          <a:ln w="12700"/>
        </p:spPr>
        <p:style>
          <a:lnRef idx="1">
            <a:schemeClr val="dk1"/>
          </a:lnRef>
          <a:fillRef idx="0">
            <a:schemeClr val="dk1"/>
          </a:fillRef>
          <a:effectRef idx="0">
            <a:schemeClr val="dk1"/>
          </a:effectRef>
          <a:fontRef idx="minor">
            <a:schemeClr val="tx1"/>
          </a:fontRef>
        </p:style>
      </p:cxnSp>
      <p:cxnSp>
        <p:nvCxnSpPr>
          <p:cNvPr id="445" name="Straight Connector 444">
            <a:extLst>
              <a:ext uri="{FF2B5EF4-FFF2-40B4-BE49-F238E27FC236}">
                <a16:creationId xmlns:a16="http://schemas.microsoft.com/office/drawing/2014/main" id="{F98FDC53-C864-4C18-9E38-C0B23FA10FA8}"/>
              </a:ext>
            </a:extLst>
          </p:cNvPr>
          <p:cNvCxnSpPr>
            <a:cxnSpLocks/>
          </p:cNvCxnSpPr>
          <p:nvPr/>
        </p:nvCxnSpPr>
        <p:spPr>
          <a:xfrm flipV="1">
            <a:off x="3193159" y="3307081"/>
            <a:ext cx="748921" cy="116078"/>
          </a:xfrm>
          <a:prstGeom prst="line">
            <a:avLst/>
          </a:prstGeom>
          <a:ln w="12700"/>
        </p:spPr>
        <p:style>
          <a:lnRef idx="1">
            <a:schemeClr val="dk1"/>
          </a:lnRef>
          <a:fillRef idx="0">
            <a:schemeClr val="dk1"/>
          </a:fillRef>
          <a:effectRef idx="0">
            <a:schemeClr val="dk1"/>
          </a:effectRef>
          <a:fontRef idx="minor">
            <a:schemeClr val="tx1"/>
          </a:fontRef>
        </p:style>
      </p:cxnSp>
      <p:cxnSp>
        <p:nvCxnSpPr>
          <p:cNvPr id="446" name="Straight Connector 445">
            <a:extLst>
              <a:ext uri="{FF2B5EF4-FFF2-40B4-BE49-F238E27FC236}">
                <a16:creationId xmlns:a16="http://schemas.microsoft.com/office/drawing/2014/main" id="{C0E3F780-621A-4955-BFDE-68469F22E1F3}"/>
              </a:ext>
            </a:extLst>
          </p:cNvPr>
          <p:cNvCxnSpPr>
            <a:cxnSpLocks/>
          </p:cNvCxnSpPr>
          <p:nvPr/>
        </p:nvCxnSpPr>
        <p:spPr>
          <a:xfrm>
            <a:off x="3193159" y="3476445"/>
            <a:ext cx="762246" cy="334200"/>
          </a:xfrm>
          <a:prstGeom prst="line">
            <a:avLst/>
          </a:prstGeom>
          <a:ln w="12700"/>
        </p:spPr>
        <p:style>
          <a:lnRef idx="1">
            <a:schemeClr val="dk1"/>
          </a:lnRef>
          <a:fillRef idx="0">
            <a:schemeClr val="dk1"/>
          </a:fillRef>
          <a:effectRef idx="0">
            <a:schemeClr val="dk1"/>
          </a:effectRef>
          <a:fontRef idx="minor">
            <a:schemeClr val="tx1"/>
          </a:fontRef>
        </p:style>
      </p:cxnSp>
      <p:cxnSp>
        <p:nvCxnSpPr>
          <p:cNvPr id="447" name="Straight Connector 446">
            <a:extLst>
              <a:ext uri="{FF2B5EF4-FFF2-40B4-BE49-F238E27FC236}">
                <a16:creationId xmlns:a16="http://schemas.microsoft.com/office/drawing/2014/main" id="{33D69213-010A-4A2D-B2BB-C9D31B4BCC63}"/>
              </a:ext>
            </a:extLst>
          </p:cNvPr>
          <p:cNvCxnSpPr>
            <a:cxnSpLocks/>
          </p:cNvCxnSpPr>
          <p:nvPr/>
        </p:nvCxnSpPr>
        <p:spPr>
          <a:xfrm>
            <a:off x="3193159" y="3561764"/>
            <a:ext cx="728601" cy="790110"/>
          </a:xfrm>
          <a:prstGeom prst="line">
            <a:avLst/>
          </a:prstGeom>
          <a:ln w="12700"/>
        </p:spPr>
        <p:style>
          <a:lnRef idx="1">
            <a:schemeClr val="dk1"/>
          </a:lnRef>
          <a:fillRef idx="0">
            <a:schemeClr val="dk1"/>
          </a:fillRef>
          <a:effectRef idx="0">
            <a:schemeClr val="dk1"/>
          </a:effectRef>
          <a:fontRef idx="minor">
            <a:schemeClr val="tx1"/>
          </a:fontRef>
        </p:style>
      </p:cxnSp>
      <p:cxnSp>
        <p:nvCxnSpPr>
          <p:cNvPr id="448" name="Straight Connector 447">
            <a:extLst>
              <a:ext uri="{FF2B5EF4-FFF2-40B4-BE49-F238E27FC236}">
                <a16:creationId xmlns:a16="http://schemas.microsoft.com/office/drawing/2014/main" id="{6A17F849-6128-40BC-A12B-B29D48B358B3}"/>
              </a:ext>
            </a:extLst>
          </p:cNvPr>
          <p:cNvCxnSpPr>
            <a:cxnSpLocks/>
          </p:cNvCxnSpPr>
          <p:nvPr/>
        </p:nvCxnSpPr>
        <p:spPr>
          <a:xfrm>
            <a:off x="3163344" y="3616660"/>
            <a:ext cx="768576" cy="1262045"/>
          </a:xfrm>
          <a:prstGeom prst="line">
            <a:avLst/>
          </a:prstGeom>
          <a:ln w="12700"/>
        </p:spPr>
        <p:style>
          <a:lnRef idx="1">
            <a:schemeClr val="dk1"/>
          </a:lnRef>
          <a:fillRef idx="0">
            <a:schemeClr val="dk1"/>
          </a:fillRef>
          <a:effectRef idx="0">
            <a:schemeClr val="dk1"/>
          </a:effectRef>
          <a:fontRef idx="minor">
            <a:schemeClr val="tx1"/>
          </a:fontRef>
        </p:style>
      </p:cxnSp>
      <p:cxnSp>
        <p:nvCxnSpPr>
          <p:cNvPr id="449" name="Straight Connector 448">
            <a:extLst>
              <a:ext uri="{FF2B5EF4-FFF2-40B4-BE49-F238E27FC236}">
                <a16:creationId xmlns:a16="http://schemas.microsoft.com/office/drawing/2014/main" id="{EF49A725-89B2-48DD-A66E-D85A81875D2E}"/>
              </a:ext>
            </a:extLst>
          </p:cNvPr>
          <p:cNvCxnSpPr>
            <a:cxnSpLocks/>
          </p:cNvCxnSpPr>
          <p:nvPr/>
        </p:nvCxnSpPr>
        <p:spPr>
          <a:xfrm>
            <a:off x="3117624" y="3670000"/>
            <a:ext cx="853320" cy="1721671"/>
          </a:xfrm>
          <a:prstGeom prst="line">
            <a:avLst/>
          </a:prstGeom>
          <a:ln w="12700"/>
        </p:spPr>
        <p:style>
          <a:lnRef idx="1">
            <a:schemeClr val="dk1"/>
          </a:lnRef>
          <a:fillRef idx="0">
            <a:schemeClr val="dk1"/>
          </a:fillRef>
          <a:effectRef idx="0">
            <a:schemeClr val="dk1"/>
          </a:effectRef>
          <a:fontRef idx="minor">
            <a:schemeClr val="tx1"/>
          </a:fontRef>
        </p:style>
      </p:cxnSp>
      <p:cxnSp>
        <p:nvCxnSpPr>
          <p:cNvPr id="534" name="Straight Connector 533">
            <a:extLst>
              <a:ext uri="{FF2B5EF4-FFF2-40B4-BE49-F238E27FC236}">
                <a16:creationId xmlns:a16="http://schemas.microsoft.com/office/drawing/2014/main" id="{4BA60C61-2341-4D41-A9AF-354C66300881}"/>
              </a:ext>
            </a:extLst>
          </p:cNvPr>
          <p:cNvCxnSpPr>
            <a:cxnSpLocks/>
          </p:cNvCxnSpPr>
          <p:nvPr/>
        </p:nvCxnSpPr>
        <p:spPr>
          <a:xfrm flipV="1">
            <a:off x="3127754" y="2402325"/>
            <a:ext cx="737491" cy="1421956"/>
          </a:xfrm>
          <a:prstGeom prst="line">
            <a:avLst/>
          </a:prstGeom>
          <a:ln w="12700"/>
        </p:spPr>
        <p:style>
          <a:lnRef idx="1">
            <a:schemeClr val="dk1"/>
          </a:lnRef>
          <a:fillRef idx="0">
            <a:schemeClr val="dk1"/>
          </a:fillRef>
          <a:effectRef idx="0">
            <a:schemeClr val="dk1"/>
          </a:effectRef>
          <a:fontRef idx="minor">
            <a:schemeClr val="tx1"/>
          </a:fontRef>
        </p:style>
      </p:cxnSp>
      <p:cxnSp>
        <p:nvCxnSpPr>
          <p:cNvPr id="535" name="Straight Connector 534">
            <a:extLst>
              <a:ext uri="{FF2B5EF4-FFF2-40B4-BE49-F238E27FC236}">
                <a16:creationId xmlns:a16="http://schemas.microsoft.com/office/drawing/2014/main" id="{EC92E8C7-887F-45B9-B61F-6FD25CA63334}"/>
              </a:ext>
            </a:extLst>
          </p:cNvPr>
          <p:cNvCxnSpPr>
            <a:cxnSpLocks/>
          </p:cNvCxnSpPr>
          <p:nvPr/>
        </p:nvCxnSpPr>
        <p:spPr>
          <a:xfrm flipV="1">
            <a:off x="3158234" y="2915782"/>
            <a:ext cx="707011" cy="951946"/>
          </a:xfrm>
          <a:prstGeom prst="line">
            <a:avLst/>
          </a:prstGeom>
          <a:ln w="12700"/>
        </p:spPr>
        <p:style>
          <a:lnRef idx="1">
            <a:schemeClr val="dk1"/>
          </a:lnRef>
          <a:fillRef idx="0">
            <a:schemeClr val="dk1"/>
          </a:fillRef>
          <a:effectRef idx="0">
            <a:schemeClr val="dk1"/>
          </a:effectRef>
          <a:fontRef idx="minor">
            <a:schemeClr val="tx1"/>
          </a:fontRef>
        </p:style>
      </p:cxnSp>
      <p:cxnSp>
        <p:nvCxnSpPr>
          <p:cNvPr id="536" name="Straight Connector 535">
            <a:extLst>
              <a:ext uri="{FF2B5EF4-FFF2-40B4-BE49-F238E27FC236}">
                <a16:creationId xmlns:a16="http://schemas.microsoft.com/office/drawing/2014/main" id="{2C2E89CF-EE35-457A-94A3-1F502E68087D}"/>
              </a:ext>
            </a:extLst>
          </p:cNvPr>
          <p:cNvCxnSpPr>
            <a:cxnSpLocks/>
          </p:cNvCxnSpPr>
          <p:nvPr/>
        </p:nvCxnSpPr>
        <p:spPr>
          <a:xfrm flipV="1">
            <a:off x="3182999" y="3307081"/>
            <a:ext cx="759081" cy="615388"/>
          </a:xfrm>
          <a:prstGeom prst="line">
            <a:avLst/>
          </a:prstGeom>
          <a:ln w="12700"/>
        </p:spPr>
        <p:style>
          <a:lnRef idx="1">
            <a:schemeClr val="dk1"/>
          </a:lnRef>
          <a:fillRef idx="0">
            <a:schemeClr val="dk1"/>
          </a:fillRef>
          <a:effectRef idx="0">
            <a:schemeClr val="dk1"/>
          </a:effectRef>
          <a:fontRef idx="minor">
            <a:schemeClr val="tx1"/>
          </a:fontRef>
        </p:style>
      </p:cxnSp>
      <p:cxnSp>
        <p:nvCxnSpPr>
          <p:cNvPr id="537" name="Straight Connector 536">
            <a:extLst>
              <a:ext uri="{FF2B5EF4-FFF2-40B4-BE49-F238E27FC236}">
                <a16:creationId xmlns:a16="http://schemas.microsoft.com/office/drawing/2014/main" id="{A43BF97B-6A06-4F9D-A402-B2FC6063A281}"/>
              </a:ext>
            </a:extLst>
          </p:cNvPr>
          <p:cNvCxnSpPr>
            <a:cxnSpLocks/>
          </p:cNvCxnSpPr>
          <p:nvPr/>
        </p:nvCxnSpPr>
        <p:spPr>
          <a:xfrm flipV="1">
            <a:off x="3182999" y="3810645"/>
            <a:ext cx="768656" cy="165110"/>
          </a:xfrm>
          <a:prstGeom prst="line">
            <a:avLst/>
          </a:prstGeom>
          <a:ln w="12700"/>
        </p:spPr>
        <p:style>
          <a:lnRef idx="1">
            <a:schemeClr val="dk1"/>
          </a:lnRef>
          <a:fillRef idx="0">
            <a:schemeClr val="dk1"/>
          </a:fillRef>
          <a:effectRef idx="0">
            <a:schemeClr val="dk1"/>
          </a:effectRef>
          <a:fontRef idx="minor">
            <a:schemeClr val="tx1"/>
          </a:fontRef>
        </p:style>
      </p:cxnSp>
      <p:cxnSp>
        <p:nvCxnSpPr>
          <p:cNvPr id="538" name="Straight Connector 537">
            <a:extLst>
              <a:ext uri="{FF2B5EF4-FFF2-40B4-BE49-F238E27FC236}">
                <a16:creationId xmlns:a16="http://schemas.microsoft.com/office/drawing/2014/main" id="{0C28E6B6-31D5-4140-8FDF-077F90C32F77}"/>
              </a:ext>
            </a:extLst>
          </p:cNvPr>
          <p:cNvCxnSpPr>
            <a:cxnSpLocks/>
          </p:cNvCxnSpPr>
          <p:nvPr/>
        </p:nvCxnSpPr>
        <p:spPr>
          <a:xfrm>
            <a:off x="3182999" y="4061073"/>
            <a:ext cx="748921" cy="290801"/>
          </a:xfrm>
          <a:prstGeom prst="line">
            <a:avLst/>
          </a:prstGeom>
          <a:ln w="12700"/>
        </p:spPr>
        <p:style>
          <a:lnRef idx="1">
            <a:schemeClr val="dk1"/>
          </a:lnRef>
          <a:fillRef idx="0">
            <a:schemeClr val="dk1"/>
          </a:fillRef>
          <a:effectRef idx="0">
            <a:schemeClr val="dk1"/>
          </a:effectRef>
          <a:fontRef idx="minor">
            <a:schemeClr val="tx1"/>
          </a:fontRef>
        </p:style>
      </p:cxnSp>
      <p:cxnSp>
        <p:nvCxnSpPr>
          <p:cNvPr id="539" name="Straight Connector 538">
            <a:extLst>
              <a:ext uri="{FF2B5EF4-FFF2-40B4-BE49-F238E27FC236}">
                <a16:creationId xmlns:a16="http://schemas.microsoft.com/office/drawing/2014/main" id="{E1338082-A936-4DED-8DF6-4A4B349118CC}"/>
              </a:ext>
            </a:extLst>
          </p:cNvPr>
          <p:cNvCxnSpPr>
            <a:cxnSpLocks/>
          </p:cNvCxnSpPr>
          <p:nvPr/>
        </p:nvCxnSpPr>
        <p:spPr>
          <a:xfrm>
            <a:off x="3153184" y="4115969"/>
            <a:ext cx="788896" cy="733418"/>
          </a:xfrm>
          <a:prstGeom prst="line">
            <a:avLst/>
          </a:prstGeom>
          <a:ln w="12700"/>
        </p:spPr>
        <p:style>
          <a:lnRef idx="1">
            <a:schemeClr val="dk1"/>
          </a:lnRef>
          <a:fillRef idx="0">
            <a:schemeClr val="dk1"/>
          </a:fillRef>
          <a:effectRef idx="0">
            <a:schemeClr val="dk1"/>
          </a:effectRef>
          <a:fontRef idx="minor">
            <a:schemeClr val="tx1"/>
          </a:fontRef>
        </p:style>
      </p:cxnSp>
      <p:cxnSp>
        <p:nvCxnSpPr>
          <p:cNvPr id="540" name="Straight Connector 539">
            <a:extLst>
              <a:ext uri="{FF2B5EF4-FFF2-40B4-BE49-F238E27FC236}">
                <a16:creationId xmlns:a16="http://schemas.microsoft.com/office/drawing/2014/main" id="{8D7B918B-AB9B-4227-AAA7-485051E44512}"/>
              </a:ext>
            </a:extLst>
          </p:cNvPr>
          <p:cNvCxnSpPr>
            <a:cxnSpLocks/>
          </p:cNvCxnSpPr>
          <p:nvPr/>
        </p:nvCxnSpPr>
        <p:spPr>
          <a:xfrm>
            <a:off x="3107464" y="4169309"/>
            <a:ext cx="860016" cy="1219806"/>
          </a:xfrm>
          <a:prstGeom prst="line">
            <a:avLst/>
          </a:prstGeom>
          <a:ln w="12700"/>
        </p:spPr>
        <p:style>
          <a:lnRef idx="1">
            <a:schemeClr val="dk1"/>
          </a:lnRef>
          <a:fillRef idx="0">
            <a:schemeClr val="dk1"/>
          </a:fillRef>
          <a:effectRef idx="0">
            <a:schemeClr val="dk1"/>
          </a:effectRef>
          <a:fontRef idx="minor">
            <a:schemeClr val="tx1"/>
          </a:fontRef>
        </p:style>
      </p:cxnSp>
      <p:cxnSp>
        <p:nvCxnSpPr>
          <p:cNvPr id="590" name="Straight Connector 589">
            <a:extLst>
              <a:ext uri="{FF2B5EF4-FFF2-40B4-BE49-F238E27FC236}">
                <a16:creationId xmlns:a16="http://schemas.microsoft.com/office/drawing/2014/main" id="{F5C4BDAF-77C1-4821-B9E4-879DA68CE2CC}"/>
              </a:ext>
            </a:extLst>
          </p:cNvPr>
          <p:cNvCxnSpPr>
            <a:cxnSpLocks/>
          </p:cNvCxnSpPr>
          <p:nvPr/>
        </p:nvCxnSpPr>
        <p:spPr>
          <a:xfrm flipV="1">
            <a:off x="3127754" y="2477811"/>
            <a:ext cx="737491" cy="1864708"/>
          </a:xfrm>
          <a:prstGeom prst="line">
            <a:avLst/>
          </a:prstGeom>
          <a:ln w="12700"/>
        </p:spPr>
        <p:style>
          <a:lnRef idx="1">
            <a:schemeClr val="dk1"/>
          </a:lnRef>
          <a:fillRef idx="0">
            <a:schemeClr val="dk1"/>
          </a:fillRef>
          <a:effectRef idx="0">
            <a:schemeClr val="dk1"/>
          </a:effectRef>
          <a:fontRef idx="minor">
            <a:schemeClr val="tx1"/>
          </a:fontRef>
        </p:style>
      </p:cxnSp>
      <p:cxnSp>
        <p:nvCxnSpPr>
          <p:cNvPr id="591" name="Straight Connector 590">
            <a:extLst>
              <a:ext uri="{FF2B5EF4-FFF2-40B4-BE49-F238E27FC236}">
                <a16:creationId xmlns:a16="http://schemas.microsoft.com/office/drawing/2014/main" id="{9C7D735A-4232-4CCF-819C-816BC52EB639}"/>
              </a:ext>
            </a:extLst>
          </p:cNvPr>
          <p:cNvCxnSpPr>
            <a:cxnSpLocks/>
          </p:cNvCxnSpPr>
          <p:nvPr/>
        </p:nvCxnSpPr>
        <p:spPr>
          <a:xfrm flipV="1">
            <a:off x="3158234" y="3035940"/>
            <a:ext cx="740083" cy="1350028"/>
          </a:xfrm>
          <a:prstGeom prst="line">
            <a:avLst/>
          </a:prstGeom>
          <a:ln w="12700"/>
        </p:spPr>
        <p:style>
          <a:lnRef idx="1">
            <a:schemeClr val="dk1"/>
          </a:lnRef>
          <a:fillRef idx="0">
            <a:schemeClr val="dk1"/>
          </a:fillRef>
          <a:effectRef idx="0">
            <a:schemeClr val="dk1"/>
          </a:effectRef>
          <a:fontRef idx="minor">
            <a:schemeClr val="tx1"/>
          </a:fontRef>
        </p:style>
      </p:cxnSp>
      <p:cxnSp>
        <p:nvCxnSpPr>
          <p:cNvPr id="592" name="Straight Connector 591">
            <a:extLst>
              <a:ext uri="{FF2B5EF4-FFF2-40B4-BE49-F238E27FC236}">
                <a16:creationId xmlns:a16="http://schemas.microsoft.com/office/drawing/2014/main" id="{19519D42-2A85-49DC-AA0C-4F10EAC96751}"/>
              </a:ext>
            </a:extLst>
          </p:cNvPr>
          <p:cNvCxnSpPr>
            <a:cxnSpLocks/>
          </p:cNvCxnSpPr>
          <p:nvPr/>
        </p:nvCxnSpPr>
        <p:spPr>
          <a:xfrm flipV="1">
            <a:off x="3182999" y="3550954"/>
            <a:ext cx="703201" cy="889754"/>
          </a:xfrm>
          <a:prstGeom prst="line">
            <a:avLst/>
          </a:prstGeom>
          <a:ln w="12700"/>
        </p:spPr>
        <p:style>
          <a:lnRef idx="1">
            <a:schemeClr val="dk1"/>
          </a:lnRef>
          <a:fillRef idx="0">
            <a:schemeClr val="dk1"/>
          </a:fillRef>
          <a:effectRef idx="0">
            <a:schemeClr val="dk1"/>
          </a:effectRef>
          <a:fontRef idx="minor">
            <a:schemeClr val="tx1"/>
          </a:fontRef>
        </p:style>
      </p:cxnSp>
      <p:cxnSp>
        <p:nvCxnSpPr>
          <p:cNvPr id="593" name="Straight Connector 592">
            <a:extLst>
              <a:ext uri="{FF2B5EF4-FFF2-40B4-BE49-F238E27FC236}">
                <a16:creationId xmlns:a16="http://schemas.microsoft.com/office/drawing/2014/main" id="{98390CCB-65AD-4359-B522-B2D985D6246B}"/>
              </a:ext>
            </a:extLst>
          </p:cNvPr>
          <p:cNvCxnSpPr>
            <a:cxnSpLocks/>
          </p:cNvCxnSpPr>
          <p:nvPr/>
        </p:nvCxnSpPr>
        <p:spPr>
          <a:xfrm flipV="1">
            <a:off x="3182999" y="3963563"/>
            <a:ext cx="682246" cy="530430"/>
          </a:xfrm>
          <a:prstGeom prst="line">
            <a:avLst/>
          </a:prstGeom>
          <a:ln w="12700"/>
        </p:spPr>
        <p:style>
          <a:lnRef idx="1">
            <a:schemeClr val="dk1"/>
          </a:lnRef>
          <a:fillRef idx="0">
            <a:schemeClr val="dk1"/>
          </a:fillRef>
          <a:effectRef idx="0">
            <a:schemeClr val="dk1"/>
          </a:effectRef>
          <a:fontRef idx="minor">
            <a:schemeClr val="tx1"/>
          </a:fontRef>
        </p:style>
      </p:cxnSp>
      <p:cxnSp>
        <p:nvCxnSpPr>
          <p:cNvPr id="594" name="Straight Connector 593">
            <a:extLst>
              <a:ext uri="{FF2B5EF4-FFF2-40B4-BE49-F238E27FC236}">
                <a16:creationId xmlns:a16="http://schemas.microsoft.com/office/drawing/2014/main" id="{CDEE15DA-78E5-48A7-90D4-A011E31D99E2}"/>
              </a:ext>
            </a:extLst>
          </p:cNvPr>
          <p:cNvCxnSpPr>
            <a:cxnSpLocks/>
          </p:cNvCxnSpPr>
          <p:nvPr/>
        </p:nvCxnSpPr>
        <p:spPr>
          <a:xfrm flipV="1">
            <a:off x="3182999" y="4405065"/>
            <a:ext cx="703201" cy="174247"/>
          </a:xfrm>
          <a:prstGeom prst="line">
            <a:avLst/>
          </a:prstGeom>
          <a:ln w="12700"/>
        </p:spPr>
        <p:style>
          <a:lnRef idx="1">
            <a:schemeClr val="dk1"/>
          </a:lnRef>
          <a:fillRef idx="0">
            <a:schemeClr val="dk1"/>
          </a:fillRef>
          <a:effectRef idx="0">
            <a:schemeClr val="dk1"/>
          </a:effectRef>
          <a:fontRef idx="minor">
            <a:schemeClr val="tx1"/>
          </a:fontRef>
        </p:style>
      </p:cxnSp>
      <p:cxnSp>
        <p:nvCxnSpPr>
          <p:cNvPr id="595" name="Straight Connector 594">
            <a:extLst>
              <a:ext uri="{FF2B5EF4-FFF2-40B4-BE49-F238E27FC236}">
                <a16:creationId xmlns:a16="http://schemas.microsoft.com/office/drawing/2014/main" id="{8F31FF6F-7472-40B1-9685-B2A7553CDDD1}"/>
              </a:ext>
            </a:extLst>
          </p:cNvPr>
          <p:cNvCxnSpPr>
            <a:cxnSpLocks/>
          </p:cNvCxnSpPr>
          <p:nvPr/>
        </p:nvCxnSpPr>
        <p:spPr>
          <a:xfrm>
            <a:off x="3153184" y="4634208"/>
            <a:ext cx="771116" cy="240706"/>
          </a:xfrm>
          <a:prstGeom prst="line">
            <a:avLst/>
          </a:prstGeom>
          <a:ln w="12700"/>
        </p:spPr>
        <p:style>
          <a:lnRef idx="1">
            <a:schemeClr val="dk1"/>
          </a:lnRef>
          <a:fillRef idx="0">
            <a:schemeClr val="dk1"/>
          </a:fillRef>
          <a:effectRef idx="0">
            <a:schemeClr val="dk1"/>
          </a:effectRef>
          <a:fontRef idx="minor">
            <a:schemeClr val="tx1"/>
          </a:fontRef>
        </p:style>
      </p:cxnSp>
      <p:cxnSp>
        <p:nvCxnSpPr>
          <p:cNvPr id="596" name="Straight Connector 595">
            <a:extLst>
              <a:ext uri="{FF2B5EF4-FFF2-40B4-BE49-F238E27FC236}">
                <a16:creationId xmlns:a16="http://schemas.microsoft.com/office/drawing/2014/main" id="{00AE63CB-126A-4638-93A0-44B32C1591DA}"/>
              </a:ext>
            </a:extLst>
          </p:cNvPr>
          <p:cNvCxnSpPr>
            <a:cxnSpLocks/>
          </p:cNvCxnSpPr>
          <p:nvPr/>
        </p:nvCxnSpPr>
        <p:spPr>
          <a:xfrm>
            <a:off x="3107464" y="4687548"/>
            <a:ext cx="860016" cy="701566"/>
          </a:xfrm>
          <a:prstGeom prst="line">
            <a:avLst/>
          </a:prstGeom>
          <a:ln w="12700"/>
        </p:spPr>
        <p:style>
          <a:lnRef idx="1">
            <a:schemeClr val="dk1"/>
          </a:lnRef>
          <a:fillRef idx="0">
            <a:schemeClr val="dk1"/>
          </a:fillRef>
          <a:effectRef idx="0">
            <a:schemeClr val="dk1"/>
          </a:effectRef>
          <a:fontRef idx="minor">
            <a:schemeClr val="tx1"/>
          </a:fontRef>
        </p:style>
      </p:cxnSp>
      <p:cxnSp>
        <p:nvCxnSpPr>
          <p:cNvPr id="637" name="Straight Connector 636">
            <a:extLst>
              <a:ext uri="{FF2B5EF4-FFF2-40B4-BE49-F238E27FC236}">
                <a16:creationId xmlns:a16="http://schemas.microsoft.com/office/drawing/2014/main" id="{E0D68E9E-745E-49A0-BB79-3DE1117B2B94}"/>
              </a:ext>
            </a:extLst>
          </p:cNvPr>
          <p:cNvCxnSpPr>
            <a:cxnSpLocks/>
          </p:cNvCxnSpPr>
          <p:nvPr/>
        </p:nvCxnSpPr>
        <p:spPr>
          <a:xfrm flipV="1">
            <a:off x="3141887" y="2487644"/>
            <a:ext cx="723358" cy="2375922"/>
          </a:xfrm>
          <a:prstGeom prst="line">
            <a:avLst/>
          </a:prstGeom>
          <a:ln w="12700"/>
        </p:spPr>
        <p:style>
          <a:lnRef idx="1">
            <a:schemeClr val="dk1"/>
          </a:lnRef>
          <a:fillRef idx="0">
            <a:schemeClr val="dk1"/>
          </a:fillRef>
          <a:effectRef idx="0">
            <a:schemeClr val="dk1"/>
          </a:effectRef>
          <a:fontRef idx="minor">
            <a:schemeClr val="tx1"/>
          </a:fontRef>
        </p:style>
      </p:cxnSp>
      <p:cxnSp>
        <p:nvCxnSpPr>
          <p:cNvPr id="638" name="Straight Connector 637">
            <a:extLst>
              <a:ext uri="{FF2B5EF4-FFF2-40B4-BE49-F238E27FC236}">
                <a16:creationId xmlns:a16="http://schemas.microsoft.com/office/drawing/2014/main" id="{575A6FBC-9F27-44D4-9832-87AC91B2ABBB}"/>
              </a:ext>
            </a:extLst>
          </p:cNvPr>
          <p:cNvCxnSpPr>
            <a:cxnSpLocks/>
          </p:cNvCxnSpPr>
          <p:nvPr/>
        </p:nvCxnSpPr>
        <p:spPr>
          <a:xfrm flipV="1">
            <a:off x="3172367" y="3035940"/>
            <a:ext cx="725950" cy="1871074"/>
          </a:xfrm>
          <a:prstGeom prst="line">
            <a:avLst/>
          </a:prstGeom>
          <a:ln w="12700"/>
        </p:spPr>
        <p:style>
          <a:lnRef idx="1">
            <a:schemeClr val="dk1"/>
          </a:lnRef>
          <a:fillRef idx="0">
            <a:schemeClr val="dk1"/>
          </a:fillRef>
          <a:effectRef idx="0">
            <a:schemeClr val="dk1"/>
          </a:effectRef>
          <a:fontRef idx="minor">
            <a:schemeClr val="tx1"/>
          </a:fontRef>
        </p:style>
      </p:cxnSp>
      <p:cxnSp>
        <p:nvCxnSpPr>
          <p:cNvPr id="639" name="Straight Connector 638">
            <a:extLst>
              <a:ext uri="{FF2B5EF4-FFF2-40B4-BE49-F238E27FC236}">
                <a16:creationId xmlns:a16="http://schemas.microsoft.com/office/drawing/2014/main" id="{2E0B4F86-0212-4386-A7AD-CCD02BC5D925}"/>
              </a:ext>
            </a:extLst>
          </p:cNvPr>
          <p:cNvCxnSpPr>
            <a:cxnSpLocks/>
          </p:cNvCxnSpPr>
          <p:nvPr/>
        </p:nvCxnSpPr>
        <p:spPr>
          <a:xfrm flipV="1">
            <a:off x="3197132" y="3569569"/>
            <a:ext cx="719548" cy="1392186"/>
          </a:xfrm>
          <a:prstGeom prst="line">
            <a:avLst/>
          </a:prstGeom>
          <a:ln w="12700"/>
        </p:spPr>
        <p:style>
          <a:lnRef idx="1">
            <a:schemeClr val="dk1"/>
          </a:lnRef>
          <a:fillRef idx="0">
            <a:schemeClr val="dk1"/>
          </a:fillRef>
          <a:effectRef idx="0">
            <a:schemeClr val="dk1"/>
          </a:effectRef>
          <a:fontRef idx="minor">
            <a:schemeClr val="tx1"/>
          </a:fontRef>
        </p:style>
      </p:cxnSp>
      <p:cxnSp>
        <p:nvCxnSpPr>
          <p:cNvPr id="640" name="Straight Connector 639">
            <a:extLst>
              <a:ext uri="{FF2B5EF4-FFF2-40B4-BE49-F238E27FC236}">
                <a16:creationId xmlns:a16="http://schemas.microsoft.com/office/drawing/2014/main" id="{7CB2BA23-161A-46C9-A5C3-B964D575722C}"/>
              </a:ext>
            </a:extLst>
          </p:cNvPr>
          <p:cNvCxnSpPr>
            <a:cxnSpLocks/>
          </p:cNvCxnSpPr>
          <p:nvPr/>
        </p:nvCxnSpPr>
        <p:spPr>
          <a:xfrm flipV="1">
            <a:off x="3197132" y="4097971"/>
            <a:ext cx="689068" cy="917070"/>
          </a:xfrm>
          <a:prstGeom prst="line">
            <a:avLst/>
          </a:prstGeom>
          <a:ln w="12700"/>
        </p:spPr>
        <p:style>
          <a:lnRef idx="1">
            <a:schemeClr val="dk1"/>
          </a:lnRef>
          <a:fillRef idx="0">
            <a:schemeClr val="dk1"/>
          </a:fillRef>
          <a:effectRef idx="0">
            <a:schemeClr val="dk1"/>
          </a:effectRef>
          <a:fontRef idx="minor">
            <a:schemeClr val="tx1"/>
          </a:fontRef>
        </p:style>
      </p:cxnSp>
      <p:cxnSp>
        <p:nvCxnSpPr>
          <p:cNvPr id="641" name="Straight Connector 640">
            <a:extLst>
              <a:ext uri="{FF2B5EF4-FFF2-40B4-BE49-F238E27FC236}">
                <a16:creationId xmlns:a16="http://schemas.microsoft.com/office/drawing/2014/main" id="{CC8F323A-9A02-4754-8B3E-4EFFA56161CA}"/>
              </a:ext>
            </a:extLst>
          </p:cNvPr>
          <p:cNvCxnSpPr>
            <a:cxnSpLocks/>
          </p:cNvCxnSpPr>
          <p:nvPr/>
        </p:nvCxnSpPr>
        <p:spPr>
          <a:xfrm flipV="1">
            <a:off x="3197132" y="4634208"/>
            <a:ext cx="708805" cy="466152"/>
          </a:xfrm>
          <a:prstGeom prst="line">
            <a:avLst/>
          </a:prstGeom>
          <a:ln w="12700"/>
        </p:spPr>
        <p:style>
          <a:lnRef idx="1">
            <a:schemeClr val="dk1"/>
          </a:lnRef>
          <a:fillRef idx="0">
            <a:schemeClr val="dk1"/>
          </a:fillRef>
          <a:effectRef idx="0">
            <a:schemeClr val="dk1"/>
          </a:effectRef>
          <a:fontRef idx="minor">
            <a:schemeClr val="tx1"/>
          </a:fontRef>
        </p:style>
      </p:cxnSp>
      <p:cxnSp>
        <p:nvCxnSpPr>
          <p:cNvPr id="642" name="Straight Connector 641">
            <a:extLst>
              <a:ext uri="{FF2B5EF4-FFF2-40B4-BE49-F238E27FC236}">
                <a16:creationId xmlns:a16="http://schemas.microsoft.com/office/drawing/2014/main" id="{60FE52F7-D018-4255-B7A6-B0851B28D01A}"/>
              </a:ext>
            </a:extLst>
          </p:cNvPr>
          <p:cNvCxnSpPr>
            <a:cxnSpLocks/>
          </p:cNvCxnSpPr>
          <p:nvPr/>
        </p:nvCxnSpPr>
        <p:spPr>
          <a:xfrm flipV="1">
            <a:off x="3167317" y="5137269"/>
            <a:ext cx="731000" cy="17986"/>
          </a:xfrm>
          <a:prstGeom prst="line">
            <a:avLst/>
          </a:prstGeom>
          <a:ln w="12700"/>
        </p:spPr>
        <p:style>
          <a:lnRef idx="1">
            <a:schemeClr val="dk1"/>
          </a:lnRef>
          <a:fillRef idx="0">
            <a:schemeClr val="dk1"/>
          </a:fillRef>
          <a:effectRef idx="0">
            <a:schemeClr val="dk1"/>
          </a:effectRef>
          <a:fontRef idx="minor">
            <a:schemeClr val="tx1"/>
          </a:fontRef>
        </p:style>
      </p:cxnSp>
      <p:cxnSp>
        <p:nvCxnSpPr>
          <p:cNvPr id="643" name="Straight Connector 642">
            <a:extLst>
              <a:ext uri="{FF2B5EF4-FFF2-40B4-BE49-F238E27FC236}">
                <a16:creationId xmlns:a16="http://schemas.microsoft.com/office/drawing/2014/main" id="{95CF5676-9749-4FA3-8869-27739DFF413E}"/>
              </a:ext>
            </a:extLst>
          </p:cNvPr>
          <p:cNvCxnSpPr>
            <a:cxnSpLocks/>
          </p:cNvCxnSpPr>
          <p:nvPr/>
        </p:nvCxnSpPr>
        <p:spPr>
          <a:xfrm>
            <a:off x="3121597" y="5208595"/>
            <a:ext cx="820483" cy="217320"/>
          </a:xfrm>
          <a:prstGeom prst="line">
            <a:avLst/>
          </a:prstGeom>
          <a:ln w="12700"/>
        </p:spPr>
        <p:style>
          <a:lnRef idx="1">
            <a:schemeClr val="dk1"/>
          </a:lnRef>
          <a:fillRef idx="0">
            <a:schemeClr val="dk1"/>
          </a:fillRef>
          <a:effectRef idx="0">
            <a:schemeClr val="dk1"/>
          </a:effectRef>
          <a:fontRef idx="minor">
            <a:schemeClr val="tx1"/>
          </a:fontRef>
        </p:style>
      </p:cxnSp>
      <p:cxnSp>
        <p:nvCxnSpPr>
          <p:cNvPr id="687" name="Straight Connector 686">
            <a:extLst>
              <a:ext uri="{FF2B5EF4-FFF2-40B4-BE49-F238E27FC236}">
                <a16:creationId xmlns:a16="http://schemas.microsoft.com/office/drawing/2014/main" id="{6CEE729F-EAA8-47E3-BDC3-8A349176CDF3}"/>
              </a:ext>
            </a:extLst>
          </p:cNvPr>
          <p:cNvCxnSpPr>
            <a:cxnSpLocks/>
          </p:cNvCxnSpPr>
          <p:nvPr/>
        </p:nvCxnSpPr>
        <p:spPr>
          <a:xfrm flipV="1">
            <a:off x="3149507" y="2434313"/>
            <a:ext cx="738957" cy="2990336"/>
          </a:xfrm>
          <a:prstGeom prst="line">
            <a:avLst/>
          </a:prstGeom>
          <a:ln w="12700"/>
        </p:spPr>
        <p:style>
          <a:lnRef idx="1">
            <a:schemeClr val="dk1"/>
          </a:lnRef>
          <a:fillRef idx="0">
            <a:schemeClr val="dk1"/>
          </a:fillRef>
          <a:effectRef idx="0">
            <a:schemeClr val="dk1"/>
          </a:effectRef>
          <a:fontRef idx="minor">
            <a:schemeClr val="tx1"/>
          </a:fontRef>
        </p:style>
      </p:cxnSp>
      <p:cxnSp>
        <p:nvCxnSpPr>
          <p:cNvPr id="688" name="Straight Connector 687">
            <a:extLst>
              <a:ext uri="{FF2B5EF4-FFF2-40B4-BE49-F238E27FC236}">
                <a16:creationId xmlns:a16="http://schemas.microsoft.com/office/drawing/2014/main" id="{DD538ADF-B403-4FB9-8805-927CD4CA5DC2}"/>
              </a:ext>
            </a:extLst>
          </p:cNvPr>
          <p:cNvCxnSpPr>
            <a:cxnSpLocks/>
          </p:cNvCxnSpPr>
          <p:nvPr/>
        </p:nvCxnSpPr>
        <p:spPr>
          <a:xfrm flipV="1">
            <a:off x="3179987" y="2989455"/>
            <a:ext cx="696360" cy="2478642"/>
          </a:xfrm>
          <a:prstGeom prst="line">
            <a:avLst/>
          </a:prstGeom>
          <a:ln w="12700"/>
        </p:spPr>
        <p:style>
          <a:lnRef idx="1">
            <a:schemeClr val="dk1"/>
          </a:lnRef>
          <a:fillRef idx="0">
            <a:schemeClr val="dk1"/>
          </a:fillRef>
          <a:effectRef idx="0">
            <a:schemeClr val="dk1"/>
          </a:effectRef>
          <a:fontRef idx="minor">
            <a:schemeClr val="tx1"/>
          </a:fontRef>
        </p:style>
      </p:cxnSp>
      <p:cxnSp>
        <p:nvCxnSpPr>
          <p:cNvPr id="689" name="Straight Connector 688">
            <a:extLst>
              <a:ext uri="{FF2B5EF4-FFF2-40B4-BE49-F238E27FC236}">
                <a16:creationId xmlns:a16="http://schemas.microsoft.com/office/drawing/2014/main" id="{FE662096-1B39-4006-9AC6-E7571B093F71}"/>
              </a:ext>
            </a:extLst>
          </p:cNvPr>
          <p:cNvCxnSpPr>
            <a:cxnSpLocks/>
          </p:cNvCxnSpPr>
          <p:nvPr/>
        </p:nvCxnSpPr>
        <p:spPr>
          <a:xfrm flipV="1">
            <a:off x="3204752" y="3623676"/>
            <a:ext cx="717315" cy="1899160"/>
          </a:xfrm>
          <a:prstGeom prst="line">
            <a:avLst/>
          </a:prstGeom>
          <a:ln w="12700"/>
        </p:spPr>
        <p:style>
          <a:lnRef idx="1">
            <a:schemeClr val="dk1"/>
          </a:lnRef>
          <a:fillRef idx="0">
            <a:schemeClr val="dk1"/>
          </a:fillRef>
          <a:effectRef idx="0">
            <a:schemeClr val="dk1"/>
          </a:effectRef>
          <a:fontRef idx="minor">
            <a:schemeClr val="tx1"/>
          </a:fontRef>
        </p:style>
      </p:cxnSp>
      <p:cxnSp>
        <p:nvCxnSpPr>
          <p:cNvPr id="690" name="Straight Connector 689">
            <a:extLst>
              <a:ext uri="{FF2B5EF4-FFF2-40B4-BE49-F238E27FC236}">
                <a16:creationId xmlns:a16="http://schemas.microsoft.com/office/drawing/2014/main" id="{DF83A8A4-A6BE-47F5-8742-A3D3866D3512}"/>
              </a:ext>
            </a:extLst>
          </p:cNvPr>
          <p:cNvCxnSpPr>
            <a:cxnSpLocks/>
          </p:cNvCxnSpPr>
          <p:nvPr/>
        </p:nvCxnSpPr>
        <p:spPr>
          <a:xfrm flipV="1">
            <a:off x="3204752" y="4117407"/>
            <a:ext cx="709695" cy="1458716"/>
          </a:xfrm>
          <a:prstGeom prst="line">
            <a:avLst/>
          </a:prstGeom>
          <a:ln w="12700"/>
        </p:spPr>
        <p:style>
          <a:lnRef idx="1">
            <a:schemeClr val="dk1"/>
          </a:lnRef>
          <a:fillRef idx="0">
            <a:schemeClr val="dk1"/>
          </a:fillRef>
          <a:effectRef idx="0">
            <a:schemeClr val="dk1"/>
          </a:effectRef>
          <a:fontRef idx="minor">
            <a:schemeClr val="tx1"/>
          </a:fontRef>
        </p:style>
      </p:cxnSp>
      <p:cxnSp>
        <p:nvCxnSpPr>
          <p:cNvPr id="691" name="Straight Connector 690">
            <a:extLst>
              <a:ext uri="{FF2B5EF4-FFF2-40B4-BE49-F238E27FC236}">
                <a16:creationId xmlns:a16="http://schemas.microsoft.com/office/drawing/2014/main" id="{56854988-DF2A-4EFA-91EE-E926DF5FB2E9}"/>
              </a:ext>
            </a:extLst>
          </p:cNvPr>
          <p:cNvCxnSpPr>
            <a:cxnSpLocks/>
          </p:cNvCxnSpPr>
          <p:nvPr/>
        </p:nvCxnSpPr>
        <p:spPr>
          <a:xfrm flipV="1">
            <a:off x="3204752" y="4634207"/>
            <a:ext cx="698327" cy="1027235"/>
          </a:xfrm>
          <a:prstGeom prst="line">
            <a:avLst/>
          </a:prstGeom>
          <a:ln w="12700"/>
        </p:spPr>
        <p:style>
          <a:lnRef idx="1">
            <a:schemeClr val="dk1"/>
          </a:lnRef>
          <a:fillRef idx="0">
            <a:schemeClr val="dk1"/>
          </a:fillRef>
          <a:effectRef idx="0">
            <a:schemeClr val="dk1"/>
          </a:effectRef>
          <a:fontRef idx="minor">
            <a:schemeClr val="tx1"/>
          </a:fontRef>
        </p:style>
      </p:cxnSp>
      <p:cxnSp>
        <p:nvCxnSpPr>
          <p:cNvPr id="692" name="Straight Connector 691">
            <a:extLst>
              <a:ext uri="{FF2B5EF4-FFF2-40B4-BE49-F238E27FC236}">
                <a16:creationId xmlns:a16="http://schemas.microsoft.com/office/drawing/2014/main" id="{D1414EE2-0D81-4058-8D90-575CF49EC2B8}"/>
              </a:ext>
            </a:extLst>
          </p:cNvPr>
          <p:cNvCxnSpPr>
            <a:cxnSpLocks/>
          </p:cNvCxnSpPr>
          <p:nvPr/>
        </p:nvCxnSpPr>
        <p:spPr>
          <a:xfrm flipV="1">
            <a:off x="3174937" y="5155255"/>
            <a:ext cx="756983" cy="561082"/>
          </a:xfrm>
          <a:prstGeom prst="line">
            <a:avLst/>
          </a:prstGeom>
          <a:ln w="12700"/>
        </p:spPr>
        <p:style>
          <a:lnRef idx="1">
            <a:schemeClr val="dk1"/>
          </a:lnRef>
          <a:fillRef idx="0">
            <a:schemeClr val="dk1"/>
          </a:fillRef>
          <a:effectRef idx="0">
            <a:schemeClr val="dk1"/>
          </a:effectRef>
          <a:fontRef idx="minor">
            <a:schemeClr val="tx1"/>
          </a:fontRef>
        </p:style>
      </p:cxnSp>
      <p:cxnSp>
        <p:nvCxnSpPr>
          <p:cNvPr id="693" name="Straight Connector 692">
            <a:extLst>
              <a:ext uri="{FF2B5EF4-FFF2-40B4-BE49-F238E27FC236}">
                <a16:creationId xmlns:a16="http://schemas.microsoft.com/office/drawing/2014/main" id="{642F87B3-758D-49C9-BD96-D60AEC9DC80C}"/>
              </a:ext>
            </a:extLst>
          </p:cNvPr>
          <p:cNvCxnSpPr>
            <a:cxnSpLocks/>
          </p:cNvCxnSpPr>
          <p:nvPr/>
        </p:nvCxnSpPr>
        <p:spPr>
          <a:xfrm flipV="1">
            <a:off x="3202519" y="5661442"/>
            <a:ext cx="703418" cy="34551"/>
          </a:xfrm>
          <a:prstGeom prst="line">
            <a:avLst/>
          </a:prstGeom>
          <a:ln w="12700"/>
        </p:spPr>
        <p:style>
          <a:lnRef idx="1">
            <a:schemeClr val="dk1"/>
          </a:lnRef>
          <a:fillRef idx="0">
            <a:schemeClr val="dk1"/>
          </a:fillRef>
          <a:effectRef idx="0">
            <a:schemeClr val="dk1"/>
          </a:effectRef>
          <a:fontRef idx="minor">
            <a:schemeClr val="tx1"/>
          </a:fontRef>
        </p:style>
      </p:cxnSp>
      <p:cxnSp>
        <p:nvCxnSpPr>
          <p:cNvPr id="755" name="Straight Connector 754">
            <a:extLst>
              <a:ext uri="{FF2B5EF4-FFF2-40B4-BE49-F238E27FC236}">
                <a16:creationId xmlns:a16="http://schemas.microsoft.com/office/drawing/2014/main" id="{35D2A2E9-D3CD-4E5F-9CFA-A96FA6BBF3F7}"/>
              </a:ext>
            </a:extLst>
          </p:cNvPr>
          <p:cNvCxnSpPr>
            <a:cxnSpLocks/>
          </p:cNvCxnSpPr>
          <p:nvPr/>
        </p:nvCxnSpPr>
        <p:spPr>
          <a:xfrm>
            <a:off x="4361487" y="2415540"/>
            <a:ext cx="970459" cy="6204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6" name="Straight Connector 755">
            <a:extLst>
              <a:ext uri="{FF2B5EF4-FFF2-40B4-BE49-F238E27FC236}">
                <a16:creationId xmlns:a16="http://schemas.microsoft.com/office/drawing/2014/main" id="{35D6CCA5-FD9C-4863-BAA1-69637754A6FF}"/>
              </a:ext>
            </a:extLst>
          </p:cNvPr>
          <p:cNvCxnSpPr>
            <a:cxnSpLocks/>
          </p:cNvCxnSpPr>
          <p:nvPr/>
        </p:nvCxnSpPr>
        <p:spPr>
          <a:xfrm>
            <a:off x="4341540" y="2504729"/>
            <a:ext cx="990406" cy="1064840"/>
          </a:xfrm>
          <a:prstGeom prst="line">
            <a:avLst/>
          </a:prstGeom>
          <a:ln w="12700"/>
        </p:spPr>
        <p:style>
          <a:lnRef idx="1">
            <a:schemeClr val="dk1"/>
          </a:lnRef>
          <a:fillRef idx="0">
            <a:schemeClr val="dk1"/>
          </a:fillRef>
          <a:effectRef idx="0">
            <a:schemeClr val="dk1"/>
          </a:effectRef>
          <a:fontRef idx="minor">
            <a:schemeClr val="tx1"/>
          </a:fontRef>
        </p:style>
      </p:cxnSp>
      <p:cxnSp>
        <p:nvCxnSpPr>
          <p:cNvPr id="757" name="Straight Connector 756">
            <a:extLst>
              <a:ext uri="{FF2B5EF4-FFF2-40B4-BE49-F238E27FC236}">
                <a16:creationId xmlns:a16="http://schemas.microsoft.com/office/drawing/2014/main" id="{28B74652-3C74-40CF-9438-4F91EF56B848}"/>
              </a:ext>
            </a:extLst>
          </p:cNvPr>
          <p:cNvCxnSpPr>
            <a:cxnSpLocks/>
          </p:cNvCxnSpPr>
          <p:nvPr/>
        </p:nvCxnSpPr>
        <p:spPr>
          <a:xfrm>
            <a:off x="4316087" y="2546048"/>
            <a:ext cx="1067147" cy="1551923"/>
          </a:xfrm>
          <a:prstGeom prst="line">
            <a:avLst/>
          </a:prstGeom>
          <a:ln w="12700"/>
        </p:spPr>
        <p:style>
          <a:lnRef idx="1">
            <a:schemeClr val="dk1"/>
          </a:lnRef>
          <a:fillRef idx="0">
            <a:schemeClr val="dk1"/>
          </a:fillRef>
          <a:effectRef idx="0">
            <a:schemeClr val="dk1"/>
          </a:effectRef>
          <a:fontRef idx="minor">
            <a:schemeClr val="tx1"/>
          </a:fontRef>
        </p:style>
      </p:cxnSp>
      <p:cxnSp>
        <p:nvCxnSpPr>
          <p:cNvPr id="758" name="Straight Connector 757">
            <a:extLst>
              <a:ext uri="{FF2B5EF4-FFF2-40B4-BE49-F238E27FC236}">
                <a16:creationId xmlns:a16="http://schemas.microsoft.com/office/drawing/2014/main" id="{C50A2496-BECE-46BA-B032-45D1337CF431}"/>
              </a:ext>
            </a:extLst>
          </p:cNvPr>
          <p:cNvCxnSpPr>
            <a:cxnSpLocks/>
          </p:cNvCxnSpPr>
          <p:nvPr/>
        </p:nvCxnSpPr>
        <p:spPr>
          <a:xfrm>
            <a:off x="4263164" y="2595880"/>
            <a:ext cx="1093696" cy="2038328"/>
          </a:xfrm>
          <a:prstGeom prst="line">
            <a:avLst/>
          </a:prstGeom>
          <a:ln w="12700"/>
        </p:spPr>
        <p:style>
          <a:lnRef idx="1">
            <a:schemeClr val="dk1"/>
          </a:lnRef>
          <a:fillRef idx="0">
            <a:schemeClr val="dk1"/>
          </a:fillRef>
          <a:effectRef idx="0">
            <a:schemeClr val="dk1"/>
          </a:effectRef>
          <a:fontRef idx="minor">
            <a:schemeClr val="tx1"/>
          </a:fontRef>
        </p:style>
      </p:cxnSp>
      <p:cxnSp>
        <p:nvCxnSpPr>
          <p:cNvPr id="787" name="Straight Connector 786">
            <a:extLst>
              <a:ext uri="{FF2B5EF4-FFF2-40B4-BE49-F238E27FC236}">
                <a16:creationId xmlns:a16="http://schemas.microsoft.com/office/drawing/2014/main" id="{AD96AEE9-8A6E-48C5-BBC0-5E80C1DA77BF}"/>
              </a:ext>
            </a:extLst>
          </p:cNvPr>
          <p:cNvCxnSpPr>
            <a:cxnSpLocks/>
          </p:cNvCxnSpPr>
          <p:nvPr/>
        </p:nvCxnSpPr>
        <p:spPr>
          <a:xfrm>
            <a:off x="4359647" y="2911106"/>
            <a:ext cx="933713" cy="210153"/>
          </a:xfrm>
          <a:prstGeom prst="line">
            <a:avLst/>
          </a:prstGeom>
          <a:ln w="12700"/>
        </p:spPr>
        <p:style>
          <a:lnRef idx="1">
            <a:schemeClr val="dk1"/>
          </a:lnRef>
          <a:fillRef idx="0">
            <a:schemeClr val="dk1"/>
          </a:fillRef>
          <a:effectRef idx="0">
            <a:schemeClr val="dk1"/>
          </a:effectRef>
          <a:fontRef idx="minor">
            <a:schemeClr val="tx1"/>
          </a:fontRef>
        </p:style>
      </p:cxnSp>
      <p:cxnSp>
        <p:nvCxnSpPr>
          <p:cNvPr id="788" name="Straight Connector 787">
            <a:extLst>
              <a:ext uri="{FF2B5EF4-FFF2-40B4-BE49-F238E27FC236}">
                <a16:creationId xmlns:a16="http://schemas.microsoft.com/office/drawing/2014/main" id="{D2766029-39CD-4060-8E1C-15A923F223C7}"/>
              </a:ext>
            </a:extLst>
          </p:cNvPr>
          <p:cNvCxnSpPr>
            <a:cxnSpLocks/>
          </p:cNvCxnSpPr>
          <p:nvPr/>
        </p:nvCxnSpPr>
        <p:spPr>
          <a:xfrm>
            <a:off x="4371355" y="2964446"/>
            <a:ext cx="988060" cy="649578"/>
          </a:xfrm>
          <a:prstGeom prst="line">
            <a:avLst/>
          </a:prstGeom>
          <a:ln w="12700"/>
        </p:spPr>
        <p:style>
          <a:lnRef idx="1">
            <a:schemeClr val="dk1"/>
          </a:lnRef>
          <a:fillRef idx="0">
            <a:schemeClr val="dk1"/>
          </a:fillRef>
          <a:effectRef idx="0">
            <a:schemeClr val="dk1"/>
          </a:effectRef>
          <a:fontRef idx="minor">
            <a:schemeClr val="tx1"/>
          </a:fontRef>
        </p:style>
      </p:cxnSp>
      <p:cxnSp>
        <p:nvCxnSpPr>
          <p:cNvPr id="789" name="Straight Connector 788">
            <a:extLst>
              <a:ext uri="{FF2B5EF4-FFF2-40B4-BE49-F238E27FC236}">
                <a16:creationId xmlns:a16="http://schemas.microsoft.com/office/drawing/2014/main" id="{F58827BF-5A58-4EE7-B51B-CF374A366541}"/>
              </a:ext>
            </a:extLst>
          </p:cNvPr>
          <p:cNvCxnSpPr>
            <a:cxnSpLocks/>
          </p:cNvCxnSpPr>
          <p:nvPr/>
        </p:nvCxnSpPr>
        <p:spPr>
          <a:xfrm>
            <a:off x="4341540" y="3019342"/>
            <a:ext cx="1041694" cy="1131969"/>
          </a:xfrm>
          <a:prstGeom prst="line">
            <a:avLst/>
          </a:prstGeom>
          <a:ln w="12700"/>
        </p:spPr>
        <p:style>
          <a:lnRef idx="1">
            <a:schemeClr val="dk1"/>
          </a:lnRef>
          <a:fillRef idx="0">
            <a:schemeClr val="dk1"/>
          </a:fillRef>
          <a:effectRef idx="0">
            <a:schemeClr val="dk1"/>
          </a:effectRef>
          <a:fontRef idx="minor">
            <a:schemeClr val="tx1"/>
          </a:fontRef>
        </p:style>
      </p:cxnSp>
      <p:cxnSp>
        <p:nvCxnSpPr>
          <p:cNvPr id="790" name="Straight Connector 789">
            <a:extLst>
              <a:ext uri="{FF2B5EF4-FFF2-40B4-BE49-F238E27FC236}">
                <a16:creationId xmlns:a16="http://schemas.microsoft.com/office/drawing/2014/main" id="{36827ED9-5428-4819-84F4-EEA673C2DD0C}"/>
              </a:ext>
            </a:extLst>
          </p:cNvPr>
          <p:cNvCxnSpPr>
            <a:cxnSpLocks/>
          </p:cNvCxnSpPr>
          <p:nvPr/>
        </p:nvCxnSpPr>
        <p:spPr>
          <a:xfrm>
            <a:off x="4280665" y="3121259"/>
            <a:ext cx="1077327" cy="1520597"/>
          </a:xfrm>
          <a:prstGeom prst="line">
            <a:avLst/>
          </a:prstGeom>
          <a:ln w="12700"/>
        </p:spPr>
        <p:style>
          <a:lnRef idx="1">
            <a:schemeClr val="dk1"/>
          </a:lnRef>
          <a:fillRef idx="0">
            <a:schemeClr val="dk1"/>
          </a:fillRef>
          <a:effectRef idx="0">
            <a:schemeClr val="dk1"/>
          </a:effectRef>
          <a:fontRef idx="minor">
            <a:schemeClr val="tx1"/>
          </a:fontRef>
        </p:style>
      </p:cxnSp>
      <p:cxnSp>
        <p:nvCxnSpPr>
          <p:cNvPr id="816" name="Straight Connector 815">
            <a:extLst>
              <a:ext uri="{FF2B5EF4-FFF2-40B4-BE49-F238E27FC236}">
                <a16:creationId xmlns:a16="http://schemas.microsoft.com/office/drawing/2014/main" id="{7704C7FE-C06B-40BA-979B-81C9021FC662}"/>
              </a:ext>
            </a:extLst>
          </p:cNvPr>
          <p:cNvCxnSpPr>
            <a:cxnSpLocks/>
          </p:cNvCxnSpPr>
          <p:nvPr/>
        </p:nvCxnSpPr>
        <p:spPr>
          <a:xfrm flipV="1">
            <a:off x="4371193" y="3166448"/>
            <a:ext cx="922167" cy="283396"/>
          </a:xfrm>
          <a:prstGeom prst="line">
            <a:avLst/>
          </a:prstGeom>
          <a:ln w="12700"/>
        </p:spPr>
        <p:style>
          <a:lnRef idx="1">
            <a:schemeClr val="dk1"/>
          </a:lnRef>
          <a:fillRef idx="0">
            <a:schemeClr val="dk1"/>
          </a:fillRef>
          <a:effectRef idx="0">
            <a:schemeClr val="dk1"/>
          </a:effectRef>
          <a:fontRef idx="minor">
            <a:schemeClr val="tx1"/>
          </a:fontRef>
        </p:style>
      </p:cxnSp>
      <p:cxnSp>
        <p:nvCxnSpPr>
          <p:cNvPr id="817" name="Straight Connector 816">
            <a:extLst>
              <a:ext uri="{FF2B5EF4-FFF2-40B4-BE49-F238E27FC236}">
                <a16:creationId xmlns:a16="http://schemas.microsoft.com/office/drawing/2014/main" id="{A5C53C58-FEA6-490D-846A-EBA8FFEA6B06}"/>
              </a:ext>
            </a:extLst>
          </p:cNvPr>
          <p:cNvCxnSpPr>
            <a:cxnSpLocks/>
          </p:cNvCxnSpPr>
          <p:nvPr/>
        </p:nvCxnSpPr>
        <p:spPr>
          <a:xfrm>
            <a:off x="4359256" y="3522873"/>
            <a:ext cx="978885" cy="106008"/>
          </a:xfrm>
          <a:prstGeom prst="line">
            <a:avLst/>
          </a:prstGeom>
          <a:ln w="12700"/>
        </p:spPr>
        <p:style>
          <a:lnRef idx="1">
            <a:schemeClr val="dk1"/>
          </a:lnRef>
          <a:fillRef idx="0">
            <a:schemeClr val="dk1"/>
          </a:fillRef>
          <a:effectRef idx="0">
            <a:schemeClr val="dk1"/>
          </a:effectRef>
          <a:fontRef idx="minor">
            <a:schemeClr val="tx1"/>
          </a:fontRef>
        </p:style>
      </p:cxnSp>
      <p:cxnSp>
        <p:nvCxnSpPr>
          <p:cNvPr id="818" name="Straight Connector 817">
            <a:extLst>
              <a:ext uri="{FF2B5EF4-FFF2-40B4-BE49-F238E27FC236}">
                <a16:creationId xmlns:a16="http://schemas.microsoft.com/office/drawing/2014/main" id="{EA5C6B86-E981-41F6-B25F-8E571C8243E3}"/>
              </a:ext>
            </a:extLst>
          </p:cNvPr>
          <p:cNvCxnSpPr>
            <a:cxnSpLocks/>
          </p:cNvCxnSpPr>
          <p:nvPr/>
        </p:nvCxnSpPr>
        <p:spPr>
          <a:xfrm>
            <a:off x="4333803" y="3564192"/>
            <a:ext cx="1018871" cy="575098"/>
          </a:xfrm>
          <a:prstGeom prst="line">
            <a:avLst/>
          </a:prstGeom>
          <a:ln w="12700"/>
        </p:spPr>
        <p:style>
          <a:lnRef idx="1">
            <a:schemeClr val="dk1"/>
          </a:lnRef>
          <a:fillRef idx="0">
            <a:schemeClr val="dk1"/>
          </a:fillRef>
          <a:effectRef idx="0">
            <a:schemeClr val="dk1"/>
          </a:effectRef>
          <a:fontRef idx="minor">
            <a:schemeClr val="tx1"/>
          </a:fontRef>
        </p:style>
      </p:cxnSp>
      <p:cxnSp>
        <p:nvCxnSpPr>
          <p:cNvPr id="819" name="Straight Connector 818">
            <a:extLst>
              <a:ext uri="{FF2B5EF4-FFF2-40B4-BE49-F238E27FC236}">
                <a16:creationId xmlns:a16="http://schemas.microsoft.com/office/drawing/2014/main" id="{F400B1E5-2EBD-462F-B9E0-317587C9FA2B}"/>
              </a:ext>
            </a:extLst>
          </p:cNvPr>
          <p:cNvCxnSpPr>
            <a:cxnSpLocks/>
          </p:cNvCxnSpPr>
          <p:nvPr/>
        </p:nvCxnSpPr>
        <p:spPr>
          <a:xfrm>
            <a:off x="4280880" y="3614024"/>
            <a:ext cx="1093481" cy="1024031"/>
          </a:xfrm>
          <a:prstGeom prst="line">
            <a:avLst/>
          </a:prstGeom>
          <a:ln w="12700"/>
        </p:spPr>
        <p:style>
          <a:lnRef idx="1">
            <a:schemeClr val="dk1"/>
          </a:lnRef>
          <a:fillRef idx="0">
            <a:schemeClr val="dk1"/>
          </a:fillRef>
          <a:effectRef idx="0">
            <a:schemeClr val="dk1"/>
          </a:effectRef>
          <a:fontRef idx="minor">
            <a:schemeClr val="tx1"/>
          </a:fontRef>
        </p:style>
      </p:cxnSp>
      <p:cxnSp>
        <p:nvCxnSpPr>
          <p:cNvPr id="820" name="Straight Connector 819">
            <a:extLst>
              <a:ext uri="{FF2B5EF4-FFF2-40B4-BE49-F238E27FC236}">
                <a16:creationId xmlns:a16="http://schemas.microsoft.com/office/drawing/2014/main" id="{2DF17F7C-74AC-42E3-8D1A-7C308AC04CDC}"/>
              </a:ext>
            </a:extLst>
          </p:cNvPr>
          <p:cNvCxnSpPr>
            <a:cxnSpLocks/>
          </p:cNvCxnSpPr>
          <p:nvPr/>
        </p:nvCxnSpPr>
        <p:spPr>
          <a:xfrm flipV="1">
            <a:off x="4377363" y="3198494"/>
            <a:ext cx="915997" cy="730756"/>
          </a:xfrm>
          <a:prstGeom prst="line">
            <a:avLst/>
          </a:prstGeom>
          <a:ln w="12700"/>
        </p:spPr>
        <p:style>
          <a:lnRef idx="1">
            <a:schemeClr val="dk1"/>
          </a:lnRef>
          <a:fillRef idx="0">
            <a:schemeClr val="dk1"/>
          </a:fillRef>
          <a:effectRef idx="0">
            <a:schemeClr val="dk1"/>
          </a:effectRef>
          <a:fontRef idx="minor">
            <a:schemeClr val="tx1"/>
          </a:fontRef>
        </p:style>
      </p:cxnSp>
      <p:cxnSp>
        <p:nvCxnSpPr>
          <p:cNvPr id="821" name="Straight Connector 820">
            <a:extLst>
              <a:ext uri="{FF2B5EF4-FFF2-40B4-BE49-F238E27FC236}">
                <a16:creationId xmlns:a16="http://schemas.microsoft.com/office/drawing/2014/main" id="{CF3D31E7-306C-45E4-B2BD-A7E15F7E46F6}"/>
              </a:ext>
            </a:extLst>
          </p:cNvPr>
          <p:cNvCxnSpPr>
            <a:cxnSpLocks/>
          </p:cNvCxnSpPr>
          <p:nvPr/>
        </p:nvCxnSpPr>
        <p:spPr>
          <a:xfrm flipV="1">
            <a:off x="4389071" y="3646638"/>
            <a:ext cx="942561" cy="335952"/>
          </a:xfrm>
          <a:prstGeom prst="line">
            <a:avLst/>
          </a:prstGeom>
          <a:ln w="12700"/>
        </p:spPr>
        <p:style>
          <a:lnRef idx="1">
            <a:schemeClr val="dk1"/>
          </a:lnRef>
          <a:fillRef idx="0">
            <a:schemeClr val="dk1"/>
          </a:fillRef>
          <a:effectRef idx="0">
            <a:schemeClr val="dk1"/>
          </a:effectRef>
          <a:fontRef idx="minor">
            <a:schemeClr val="tx1"/>
          </a:fontRef>
        </p:style>
      </p:cxnSp>
      <p:cxnSp>
        <p:nvCxnSpPr>
          <p:cNvPr id="822" name="Straight Connector 821">
            <a:extLst>
              <a:ext uri="{FF2B5EF4-FFF2-40B4-BE49-F238E27FC236}">
                <a16:creationId xmlns:a16="http://schemas.microsoft.com/office/drawing/2014/main" id="{3C482153-0FB5-405B-975A-E53B2A0B48D0}"/>
              </a:ext>
            </a:extLst>
          </p:cNvPr>
          <p:cNvCxnSpPr>
            <a:cxnSpLocks/>
          </p:cNvCxnSpPr>
          <p:nvPr/>
        </p:nvCxnSpPr>
        <p:spPr>
          <a:xfrm>
            <a:off x="4359256" y="4037486"/>
            <a:ext cx="1010477" cy="101804"/>
          </a:xfrm>
          <a:prstGeom prst="line">
            <a:avLst/>
          </a:prstGeom>
          <a:ln w="12700"/>
        </p:spPr>
        <p:style>
          <a:lnRef idx="1">
            <a:schemeClr val="dk1"/>
          </a:lnRef>
          <a:fillRef idx="0">
            <a:schemeClr val="dk1"/>
          </a:fillRef>
          <a:effectRef idx="0">
            <a:schemeClr val="dk1"/>
          </a:effectRef>
          <a:fontRef idx="minor">
            <a:schemeClr val="tx1"/>
          </a:fontRef>
        </p:style>
      </p:cxnSp>
      <p:cxnSp>
        <p:nvCxnSpPr>
          <p:cNvPr id="823" name="Straight Connector 822">
            <a:extLst>
              <a:ext uri="{FF2B5EF4-FFF2-40B4-BE49-F238E27FC236}">
                <a16:creationId xmlns:a16="http://schemas.microsoft.com/office/drawing/2014/main" id="{CDDA4F9B-D666-49D0-A820-41F11A0D7EAC}"/>
              </a:ext>
            </a:extLst>
          </p:cNvPr>
          <p:cNvCxnSpPr>
            <a:cxnSpLocks/>
          </p:cNvCxnSpPr>
          <p:nvPr/>
        </p:nvCxnSpPr>
        <p:spPr>
          <a:xfrm>
            <a:off x="4298381" y="4139403"/>
            <a:ext cx="1059405" cy="498652"/>
          </a:xfrm>
          <a:prstGeom prst="line">
            <a:avLst/>
          </a:prstGeom>
          <a:ln w="12700"/>
        </p:spPr>
        <p:style>
          <a:lnRef idx="1">
            <a:schemeClr val="dk1"/>
          </a:lnRef>
          <a:fillRef idx="0">
            <a:schemeClr val="dk1"/>
          </a:fillRef>
          <a:effectRef idx="0">
            <a:schemeClr val="dk1"/>
          </a:effectRef>
          <a:fontRef idx="minor">
            <a:schemeClr val="tx1"/>
          </a:fontRef>
        </p:style>
      </p:cxnSp>
      <p:cxnSp>
        <p:nvCxnSpPr>
          <p:cNvPr id="912" name="Straight Connector 911">
            <a:extLst>
              <a:ext uri="{FF2B5EF4-FFF2-40B4-BE49-F238E27FC236}">
                <a16:creationId xmlns:a16="http://schemas.microsoft.com/office/drawing/2014/main" id="{B7258B24-9286-4C44-872D-EB7C31753094}"/>
              </a:ext>
            </a:extLst>
          </p:cNvPr>
          <p:cNvCxnSpPr>
            <a:cxnSpLocks/>
          </p:cNvCxnSpPr>
          <p:nvPr/>
        </p:nvCxnSpPr>
        <p:spPr>
          <a:xfrm flipV="1">
            <a:off x="4362340" y="3280967"/>
            <a:ext cx="969292" cy="1147142"/>
          </a:xfrm>
          <a:prstGeom prst="line">
            <a:avLst/>
          </a:prstGeom>
          <a:ln w="12700"/>
        </p:spPr>
        <p:style>
          <a:lnRef idx="1">
            <a:schemeClr val="dk1"/>
          </a:lnRef>
          <a:fillRef idx="0">
            <a:schemeClr val="dk1"/>
          </a:fillRef>
          <a:effectRef idx="0">
            <a:schemeClr val="dk1"/>
          </a:effectRef>
          <a:fontRef idx="minor">
            <a:schemeClr val="tx1"/>
          </a:fontRef>
        </p:style>
      </p:cxnSp>
      <p:cxnSp>
        <p:nvCxnSpPr>
          <p:cNvPr id="913" name="Straight Connector 912">
            <a:extLst>
              <a:ext uri="{FF2B5EF4-FFF2-40B4-BE49-F238E27FC236}">
                <a16:creationId xmlns:a16="http://schemas.microsoft.com/office/drawing/2014/main" id="{35ECAC21-E2E9-4EFD-8512-95216E12A11A}"/>
              </a:ext>
            </a:extLst>
          </p:cNvPr>
          <p:cNvCxnSpPr>
            <a:cxnSpLocks/>
          </p:cNvCxnSpPr>
          <p:nvPr/>
        </p:nvCxnSpPr>
        <p:spPr>
          <a:xfrm flipV="1">
            <a:off x="4350403" y="3799691"/>
            <a:ext cx="960737" cy="701446"/>
          </a:xfrm>
          <a:prstGeom prst="line">
            <a:avLst/>
          </a:prstGeom>
          <a:ln w="12700"/>
        </p:spPr>
        <p:style>
          <a:lnRef idx="1">
            <a:schemeClr val="dk1"/>
          </a:lnRef>
          <a:fillRef idx="0">
            <a:schemeClr val="dk1"/>
          </a:fillRef>
          <a:effectRef idx="0">
            <a:schemeClr val="dk1"/>
          </a:effectRef>
          <a:fontRef idx="minor">
            <a:schemeClr val="tx1"/>
          </a:fontRef>
        </p:style>
      </p:cxnSp>
      <p:cxnSp>
        <p:nvCxnSpPr>
          <p:cNvPr id="914" name="Straight Connector 913">
            <a:extLst>
              <a:ext uri="{FF2B5EF4-FFF2-40B4-BE49-F238E27FC236}">
                <a16:creationId xmlns:a16="http://schemas.microsoft.com/office/drawing/2014/main" id="{4FE39055-D7B7-40E3-9C0C-9E322D7623B1}"/>
              </a:ext>
            </a:extLst>
          </p:cNvPr>
          <p:cNvCxnSpPr>
            <a:cxnSpLocks/>
          </p:cNvCxnSpPr>
          <p:nvPr/>
        </p:nvCxnSpPr>
        <p:spPr>
          <a:xfrm flipV="1">
            <a:off x="4353467" y="4220974"/>
            <a:ext cx="960213" cy="314259"/>
          </a:xfrm>
          <a:prstGeom prst="line">
            <a:avLst/>
          </a:prstGeom>
          <a:ln w="12700"/>
        </p:spPr>
        <p:style>
          <a:lnRef idx="1">
            <a:schemeClr val="dk1"/>
          </a:lnRef>
          <a:fillRef idx="0">
            <a:schemeClr val="dk1"/>
          </a:fillRef>
          <a:effectRef idx="0">
            <a:schemeClr val="dk1"/>
          </a:effectRef>
          <a:fontRef idx="minor">
            <a:schemeClr val="tx1"/>
          </a:fontRef>
        </p:style>
      </p:cxnSp>
      <p:cxnSp>
        <p:nvCxnSpPr>
          <p:cNvPr id="915" name="Straight Connector 914">
            <a:extLst>
              <a:ext uri="{FF2B5EF4-FFF2-40B4-BE49-F238E27FC236}">
                <a16:creationId xmlns:a16="http://schemas.microsoft.com/office/drawing/2014/main" id="{C9A52764-2FB6-4DCF-901A-19FE8ADDAAE2}"/>
              </a:ext>
            </a:extLst>
          </p:cNvPr>
          <p:cNvCxnSpPr>
            <a:cxnSpLocks/>
          </p:cNvCxnSpPr>
          <p:nvPr/>
        </p:nvCxnSpPr>
        <p:spPr>
          <a:xfrm>
            <a:off x="4332451" y="4610767"/>
            <a:ext cx="960909" cy="143836"/>
          </a:xfrm>
          <a:prstGeom prst="line">
            <a:avLst/>
          </a:prstGeom>
          <a:ln w="12700"/>
        </p:spPr>
        <p:style>
          <a:lnRef idx="1">
            <a:schemeClr val="dk1"/>
          </a:lnRef>
          <a:fillRef idx="0">
            <a:schemeClr val="dk1"/>
          </a:fillRef>
          <a:effectRef idx="0">
            <a:schemeClr val="dk1"/>
          </a:effectRef>
          <a:fontRef idx="minor">
            <a:schemeClr val="tx1"/>
          </a:fontRef>
        </p:style>
      </p:cxnSp>
      <p:cxnSp>
        <p:nvCxnSpPr>
          <p:cNvPr id="916" name="Straight Connector 915">
            <a:extLst>
              <a:ext uri="{FF2B5EF4-FFF2-40B4-BE49-F238E27FC236}">
                <a16:creationId xmlns:a16="http://schemas.microsoft.com/office/drawing/2014/main" id="{7E7B790D-EEE9-4F72-A6AF-A1128E90F632}"/>
              </a:ext>
            </a:extLst>
          </p:cNvPr>
          <p:cNvCxnSpPr>
            <a:cxnSpLocks/>
          </p:cNvCxnSpPr>
          <p:nvPr/>
        </p:nvCxnSpPr>
        <p:spPr>
          <a:xfrm flipV="1">
            <a:off x="4368510" y="3345021"/>
            <a:ext cx="976416" cy="1562494"/>
          </a:xfrm>
          <a:prstGeom prst="line">
            <a:avLst/>
          </a:prstGeom>
          <a:ln w="12700"/>
        </p:spPr>
        <p:style>
          <a:lnRef idx="1">
            <a:schemeClr val="dk1"/>
          </a:lnRef>
          <a:fillRef idx="0">
            <a:schemeClr val="dk1"/>
          </a:fillRef>
          <a:effectRef idx="0">
            <a:schemeClr val="dk1"/>
          </a:effectRef>
          <a:fontRef idx="minor">
            <a:schemeClr val="tx1"/>
          </a:fontRef>
        </p:style>
      </p:cxnSp>
      <p:cxnSp>
        <p:nvCxnSpPr>
          <p:cNvPr id="917" name="Straight Connector 916">
            <a:extLst>
              <a:ext uri="{FF2B5EF4-FFF2-40B4-BE49-F238E27FC236}">
                <a16:creationId xmlns:a16="http://schemas.microsoft.com/office/drawing/2014/main" id="{462A5DBB-B692-460D-A662-D0D466562393}"/>
              </a:ext>
            </a:extLst>
          </p:cNvPr>
          <p:cNvCxnSpPr>
            <a:cxnSpLocks/>
          </p:cNvCxnSpPr>
          <p:nvPr/>
        </p:nvCxnSpPr>
        <p:spPr>
          <a:xfrm flipV="1">
            <a:off x="4380218" y="3799691"/>
            <a:ext cx="930922" cy="1161164"/>
          </a:xfrm>
          <a:prstGeom prst="line">
            <a:avLst/>
          </a:prstGeom>
          <a:ln w="12700"/>
        </p:spPr>
        <p:style>
          <a:lnRef idx="1">
            <a:schemeClr val="dk1"/>
          </a:lnRef>
          <a:fillRef idx="0">
            <a:schemeClr val="dk1"/>
          </a:fillRef>
          <a:effectRef idx="0">
            <a:schemeClr val="dk1"/>
          </a:effectRef>
          <a:fontRef idx="minor">
            <a:schemeClr val="tx1"/>
          </a:fontRef>
        </p:style>
      </p:cxnSp>
      <p:cxnSp>
        <p:nvCxnSpPr>
          <p:cNvPr id="918" name="Straight Connector 917">
            <a:extLst>
              <a:ext uri="{FF2B5EF4-FFF2-40B4-BE49-F238E27FC236}">
                <a16:creationId xmlns:a16="http://schemas.microsoft.com/office/drawing/2014/main" id="{C9E2C8BD-1209-4684-B619-72F38951B43D}"/>
              </a:ext>
            </a:extLst>
          </p:cNvPr>
          <p:cNvCxnSpPr>
            <a:cxnSpLocks/>
          </p:cNvCxnSpPr>
          <p:nvPr/>
        </p:nvCxnSpPr>
        <p:spPr>
          <a:xfrm flipV="1">
            <a:off x="4350403" y="4220974"/>
            <a:ext cx="963277" cy="794776"/>
          </a:xfrm>
          <a:prstGeom prst="line">
            <a:avLst/>
          </a:prstGeom>
          <a:ln w="12700"/>
        </p:spPr>
        <p:style>
          <a:lnRef idx="1">
            <a:schemeClr val="dk1"/>
          </a:lnRef>
          <a:fillRef idx="0">
            <a:schemeClr val="dk1"/>
          </a:fillRef>
          <a:effectRef idx="0">
            <a:schemeClr val="dk1"/>
          </a:effectRef>
          <a:fontRef idx="minor">
            <a:schemeClr val="tx1"/>
          </a:fontRef>
        </p:style>
      </p:cxnSp>
      <p:cxnSp>
        <p:nvCxnSpPr>
          <p:cNvPr id="919" name="Straight Connector 918">
            <a:extLst>
              <a:ext uri="{FF2B5EF4-FFF2-40B4-BE49-F238E27FC236}">
                <a16:creationId xmlns:a16="http://schemas.microsoft.com/office/drawing/2014/main" id="{AC815F53-40E8-4779-9C8C-B3989F7158FE}"/>
              </a:ext>
            </a:extLst>
          </p:cNvPr>
          <p:cNvCxnSpPr>
            <a:cxnSpLocks/>
          </p:cNvCxnSpPr>
          <p:nvPr/>
        </p:nvCxnSpPr>
        <p:spPr>
          <a:xfrm flipV="1">
            <a:off x="4289528" y="4820920"/>
            <a:ext cx="1021612" cy="296748"/>
          </a:xfrm>
          <a:prstGeom prst="line">
            <a:avLst/>
          </a:prstGeom>
          <a:ln w="12700"/>
        </p:spPr>
        <p:style>
          <a:lnRef idx="1">
            <a:schemeClr val="dk1"/>
          </a:lnRef>
          <a:fillRef idx="0">
            <a:schemeClr val="dk1"/>
          </a:fillRef>
          <a:effectRef idx="0">
            <a:schemeClr val="dk1"/>
          </a:effectRef>
          <a:fontRef idx="minor">
            <a:schemeClr val="tx1"/>
          </a:fontRef>
        </p:style>
      </p:cxnSp>
      <p:cxnSp>
        <p:nvCxnSpPr>
          <p:cNvPr id="1380" name="Straight Connector 1379">
            <a:extLst>
              <a:ext uri="{FF2B5EF4-FFF2-40B4-BE49-F238E27FC236}">
                <a16:creationId xmlns:a16="http://schemas.microsoft.com/office/drawing/2014/main" id="{55FB092C-2FC1-4CA8-8C3E-93A31D17DB30}"/>
              </a:ext>
            </a:extLst>
          </p:cNvPr>
          <p:cNvCxnSpPr>
            <a:cxnSpLocks/>
          </p:cNvCxnSpPr>
          <p:nvPr/>
        </p:nvCxnSpPr>
        <p:spPr>
          <a:xfrm flipH="1">
            <a:off x="4299718" y="3345021"/>
            <a:ext cx="1045208" cy="2051698"/>
          </a:xfrm>
          <a:prstGeom prst="line">
            <a:avLst/>
          </a:prstGeom>
          <a:ln w="12700"/>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a16="http://schemas.microsoft.com/office/drawing/2014/main" id="{9AD59DEA-6A9C-4EC9-A3F2-4A61884C27BD}"/>
              </a:ext>
            </a:extLst>
          </p:cNvPr>
          <p:cNvCxnSpPr>
            <a:cxnSpLocks/>
          </p:cNvCxnSpPr>
          <p:nvPr/>
        </p:nvCxnSpPr>
        <p:spPr>
          <a:xfrm flipH="1">
            <a:off x="4341540" y="3674248"/>
            <a:ext cx="984553" cy="1750401"/>
          </a:xfrm>
          <a:prstGeom prst="line">
            <a:avLst/>
          </a:prstGeom>
          <a:ln w="12700"/>
        </p:spPr>
        <p:style>
          <a:lnRef idx="1">
            <a:schemeClr val="dk1"/>
          </a:lnRef>
          <a:fillRef idx="0">
            <a:schemeClr val="dk1"/>
          </a:fillRef>
          <a:effectRef idx="0">
            <a:schemeClr val="dk1"/>
          </a:effectRef>
          <a:fontRef idx="minor">
            <a:schemeClr val="tx1"/>
          </a:fontRef>
        </p:style>
      </p:cxnSp>
      <p:cxnSp>
        <p:nvCxnSpPr>
          <p:cNvPr id="1000" name="Straight Connector 999">
            <a:extLst>
              <a:ext uri="{FF2B5EF4-FFF2-40B4-BE49-F238E27FC236}">
                <a16:creationId xmlns:a16="http://schemas.microsoft.com/office/drawing/2014/main" id="{50B8532E-A853-4D13-81D2-2BF78A7A6A8D}"/>
              </a:ext>
            </a:extLst>
          </p:cNvPr>
          <p:cNvCxnSpPr>
            <a:cxnSpLocks/>
          </p:cNvCxnSpPr>
          <p:nvPr/>
        </p:nvCxnSpPr>
        <p:spPr>
          <a:xfrm flipH="1">
            <a:off x="4341540" y="4253228"/>
            <a:ext cx="959557" cy="1171421"/>
          </a:xfrm>
          <a:prstGeom prst="line">
            <a:avLst/>
          </a:prstGeom>
          <a:ln w="12700"/>
        </p:spPr>
        <p:style>
          <a:lnRef idx="1">
            <a:schemeClr val="dk1"/>
          </a:lnRef>
          <a:fillRef idx="0">
            <a:schemeClr val="dk1"/>
          </a:fillRef>
          <a:effectRef idx="0">
            <a:schemeClr val="dk1"/>
          </a:effectRef>
          <a:fontRef idx="minor">
            <a:schemeClr val="tx1"/>
          </a:fontRef>
        </p:style>
      </p:cxnSp>
      <p:cxnSp>
        <p:nvCxnSpPr>
          <p:cNvPr id="1002" name="Straight Connector 1001">
            <a:extLst>
              <a:ext uri="{FF2B5EF4-FFF2-40B4-BE49-F238E27FC236}">
                <a16:creationId xmlns:a16="http://schemas.microsoft.com/office/drawing/2014/main" id="{36140A25-F595-41D8-B07D-4475CE77B7AF}"/>
              </a:ext>
            </a:extLst>
          </p:cNvPr>
          <p:cNvCxnSpPr>
            <a:cxnSpLocks/>
          </p:cNvCxnSpPr>
          <p:nvPr/>
        </p:nvCxnSpPr>
        <p:spPr>
          <a:xfrm flipH="1">
            <a:off x="4341540" y="4833141"/>
            <a:ext cx="959557" cy="591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88" name="Straight Arrow Connector 1387">
            <a:extLst>
              <a:ext uri="{FF2B5EF4-FFF2-40B4-BE49-F238E27FC236}">
                <a16:creationId xmlns:a16="http://schemas.microsoft.com/office/drawing/2014/main" id="{2E992DC3-7752-4AAC-A549-02BEFD7B96EB}"/>
              </a:ext>
            </a:extLst>
          </p:cNvPr>
          <p:cNvCxnSpPr/>
          <p:nvPr/>
        </p:nvCxnSpPr>
        <p:spPr>
          <a:xfrm>
            <a:off x="5806440" y="3198494"/>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8" name="Straight Arrow Connector 1007">
            <a:extLst>
              <a:ext uri="{FF2B5EF4-FFF2-40B4-BE49-F238E27FC236}">
                <a16:creationId xmlns:a16="http://schemas.microsoft.com/office/drawing/2014/main" id="{2A33312E-6D90-4B9E-8269-84BE511B01B7}"/>
              </a:ext>
            </a:extLst>
          </p:cNvPr>
          <p:cNvCxnSpPr/>
          <p:nvPr/>
        </p:nvCxnSpPr>
        <p:spPr>
          <a:xfrm>
            <a:off x="5806440" y="3742054"/>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9" name="Straight Arrow Connector 1008">
            <a:extLst>
              <a:ext uri="{FF2B5EF4-FFF2-40B4-BE49-F238E27FC236}">
                <a16:creationId xmlns:a16="http://schemas.microsoft.com/office/drawing/2014/main" id="{BA729D39-26DE-433A-AFD9-B74DFC29B2C3}"/>
              </a:ext>
            </a:extLst>
          </p:cNvPr>
          <p:cNvCxnSpPr/>
          <p:nvPr/>
        </p:nvCxnSpPr>
        <p:spPr>
          <a:xfrm>
            <a:off x="5806440" y="4211043"/>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10" name="Straight Arrow Connector 1009">
            <a:extLst>
              <a:ext uri="{FF2B5EF4-FFF2-40B4-BE49-F238E27FC236}">
                <a16:creationId xmlns:a16="http://schemas.microsoft.com/office/drawing/2014/main" id="{E2710D8C-1C89-4C28-8D2C-8F4B150D60F2}"/>
              </a:ext>
            </a:extLst>
          </p:cNvPr>
          <p:cNvCxnSpPr/>
          <p:nvPr/>
        </p:nvCxnSpPr>
        <p:spPr>
          <a:xfrm>
            <a:off x="5806440" y="4754603"/>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89" name="Oval 1388">
            <a:extLst>
              <a:ext uri="{FF2B5EF4-FFF2-40B4-BE49-F238E27FC236}">
                <a16:creationId xmlns:a16="http://schemas.microsoft.com/office/drawing/2014/main" id="{81D85746-EAB5-43EB-BE65-BB31AA3F3692}"/>
              </a:ext>
            </a:extLst>
          </p:cNvPr>
          <p:cNvSpPr/>
          <p:nvPr/>
        </p:nvSpPr>
        <p:spPr>
          <a:xfrm>
            <a:off x="2704549" y="2173593"/>
            <a:ext cx="492583" cy="489417"/>
          </a:xfrm>
          <a:prstGeom prst="ellipse">
            <a:avLst/>
          </a:prstGeom>
          <a:solidFill>
            <a:srgbClr val="FF8811"/>
          </a:solidFill>
          <a:ln w="12700">
            <a:solidFill>
              <a:srgbClr val="F994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06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7" presetClass="emph" presetSubtype="0" fill="remove" grpId="0" nodeType="afterEffect">
                                  <p:stCondLst>
                                    <p:cond delay="0"/>
                                  </p:stCondLst>
                                  <p:childTnLst>
                                    <p:animClr clrSpc="rgb" dir="cw">
                                      <p:cBhvr override="childStyle">
                                        <p:cTn id="11" dur="1550" autoRev="1" fill="remove"/>
                                        <p:tgtEl>
                                          <p:spTgt spid="1389"/>
                                        </p:tgtEl>
                                        <p:attrNameLst>
                                          <p:attrName>style.color</p:attrName>
                                        </p:attrNameLst>
                                      </p:cBhvr>
                                      <p:to>
                                        <a:schemeClr val="bg1"/>
                                      </p:to>
                                    </p:animClr>
                                    <p:animClr clrSpc="rgb" dir="cw">
                                      <p:cBhvr>
                                        <p:cTn id="12" dur="1550" autoRev="1" fill="remove"/>
                                        <p:tgtEl>
                                          <p:spTgt spid="1389"/>
                                        </p:tgtEl>
                                        <p:attrNameLst>
                                          <p:attrName>fillcolor</p:attrName>
                                        </p:attrNameLst>
                                      </p:cBhvr>
                                      <p:to>
                                        <a:schemeClr val="bg1"/>
                                      </p:to>
                                    </p:animClr>
                                    <p:set>
                                      <p:cBhvr>
                                        <p:cTn id="13" dur="1550" autoRev="1" fill="remove"/>
                                        <p:tgtEl>
                                          <p:spTgt spid="1389"/>
                                        </p:tgtEl>
                                        <p:attrNameLst>
                                          <p:attrName>fill.type</p:attrName>
                                        </p:attrNameLst>
                                      </p:cBhvr>
                                      <p:to>
                                        <p:strVal val="solid"/>
                                      </p:to>
                                    </p:set>
                                    <p:set>
                                      <p:cBhvr>
                                        <p:cTn id="14" dur="1550" autoRev="1" fill="remove"/>
                                        <p:tgtEl>
                                          <p:spTgt spid="1389"/>
                                        </p:tgtEl>
                                        <p:attrNameLst>
                                          <p:attrName>fill.on</p:attrName>
                                        </p:attrNameLst>
                                      </p:cBhvr>
                                      <p:to>
                                        <p:strVal val="true"/>
                                      </p:to>
                                    </p:set>
                                  </p:childTnLst>
                                </p:cTn>
                              </p:par>
                              <p:par>
                                <p:cTn id="15" presetID="26" presetClass="emph" presetSubtype="0" fill="hold" nodeType="withEffect">
                                  <p:stCondLst>
                                    <p:cond delay="0"/>
                                  </p:stCondLst>
                                  <p:childTnLst>
                                    <p:animEffect transition="out" filter="fade">
                                      <p:cBhvr>
                                        <p:cTn id="16" dur="3100" tmFilter="0, 0; .2, .5; .8, .5; 1, 0"/>
                                        <p:tgtEl>
                                          <p:spTgt spid="33"/>
                                        </p:tgtEl>
                                      </p:cBhvr>
                                    </p:animEffect>
                                    <p:animScale>
                                      <p:cBhvr>
                                        <p:cTn id="17" dur="1550" autoRev="1" fill="hold"/>
                                        <p:tgtEl>
                                          <p:spTgt spid="33"/>
                                        </p:tgtEl>
                                      </p:cBhvr>
                                      <p:by x="105000" y="105000"/>
                                    </p:animScale>
                                  </p:childTnLst>
                                </p:cTn>
                              </p:par>
                              <p:par>
                                <p:cTn id="18" presetID="26" presetClass="emph" presetSubtype="0" fill="hold" nodeType="withEffect">
                                  <p:stCondLst>
                                    <p:cond delay="0"/>
                                  </p:stCondLst>
                                  <p:childTnLst>
                                    <p:animEffect transition="out" filter="fade">
                                      <p:cBhvr>
                                        <p:cTn id="19" dur="3100" tmFilter="0, 0; .2, .5; .8, .5; 1, 0"/>
                                        <p:tgtEl>
                                          <p:spTgt spid="106"/>
                                        </p:tgtEl>
                                      </p:cBhvr>
                                    </p:animEffect>
                                    <p:animScale>
                                      <p:cBhvr>
                                        <p:cTn id="20" dur="1550" autoRev="1" fill="hold"/>
                                        <p:tgtEl>
                                          <p:spTgt spid="106"/>
                                        </p:tgtEl>
                                      </p:cBhvr>
                                      <p:by x="105000" y="105000"/>
                                    </p:animScale>
                                  </p:childTnLst>
                                </p:cTn>
                              </p:par>
                              <p:par>
                                <p:cTn id="21" presetID="26" presetClass="emph" presetSubtype="0" fill="hold" nodeType="withEffect">
                                  <p:stCondLst>
                                    <p:cond delay="0"/>
                                  </p:stCondLst>
                                  <p:childTnLst>
                                    <p:animEffect transition="out" filter="fade">
                                      <p:cBhvr>
                                        <p:cTn id="22" dur="3100" tmFilter="0, 0; .2, .5; .8, .5; 1, 0"/>
                                        <p:tgtEl>
                                          <p:spTgt spid="169"/>
                                        </p:tgtEl>
                                      </p:cBhvr>
                                    </p:animEffect>
                                    <p:animScale>
                                      <p:cBhvr>
                                        <p:cTn id="23" dur="1550" autoRev="1" fill="hold"/>
                                        <p:tgtEl>
                                          <p:spTgt spid="169"/>
                                        </p:tgtEl>
                                      </p:cBhvr>
                                      <p:by x="105000" y="105000"/>
                                    </p:animScale>
                                  </p:childTnLst>
                                </p:cTn>
                              </p:par>
                              <p:par>
                                <p:cTn id="24" presetID="26" presetClass="emph" presetSubtype="0" fill="hold" nodeType="withEffect">
                                  <p:stCondLst>
                                    <p:cond delay="0"/>
                                  </p:stCondLst>
                                  <p:childTnLst>
                                    <p:animEffect transition="out" filter="fade">
                                      <p:cBhvr>
                                        <p:cTn id="25" dur="3100" tmFilter="0, 0; .2, .5; .8, .5; 1, 0"/>
                                        <p:tgtEl>
                                          <p:spTgt spid="254"/>
                                        </p:tgtEl>
                                      </p:cBhvr>
                                    </p:animEffect>
                                    <p:animScale>
                                      <p:cBhvr>
                                        <p:cTn id="26" dur="1550" autoRev="1" fill="hold"/>
                                        <p:tgtEl>
                                          <p:spTgt spid="2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D7BB319-CEED-4ABC-94A3-8F04DCF9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09" y="1866900"/>
            <a:ext cx="6276975"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664CE4B-5E88-4693-B4C3-3EB2BD479CBE}"/>
              </a:ext>
            </a:extLst>
          </p:cNvPr>
          <p:cNvSpPr txBox="1">
            <a:spLocks/>
          </p:cNvSpPr>
          <p:nvPr/>
        </p:nvSpPr>
        <p:spPr>
          <a:xfrm>
            <a:off x="507440" y="32656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1.2) </a:t>
            </a:r>
            <a:r>
              <a:rPr lang="en-US" dirty="0" err="1"/>
              <a:t>Mô</a:t>
            </a:r>
            <a:r>
              <a:rPr lang="en-US" dirty="0"/>
              <a:t> </a:t>
            </a:r>
            <a:r>
              <a:rPr lang="en-US" dirty="0" err="1"/>
              <a:t>hình</a:t>
            </a:r>
            <a:r>
              <a:rPr lang="en-US" dirty="0"/>
              <a:t> neural networks</a:t>
            </a:r>
          </a:p>
        </p:txBody>
      </p:sp>
    </p:spTree>
    <p:extLst>
      <p:ext uri="{BB962C8B-B14F-4D97-AF65-F5344CB8AC3E}">
        <p14:creationId xmlns:p14="http://schemas.microsoft.com/office/powerpoint/2010/main" val="7571374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31D6-5683-4388-876A-BA29B77D889C}"/>
              </a:ext>
            </a:extLst>
          </p:cNvPr>
          <p:cNvSpPr>
            <a:spLocks noGrp="1"/>
          </p:cNvSpPr>
          <p:nvPr>
            <p:ph type="title"/>
          </p:nvPr>
        </p:nvSpPr>
        <p:spPr/>
        <p:txBody>
          <a:bodyPr/>
          <a:lstStyle/>
          <a:p>
            <a:r>
              <a:rPr lang="en-US" dirty="0"/>
              <a:t>1.3) Artificial neural networks</a:t>
            </a:r>
          </a:p>
        </p:txBody>
      </p:sp>
      <p:sp>
        <p:nvSpPr>
          <p:cNvPr id="3" name="Content Placeholder 2">
            <a:extLst>
              <a:ext uri="{FF2B5EF4-FFF2-40B4-BE49-F238E27FC236}">
                <a16:creationId xmlns:a16="http://schemas.microsoft.com/office/drawing/2014/main" id="{8350691A-2F45-460C-AF25-96175D293268}"/>
              </a:ext>
            </a:extLst>
          </p:cNvPr>
          <p:cNvSpPr>
            <a:spLocks noGrp="1"/>
          </p:cNvSpPr>
          <p:nvPr>
            <p:ph idx="1"/>
          </p:nvPr>
        </p:nvSpPr>
        <p:spPr>
          <a:xfrm>
            <a:off x="666750" y="1492250"/>
            <a:ext cx="10515600" cy="4351338"/>
          </a:xfrm>
        </p:spPr>
        <p:txBody>
          <a:bodyPr>
            <a:normAutofit/>
          </a:bodyPr>
          <a:lstStyle/>
          <a:p>
            <a:pPr marL="0" indent="0">
              <a:buNone/>
            </a:pPr>
            <a:r>
              <a:rPr lang="en-US" sz="2000" dirty="0" err="1"/>
              <a:t>Với</a:t>
            </a:r>
            <a:r>
              <a:rPr lang="en-US" sz="2000" dirty="0"/>
              <a:t> input layer </a:t>
            </a:r>
            <a:r>
              <a:rPr lang="en-US" sz="2000" dirty="0" err="1"/>
              <a:t>là</a:t>
            </a:r>
            <a:r>
              <a:rPr lang="en-US" sz="2000" dirty="0"/>
              <a:t> </a:t>
            </a:r>
            <a:r>
              <a:rPr lang="en-US" sz="2000" dirty="0" err="1"/>
              <a:t>các</a:t>
            </a:r>
            <a:r>
              <a:rPr lang="en-US" sz="2000" dirty="0"/>
              <a:t> feature </a:t>
            </a:r>
            <a:r>
              <a:rPr lang="en-US" sz="2000" dirty="0" err="1"/>
              <a:t>của</a:t>
            </a:r>
            <a:r>
              <a:rPr lang="en-US" sz="2000" dirty="0"/>
              <a:t> </a:t>
            </a:r>
            <a:r>
              <a:rPr lang="en-US" sz="2000" dirty="0" err="1"/>
              <a:t>dữ</a:t>
            </a:r>
            <a:r>
              <a:rPr lang="en-US" sz="2000" dirty="0"/>
              <a:t> </a:t>
            </a:r>
            <a:r>
              <a:rPr lang="en-US" sz="2000" dirty="0" err="1"/>
              <a:t>liệu</a:t>
            </a:r>
            <a:r>
              <a:rPr lang="en-US" sz="2000" dirty="0"/>
              <a:t> </a:t>
            </a:r>
            <a:r>
              <a:rPr lang="en-US" sz="2000" dirty="0" err="1"/>
              <a:t>đầu</a:t>
            </a:r>
            <a:r>
              <a:rPr lang="en-US" sz="2000" dirty="0"/>
              <a:t> </a:t>
            </a:r>
            <a:r>
              <a:rPr lang="en-US" sz="2000" dirty="0" err="1"/>
              <a:t>vào</a:t>
            </a:r>
            <a:r>
              <a:rPr lang="en-US" sz="2000" dirty="0"/>
              <a:t> (</a:t>
            </a:r>
            <a:r>
              <a:rPr lang="en-US" sz="2000" dirty="0" err="1"/>
              <a:t>các</a:t>
            </a:r>
            <a:r>
              <a:rPr lang="en-US" sz="2000" dirty="0"/>
              <a:t> pixel </a:t>
            </a:r>
            <a:r>
              <a:rPr lang="en-US" sz="2000" dirty="0" err="1"/>
              <a:t>nếu</a:t>
            </a:r>
            <a:r>
              <a:rPr lang="en-US" sz="2000" dirty="0"/>
              <a:t> </a:t>
            </a:r>
            <a:r>
              <a:rPr lang="en-US" sz="2000" dirty="0" err="1"/>
              <a:t>đầu</a:t>
            </a:r>
            <a:r>
              <a:rPr lang="en-US" sz="2000" dirty="0"/>
              <a:t> </a:t>
            </a:r>
            <a:r>
              <a:rPr lang="en-US" sz="2000" dirty="0" err="1"/>
              <a:t>vào</a:t>
            </a:r>
            <a:r>
              <a:rPr lang="en-US" sz="2000" dirty="0"/>
              <a:t> </a:t>
            </a:r>
            <a:r>
              <a:rPr lang="en-US" sz="2000" dirty="0" err="1"/>
              <a:t>là</a:t>
            </a:r>
            <a:r>
              <a:rPr lang="en-US" sz="2000" dirty="0"/>
              <a:t> </a:t>
            </a:r>
            <a:r>
              <a:rPr lang="en-US" sz="2000" dirty="0" err="1"/>
              <a:t>ảnh</a:t>
            </a:r>
            <a:r>
              <a:rPr lang="en-US" sz="2000" dirty="0"/>
              <a:t>).</a:t>
            </a:r>
          </a:p>
          <a:p>
            <a:pPr marL="0" indent="0">
              <a:buNone/>
            </a:pPr>
            <a:r>
              <a:rPr lang="en-US" sz="2000" dirty="0"/>
              <a:t>Hidden layer: </a:t>
            </a:r>
            <a:r>
              <a:rPr lang="en-US" sz="2000" dirty="0" err="1"/>
              <a:t>là</a:t>
            </a:r>
            <a:r>
              <a:rPr lang="en-US" sz="2000" dirty="0"/>
              <a:t> </a:t>
            </a:r>
            <a:r>
              <a:rPr lang="en-US" sz="2000" dirty="0" err="1"/>
              <a:t>các</a:t>
            </a:r>
            <a:r>
              <a:rPr lang="en-US" sz="2000" dirty="0"/>
              <a:t> layer do </a:t>
            </a:r>
            <a:r>
              <a:rPr lang="en-US" sz="2000" dirty="0" err="1"/>
              <a:t>chúng</a:t>
            </a:r>
            <a:r>
              <a:rPr lang="en-US" sz="2000" dirty="0"/>
              <a:t> ta </a:t>
            </a:r>
            <a:r>
              <a:rPr lang="en-US" sz="2000" dirty="0" err="1"/>
              <a:t>thêm</a:t>
            </a:r>
            <a:r>
              <a:rPr lang="en-US" sz="2000" dirty="0"/>
              <a:t> </a:t>
            </a:r>
            <a:r>
              <a:rPr lang="en-US" sz="2000" dirty="0" err="1"/>
              <a:t>vào</a:t>
            </a:r>
            <a:r>
              <a:rPr lang="en-US" sz="2000" dirty="0"/>
              <a:t>. </a:t>
            </a:r>
            <a:r>
              <a:rPr lang="en-US" sz="2000" dirty="0" err="1"/>
              <a:t>Tùy</a:t>
            </a:r>
            <a:r>
              <a:rPr lang="en-US" sz="2000" dirty="0"/>
              <a:t> </a:t>
            </a:r>
            <a:r>
              <a:rPr lang="en-US" sz="2000" dirty="0" err="1"/>
              <a:t>vào</a:t>
            </a:r>
            <a:r>
              <a:rPr lang="en-US" sz="2000" dirty="0"/>
              <a:t> </a:t>
            </a:r>
            <a:r>
              <a:rPr lang="en-US" sz="2000" dirty="0" err="1"/>
              <a:t>từng</a:t>
            </a:r>
            <a:r>
              <a:rPr lang="en-US" sz="2000" dirty="0"/>
              <a:t> </a:t>
            </a:r>
            <a:r>
              <a:rPr lang="en-US" sz="2000" dirty="0" err="1"/>
              <a:t>loại</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bài</a:t>
            </a:r>
            <a:r>
              <a:rPr lang="en-US" sz="2000" dirty="0"/>
              <a:t> </a:t>
            </a:r>
            <a:r>
              <a:rPr lang="en-US" sz="2000" dirty="0" err="1"/>
              <a:t>toán</a:t>
            </a:r>
            <a:r>
              <a:rPr lang="en-US" sz="2000" dirty="0"/>
              <a:t> </a:t>
            </a:r>
            <a:r>
              <a:rPr lang="en-US" sz="2000" dirty="0" err="1"/>
              <a:t>cụ</a:t>
            </a:r>
            <a:r>
              <a:rPr lang="en-US" sz="2000" dirty="0"/>
              <a:t> </a:t>
            </a:r>
            <a:r>
              <a:rPr lang="en-US" sz="2000" dirty="0" err="1"/>
              <a:t>thể</a:t>
            </a:r>
            <a:r>
              <a:rPr lang="en-US" sz="2000" dirty="0"/>
              <a:t> </a:t>
            </a:r>
            <a:r>
              <a:rPr lang="en-US" sz="2000" dirty="0" err="1"/>
              <a:t>mà</a:t>
            </a:r>
            <a:r>
              <a:rPr lang="en-US" sz="2000" dirty="0"/>
              <a:t> </a:t>
            </a:r>
            <a:r>
              <a:rPr lang="en-US" sz="2000" dirty="0" err="1"/>
              <a:t>số</a:t>
            </a:r>
            <a:r>
              <a:rPr lang="en-US" sz="2000" dirty="0"/>
              <a:t> </a:t>
            </a:r>
            <a:r>
              <a:rPr lang="en-US" sz="2000" dirty="0" err="1"/>
              <a:t>lượng</a:t>
            </a:r>
            <a:r>
              <a:rPr lang="en-US" sz="2000" dirty="0"/>
              <a:t> hidden layer </a:t>
            </a:r>
            <a:r>
              <a:rPr lang="en-US" sz="2000" dirty="0" err="1"/>
              <a:t>sẽ</a:t>
            </a:r>
            <a:r>
              <a:rPr lang="en-US" sz="2000" dirty="0"/>
              <a:t> </a:t>
            </a:r>
            <a:r>
              <a:rPr lang="en-US" sz="2000" dirty="0" err="1"/>
              <a:t>khác</a:t>
            </a:r>
            <a:r>
              <a:rPr lang="en-US" sz="2000" dirty="0"/>
              <a:t> </a:t>
            </a:r>
            <a:r>
              <a:rPr lang="en-US" sz="2000" dirty="0" err="1"/>
              <a:t>nhau</a:t>
            </a:r>
            <a:r>
              <a:rPr lang="en-US" sz="2000" dirty="0"/>
              <a:t>.</a:t>
            </a:r>
          </a:p>
          <a:p>
            <a:pPr marL="0" indent="0">
              <a:buNone/>
            </a:pPr>
            <a:r>
              <a:rPr lang="en-US" sz="2000" dirty="0"/>
              <a:t>Output layer: </a:t>
            </a:r>
            <a:r>
              <a:rPr lang="en-US" sz="2000" dirty="0" err="1"/>
              <a:t>là</a:t>
            </a:r>
            <a:r>
              <a:rPr lang="en-US" sz="2000" dirty="0"/>
              <a:t> </a:t>
            </a:r>
            <a:r>
              <a:rPr lang="en-US" sz="2000" dirty="0" err="1"/>
              <a:t>kết</a:t>
            </a:r>
            <a:r>
              <a:rPr lang="en-US" sz="2000" dirty="0"/>
              <a:t> </a:t>
            </a:r>
            <a:r>
              <a:rPr lang="en-US" sz="2000" dirty="0" err="1"/>
              <a:t>quả</a:t>
            </a:r>
            <a:r>
              <a:rPr lang="en-US" sz="2000" dirty="0"/>
              <a:t> </a:t>
            </a:r>
            <a:r>
              <a:rPr lang="en-US" sz="2000" dirty="0" err="1"/>
              <a:t>đầu</a:t>
            </a:r>
            <a:r>
              <a:rPr lang="en-US" sz="2000" dirty="0"/>
              <a:t> ra </a:t>
            </a:r>
            <a:r>
              <a:rPr lang="en-US" sz="2000" dirty="0" err="1"/>
              <a:t>sau</a:t>
            </a:r>
            <a:r>
              <a:rPr lang="en-US" sz="2000" dirty="0"/>
              <a:t> </a:t>
            </a:r>
            <a:r>
              <a:rPr lang="en-US" sz="2000" dirty="0" err="1"/>
              <a:t>quá</a:t>
            </a:r>
            <a:r>
              <a:rPr lang="en-US" sz="2000" dirty="0"/>
              <a:t> </a:t>
            </a:r>
            <a:r>
              <a:rPr lang="en-US" sz="2000" dirty="0" err="1"/>
              <a:t>trình</a:t>
            </a:r>
            <a:r>
              <a:rPr lang="en-US" sz="2000" dirty="0"/>
              <a:t> </a:t>
            </a:r>
            <a:r>
              <a:rPr lang="en-US" sz="2000" dirty="0" err="1"/>
              <a:t>tính</a:t>
            </a:r>
            <a:r>
              <a:rPr lang="en-US" sz="2000" dirty="0"/>
              <a:t> </a:t>
            </a:r>
            <a:r>
              <a:rPr lang="en-US" sz="2000" dirty="0" err="1"/>
              <a:t>toán</a:t>
            </a:r>
            <a:r>
              <a:rPr lang="en-US" sz="2000" dirty="0"/>
              <a:t>.</a:t>
            </a:r>
          </a:p>
        </p:txBody>
      </p:sp>
      <p:pic>
        <p:nvPicPr>
          <p:cNvPr id="1026" name="Picture 2" descr="Looking inside neural nets">
            <a:extLst>
              <a:ext uri="{FF2B5EF4-FFF2-40B4-BE49-F238E27FC236}">
                <a16:creationId xmlns:a16="http://schemas.microsoft.com/office/drawing/2014/main" id="{17B46259-E93D-41CC-A4AE-99C02875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0346"/>
            <a:ext cx="6038850" cy="323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5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D56A-EAD6-4601-82D4-6E83D714F744}"/>
              </a:ext>
            </a:extLst>
          </p:cNvPr>
          <p:cNvSpPr>
            <a:spLocks noGrp="1"/>
          </p:cNvSpPr>
          <p:nvPr>
            <p:ph type="title"/>
          </p:nvPr>
        </p:nvSpPr>
        <p:spPr/>
        <p:txBody>
          <a:bodyPr/>
          <a:lstStyle/>
          <a:p>
            <a:r>
              <a:rPr lang="en-US" dirty="0"/>
              <a:t>1.3) </a:t>
            </a:r>
            <a:r>
              <a:rPr lang="en-US" dirty="0" err="1"/>
              <a:t>Siêu</a:t>
            </a:r>
            <a:r>
              <a:rPr lang="en-US" dirty="0"/>
              <a:t> </a:t>
            </a:r>
            <a:r>
              <a:rPr lang="en-US" dirty="0" err="1"/>
              <a:t>tham</a:t>
            </a:r>
            <a:r>
              <a:rPr lang="en-US" dirty="0"/>
              <a:t> </a:t>
            </a:r>
            <a:r>
              <a:rPr lang="en-US" dirty="0" err="1"/>
              <a:t>số</a:t>
            </a:r>
            <a:endParaRPr lang="en-US" dirty="0"/>
          </a:p>
        </p:txBody>
      </p:sp>
      <p:pic>
        <p:nvPicPr>
          <p:cNvPr id="6" name="Picture 6">
            <a:extLst>
              <a:ext uri="{FF2B5EF4-FFF2-40B4-BE49-F238E27FC236}">
                <a16:creationId xmlns:a16="http://schemas.microsoft.com/office/drawing/2014/main" id="{9102C356-602D-4A8D-9792-45475CD10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40" y="1690688"/>
            <a:ext cx="5553075" cy="4229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2FF090C-F2EB-4E0D-9A8E-C54BEC9ED8CA}"/>
              </a:ext>
            </a:extLst>
          </p:cNvPr>
          <p:cNvSpPr/>
          <p:nvPr/>
        </p:nvSpPr>
        <p:spPr>
          <a:xfrm>
            <a:off x="2075411" y="1411237"/>
            <a:ext cx="1456944" cy="4229100"/>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2" name="Rectangle 11">
            <a:extLst>
              <a:ext uri="{FF2B5EF4-FFF2-40B4-BE49-F238E27FC236}">
                <a16:creationId xmlns:a16="http://schemas.microsoft.com/office/drawing/2014/main" id="{93856FA7-1EBC-49C2-9346-6A1631B8E3E7}"/>
              </a:ext>
            </a:extLst>
          </p:cNvPr>
          <p:cNvSpPr/>
          <p:nvPr/>
        </p:nvSpPr>
        <p:spPr>
          <a:xfrm>
            <a:off x="2483843" y="1553935"/>
            <a:ext cx="656052" cy="685760"/>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6" name="Rectangle 15">
            <a:extLst>
              <a:ext uri="{FF2B5EF4-FFF2-40B4-BE49-F238E27FC236}">
                <a16:creationId xmlns:a16="http://schemas.microsoft.com/office/drawing/2014/main" id="{BC9E8EBC-0675-42BA-B43D-517E60B61116}"/>
              </a:ext>
            </a:extLst>
          </p:cNvPr>
          <p:cNvSpPr/>
          <p:nvPr/>
        </p:nvSpPr>
        <p:spPr>
          <a:xfrm>
            <a:off x="5263548" y="2686051"/>
            <a:ext cx="814903" cy="660400"/>
          </a:xfrm>
          <a:prstGeom prst="rect">
            <a:avLst/>
          </a:prstGeom>
          <a:noFill/>
          <a:ln w="76200" cap="flat" cmpd="sng" algn="ctr">
            <a:solidFill>
              <a:srgbClr val="18B6F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 name="TextBox 2">
            <a:extLst>
              <a:ext uri="{FF2B5EF4-FFF2-40B4-BE49-F238E27FC236}">
                <a16:creationId xmlns:a16="http://schemas.microsoft.com/office/drawing/2014/main" id="{79511D0F-4A5C-4110-99B6-73D79B37E532}"/>
              </a:ext>
            </a:extLst>
          </p:cNvPr>
          <p:cNvSpPr txBox="1"/>
          <p:nvPr/>
        </p:nvSpPr>
        <p:spPr>
          <a:xfrm>
            <a:off x="7084291" y="2690336"/>
            <a:ext cx="3685309" cy="923330"/>
          </a:xfrm>
          <a:prstGeom prst="rect">
            <a:avLst/>
          </a:prstGeom>
          <a:noFill/>
        </p:spPr>
        <p:txBody>
          <a:bodyPr wrap="square" rtlCol="0">
            <a:spAutoFit/>
          </a:bodyPr>
          <a:lstStyle/>
          <a:p>
            <a:r>
              <a:rPr lang="en-US" dirty="0"/>
              <a:t>Ta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các</a:t>
            </a:r>
            <a:r>
              <a:rPr lang="en-US" dirty="0"/>
              <a:t> node </a:t>
            </a:r>
            <a:r>
              <a:rPr lang="en-US" dirty="0" err="1"/>
              <a:t>trong</a:t>
            </a:r>
            <a:r>
              <a:rPr lang="en-US" dirty="0"/>
              <a:t> </a:t>
            </a:r>
            <a:r>
              <a:rPr lang="en-US" dirty="0" err="1"/>
              <a:t>các</a:t>
            </a:r>
            <a:r>
              <a:rPr lang="en-US" dirty="0"/>
              <a:t> hidden layer, </a:t>
            </a:r>
            <a:r>
              <a:rPr lang="en-US" dirty="0" err="1"/>
              <a:t>số</a:t>
            </a:r>
            <a:r>
              <a:rPr lang="en-US" dirty="0"/>
              <a:t> </a:t>
            </a:r>
            <a:r>
              <a:rPr lang="en-US" dirty="0" err="1"/>
              <a:t>lượng</a:t>
            </a:r>
            <a:r>
              <a:rPr lang="en-US" dirty="0"/>
              <a:t> hidden layer </a:t>
            </a:r>
            <a:r>
              <a:rPr lang="en-US" dirty="0" err="1"/>
              <a:t>và</a:t>
            </a:r>
            <a:r>
              <a:rPr lang="en-US" dirty="0"/>
              <a:t> </a:t>
            </a:r>
            <a:r>
              <a:rPr lang="en-US" dirty="0" err="1"/>
              <a:t>số</a:t>
            </a:r>
            <a:r>
              <a:rPr lang="en-US" dirty="0"/>
              <a:t> </a:t>
            </a:r>
            <a:r>
              <a:rPr lang="en-US" dirty="0" err="1"/>
              <a:t>lượng</a:t>
            </a:r>
            <a:r>
              <a:rPr lang="en-US" dirty="0"/>
              <a:t> node </a:t>
            </a:r>
            <a:r>
              <a:rPr lang="en-US" dirty="0" err="1"/>
              <a:t>của</a:t>
            </a:r>
            <a:r>
              <a:rPr lang="en-US" dirty="0"/>
              <a:t> output layer</a:t>
            </a:r>
          </a:p>
        </p:txBody>
      </p:sp>
    </p:spTree>
    <p:extLst>
      <p:ext uri="{BB962C8B-B14F-4D97-AF65-F5344CB8AC3E}">
        <p14:creationId xmlns:p14="http://schemas.microsoft.com/office/powerpoint/2010/main" val="380272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heel(1)">
                                      <p:cBhvr>
                                        <p:cTn id="1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17D-6A86-4413-A0DB-7B0B0D199E34}"/>
              </a:ext>
            </a:extLst>
          </p:cNvPr>
          <p:cNvSpPr>
            <a:spLocks noGrp="1"/>
          </p:cNvSpPr>
          <p:nvPr>
            <p:ph type="title"/>
          </p:nvPr>
        </p:nvSpPr>
        <p:spPr/>
        <p:txBody>
          <a:bodyPr/>
          <a:lstStyle/>
          <a:p>
            <a:r>
              <a:rPr lang="en-US" u="sng" dirty="0"/>
              <a:t>Lan </a:t>
            </a:r>
            <a:r>
              <a:rPr lang="en-US" u="sng" dirty="0" err="1"/>
              <a:t>truyền</a:t>
            </a:r>
            <a:r>
              <a:rPr lang="en-US" u="sng" dirty="0"/>
              <a:t> </a:t>
            </a:r>
            <a:r>
              <a:rPr lang="en-US" u="sng" dirty="0" err="1"/>
              <a:t>tiến</a:t>
            </a:r>
            <a:endParaRPr lang="en-US" u="sng" dirty="0"/>
          </a:p>
        </p:txBody>
      </p:sp>
      <p:sp>
        <p:nvSpPr>
          <p:cNvPr id="3" name="Content Placeholder 2">
            <a:extLst>
              <a:ext uri="{FF2B5EF4-FFF2-40B4-BE49-F238E27FC236}">
                <a16:creationId xmlns:a16="http://schemas.microsoft.com/office/drawing/2014/main" id="{DD694B54-612B-4579-9698-027EFDB8EAEC}"/>
              </a:ext>
            </a:extLst>
          </p:cNvPr>
          <p:cNvSpPr>
            <a:spLocks noGrp="1"/>
          </p:cNvSpPr>
          <p:nvPr>
            <p:ph idx="1"/>
          </p:nvPr>
        </p:nvSpPr>
        <p:spPr/>
        <p:txBody>
          <a:bodyPr/>
          <a:lstStyle/>
          <a:p>
            <a:pPr marL="0" indent="0">
              <a:buNone/>
            </a:pPr>
            <a:r>
              <a:rPr lang="en-US" dirty="0" err="1"/>
              <a:t>Là</a:t>
            </a:r>
            <a:r>
              <a:rPr lang="en-US" dirty="0"/>
              <a:t> </a:t>
            </a:r>
            <a:r>
              <a:rPr lang="en-US" dirty="0" err="1"/>
              <a:t>quá</a:t>
            </a:r>
            <a:r>
              <a:rPr lang="en-US" dirty="0"/>
              <a:t> </a:t>
            </a:r>
            <a:r>
              <a:rPr lang="en-US" dirty="0" err="1"/>
              <a:t>trình</a:t>
            </a:r>
            <a:r>
              <a:rPr lang="en-US" dirty="0"/>
              <a:t> </a:t>
            </a:r>
            <a:r>
              <a:rPr lang="en-US" dirty="0" err="1"/>
              <a:t>tính</a:t>
            </a:r>
            <a:r>
              <a:rPr lang="en-US" dirty="0"/>
              <a:t> </a:t>
            </a:r>
            <a:r>
              <a:rPr lang="en-US" dirty="0" err="1"/>
              <a:t>toán</a:t>
            </a:r>
            <a:r>
              <a:rPr lang="en-US" dirty="0"/>
              <a:t> </a:t>
            </a:r>
            <a:r>
              <a:rPr lang="en-US" dirty="0" err="1"/>
              <a:t>cũng</a:t>
            </a:r>
            <a:r>
              <a:rPr lang="en-US" dirty="0"/>
              <a:t> </a:t>
            </a:r>
            <a:r>
              <a:rPr lang="en-US" dirty="0" err="1"/>
              <a:t>như</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biến</a:t>
            </a:r>
            <a:r>
              <a:rPr lang="en-US" dirty="0"/>
              <a:t> </a:t>
            </a:r>
            <a:r>
              <a:rPr lang="en-US" dirty="0" err="1"/>
              <a:t>trung</a:t>
            </a:r>
            <a:r>
              <a:rPr lang="en-US" dirty="0"/>
              <a:t> </a:t>
            </a:r>
            <a:r>
              <a:rPr lang="en-US" dirty="0" err="1"/>
              <a:t>gian</a:t>
            </a:r>
            <a:r>
              <a:rPr lang="en-US" dirty="0"/>
              <a:t> (bao </a:t>
            </a:r>
            <a:r>
              <a:rPr lang="en-US" dirty="0" err="1"/>
              <a:t>gồm</a:t>
            </a:r>
            <a:r>
              <a:rPr lang="en-US" dirty="0"/>
              <a:t> </a:t>
            </a:r>
            <a:r>
              <a:rPr lang="en-US" dirty="0" err="1"/>
              <a:t>cả</a:t>
            </a:r>
            <a:r>
              <a:rPr lang="en-US" dirty="0"/>
              <a:t> </a:t>
            </a:r>
            <a:r>
              <a:rPr lang="en-US" dirty="0" err="1"/>
              <a:t>đầu</a:t>
            </a:r>
            <a:r>
              <a:rPr lang="en-US" dirty="0"/>
              <a:t> ra) </a:t>
            </a:r>
            <a:r>
              <a:rPr lang="en-US" dirty="0" err="1"/>
              <a:t>của</a:t>
            </a:r>
            <a:r>
              <a:rPr lang="en-US" dirty="0"/>
              <a:t> </a:t>
            </a:r>
            <a:r>
              <a:rPr lang="en-US" dirty="0" err="1"/>
              <a:t>mạng</a:t>
            </a:r>
            <a:r>
              <a:rPr lang="en-US" dirty="0"/>
              <a:t> neural </a:t>
            </a:r>
            <a:r>
              <a:rPr lang="en-US" dirty="0" err="1"/>
              <a:t>theo</a:t>
            </a:r>
            <a:r>
              <a:rPr lang="en-US" dirty="0"/>
              <a:t> </a:t>
            </a:r>
            <a:r>
              <a:rPr lang="en-US" dirty="0" err="1"/>
              <a:t>thứ</a:t>
            </a:r>
            <a:r>
              <a:rPr lang="en-US" dirty="0"/>
              <a:t> </a:t>
            </a:r>
            <a:r>
              <a:rPr lang="en-US" dirty="0" err="1"/>
              <a:t>tự</a:t>
            </a:r>
            <a:r>
              <a:rPr lang="en-US" dirty="0"/>
              <a:t> </a:t>
            </a:r>
            <a:r>
              <a:rPr lang="en-US" dirty="0" err="1"/>
              <a:t>từ</a:t>
            </a:r>
            <a:r>
              <a:rPr lang="en-US" dirty="0"/>
              <a:t> input layer </a:t>
            </a:r>
            <a:r>
              <a:rPr lang="en-US" dirty="0" err="1"/>
              <a:t>đến</a:t>
            </a:r>
            <a:r>
              <a:rPr lang="en-US" dirty="0"/>
              <a:t> output layer. </a:t>
            </a:r>
            <a:r>
              <a:rPr lang="en-US" dirty="0" err="1"/>
              <a:t>Từ</a:t>
            </a:r>
            <a:r>
              <a:rPr lang="en-US" dirty="0"/>
              <a:t> </a:t>
            </a:r>
            <a:r>
              <a:rPr lang="en-US" dirty="0" err="1"/>
              <a:t>đó</a:t>
            </a:r>
            <a:r>
              <a:rPr lang="en-US" dirty="0"/>
              <a:t> </a:t>
            </a:r>
            <a:r>
              <a:rPr lang="en-US" dirty="0" err="1"/>
              <a:t>tính</a:t>
            </a:r>
            <a:r>
              <a:rPr lang="en-US" dirty="0"/>
              <a:t> </a:t>
            </a:r>
            <a:r>
              <a:rPr lang="en-US" dirty="0" err="1"/>
              <a:t>sai</a:t>
            </a:r>
            <a:r>
              <a:rPr lang="en-US" dirty="0"/>
              <a:t> </a:t>
            </a:r>
            <a:r>
              <a:rPr lang="en-US" dirty="0" err="1"/>
              <a:t>số</a:t>
            </a:r>
            <a:r>
              <a:rPr lang="en-US" dirty="0"/>
              <a:t> </a:t>
            </a:r>
            <a:r>
              <a:rPr lang="en-US" dirty="0" err="1"/>
              <a:t>giữa</a:t>
            </a:r>
            <a:r>
              <a:rPr lang="en-US" dirty="0"/>
              <a:t> </a:t>
            </a:r>
            <a:r>
              <a:rPr lang="en-US" dirty="0" err="1"/>
              <a:t>giá</a:t>
            </a:r>
            <a:r>
              <a:rPr lang="en-US" dirty="0"/>
              <a:t> </a:t>
            </a:r>
            <a:r>
              <a:rPr lang="en-US" dirty="0" err="1"/>
              <a:t>trị</a:t>
            </a:r>
            <a:r>
              <a:rPr lang="en-US" dirty="0"/>
              <a:t> </a:t>
            </a:r>
            <a:r>
              <a:rPr lang="en-US" dirty="0" err="1"/>
              <a:t>này</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mong</a:t>
            </a:r>
            <a:r>
              <a:rPr lang="en-US" dirty="0"/>
              <a:t> </a:t>
            </a:r>
            <a:r>
              <a:rPr lang="en-US" dirty="0" err="1"/>
              <a:t>muốn</a:t>
            </a:r>
            <a:r>
              <a:rPr lang="en-US" dirty="0"/>
              <a:t>.</a:t>
            </a:r>
          </a:p>
        </p:txBody>
      </p:sp>
    </p:spTree>
    <p:extLst>
      <p:ext uri="{BB962C8B-B14F-4D97-AF65-F5344CB8AC3E}">
        <p14:creationId xmlns:p14="http://schemas.microsoft.com/office/powerpoint/2010/main" val="156470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207C-F93A-42F3-A8C0-797F7B4DFD05}"/>
              </a:ext>
            </a:extLst>
          </p:cNvPr>
          <p:cNvSpPr>
            <a:spLocks noGrp="1"/>
          </p:cNvSpPr>
          <p:nvPr>
            <p:ph type="title"/>
          </p:nvPr>
        </p:nvSpPr>
        <p:spPr>
          <a:xfrm>
            <a:off x="962350" y="350853"/>
            <a:ext cx="10515600" cy="1325563"/>
          </a:xfrm>
        </p:spPr>
        <p:txBody>
          <a:bodyPr/>
          <a:lstStyle/>
          <a:p>
            <a:r>
              <a:rPr lang="en-US" u="sng" dirty="0"/>
              <a:t>Lan </a:t>
            </a:r>
            <a:r>
              <a:rPr lang="en-US" u="sng" dirty="0" err="1"/>
              <a:t>truyền</a:t>
            </a:r>
            <a:r>
              <a:rPr lang="en-US" u="sng" dirty="0"/>
              <a:t> </a:t>
            </a:r>
            <a:r>
              <a:rPr lang="en-US" u="sng" dirty="0" err="1"/>
              <a:t>tiến</a:t>
            </a:r>
            <a:endParaRPr lang="en-US" u="sng" dirty="0"/>
          </a:p>
        </p:txBody>
      </p:sp>
      <p:pic>
        <p:nvPicPr>
          <p:cNvPr id="2052" name="Picture 4">
            <a:extLst>
              <a:ext uri="{FF2B5EF4-FFF2-40B4-BE49-F238E27FC236}">
                <a16:creationId xmlns:a16="http://schemas.microsoft.com/office/drawing/2014/main" id="{40CCC91B-559A-4165-9397-C17C6CB1A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00" y="1404116"/>
            <a:ext cx="5029200"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4EBE2C-7F9E-4270-87B5-31E25CA8C095}"/>
              </a:ext>
            </a:extLst>
          </p:cNvPr>
          <p:cNvSpPr txBox="1"/>
          <p:nvPr/>
        </p:nvSpPr>
        <p:spPr>
          <a:xfrm>
            <a:off x="1000884" y="1727825"/>
            <a:ext cx="3060453" cy="1477328"/>
          </a:xfrm>
          <a:prstGeom prst="rect">
            <a:avLst/>
          </a:prstGeom>
          <a:noFill/>
        </p:spPr>
        <p:txBody>
          <a:bodyPr wrap="none" rtlCol="0">
            <a:spAutoFit/>
          </a:bodyPr>
          <a:lstStyle/>
          <a:p>
            <a:r>
              <a:rPr lang="en-US" dirty="0"/>
              <a:t>x1,x2 </a:t>
            </a:r>
            <a:r>
              <a:rPr lang="en-US" dirty="0" err="1"/>
              <a:t>là</a:t>
            </a:r>
            <a:r>
              <a:rPr lang="en-US" dirty="0"/>
              <a:t> </a:t>
            </a:r>
            <a:r>
              <a:rPr lang="en-US" dirty="0" err="1"/>
              <a:t>các</a:t>
            </a:r>
            <a:r>
              <a:rPr lang="en-US" dirty="0"/>
              <a:t> features </a:t>
            </a:r>
            <a:r>
              <a:rPr lang="en-US" dirty="0" err="1"/>
              <a:t>của</a:t>
            </a:r>
            <a:r>
              <a:rPr lang="en-US" dirty="0"/>
              <a:t> input.</a:t>
            </a:r>
          </a:p>
          <a:p>
            <a:r>
              <a:rPr lang="en-US" dirty="0"/>
              <a:t>a1,a2 </a:t>
            </a:r>
            <a:r>
              <a:rPr lang="en-US" dirty="0" err="1"/>
              <a:t>là</a:t>
            </a:r>
            <a:r>
              <a:rPr lang="en-US" dirty="0"/>
              <a:t> </a:t>
            </a:r>
            <a:r>
              <a:rPr lang="en-US" dirty="0" err="1"/>
              <a:t>các</a:t>
            </a:r>
            <a:r>
              <a:rPr lang="en-US" dirty="0"/>
              <a:t> hidden layer</a:t>
            </a:r>
          </a:p>
          <a:p>
            <a:r>
              <a:rPr lang="en-US" dirty="0"/>
              <a:t>y1,y2 </a:t>
            </a:r>
            <a:r>
              <a:rPr lang="en-US" dirty="0" err="1"/>
              <a:t>là</a:t>
            </a:r>
            <a:r>
              <a:rPr lang="en-US" dirty="0"/>
              <a:t> </a:t>
            </a:r>
            <a:r>
              <a:rPr lang="en-US" dirty="0" err="1"/>
              <a:t>các</a:t>
            </a:r>
            <a:r>
              <a:rPr lang="en-US" dirty="0"/>
              <a:t> output.</a:t>
            </a:r>
          </a:p>
          <a:p>
            <a:r>
              <a:rPr lang="en-US" dirty="0"/>
              <a:t>b1,b2 </a:t>
            </a:r>
            <a:r>
              <a:rPr lang="en-US" dirty="0" err="1"/>
              <a:t>là</a:t>
            </a:r>
            <a:r>
              <a:rPr lang="en-US" dirty="0"/>
              <a:t> </a:t>
            </a:r>
            <a:r>
              <a:rPr lang="en-US" dirty="0" err="1"/>
              <a:t>các</a:t>
            </a:r>
            <a:r>
              <a:rPr lang="en-US" dirty="0"/>
              <a:t> bias</a:t>
            </a:r>
          </a:p>
          <a:p>
            <a:r>
              <a:rPr lang="en-US" dirty="0"/>
              <a:t>w1,w2,…,w8 </a:t>
            </a:r>
            <a:r>
              <a:rPr lang="en-US" dirty="0" err="1"/>
              <a:t>là</a:t>
            </a:r>
            <a:r>
              <a:rPr lang="en-US" dirty="0"/>
              <a:t> </a:t>
            </a:r>
            <a:r>
              <a:rPr lang="en-US" dirty="0" err="1"/>
              <a:t>các</a:t>
            </a:r>
            <a:r>
              <a:rPr lang="en-US" dirty="0"/>
              <a:t> </a:t>
            </a:r>
            <a:r>
              <a:rPr lang="en-US" dirty="0" err="1"/>
              <a:t>trọng</a:t>
            </a:r>
            <a:r>
              <a:rPr lang="en-US" dirty="0"/>
              <a:t> </a:t>
            </a:r>
            <a:r>
              <a:rPr lang="en-US" dirty="0" err="1"/>
              <a:t>số</a:t>
            </a:r>
            <a:r>
              <a:rPr lang="en-US" dirty="0"/>
              <a:t>. </a:t>
            </a:r>
          </a:p>
        </p:txBody>
      </p:sp>
      <p:sp>
        <p:nvSpPr>
          <p:cNvPr id="6" name="Oval 5">
            <a:extLst>
              <a:ext uri="{FF2B5EF4-FFF2-40B4-BE49-F238E27FC236}">
                <a16:creationId xmlns:a16="http://schemas.microsoft.com/office/drawing/2014/main" id="{66EF256F-9035-4C89-B48D-63FA166C1A2C}"/>
              </a:ext>
            </a:extLst>
          </p:cNvPr>
          <p:cNvSpPr/>
          <p:nvPr/>
        </p:nvSpPr>
        <p:spPr>
          <a:xfrm>
            <a:off x="5967598" y="156922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Oval 8">
            <a:extLst>
              <a:ext uri="{FF2B5EF4-FFF2-40B4-BE49-F238E27FC236}">
                <a16:creationId xmlns:a16="http://schemas.microsoft.com/office/drawing/2014/main" id="{4B920851-3CCF-4410-A21E-A14951BCD270}"/>
              </a:ext>
            </a:extLst>
          </p:cNvPr>
          <p:cNvSpPr/>
          <p:nvPr/>
        </p:nvSpPr>
        <p:spPr>
          <a:xfrm>
            <a:off x="5967598" y="2316498"/>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Oval 9">
            <a:extLst>
              <a:ext uri="{FF2B5EF4-FFF2-40B4-BE49-F238E27FC236}">
                <a16:creationId xmlns:a16="http://schemas.microsoft.com/office/drawing/2014/main" id="{BEF74E7D-0762-4C45-8B6B-CF9483D998B4}"/>
              </a:ext>
            </a:extLst>
          </p:cNvPr>
          <p:cNvSpPr/>
          <p:nvPr/>
        </p:nvSpPr>
        <p:spPr>
          <a:xfrm>
            <a:off x="7759822" y="157659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Oval 10">
            <a:extLst>
              <a:ext uri="{FF2B5EF4-FFF2-40B4-BE49-F238E27FC236}">
                <a16:creationId xmlns:a16="http://schemas.microsoft.com/office/drawing/2014/main" id="{4791B1CC-A062-429B-A091-8D59D8693E6F}"/>
              </a:ext>
            </a:extLst>
          </p:cNvPr>
          <p:cNvSpPr/>
          <p:nvPr/>
        </p:nvSpPr>
        <p:spPr>
          <a:xfrm>
            <a:off x="7839070" y="2316497"/>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TextBox 6">
            <a:extLst>
              <a:ext uri="{FF2B5EF4-FFF2-40B4-BE49-F238E27FC236}">
                <a16:creationId xmlns:a16="http://schemas.microsoft.com/office/drawing/2014/main" id="{E4984726-67B7-425F-87C0-817A63E31353}"/>
              </a:ext>
            </a:extLst>
          </p:cNvPr>
          <p:cNvSpPr txBox="1"/>
          <p:nvPr/>
        </p:nvSpPr>
        <p:spPr>
          <a:xfrm>
            <a:off x="2036922" y="4468228"/>
            <a:ext cx="3578224" cy="584775"/>
          </a:xfrm>
          <a:prstGeom prst="rect">
            <a:avLst/>
          </a:prstGeom>
          <a:noFill/>
        </p:spPr>
        <p:txBody>
          <a:bodyPr wrap="none" rtlCol="0">
            <a:spAutoFit/>
          </a:bodyPr>
          <a:lstStyle/>
          <a:p>
            <a:r>
              <a:rPr lang="en-US" sz="3200" dirty="0"/>
              <a:t>x1*w1 + x2*w3 + b1</a:t>
            </a:r>
          </a:p>
        </p:txBody>
      </p:sp>
    </p:spTree>
    <p:extLst>
      <p:ext uri="{BB962C8B-B14F-4D97-AF65-F5344CB8AC3E}">
        <p14:creationId xmlns:p14="http://schemas.microsoft.com/office/powerpoint/2010/main" val="6757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921</Words>
  <Application>Microsoft Office PowerPoint</Application>
  <PresentationFormat>Màn hình rộng</PresentationFormat>
  <Paragraphs>91</Paragraphs>
  <Slides>19</Slides>
  <Notes>3</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19</vt:i4>
      </vt:variant>
    </vt:vector>
  </HeadingPairs>
  <TitlesOfParts>
    <vt:vector size="27" baseType="lpstr">
      <vt:lpstr>Arial</vt:lpstr>
      <vt:lpstr>Calibri</vt:lpstr>
      <vt:lpstr>Calibri Light</vt:lpstr>
      <vt:lpstr>inherit</vt:lpstr>
      <vt:lpstr>MathJax_Main</vt:lpstr>
      <vt:lpstr>Open Sans</vt:lpstr>
      <vt:lpstr>system-ui</vt:lpstr>
      <vt:lpstr>Office Theme</vt:lpstr>
      <vt:lpstr>Artificial Neural Network (ANN)</vt:lpstr>
      <vt:lpstr>Tổng quan</vt:lpstr>
      <vt:lpstr>Bản trình bày PowerPoint</vt:lpstr>
      <vt:lpstr>1.2) Mô hình neural networks</vt:lpstr>
      <vt:lpstr>Bản trình bày PowerPoint</vt:lpstr>
      <vt:lpstr>1.3) Artificial neural networks</vt:lpstr>
      <vt:lpstr>1.3) Siêu tham số</vt:lpstr>
      <vt:lpstr>Lan truyền tiến</vt:lpstr>
      <vt:lpstr>Lan truyền tiến</vt:lpstr>
      <vt:lpstr>Bản trình bày PowerPoint</vt:lpstr>
      <vt:lpstr>Một số hàm chuyển đổi:</vt:lpstr>
      <vt:lpstr>Lan truyền tiến</vt:lpstr>
      <vt:lpstr>Lan truyền ngược</vt:lpstr>
      <vt:lpstr>Lan truyền ngược</vt:lpstr>
      <vt:lpstr>Lan truyền ngược</vt:lpstr>
      <vt:lpstr>Tính số lượng tham số</vt:lpstr>
      <vt:lpstr>Gradient Descent</vt:lpstr>
      <vt:lpstr>Any question?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(ANN)</dc:title>
  <dc:creator>Nguyễn Kiều Vinh</dc:creator>
  <cp:lastModifiedBy>Nguyễn Tuấn Quang</cp:lastModifiedBy>
  <cp:revision>67</cp:revision>
  <dcterms:created xsi:type="dcterms:W3CDTF">2021-05-11T05:50:01Z</dcterms:created>
  <dcterms:modified xsi:type="dcterms:W3CDTF">2021-05-13T05:15:15Z</dcterms:modified>
</cp:coreProperties>
</file>