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 id="271" r:id="rId15"/>
    <p:sldId id="269" r:id="rId16"/>
    <p:sldId id="270" r:id="rId17"/>
    <p:sldId id="273" r:id="rId18"/>
    <p:sldId id="275" r:id="rId19"/>
    <p:sldId id="272"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9" d="100"/>
          <a:sy n="79" d="100"/>
        </p:scale>
        <p:origin x="86"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8D2D15-2B59-4A05-993C-DD6FBFED93CA}" type="datetimeFigureOut">
              <a:rPr lang="en-US" smtClean="0"/>
              <a:t>4/29/2021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73B142-BC60-4E0A-A0A0-5E8349B48B2C}" type="slidenum">
              <a:rPr lang="en-US" smtClean="0"/>
              <a:t>‹#›</a:t>
            </a:fld>
            <a:endParaRPr lang="en-US"/>
          </a:p>
        </p:txBody>
      </p:sp>
    </p:spTree>
    <p:extLst>
      <p:ext uri="{BB962C8B-B14F-4D97-AF65-F5344CB8AC3E}">
        <p14:creationId xmlns:p14="http://schemas.microsoft.com/office/powerpoint/2010/main" val="1097735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73B142-BC60-4E0A-A0A0-5E8349B48B2C}" type="slidenum">
              <a:rPr lang="en-US" smtClean="0"/>
              <a:t>1</a:t>
            </a:fld>
            <a:endParaRPr lang="en-US"/>
          </a:p>
        </p:txBody>
      </p:sp>
    </p:spTree>
    <p:extLst>
      <p:ext uri="{BB962C8B-B14F-4D97-AF65-F5344CB8AC3E}">
        <p14:creationId xmlns:p14="http://schemas.microsoft.com/office/powerpoint/2010/main" val="3609177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73B142-BC60-4E0A-A0A0-5E8349B48B2C}" type="slidenum">
              <a:rPr lang="en-US" smtClean="0"/>
              <a:t>4</a:t>
            </a:fld>
            <a:endParaRPr lang="en-US"/>
          </a:p>
        </p:txBody>
      </p:sp>
    </p:spTree>
    <p:extLst>
      <p:ext uri="{BB962C8B-B14F-4D97-AF65-F5344CB8AC3E}">
        <p14:creationId xmlns:p14="http://schemas.microsoft.com/office/powerpoint/2010/main" val="340144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62A6BC5-EA44-438D-B49E-D002B6868A8C}" type="datetime1">
              <a:rPr lang="en-US" smtClean="0"/>
              <a:t>4/29/2021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17482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13AABB-12FD-4610-99C4-1476F2B4F4F9}" type="datetime1">
              <a:rPr lang="en-US" smtClean="0"/>
              <a:t>4/29/2021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14454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D0C557-1C98-400D-9D6C-F0E35DE18D90}" type="datetime1">
              <a:rPr lang="en-US" smtClean="0"/>
              <a:t>4/29/2021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4175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F57D3B-31CD-4ECF-95EB-3CADCD103AA6}" type="datetime1">
              <a:rPr lang="en-US" smtClean="0"/>
              <a:t>4/29/2021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93912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B5ED30-4D1D-42DB-A40A-C74DA665BD19}" type="datetime1">
              <a:rPr lang="en-US" smtClean="0"/>
              <a:t>4/29/2021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715432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67A3435-111C-4A20-90B8-7A93214C0F5C}" type="datetime1">
              <a:rPr lang="en-US" smtClean="0"/>
              <a:t>4/29/2021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81869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20064F3-993A-4CE7-8CE5-3492CF5E9F8D}" type="datetime1">
              <a:rPr lang="en-US" smtClean="0"/>
              <a:t>4/29/2021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4476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E3E91F-47B9-4E4E-A965-AA039CF1BC49}" type="datetime1">
              <a:rPr lang="en-US" smtClean="0"/>
              <a:t>4/29/2021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9050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F2B81A-0806-4B0F-97B6-237FC5F7E63A}" type="datetime1">
              <a:rPr lang="en-US" smtClean="0"/>
              <a:t>4/29/2021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8554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397EC4-4C8D-4EC5-8DF2-A98E8E636C9C}" type="datetime1">
              <a:rPr lang="en-US" smtClean="0"/>
              <a:t>4/29/2021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6232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3306CA-B725-4DE2-9338-F0EF02E05560}" type="datetime1">
              <a:rPr lang="en-US" smtClean="0"/>
              <a:t>4/29/2021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35506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F96631-588A-4338-B871-0F0910B2896C}" type="datetime1">
              <a:rPr lang="en-US" smtClean="0"/>
              <a:t>4/29/2021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576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2B8CD3-27E3-427A-A01C-49A861C11EDF}" type="datetime1">
              <a:rPr lang="en-US" smtClean="0"/>
              <a:t>4/29/2021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8501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E8A682-B8C2-4500-9FFB-7338EDBAEE82}" type="datetime1">
              <a:rPr lang="en-US" smtClean="0"/>
              <a:t>4/29/2021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155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FC77C1-0F9A-4323-B3F3-7902E7DF2603}" type="datetime1">
              <a:rPr lang="en-US" smtClean="0"/>
              <a:t>4/29/2021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9629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ABBC79-2D81-4ABE-A165-3BE4FBA9E06D}" type="datetime1">
              <a:rPr lang="en-US" smtClean="0"/>
              <a:t>4/29/2021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4398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4DBA78-8C3B-4EAC-9890-F5C9F41EE333}" type="datetime1">
              <a:rPr lang="en-US" smtClean="0"/>
              <a:t>4/29/2021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82199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526BF49-BB03-4A42-983B-B3490A7625BF}" type="datetime1">
              <a:rPr lang="en-US" smtClean="0"/>
              <a:t>4/29/2021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7512510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tiendv.wordpress.com/2016/11/19/neural-networks/" TargetMode="External"/><Relationship Id="rId2" Type="http://schemas.openxmlformats.org/officeDocument/2006/relationships/hyperlink" Target="http://bis.net.vn/forums/p/482/1455.aspx" TargetMode="External"/><Relationship Id="rId1" Type="http://schemas.openxmlformats.org/officeDocument/2006/relationships/slideLayout" Target="../slideLayouts/slideLayout2.xml"/><Relationship Id="rId5" Type="http://schemas.openxmlformats.org/officeDocument/2006/relationships/hyperlink" Target="https://nttuan8.com/bai-1-linear-regression-va-gradient-descent/" TargetMode="External"/><Relationship Id="rId4" Type="http://schemas.openxmlformats.org/officeDocument/2006/relationships/hyperlink" Target="https://dominhhai.github.io/vi/2018/04/nn-intr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3.png"/><Relationship Id="rId16"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11"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extBox 11"/>
          <p:cNvSpPr txBox="1"/>
          <p:nvPr/>
        </p:nvSpPr>
        <p:spPr>
          <a:xfrm>
            <a:off x="8015415" y="3429000"/>
            <a:ext cx="4258963" cy="1754326"/>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Danh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viên</a:t>
            </a:r>
            <a:r>
              <a:rPr lang="en-US" dirty="0">
                <a:latin typeface="Arial" panose="020B0604020202020204" pitchFamily="34" charset="0"/>
                <a:cs typeface="Arial" panose="020B0604020202020204" pitchFamily="34" charset="0"/>
              </a:rPr>
              <a:t>:</a:t>
            </a:r>
          </a:p>
          <a:p>
            <a:pPr marL="342900" indent="-342900">
              <a:buAutoNum type="arabicPeriod"/>
            </a:pPr>
            <a:r>
              <a:rPr lang="en-US" dirty="0" err="1">
                <a:latin typeface="Arial" panose="020B0604020202020204" pitchFamily="34" charset="0"/>
                <a:cs typeface="Arial" panose="020B0604020202020204" pitchFamily="34" charset="0"/>
              </a:rPr>
              <a:t>Phạm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Ngọc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Trường</a:t>
            </a:r>
            <a:r>
              <a:rPr lang="en-US" dirty="0">
                <a:latin typeface="Arial" panose="020B0604020202020204" pitchFamily="34" charset="0"/>
                <a:cs typeface="Arial" panose="020B0604020202020204" pitchFamily="34" charset="0"/>
              </a:rPr>
              <a:t> – 18521571</a:t>
            </a:r>
          </a:p>
          <a:p>
            <a:pPr marL="342900" indent="-342900">
              <a:buAutoNum type="arabicPeriod"/>
            </a:pPr>
            <a:r>
              <a:rPr lang="en-US" dirty="0" err="1">
                <a:latin typeface="Arial" panose="020B0604020202020204" pitchFamily="34" charset="0"/>
                <a:cs typeface="Arial" panose="020B0604020202020204" pitchFamily="34" charset="0"/>
              </a:rPr>
              <a:t>Nguyễn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Thịnh</a:t>
            </a:r>
            <a:r>
              <a:rPr lang="en-US" dirty="0">
                <a:latin typeface="Arial" panose="020B0604020202020204" pitchFamily="34" charset="0"/>
                <a:cs typeface="Arial" panose="020B0604020202020204" pitchFamily="34" charset="0"/>
              </a:rPr>
              <a:t> – 18521448</a:t>
            </a:r>
          </a:p>
          <a:p>
            <a:pPr marL="342900" indent="-342900">
              <a:buAutoNum type="arabicPeriod"/>
            </a:pPr>
            <a:r>
              <a:rPr lang="en-US" dirty="0" err="1">
                <a:latin typeface="Arial" panose="020B0604020202020204" pitchFamily="34" charset="0"/>
                <a:cs typeface="Arial" panose="020B0604020202020204" pitchFamily="34" charset="0"/>
              </a:rPr>
              <a:t>Nguyễn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Tuấn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Quang</a:t>
            </a:r>
            <a:r>
              <a:rPr lang="en-US" dirty="0">
                <a:latin typeface="Arial" panose="020B0604020202020204" pitchFamily="34" charset="0"/>
                <a:cs typeface="Arial" panose="020B0604020202020204" pitchFamily="34" charset="0"/>
              </a:rPr>
              <a:t> – 18521302</a:t>
            </a:r>
          </a:p>
          <a:p>
            <a:pPr marL="342900" indent="-342900">
              <a:buAutoNum type="arabicPeriod"/>
            </a:pPr>
            <a:r>
              <a:rPr lang="en-US" dirty="0" err="1">
                <a:latin typeface="Arial" panose="020B0604020202020204" pitchFamily="34" charset="0"/>
                <a:cs typeface="Arial" panose="020B0604020202020204" pitchFamily="34" charset="0"/>
              </a:rPr>
              <a:t>Nguyễn</a:t>
            </a:r>
            <a:r>
              <a:rPr lang="en-US" dirty="0">
                <a:latin typeface="Arial" panose="020B0604020202020204" pitchFamily="34" charset="0"/>
                <a:cs typeface="Arial" panose="020B0604020202020204" pitchFamily="34" charset="0"/>
              </a:rPr>
              <a:t> Minh </a:t>
            </a:r>
            <a:r>
              <a:rPr lang="en-US" dirty="0" err="1">
                <a:latin typeface="Arial" panose="020B0604020202020204" pitchFamily="34" charset="0"/>
                <a:cs typeface="Arial" panose="020B0604020202020204" pitchFamily="34" charset="0"/>
              </a:rPr>
              <a:t>Quang</a:t>
            </a:r>
            <a:r>
              <a:rPr lang="en-US" dirty="0">
                <a:latin typeface="Arial" panose="020B0604020202020204" pitchFamily="34" charset="0"/>
                <a:cs typeface="Arial" panose="020B0604020202020204" pitchFamily="34" charset="0"/>
              </a:rPr>
              <a:t> – 18521299</a:t>
            </a:r>
          </a:p>
          <a:p>
            <a:pPr marL="342900" indent="-342900">
              <a:buAutoNum type="arabicPeriod"/>
            </a:pPr>
            <a:r>
              <a:rPr lang="en-US" dirty="0" err="1">
                <a:latin typeface="Arial" panose="020B0604020202020204" pitchFamily="34" charset="0"/>
                <a:cs typeface="Arial" panose="020B0604020202020204" pitchFamily="34" charset="0"/>
              </a:rPr>
              <a:t>Nguyễn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Vinh</a:t>
            </a:r>
            <a:r>
              <a:rPr lang="en-US" dirty="0">
                <a:latin typeface="Arial" panose="020B0604020202020204" pitchFamily="34" charset="0"/>
                <a:cs typeface="Arial" panose="020B0604020202020204" pitchFamily="34" charset="0"/>
              </a:rPr>
              <a:t> - 18521653</a:t>
            </a:r>
          </a:p>
        </p:txBody>
      </p:sp>
      <p:sp>
        <p:nvSpPr>
          <p:cNvPr id="13" name="Slide Number Placeholder 12"/>
          <p:cNvSpPr>
            <a:spLocks noGrp="1"/>
          </p:cNvSpPr>
          <p:nvPr>
            <p:ph type="sldNum" sz="quarter" idx="12"/>
          </p:nvPr>
        </p:nvSpPr>
        <p:spPr>
          <a:xfrm>
            <a:off x="10819550" y="6492875"/>
            <a:ext cx="771089" cy="365125"/>
          </a:xfrm>
        </p:spPr>
        <p:txBody>
          <a:bodyPr/>
          <a:lstStyle/>
          <a:p>
            <a:fld id="{6D22F896-40B5-4ADD-8801-0D06FADFA095}" type="slidenum">
              <a:rPr lang="en-US" sz="1800" smtClean="0"/>
              <a:t>1</a:t>
            </a:fld>
            <a:endParaRPr lang="en-US" sz="1800" dirty="0"/>
          </a:p>
        </p:txBody>
      </p:sp>
    </p:spTree>
    <p:extLst>
      <p:ext uri="{BB962C8B-B14F-4D97-AF65-F5344CB8AC3E}">
        <p14:creationId xmlns:p14="http://schemas.microsoft.com/office/powerpoint/2010/main" val="1345808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379621"/>
          </a:xfrm>
        </p:spPr>
        <p:txBody>
          <a:bodyPr>
            <a:normAutofit/>
          </a:bodyPr>
          <a:lstStyle/>
          <a:p>
            <a:r>
              <a:rPr lang="en-US" sz="3200" dirty="0" err="1">
                <a:latin typeface="Arial" panose="020B0604020202020204" pitchFamily="34" charset="0"/>
                <a:cs typeface="Arial" panose="020B0604020202020204" pitchFamily="34" charset="0"/>
              </a:rPr>
              <a:t>Quá</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trình</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xử</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lý</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thông</a:t>
            </a:r>
            <a:r>
              <a:rPr lang="en-US" sz="3200" dirty="0">
                <a:latin typeface="Arial" panose="020B0604020202020204" pitchFamily="34" charset="0"/>
                <a:cs typeface="Arial" panose="020B0604020202020204" pitchFamily="34" charset="0"/>
              </a:rPr>
              <a:t> tin </a:t>
            </a:r>
            <a:r>
              <a:rPr lang="en-US" sz="3200" dirty="0" err="1">
                <a:latin typeface="Arial" panose="020B0604020202020204" pitchFamily="34" charset="0"/>
                <a:cs typeface="Arial" panose="020B0604020202020204" pitchFamily="34" charset="0"/>
              </a:rPr>
              <a:t>của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một</a:t>
            </a:r>
            <a:r>
              <a:rPr lang="en-US" sz="3200" dirty="0">
                <a:latin typeface="Arial" panose="020B0604020202020204" pitchFamily="34" charset="0"/>
                <a:cs typeface="Arial" panose="020B0604020202020204" pitchFamily="34" charset="0"/>
              </a:rPr>
              <a:t> ANN</a:t>
            </a: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41413" y="1203156"/>
                <a:ext cx="9905999" cy="5133475"/>
              </a:xfrm>
            </p:spPr>
            <p:txBody>
              <a:bodyPr/>
              <a:lstStyle/>
              <a:p>
                <a:r>
                  <a:rPr lang="vi-VN" sz="2200" dirty="0"/>
                  <a:t>Việc lựa chọn Transfer Function có tác động lớn đến kết quả của ANN. Hàm chuyển đổi phi tuyến được sử dụng phổ biến trong ANN</a:t>
                </a:r>
                <a:r>
                  <a:rPr lang="en-US" sz="2200" dirty="0"/>
                  <a:t> </a:t>
                </a:r>
                <a:r>
                  <a:rPr lang="en-US" sz="2200" dirty="0" err="1">
                    <a:latin typeface="Arial" panose="020B0604020202020204" pitchFamily="34" charset="0"/>
                    <a:cs typeface="Arial" panose="020B0604020202020204" pitchFamily="34" charset="0"/>
                  </a:rPr>
                  <a:t>trước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đây</a:t>
                </a:r>
                <a:r>
                  <a:rPr lang="vi-VN" sz="2200" dirty="0">
                    <a:latin typeface="Arial" panose="020B0604020202020204" pitchFamily="34" charset="0"/>
                    <a:cs typeface="Arial" panose="020B0604020202020204" pitchFamily="34" charset="0"/>
                  </a:rPr>
                  <a:t> </a:t>
                </a:r>
                <a:r>
                  <a:rPr lang="vi-VN" sz="2200" dirty="0"/>
                  <a:t>là sigmoid (logical activation) function.</a:t>
                </a:r>
                <a:endParaRPr lang="en-US" sz="2200" dirty="0"/>
              </a:p>
              <a:p>
                <a:pPr marL="457200" lvl="1" indent="0">
                  <a:buNone/>
                </a:pPr>
                <a:r>
                  <a:rPr lang="en-US" sz="1800" dirty="0"/>
                  <a:t>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𝑌</m:t>
                        </m:r>
                      </m:e>
                      <m:sub>
                        <m:r>
                          <a:rPr lang="en-US" sz="3200" i="1">
                            <a:latin typeface="Cambria Math" panose="02040503050406030204" pitchFamily="18" charset="0"/>
                          </a:rPr>
                          <m:t>𝑇</m:t>
                        </m:r>
                      </m:sub>
                    </m:sSub>
                  </m:oMath>
                </a14:m>
                <a:r>
                  <a:rPr lang="en-US" sz="3200" dirty="0"/>
                  <a:t> = </a:t>
                </a:r>
                <a14:m>
                  <m:oMath xmlns:m="http://schemas.openxmlformats.org/officeDocument/2006/math">
                    <m:f>
                      <m:fPr>
                        <m:ctrlPr>
                          <a:rPr lang="en-US" sz="3200" i="1">
                            <a:latin typeface="Cambria Math" panose="02040503050406030204" pitchFamily="18" charset="0"/>
                          </a:rPr>
                        </m:ctrlPr>
                      </m:fPr>
                      <m:num>
                        <m:r>
                          <a:rPr lang="en-US" sz="3200" i="1">
                            <a:latin typeface="Cambria Math" panose="02040503050406030204" pitchFamily="18" charset="0"/>
                          </a:rPr>
                          <m:t>1</m:t>
                        </m:r>
                      </m:num>
                      <m:den>
                        <m:r>
                          <a:rPr lang="en-US" sz="3200" i="1">
                            <a:latin typeface="Cambria Math" panose="02040503050406030204" pitchFamily="18" charset="0"/>
                          </a:rPr>
                          <m:t>1</m:t>
                        </m:r>
                        <m:r>
                          <a:rPr lang="en-US" sz="3200" i="1">
                            <a:latin typeface="Cambria Math" panose="02040503050406030204" pitchFamily="18" charset="0"/>
                          </a:rPr>
                          <m:t>+  </m:t>
                        </m:r>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r>
                              <a:rPr lang="en-US" sz="3200" i="1">
                                <a:latin typeface="Cambria Math" panose="02040503050406030204" pitchFamily="18" charset="0"/>
                              </a:rPr>
                              <m:t>−</m:t>
                            </m:r>
                            <m:r>
                              <a:rPr lang="en-US" sz="3200" i="1">
                                <a:latin typeface="Cambria Math" panose="02040503050406030204" pitchFamily="18" charset="0"/>
                              </a:rPr>
                              <m:t>𝑌</m:t>
                            </m:r>
                          </m:sup>
                        </m:sSup>
                      </m:den>
                    </m:f>
                  </m:oMath>
                </a14:m>
                <a:endParaRPr lang="en-US" sz="3200" dirty="0"/>
              </a:p>
              <a:p>
                <a:r>
                  <a:rPr lang="en-US" sz="2000" dirty="0" err="1">
                    <a:latin typeface="Arial" panose="020B0604020202020204" pitchFamily="34" charset="0"/>
                    <a:cs typeface="Arial" panose="020B0604020202020204" pitchFamily="34" charset="0"/>
                  </a:rPr>
                  <a:t>Khi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hàm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ReLU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đời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đến</a:t>
                </a:r>
                <a:r>
                  <a:rPr lang="en-US" sz="2000" dirty="0">
                    <a:latin typeface="Arial" panose="020B0604020202020204" pitchFamily="34" charset="0"/>
                    <a:cs typeface="Arial" panose="020B0604020202020204" pitchFamily="34" charset="0"/>
                  </a:rPr>
                  <a:t> nay </a:t>
                </a:r>
                <a:r>
                  <a:rPr lang="en-US" sz="2000" dirty="0" err="1">
                    <a:latin typeface="Arial" panose="020B0604020202020204" pitchFamily="34" charset="0"/>
                    <a:cs typeface="Arial" panose="020B0604020202020204" pitchFamily="34" charset="0"/>
                  </a:rPr>
                  <a:t>thì</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dụng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rộng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rãi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trong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mạng</a:t>
                </a:r>
                <a:r>
                  <a:rPr lang="en-US" sz="2000" dirty="0">
                    <a:latin typeface="Arial" panose="020B0604020202020204" pitchFamily="34" charset="0"/>
                    <a:cs typeface="Arial" panose="020B0604020202020204" pitchFamily="34" charset="0"/>
                  </a:rPr>
                  <a:t> neuron:</a:t>
                </a:r>
              </a:p>
              <a:p>
                <a:pPr marL="0" indent="0">
                  <a:buNone/>
                </a:pPr>
                <a:r>
                  <a:rPr lang="en-US" sz="2000" dirty="0">
                    <a:latin typeface="Arial" panose="020B0604020202020204" pitchFamily="34" charset="0"/>
                    <a:cs typeface="Arial" panose="020B0604020202020204" pitchFamily="34" charset="0"/>
                  </a:rPr>
                  <a:t>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𝑌</m:t>
                        </m:r>
                      </m:e>
                      <m:sub>
                        <m:r>
                          <a:rPr lang="en-US" sz="3200" i="1">
                            <a:latin typeface="Cambria Math" panose="02040503050406030204" pitchFamily="18" charset="0"/>
                          </a:rPr>
                          <m:t>𝑇</m:t>
                        </m:r>
                      </m:sub>
                    </m:sSub>
                  </m:oMath>
                </a14:m>
                <a:r>
                  <a:rPr lang="en-US" sz="3200" dirty="0">
                    <a:latin typeface="Arial" panose="020B0604020202020204" pitchFamily="34" charset="0"/>
                    <a:cs typeface="Arial" panose="020B0604020202020204" pitchFamily="34" charset="0"/>
                  </a:rPr>
                  <a:t> = </a:t>
                </a:r>
                <a:r>
                  <a:rPr lang="en-US" sz="2800" dirty="0">
                    <a:latin typeface="Arial" panose="020B0604020202020204" pitchFamily="34" charset="0"/>
                    <a:cs typeface="Arial" panose="020B0604020202020204" pitchFamily="34" charset="0"/>
                  </a:rPr>
                  <a:t>max(0, Y)</a:t>
                </a:r>
              </a:p>
              <a:p>
                <a:pPr marL="0" indent="0">
                  <a:buNone/>
                </a:pP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Trong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đó</a:t>
                </a:r>
                <a:r>
                  <a:rPr lang="en-US" sz="2000" dirty="0">
                    <a:latin typeface="Arial" panose="020B0604020202020204" pitchFamily="34" charset="0"/>
                    <a:cs typeface="Arial" panose="020B0604020202020204" pitchFamily="34"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𝑇</m:t>
                        </m:r>
                      </m:sub>
                    </m:sSub>
                  </m:oMath>
                </a14:m>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Hàm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chuyển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đổi</a:t>
                </a: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		  	   Y: </a:t>
                </a:r>
                <a:r>
                  <a:rPr lang="en-US" sz="2000" dirty="0" err="1">
                    <a:latin typeface="Arial" panose="020B0604020202020204" pitchFamily="34" charset="0"/>
                    <a:cs typeface="Arial" panose="020B0604020202020204" pitchFamily="34" charset="0"/>
                  </a:rPr>
                  <a:t>Hàm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tổng</a:t>
                </a: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457200" lvl="1" indent="0">
                  <a:buNone/>
                </a:pPr>
                <a:endParaRPr lang="en-US" sz="3200" dirty="0"/>
              </a:p>
              <a:p>
                <a:pPr marL="457200" lvl="1" indent="0">
                  <a:buNone/>
                </a:pPr>
                <a:endParaRPr lang="en-US" dirty="0"/>
              </a:p>
              <a:p>
                <a:pPr marL="457200"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41413" y="1203156"/>
                <a:ext cx="9905999" cy="5133475"/>
              </a:xfrm>
              <a:blipFill rotWithShape="0">
                <a:blip r:embed="rId2"/>
                <a:stretch>
                  <a:fillRect l="-1046" t="-1306" r="-923"/>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a:xfrm>
            <a:off x="10661866" y="6492875"/>
            <a:ext cx="771089" cy="365125"/>
          </a:xfrm>
        </p:spPr>
        <p:txBody>
          <a:bodyPr/>
          <a:lstStyle/>
          <a:p>
            <a:fld id="{6D22F896-40B5-4ADD-8801-0D06FADFA095}" type="slidenum">
              <a:rPr lang="en-US" sz="1800" smtClean="0"/>
              <a:t>10</a:t>
            </a:fld>
            <a:endParaRPr lang="en-US" sz="1800" dirty="0"/>
          </a:p>
        </p:txBody>
      </p:sp>
    </p:spTree>
    <p:extLst>
      <p:ext uri="{BB962C8B-B14F-4D97-AF65-F5344CB8AC3E}">
        <p14:creationId xmlns:p14="http://schemas.microsoft.com/office/powerpoint/2010/main" val="540182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50" y="0"/>
            <a:ext cx="9905998" cy="737937"/>
          </a:xfrm>
        </p:spPr>
        <p:txBody>
          <a:bodyPr>
            <a:normAutofit/>
          </a:bodyPr>
          <a:lstStyle/>
          <a:p>
            <a:r>
              <a:rPr lang="en-US" sz="3200" dirty="0" err="1">
                <a:latin typeface="Arial" panose="020B0604020202020204" pitchFamily="34" charset="0"/>
                <a:cs typeface="Arial" panose="020B0604020202020204" pitchFamily="34" charset="0"/>
              </a:rPr>
              <a:t>Quá</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trình</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xử</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lý</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thông</a:t>
            </a:r>
            <a:r>
              <a:rPr lang="en-US" sz="3200" dirty="0">
                <a:latin typeface="Arial" panose="020B0604020202020204" pitchFamily="34" charset="0"/>
                <a:cs typeface="Arial" panose="020B0604020202020204" pitchFamily="34" charset="0"/>
              </a:rPr>
              <a:t> tin </a:t>
            </a:r>
            <a:r>
              <a:rPr lang="en-US" sz="3200" dirty="0" err="1">
                <a:latin typeface="Arial" panose="020B0604020202020204" pitchFamily="34" charset="0"/>
                <a:cs typeface="Arial" panose="020B0604020202020204" pitchFamily="34" charset="0"/>
              </a:rPr>
              <a:t>của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một</a:t>
            </a:r>
            <a:r>
              <a:rPr lang="en-US" sz="3200" dirty="0">
                <a:latin typeface="Arial" panose="020B0604020202020204" pitchFamily="34" charset="0"/>
                <a:cs typeface="Arial" panose="020B0604020202020204" pitchFamily="34" charset="0"/>
              </a:rPr>
              <a:t> ANN</a:t>
            </a:r>
            <a:endParaRPr lang="en-US" sz="3200" dirty="0"/>
          </a:p>
        </p:txBody>
      </p:sp>
      <p:sp>
        <p:nvSpPr>
          <p:cNvPr id="3" name="Content Placeholder 2"/>
          <p:cNvSpPr>
            <a:spLocks noGrp="1"/>
          </p:cNvSpPr>
          <p:nvPr>
            <p:ph idx="1"/>
          </p:nvPr>
        </p:nvSpPr>
        <p:spPr>
          <a:xfrm>
            <a:off x="1141412" y="545432"/>
            <a:ext cx="9905999" cy="5245769"/>
          </a:xfrm>
        </p:spPr>
        <p:txBody>
          <a:bodyPr/>
          <a:lstStyle/>
          <a:p>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truyền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thường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hình</a:t>
            </a:r>
            <a:r>
              <a:rPr lang="en-US" dirty="0">
                <a:latin typeface="Arial" panose="020B0604020202020204" pitchFamily="34" charset="0"/>
                <a:cs typeface="Arial" panose="020B0604020202020204" pitchFamily="34" charset="0"/>
              </a:rPr>
              <a:t>:</a:t>
            </a:r>
          </a:p>
          <a:p>
            <a:pPr marL="0" indent="0">
              <a:buNone/>
            </a:pPr>
            <a:endParaRPr lang="en-US" dirty="0"/>
          </a:p>
        </p:txBody>
      </p:sp>
      <p:pic>
        <p:nvPicPr>
          <p:cNvPr id="3076" name="Picture 4" descr="hamtruyenpi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580" y="1039653"/>
            <a:ext cx="6645662" cy="5818347"/>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a:xfrm>
            <a:off x="10661865" y="6492875"/>
            <a:ext cx="771089" cy="365125"/>
          </a:xfrm>
        </p:spPr>
        <p:txBody>
          <a:bodyPr/>
          <a:lstStyle/>
          <a:p>
            <a:fld id="{6D22F896-40B5-4ADD-8801-0D06FADFA095}" type="slidenum">
              <a:rPr lang="en-US" sz="1800" smtClean="0"/>
              <a:t>11</a:t>
            </a:fld>
            <a:endParaRPr lang="en-US" sz="1800" dirty="0"/>
          </a:p>
        </p:txBody>
      </p:sp>
    </p:spTree>
    <p:extLst>
      <p:ext uri="{BB962C8B-B14F-4D97-AF65-F5344CB8AC3E}">
        <p14:creationId xmlns:p14="http://schemas.microsoft.com/office/powerpoint/2010/main" val="4036856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478570"/>
          </a:xfrm>
        </p:spPr>
        <p:txBody>
          <a:bodyPr/>
          <a:lstStyle/>
          <a:p>
            <a:r>
              <a:rPr lang="en-US" dirty="0" err="1">
                <a:latin typeface="Arial" panose="020B0604020202020204" pitchFamily="34" charset="0"/>
                <a:cs typeface="Arial" panose="020B0604020202020204" pitchFamily="34" charset="0"/>
              </a:rPr>
              <a:t>Quá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học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ANN</a:t>
            </a:r>
          </a:p>
        </p:txBody>
      </p:sp>
      <p:sp>
        <p:nvSpPr>
          <p:cNvPr id="3" name="Content Placeholder 2"/>
          <p:cNvSpPr>
            <a:spLocks noGrp="1"/>
          </p:cNvSpPr>
          <p:nvPr>
            <p:ph idx="1"/>
          </p:nvPr>
        </p:nvSpPr>
        <p:spPr>
          <a:xfrm>
            <a:off x="1141412" y="1219200"/>
            <a:ext cx="9905999" cy="5422232"/>
          </a:xfrm>
        </p:spPr>
        <p:txBody>
          <a:bodyPr>
            <a:normAutofit/>
          </a:bodyPr>
          <a:lstStyle/>
          <a:p>
            <a:pPr marL="0" indent="0">
              <a:buNone/>
            </a:pPr>
            <a:r>
              <a:rPr lang="vi-VN" dirty="0"/>
              <a:t>ANN được huấn luyện (Training) hay được học (Learning) theo 2 kỹ thuật cơ bản đó là học có giám sát (Supervised Learning) và học không giám sát (Unsupervised Learning).</a:t>
            </a:r>
          </a:p>
          <a:p>
            <a:r>
              <a:rPr lang="vi-VN" dirty="0"/>
              <a:t>Supervised learning: Quá trình Training được lặp lại cho đến kết quả (output) của ANN đạt được giá trị mong muốn (Desired value) đã biết. Điển hình cho kỹ thuật này là mạng Neuron lan truyền ngược (Backpropagation).</a:t>
            </a:r>
          </a:p>
          <a:p>
            <a:r>
              <a:rPr lang="vi-VN" dirty="0"/>
              <a:t>Unsupervised learning: Không sử dụng tri thức bên ngoài trong quá trình học (Learning), nên còn gọi là tự tổ chức (Self – Organizing). Mạng Neuron điển hình được huấn luyện theo kiểu Unsupervised là Sefl – Organizing Map (SOM).</a:t>
            </a:r>
            <a:endParaRPr lang="en-US" dirty="0"/>
          </a:p>
        </p:txBody>
      </p:sp>
      <p:sp>
        <p:nvSpPr>
          <p:cNvPr id="4" name="Slide Number Placeholder 3"/>
          <p:cNvSpPr>
            <a:spLocks noGrp="1"/>
          </p:cNvSpPr>
          <p:nvPr>
            <p:ph type="sldNum" sz="quarter" idx="12"/>
          </p:nvPr>
        </p:nvSpPr>
        <p:spPr>
          <a:xfrm>
            <a:off x="10661866" y="6492875"/>
            <a:ext cx="771089" cy="365125"/>
          </a:xfrm>
        </p:spPr>
        <p:txBody>
          <a:bodyPr/>
          <a:lstStyle/>
          <a:p>
            <a:fld id="{6D22F896-40B5-4ADD-8801-0D06FADFA095}" type="slidenum">
              <a:rPr lang="en-US" sz="1800" smtClean="0"/>
              <a:t>12</a:t>
            </a:fld>
            <a:endParaRPr lang="en-US" sz="1800" dirty="0"/>
          </a:p>
        </p:txBody>
      </p:sp>
    </p:spTree>
    <p:extLst>
      <p:ext uri="{BB962C8B-B14F-4D97-AF65-F5344CB8AC3E}">
        <p14:creationId xmlns:p14="http://schemas.microsoft.com/office/powerpoint/2010/main" val="1384417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9905998" cy="1171074"/>
          </a:xfrm>
        </p:spPr>
        <p:txBody>
          <a:bodyPr/>
          <a:lstStyle/>
          <a:p>
            <a:r>
              <a:rPr lang="vi-VN" dirty="0"/>
              <a:t>Back</a:t>
            </a:r>
            <a:r>
              <a:rPr lang="en-US" dirty="0"/>
              <a:t>-</a:t>
            </a:r>
            <a:r>
              <a:rPr lang="vi-VN" dirty="0"/>
              <a:t>propagation</a:t>
            </a:r>
            <a:endParaRPr lang="en-US" dirty="0"/>
          </a:p>
        </p:txBody>
      </p:sp>
      <p:sp>
        <p:nvSpPr>
          <p:cNvPr id="3" name="Content Placeholder 2"/>
          <p:cNvSpPr>
            <a:spLocks noGrp="1"/>
          </p:cNvSpPr>
          <p:nvPr>
            <p:ph idx="1"/>
          </p:nvPr>
        </p:nvSpPr>
        <p:spPr>
          <a:xfrm>
            <a:off x="1141412" y="1042736"/>
            <a:ext cx="9905999" cy="5815263"/>
          </a:xfrm>
        </p:spPr>
        <p:txBody>
          <a:bodyPr>
            <a:normAutofit/>
          </a:bodyPr>
          <a:lstStyle/>
          <a:p>
            <a:r>
              <a:rPr lang="vi-VN" dirty="0"/>
              <a:t>Lan truyền ngược (back-propagation)</a:t>
            </a:r>
            <a:r>
              <a:rPr lang="en-US" dirty="0"/>
              <a:t> </a:t>
            </a:r>
            <a:r>
              <a:rPr lang="vi-VN" dirty="0"/>
              <a:t>là phương pháp huấn luyện mạng ANN với mục tiêu xác định trọng số tối ưu cho mạng thông qua việc lặp đi lặp lại 2 quá trình: lan truyền tiến (tính giá trị đầu ra của mạng từ đó tính sai số giữa giá trị này với giá trị mong muốn). Tiếp theo là quá trình lan truyền ngược sai số (dựa vào sai số sẽ cập nhật lại các trọng số).</a:t>
            </a:r>
            <a:r>
              <a:rPr lang="en-US" dirty="0"/>
              <a:t> </a:t>
            </a:r>
          </a:p>
          <a:p>
            <a:r>
              <a:rPr lang="vi-VN" dirty="0"/>
              <a:t>Quá trình huấn luyện mạng bắt đầu bằng việc khởi tạo giá trị trọng số của mạng một cách ngẫu nhiên.</a:t>
            </a:r>
            <a:endParaRPr lang="en-US" dirty="0"/>
          </a:p>
        </p:txBody>
      </p:sp>
      <p:sp>
        <p:nvSpPr>
          <p:cNvPr id="4" name="Slide Number Placeholder 3"/>
          <p:cNvSpPr>
            <a:spLocks noGrp="1"/>
          </p:cNvSpPr>
          <p:nvPr>
            <p:ph type="sldNum" sz="quarter" idx="12"/>
          </p:nvPr>
        </p:nvSpPr>
        <p:spPr>
          <a:xfrm>
            <a:off x="10661865" y="6492874"/>
            <a:ext cx="771089" cy="365125"/>
          </a:xfrm>
        </p:spPr>
        <p:txBody>
          <a:bodyPr/>
          <a:lstStyle/>
          <a:p>
            <a:fld id="{6D22F896-40B5-4ADD-8801-0D06FADFA095}" type="slidenum">
              <a:rPr lang="en-US" sz="1800" smtClean="0"/>
              <a:t>13</a:t>
            </a:fld>
            <a:endParaRPr lang="en-US" sz="1800" dirty="0"/>
          </a:p>
        </p:txBody>
      </p:sp>
    </p:spTree>
    <p:extLst>
      <p:ext uri="{BB962C8B-B14F-4D97-AF65-F5344CB8AC3E}">
        <p14:creationId xmlns:p14="http://schemas.microsoft.com/office/powerpoint/2010/main" val="389566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914400"/>
            <a:ext cx="9905999" cy="4876801"/>
          </a:xfrm>
        </p:spPr>
        <p:txBody>
          <a:bodyPr/>
          <a:lstStyle/>
          <a:p>
            <a:r>
              <a:rPr lang="vi-VN" dirty="0">
                <a:latin typeface="Arial" panose="020B0604020202020204" pitchFamily="34" charset="0"/>
                <a:cs typeface="Arial" panose="020B0604020202020204" pitchFamily="34" charset="0"/>
              </a:rPr>
              <a:t>Quá trình </a:t>
            </a:r>
            <a:r>
              <a:rPr lang="vi-VN" dirty="0"/>
              <a:t>back-propagation </a:t>
            </a:r>
            <a:r>
              <a:rPr lang="vi-VN" dirty="0">
                <a:latin typeface="Arial" panose="020B0604020202020204" pitchFamily="34" charset="0"/>
                <a:cs typeface="Arial" panose="020B0604020202020204" pitchFamily="34" charset="0"/>
              </a:rPr>
              <a:t>được mô tả như sau:</a:t>
            </a:r>
          </a:p>
          <a:p>
            <a:pPr marL="0" indent="0">
              <a:buNone/>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Bước</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1.Tính giá trị output .</a:t>
            </a:r>
          </a:p>
          <a:p>
            <a:pPr marL="0" indent="0">
              <a:buNone/>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Bước</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2. So sánh output với giá trị mong muốn (desired value).</a:t>
            </a:r>
          </a:p>
          <a:p>
            <a:pPr marL="0" indent="0">
              <a:buNone/>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Bước</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3. Nếu chưa đạt được giá trị mong muốn thì hiệu chỉnh trọng số (weights) và </a:t>
            </a:r>
            <a:r>
              <a:rPr lang="en-US" dirty="0">
                <a:latin typeface="Arial" panose="020B0604020202020204" pitchFamily="34" charset="0"/>
                <a:cs typeface="Arial" panose="020B0604020202020204" pitchFamily="34" charset="0"/>
              </a:rPr>
              <a:t>quay </a:t>
            </a:r>
            <a:r>
              <a:rPr lang="en-US" dirty="0" err="1">
                <a:latin typeface="Arial" panose="020B0604020202020204" pitchFamily="34" charset="0"/>
                <a:cs typeface="Arial" panose="020B0604020202020204" pitchFamily="34" charset="0"/>
              </a:rPr>
              <a:t>lại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bước</a:t>
            </a:r>
            <a:r>
              <a:rPr lang="en-US" dirty="0">
                <a:latin typeface="Arial" panose="020B0604020202020204" pitchFamily="34" charset="0"/>
                <a:cs typeface="Arial" panose="020B0604020202020204" pitchFamily="34" charset="0"/>
              </a:rPr>
              <a:t> 1.</a:t>
            </a:r>
          </a:p>
        </p:txBody>
      </p:sp>
      <p:sp>
        <p:nvSpPr>
          <p:cNvPr id="4" name="Title 1"/>
          <p:cNvSpPr>
            <a:spLocks noGrp="1"/>
          </p:cNvSpPr>
          <p:nvPr>
            <p:ph type="title"/>
          </p:nvPr>
        </p:nvSpPr>
        <p:spPr>
          <a:xfrm>
            <a:off x="1141412" y="0"/>
            <a:ext cx="9905998" cy="1171074"/>
          </a:xfrm>
        </p:spPr>
        <p:txBody>
          <a:bodyPr/>
          <a:lstStyle/>
          <a:p>
            <a:r>
              <a:rPr lang="vi-VN" dirty="0"/>
              <a:t>Back</a:t>
            </a:r>
            <a:r>
              <a:rPr lang="en-US" dirty="0"/>
              <a:t>-</a:t>
            </a:r>
            <a:r>
              <a:rPr lang="vi-VN" dirty="0"/>
              <a:t>propagation</a:t>
            </a:r>
            <a:endParaRPr lang="en-US" dirty="0"/>
          </a:p>
        </p:txBody>
      </p:sp>
      <p:pic>
        <p:nvPicPr>
          <p:cNvPr id="5" name="Picture 2" descr="lantruyennguo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4224" y="3594411"/>
            <a:ext cx="8402304" cy="3189448"/>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a:xfrm>
            <a:off x="10661865" y="6492875"/>
            <a:ext cx="771089" cy="365125"/>
          </a:xfrm>
        </p:spPr>
        <p:txBody>
          <a:bodyPr/>
          <a:lstStyle/>
          <a:p>
            <a:fld id="{6D22F896-40B5-4ADD-8801-0D06FADFA095}" type="slidenum">
              <a:rPr lang="en-US" sz="1800" smtClean="0"/>
              <a:t>14</a:t>
            </a:fld>
            <a:endParaRPr lang="en-US" sz="1800" dirty="0"/>
          </a:p>
        </p:txBody>
      </p:sp>
    </p:spTree>
    <p:extLst>
      <p:ext uri="{BB962C8B-B14F-4D97-AF65-F5344CB8AC3E}">
        <p14:creationId xmlns:p14="http://schemas.microsoft.com/office/powerpoint/2010/main" val="1598589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8336"/>
            <a:ext cx="9905998" cy="1010653"/>
          </a:xfrm>
        </p:spPr>
        <p:txBody>
          <a:bodyPr/>
          <a:lstStyle/>
          <a:p>
            <a:r>
              <a:rPr lang="vi-VN" dirty="0"/>
              <a:t>Back</a:t>
            </a:r>
            <a:r>
              <a:rPr lang="en-US" dirty="0"/>
              <a:t>-</a:t>
            </a:r>
            <a:r>
              <a:rPr lang="vi-VN" dirty="0"/>
              <a:t>propagation</a:t>
            </a:r>
            <a:endParaRPr lang="en-US" dirty="0"/>
          </a:p>
        </p:txBody>
      </p:sp>
      <p:sp>
        <p:nvSpPr>
          <p:cNvPr id="5" name="Content Placeholder 2"/>
          <p:cNvSpPr>
            <a:spLocks noGrp="1"/>
          </p:cNvSpPr>
          <p:nvPr>
            <p:ph idx="1"/>
          </p:nvPr>
        </p:nvSpPr>
        <p:spPr>
          <a:xfrm>
            <a:off x="978568" y="1138989"/>
            <a:ext cx="10475495" cy="5422232"/>
          </a:xfrm>
        </p:spPr>
        <p:txBody>
          <a:bodyPr>
            <a:normAutofit lnSpcReduction="10000"/>
          </a:bodyPr>
          <a:lstStyle/>
          <a:p>
            <a:r>
              <a:rPr lang="vi-VN" dirty="0">
                <a:latin typeface="Arial" panose="020B0604020202020204" pitchFamily="34" charset="0"/>
                <a:cs typeface="Arial" panose="020B0604020202020204" pitchFamily="34" charset="0"/>
              </a:rPr>
              <a:t>Lan truyền tiến:</a:t>
            </a:r>
            <a:r>
              <a:rPr lang="en-US" dirty="0">
                <a:latin typeface="Arial" panose="020B0604020202020204" pitchFamily="34" charset="0"/>
                <a:cs typeface="Arial" panose="020B0604020202020204" pitchFamily="34" charset="0"/>
              </a:rPr>
              <a:t> </a:t>
            </a:r>
            <a:r>
              <a:rPr lang="vi-VN" dirty="0">
                <a:cs typeface="Arial" panose="020B0604020202020204" pitchFamily="34" charset="0"/>
              </a:rPr>
              <a:t>Dữ liệu từ tập huấn luyện thông qua tầng nhập sẽ được chuyển vào tầng tiếp theo. Tại mỗi neural của mỗi tầng sẽ tiến hành thực hiện việc tính toán thông qua các hàm </a:t>
            </a:r>
            <a:r>
              <a:rPr lang="en-US" dirty="0" err="1">
                <a:latin typeface="Arial" panose="020B0604020202020204" pitchFamily="34" charset="0"/>
                <a:cs typeface="Arial" panose="020B0604020202020204" pitchFamily="34" charset="0"/>
              </a:rPr>
              <a:t>tổng</a:t>
            </a:r>
            <a:r>
              <a:rPr lang="vi-VN" dirty="0">
                <a:cs typeface="Arial" panose="020B0604020202020204" pitchFamily="34" charset="0"/>
              </a:rPr>
              <a:t>, giá trị này sau khi truyền qua hàm </a:t>
            </a:r>
            <a:r>
              <a:rPr lang="en-US" dirty="0" err="1">
                <a:latin typeface="Arial" panose="020B0604020202020204" pitchFamily="34" charset="0"/>
                <a:cs typeface="Arial" panose="020B0604020202020204" pitchFamily="34" charset="0"/>
              </a:rPr>
              <a:t>chuyển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đổi</a:t>
            </a:r>
            <a:r>
              <a:rPr lang="en-US" dirty="0">
                <a:latin typeface="Arial" panose="020B0604020202020204" pitchFamily="34" charset="0"/>
                <a:cs typeface="Arial" panose="020B0604020202020204" pitchFamily="34" charset="0"/>
              </a:rPr>
              <a:t> </a:t>
            </a:r>
            <a:r>
              <a:rPr lang="vi-VN" dirty="0">
                <a:cs typeface="Arial" panose="020B0604020202020204" pitchFamily="34" charset="0"/>
              </a:rPr>
              <a:t>là đầu ra mỗi neural. Việc tính toán sẽ thực hiện trên tất cả các neural của mạng và từ tầng nhập cho ra tới giá trị của tầng xuất. </a:t>
            </a:r>
            <a:r>
              <a:rPr lang="vi-VN" dirty="0">
                <a:latin typeface="Arial" panose="020B0604020202020204" pitchFamily="34" charset="0"/>
                <a:cs typeface="Arial" panose="020B0604020202020204" pitchFamily="34" charset="0"/>
              </a:rPr>
              <a:t>Sai số được tính bằng cách so sánh giá trị thực xuất ra của mạng </a:t>
            </a:r>
            <a:r>
              <a:rPr lang="en-US" dirty="0">
                <a:latin typeface="Arial" panose="020B0604020202020204" pitchFamily="34" charset="0"/>
                <a:cs typeface="Arial" panose="020B0604020202020204" pitchFamily="34" charset="0"/>
              </a:rPr>
              <a:t>Y </a:t>
            </a:r>
            <a:r>
              <a:rPr lang="vi-VN" dirty="0">
                <a:latin typeface="Arial" panose="020B0604020202020204" pitchFamily="34" charset="0"/>
                <a:cs typeface="Arial" panose="020B0604020202020204" pitchFamily="34" charset="0"/>
              </a:rPr>
              <a:t>với giá trị mong muốn</a:t>
            </a:r>
            <a:r>
              <a:rPr lang="en-US" dirty="0">
                <a:latin typeface="Arial" panose="020B0604020202020204" pitchFamily="34" charset="0"/>
                <a:cs typeface="Arial" panose="020B0604020202020204" pitchFamily="34" charset="0"/>
              </a:rPr>
              <a:t> Z</a:t>
            </a:r>
            <a:r>
              <a:rPr lang="vi-VN" dirty="0">
                <a:latin typeface="Arial" panose="020B0604020202020204" pitchFamily="34" charset="0"/>
                <a:cs typeface="Arial" panose="020B0604020202020204" pitchFamily="34" charset="0"/>
              </a:rPr>
              <a:t>, trong đó</a:t>
            </a:r>
            <a:r>
              <a:rPr lang="en-US" dirty="0">
                <a:latin typeface="Arial" panose="020B0604020202020204" pitchFamily="34" charset="0"/>
                <a:cs typeface="Arial" panose="020B0604020202020204" pitchFamily="34" charset="0"/>
              </a:rPr>
              <a:t>:</a:t>
            </a:r>
            <a:r>
              <a:rPr lang="vi-VN" dirty="0">
                <a:latin typeface="Arial" panose="020B0604020202020204" pitchFamily="34" charset="0"/>
                <a:cs typeface="Arial" panose="020B0604020202020204" pitchFamily="34" charset="0"/>
              </a:rPr>
              <a:t> sai số của quá trình huấn luyện thường được lấy bằng tổng bình phương tất cả sai số thành phần.</a:t>
            </a:r>
            <a:endParaRPr lang="en-US" dirty="0">
              <a:latin typeface="Arial" panose="020B0604020202020204" pitchFamily="34" charset="0"/>
              <a:cs typeface="Arial" panose="020B0604020202020204" pitchFamily="34" charset="0"/>
            </a:endParaRPr>
          </a:p>
          <a:p>
            <a:r>
              <a:rPr lang="vi-VN" dirty="0">
                <a:cs typeface="Arial" panose="020B0604020202020204" pitchFamily="34" charset="0"/>
              </a:rPr>
              <a:t>Lan truyền ngược sai số:</a:t>
            </a:r>
            <a:r>
              <a:rPr lang="en-US" dirty="0">
                <a:cs typeface="Arial" panose="020B0604020202020204" pitchFamily="34" charset="0"/>
              </a:rPr>
              <a:t> </a:t>
            </a:r>
            <a:r>
              <a:rPr lang="vi-VN" dirty="0">
                <a:cs typeface="Arial" panose="020B0604020202020204" pitchFamily="34" charset="0"/>
              </a:rPr>
              <a:t>Dựa trên sai số được tính từ quá trình lan truyền tiến, mạng sẽ cập nhật lại các trọng số theo nguyên tắc lan truyền ngược sai số. Trong đó kỹ thuật cơ bản được áp dụng trong quá trình cập nhật trọng số đó là gradient descent.</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a:xfrm>
            <a:off x="10661866" y="6492875"/>
            <a:ext cx="771089" cy="365125"/>
          </a:xfrm>
        </p:spPr>
        <p:txBody>
          <a:bodyPr/>
          <a:lstStyle/>
          <a:p>
            <a:fld id="{6D22F896-40B5-4ADD-8801-0D06FADFA095}" type="slidenum">
              <a:rPr lang="en-US" sz="1800" smtClean="0"/>
              <a:t>15</a:t>
            </a:fld>
            <a:endParaRPr lang="en-US" sz="1800" dirty="0"/>
          </a:p>
        </p:txBody>
      </p:sp>
    </p:spTree>
    <p:extLst>
      <p:ext uri="{BB962C8B-B14F-4D97-AF65-F5344CB8AC3E}">
        <p14:creationId xmlns:p14="http://schemas.microsoft.com/office/powerpoint/2010/main" val="383443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41412" y="978568"/>
                <a:ext cx="10232441" cy="5879432"/>
              </a:xfrm>
            </p:spPr>
            <p:txBody>
              <a:bodyPr>
                <a:normAutofit lnSpcReduction="10000"/>
              </a:bodyPr>
              <a:lstStyle/>
              <a:p>
                <a:r>
                  <a:rPr lang="en-US" dirty="0">
                    <a:latin typeface="Arial" panose="020B0604020202020204" pitchFamily="34" charset="0"/>
                    <a:cs typeface="Arial" panose="020B0604020202020204" pitchFamily="34" charset="0"/>
                  </a:rPr>
                  <a:t>Gradient descent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tìm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nhỏ</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f(x) </a:t>
                </a:r>
                <a:r>
                  <a:rPr lang="en-US" dirty="0" err="1">
                    <a:latin typeface="Arial" panose="020B0604020202020204" pitchFamily="34" charset="0"/>
                    <a:cs typeface="Arial" panose="020B0604020202020204" pitchFamily="34" charset="0"/>
                  </a:rPr>
                  <a:t>dựa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a:t>
                </a:r>
              </a:p>
              <a:p>
                <a:r>
                  <a:rPr lang="vi-VN" dirty="0">
                    <a:latin typeface="Arial" panose="020B0604020202020204" pitchFamily="34" charset="0"/>
                    <a:cs typeface="Arial" panose="020B0604020202020204" pitchFamily="34" charset="0"/>
                  </a:rPr>
                  <a:t>Ý tưởng chính của Gradient Descent chính là nếu ta ở một điểm bất kỳ và tính đạo hàm của điểm đó. Sau đó, đi ngược lại hướng của vector đạo hàm mà ta đã có được sẽ đưa ta tới vị trí mà tại đó giá trị của y đạt cực tiểu.</a:t>
                </a:r>
                <a:endParaRPr lang="en-US" dirty="0">
                  <a:latin typeface="Arial" panose="020B0604020202020204" pitchFamily="34" charset="0"/>
                  <a:cs typeface="Arial" panose="020B0604020202020204" pitchFamily="34" charset="0"/>
                </a:endParaRPr>
              </a:p>
              <a:p>
                <a:r>
                  <a:rPr lang="vi-VN" dirty="0">
                    <a:cs typeface="Arial" panose="020B0604020202020204" pitchFamily="34" charset="0"/>
                  </a:rPr>
                  <a:t>Thuật toán:</a:t>
                </a:r>
              </a:p>
              <a:p>
                <a:pPr marL="0" indent="0">
                  <a:buNone/>
                </a:pPr>
                <a:r>
                  <a:rPr lang="en-US" dirty="0">
                    <a:cs typeface="Arial" panose="020B0604020202020204" pitchFamily="34" charset="0"/>
                  </a:rPr>
                  <a:t>   </a:t>
                </a:r>
                <a:r>
                  <a:rPr lang="vi-VN" dirty="0">
                    <a:cs typeface="Arial" panose="020B0604020202020204" pitchFamily="34" charset="0"/>
                  </a:rPr>
                  <a:t>Bước 1: Khởi tạo giá trị </a:t>
                </a:r>
                <a:r>
                  <a:rPr lang="vi-VN" dirty="0">
                    <a:latin typeface="Arial" panose="020B0604020202020204" pitchFamily="34" charset="0"/>
                    <a:cs typeface="Arial" panose="020B0604020202020204" pitchFamily="34" charset="0"/>
                  </a:rPr>
                  <a:t>x = </a:t>
                </a:r>
                <a14:m>
                  <m:oMath xmlns:m="http://schemas.openxmlformats.org/officeDocument/2006/math">
                    <m:sSub>
                      <m:sSubPr>
                        <m:ctrlPr>
                          <a:rPr lang="vi-VN"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𝑥</m:t>
                        </m:r>
                      </m:e>
                      <m:sub>
                        <m:r>
                          <a:rPr lang="en-US" b="0" i="1" smtClean="0">
                            <a:latin typeface="Cambria Math" panose="02040503050406030204" pitchFamily="18" charset="0"/>
                            <a:cs typeface="Arial" panose="020B0604020202020204" pitchFamily="34" charset="0"/>
                          </a:rPr>
                          <m:t>0</m:t>
                        </m:r>
                      </m:sub>
                    </m:sSub>
                  </m:oMath>
                </a14:m>
                <a:r>
                  <a:rPr lang="en-US" dirty="0">
                    <a:cs typeface="Arial" panose="020B0604020202020204" pitchFamily="34" charset="0"/>
                  </a:rPr>
                  <a:t> </a:t>
                </a:r>
                <a:r>
                  <a:rPr lang="vi-VN" dirty="0">
                    <a:cs typeface="Arial" panose="020B0604020202020204" pitchFamily="34" charset="0"/>
                  </a:rPr>
                  <a:t>tùy ý</a:t>
                </a:r>
              </a:p>
              <a:p>
                <a:pPr marL="0" indent="0">
                  <a:buNone/>
                </a:pPr>
                <a:r>
                  <a:rPr lang="en-US" dirty="0">
                    <a:cs typeface="Arial" panose="020B0604020202020204" pitchFamily="34" charset="0"/>
                  </a:rPr>
                  <a:t>   </a:t>
                </a:r>
                <a:r>
                  <a:rPr lang="vi-VN" dirty="0">
                    <a:cs typeface="Arial" panose="020B0604020202020204" pitchFamily="34" charset="0"/>
                  </a:rPr>
                  <a:t>Bước 2: Gán x = x – learning_rate * f'(x)</a:t>
                </a:r>
                <a:r>
                  <a:rPr lang="en-US" dirty="0">
                    <a:cs typeface="Arial" panose="020B0604020202020204" pitchFamily="34" charset="0"/>
                  </a:rPr>
                  <a:t> </a:t>
                </a:r>
                <a:r>
                  <a:rPr lang="vi-VN" dirty="0">
                    <a:cs typeface="Arial" panose="020B0604020202020204" pitchFamily="34" charset="0"/>
                  </a:rPr>
                  <a:t>(learning_rate là hằng số không âm ví dụ learning_rate = 0.001)</a:t>
                </a:r>
              </a:p>
              <a:p>
                <a:pPr marL="0" indent="0">
                  <a:buNone/>
                </a:pPr>
                <a:r>
                  <a:rPr lang="en-US" dirty="0">
                    <a:cs typeface="Arial" panose="020B0604020202020204" pitchFamily="34" charset="0"/>
                  </a:rPr>
                  <a:t>   </a:t>
                </a:r>
                <a:r>
                  <a:rPr lang="vi-VN" dirty="0">
                    <a:cs typeface="Arial" panose="020B0604020202020204" pitchFamily="34" charset="0"/>
                  </a:rPr>
                  <a:t>Bước 3: Tính lại f(x):</a:t>
                </a:r>
                <a:r>
                  <a:rPr lang="en-US" dirty="0">
                    <a:cs typeface="Arial" panose="020B0604020202020204" pitchFamily="34" charset="0"/>
                  </a:rPr>
                  <a:t> </a:t>
                </a:r>
                <a:r>
                  <a:rPr lang="vi-VN" dirty="0">
                    <a:cs typeface="Arial" panose="020B0604020202020204" pitchFamily="34" charset="0"/>
                  </a:rPr>
                  <a:t>Nếu f(x) đủ nhỏ thì dừng lại.</a:t>
                </a:r>
              </a:p>
              <a:p>
                <a:pPr marL="0" indent="0">
                  <a:buNone/>
                </a:pPr>
                <a:r>
                  <a:rPr lang="en-US" dirty="0">
                    <a:cs typeface="Arial" panose="020B0604020202020204" pitchFamily="34" charset="0"/>
                  </a:rPr>
                  <a:t>			     </a:t>
                </a:r>
                <a:r>
                  <a:rPr lang="vi-VN" dirty="0">
                    <a:cs typeface="Arial" panose="020B0604020202020204" pitchFamily="34" charset="0"/>
                  </a:rPr>
                  <a:t>Ngược lại tiếp tục bước 2</a:t>
                </a:r>
                <a:r>
                  <a:rPr lang="en-US" dirty="0">
                    <a:cs typeface="Arial" panose="020B0604020202020204" pitchFamily="34" charset="0"/>
                  </a:rPr>
                  <a:t>.</a:t>
                </a:r>
                <a:endParaRPr lang="en-US" dirty="0">
                  <a:latin typeface="Arial" panose="020B0604020202020204" pitchFamily="34" charset="0"/>
                  <a:cs typeface="Arial" panose="020B0604020202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41412" y="978568"/>
                <a:ext cx="10232441" cy="5879432"/>
              </a:xfrm>
              <a:blipFill rotWithShape="0">
                <a:blip r:embed="rId2"/>
                <a:stretch>
                  <a:fillRect l="-1191" t="-1867"/>
                </a:stretch>
              </a:blipFill>
            </p:spPr>
            <p:txBody>
              <a:bodyPr/>
              <a:lstStyle/>
              <a:p>
                <a:r>
                  <a:rPr lang="en-US">
                    <a:noFill/>
                  </a:rPr>
                  <a:t> </a:t>
                </a:r>
              </a:p>
            </p:txBody>
          </p:sp>
        </mc:Fallback>
      </mc:AlternateContent>
      <p:sp>
        <p:nvSpPr>
          <p:cNvPr id="4" name="Title 1"/>
          <p:cNvSpPr>
            <a:spLocks noGrp="1"/>
          </p:cNvSpPr>
          <p:nvPr>
            <p:ph type="title"/>
          </p:nvPr>
        </p:nvSpPr>
        <p:spPr>
          <a:xfrm>
            <a:off x="1141413" y="128336"/>
            <a:ext cx="9905998" cy="1010653"/>
          </a:xfrm>
        </p:spPr>
        <p:txBody>
          <a:bodyPr/>
          <a:lstStyle/>
          <a:p>
            <a:r>
              <a:rPr lang="vi-VN" dirty="0">
                <a:cs typeface="Arial" panose="020B0604020202020204" pitchFamily="34" charset="0"/>
              </a:rPr>
              <a:t>gradient descent</a:t>
            </a:r>
            <a:endParaRPr lang="en-US" dirty="0"/>
          </a:p>
        </p:txBody>
      </p:sp>
      <p:sp>
        <p:nvSpPr>
          <p:cNvPr id="5" name="Slide Number Placeholder 4"/>
          <p:cNvSpPr>
            <a:spLocks noGrp="1"/>
          </p:cNvSpPr>
          <p:nvPr>
            <p:ph type="sldNum" sz="quarter" idx="12"/>
          </p:nvPr>
        </p:nvSpPr>
        <p:spPr>
          <a:xfrm>
            <a:off x="10661866" y="6492875"/>
            <a:ext cx="771089" cy="365125"/>
          </a:xfrm>
        </p:spPr>
        <p:txBody>
          <a:bodyPr/>
          <a:lstStyle/>
          <a:p>
            <a:fld id="{6D22F896-40B5-4ADD-8801-0D06FADFA095}" type="slidenum">
              <a:rPr lang="en-US" sz="1800" smtClean="0"/>
              <a:t>16</a:t>
            </a:fld>
            <a:endParaRPr lang="en-US" sz="1800" dirty="0"/>
          </a:p>
        </p:txBody>
      </p:sp>
    </p:spTree>
    <p:extLst>
      <p:ext uri="{BB962C8B-B14F-4D97-AF65-F5344CB8AC3E}">
        <p14:creationId xmlns:p14="http://schemas.microsoft.com/office/powerpoint/2010/main" val="2839824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down)">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138989"/>
            <a:ext cx="9905999" cy="4652212"/>
          </a:xfrm>
        </p:spPr>
        <p:txBody>
          <a:bodyPr/>
          <a:lstStyle/>
          <a:p>
            <a:pPr marL="0" indent="0">
              <a:buNone/>
            </a:pP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Gradient Descent:</a:t>
            </a:r>
          </a:p>
          <a:p>
            <a:r>
              <a:rPr lang="en-US" dirty="0">
                <a:latin typeface="Arial" panose="020B0604020202020204" pitchFamily="34" charset="0"/>
                <a:cs typeface="Arial" panose="020B0604020202020204" pitchFamily="34" charset="0"/>
              </a:rPr>
              <a:t>Batch Gradient Descent</a:t>
            </a:r>
          </a:p>
          <a:p>
            <a:r>
              <a:rPr lang="en-US" dirty="0">
                <a:latin typeface="Arial" panose="020B0604020202020204" pitchFamily="34" charset="0"/>
                <a:cs typeface="Arial" panose="020B0604020202020204" pitchFamily="34" charset="0"/>
              </a:rPr>
              <a:t>Mini-batch Gradient Descent</a:t>
            </a:r>
          </a:p>
          <a:p>
            <a:r>
              <a:rPr lang="en-US" dirty="0">
                <a:latin typeface="Arial" panose="020B0604020202020204" pitchFamily="34" charset="0"/>
                <a:cs typeface="Arial" panose="020B0604020202020204" pitchFamily="34" charset="0"/>
              </a:rPr>
              <a:t>Stochastic Gradient Descent</a:t>
            </a:r>
          </a:p>
        </p:txBody>
      </p:sp>
      <p:sp>
        <p:nvSpPr>
          <p:cNvPr id="4" name="Title 1"/>
          <p:cNvSpPr>
            <a:spLocks noGrp="1"/>
          </p:cNvSpPr>
          <p:nvPr>
            <p:ph type="title"/>
          </p:nvPr>
        </p:nvSpPr>
        <p:spPr>
          <a:xfrm>
            <a:off x="1141413" y="128336"/>
            <a:ext cx="9905998" cy="1010653"/>
          </a:xfrm>
        </p:spPr>
        <p:txBody>
          <a:bodyPr/>
          <a:lstStyle/>
          <a:p>
            <a:r>
              <a:rPr lang="vi-VN" dirty="0">
                <a:cs typeface="Arial" panose="020B0604020202020204" pitchFamily="34" charset="0"/>
              </a:rPr>
              <a:t>gradient descent</a:t>
            </a:r>
            <a:endParaRPr lang="en-US" dirty="0"/>
          </a:p>
        </p:txBody>
      </p:sp>
      <p:sp>
        <p:nvSpPr>
          <p:cNvPr id="6" name="Slide Number Placeholder 5"/>
          <p:cNvSpPr>
            <a:spLocks noGrp="1"/>
          </p:cNvSpPr>
          <p:nvPr>
            <p:ph type="sldNum" sz="quarter" idx="12"/>
          </p:nvPr>
        </p:nvSpPr>
        <p:spPr>
          <a:xfrm>
            <a:off x="10661866" y="6492875"/>
            <a:ext cx="771089" cy="365125"/>
          </a:xfrm>
        </p:spPr>
        <p:txBody>
          <a:bodyPr/>
          <a:lstStyle/>
          <a:p>
            <a:fld id="{6D22F896-40B5-4ADD-8801-0D06FADFA095}" type="slidenum">
              <a:rPr lang="en-US" sz="1800" smtClean="0"/>
              <a:t>17</a:t>
            </a:fld>
            <a:endParaRPr lang="en-US" sz="1800" dirty="0"/>
          </a:p>
        </p:txBody>
      </p:sp>
    </p:spTree>
    <p:extLst>
      <p:ext uri="{BB962C8B-B14F-4D97-AF65-F5344CB8AC3E}">
        <p14:creationId xmlns:p14="http://schemas.microsoft.com/office/powerpoint/2010/main" val="2745368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7" name="Group 16">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2"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2"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4"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5"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6"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7"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8"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9"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0"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1"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2"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4"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5"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6"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7"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8"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9"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0"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1"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2"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3"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4"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5"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6"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7"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8"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9"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0"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1"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2"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3"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4"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5"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6"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7"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8"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9"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0"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1"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2"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3"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4"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5"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6"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7"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8"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9"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73" name="Rectangle 72">
            <a:extLst>
              <a:ext uri="{FF2B5EF4-FFF2-40B4-BE49-F238E27FC236}">
                <a16:creationId xmlns:a16="http://schemas.microsoft.com/office/drawing/2014/main" id="{81B1BC20-CC70-4C30-B9BE-C23E121CA6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75" name="Picture 2">
            <a:extLst>
              <a:ext uri="{FF2B5EF4-FFF2-40B4-BE49-F238E27FC236}">
                <a16:creationId xmlns:a16="http://schemas.microsoft.com/office/drawing/2014/main" id="{BED7CCD5-D3A4-4162-9CC4-03DF5AB89D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D5E95061-A9DC-4C67-BCAF-F560690997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78" name="Rectangle 5">
              <a:extLst>
                <a:ext uri="{FF2B5EF4-FFF2-40B4-BE49-F238E27FC236}">
                  <a16:creationId xmlns:a16="http://schemas.microsoft.com/office/drawing/2014/main" id="{92D4D96C-8395-4198-90A3-2363570D4D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9" name="Freeform 6">
              <a:extLst>
                <a:ext uri="{FF2B5EF4-FFF2-40B4-BE49-F238E27FC236}">
                  <a16:creationId xmlns:a16="http://schemas.microsoft.com/office/drawing/2014/main" id="{EF229BAE-A3AA-4095-A3F8-65181A7130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7">
              <a:extLst>
                <a:ext uri="{FF2B5EF4-FFF2-40B4-BE49-F238E27FC236}">
                  <a16:creationId xmlns:a16="http://schemas.microsoft.com/office/drawing/2014/main" id="{C71621C3-B057-4E50-808A-EF718590D2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Rectangle 8">
              <a:extLst>
                <a:ext uri="{FF2B5EF4-FFF2-40B4-BE49-F238E27FC236}">
                  <a16:creationId xmlns:a16="http://schemas.microsoft.com/office/drawing/2014/main" id="{37D3BCDA-C38C-4B10-A653-0210E859787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2" name="Freeform 9">
              <a:extLst>
                <a:ext uri="{FF2B5EF4-FFF2-40B4-BE49-F238E27FC236}">
                  <a16:creationId xmlns:a16="http://schemas.microsoft.com/office/drawing/2014/main" id="{CE4DC5B4-793A-4E8B-A3F7-53EB548F45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0">
              <a:extLst>
                <a:ext uri="{FF2B5EF4-FFF2-40B4-BE49-F238E27FC236}">
                  <a16:creationId xmlns:a16="http://schemas.microsoft.com/office/drawing/2014/main" id="{2664DA82-4469-42CC-93F4-662128EC6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11">
              <a:extLst>
                <a:ext uri="{FF2B5EF4-FFF2-40B4-BE49-F238E27FC236}">
                  <a16:creationId xmlns:a16="http://schemas.microsoft.com/office/drawing/2014/main" id="{ED439A82-9407-4694-886D-7447BDFFD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2">
              <a:extLst>
                <a:ext uri="{FF2B5EF4-FFF2-40B4-BE49-F238E27FC236}">
                  <a16:creationId xmlns:a16="http://schemas.microsoft.com/office/drawing/2014/main" id="{C35292A7-2459-4132-8FE8-54BF071CC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13">
              <a:extLst>
                <a:ext uri="{FF2B5EF4-FFF2-40B4-BE49-F238E27FC236}">
                  <a16:creationId xmlns:a16="http://schemas.microsoft.com/office/drawing/2014/main" id="{8A55D4A9-1B6E-409D-BF10-201C8A8292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14">
              <a:extLst>
                <a:ext uri="{FF2B5EF4-FFF2-40B4-BE49-F238E27FC236}">
                  <a16:creationId xmlns:a16="http://schemas.microsoft.com/office/drawing/2014/main" id="{FDA8F85E-07E7-45C0-A165-6DB771A53D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15">
              <a:extLst>
                <a:ext uri="{FF2B5EF4-FFF2-40B4-BE49-F238E27FC236}">
                  <a16:creationId xmlns:a16="http://schemas.microsoft.com/office/drawing/2014/main" id="{09508E73-6AA1-460C-97B9-8EF00855A5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16">
              <a:extLst>
                <a:ext uri="{FF2B5EF4-FFF2-40B4-BE49-F238E27FC236}">
                  <a16:creationId xmlns:a16="http://schemas.microsoft.com/office/drawing/2014/main" id="{5913AD99-4A77-44C3-ACDF-8410765B76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17">
              <a:extLst>
                <a:ext uri="{FF2B5EF4-FFF2-40B4-BE49-F238E27FC236}">
                  <a16:creationId xmlns:a16="http://schemas.microsoft.com/office/drawing/2014/main" id="{413BDF5F-2CC6-47A3-B422-38D6E292D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18">
              <a:extLst>
                <a:ext uri="{FF2B5EF4-FFF2-40B4-BE49-F238E27FC236}">
                  <a16:creationId xmlns:a16="http://schemas.microsoft.com/office/drawing/2014/main" id="{6F69599A-544F-4B1D-91C3-762B09CF78F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19">
              <a:extLst>
                <a:ext uri="{FF2B5EF4-FFF2-40B4-BE49-F238E27FC236}">
                  <a16:creationId xmlns:a16="http://schemas.microsoft.com/office/drawing/2014/main" id="{DFAE31B2-DF2A-4FD2-B98E-3657F825C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20">
              <a:extLst>
                <a:ext uri="{FF2B5EF4-FFF2-40B4-BE49-F238E27FC236}">
                  <a16:creationId xmlns:a16="http://schemas.microsoft.com/office/drawing/2014/main" id="{9D7B120D-680C-4AC9-A263-A7DE0F5F1F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21">
              <a:extLst>
                <a:ext uri="{FF2B5EF4-FFF2-40B4-BE49-F238E27FC236}">
                  <a16:creationId xmlns:a16="http://schemas.microsoft.com/office/drawing/2014/main" id="{DC8A9F99-D409-4E13-8D58-6A34BE714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22">
              <a:extLst>
                <a:ext uri="{FF2B5EF4-FFF2-40B4-BE49-F238E27FC236}">
                  <a16:creationId xmlns:a16="http://schemas.microsoft.com/office/drawing/2014/main" id="{EB955E41-680C-44AA-B602-C1A69E951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23">
              <a:extLst>
                <a:ext uri="{FF2B5EF4-FFF2-40B4-BE49-F238E27FC236}">
                  <a16:creationId xmlns:a16="http://schemas.microsoft.com/office/drawing/2014/main" id="{332ED336-B831-4A24-9181-CC63707A4E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24">
              <a:extLst>
                <a:ext uri="{FF2B5EF4-FFF2-40B4-BE49-F238E27FC236}">
                  <a16:creationId xmlns:a16="http://schemas.microsoft.com/office/drawing/2014/main" id="{1A8B6B8C-5265-4AD1-9A67-B3CFFF4A9C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25">
              <a:extLst>
                <a:ext uri="{FF2B5EF4-FFF2-40B4-BE49-F238E27FC236}">
                  <a16:creationId xmlns:a16="http://schemas.microsoft.com/office/drawing/2014/main" id="{9E8ED6FD-8796-48CB-98ED-0E729E16B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26">
              <a:extLst>
                <a:ext uri="{FF2B5EF4-FFF2-40B4-BE49-F238E27FC236}">
                  <a16:creationId xmlns:a16="http://schemas.microsoft.com/office/drawing/2014/main" id="{DE668E67-2522-4B6B-A8BF-C3CD36F891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27">
              <a:extLst>
                <a:ext uri="{FF2B5EF4-FFF2-40B4-BE49-F238E27FC236}">
                  <a16:creationId xmlns:a16="http://schemas.microsoft.com/office/drawing/2014/main" id="{B2474CAA-635F-43E4-AFFF-B24637DC6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28">
              <a:extLst>
                <a:ext uri="{FF2B5EF4-FFF2-40B4-BE49-F238E27FC236}">
                  <a16:creationId xmlns:a16="http://schemas.microsoft.com/office/drawing/2014/main" id="{1C1B778D-83CB-443C-B463-7EE26603E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29">
              <a:extLst>
                <a:ext uri="{FF2B5EF4-FFF2-40B4-BE49-F238E27FC236}">
                  <a16:creationId xmlns:a16="http://schemas.microsoft.com/office/drawing/2014/main" id="{654DEAB4-B194-4182-A7BE-E247F19AA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30">
              <a:extLst>
                <a:ext uri="{FF2B5EF4-FFF2-40B4-BE49-F238E27FC236}">
                  <a16:creationId xmlns:a16="http://schemas.microsoft.com/office/drawing/2014/main" id="{D8E3CE4C-0C48-485B-8EA0-B036FCC333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31">
              <a:extLst>
                <a:ext uri="{FF2B5EF4-FFF2-40B4-BE49-F238E27FC236}">
                  <a16:creationId xmlns:a16="http://schemas.microsoft.com/office/drawing/2014/main" id="{7958BBBD-B721-4DA1-8764-D8188EB70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32">
              <a:extLst>
                <a:ext uri="{FF2B5EF4-FFF2-40B4-BE49-F238E27FC236}">
                  <a16:creationId xmlns:a16="http://schemas.microsoft.com/office/drawing/2014/main" id="{23180B75-7F19-41E5-A4C3-9096FF7D19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Rectangle 33">
              <a:extLst>
                <a:ext uri="{FF2B5EF4-FFF2-40B4-BE49-F238E27FC236}">
                  <a16:creationId xmlns:a16="http://schemas.microsoft.com/office/drawing/2014/main" id="{57F706CF-8096-494C-A6E1-5BE7F62306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7" name="Freeform 34">
              <a:extLst>
                <a:ext uri="{FF2B5EF4-FFF2-40B4-BE49-F238E27FC236}">
                  <a16:creationId xmlns:a16="http://schemas.microsoft.com/office/drawing/2014/main" id="{8B4065A5-6701-492B-BE7F-9E00FE6156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35">
              <a:extLst>
                <a:ext uri="{FF2B5EF4-FFF2-40B4-BE49-F238E27FC236}">
                  <a16:creationId xmlns:a16="http://schemas.microsoft.com/office/drawing/2014/main" id="{66E06571-DDD0-47CB-97CF-FF8432467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36">
              <a:extLst>
                <a:ext uri="{FF2B5EF4-FFF2-40B4-BE49-F238E27FC236}">
                  <a16:creationId xmlns:a16="http://schemas.microsoft.com/office/drawing/2014/main" id="{50F0D75F-DE36-46A5-8FEB-00CF9D01A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37">
              <a:extLst>
                <a:ext uri="{FF2B5EF4-FFF2-40B4-BE49-F238E27FC236}">
                  <a16:creationId xmlns:a16="http://schemas.microsoft.com/office/drawing/2014/main" id="{C7AF11B9-2298-41D7-9878-99E19E827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38">
              <a:extLst>
                <a:ext uri="{FF2B5EF4-FFF2-40B4-BE49-F238E27FC236}">
                  <a16:creationId xmlns:a16="http://schemas.microsoft.com/office/drawing/2014/main" id="{7B43B683-4229-4623-A504-56FE6CCB5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39">
              <a:extLst>
                <a:ext uri="{FF2B5EF4-FFF2-40B4-BE49-F238E27FC236}">
                  <a16:creationId xmlns:a16="http://schemas.microsoft.com/office/drawing/2014/main" id="{7B4CC276-9BB9-4394-A369-F7DB2BD8E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40">
              <a:extLst>
                <a:ext uri="{FF2B5EF4-FFF2-40B4-BE49-F238E27FC236}">
                  <a16:creationId xmlns:a16="http://schemas.microsoft.com/office/drawing/2014/main" id="{98010162-18EE-455C-AABD-0B715C2BBF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41">
              <a:extLst>
                <a:ext uri="{FF2B5EF4-FFF2-40B4-BE49-F238E27FC236}">
                  <a16:creationId xmlns:a16="http://schemas.microsoft.com/office/drawing/2014/main" id="{5950D288-22B2-4286-B4FB-D6665C103E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42">
              <a:extLst>
                <a:ext uri="{FF2B5EF4-FFF2-40B4-BE49-F238E27FC236}">
                  <a16:creationId xmlns:a16="http://schemas.microsoft.com/office/drawing/2014/main" id="{E0A686CA-B0EF-4B0C-B69B-E715EA3E54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43">
              <a:extLst>
                <a:ext uri="{FF2B5EF4-FFF2-40B4-BE49-F238E27FC236}">
                  <a16:creationId xmlns:a16="http://schemas.microsoft.com/office/drawing/2014/main" id="{75D61EE6-C405-433B-AEC8-6241D547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44">
              <a:extLst>
                <a:ext uri="{FF2B5EF4-FFF2-40B4-BE49-F238E27FC236}">
                  <a16:creationId xmlns:a16="http://schemas.microsoft.com/office/drawing/2014/main" id="{4C718553-7221-4BFF-AFEE-64E166C6A8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Rectangle 45">
              <a:extLst>
                <a:ext uri="{FF2B5EF4-FFF2-40B4-BE49-F238E27FC236}">
                  <a16:creationId xmlns:a16="http://schemas.microsoft.com/office/drawing/2014/main" id="{9F00A845-A7BB-4253-8C15-0FF3D05980E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9" name="Freeform 46">
              <a:extLst>
                <a:ext uri="{FF2B5EF4-FFF2-40B4-BE49-F238E27FC236}">
                  <a16:creationId xmlns:a16="http://schemas.microsoft.com/office/drawing/2014/main" id="{53476DBF-E7E4-46E9-AAF2-8810E14EE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47">
              <a:extLst>
                <a:ext uri="{FF2B5EF4-FFF2-40B4-BE49-F238E27FC236}">
                  <a16:creationId xmlns:a16="http://schemas.microsoft.com/office/drawing/2014/main" id="{4F608C86-9940-444C-B200-155DF4E02B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48">
              <a:extLst>
                <a:ext uri="{FF2B5EF4-FFF2-40B4-BE49-F238E27FC236}">
                  <a16:creationId xmlns:a16="http://schemas.microsoft.com/office/drawing/2014/main" id="{BB49A08B-2E6F-4B8C-8F61-6869B069B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49">
              <a:extLst>
                <a:ext uri="{FF2B5EF4-FFF2-40B4-BE49-F238E27FC236}">
                  <a16:creationId xmlns:a16="http://schemas.microsoft.com/office/drawing/2014/main" id="{03A08195-C526-497F-89D0-566E91704B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50">
              <a:extLst>
                <a:ext uri="{FF2B5EF4-FFF2-40B4-BE49-F238E27FC236}">
                  <a16:creationId xmlns:a16="http://schemas.microsoft.com/office/drawing/2014/main" id="{235FDAAF-2063-40C9-BE1C-7E116C8A30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51">
              <a:extLst>
                <a:ext uri="{FF2B5EF4-FFF2-40B4-BE49-F238E27FC236}">
                  <a16:creationId xmlns:a16="http://schemas.microsoft.com/office/drawing/2014/main" id="{2EAF15FA-570E-412B-992B-CAAB83384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52">
              <a:extLst>
                <a:ext uri="{FF2B5EF4-FFF2-40B4-BE49-F238E27FC236}">
                  <a16:creationId xmlns:a16="http://schemas.microsoft.com/office/drawing/2014/main" id="{91FCA14D-FA3E-44C1-B8CB-8C8B730486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Freeform 53">
              <a:extLst>
                <a:ext uri="{FF2B5EF4-FFF2-40B4-BE49-F238E27FC236}">
                  <a16:creationId xmlns:a16="http://schemas.microsoft.com/office/drawing/2014/main" id="{A889215B-3708-4985-A1D7-42A99B3575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7" name="Freeform 54">
              <a:extLst>
                <a:ext uri="{FF2B5EF4-FFF2-40B4-BE49-F238E27FC236}">
                  <a16:creationId xmlns:a16="http://schemas.microsoft.com/office/drawing/2014/main" id="{5C58C66E-AFD4-4A37-9646-FF8A511A6C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8" name="Freeform 55">
              <a:extLst>
                <a:ext uri="{FF2B5EF4-FFF2-40B4-BE49-F238E27FC236}">
                  <a16:creationId xmlns:a16="http://schemas.microsoft.com/office/drawing/2014/main" id="{F99DC7ED-E983-4ACA-B702-727C2A5939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9" name="Freeform 56">
              <a:extLst>
                <a:ext uri="{FF2B5EF4-FFF2-40B4-BE49-F238E27FC236}">
                  <a16:creationId xmlns:a16="http://schemas.microsoft.com/office/drawing/2014/main" id="{918FC910-5BDA-49AE-95A5-774012D2D6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0" name="Freeform 57">
              <a:extLst>
                <a:ext uri="{FF2B5EF4-FFF2-40B4-BE49-F238E27FC236}">
                  <a16:creationId xmlns:a16="http://schemas.microsoft.com/office/drawing/2014/main" id="{AA1E286C-EECB-46DC-9505-501CCDD8B8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1" name="Freeform 58">
              <a:extLst>
                <a:ext uri="{FF2B5EF4-FFF2-40B4-BE49-F238E27FC236}">
                  <a16:creationId xmlns:a16="http://schemas.microsoft.com/office/drawing/2014/main" id="{A838D816-F9F3-4AB2-92C6-1F986D0BC0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4" name="Title 1"/>
          <p:cNvSpPr>
            <a:spLocks noGrp="1"/>
          </p:cNvSpPr>
          <p:nvPr>
            <p:ph type="title"/>
          </p:nvPr>
        </p:nvSpPr>
        <p:spPr>
          <a:xfrm>
            <a:off x="1617233" y="4539573"/>
            <a:ext cx="8957534" cy="1182838"/>
          </a:xfrm>
        </p:spPr>
        <p:txBody>
          <a:bodyPr vert="horz" lIns="91440" tIns="45720" rIns="91440" bIns="45720" rtlCol="0" anchor="b">
            <a:normAutofit/>
          </a:bodyPr>
          <a:lstStyle/>
          <a:p>
            <a:pPr algn="ctr"/>
            <a:r>
              <a:rPr lang="en-US" sz="4800" dirty="0">
                <a:solidFill>
                  <a:srgbClr val="FFFFFF"/>
                </a:solidFill>
              </a:rPr>
              <a:t>GIẢI THUẬT</a:t>
            </a:r>
          </a:p>
        </p:txBody>
      </p:sp>
      <p:sp useBgFill="1">
        <p:nvSpPr>
          <p:cNvPr id="133" name="Round Diagonal Corner Rectangle 6">
            <a:extLst>
              <a:ext uri="{FF2B5EF4-FFF2-40B4-BE49-F238E27FC236}">
                <a16:creationId xmlns:a16="http://schemas.microsoft.com/office/drawing/2014/main" id="{4683B8BC-85C4-41F2-9CD3-B074823B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74" y="639965"/>
            <a:ext cx="10879991" cy="3598548"/>
          </a:xfrm>
          <a:prstGeom prst="round2DiagRect">
            <a:avLst>
              <a:gd name="adj1" fmla="val 9529"/>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Hình ảnh 9">
            <a:extLst>
              <a:ext uri="{FF2B5EF4-FFF2-40B4-BE49-F238E27FC236}">
                <a16:creationId xmlns:a16="http://schemas.microsoft.com/office/drawing/2014/main" id="{9DF91565-3BA2-4D95-A21C-64D6D7E9704C}"/>
              </a:ext>
            </a:extLst>
          </p:cNvPr>
          <p:cNvPicPr>
            <a:picLocks noChangeAspect="1"/>
          </p:cNvPicPr>
          <p:nvPr/>
        </p:nvPicPr>
        <p:blipFill>
          <a:blip r:embed="rId3"/>
          <a:stretch>
            <a:fillRect/>
          </a:stretch>
        </p:blipFill>
        <p:spPr>
          <a:xfrm>
            <a:off x="973635" y="1669239"/>
            <a:ext cx="10266669" cy="1540000"/>
          </a:xfrm>
          <a:prstGeom prst="rect">
            <a:avLst/>
          </a:prstGeom>
        </p:spPr>
      </p:pic>
      <p:sp>
        <p:nvSpPr>
          <p:cNvPr id="182" name="Slide Number Placeholder 5">
            <a:extLst>
              <a:ext uri="{FF2B5EF4-FFF2-40B4-BE49-F238E27FC236}">
                <a16:creationId xmlns:a16="http://schemas.microsoft.com/office/drawing/2014/main" id="{D81A2455-9FC3-415B-AA84-DFBE8C75C0BB}"/>
              </a:ext>
            </a:extLst>
          </p:cNvPr>
          <p:cNvSpPr>
            <a:spLocks noGrp="1"/>
          </p:cNvSpPr>
          <p:nvPr>
            <p:ph type="sldNum" sz="quarter" idx="12"/>
          </p:nvPr>
        </p:nvSpPr>
        <p:spPr>
          <a:xfrm>
            <a:off x="10661866" y="6492875"/>
            <a:ext cx="771089" cy="365125"/>
          </a:xfrm>
        </p:spPr>
        <p:txBody>
          <a:bodyPr/>
          <a:lstStyle/>
          <a:p>
            <a:fld id="{6D22F896-40B5-4ADD-8801-0D06FADFA095}" type="slidenum">
              <a:rPr lang="en-US" sz="1800" smtClean="0"/>
              <a:t>18</a:t>
            </a:fld>
            <a:endParaRPr lang="en-US" sz="1800" dirty="0"/>
          </a:p>
        </p:txBody>
      </p:sp>
    </p:spTree>
    <p:extLst>
      <p:ext uri="{BB962C8B-B14F-4D97-AF65-F5344CB8AC3E}">
        <p14:creationId xmlns:p14="http://schemas.microsoft.com/office/powerpoint/2010/main" val="570144523"/>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203158"/>
          </a:xfrm>
        </p:spPr>
        <p:txBody>
          <a:bodyPr/>
          <a:lstStyle/>
          <a:p>
            <a:r>
              <a:rPr lang="en-US" dirty="0" err="1">
                <a:latin typeface="Arial" panose="020B0604020202020204" pitchFamily="34" charset="0"/>
                <a:cs typeface="Arial" panose="020B0604020202020204" pitchFamily="34" charset="0"/>
              </a:rPr>
              <a:t>Tài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tham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khảo</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141412" y="1540476"/>
            <a:ext cx="9905999" cy="4250725"/>
          </a:xfrm>
        </p:spPr>
        <p:txBody>
          <a:bodyPr/>
          <a:lstStyle/>
          <a:p>
            <a:r>
              <a:rPr lang="en-US" dirty="0">
                <a:solidFill>
                  <a:srgbClr val="92D050"/>
                </a:solidFill>
                <a:hlinkClick r:id="rId2"/>
              </a:rPr>
              <a:t>http://bis.net.vn/forums/p/482/1455.aspx</a:t>
            </a:r>
            <a:endParaRPr lang="en-US" dirty="0">
              <a:solidFill>
                <a:srgbClr val="92D050"/>
              </a:solidFill>
            </a:endParaRPr>
          </a:p>
          <a:p>
            <a:r>
              <a:rPr lang="en-US" dirty="0">
                <a:solidFill>
                  <a:srgbClr val="92D050"/>
                </a:solidFill>
                <a:hlinkClick r:id="rId3"/>
              </a:rPr>
              <a:t>https://tiendv.wordpress.com/2016/11/19/neural-networks/</a:t>
            </a:r>
            <a:endParaRPr lang="en-US" dirty="0">
              <a:solidFill>
                <a:srgbClr val="92D050"/>
              </a:solidFill>
            </a:endParaRPr>
          </a:p>
          <a:p>
            <a:r>
              <a:rPr lang="en-US" u="sng" dirty="0">
                <a:solidFill>
                  <a:srgbClr val="92D050"/>
                </a:solidFill>
                <a:hlinkClick r:id="rId4"/>
              </a:rPr>
              <a:t>https://dominhhai.github.io/vi/2018/04/nn-intro/</a:t>
            </a:r>
            <a:endParaRPr lang="en-US" u="sng" dirty="0">
              <a:solidFill>
                <a:srgbClr val="92D050"/>
              </a:solidFill>
            </a:endParaRPr>
          </a:p>
          <a:p>
            <a:r>
              <a:rPr lang="en-US" u="sng" dirty="0">
                <a:solidFill>
                  <a:srgbClr val="92D050"/>
                </a:solidFill>
                <a:hlinkClick r:id="rId5"/>
              </a:rPr>
              <a:t>https://nttuan8.com/bai-1-linear-regression-va-gradient-descent/</a:t>
            </a:r>
            <a:endParaRPr lang="en-US" u="sng" dirty="0">
              <a:solidFill>
                <a:srgbClr val="92D050"/>
              </a:solidFill>
            </a:endParaRPr>
          </a:p>
          <a:p>
            <a:endParaRPr lang="en-US" u="sng" dirty="0">
              <a:solidFill>
                <a:srgbClr val="92D050"/>
              </a:solidFill>
            </a:endParaRPr>
          </a:p>
          <a:p>
            <a:endParaRPr lang="en-US" u="sng" dirty="0">
              <a:solidFill>
                <a:srgbClr val="92D050"/>
              </a:solidFill>
            </a:endParaRPr>
          </a:p>
          <a:p>
            <a:endParaRPr lang="en-US" dirty="0"/>
          </a:p>
        </p:txBody>
      </p:sp>
      <p:sp>
        <p:nvSpPr>
          <p:cNvPr id="4" name="Slide Number Placeholder 3"/>
          <p:cNvSpPr>
            <a:spLocks noGrp="1"/>
          </p:cNvSpPr>
          <p:nvPr>
            <p:ph type="sldNum" sz="quarter" idx="12"/>
          </p:nvPr>
        </p:nvSpPr>
        <p:spPr>
          <a:xfrm>
            <a:off x="10661866" y="6492875"/>
            <a:ext cx="771089" cy="365125"/>
          </a:xfrm>
        </p:spPr>
        <p:txBody>
          <a:bodyPr/>
          <a:lstStyle/>
          <a:p>
            <a:r>
              <a:rPr lang="en-US" sz="1800" dirty="0"/>
              <a:t>19</a:t>
            </a:r>
          </a:p>
        </p:txBody>
      </p:sp>
    </p:spTree>
    <p:extLst>
      <p:ext uri="{BB962C8B-B14F-4D97-AF65-F5344CB8AC3E}">
        <p14:creationId xmlns:p14="http://schemas.microsoft.com/office/powerpoint/2010/main" val="1292380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panose="020B0604020202020204" pitchFamily="34" charset="0"/>
                <a:cs typeface="Arial" panose="020B0604020202020204" pitchFamily="34" charset="0"/>
              </a:rPr>
              <a:t>Tổng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quan</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50796" y="2178136"/>
            <a:ext cx="9905999" cy="3541714"/>
          </a:xfrm>
        </p:spPr>
        <p:txBody>
          <a:bodyPr/>
          <a:lstStyle/>
          <a:p>
            <a:r>
              <a:rPr lang="en-US" dirty="0">
                <a:latin typeface="Arial" panose="020B0604020202020204" pitchFamily="34" charset="0"/>
                <a:cs typeface="Arial" panose="020B0604020202020204" pitchFamily="34" charset="0"/>
              </a:rPr>
              <a:t>ANN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gì</a:t>
            </a:r>
            <a:r>
              <a:rPr lang="en-US" dirty="0">
                <a:latin typeface="Arial" panose="020B0604020202020204" pitchFamily="34" charset="0"/>
                <a:cs typeface="Arial" panose="020B0604020202020204" pitchFamily="34" charset="0"/>
              </a:rPr>
              <a:t>?</a:t>
            </a:r>
          </a:p>
          <a:p>
            <a:r>
              <a:rPr lang="en-US" dirty="0" err="1">
                <a:latin typeface="Arial" panose="020B0604020202020204" pitchFamily="34" charset="0"/>
                <a:cs typeface="Arial" panose="020B0604020202020204" pitchFamily="34" charset="0"/>
              </a:rPr>
              <a:t>Kiến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trúc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ANN?</a:t>
            </a:r>
          </a:p>
          <a:p>
            <a:r>
              <a:rPr lang="en-US" dirty="0" err="1">
                <a:latin typeface="Arial" panose="020B0604020202020204" pitchFamily="34" charset="0"/>
                <a:cs typeface="Arial" panose="020B0604020202020204" pitchFamily="34" charset="0"/>
              </a:rPr>
              <a:t>Quá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tin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ANN</a:t>
            </a:r>
          </a:p>
          <a:p>
            <a:r>
              <a:rPr lang="vi-VN" dirty="0"/>
              <a:t>BACK</a:t>
            </a:r>
            <a:r>
              <a:rPr lang="en-US" dirty="0"/>
              <a:t>-</a:t>
            </a:r>
            <a:r>
              <a:rPr lang="vi-VN" dirty="0"/>
              <a:t>PROPAGATION</a:t>
            </a:r>
            <a:endParaRPr lang="en-US" dirty="0"/>
          </a:p>
          <a:p>
            <a:r>
              <a:rPr lang="vi-VN" dirty="0">
                <a:cs typeface="Arial" panose="020B0604020202020204" pitchFamily="34" charset="0"/>
              </a:rPr>
              <a:t>GRADIENT DESCENT</a:t>
            </a:r>
            <a:endParaRPr lang="en-US" dirty="0"/>
          </a:p>
          <a:p>
            <a:pPr marL="0" indent="0">
              <a:buNone/>
            </a:pPr>
            <a:r>
              <a:rPr lang="en-US" dirty="0">
                <a:latin typeface="Arial" panose="020B0604020202020204" pitchFamily="34" charset="0"/>
                <a:cs typeface="Arial" panose="020B0604020202020204" pitchFamily="34" charset="0"/>
              </a:rPr>
              <a:t>	</a:t>
            </a:r>
          </a:p>
          <a:p>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a:xfrm>
            <a:off x="10571250" y="6492875"/>
            <a:ext cx="771089" cy="365125"/>
          </a:xfrm>
        </p:spPr>
        <p:txBody>
          <a:bodyPr/>
          <a:lstStyle/>
          <a:p>
            <a:fld id="{6D22F896-40B5-4ADD-8801-0D06FADFA095}" type="slidenum">
              <a:rPr lang="en-US" sz="1800" smtClean="0"/>
              <a:t>2</a:t>
            </a:fld>
            <a:endParaRPr lang="en-US" sz="1800" dirty="0"/>
          </a:p>
        </p:txBody>
      </p:sp>
    </p:spTree>
    <p:extLst>
      <p:ext uri="{BB962C8B-B14F-4D97-AF65-F5344CB8AC3E}">
        <p14:creationId xmlns:p14="http://schemas.microsoft.com/office/powerpoint/2010/main" val="2760853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661866" y="6492875"/>
            <a:ext cx="771089" cy="365125"/>
          </a:xfrm>
        </p:spPr>
        <p:txBody>
          <a:bodyPr/>
          <a:lstStyle/>
          <a:p>
            <a:fld id="{6D22F896-40B5-4ADD-8801-0D06FADFA095}" type="slidenum">
              <a:rPr lang="en-US" sz="1800" smtClean="0"/>
              <a:t>20</a:t>
            </a:fld>
            <a:endParaRPr lang="en-US" sz="18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966857"/>
          </a:xfrm>
          <a:prstGeom prst="rect">
            <a:avLst/>
          </a:prstGeom>
        </p:spPr>
      </p:pic>
    </p:spTree>
    <p:extLst>
      <p:ext uri="{BB962C8B-B14F-4D97-AF65-F5344CB8AC3E}">
        <p14:creationId xmlns:p14="http://schemas.microsoft.com/office/powerpoint/2010/main" val="2310844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90151"/>
            <a:ext cx="9905998" cy="1478570"/>
          </a:xfrm>
        </p:spPr>
        <p:txBody>
          <a:bodyPr/>
          <a:lstStyle/>
          <a:p>
            <a:r>
              <a:rPr lang="en-US" dirty="0"/>
              <a:t>ANN </a:t>
            </a:r>
            <a:r>
              <a:rPr lang="en-US" dirty="0" err="1"/>
              <a:t>Là</a:t>
            </a:r>
            <a:r>
              <a:rPr lang="en-US" dirty="0"/>
              <a:t> </a:t>
            </a:r>
            <a:r>
              <a:rPr lang="en-US" dirty="0" err="1"/>
              <a:t>gì</a:t>
            </a:r>
            <a:r>
              <a:rPr lang="en-US" dirty="0"/>
              <a:t>?</a:t>
            </a:r>
          </a:p>
        </p:txBody>
      </p:sp>
      <p:sp>
        <p:nvSpPr>
          <p:cNvPr id="7" name="Content Placeholder 6"/>
          <p:cNvSpPr>
            <a:spLocks noGrp="1"/>
          </p:cNvSpPr>
          <p:nvPr>
            <p:ph idx="1"/>
          </p:nvPr>
        </p:nvSpPr>
        <p:spPr>
          <a:xfrm>
            <a:off x="1141411" y="1460172"/>
            <a:ext cx="9905999" cy="4940627"/>
          </a:xfrm>
        </p:spPr>
        <p:txBody>
          <a:bodyPr>
            <a:normAutofit lnSpcReduction="10000"/>
          </a:bodyPr>
          <a:lstStyle/>
          <a:p>
            <a:r>
              <a:rPr lang="vi-VN" dirty="0"/>
              <a:t>Mạng Nơron nhân tạo (Artificial Neural Network- ANN) là mô hình xử lý thông tin được mô phỏng dựa trên hoạt động của hệ thống thần kinh của sinh vật, bao gồm số lượng lớn các Nơron được gắn kết để xử lý thông tin. ANN giống như bộ não con người, được học bởi kinh nghiệm (thông qua huấn luyện), có khả năng lưu giữ những kinh nghiệm hiểu biết (tri thức) và sử dụng những tri thức đó trong việc dự đoán các dữ liệu chưa biết (unseen data).</a:t>
            </a:r>
            <a:endParaRPr lang="en-US" dirty="0"/>
          </a:p>
          <a:p>
            <a:r>
              <a:rPr lang="vi-VN" dirty="0"/>
              <a:t>Kiến trúc chung của một mạng nơron nhân tạo (ANN) gồm 3 thành phần đó là: Input Layer, Hidden Layer và Output Layer</a:t>
            </a:r>
            <a:r>
              <a:rPr lang="en-US" dirty="0"/>
              <a:t>. </a:t>
            </a:r>
            <a:r>
              <a:rPr lang="vi-VN" dirty="0"/>
              <a:t>Lớp đầu tiên bao gồm các nơron đầu vào. Những nơron này gửi dữ liệu lên lớp thứ hai, và nó sẽ gửi các nơron đầu ra tới lớp thứ ba</a:t>
            </a:r>
            <a:r>
              <a:rPr lang="en-US" dirty="0"/>
              <a:t>.</a:t>
            </a:r>
          </a:p>
        </p:txBody>
      </p:sp>
      <p:sp>
        <p:nvSpPr>
          <p:cNvPr id="8" name="Slide Number Placeholder 7"/>
          <p:cNvSpPr>
            <a:spLocks noGrp="1"/>
          </p:cNvSpPr>
          <p:nvPr>
            <p:ph type="sldNum" sz="quarter" idx="12"/>
          </p:nvPr>
        </p:nvSpPr>
        <p:spPr>
          <a:xfrm>
            <a:off x="10661865" y="6492875"/>
            <a:ext cx="771089" cy="365125"/>
          </a:xfrm>
        </p:spPr>
        <p:txBody>
          <a:bodyPr/>
          <a:lstStyle/>
          <a:p>
            <a:fld id="{6D22F896-40B5-4ADD-8801-0D06FADFA095}" type="slidenum">
              <a:rPr lang="en-US" sz="1800" smtClean="0"/>
              <a:t>3</a:t>
            </a:fld>
            <a:endParaRPr lang="en-US" sz="1800" dirty="0"/>
          </a:p>
        </p:txBody>
      </p:sp>
    </p:spTree>
    <p:extLst>
      <p:ext uri="{BB962C8B-B14F-4D97-AF65-F5344CB8AC3E}">
        <p14:creationId xmlns:p14="http://schemas.microsoft.com/office/powerpoint/2010/main" val="2008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chine Learning] Tổng quan về mạng Neural nhân tạo | Laptrinh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7068" y="1258092"/>
            <a:ext cx="4218716" cy="507268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1177068" y="166700"/>
            <a:ext cx="9905998" cy="1091392"/>
          </a:xfrm>
        </p:spPr>
        <p:txBody>
          <a:bodyPr>
            <a:normAutofit/>
          </a:bodyPr>
          <a:lstStyle/>
          <a:p>
            <a:r>
              <a:rPr lang="en-US" sz="2400" dirty="0" err="1">
                <a:latin typeface="Arial" panose="020B0604020202020204" pitchFamily="34" charset="0"/>
                <a:cs typeface="Arial" panose="020B0604020202020204" pitchFamily="34" charset="0"/>
              </a:rPr>
              <a:t>KIến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Trúc</a:t>
            </a:r>
            <a:r>
              <a:rPr lang="en-US" sz="2400" dirty="0">
                <a:latin typeface="Arial" panose="020B0604020202020204" pitchFamily="34" charset="0"/>
                <a:cs typeface="Arial" panose="020B0604020202020204" pitchFamily="34" charset="0"/>
              </a:rPr>
              <a:t> Chung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ANN</a:t>
            </a:r>
          </a:p>
        </p:txBody>
      </p:sp>
      <p:sp>
        <p:nvSpPr>
          <p:cNvPr id="5" name="Content Placeholder 4"/>
          <p:cNvSpPr>
            <a:spLocks noGrp="1"/>
          </p:cNvSpPr>
          <p:nvPr>
            <p:ph idx="1"/>
          </p:nvPr>
        </p:nvSpPr>
        <p:spPr>
          <a:xfrm>
            <a:off x="5847998" y="1258092"/>
            <a:ext cx="5536297" cy="5072686"/>
          </a:xfrm>
        </p:spPr>
        <p:txBody>
          <a:bodyPr>
            <a:normAutofit/>
          </a:bodyPr>
          <a:lstStyle/>
          <a:p>
            <a:r>
              <a:rPr lang="fr-FR" dirty="0">
                <a:latin typeface="Arial" panose="020B0604020202020204" pitchFamily="34" charset="0"/>
                <a:cs typeface="Arial" panose="020B0604020202020204" pitchFamily="34" charset="0"/>
              </a:rPr>
              <a:t>Input layer: là </a:t>
            </a:r>
            <a:r>
              <a:rPr lang="fr-FR" dirty="0" err="1">
                <a:latin typeface="Arial" panose="020B0604020202020204" pitchFamily="34" charset="0"/>
                <a:cs typeface="Arial" panose="020B0604020202020204" pitchFamily="34" charset="0"/>
              </a:rPr>
              <a:t>lớp</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đầu</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vào</a:t>
            </a:r>
            <a:r>
              <a:rPr lang="fr-FR" dirty="0"/>
              <a:t>, </a:t>
            </a:r>
            <a:r>
              <a:rPr lang="vi-VN" dirty="0"/>
              <a:t>lớp này lấy khối lượng lớn dữ liệu đầu vào dưới dạng văn bản, số, tệp âm thanh, pixel hình ảnh,...</a:t>
            </a:r>
            <a:endParaRPr lang="fr-FR" dirty="0"/>
          </a:p>
          <a:p>
            <a:r>
              <a:rPr lang="vi-VN" dirty="0"/>
              <a:t>Hidden layer: lớp ẩn. Lớp này nhận giá trị từ lớp liền kề trước. Sau đó xử l</a:t>
            </a:r>
            <a:r>
              <a:rPr lang="en-US" dirty="0"/>
              <a:t>ý</a:t>
            </a:r>
            <a:r>
              <a:rPr lang="vi-VN" dirty="0"/>
              <a:t> rồi truyền tiếp đi lớp sau. Một mạng ANN có thể có nhiều hidden layer.</a:t>
            </a:r>
            <a:endParaRPr lang="en-US" dirty="0"/>
          </a:p>
          <a:p>
            <a:r>
              <a:rPr lang="en-US" dirty="0">
                <a:latin typeface="Arial" panose="020B0604020202020204" pitchFamily="34" charset="0"/>
                <a:cs typeface="Arial" panose="020B0604020202020204" pitchFamily="34" charset="0"/>
              </a:rPr>
              <a:t>Output layer: </a:t>
            </a:r>
            <a:r>
              <a:rPr lang="en-US" dirty="0" err="1">
                <a:latin typeface="Arial" panose="020B0604020202020204" pitchFamily="34" charset="0"/>
                <a:cs typeface="Arial" panose="020B0604020202020204" pitchFamily="34" charset="0"/>
              </a:rPr>
              <a:t>lớp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lớp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xuất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sau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toán</a:t>
            </a:r>
            <a:r>
              <a:rPr lang="en-US" dirty="0">
                <a:latin typeface="Arial" panose="020B0604020202020204" pitchFamily="34" charset="0"/>
                <a:cs typeface="Arial" panose="020B0604020202020204" pitchFamily="34" charset="0"/>
              </a:rPr>
              <a:t>.</a:t>
            </a:r>
          </a:p>
        </p:txBody>
      </p:sp>
      <p:sp>
        <p:nvSpPr>
          <p:cNvPr id="6" name="Slide Number Placeholder 5"/>
          <p:cNvSpPr>
            <a:spLocks noGrp="1"/>
          </p:cNvSpPr>
          <p:nvPr>
            <p:ph type="sldNum" sz="quarter" idx="12"/>
          </p:nvPr>
        </p:nvSpPr>
        <p:spPr>
          <a:xfrm>
            <a:off x="10613206" y="6410496"/>
            <a:ext cx="771089" cy="365125"/>
          </a:xfrm>
        </p:spPr>
        <p:txBody>
          <a:bodyPr/>
          <a:lstStyle/>
          <a:p>
            <a:fld id="{6D22F896-40B5-4ADD-8801-0D06FADFA095}" type="slidenum">
              <a:rPr lang="en-US" sz="1800" smtClean="0"/>
              <a:t>4</a:t>
            </a:fld>
            <a:endParaRPr lang="en-US" sz="1800" dirty="0"/>
          </a:p>
        </p:txBody>
      </p:sp>
    </p:spTree>
    <p:extLst>
      <p:ext uri="{BB962C8B-B14F-4D97-AF65-F5344CB8AC3E}">
        <p14:creationId xmlns:p14="http://schemas.microsoft.com/office/powerpoint/2010/main" val="2646262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down)">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down)">
                                      <p:cBhvr>
                                        <p:cTn id="2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37255"/>
            <a:ext cx="9905998" cy="1478570"/>
          </a:xfrm>
        </p:spPr>
        <p:txBody>
          <a:bodyPr>
            <a:normAutofit/>
          </a:bodyPr>
          <a:lstStyle/>
          <a:p>
            <a:r>
              <a:rPr lang="en-US" sz="3200" dirty="0" err="1">
                <a:latin typeface="Arial" panose="020B0604020202020204" pitchFamily="34" charset="0"/>
                <a:cs typeface="Arial" panose="020B0604020202020204" pitchFamily="34" charset="0"/>
              </a:rPr>
              <a:t>Quá</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trình</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xử</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lý</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thông</a:t>
            </a:r>
            <a:r>
              <a:rPr lang="en-US" sz="3200" dirty="0">
                <a:latin typeface="Arial" panose="020B0604020202020204" pitchFamily="34" charset="0"/>
                <a:cs typeface="Arial" panose="020B0604020202020204" pitchFamily="34" charset="0"/>
              </a:rPr>
              <a:t> tin </a:t>
            </a:r>
            <a:r>
              <a:rPr lang="en-US" sz="3200" dirty="0" err="1">
                <a:latin typeface="Arial" panose="020B0604020202020204" pitchFamily="34" charset="0"/>
                <a:cs typeface="Arial" panose="020B0604020202020204" pitchFamily="34" charset="0"/>
              </a:rPr>
              <a:t>của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một</a:t>
            </a:r>
            <a:r>
              <a:rPr lang="en-US" sz="3200" dirty="0">
                <a:latin typeface="Arial" panose="020B0604020202020204" pitchFamily="34" charset="0"/>
                <a:cs typeface="Arial" panose="020B0604020202020204" pitchFamily="34" charset="0"/>
              </a:rPr>
              <a:t> ANN</a:t>
            </a: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8102" y="1615825"/>
            <a:ext cx="8332619" cy="3678070"/>
          </a:xfrm>
        </p:spPr>
      </p:pic>
      <p:sp>
        <p:nvSpPr>
          <p:cNvPr id="11" name="Slide Number Placeholder 10"/>
          <p:cNvSpPr>
            <a:spLocks noGrp="1"/>
          </p:cNvSpPr>
          <p:nvPr>
            <p:ph type="sldNum" sz="quarter" idx="12"/>
          </p:nvPr>
        </p:nvSpPr>
        <p:spPr>
          <a:xfrm>
            <a:off x="10581121" y="6426971"/>
            <a:ext cx="771089" cy="365125"/>
          </a:xfrm>
        </p:spPr>
        <p:txBody>
          <a:bodyPr/>
          <a:lstStyle/>
          <a:p>
            <a:fld id="{6D22F896-40B5-4ADD-8801-0D06FADFA095}" type="slidenum">
              <a:rPr lang="en-US" sz="1800" smtClean="0"/>
              <a:t>5</a:t>
            </a:fld>
            <a:endParaRPr lang="en-US" sz="1800" dirty="0"/>
          </a:p>
        </p:txBody>
      </p:sp>
    </p:spTree>
    <p:extLst>
      <p:ext uri="{BB962C8B-B14F-4D97-AF65-F5344CB8AC3E}">
        <p14:creationId xmlns:p14="http://schemas.microsoft.com/office/powerpoint/2010/main" val="1363558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9905998" cy="1427747"/>
          </a:xfrm>
        </p:spPr>
        <p:txBody>
          <a:bodyPr>
            <a:normAutofit/>
          </a:bodyPr>
          <a:lstStyle/>
          <a:p>
            <a:r>
              <a:rPr lang="en-US" sz="3200" dirty="0" err="1">
                <a:latin typeface="Arial" panose="020B0604020202020204" pitchFamily="34" charset="0"/>
                <a:cs typeface="Arial" panose="020B0604020202020204" pitchFamily="34" charset="0"/>
              </a:rPr>
              <a:t>Quá</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trình</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xử</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lý</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thông</a:t>
            </a:r>
            <a:r>
              <a:rPr lang="en-US" sz="3200" dirty="0">
                <a:latin typeface="Arial" panose="020B0604020202020204" pitchFamily="34" charset="0"/>
                <a:cs typeface="Arial" panose="020B0604020202020204" pitchFamily="34" charset="0"/>
              </a:rPr>
              <a:t> tin </a:t>
            </a:r>
            <a:r>
              <a:rPr lang="en-US" sz="3200" dirty="0" err="1">
                <a:latin typeface="Arial" panose="020B0604020202020204" pitchFamily="34" charset="0"/>
                <a:cs typeface="Arial" panose="020B0604020202020204" pitchFamily="34" charset="0"/>
              </a:rPr>
              <a:t>của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một</a:t>
            </a:r>
            <a:r>
              <a:rPr lang="en-US" sz="3200" dirty="0">
                <a:latin typeface="Arial" panose="020B0604020202020204" pitchFamily="34" charset="0"/>
                <a:cs typeface="Arial" panose="020B0604020202020204" pitchFamily="34" charset="0"/>
              </a:rPr>
              <a:t> ANN</a:t>
            </a:r>
            <a:endParaRPr lang="en-US" sz="3200" dirty="0"/>
          </a:p>
        </p:txBody>
      </p:sp>
      <p:sp>
        <p:nvSpPr>
          <p:cNvPr id="3" name="Content Placeholder 2"/>
          <p:cNvSpPr>
            <a:spLocks noGrp="1"/>
          </p:cNvSpPr>
          <p:nvPr>
            <p:ph idx="1"/>
          </p:nvPr>
        </p:nvSpPr>
        <p:spPr>
          <a:xfrm>
            <a:off x="1141412" y="1138988"/>
            <a:ext cx="9905999" cy="5518485"/>
          </a:xfrm>
        </p:spPr>
        <p:txBody>
          <a:bodyPr>
            <a:normAutofit fontScale="92500" lnSpcReduction="10000"/>
          </a:bodyPr>
          <a:lstStyle/>
          <a:p>
            <a:r>
              <a:rPr lang="vi-VN" dirty="0">
                <a:latin typeface="Arial" panose="020B0604020202020204" pitchFamily="34" charset="0"/>
                <a:cs typeface="Arial" panose="020B0604020202020204" pitchFamily="34" charset="0"/>
              </a:rPr>
              <a:t>Inputs: Mỗi Input tương ứng với 1 thuộc tính (attribute) của dữ liệu (patterns).</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Output: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ANN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pháp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vấn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cụ</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a:t>
            </a:r>
          </a:p>
          <a:p>
            <a:r>
              <a:rPr lang="vi-VN" dirty="0">
                <a:latin typeface="Arial" panose="020B0604020202020204" pitchFamily="34" charset="0"/>
                <a:cs typeface="Arial" panose="020B0604020202020204" pitchFamily="34" charset="0"/>
              </a:rPr>
              <a:t>Connection Weights (Trọng số liên kết): Đây là thành phần rất quan trọng của một ANN, nó thể hiện mức độ quan trọng (độ mạnh) của dữ liệu đầu vào đối với quá trình xử lý thông tin (quá trình chuyển đổi dữ liệu từ Layer này sang layer khác). Quá trình học (Learning Processing) của ANN thực ra là quá trình điều chỉnh các trọng số (Weight) của các input data để có được kết quả mong muốn.</a:t>
            </a:r>
            <a:endParaRPr lang="en-US" dirty="0">
              <a:latin typeface="Arial" panose="020B0604020202020204" pitchFamily="34" charset="0"/>
              <a:cs typeface="Arial" panose="020B0604020202020204" pitchFamily="34" charset="0"/>
            </a:endParaRPr>
          </a:p>
          <a:p>
            <a:r>
              <a:rPr lang="vi-VN" dirty="0">
                <a:cs typeface="Arial" panose="020B0604020202020204" pitchFamily="34" charset="0"/>
              </a:rPr>
              <a:t>Summation Function (Hàm tổng): Tính tổng trọng số của tất cả các input được đưa vào mỗi Neuron (phần tử xử lý PE). Hàm tổng của một nơ-ron cho biết khả năng kích hoạt (Activation) của nơron đó còn gọi là nội kích hoạt (Internal Activation)</a:t>
            </a:r>
            <a:r>
              <a:rPr lang="en-US" dirty="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a:xfrm>
            <a:off x="10661865" y="6410496"/>
            <a:ext cx="771089" cy="365125"/>
          </a:xfrm>
        </p:spPr>
        <p:txBody>
          <a:bodyPr/>
          <a:lstStyle/>
          <a:p>
            <a:fld id="{6D22F896-40B5-4ADD-8801-0D06FADFA095}" type="slidenum">
              <a:rPr lang="en-US" sz="1800" smtClean="0"/>
              <a:t>6</a:t>
            </a:fld>
            <a:endParaRPr lang="en-US" sz="1800" dirty="0"/>
          </a:p>
        </p:txBody>
      </p:sp>
    </p:spTree>
    <p:extLst>
      <p:ext uri="{BB962C8B-B14F-4D97-AF65-F5344CB8AC3E}">
        <p14:creationId xmlns:p14="http://schemas.microsoft.com/office/powerpoint/2010/main" val="2540897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
            <a:ext cx="9905998" cy="962527"/>
          </a:xfrm>
        </p:spPr>
        <p:txBody>
          <a:bodyPr/>
          <a:lstStyle/>
          <a:p>
            <a:r>
              <a:rPr lang="en-US" dirty="0" err="1">
                <a:latin typeface="Arial" panose="020B0604020202020204" pitchFamily="34" charset="0"/>
                <a:cs typeface="Arial" panose="020B0604020202020204" pitchFamily="34" charset="0"/>
              </a:rPr>
              <a:t>Q</a:t>
            </a:r>
            <a:r>
              <a:rPr lang="en-US" sz="3200" dirty="0" err="1">
                <a:latin typeface="Arial" panose="020B0604020202020204" pitchFamily="34" charset="0"/>
                <a:cs typeface="Arial" panose="020B0604020202020204" pitchFamily="34" charset="0"/>
              </a:rPr>
              <a:t>uá</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trình</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xử</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lý</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thông</a:t>
            </a:r>
            <a:r>
              <a:rPr lang="en-US" sz="3200" dirty="0">
                <a:latin typeface="Arial" panose="020B0604020202020204" pitchFamily="34" charset="0"/>
                <a:cs typeface="Arial" panose="020B0604020202020204" pitchFamily="34" charset="0"/>
              </a:rPr>
              <a:t> tin </a:t>
            </a:r>
            <a:r>
              <a:rPr lang="en-US" sz="3200" dirty="0" err="1">
                <a:latin typeface="Arial" panose="020B0604020202020204" pitchFamily="34" charset="0"/>
                <a:cs typeface="Arial" panose="020B0604020202020204" pitchFamily="34" charset="0"/>
              </a:rPr>
              <a:t>của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một</a:t>
            </a:r>
            <a:r>
              <a:rPr lang="en-US" sz="3200" dirty="0">
                <a:latin typeface="Arial" panose="020B0604020202020204" pitchFamily="34" charset="0"/>
                <a:cs typeface="Arial" panose="020B0604020202020204" pitchFamily="34" charset="0"/>
              </a:rPr>
              <a:t> ANN</a:t>
            </a: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50232" y="962526"/>
                <a:ext cx="10411326" cy="1317253"/>
              </a:xfrm>
            </p:spPr>
            <p:txBody>
              <a:bodyPr>
                <a:normAutofit lnSpcReduction="10000"/>
              </a:bodyPr>
              <a:lstStyle/>
              <a:p>
                <a:r>
                  <a:rPr lang="vi-VN" dirty="0">
                    <a:latin typeface="Arial" panose="020B0604020202020204" pitchFamily="34" charset="0"/>
                    <a:cs typeface="Arial" panose="020B0604020202020204" pitchFamily="34" charset="0"/>
                  </a:rPr>
                  <a:t>Hàm tổng của một Neuron đối với n input được tính theo công thức sau:</a:t>
                </a: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Y = </a:t>
                </a:r>
                <a14:m>
                  <m:oMath xmlns:m="http://schemas.openxmlformats.org/officeDocument/2006/math">
                    <m:nary>
                      <m:naryPr>
                        <m:chr m:val="∑"/>
                        <m:ctrlPr>
                          <a:rPr lang="en-US" sz="3600" i="1" smtClean="0">
                            <a:latin typeface="Cambria Math" panose="02040503050406030204" pitchFamily="18" charset="0"/>
                          </a:rPr>
                        </m:ctrlPr>
                      </m:naryPr>
                      <m:sub>
                        <m:r>
                          <m:rPr>
                            <m:brk m:alnAt="23"/>
                          </m:rPr>
                          <a:rPr lang="en-US" sz="3600" b="0" i="1" smtClean="0">
                            <a:latin typeface="Cambria Math" panose="02040503050406030204" pitchFamily="18" charset="0"/>
                          </a:rPr>
                          <m:t>𝑖</m:t>
                        </m:r>
                        <m:r>
                          <a:rPr lang="en-US" sz="3600" b="0" i="1" smtClean="0">
                            <a:latin typeface="Cambria Math" panose="02040503050406030204" pitchFamily="18" charset="0"/>
                          </a:rPr>
                          <m:t>=</m:t>
                        </m:r>
                        <m:r>
                          <a:rPr lang="en-US" sz="3600" b="0" i="1" smtClean="0">
                            <a:latin typeface="Cambria Math" panose="02040503050406030204" pitchFamily="18" charset="0"/>
                          </a:rPr>
                          <m:t>1</m:t>
                        </m:r>
                      </m:sub>
                      <m:sup>
                        <m:r>
                          <a:rPr lang="en-US" sz="3600" b="0" i="1" smtClean="0">
                            <a:latin typeface="Cambria Math" panose="02040503050406030204" pitchFamily="18" charset="0"/>
                          </a:rPr>
                          <m:t>𝑛</m:t>
                        </m:r>
                      </m:sup>
                      <m:e>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𝑋</m:t>
                            </m:r>
                          </m:e>
                          <m:sub>
                            <m:r>
                              <a:rPr lang="en-US" sz="3600" b="0" i="1" smtClean="0">
                                <a:latin typeface="Cambria Math" panose="02040503050406030204" pitchFamily="18" charset="0"/>
                              </a:rPr>
                              <m:t>𝑖</m:t>
                            </m:r>
                          </m:sub>
                        </m:sSub>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𝑊</m:t>
                            </m:r>
                          </m:e>
                          <m:sub>
                            <m:r>
                              <a:rPr lang="en-US" sz="3600" b="0" i="1" smtClean="0">
                                <a:latin typeface="Cambria Math" panose="02040503050406030204" pitchFamily="18" charset="0"/>
                              </a:rPr>
                              <m:t>𝑖</m:t>
                            </m:r>
                          </m:sub>
                        </m:sSub>
                      </m:e>
                    </m:nary>
                  </m:oMath>
                </a14:m>
                <a:endParaRPr lang="en-US" sz="3600" dirty="0">
                  <a:latin typeface="Arial" panose="020B0604020202020204" pitchFamily="34" charset="0"/>
                  <a:cs typeface="Arial" panose="020B0604020202020204" pitchFamily="34" charset="0"/>
                </a:endParaRPr>
              </a:p>
              <a:p>
                <a:pPr marL="0" indent="0">
                  <a:buNone/>
                </a:pPr>
                <a:endParaRPr lang="en-US" sz="3600" dirty="0">
                  <a:latin typeface="Arial" panose="020B0604020202020204" pitchFamily="34" charset="0"/>
                  <a:cs typeface="Arial" panose="020B0604020202020204" pitchFamily="34" charset="0"/>
                </a:endParaRPr>
              </a:p>
              <a:p>
                <a:pPr marL="0" indent="0">
                  <a:buNone/>
                </a:pPr>
                <a:endParaRPr lang="en-US" sz="3600" dirty="0">
                  <a:latin typeface="Arial" panose="020B0604020202020204" pitchFamily="34" charset="0"/>
                  <a:cs typeface="Arial" panose="020B0604020202020204" pitchFamily="34" charset="0"/>
                </a:endParaRPr>
              </a:p>
              <a:p>
                <a:pPr marL="0" indent="0">
                  <a:buNone/>
                </a:pPr>
                <a:endParaRPr lang="en-US" sz="3600" dirty="0">
                  <a:latin typeface="Arial" panose="020B0604020202020204" pitchFamily="34" charset="0"/>
                  <a:cs typeface="Arial" panose="020B0604020202020204" pitchFamily="34" charset="0"/>
                </a:endParaRPr>
              </a:p>
              <a:p>
                <a:pPr marL="0" indent="0">
                  <a:buNone/>
                </a:pPr>
                <a:endParaRPr lang="en-US" sz="3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50232" y="962526"/>
                <a:ext cx="10411326" cy="1317253"/>
              </a:xfrm>
              <a:blipFill rotWithShape="0">
                <a:blip r:embed="rId2"/>
                <a:stretch>
                  <a:fillRect l="-1171" t="-8333" b="-6944"/>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3936" y="2717382"/>
            <a:ext cx="3800475" cy="2867025"/>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1459832" y="2279779"/>
                <a:ext cx="115503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1</m:t>
                          </m:r>
                        </m:sub>
                      </m:sSub>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1459832" y="2279779"/>
                <a:ext cx="1155031" cy="46166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732199" y="5584407"/>
                <a:ext cx="61029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b="0" i="1" smtClean="0">
                              <a:latin typeface="Cambria Math" panose="02040503050406030204" pitchFamily="18" charset="0"/>
                            </a:rPr>
                            <m:t>2</m:t>
                          </m:r>
                        </m:sub>
                      </m:sSub>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1732199" y="5584407"/>
                <a:ext cx="610295" cy="461665"/>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224463" y="2741444"/>
                <a:ext cx="66883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b="0" i="1" smtClean="0">
                              <a:latin typeface="Cambria Math" panose="02040503050406030204" pitchFamily="18" charset="0"/>
                            </a:rPr>
                            <m:t>1</m:t>
                          </m:r>
                        </m:sub>
                      </m:sSub>
                    </m:oMath>
                  </m:oMathPara>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3224463" y="2741444"/>
                <a:ext cx="668836" cy="461665"/>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335009" y="5218969"/>
                <a:ext cx="67595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b="0" i="1" smtClean="0">
                              <a:latin typeface="Cambria Math" panose="02040503050406030204" pitchFamily="18" charset="0"/>
                            </a:rPr>
                            <m:t>2</m:t>
                          </m:r>
                        </m:sub>
                      </m:sSub>
                    </m:oMath>
                  </m:oMathPara>
                </a14:m>
                <a:endParaRPr lang="en-US"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3335009" y="5218969"/>
                <a:ext cx="675954" cy="461665"/>
              </a:xfrm>
              <a:prstGeom prst="rect">
                <a:avLst/>
              </a:prstGeom>
              <a:blipFill rotWithShape="0">
                <a:blip r:embed="rId7"/>
                <a:stretch>
                  <a:fillRect/>
                </a:stretch>
              </a:blipFill>
            </p:spPr>
            <p:txBody>
              <a:bodyPr/>
              <a:lstStyle/>
              <a:p>
                <a:r>
                  <a:rPr lang="en-US">
                    <a:noFill/>
                  </a:rPr>
                  <a:t> </a:t>
                </a:r>
              </a:p>
            </p:txBody>
          </p:sp>
        </mc:Fallback>
      </mc:AlternateContent>
      <p:sp>
        <p:nvSpPr>
          <p:cNvPr id="9" name="TextBox 8"/>
          <p:cNvSpPr txBox="1"/>
          <p:nvPr/>
        </p:nvSpPr>
        <p:spPr>
          <a:xfrm>
            <a:off x="4764505" y="4022558"/>
            <a:ext cx="529389" cy="461665"/>
          </a:xfrm>
          <a:prstGeom prst="rect">
            <a:avLst/>
          </a:prstGeom>
          <a:noFill/>
        </p:spPr>
        <p:txBody>
          <a:bodyPr wrap="square" rtlCol="0">
            <a:spAutoFit/>
          </a:bodyPr>
          <a:lstStyle/>
          <a:p>
            <a:r>
              <a:rPr lang="en-US" sz="2400" dirty="0">
                <a:solidFill>
                  <a:sysClr val="windowText" lastClr="000000"/>
                </a:solidFill>
              </a:rPr>
              <a:t>PE</a:t>
            </a:r>
          </a:p>
        </p:txBody>
      </p:sp>
      <p:sp>
        <p:nvSpPr>
          <p:cNvPr id="10" name="TextBox 9"/>
          <p:cNvSpPr txBox="1"/>
          <p:nvPr/>
        </p:nvSpPr>
        <p:spPr>
          <a:xfrm>
            <a:off x="5518747" y="3877814"/>
            <a:ext cx="433136" cy="461665"/>
          </a:xfrm>
          <a:prstGeom prst="rect">
            <a:avLst/>
          </a:prstGeom>
          <a:noFill/>
        </p:spPr>
        <p:txBody>
          <a:bodyPr wrap="square" rtlCol="0">
            <a:spAutoFit/>
          </a:bodyPr>
          <a:lstStyle/>
          <a:p>
            <a:r>
              <a:rPr lang="en-US" sz="2400" dirty="0"/>
              <a:t>Y</a:t>
            </a:r>
          </a:p>
        </p:txBody>
      </p:sp>
      <p:sp>
        <p:nvSpPr>
          <p:cNvPr id="11" name="TextBox 10"/>
          <p:cNvSpPr txBox="1"/>
          <p:nvPr/>
        </p:nvSpPr>
        <p:spPr>
          <a:xfrm>
            <a:off x="2935531" y="6165434"/>
            <a:ext cx="3657947"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Single neuron</a:t>
            </a:r>
          </a:p>
        </p:txBody>
      </p:sp>
      <mc:AlternateContent xmlns:mc="http://schemas.openxmlformats.org/markup-compatibility/2006" xmlns:a14="http://schemas.microsoft.com/office/drawing/2010/main">
        <mc:Choice Requires="a14">
          <p:sp>
            <p:nvSpPr>
              <p:cNvPr id="12" name="TextBox 11"/>
              <p:cNvSpPr txBox="1"/>
              <p:nvPr/>
            </p:nvSpPr>
            <p:spPr>
              <a:xfrm>
                <a:off x="6946231" y="3914271"/>
                <a:ext cx="3577389" cy="584775"/>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Y = </a:t>
                </a:r>
                <a14:m>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𝑋</m:t>
                        </m:r>
                      </m:e>
                      <m:sub>
                        <m:r>
                          <a:rPr lang="en-US" sz="3200" b="0" i="1" smtClean="0">
                            <a:latin typeface="Cambria Math" panose="02040503050406030204" pitchFamily="18" charset="0"/>
                          </a:rPr>
                          <m:t>1</m:t>
                        </m:r>
                      </m:sub>
                    </m:sSub>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oMath>
                </a14:m>
                <a:r>
                  <a:rPr lang="en-US" sz="3200" dirty="0">
                    <a:latin typeface="Arial" panose="020B0604020202020204" pitchFamily="34" charset="0"/>
                    <a:cs typeface="Arial" panose="020B0604020202020204" pitchFamily="34" charset="0"/>
                  </a:rPr>
                  <a:t>+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𝑋</m:t>
                        </m:r>
                      </m:e>
                      <m:sub>
                        <m:r>
                          <a:rPr lang="en-US" sz="3200" b="0" i="1" smtClean="0">
                            <a:latin typeface="Cambria Math" panose="02040503050406030204" pitchFamily="18" charset="0"/>
                          </a:rPr>
                          <m:t>2</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𝑊</m:t>
                        </m:r>
                      </m:e>
                      <m:sub>
                        <m:r>
                          <a:rPr lang="en-US" sz="3200" b="0" i="1" smtClean="0">
                            <a:latin typeface="Cambria Math" panose="02040503050406030204" pitchFamily="18" charset="0"/>
                          </a:rPr>
                          <m:t>2</m:t>
                        </m:r>
                      </m:sub>
                    </m:sSub>
                  </m:oMath>
                </a14:m>
                <a:r>
                  <a:rPr lang="en-US" sz="3200" dirty="0"/>
                  <a:t> </a:t>
                </a:r>
              </a:p>
            </p:txBody>
          </p:sp>
        </mc:Choice>
        <mc:Fallback xmlns="">
          <p:sp>
            <p:nvSpPr>
              <p:cNvPr id="12" name="TextBox 11"/>
              <p:cNvSpPr txBox="1">
                <a:spLocks noRot="1" noChangeAspect="1" noMove="1" noResize="1" noEditPoints="1" noAdjustHandles="1" noChangeArrowheads="1" noChangeShapeType="1" noTextEdit="1"/>
              </p:cNvSpPr>
              <p:nvPr/>
            </p:nvSpPr>
            <p:spPr>
              <a:xfrm>
                <a:off x="6946231" y="3914271"/>
                <a:ext cx="3577389" cy="584775"/>
              </a:xfrm>
              <a:prstGeom prst="rect">
                <a:avLst/>
              </a:prstGeom>
              <a:blipFill rotWithShape="0">
                <a:blip r:embed="rId8"/>
                <a:stretch>
                  <a:fillRect l="-4259" t="-19792" b="-27083"/>
                </a:stretch>
              </a:blipFill>
            </p:spPr>
            <p:txBody>
              <a:bodyPr/>
              <a:lstStyle/>
              <a:p>
                <a:r>
                  <a:rPr lang="en-US">
                    <a:noFill/>
                  </a:rPr>
                  <a:t> </a:t>
                </a:r>
              </a:p>
            </p:txBody>
          </p:sp>
        </mc:Fallback>
      </mc:AlternateContent>
      <p:sp>
        <p:nvSpPr>
          <p:cNvPr id="13" name="TextBox 12"/>
          <p:cNvSpPr txBox="1"/>
          <p:nvPr/>
        </p:nvSpPr>
        <p:spPr>
          <a:xfrm>
            <a:off x="6890989" y="6213772"/>
            <a:ext cx="4101179" cy="461665"/>
          </a:xfrm>
          <a:prstGeom prst="rect">
            <a:avLst/>
          </a:prstGeom>
          <a:noFill/>
        </p:spPr>
        <p:txBody>
          <a:bodyPr wrap="square" rtlCol="0">
            <a:spAutoFit/>
          </a:bodyPr>
          <a:lstStyle/>
          <a:p>
            <a:r>
              <a:rPr lang="en-US" sz="2400" dirty="0"/>
              <a:t>PE: Processing element</a:t>
            </a:r>
          </a:p>
        </p:txBody>
      </p:sp>
      <p:sp>
        <p:nvSpPr>
          <p:cNvPr id="14" name="Slide Number Placeholder 13"/>
          <p:cNvSpPr>
            <a:spLocks noGrp="1"/>
          </p:cNvSpPr>
          <p:nvPr>
            <p:ph type="sldNum" sz="quarter" idx="12"/>
          </p:nvPr>
        </p:nvSpPr>
        <p:spPr>
          <a:xfrm>
            <a:off x="10629074" y="6492875"/>
            <a:ext cx="771089" cy="365125"/>
          </a:xfrm>
        </p:spPr>
        <p:txBody>
          <a:bodyPr/>
          <a:lstStyle/>
          <a:p>
            <a:fld id="{6D22F896-40B5-4ADD-8801-0D06FADFA095}" type="slidenum">
              <a:rPr lang="en-US" sz="1800" smtClean="0"/>
              <a:t>7</a:t>
            </a:fld>
            <a:endParaRPr lang="en-US" sz="1800" dirty="0"/>
          </a:p>
        </p:txBody>
      </p:sp>
    </p:spTree>
    <p:extLst>
      <p:ext uri="{BB962C8B-B14F-4D97-AF65-F5344CB8AC3E}">
        <p14:creationId xmlns:p14="http://schemas.microsoft.com/office/powerpoint/2010/main" val="287220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500"/>
                                        <p:tgtEl>
                                          <p:spTgt spid="6"/>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down)">
                                      <p:cBhvr>
                                        <p:cTn id="30" dur="500"/>
                                        <p:tgtEl>
                                          <p:spTgt spid="10"/>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00"/>
                                        <p:tgtEl>
                                          <p:spTgt spid="11"/>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down)">
                                      <p:cBhvr>
                                        <p:cTn id="36" dur="500"/>
                                        <p:tgtEl>
                                          <p:spTgt spid="13"/>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down)">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down)">
                                      <p:cBhvr>
                                        <p:cTn id="4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978568"/>
          </a:xfrm>
        </p:spPr>
        <p:txBody>
          <a:bodyPr>
            <a:normAutofit/>
          </a:bodyPr>
          <a:lstStyle/>
          <a:p>
            <a:r>
              <a:rPr lang="en-US" sz="3200" dirty="0" err="1">
                <a:latin typeface="Arial" panose="020B0604020202020204" pitchFamily="34" charset="0"/>
                <a:cs typeface="Arial" panose="020B0604020202020204" pitchFamily="34" charset="0"/>
              </a:rPr>
              <a:t>Quá</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trình</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xử</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lý</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thông</a:t>
            </a:r>
            <a:r>
              <a:rPr lang="en-US" sz="3200" dirty="0">
                <a:latin typeface="Arial" panose="020B0604020202020204" pitchFamily="34" charset="0"/>
                <a:cs typeface="Arial" panose="020B0604020202020204" pitchFamily="34" charset="0"/>
              </a:rPr>
              <a:t> tin </a:t>
            </a:r>
            <a:r>
              <a:rPr lang="en-US" sz="3200" dirty="0" err="1">
                <a:latin typeface="Arial" panose="020B0604020202020204" pitchFamily="34" charset="0"/>
                <a:cs typeface="Arial" panose="020B0604020202020204" pitchFamily="34" charset="0"/>
              </a:rPr>
              <a:t>của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một</a:t>
            </a:r>
            <a:r>
              <a:rPr lang="en-US" sz="3200" dirty="0">
                <a:latin typeface="Arial" panose="020B0604020202020204" pitchFamily="34" charset="0"/>
                <a:cs typeface="Arial" panose="020B0604020202020204" pitchFamily="34" charset="0"/>
              </a:rPr>
              <a:t> ANN</a:t>
            </a: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78296" y="978568"/>
                <a:ext cx="9905999" cy="1443790"/>
              </a:xfrm>
            </p:spPr>
            <p:txBody>
              <a:bodyPr/>
              <a:lstStyle/>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tổng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nhiều</a:t>
                </a:r>
                <a:r>
                  <a:rPr lang="en-US" dirty="0">
                    <a:latin typeface="Arial" panose="020B0604020202020204" pitchFamily="34" charset="0"/>
                    <a:cs typeface="Arial" panose="020B0604020202020204" pitchFamily="34" charset="0"/>
                  </a:rPr>
                  <a:t> Neurons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cùng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Layer:</a:t>
                </a:r>
              </a:p>
              <a:p>
                <a:pPr marL="0" indent="0">
                  <a:buNone/>
                </a:pPr>
                <a:r>
                  <a:rPr lang="en-US" dirty="0">
                    <a:latin typeface="Arial" panose="020B0604020202020204" pitchFamily="34" charset="0"/>
                    <a:cs typeface="Arial" panose="020B0604020202020204" pitchFamily="34" charset="0"/>
                  </a:rPr>
                  <a:t>					</a:t>
                </a:r>
                <a14:m>
                  <m:oMath xmlns:m="http://schemas.openxmlformats.org/officeDocument/2006/math">
                    <m:sSub>
                      <m:sSubPr>
                        <m:ctrlPr>
                          <a:rPr lang="en-US" sz="3600" i="1" dirty="0">
                            <a:latin typeface="Cambria Math" panose="02040503050406030204" pitchFamily="18" charset="0"/>
                          </a:rPr>
                        </m:ctrlPr>
                      </m:sSubPr>
                      <m:e>
                        <m:r>
                          <a:rPr lang="en-US" sz="3600" i="1" dirty="0">
                            <a:latin typeface="Cambria Math" panose="02040503050406030204" pitchFamily="18" charset="0"/>
                          </a:rPr>
                          <m:t>𝑌</m:t>
                        </m:r>
                      </m:e>
                      <m:sub>
                        <m:r>
                          <a:rPr lang="en-US" sz="3600" i="1" dirty="0">
                            <a:latin typeface="Cambria Math" panose="02040503050406030204" pitchFamily="18" charset="0"/>
                          </a:rPr>
                          <m:t>𝑗</m:t>
                        </m:r>
                      </m:sub>
                    </m:sSub>
                  </m:oMath>
                </a14:m>
                <a:r>
                  <a:rPr lang="en-US" sz="3600" dirty="0">
                    <a:latin typeface="Arial" panose="020B0604020202020204" pitchFamily="34" charset="0"/>
                    <a:cs typeface="Arial" panose="020B0604020202020204" pitchFamily="34" charset="0"/>
                  </a:rPr>
                  <a:t> = </a:t>
                </a:r>
                <a14:m>
                  <m:oMath xmlns:m="http://schemas.openxmlformats.org/officeDocument/2006/math">
                    <m:nary>
                      <m:naryPr>
                        <m:chr m:val="∑"/>
                        <m:ctrlPr>
                          <a:rPr lang="en-US" sz="3600" i="1">
                            <a:latin typeface="Cambria Math" panose="02040503050406030204" pitchFamily="18" charset="0"/>
                          </a:rPr>
                        </m:ctrlPr>
                      </m:naryPr>
                      <m:sub>
                        <m:r>
                          <m:rPr>
                            <m:brk m:alnAt="23"/>
                          </m:rPr>
                          <a:rPr lang="en-US" sz="3600" i="1">
                            <a:latin typeface="Cambria Math" panose="02040503050406030204" pitchFamily="18" charset="0"/>
                          </a:rPr>
                          <m:t>𝑖</m:t>
                        </m:r>
                        <m:r>
                          <a:rPr lang="en-US" sz="3600" i="1">
                            <a:latin typeface="Cambria Math" panose="02040503050406030204" pitchFamily="18" charset="0"/>
                          </a:rPr>
                          <m:t>=</m:t>
                        </m:r>
                        <m:r>
                          <a:rPr lang="en-US" sz="3600" i="1">
                            <a:latin typeface="Cambria Math" panose="02040503050406030204" pitchFamily="18" charset="0"/>
                          </a:rPr>
                          <m:t>1</m:t>
                        </m:r>
                      </m:sub>
                      <m:sup>
                        <m:r>
                          <a:rPr lang="en-US" sz="3600" i="1">
                            <a:latin typeface="Cambria Math" panose="02040503050406030204" pitchFamily="18" charset="0"/>
                          </a:rPr>
                          <m:t>𝑛</m:t>
                        </m:r>
                      </m:sup>
                      <m:e>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𝑖</m:t>
                            </m:r>
                          </m:sub>
                        </m:sSub>
                        <m:sSub>
                          <m:sSubPr>
                            <m:ctrlPr>
                              <a:rPr lang="en-US" sz="3600" i="1">
                                <a:latin typeface="Cambria Math" panose="02040503050406030204" pitchFamily="18" charset="0"/>
                              </a:rPr>
                            </m:ctrlPr>
                          </m:sSubPr>
                          <m:e>
                            <m:r>
                              <a:rPr lang="en-US" sz="3600" b="0" i="1" smtClean="0">
                                <a:latin typeface="Cambria Math" panose="02040503050406030204" pitchFamily="18" charset="0"/>
                              </a:rPr>
                              <m:t>𝑊</m:t>
                            </m:r>
                          </m:e>
                          <m:sub>
                            <m:r>
                              <a:rPr lang="en-US" sz="3600" i="1">
                                <a:latin typeface="Cambria Math" panose="02040503050406030204" pitchFamily="18" charset="0"/>
                              </a:rPr>
                              <m:t>𝑖𝑗</m:t>
                            </m:r>
                          </m:sub>
                        </m:sSub>
                      </m:e>
                    </m:nary>
                  </m:oMath>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78296" y="978568"/>
                <a:ext cx="9905999" cy="1443790"/>
              </a:xfrm>
              <a:blipFill rotWithShape="0">
                <a:blip r:embed="rId2"/>
                <a:stretch>
                  <a:fillRect l="-1292" t="-5932" b="-5508"/>
                </a:stretch>
              </a:blipFill>
            </p:spPr>
            <p:txBody>
              <a:bodyPr/>
              <a:lstStyle/>
              <a:p>
                <a:r>
                  <a:rPr lang="en-US">
                    <a:noFill/>
                  </a:rPr>
                  <a:t> </a:t>
                </a:r>
              </a:p>
            </p:txBody>
          </p:sp>
        </mc:Fallback>
      </mc:AlternateContent>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685" y="2422357"/>
            <a:ext cx="4629150" cy="4234363"/>
          </a:xfrm>
          <a:prstGeom prst="rect">
            <a:avLst/>
          </a:prstGeom>
        </p:spPr>
      </p:pic>
      <mc:AlternateContent xmlns:mc="http://schemas.openxmlformats.org/markup-compatibility/2006" xmlns:a14="http://schemas.microsoft.com/office/drawing/2010/main">
        <mc:Choice Requires="a14">
          <p:sp>
            <p:nvSpPr>
              <p:cNvPr id="7" name="Rectangle 6"/>
              <p:cNvSpPr/>
              <p:nvPr/>
            </p:nvSpPr>
            <p:spPr>
              <a:xfrm>
                <a:off x="103604" y="2438398"/>
                <a:ext cx="60317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1</m:t>
                          </m:r>
                        </m:sub>
                      </m:sSub>
                    </m:oMath>
                  </m:oMathPara>
                </a14:m>
                <a:endParaRPr lang="en-US" sz="2400" dirty="0"/>
              </a:p>
            </p:txBody>
          </p:sp>
        </mc:Choice>
        <mc:Fallback xmlns="">
          <p:sp>
            <p:nvSpPr>
              <p:cNvPr id="7" name="Rectangle 6"/>
              <p:cNvSpPr>
                <a:spLocks noRot="1" noChangeAspect="1" noMove="1" noResize="1" noEditPoints="1" noAdjustHandles="1" noChangeArrowheads="1" noChangeShapeType="1" noTextEdit="1"/>
              </p:cNvSpPr>
              <p:nvPr/>
            </p:nvSpPr>
            <p:spPr>
              <a:xfrm>
                <a:off x="103604" y="2438398"/>
                <a:ext cx="603178" cy="46166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135687" y="4322788"/>
                <a:ext cx="610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b="0" i="1" smtClean="0">
                              <a:latin typeface="Cambria Math" panose="02040503050406030204" pitchFamily="18" charset="0"/>
                            </a:rPr>
                            <m:t>2</m:t>
                          </m:r>
                        </m:sub>
                      </m:sSub>
                    </m:oMath>
                  </m:oMathPara>
                </a14:m>
                <a:endParaRPr lang="en-US" sz="2400" dirty="0"/>
              </a:p>
            </p:txBody>
          </p:sp>
        </mc:Choice>
        <mc:Fallback xmlns="">
          <p:sp>
            <p:nvSpPr>
              <p:cNvPr id="8" name="Rectangle 7"/>
              <p:cNvSpPr>
                <a:spLocks noRot="1" noChangeAspect="1" noMove="1" noResize="1" noEditPoints="1" noAdjustHandles="1" noChangeArrowheads="1" noChangeShapeType="1" noTextEdit="1"/>
              </p:cNvSpPr>
              <p:nvPr/>
            </p:nvSpPr>
            <p:spPr>
              <a:xfrm>
                <a:off x="135687" y="4322788"/>
                <a:ext cx="610295" cy="461665"/>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2238220" y="2036982"/>
                <a:ext cx="79868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i="1">
                              <a:latin typeface="Cambria Math" panose="02040503050406030204" pitchFamily="18" charset="0"/>
                            </a:rPr>
                            <m:t>1</m:t>
                          </m:r>
                          <m:r>
                            <a:rPr lang="en-US" sz="2400" b="0" i="1" smtClean="0">
                              <a:latin typeface="Cambria Math" panose="02040503050406030204" pitchFamily="18" charset="0"/>
                            </a:rPr>
                            <m:t>1</m:t>
                          </m:r>
                        </m:sub>
                      </m:sSub>
                    </m:oMath>
                  </m:oMathPara>
                </a14:m>
                <a:endParaRPr lang="en-US" sz="2400" dirty="0"/>
              </a:p>
            </p:txBody>
          </p:sp>
        </mc:Choice>
        <mc:Fallback xmlns="">
          <p:sp>
            <p:nvSpPr>
              <p:cNvPr id="9" name="Rectangle 8"/>
              <p:cNvSpPr>
                <a:spLocks noRot="1" noChangeAspect="1" noMove="1" noResize="1" noEditPoints="1" noAdjustHandles="1" noChangeArrowheads="1" noChangeShapeType="1" noTextEdit="1"/>
              </p:cNvSpPr>
              <p:nvPr/>
            </p:nvSpPr>
            <p:spPr>
              <a:xfrm>
                <a:off x="2238220" y="2036982"/>
                <a:ext cx="798680" cy="461665"/>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2721545" y="3584852"/>
                <a:ext cx="79868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i="1">
                              <a:latin typeface="Cambria Math" panose="02040503050406030204" pitchFamily="18" charset="0"/>
                            </a:rPr>
                            <m:t>1</m:t>
                          </m:r>
                          <m:r>
                            <a:rPr lang="en-US" sz="2400" b="0" i="1" smtClean="0">
                              <a:latin typeface="Cambria Math" panose="02040503050406030204" pitchFamily="18" charset="0"/>
                            </a:rPr>
                            <m:t>2</m:t>
                          </m:r>
                        </m:sub>
                      </m:sSub>
                    </m:oMath>
                  </m:oMathPara>
                </a14:m>
                <a:endParaRPr lang="en-US" sz="2400" dirty="0"/>
              </a:p>
            </p:txBody>
          </p:sp>
        </mc:Choice>
        <mc:Fallback xmlns="">
          <p:sp>
            <p:nvSpPr>
              <p:cNvPr id="11" name="Rectangle 10"/>
              <p:cNvSpPr>
                <a:spLocks noRot="1" noChangeAspect="1" noMove="1" noResize="1" noEditPoints="1" noAdjustHandles="1" noChangeArrowheads="1" noChangeShapeType="1" noTextEdit="1"/>
              </p:cNvSpPr>
              <p:nvPr/>
            </p:nvSpPr>
            <p:spPr>
              <a:xfrm>
                <a:off x="2721545" y="3584852"/>
                <a:ext cx="798680" cy="461665"/>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2250767" y="3953105"/>
                <a:ext cx="80579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b="0" i="1" smtClean="0">
                              <a:latin typeface="Cambria Math" panose="02040503050406030204" pitchFamily="18" charset="0"/>
                            </a:rPr>
                            <m:t>22</m:t>
                          </m:r>
                        </m:sub>
                      </m:sSub>
                    </m:oMath>
                  </m:oMathPara>
                </a14:m>
                <a:endParaRPr lang="en-US" sz="2400" dirty="0"/>
              </a:p>
            </p:txBody>
          </p:sp>
        </mc:Choice>
        <mc:Fallback xmlns="">
          <p:sp>
            <p:nvSpPr>
              <p:cNvPr id="12" name="Rectangle 11"/>
              <p:cNvSpPr>
                <a:spLocks noRot="1" noChangeAspect="1" noMove="1" noResize="1" noEditPoints="1" noAdjustHandles="1" noChangeArrowheads="1" noChangeShapeType="1" noTextEdit="1"/>
              </p:cNvSpPr>
              <p:nvPr/>
            </p:nvSpPr>
            <p:spPr>
              <a:xfrm>
                <a:off x="2250767" y="3953105"/>
                <a:ext cx="805798" cy="461665"/>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2238220" y="5088160"/>
                <a:ext cx="80579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b="0" i="1" smtClean="0">
                              <a:latin typeface="Cambria Math" panose="02040503050406030204" pitchFamily="18" charset="0"/>
                            </a:rPr>
                            <m:t>23</m:t>
                          </m:r>
                        </m:sub>
                      </m:sSub>
                    </m:oMath>
                  </m:oMathPara>
                </a14:m>
                <a:endParaRPr lang="en-US" sz="2400" dirty="0"/>
              </a:p>
            </p:txBody>
          </p:sp>
        </mc:Choice>
        <mc:Fallback xmlns="">
          <p:sp>
            <p:nvSpPr>
              <p:cNvPr id="13" name="Rectangle 12"/>
              <p:cNvSpPr>
                <a:spLocks noRot="1" noChangeAspect="1" noMove="1" noResize="1" noEditPoints="1" noAdjustHandles="1" noChangeArrowheads="1" noChangeShapeType="1" noTextEdit="1"/>
              </p:cNvSpPr>
              <p:nvPr/>
            </p:nvSpPr>
            <p:spPr>
              <a:xfrm>
                <a:off x="2238220" y="5088160"/>
                <a:ext cx="805798" cy="461665"/>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4400325" y="2237690"/>
                <a:ext cx="5534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𝑌</m:t>
                          </m:r>
                        </m:e>
                        <m:sub>
                          <m:r>
                            <a:rPr lang="en-US" sz="2400" i="1">
                              <a:latin typeface="Cambria Math" panose="02040503050406030204" pitchFamily="18" charset="0"/>
                            </a:rPr>
                            <m:t>1</m:t>
                          </m:r>
                        </m:sub>
                      </m:sSub>
                    </m:oMath>
                  </m:oMathPara>
                </a14:m>
                <a:endParaRPr lang="en-US" sz="2400" dirty="0"/>
              </a:p>
            </p:txBody>
          </p:sp>
        </mc:Choice>
        <mc:Fallback xmlns="">
          <p:sp>
            <p:nvSpPr>
              <p:cNvPr id="14" name="Rectangle 13"/>
              <p:cNvSpPr>
                <a:spLocks noRot="1" noChangeAspect="1" noMove="1" noResize="1" noEditPoints="1" noAdjustHandles="1" noChangeArrowheads="1" noChangeShapeType="1" noTextEdit="1"/>
              </p:cNvSpPr>
              <p:nvPr/>
            </p:nvSpPr>
            <p:spPr>
              <a:xfrm>
                <a:off x="4400325" y="2237690"/>
                <a:ext cx="553421" cy="461665"/>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4446057" y="4089262"/>
                <a:ext cx="56053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𝑌</m:t>
                          </m:r>
                        </m:e>
                        <m:sub>
                          <m:r>
                            <a:rPr lang="en-US" sz="2400" b="0" i="1" smtClean="0">
                              <a:latin typeface="Cambria Math" panose="02040503050406030204" pitchFamily="18" charset="0"/>
                            </a:rPr>
                            <m:t>2</m:t>
                          </m:r>
                        </m:sub>
                      </m:sSub>
                    </m:oMath>
                  </m:oMathPara>
                </a14:m>
                <a:endParaRPr lang="en-US" sz="2400" dirty="0"/>
              </a:p>
            </p:txBody>
          </p:sp>
        </mc:Choice>
        <mc:Fallback xmlns="">
          <p:sp>
            <p:nvSpPr>
              <p:cNvPr id="15" name="Rectangle 14"/>
              <p:cNvSpPr>
                <a:spLocks noRot="1" noChangeAspect="1" noMove="1" noResize="1" noEditPoints="1" noAdjustHandles="1" noChangeArrowheads="1" noChangeShapeType="1" noTextEdit="1"/>
              </p:cNvSpPr>
              <p:nvPr/>
            </p:nvSpPr>
            <p:spPr>
              <a:xfrm>
                <a:off x="4446057" y="4089262"/>
                <a:ext cx="560538" cy="461665"/>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4402527" y="5981682"/>
                <a:ext cx="56053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𝑌</m:t>
                          </m:r>
                        </m:e>
                        <m:sub>
                          <m:r>
                            <a:rPr lang="en-US" sz="2400" b="0" i="1" smtClean="0">
                              <a:latin typeface="Cambria Math" panose="02040503050406030204" pitchFamily="18" charset="0"/>
                            </a:rPr>
                            <m:t>3</m:t>
                          </m:r>
                        </m:sub>
                      </m:sSub>
                    </m:oMath>
                  </m:oMathPara>
                </a14:m>
                <a:endParaRPr lang="en-US" sz="2400" dirty="0"/>
              </a:p>
            </p:txBody>
          </p:sp>
        </mc:Choice>
        <mc:Fallback xmlns="">
          <p:sp>
            <p:nvSpPr>
              <p:cNvPr id="16" name="Rectangle 15"/>
              <p:cNvSpPr>
                <a:spLocks noRot="1" noChangeAspect="1" noMove="1" noResize="1" noEditPoints="1" noAdjustHandles="1" noChangeArrowheads="1" noChangeShapeType="1" noTextEdit="1"/>
              </p:cNvSpPr>
              <p:nvPr/>
            </p:nvSpPr>
            <p:spPr>
              <a:xfrm>
                <a:off x="4402527" y="5981682"/>
                <a:ext cx="560538" cy="461665"/>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2727855" y="3107147"/>
                <a:ext cx="80579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𝑊</m:t>
                          </m:r>
                        </m:e>
                        <m:sub>
                          <m:r>
                            <a:rPr lang="en-US" sz="2400" b="0" i="1" smtClean="0">
                              <a:latin typeface="Cambria Math" panose="02040503050406030204" pitchFamily="18" charset="0"/>
                            </a:rPr>
                            <m:t>2</m:t>
                          </m:r>
                          <m:r>
                            <a:rPr lang="en-US" sz="2400" i="1">
                              <a:latin typeface="Cambria Math" panose="02040503050406030204" pitchFamily="18" charset="0"/>
                            </a:rPr>
                            <m:t>1</m:t>
                          </m:r>
                        </m:sub>
                      </m:sSub>
                    </m:oMath>
                  </m:oMathPara>
                </a14:m>
                <a:endParaRPr lang="en-US" sz="2400" dirty="0"/>
              </a:p>
            </p:txBody>
          </p:sp>
        </mc:Choice>
        <mc:Fallback xmlns="">
          <p:sp>
            <p:nvSpPr>
              <p:cNvPr id="17" name="Rectangle 16"/>
              <p:cNvSpPr>
                <a:spLocks noRot="1" noChangeAspect="1" noMove="1" noResize="1" noEditPoints="1" noAdjustHandles="1" noChangeArrowheads="1" noChangeShapeType="1" noTextEdit="1"/>
              </p:cNvSpPr>
              <p:nvPr/>
            </p:nvSpPr>
            <p:spPr>
              <a:xfrm>
                <a:off x="2727855" y="3107147"/>
                <a:ext cx="805798" cy="461665"/>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6377987" y="2922480"/>
                <a:ext cx="3760624" cy="584775"/>
              </a:xfrm>
              <a:prstGeom prst="rect">
                <a:avLst/>
              </a:prstGeom>
            </p:spPr>
            <p:txBody>
              <a:bodyPr wrap="square">
                <a:spAutoFit/>
              </a:bodyPr>
              <a:lstStyle/>
              <a:p>
                <a14:m>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𝑌</m:t>
                        </m:r>
                      </m:e>
                      <m:sub>
                        <m:r>
                          <a:rPr lang="en-US" sz="3200" i="1">
                            <a:latin typeface="Cambria Math" panose="02040503050406030204" pitchFamily="18" charset="0"/>
                          </a:rPr>
                          <m:t>1</m:t>
                        </m:r>
                      </m:sub>
                    </m:sSub>
                  </m:oMath>
                </a14:m>
                <a:r>
                  <a:rPr lang="en-US" sz="3200" dirty="0">
                    <a:latin typeface="Arial" panose="020B0604020202020204" pitchFamily="34" charset="0"/>
                    <a:cs typeface="Arial" panose="020B0604020202020204" pitchFamily="34" charset="0"/>
                  </a:rPr>
                  <a:t> =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𝑋</m:t>
                        </m:r>
                      </m:e>
                      <m:sub>
                        <m:r>
                          <a:rPr lang="en-US" sz="3200" i="1">
                            <a:latin typeface="Cambria Math" panose="02040503050406030204" pitchFamily="18" charset="0"/>
                          </a:rPr>
                          <m:t>1</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𝑊</m:t>
                        </m:r>
                      </m:e>
                      <m:sub>
                        <m:r>
                          <a:rPr lang="en-US" sz="3200" i="1">
                            <a:latin typeface="Cambria Math" panose="02040503050406030204" pitchFamily="18" charset="0"/>
                          </a:rPr>
                          <m:t>1</m:t>
                        </m:r>
                        <m:r>
                          <a:rPr lang="en-US" sz="3200" b="0" i="1" smtClean="0">
                            <a:latin typeface="Cambria Math" panose="02040503050406030204" pitchFamily="18" charset="0"/>
                          </a:rPr>
                          <m:t>1</m:t>
                        </m:r>
                      </m:sub>
                    </m:sSub>
                  </m:oMath>
                </a14:m>
                <a:r>
                  <a:rPr lang="en-US" sz="3200" dirty="0">
                    <a:latin typeface="Arial" panose="020B0604020202020204" pitchFamily="34" charset="0"/>
                    <a:cs typeface="Arial" panose="020B0604020202020204" pitchFamily="34" charset="0"/>
                  </a:rPr>
                  <a:t>+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𝑋</m:t>
                        </m:r>
                      </m:e>
                      <m:sub>
                        <m:r>
                          <a:rPr lang="en-US" sz="3200" i="1">
                            <a:latin typeface="Cambria Math" panose="02040503050406030204" pitchFamily="18" charset="0"/>
                          </a:rPr>
                          <m:t>2</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𝑊</m:t>
                        </m:r>
                      </m:e>
                      <m:sub>
                        <m:r>
                          <a:rPr lang="en-US" sz="3200" i="1">
                            <a:latin typeface="Cambria Math" panose="02040503050406030204" pitchFamily="18" charset="0"/>
                          </a:rPr>
                          <m:t>2</m:t>
                        </m:r>
                        <m:r>
                          <a:rPr lang="en-US" sz="3200" b="0" i="1" smtClean="0">
                            <a:latin typeface="Cambria Math" panose="02040503050406030204" pitchFamily="18" charset="0"/>
                          </a:rPr>
                          <m:t>1</m:t>
                        </m:r>
                      </m:sub>
                    </m:sSub>
                  </m:oMath>
                </a14:m>
                <a:endParaRPr lang="en-US" sz="3200" dirty="0">
                  <a:latin typeface="Arial" panose="020B0604020202020204" pitchFamily="34" charset="0"/>
                  <a:cs typeface="Arial" panose="020B0604020202020204" pitchFamily="34" charset="0"/>
                </a:endParaRPr>
              </a:p>
            </p:txBody>
          </p:sp>
        </mc:Choice>
        <mc:Fallback xmlns="">
          <p:sp>
            <p:nvSpPr>
              <p:cNvPr id="18" name="Rectangle 17"/>
              <p:cNvSpPr>
                <a:spLocks noRot="1" noChangeAspect="1" noMove="1" noResize="1" noEditPoints="1" noAdjustHandles="1" noChangeArrowheads="1" noChangeShapeType="1" noTextEdit="1"/>
              </p:cNvSpPr>
              <p:nvPr/>
            </p:nvSpPr>
            <p:spPr>
              <a:xfrm>
                <a:off x="6377987" y="2922480"/>
                <a:ext cx="3760624" cy="584775"/>
              </a:xfrm>
              <a:prstGeom prst="rect">
                <a:avLst/>
              </a:prstGeom>
              <a:blipFill rotWithShape="0">
                <a:blip r:embed="rId14"/>
                <a:stretch>
                  <a:fillRect t="-13542"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6364610" y="3768439"/>
                <a:ext cx="3627724" cy="584775"/>
              </a:xfrm>
              <a:prstGeom prst="rect">
                <a:avLst/>
              </a:prstGeom>
            </p:spPr>
            <p:txBody>
              <a:bodyPr wrap="none">
                <a:spAutoFit/>
              </a:bodyPr>
              <a:lstStyle/>
              <a:p>
                <a14:m>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𝑌</m:t>
                        </m:r>
                      </m:e>
                      <m:sub>
                        <m:r>
                          <a:rPr lang="en-US" sz="3200" b="0" i="1" smtClean="0">
                            <a:latin typeface="Cambria Math" panose="02040503050406030204" pitchFamily="18" charset="0"/>
                          </a:rPr>
                          <m:t>2</m:t>
                        </m:r>
                      </m:sub>
                    </m:sSub>
                  </m:oMath>
                </a14:m>
                <a:r>
                  <a:rPr lang="en-US" sz="3200" dirty="0">
                    <a:latin typeface="Arial" panose="020B0604020202020204" pitchFamily="34" charset="0"/>
                    <a:cs typeface="Arial" panose="020B0604020202020204" pitchFamily="34" charset="0"/>
                  </a:rPr>
                  <a:t> =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𝑋</m:t>
                        </m:r>
                      </m:e>
                      <m:sub>
                        <m:r>
                          <a:rPr lang="en-US" sz="3200" i="1">
                            <a:latin typeface="Cambria Math" panose="02040503050406030204" pitchFamily="18" charset="0"/>
                          </a:rPr>
                          <m:t>1</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𝑊</m:t>
                        </m:r>
                      </m:e>
                      <m:sub>
                        <m:r>
                          <a:rPr lang="en-US" sz="3200" i="1">
                            <a:latin typeface="Cambria Math" panose="02040503050406030204" pitchFamily="18" charset="0"/>
                          </a:rPr>
                          <m:t>1</m:t>
                        </m:r>
                        <m:r>
                          <a:rPr lang="en-US" sz="3200" b="0" i="1" smtClean="0">
                            <a:latin typeface="Cambria Math" panose="02040503050406030204" pitchFamily="18" charset="0"/>
                          </a:rPr>
                          <m:t>2</m:t>
                        </m:r>
                      </m:sub>
                    </m:sSub>
                  </m:oMath>
                </a14:m>
                <a:r>
                  <a:rPr lang="en-US" sz="3200" dirty="0">
                    <a:latin typeface="Arial" panose="020B0604020202020204" pitchFamily="34" charset="0"/>
                    <a:cs typeface="Arial" panose="020B0604020202020204" pitchFamily="34" charset="0"/>
                  </a:rPr>
                  <a:t>+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𝑋</m:t>
                        </m:r>
                      </m:e>
                      <m:sub>
                        <m:r>
                          <a:rPr lang="en-US" sz="3200" i="1">
                            <a:latin typeface="Cambria Math" panose="02040503050406030204" pitchFamily="18" charset="0"/>
                          </a:rPr>
                          <m:t>2</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𝑊</m:t>
                        </m:r>
                      </m:e>
                      <m:sub>
                        <m:r>
                          <a:rPr lang="en-US" sz="3200" i="1">
                            <a:latin typeface="Cambria Math" panose="02040503050406030204" pitchFamily="18" charset="0"/>
                          </a:rPr>
                          <m:t>2</m:t>
                        </m:r>
                        <m:r>
                          <a:rPr lang="en-US" sz="3200" b="0" i="1" smtClean="0">
                            <a:latin typeface="Cambria Math" panose="02040503050406030204" pitchFamily="18" charset="0"/>
                          </a:rPr>
                          <m:t>2</m:t>
                        </m:r>
                      </m:sub>
                    </m:sSub>
                  </m:oMath>
                </a14:m>
                <a:endParaRPr lang="en-US" sz="3200" dirty="0">
                  <a:latin typeface="Arial" panose="020B0604020202020204" pitchFamily="34" charset="0"/>
                  <a:cs typeface="Arial" panose="020B0604020202020204" pitchFamily="34" charset="0"/>
                </a:endParaRPr>
              </a:p>
            </p:txBody>
          </p:sp>
        </mc:Choice>
        <mc:Fallback xmlns="">
          <p:sp>
            <p:nvSpPr>
              <p:cNvPr id="19" name="Rectangle 18"/>
              <p:cNvSpPr>
                <a:spLocks noRot="1" noChangeAspect="1" noMove="1" noResize="1" noEditPoints="1" noAdjustHandles="1" noChangeArrowheads="1" noChangeShapeType="1" noTextEdit="1"/>
              </p:cNvSpPr>
              <p:nvPr/>
            </p:nvSpPr>
            <p:spPr>
              <a:xfrm>
                <a:off x="6364610" y="3768439"/>
                <a:ext cx="3627724" cy="584775"/>
              </a:xfrm>
              <a:prstGeom prst="rect">
                <a:avLst/>
              </a:prstGeom>
              <a:blipFill rotWithShape="0">
                <a:blip r:embed="rId15"/>
                <a:stretch>
                  <a:fillRect t="-13542"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6411148" y="4693845"/>
                <a:ext cx="2157450" cy="584775"/>
              </a:xfrm>
              <a:prstGeom prst="rect">
                <a:avLst/>
              </a:prstGeom>
            </p:spPr>
            <p:txBody>
              <a:bodyPr wrap="none">
                <a:spAutoFit/>
              </a:bodyPr>
              <a:lstStyle/>
              <a:p>
                <a14:m>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𝑌</m:t>
                        </m:r>
                      </m:e>
                      <m:sub>
                        <m:r>
                          <a:rPr lang="en-US" sz="3200" b="0" i="1" smtClean="0">
                            <a:latin typeface="Cambria Math" panose="02040503050406030204" pitchFamily="18" charset="0"/>
                          </a:rPr>
                          <m:t>3</m:t>
                        </m:r>
                      </m:sub>
                    </m:sSub>
                  </m:oMath>
                </a14:m>
                <a:r>
                  <a:rPr lang="en-US" sz="3200" dirty="0">
                    <a:latin typeface="Arial" panose="020B0604020202020204" pitchFamily="34" charset="0"/>
                    <a:cs typeface="Arial" panose="020B0604020202020204" pitchFamily="34" charset="0"/>
                  </a:rPr>
                  <a:t> =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𝑋</m:t>
                        </m:r>
                      </m:e>
                      <m:sub>
                        <m:r>
                          <a:rPr lang="en-US" sz="3200" i="1">
                            <a:latin typeface="Cambria Math" panose="02040503050406030204" pitchFamily="18" charset="0"/>
                          </a:rPr>
                          <m:t>2</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𝑊</m:t>
                        </m:r>
                      </m:e>
                      <m:sub>
                        <m:r>
                          <a:rPr lang="en-US" sz="3200" i="1">
                            <a:latin typeface="Cambria Math" panose="02040503050406030204" pitchFamily="18" charset="0"/>
                          </a:rPr>
                          <m:t>2</m:t>
                        </m:r>
                        <m:r>
                          <a:rPr lang="en-US" sz="3200" b="0" i="1" smtClean="0">
                            <a:latin typeface="Cambria Math" panose="02040503050406030204" pitchFamily="18" charset="0"/>
                          </a:rPr>
                          <m:t>3</m:t>
                        </m:r>
                      </m:sub>
                    </m:sSub>
                  </m:oMath>
                </a14:m>
                <a:endParaRPr lang="en-US" sz="3200" dirty="0">
                  <a:latin typeface="Arial" panose="020B0604020202020204" pitchFamily="34" charset="0"/>
                  <a:cs typeface="Arial" panose="020B0604020202020204" pitchFamily="34" charset="0"/>
                </a:endParaRPr>
              </a:p>
            </p:txBody>
          </p:sp>
        </mc:Choice>
        <mc:Fallback xmlns="">
          <p:sp>
            <p:nvSpPr>
              <p:cNvPr id="20" name="Rectangle 19"/>
              <p:cNvSpPr>
                <a:spLocks noRot="1" noChangeAspect="1" noMove="1" noResize="1" noEditPoints="1" noAdjustHandles="1" noChangeArrowheads="1" noChangeShapeType="1" noTextEdit="1"/>
              </p:cNvSpPr>
              <p:nvPr/>
            </p:nvSpPr>
            <p:spPr>
              <a:xfrm>
                <a:off x="6411148" y="4693845"/>
                <a:ext cx="2157450" cy="584775"/>
              </a:xfrm>
              <a:prstGeom prst="rect">
                <a:avLst/>
              </a:prstGeom>
              <a:blipFill rotWithShape="0">
                <a:blip r:embed="rId16"/>
                <a:stretch>
                  <a:fillRect t="-13542" b="-33333"/>
                </a:stretch>
              </a:blipFill>
            </p:spPr>
            <p:txBody>
              <a:bodyPr/>
              <a:lstStyle/>
              <a:p>
                <a:r>
                  <a:rPr lang="en-US">
                    <a:noFill/>
                  </a:rPr>
                  <a:t> </a:t>
                </a:r>
              </a:p>
            </p:txBody>
          </p:sp>
        </mc:Fallback>
      </mc:AlternateContent>
      <p:sp>
        <p:nvSpPr>
          <p:cNvPr id="21" name="TextBox 20"/>
          <p:cNvSpPr txBox="1"/>
          <p:nvPr/>
        </p:nvSpPr>
        <p:spPr>
          <a:xfrm>
            <a:off x="375091" y="2053024"/>
            <a:ext cx="380081" cy="369332"/>
          </a:xfrm>
          <a:prstGeom prst="rect">
            <a:avLst/>
          </a:prstGeom>
          <a:noFill/>
        </p:spPr>
        <p:txBody>
          <a:bodyPr wrap="square" rtlCol="0">
            <a:spAutoFit/>
          </a:bodyPr>
          <a:lstStyle/>
          <a:p>
            <a:r>
              <a:rPr lang="en-US" dirty="0" err="1"/>
              <a:t>i</a:t>
            </a:r>
            <a:endParaRPr lang="en-US" dirty="0"/>
          </a:p>
        </p:txBody>
      </p:sp>
      <p:sp>
        <p:nvSpPr>
          <p:cNvPr id="22" name="TextBox 21"/>
          <p:cNvSpPr txBox="1"/>
          <p:nvPr/>
        </p:nvSpPr>
        <p:spPr>
          <a:xfrm>
            <a:off x="4628857" y="1906505"/>
            <a:ext cx="553421" cy="369332"/>
          </a:xfrm>
          <a:prstGeom prst="rect">
            <a:avLst/>
          </a:prstGeom>
          <a:noFill/>
        </p:spPr>
        <p:txBody>
          <a:bodyPr wrap="square" rtlCol="0">
            <a:spAutoFit/>
          </a:bodyPr>
          <a:lstStyle/>
          <a:p>
            <a:r>
              <a:rPr lang="en-US" dirty="0"/>
              <a:t>j</a:t>
            </a:r>
          </a:p>
        </p:txBody>
      </p:sp>
      <p:sp>
        <p:nvSpPr>
          <p:cNvPr id="23" name="TextBox 22"/>
          <p:cNvSpPr txBox="1"/>
          <p:nvPr/>
        </p:nvSpPr>
        <p:spPr>
          <a:xfrm>
            <a:off x="1094694" y="6379181"/>
            <a:ext cx="2696824"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Several neurons</a:t>
            </a:r>
          </a:p>
        </p:txBody>
      </p:sp>
      <p:sp>
        <p:nvSpPr>
          <p:cNvPr id="24" name="Slide Number Placeholder 23"/>
          <p:cNvSpPr>
            <a:spLocks noGrp="1"/>
          </p:cNvSpPr>
          <p:nvPr>
            <p:ph type="sldNum" sz="quarter" idx="12"/>
          </p:nvPr>
        </p:nvSpPr>
        <p:spPr>
          <a:xfrm>
            <a:off x="10613206" y="6474157"/>
            <a:ext cx="771089" cy="365125"/>
          </a:xfrm>
        </p:spPr>
        <p:txBody>
          <a:bodyPr/>
          <a:lstStyle/>
          <a:p>
            <a:fld id="{6D22F896-40B5-4ADD-8801-0D06FADFA095}" type="slidenum">
              <a:rPr lang="en-US" sz="1800" smtClean="0"/>
              <a:t>8</a:t>
            </a:fld>
            <a:endParaRPr lang="en-US" sz="1800" dirty="0"/>
          </a:p>
        </p:txBody>
      </p:sp>
    </p:spTree>
    <p:extLst>
      <p:ext uri="{BB962C8B-B14F-4D97-AF65-F5344CB8AC3E}">
        <p14:creationId xmlns:p14="http://schemas.microsoft.com/office/powerpoint/2010/main" val="3766483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down)">
                                      <p:cBhvr>
                                        <p:cTn id="21" dur="500"/>
                                        <p:tgtEl>
                                          <p:spTgt spid="21"/>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down)">
                                      <p:cBhvr>
                                        <p:cTn id="24" dur="500"/>
                                        <p:tgtEl>
                                          <p:spTgt spid="22"/>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down)">
                                      <p:cBhvr>
                                        <p:cTn id="30" dur="500"/>
                                        <p:tgtEl>
                                          <p:spTgt spid="7"/>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down)">
                                      <p:cBhvr>
                                        <p:cTn id="33" dur="500"/>
                                        <p:tgtEl>
                                          <p:spTgt spid="17"/>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down)">
                                      <p:cBhvr>
                                        <p:cTn id="36" dur="500"/>
                                        <p:tgtEl>
                                          <p:spTgt spid="11"/>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down)">
                                      <p:cBhvr>
                                        <p:cTn id="39" dur="500"/>
                                        <p:tgtEl>
                                          <p:spTgt spid="12"/>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down)">
                                      <p:cBhvr>
                                        <p:cTn id="42" dur="500"/>
                                        <p:tgtEl>
                                          <p:spTgt spid="8"/>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down)">
                                      <p:cBhvr>
                                        <p:cTn id="45" dur="500"/>
                                        <p:tgtEl>
                                          <p:spTgt spid="13"/>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wipe(down)">
                                      <p:cBhvr>
                                        <p:cTn id="48" dur="500"/>
                                        <p:tgtEl>
                                          <p:spTgt spid="23"/>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down)">
                                      <p:cBhvr>
                                        <p:cTn id="51" dur="500"/>
                                        <p:tgtEl>
                                          <p:spTgt spid="16"/>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down)">
                                      <p:cBhvr>
                                        <p:cTn id="54" dur="500"/>
                                        <p:tgtEl>
                                          <p:spTgt spid="1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wipe(down)">
                                      <p:cBhvr>
                                        <p:cTn id="59" dur="500"/>
                                        <p:tgtEl>
                                          <p:spTgt spid="18"/>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down)">
                                      <p:cBhvr>
                                        <p:cTn id="62" dur="500"/>
                                        <p:tgtEl>
                                          <p:spTgt spid="19"/>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wipe(down)">
                                      <p:cBhvr>
                                        <p:cTn id="6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P spid="12" grpId="0"/>
      <p:bldP spid="13" grpId="0"/>
      <p:bldP spid="14" grpId="0"/>
      <p:bldP spid="15" grpId="0"/>
      <p:bldP spid="16" grpId="0"/>
      <p:bldP spid="17" grpId="0"/>
      <p:bldP spid="18" grpId="0"/>
      <p:bldP spid="19" grpId="0"/>
      <p:bldP spid="20" grpId="0"/>
      <p:bldP spid="21" grpId="0"/>
      <p:bldP spid="22" grpId="0"/>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9905998" cy="1010653"/>
          </a:xfrm>
        </p:spPr>
        <p:txBody>
          <a:bodyPr>
            <a:normAutofit/>
          </a:bodyPr>
          <a:lstStyle/>
          <a:p>
            <a:r>
              <a:rPr lang="en-US" sz="3200" dirty="0" err="1">
                <a:latin typeface="Arial" panose="020B0604020202020204" pitchFamily="34" charset="0"/>
                <a:cs typeface="Arial" panose="020B0604020202020204" pitchFamily="34" charset="0"/>
              </a:rPr>
              <a:t>Quá</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trình</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xử</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lý</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thông</a:t>
            </a:r>
            <a:r>
              <a:rPr lang="en-US" sz="3200" dirty="0">
                <a:latin typeface="Arial" panose="020B0604020202020204" pitchFamily="34" charset="0"/>
                <a:cs typeface="Arial" panose="020B0604020202020204" pitchFamily="34" charset="0"/>
              </a:rPr>
              <a:t> tin </a:t>
            </a:r>
            <a:r>
              <a:rPr lang="en-US" sz="3200" dirty="0" err="1">
                <a:latin typeface="Arial" panose="020B0604020202020204" pitchFamily="34" charset="0"/>
                <a:cs typeface="Arial" panose="020B0604020202020204" pitchFamily="34" charset="0"/>
              </a:rPr>
              <a:t>của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một</a:t>
            </a:r>
            <a:r>
              <a:rPr lang="en-US" sz="3200" dirty="0">
                <a:latin typeface="Arial" panose="020B0604020202020204" pitchFamily="34" charset="0"/>
                <a:cs typeface="Arial" panose="020B0604020202020204" pitchFamily="34" charset="0"/>
              </a:rPr>
              <a:t> ANN</a:t>
            </a:r>
            <a:endParaRPr lang="en-US" sz="3200" dirty="0"/>
          </a:p>
        </p:txBody>
      </p:sp>
      <p:sp>
        <p:nvSpPr>
          <p:cNvPr id="3" name="Content Placeholder 2"/>
          <p:cNvSpPr>
            <a:spLocks noGrp="1"/>
          </p:cNvSpPr>
          <p:nvPr>
            <p:ph idx="1"/>
          </p:nvPr>
        </p:nvSpPr>
        <p:spPr>
          <a:xfrm>
            <a:off x="1141412" y="786062"/>
            <a:ext cx="9905999" cy="5951622"/>
          </a:xfrm>
        </p:spPr>
        <p:txBody>
          <a:bodyPr>
            <a:normAutofit/>
          </a:bodyPr>
          <a:lstStyle/>
          <a:p>
            <a:r>
              <a:rPr lang="vi-VN" dirty="0"/>
              <a:t> </a:t>
            </a:r>
            <a:r>
              <a:rPr lang="vi-VN" sz="2200" dirty="0">
                <a:latin typeface="Arial" panose="020B0604020202020204" pitchFamily="34" charset="0"/>
                <a:cs typeface="Arial" panose="020B0604020202020204" pitchFamily="34" charset="0"/>
              </a:rPr>
              <a:t>Transformation (Transfer) Function (Hàm chuyển đổi)</a:t>
            </a:r>
            <a:r>
              <a:rPr lang="en-US" sz="2200" dirty="0">
                <a:latin typeface="Arial" panose="020B0604020202020204" pitchFamily="34" charset="0"/>
                <a:cs typeface="Arial" panose="020B0604020202020204" pitchFamily="34" charset="0"/>
              </a:rPr>
              <a:t>: </a:t>
            </a:r>
            <a:r>
              <a:rPr lang="vi-VN" sz="2200" dirty="0">
                <a:latin typeface="Arial" panose="020B0604020202020204" pitchFamily="34" charset="0"/>
                <a:cs typeface="Arial" panose="020B0604020202020204" pitchFamily="34" charset="0"/>
              </a:rPr>
              <a:t>Hàm tổng (Summation Function) của một Neuron cho biết khả năng kích hoạt (Activation) của neuron đó còn gọi là kích hoạt bên trong (internal activation). Các Nueron này có thể sinh ra một output </a:t>
            </a:r>
            <a:r>
              <a:rPr lang="en-US" sz="2200" dirty="0">
                <a:latin typeface="Arial" panose="020B0604020202020204" pitchFamily="34" charset="0"/>
                <a:cs typeface="Arial" panose="020B0604020202020204" pitchFamily="34" charset="0"/>
              </a:rPr>
              <a:t>(</a:t>
            </a:r>
            <a:r>
              <a:rPr lang="vi-VN" sz="2200" dirty="0">
                <a:latin typeface="Arial" panose="020B0604020202020204" pitchFamily="34" charset="0"/>
                <a:cs typeface="Arial" panose="020B0604020202020204" pitchFamily="34" charset="0"/>
              </a:rPr>
              <a:t>hoặc không</a:t>
            </a:r>
            <a:r>
              <a:rPr lang="en-US" sz="2200" dirty="0">
                <a:latin typeface="Arial" panose="020B0604020202020204" pitchFamily="34" charset="0"/>
                <a:cs typeface="Arial" panose="020B0604020202020204" pitchFamily="34" charset="0"/>
              </a:rPr>
              <a:t>)</a:t>
            </a:r>
            <a:r>
              <a:rPr lang="vi-VN" sz="2200" dirty="0">
                <a:latin typeface="Arial" panose="020B0604020202020204" pitchFamily="34" charset="0"/>
                <a:cs typeface="Arial" panose="020B0604020202020204" pitchFamily="34" charset="0"/>
              </a:rPr>
              <a:t> trong ANN (nói cách khác rằng có thể output của 1 Neuron có thể được chuyển đến layer tiếp trong mạng Neuron theo </a:t>
            </a:r>
            <a:r>
              <a:rPr lang="en-US" sz="2200" dirty="0">
                <a:latin typeface="Arial" panose="020B0604020202020204" pitchFamily="34" charset="0"/>
                <a:cs typeface="Arial" panose="020B0604020202020204" pitchFamily="34" charset="0"/>
              </a:rPr>
              <a:t>(</a:t>
            </a:r>
            <a:r>
              <a:rPr lang="vi-VN" sz="2200" dirty="0">
                <a:latin typeface="Arial" panose="020B0604020202020204" pitchFamily="34" charset="0"/>
                <a:cs typeface="Arial" panose="020B0604020202020204" pitchFamily="34" charset="0"/>
              </a:rPr>
              <a:t>hoặc không</a:t>
            </a:r>
            <a:r>
              <a:rPr lang="en-US" sz="2200" dirty="0">
                <a:latin typeface="Arial" panose="020B0604020202020204" pitchFamily="34" charset="0"/>
                <a:cs typeface="Arial" panose="020B0604020202020204" pitchFamily="34" charset="0"/>
              </a:rPr>
              <a:t>)</a:t>
            </a:r>
            <a:r>
              <a:rPr lang="vi-VN" sz="2200" dirty="0">
                <a:latin typeface="Arial" panose="020B0604020202020204" pitchFamily="34" charset="0"/>
                <a:cs typeface="Arial" panose="020B0604020202020204" pitchFamily="34" charset="0"/>
              </a:rPr>
              <a:t>). Mối quan hệ giữa Internal Activation và kết quả (output) được thể hiện bằng hàm chuyển đổi (Transfer Function).</a:t>
            </a:r>
            <a:endParaRPr lang="en-US" sz="2200" dirty="0">
              <a:latin typeface="Arial" panose="020B0604020202020204" pitchFamily="34" charset="0"/>
              <a:cs typeface="Arial" panose="020B0604020202020204" pitchFamily="34" charset="0"/>
            </a:endParaRPr>
          </a:p>
          <a:p>
            <a:r>
              <a:rPr lang="en-US" sz="2200" dirty="0" err="1">
                <a:latin typeface="Arial" panose="020B0604020202020204" pitchFamily="34" charset="0"/>
                <a:cs typeface="Arial" panose="020B0604020202020204" pitchFamily="34" charset="0"/>
              </a:rPr>
              <a:t>Nói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khác</a:t>
            </a:r>
            <a:r>
              <a:rPr lang="en-US" sz="2200" dirty="0">
                <a:latin typeface="Arial" panose="020B0604020202020204" pitchFamily="34" charset="0"/>
                <a:cs typeface="Arial" panose="020B0604020202020204" pitchFamily="34" charset="0"/>
              </a:rPr>
              <a:t>: </a:t>
            </a:r>
            <a:r>
              <a:rPr lang="vi-VN" sz="2200" dirty="0">
                <a:latin typeface="Arial" panose="020B0604020202020204" pitchFamily="34" charset="0"/>
                <a:cs typeface="Arial" panose="020B0604020202020204" pitchFamily="34" charset="0"/>
              </a:rPr>
              <a:t>Hàm này được dùng để giới hạn phạm vi đầu ra của mỗi neur</a:t>
            </a:r>
            <a:r>
              <a:rPr lang="en-US" sz="2200" dirty="0">
                <a:latin typeface="Arial" panose="020B0604020202020204" pitchFamily="34" charset="0"/>
                <a:cs typeface="Arial" panose="020B0604020202020204" pitchFamily="34" charset="0"/>
              </a:rPr>
              <a:t>on</a:t>
            </a:r>
            <a:r>
              <a:rPr lang="vi-VN" sz="2200" dirty="0">
                <a:latin typeface="Arial" panose="020B0604020202020204" pitchFamily="34" charset="0"/>
                <a:cs typeface="Arial" panose="020B0604020202020204" pitchFamily="34" charset="0"/>
              </a:rPr>
              <a:t>. Nó nhận đầu vào là kết quả của hàm </a:t>
            </a:r>
            <a:r>
              <a:rPr lang="en-US" sz="2200" dirty="0" err="1">
                <a:latin typeface="Arial" panose="020B0604020202020204" pitchFamily="34" charset="0"/>
                <a:cs typeface="Arial" panose="020B0604020202020204" pitchFamily="34" charset="0"/>
              </a:rPr>
              <a:t>tổng</a:t>
            </a:r>
            <a:r>
              <a:rPr lang="vi-VN" sz="2200" dirty="0">
                <a:latin typeface="Arial" panose="020B0604020202020204" pitchFamily="34" charset="0"/>
                <a:cs typeface="Arial" panose="020B0604020202020204" pitchFamily="34" charset="0"/>
              </a:rPr>
              <a:t> và ngưỡng đã cho. Thông thường, phạm vi đầu ra của mỗi n</a:t>
            </a:r>
            <a:r>
              <a:rPr lang="en-US" sz="2200" dirty="0" err="1">
                <a:latin typeface="Arial" panose="020B0604020202020204" pitchFamily="34" charset="0"/>
                <a:cs typeface="Arial" panose="020B0604020202020204" pitchFamily="34" charset="0"/>
              </a:rPr>
              <a:t>eu</a:t>
            </a:r>
            <a:r>
              <a:rPr lang="vi-VN" sz="2200" dirty="0">
                <a:latin typeface="Arial" panose="020B0604020202020204" pitchFamily="34" charset="0"/>
                <a:cs typeface="Arial" panose="020B0604020202020204" pitchFamily="34" charset="0"/>
              </a:rPr>
              <a:t>ron được giới hạn trong đoạn [0,1] hoặc [-1, 1]. Các hàm truyền rất đa dạng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có</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thể</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hàm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tuyến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tính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hoặc</a:t>
            </a:r>
            <a:r>
              <a:rPr lang="en-US" sz="2200" dirty="0">
                <a:latin typeface="Arial" panose="020B0604020202020204" pitchFamily="34" charset="0"/>
                <a:cs typeface="Arial" panose="020B0604020202020204" pitchFamily="34" charset="0"/>
              </a:rPr>
              <a:t> phi </a:t>
            </a:r>
            <a:r>
              <a:rPr lang="en-US" sz="2200" dirty="0" err="1">
                <a:latin typeface="Arial" panose="020B0604020202020204" pitchFamily="34" charset="0"/>
                <a:cs typeface="Arial" panose="020B0604020202020204" pitchFamily="34" charset="0"/>
              </a:rPr>
              <a:t>tuyến</a:t>
            </a:r>
            <a:r>
              <a:rPr lang="en-US" sz="2200" dirty="0">
                <a:latin typeface="Arial" panose="020B0604020202020204" pitchFamily="34" charset="0"/>
                <a:cs typeface="Arial" panose="020B0604020202020204" pitchFamily="34" charset="0"/>
              </a:rPr>
              <a:t>. V</a:t>
            </a:r>
            <a:r>
              <a:rPr lang="vi-VN" sz="2200" dirty="0">
                <a:latin typeface="Arial" panose="020B0604020202020204" pitchFamily="34" charset="0"/>
                <a:cs typeface="Arial" panose="020B0604020202020204" pitchFamily="34" charset="0"/>
              </a:rPr>
              <a:t>iệc lựa chọn hàm truyền nào là tuỳ thuộc vào từng bài toán và kinh nghiệm của người thiết kế mạng.</a:t>
            </a:r>
            <a:endParaRPr lang="en-US" sz="2200" dirty="0">
              <a:latin typeface="Arial" panose="020B0604020202020204" pitchFamily="34" charset="0"/>
              <a:cs typeface="Arial" panose="020B0604020202020204" pitchFamily="34" charset="0"/>
            </a:endParaRPr>
          </a:p>
          <a:p>
            <a:pPr marL="0" indent="0">
              <a:buNone/>
            </a:pPr>
            <a:endParaRPr lang="en-US" dirty="0"/>
          </a:p>
        </p:txBody>
      </p:sp>
      <p:sp>
        <p:nvSpPr>
          <p:cNvPr id="5" name="Slide Number Placeholder 4"/>
          <p:cNvSpPr>
            <a:spLocks noGrp="1"/>
          </p:cNvSpPr>
          <p:nvPr>
            <p:ph type="sldNum" sz="quarter" idx="12"/>
          </p:nvPr>
        </p:nvSpPr>
        <p:spPr>
          <a:xfrm>
            <a:off x="10661865" y="6492875"/>
            <a:ext cx="771089" cy="365125"/>
          </a:xfrm>
        </p:spPr>
        <p:txBody>
          <a:bodyPr/>
          <a:lstStyle/>
          <a:p>
            <a:fld id="{6D22F896-40B5-4ADD-8801-0D06FADFA095}" type="slidenum">
              <a:rPr lang="en-US" sz="1800" smtClean="0"/>
              <a:t>9</a:t>
            </a:fld>
            <a:endParaRPr lang="en-US" sz="1800" dirty="0"/>
          </a:p>
        </p:txBody>
      </p:sp>
    </p:spTree>
    <p:extLst>
      <p:ext uri="{BB962C8B-B14F-4D97-AF65-F5344CB8AC3E}">
        <p14:creationId xmlns:p14="http://schemas.microsoft.com/office/powerpoint/2010/main" val="3215367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570</TotalTime>
  <Words>1737</Words>
  <Application>Microsoft Office PowerPoint</Application>
  <PresentationFormat>Màn hình rộng</PresentationFormat>
  <Paragraphs>130</Paragraphs>
  <Slides>20</Slides>
  <Notes>2</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20</vt:i4>
      </vt:variant>
    </vt:vector>
  </HeadingPairs>
  <TitlesOfParts>
    <vt:vector size="26" baseType="lpstr">
      <vt:lpstr>Arial</vt:lpstr>
      <vt:lpstr>Calibri</vt:lpstr>
      <vt:lpstr>Cambria Math</vt:lpstr>
      <vt:lpstr>Times New Roman</vt:lpstr>
      <vt:lpstr>Tw Cen MT</vt:lpstr>
      <vt:lpstr>Circuit</vt:lpstr>
      <vt:lpstr>Bản trình bày PowerPoint</vt:lpstr>
      <vt:lpstr>Tổng quan</vt:lpstr>
      <vt:lpstr>ANN Là gì?</vt:lpstr>
      <vt:lpstr>KIến Trúc Chung Của ANN</vt:lpstr>
      <vt:lpstr>Quá trình xử lý thông tin của một ANN</vt:lpstr>
      <vt:lpstr>Quá trình xử lý thông tin của một ANN</vt:lpstr>
      <vt:lpstr>Quá trình xử lý thông tin của một ANN</vt:lpstr>
      <vt:lpstr>Quá trình xử lý thông tin của một ANN</vt:lpstr>
      <vt:lpstr>Quá trình xử lý thông tin của một ANN</vt:lpstr>
      <vt:lpstr>Quá trình xử lý thông tin của một ANN</vt:lpstr>
      <vt:lpstr>Quá trình xử lý thông tin của một ANN</vt:lpstr>
      <vt:lpstr>Quá trình học của một ANN</vt:lpstr>
      <vt:lpstr>Back-propagation</vt:lpstr>
      <vt:lpstr>Back-propagation</vt:lpstr>
      <vt:lpstr>Back-propagation</vt:lpstr>
      <vt:lpstr>gradient descent</vt:lpstr>
      <vt:lpstr>gradient descent</vt:lpstr>
      <vt:lpstr>GIẢI THUẬT</vt:lpstr>
      <vt:lpstr>Tài liệu tham khảo</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Phạm</cp:lastModifiedBy>
  <cp:revision>40</cp:revision>
  <dcterms:created xsi:type="dcterms:W3CDTF">2021-04-20T15:27:15Z</dcterms:created>
  <dcterms:modified xsi:type="dcterms:W3CDTF">2021-04-29T05:51:41Z</dcterms:modified>
</cp:coreProperties>
</file>