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80B5F-366B-4244-BC8B-15B9DC4A838E}"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6AD51-FBC6-44FA-B44C-97B19D83EA91}" type="slidenum">
              <a:rPr lang="en-US" smtClean="0"/>
              <a:t>‹#›</a:t>
            </a:fld>
            <a:endParaRPr lang="en-US"/>
          </a:p>
        </p:txBody>
      </p:sp>
    </p:spTree>
    <p:extLst>
      <p:ext uri="{BB962C8B-B14F-4D97-AF65-F5344CB8AC3E}">
        <p14:creationId xmlns:p14="http://schemas.microsoft.com/office/powerpoint/2010/main" val="302224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813CF-4569-45FB-B924-7359ED974416}"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73147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93DCB-42FE-42FA-9B96-95ECDC13AE85}"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340463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C73FE-C61D-4215-8647-79E55A5B7B29}"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247928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B205-E188-444E-8CC0-C35E08F956CD}"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32334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B6F40-7CC8-4F6C-ADE6-9A4917DD1DC7}"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82211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C4816-D537-47FC-8C6B-AA589C849C95}"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176423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69BE4-D8D7-4F16-9DBE-33A820A6BAC2}" type="datetime1">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125324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A8407A-C23B-4735-95CB-DBCF654CBBA2}" type="datetime1">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15429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0C8D6-5449-4D0D-BDA5-D3A08C497330}" type="datetime1">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233204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68B020-1ED6-4F08-BD22-4193762C4EA0}"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319351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6F591D-7945-4CCF-9ADA-DBEE305F9B29}"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E3AC-CA76-48DD-91AE-7C7CBCB90F74}" type="slidenum">
              <a:rPr lang="en-US" smtClean="0"/>
              <a:t>‹#›</a:t>
            </a:fld>
            <a:endParaRPr lang="en-US"/>
          </a:p>
        </p:txBody>
      </p:sp>
    </p:spTree>
    <p:extLst>
      <p:ext uri="{BB962C8B-B14F-4D97-AF65-F5344CB8AC3E}">
        <p14:creationId xmlns:p14="http://schemas.microsoft.com/office/powerpoint/2010/main" val="244792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96ABA-6F05-4B18-9133-250C6E1C191D}" type="datetime1">
              <a:rPr lang="en-US" smtClean="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E3AC-CA76-48DD-91AE-7C7CBCB90F74}" type="slidenum">
              <a:rPr lang="en-US" smtClean="0"/>
              <a:t>‹#›</a:t>
            </a:fld>
            <a:endParaRPr lang="en-US"/>
          </a:p>
        </p:txBody>
      </p:sp>
    </p:spTree>
    <p:extLst>
      <p:ext uri="{BB962C8B-B14F-4D97-AF65-F5344CB8AC3E}">
        <p14:creationId xmlns:p14="http://schemas.microsoft.com/office/powerpoint/2010/main" val="2786490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fif"/></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fontScale="90000"/>
          </a:bodyPr>
          <a:lstStyle/>
          <a:p>
            <a:r>
              <a:rPr lang="en-US" smtClean="0"/>
              <a:t>NHẬN DIỆN ĐỘ TUỔI QUA KHUÔN MẶT</a:t>
            </a:r>
            <a:br>
              <a:rPr lang="en-US" smtClean="0"/>
            </a:br>
            <a:r>
              <a:rPr lang="en-US" smtClean="0"/>
              <a:t>(Age Prediction)</a:t>
            </a:r>
            <a:endParaRPr lang="en-US"/>
          </a:p>
        </p:txBody>
      </p:sp>
      <p:sp>
        <p:nvSpPr>
          <p:cNvPr id="3" name="Subtitle 2"/>
          <p:cNvSpPr>
            <a:spLocks noGrp="1"/>
          </p:cNvSpPr>
          <p:nvPr>
            <p:ph type="subTitle" idx="1"/>
          </p:nvPr>
        </p:nvSpPr>
        <p:spPr>
          <a:xfrm>
            <a:off x="3927565" y="4263890"/>
            <a:ext cx="4902926" cy="1655762"/>
          </a:xfrm>
        </p:spPr>
        <p:txBody>
          <a:bodyPr>
            <a:normAutofit fontScale="92500" lnSpcReduction="10000"/>
          </a:bodyPr>
          <a:lstStyle/>
          <a:p>
            <a:pPr algn="l"/>
            <a:r>
              <a:rPr lang="en-US" smtClean="0">
                <a:latin typeface="Arial" panose="020B0604020202020204" pitchFamily="34" charset="0"/>
                <a:cs typeface="Arial" panose="020B0604020202020204" pitchFamily="34" charset="0"/>
              </a:rPr>
              <a:t>Danh sách thành viên:</a:t>
            </a:r>
          </a:p>
          <a:p>
            <a:pPr marL="342900" indent="-342900" algn="l">
              <a:buAutoNum type="arabicPeriod"/>
            </a:pPr>
            <a:r>
              <a:rPr lang="en-US" smtClean="0">
                <a:latin typeface="Arial" panose="020B0604020202020204" pitchFamily="34" charset="0"/>
                <a:cs typeface="Arial" panose="020B0604020202020204" pitchFamily="34" charset="0"/>
              </a:rPr>
              <a:t>Phạm Ngọc Trường – 18521571</a:t>
            </a:r>
          </a:p>
          <a:p>
            <a:pPr marL="342900" indent="-342900" algn="l">
              <a:buAutoNum type="arabicPeriod"/>
            </a:pPr>
            <a:r>
              <a:rPr lang="en-US" smtClean="0">
                <a:latin typeface="Arial" panose="020B0604020202020204" pitchFamily="34" charset="0"/>
                <a:cs typeface="Arial" panose="020B0604020202020204" pitchFamily="34" charset="0"/>
              </a:rPr>
              <a:t>Nguyễn Văn Thịnh – 18521448</a:t>
            </a:r>
          </a:p>
          <a:p>
            <a:pPr marL="342900" indent="-342900" algn="l">
              <a:buAutoNum type="arabicPeriod"/>
            </a:pPr>
            <a:r>
              <a:rPr lang="en-US" smtClean="0">
                <a:latin typeface="Arial" panose="020B0604020202020204" pitchFamily="34" charset="0"/>
                <a:cs typeface="Arial" panose="020B0604020202020204" pitchFamily="34" charset="0"/>
              </a:rPr>
              <a:t>Nguyễn Minh Quang – 18521299</a:t>
            </a:r>
          </a:p>
          <a:p>
            <a:endParaRPr lang="en-US"/>
          </a:p>
        </p:txBody>
      </p:sp>
      <p:grpSp>
        <p:nvGrpSpPr>
          <p:cNvPr id="4" name="Google Shape;65;p13"/>
          <p:cNvGrpSpPr/>
          <p:nvPr/>
        </p:nvGrpSpPr>
        <p:grpSpPr>
          <a:xfrm>
            <a:off x="0" y="0"/>
            <a:ext cx="12192000" cy="1262743"/>
            <a:chOff x="0" y="101"/>
            <a:chExt cx="9144000" cy="773400"/>
          </a:xfrm>
        </p:grpSpPr>
        <p:grpSp>
          <p:nvGrpSpPr>
            <p:cNvPr id="5" name="Google Shape;66;p13"/>
            <p:cNvGrpSpPr/>
            <p:nvPr/>
          </p:nvGrpSpPr>
          <p:grpSpPr>
            <a:xfrm>
              <a:off x="0" y="101"/>
              <a:ext cx="9144000" cy="773400"/>
              <a:chOff x="0" y="101"/>
              <a:chExt cx="9144000" cy="773400"/>
            </a:xfrm>
          </p:grpSpPr>
          <p:sp>
            <p:nvSpPr>
              <p:cNvPr id="7" name="Google Shape;67;p13"/>
              <p:cNvSpPr/>
              <p:nvPr/>
            </p:nvSpPr>
            <p:spPr>
              <a:xfrm>
                <a:off x="0" y="101"/>
                <a:ext cx="9144000" cy="7734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800">
                  <a:solidFill>
                    <a:schemeClr val="dk1"/>
                  </a:solidFill>
                </a:endParaRPr>
              </a:p>
              <a:p>
                <a:pPr marL="971550" lvl="0" indent="0" algn="l" rtl="0">
                  <a:spcBef>
                    <a:spcPts val="0"/>
                  </a:spcBef>
                  <a:spcAft>
                    <a:spcPts val="0"/>
                  </a:spcAft>
                  <a:buClr>
                    <a:schemeClr val="dk1"/>
                  </a:buClr>
                  <a:buSzPts val="1100"/>
                  <a:buFont typeface="Arial"/>
                  <a:buNone/>
                </a:pPr>
                <a:endParaRPr/>
              </a:p>
            </p:txBody>
          </p:sp>
          <p:pic>
            <p:nvPicPr>
              <p:cNvPr id="8" name="Google Shape;68;p13"/>
              <p:cNvPicPr preferRelativeResize="0"/>
              <p:nvPr/>
            </p:nvPicPr>
            <p:blipFill>
              <a:blip r:embed="rId2">
                <a:alphaModFix/>
              </a:blip>
              <a:stretch>
                <a:fillRect/>
              </a:stretch>
            </p:blipFill>
            <p:spPr>
              <a:xfrm>
                <a:off x="210525" y="85200"/>
                <a:ext cx="2226225" cy="617850"/>
              </a:xfrm>
              <a:prstGeom prst="rect">
                <a:avLst/>
              </a:prstGeom>
              <a:noFill/>
              <a:ln>
                <a:noFill/>
              </a:ln>
            </p:spPr>
          </p:pic>
        </p:grpSp>
        <p:pic>
          <p:nvPicPr>
            <p:cNvPr id="6" name="Google Shape;69;p13"/>
            <p:cNvPicPr preferRelativeResize="0"/>
            <p:nvPr/>
          </p:nvPicPr>
          <p:blipFill>
            <a:blip r:embed="rId3">
              <a:alphaModFix/>
            </a:blip>
            <a:stretch>
              <a:fillRect/>
            </a:stretch>
          </p:blipFill>
          <p:spPr>
            <a:xfrm>
              <a:off x="8060325" y="178250"/>
              <a:ext cx="712775" cy="504650"/>
            </a:xfrm>
            <a:prstGeom prst="rect">
              <a:avLst/>
            </a:prstGeom>
            <a:noFill/>
            <a:ln>
              <a:noFill/>
            </a:ln>
          </p:spPr>
        </p:pic>
      </p:grpSp>
      <p:sp>
        <p:nvSpPr>
          <p:cNvPr id="9" name="Slide Number Placeholder 8"/>
          <p:cNvSpPr>
            <a:spLocks noGrp="1"/>
          </p:cNvSpPr>
          <p:nvPr>
            <p:ph type="sldNum" sz="quarter" idx="12"/>
          </p:nvPr>
        </p:nvSpPr>
        <p:spPr>
          <a:xfrm>
            <a:off x="9255034" y="6426019"/>
            <a:ext cx="2743200" cy="365125"/>
          </a:xfrm>
        </p:spPr>
        <p:txBody>
          <a:bodyPr/>
          <a:lstStyle/>
          <a:p>
            <a:fld id="{AD07E3AC-CA76-48DD-91AE-7C7CBCB90F74}" type="slidenum">
              <a:rPr lang="en-US" sz="2000" smtClean="0">
                <a:solidFill>
                  <a:schemeClr val="tx1"/>
                </a:solidFill>
              </a:rPr>
              <a:t>1</a:t>
            </a:fld>
            <a:endParaRPr lang="en-US" sz="2000">
              <a:solidFill>
                <a:schemeClr val="tx1"/>
              </a:solidFill>
            </a:endParaRPr>
          </a:p>
        </p:txBody>
      </p:sp>
    </p:spTree>
    <p:extLst>
      <p:ext uri="{BB962C8B-B14F-4D97-AF65-F5344CB8AC3E}">
        <p14:creationId xmlns:p14="http://schemas.microsoft.com/office/powerpoint/2010/main" val="42695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863" y="-113217"/>
            <a:ext cx="10515600" cy="1325563"/>
          </a:xfrm>
        </p:spPr>
        <p:txBody>
          <a:bodyPr/>
          <a:lstStyle/>
          <a:p>
            <a:r>
              <a:rPr lang="en-US" smtClean="0"/>
              <a:t>1. Giới thiệu</a:t>
            </a:r>
            <a:endParaRPr lang="en-US"/>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022" y="972170"/>
            <a:ext cx="2516149" cy="3362854"/>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319" y="940515"/>
            <a:ext cx="3519715" cy="3378927"/>
          </a:xfrm>
          <a:prstGeom prst="rect">
            <a:avLst/>
          </a:prstGeom>
        </p:spPr>
      </p:pic>
      <p:sp>
        <p:nvSpPr>
          <p:cNvPr id="15" name="TextBox 14"/>
          <p:cNvSpPr txBox="1"/>
          <p:nvPr/>
        </p:nvSpPr>
        <p:spPr>
          <a:xfrm>
            <a:off x="1001486" y="4345571"/>
            <a:ext cx="10598331" cy="2477601"/>
          </a:xfrm>
          <a:prstGeom prst="rect">
            <a:avLst/>
          </a:prstGeom>
          <a:noFill/>
        </p:spPr>
        <p:txBody>
          <a:bodyPr wrap="square" rtlCol="0">
            <a:spAutoFit/>
          </a:bodyPr>
          <a:lstStyle/>
          <a:p>
            <a:pPr marL="534842" indent="-534842" algn="just">
              <a:spcBef>
                <a:spcPts val="115"/>
              </a:spcBef>
              <a:spcAft>
                <a:spcPts val="115"/>
              </a:spcAft>
              <a:buFont typeface="Arial" panose="020B0604020202020204" pitchFamily="34" charset="0"/>
              <a:buChar char="•"/>
            </a:pPr>
            <a:r>
              <a:rPr lang="en-US" sz="2200" smtClean="0">
                <a:latin typeface="Arial" panose="020B0604020202020204" pitchFamily="34" charset="0"/>
                <a:ea typeface="Times New Roman" panose="02020603050405020304" pitchFamily="18" charset="0"/>
                <a:cs typeface="Arial" panose="020B0604020202020204" pitchFamily="34" charset="0"/>
              </a:rPr>
              <a:t>Hiện nay, </a:t>
            </a:r>
            <a:r>
              <a:rPr lang="en-US" sz="2200">
                <a:latin typeface="Arial" panose="020B0604020202020204" pitchFamily="34" charset="0"/>
                <a:ea typeface="Times New Roman" panose="02020603050405020304" pitchFamily="18" charset="0"/>
                <a:cs typeface="Arial" panose="020B0604020202020204" pitchFamily="34" charset="0"/>
              </a:rPr>
              <a:t>khu </a:t>
            </a:r>
            <a:r>
              <a:rPr lang="en-US" sz="2200">
                <a:latin typeface="Arial" panose="020B0604020202020204" pitchFamily="34" charset="0"/>
                <a:ea typeface="Times New Roman" panose="02020603050405020304" pitchFamily="18" charset="0"/>
                <a:cs typeface="Arial" panose="020B0604020202020204" pitchFamily="34" charset="0"/>
              </a:rPr>
              <a:t>vui </a:t>
            </a:r>
            <a:r>
              <a:rPr lang="en-US" sz="2200" smtClean="0">
                <a:latin typeface="Arial" panose="020B0604020202020204" pitchFamily="34" charset="0"/>
                <a:ea typeface="Times New Roman" panose="02020603050405020304" pitchFamily="18" charset="0"/>
                <a:cs typeface="Arial" panose="020B0604020202020204" pitchFamily="34" charset="0"/>
              </a:rPr>
              <a:t>chơi, phương tiện vận </a:t>
            </a:r>
            <a:r>
              <a:rPr lang="en-US" sz="2200">
                <a:latin typeface="Arial" panose="020B0604020202020204" pitchFamily="34" charset="0"/>
                <a:ea typeface="Times New Roman" panose="02020603050405020304" pitchFamily="18" charset="0"/>
                <a:cs typeface="Arial" panose="020B0604020202020204" pitchFamily="34" charset="0"/>
              </a:rPr>
              <a:t>tải</a:t>
            </a:r>
            <a:r>
              <a:rPr lang="en-US" sz="2200" smtClean="0">
                <a:latin typeface="Arial" panose="020B0604020202020204" pitchFamily="34" charset="0"/>
                <a:ea typeface="Times New Roman" panose="02020603050405020304" pitchFamily="18" charset="0"/>
                <a:cs typeface="Arial" panose="020B0604020202020204" pitchFamily="34" charset="0"/>
              </a:rPr>
              <a:t>,… bán vé </a:t>
            </a:r>
            <a:r>
              <a:rPr lang="en-US" sz="2200">
                <a:latin typeface="Arial" panose="020B0604020202020204" pitchFamily="34" charset="0"/>
                <a:ea typeface="Times New Roman" panose="02020603050405020304" pitchFamily="18" charset="0"/>
                <a:cs typeface="Arial" panose="020B0604020202020204" pitchFamily="34" charset="0"/>
              </a:rPr>
              <a:t>theo độ tuổi, trong trường hợp một số cá nhân </a:t>
            </a:r>
            <a:r>
              <a:rPr lang="en-US" sz="2200">
                <a:latin typeface="Arial" panose="020B0604020202020204" pitchFamily="34" charset="0"/>
                <a:ea typeface="Times New Roman" panose="02020603050405020304" pitchFamily="18" charset="0"/>
                <a:cs typeface="Arial" panose="020B0604020202020204" pitchFamily="34" charset="0"/>
              </a:rPr>
              <a:t>muốn </a:t>
            </a:r>
            <a:r>
              <a:rPr lang="en-US" sz="2200" smtClean="0">
                <a:latin typeface="Arial" panose="020B0604020202020204" pitchFamily="34" charset="0"/>
                <a:ea typeface="Times New Roman" panose="02020603050405020304" pitchFamily="18" charset="0"/>
                <a:cs typeface="Arial" panose="020B0604020202020204" pitchFamily="34" charset="0"/>
              </a:rPr>
              <a:t>gian lận tuổi thì </a:t>
            </a:r>
            <a:r>
              <a:rPr lang="en-US" sz="2200">
                <a:latin typeface="Arial" panose="020B0604020202020204" pitchFamily="34" charset="0"/>
                <a:ea typeface="Times New Roman" panose="02020603050405020304" pitchFamily="18" charset="0"/>
                <a:cs typeface="Arial" panose="020B0604020202020204" pitchFamily="34" charset="0"/>
              </a:rPr>
              <a:t>khó </a:t>
            </a:r>
            <a:r>
              <a:rPr lang="en-US" sz="2200" smtClean="0">
                <a:latin typeface="Arial" panose="020B0604020202020204" pitchFamily="34" charset="0"/>
                <a:ea typeface="Times New Roman" panose="02020603050405020304" pitchFamily="18" charset="0"/>
                <a:cs typeface="Arial" panose="020B0604020202020204" pitchFamily="34" charset="0"/>
              </a:rPr>
              <a:t>phân </a:t>
            </a:r>
            <a:r>
              <a:rPr lang="en-US" sz="2200">
                <a:latin typeface="Arial" panose="020B0604020202020204" pitchFamily="34" charset="0"/>
                <a:ea typeface="Times New Roman" panose="02020603050405020304" pitchFamily="18" charset="0"/>
                <a:cs typeface="Arial" panose="020B0604020202020204" pitchFamily="34" charset="0"/>
              </a:rPr>
              <a:t>biệt được</a:t>
            </a:r>
            <a:r>
              <a:rPr lang="en-US" sz="2200">
                <a:latin typeface="Arial" panose="020B0604020202020204" pitchFamily="34" charset="0"/>
                <a:ea typeface="Times New Roman" panose="02020603050405020304" pitchFamily="18" charset="0"/>
                <a:cs typeface="Arial" panose="020B0604020202020204" pitchFamily="34" charset="0"/>
              </a:rPr>
              <a:t>. </a:t>
            </a:r>
            <a:endParaRPr lang="en-US" sz="2200" smtClean="0">
              <a:latin typeface="Arial" panose="020B0604020202020204" pitchFamily="34" charset="0"/>
              <a:ea typeface="Times New Roman" panose="02020603050405020304" pitchFamily="18" charset="0"/>
              <a:cs typeface="Arial" panose="020B0604020202020204" pitchFamily="34" charset="0"/>
            </a:endParaRPr>
          </a:p>
          <a:p>
            <a:pPr marL="534842" indent="-534842" algn="just">
              <a:spcBef>
                <a:spcPts val="115"/>
              </a:spcBef>
              <a:spcAft>
                <a:spcPts val="115"/>
              </a:spcAft>
              <a:buFont typeface="Arial" panose="020B0604020202020204" pitchFamily="34" charset="0"/>
              <a:buChar char="•"/>
            </a:pPr>
            <a:r>
              <a:rPr lang="en-US" sz="2200" smtClean="0">
                <a:latin typeface="Arial" panose="020B0604020202020204" pitchFamily="34" charset="0"/>
                <a:ea typeface="Times New Roman" panose="02020603050405020304" pitchFamily="18" charset="0"/>
                <a:cs typeface="Arial" panose="020B0604020202020204" pitchFamily="34" charset="0"/>
              </a:rPr>
              <a:t>Việc </a:t>
            </a:r>
            <a:r>
              <a:rPr lang="en-US" sz="2200">
                <a:latin typeface="Arial" panose="020B0604020202020204" pitchFamily="34" charset="0"/>
                <a:ea typeface="Times New Roman" panose="02020603050405020304" pitchFamily="18" charset="0"/>
                <a:cs typeface="Arial" panose="020B0604020202020204" pitchFamily="34" charset="0"/>
              </a:rPr>
              <a:t>kiểm tra giấy tờ tùy thân được xem là một hành động thiếu tôn trọng</a:t>
            </a:r>
            <a:r>
              <a:rPr lang="en-US" sz="2200">
                <a:latin typeface="Arial" panose="020B0604020202020204" pitchFamily="34" charset="0"/>
                <a:ea typeface="Times New Roman" panose="02020603050405020304" pitchFamily="18" charset="0"/>
                <a:cs typeface="Arial" panose="020B0604020202020204" pitchFamily="34" charset="0"/>
              </a:rPr>
              <a:t>. </a:t>
            </a:r>
            <a:endParaRPr lang="en-US" sz="2200" smtClean="0">
              <a:latin typeface="Arial" panose="020B0604020202020204" pitchFamily="34" charset="0"/>
              <a:ea typeface="Times New Roman" panose="02020603050405020304" pitchFamily="18" charset="0"/>
              <a:cs typeface="Arial" panose="020B0604020202020204" pitchFamily="34" charset="0"/>
            </a:endParaRPr>
          </a:p>
          <a:p>
            <a:pPr algn="just">
              <a:spcBef>
                <a:spcPts val="115"/>
              </a:spcBef>
              <a:spcAft>
                <a:spcPts val="115"/>
              </a:spcAft>
            </a:pPr>
            <a:r>
              <a:rPr lang="en-US" sz="2200">
                <a:latin typeface="Arial" panose="020B0604020202020204" pitchFamily="34" charset="0"/>
                <a:ea typeface="Times New Roman" panose="02020603050405020304" pitchFamily="18" charset="0"/>
                <a:cs typeface="Arial" panose="020B0604020202020204" pitchFamily="34" charset="0"/>
              </a:rPr>
              <a:t> </a:t>
            </a:r>
            <a:r>
              <a:rPr lang="en-US" sz="2200" smtClean="0">
                <a:latin typeface="Arial" panose="020B0604020202020204" pitchFamily="34" charset="0"/>
                <a:ea typeface="Times New Roman" panose="02020603050405020304" pitchFamily="18" charset="0"/>
                <a:cs typeface="Arial" panose="020B0604020202020204" pitchFamily="34" charset="0"/>
              </a:rPr>
              <a:t>       Dự </a:t>
            </a:r>
            <a:r>
              <a:rPr lang="en-US" sz="2200">
                <a:latin typeface="Arial" panose="020B0604020202020204" pitchFamily="34" charset="0"/>
                <a:ea typeface="Times New Roman" panose="02020603050405020304" pitchFamily="18" charset="0"/>
                <a:cs typeface="Arial" panose="020B0604020202020204" pitchFamily="34" charset="0"/>
              </a:rPr>
              <a:t>đoán được độ tuổi của một người thông qua ảnh chụp, video về gương mặt người theo góc nhìn chính diện từ các camera quan sát là một yêu cầu quan trọng.</a:t>
            </a:r>
          </a:p>
          <a:p>
            <a:pPr marL="534842" indent="-534842" algn="just">
              <a:spcBef>
                <a:spcPts val="115"/>
              </a:spcBef>
              <a:spcAft>
                <a:spcPts val="115"/>
              </a:spcAft>
              <a:buFont typeface="Arial" panose="020B0604020202020204" pitchFamily="34" charset="0"/>
              <a:buChar char="•"/>
            </a:pPr>
            <a:endParaRPr lang="en-US" spc="200">
              <a:latin typeface="Arial" panose="020B0604020202020204" pitchFamily="34" charset="0"/>
              <a:cs typeface="Arial" panose="020B0604020202020204" pitchFamily="34" charset="0"/>
            </a:endParaRPr>
          </a:p>
        </p:txBody>
      </p:sp>
      <p:sp>
        <p:nvSpPr>
          <p:cNvPr id="16" name="Right Arrow 15"/>
          <p:cNvSpPr/>
          <p:nvPr/>
        </p:nvSpPr>
        <p:spPr>
          <a:xfrm>
            <a:off x="1105989" y="5521234"/>
            <a:ext cx="287382" cy="20900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a:xfrm>
            <a:off x="9289868" y="6492875"/>
            <a:ext cx="2743200" cy="365125"/>
          </a:xfrm>
        </p:spPr>
        <p:txBody>
          <a:bodyPr/>
          <a:lstStyle/>
          <a:p>
            <a:fld id="{AD07E3AC-CA76-48DD-91AE-7C7CBCB90F74}" type="slidenum">
              <a:rPr lang="en-US" sz="1800" smtClean="0">
                <a:solidFill>
                  <a:schemeClr val="tx1"/>
                </a:solidFill>
              </a:rPr>
              <a:t>2</a:t>
            </a:fld>
            <a:endParaRPr lang="en-US" sz="1800">
              <a:solidFill>
                <a:schemeClr val="tx1"/>
              </a:solidFill>
            </a:endParaRPr>
          </a:p>
        </p:txBody>
      </p:sp>
    </p:spTree>
    <p:extLst>
      <p:ext uri="{BB962C8B-B14F-4D97-AF65-F5344CB8AC3E}">
        <p14:creationId xmlns:p14="http://schemas.microsoft.com/office/powerpoint/2010/main" val="141333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fade">
                                      <p:cBhvr>
                                        <p:cTn id="20" dur="500"/>
                                        <p:tgtEl>
                                          <p:spTgt spid="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xEl>
                                              <p:pRg st="2" end="2"/>
                                            </p:txEl>
                                          </p:spTgt>
                                        </p:tgtEl>
                                        <p:attrNameLst>
                                          <p:attrName>style.visibility</p:attrName>
                                        </p:attrNameLst>
                                      </p:cBhvr>
                                      <p:to>
                                        <p:strVal val="visible"/>
                                      </p:to>
                                    </p:set>
                                    <p:animEffect transition="in" filter="fade">
                                      <p:cBhvr>
                                        <p:cTn id="30"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884"/>
            <a:ext cx="10515600" cy="1325563"/>
          </a:xfrm>
        </p:spPr>
        <p:txBody>
          <a:bodyPr/>
          <a:lstStyle/>
          <a:p>
            <a:r>
              <a:rPr lang="en-US" smtClean="0"/>
              <a:t>2. Input và Output của bài toán</a:t>
            </a:r>
            <a:endParaRPr lang="en-US"/>
          </a:p>
        </p:txBody>
      </p:sp>
      <p:sp>
        <p:nvSpPr>
          <p:cNvPr id="3" name="Content Placeholder 2"/>
          <p:cNvSpPr>
            <a:spLocks noGrp="1"/>
          </p:cNvSpPr>
          <p:nvPr>
            <p:ph idx="1"/>
          </p:nvPr>
        </p:nvSpPr>
        <p:spPr>
          <a:xfrm>
            <a:off x="838200" y="984069"/>
            <a:ext cx="10515600" cy="5192894"/>
          </a:xfrm>
        </p:spPr>
        <p:txBody>
          <a:bodyPr/>
          <a:lstStyle/>
          <a:p>
            <a:pPr lvl="0"/>
            <a:r>
              <a:rPr lang="en-US" smtClean="0">
                <a:latin typeface="Arial" panose="020B0604020202020204" pitchFamily="34" charset="0"/>
                <a:cs typeface="Arial" panose="020B0604020202020204" pitchFamily="34" charset="0"/>
              </a:rPr>
              <a:t>Input: </a:t>
            </a:r>
            <a:r>
              <a:rPr lang="de-DE" smtClean="0">
                <a:latin typeface="Arial" panose="020B0604020202020204" pitchFamily="34" charset="0"/>
                <a:cs typeface="Arial" panose="020B0604020202020204" pitchFamily="34" charset="0"/>
              </a:rPr>
              <a:t>Ảnh </a:t>
            </a:r>
            <a:r>
              <a:rPr lang="de-DE">
                <a:latin typeface="Arial" panose="020B0604020202020204" pitchFamily="34" charset="0"/>
                <a:cs typeface="Arial" panose="020B0604020202020204" pitchFamily="34" charset="0"/>
              </a:rPr>
              <a:t>các khuôn mặt sau detect.</a:t>
            </a:r>
            <a:endParaRPr lang="en-US">
              <a:latin typeface="Arial" panose="020B0604020202020204" pitchFamily="34" charset="0"/>
              <a:cs typeface="Arial" panose="020B0604020202020204" pitchFamily="34" charset="0"/>
            </a:endParaRPr>
          </a:p>
          <a:p>
            <a:endParaRPr lang="en-US" smtClean="0"/>
          </a:p>
          <a:p>
            <a:endParaRPr lang="en-US"/>
          </a:p>
          <a:p>
            <a:endParaRPr lang="en-US" smtClean="0"/>
          </a:p>
          <a:p>
            <a:endParaRPr lang="en-US"/>
          </a:p>
          <a:p>
            <a:r>
              <a:rPr lang="en-US" smtClean="0">
                <a:latin typeface="Arial" panose="020B0604020202020204" pitchFamily="34" charset="0"/>
                <a:cs typeface="Arial" panose="020B0604020202020204" pitchFamily="34" charset="0"/>
              </a:rPr>
              <a:t>Output: </a:t>
            </a:r>
            <a:r>
              <a:rPr lang="de-DE">
                <a:latin typeface="Arial" panose="020B0604020202020204" pitchFamily="34" charset="0"/>
                <a:cs typeface="Arial" panose="020B0604020202020204" pitchFamily="34" charset="0"/>
              </a:rPr>
              <a:t>Ảnh có gán nhãn về độ tuổi của khuôn </a:t>
            </a:r>
            <a:r>
              <a:rPr lang="de-DE">
                <a:latin typeface="Arial" panose="020B0604020202020204" pitchFamily="34" charset="0"/>
                <a:cs typeface="Arial" panose="020B0604020202020204" pitchFamily="34" charset="0"/>
              </a:rPr>
              <a:t>mặt</a:t>
            </a:r>
            <a:r>
              <a:rPr lang="de-DE" smtClean="0">
                <a:latin typeface="Arial" panose="020B0604020202020204" pitchFamily="34" charset="0"/>
                <a:cs typeface="Arial" panose="020B0604020202020204" pitchFamily="34" charset="0"/>
              </a:rPr>
              <a:t>.</a:t>
            </a:r>
          </a:p>
          <a:p>
            <a:endParaRPr lang="en-US"/>
          </a:p>
        </p:txBody>
      </p:sp>
      <p:sp>
        <p:nvSpPr>
          <p:cNvPr id="4" name="Slide Number Placeholder 3"/>
          <p:cNvSpPr>
            <a:spLocks noGrp="1"/>
          </p:cNvSpPr>
          <p:nvPr>
            <p:ph type="sldNum" sz="quarter" idx="12"/>
          </p:nvPr>
        </p:nvSpPr>
        <p:spPr>
          <a:xfrm>
            <a:off x="9298577" y="6408601"/>
            <a:ext cx="2743200" cy="365125"/>
          </a:xfrm>
        </p:spPr>
        <p:txBody>
          <a:bodyPr/>
          <a:lstStyle/>
          <a:p>
            <a:fld id="{AD07E3AC-CA76-48DD-91AE-7C7CBCB90F74}" type="slidenum">
              <a:rPr lang="en-US" sz="1800" smtClean="0">
                <a:solidFill>
                  <a:schemeClr val="tx1"/>
                </a:solidFill>
              </a:rPr>
              <a:t>3</a:t>
            </a:fld>
            <a:endParaRPr lang="en-US" sz="180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850" y="1850354"/>
            <a:ext cx="6222346" cy="13195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886" y="4337633"/>
            <a:ext cx="6483334" cy="1444858"/>
          </a:xfrm>
          <a:prstGeom prst="rect">
            <a:avLst/>
          </a:prstGeom>
        </p:spPr>
      </p:pic>
    </p:spTree>
    <p:extLst>
      <p:ext uri="{BB962C8B-B14F-4D97-AF65-F5344CB8AC3E}">
        <p14:creationId xmlns:p14="http://schemas.microsoft.com/office/powerpoint/2010/main" val="299445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0"/>
            <a:ext cx="10515600" cy="1325563"/>
          </a:xfrm>
        </p:spPr>
        <p:txBody>
          <a:bodyPr/>
          <a:lstStyle/>
          <a:p>
            <a:r>
              <a:rPr lang="en-US" smtClean="0"/>
              <a:t>3. Các model</a:t>
            </a:r>
            <a:endParaRPr lang="en-US"/>
          </a:p>
        </p:txBody>
      </p:sp>
      <p:sp>
        <p:nvSpPr>
          <p:cNvPr id="3" name="Content Placeholder 2"/>
          <p:cNvSpPr>
            <a:spLocks noGrp="1"/>
          </p:cNvSpPr>
          <p:nvPr>
            <p:ph idx="1"/>
          </p:nvPr>
        </p:nvSpPr>
        <p:spPr>
          <a:xfrm>
            <a:off x="838200" y="1680753"/>
            <a:ext cx="10515600" cy="4496209"/>
          </a:xfrm>
        </p:spPr>
        <p:txBody>
          <a:bodyPr>
            <a:normAutofit/>
          </a:bodyPr>
          <a:lstStyle/>
          <a:p>
            <a:r>
              <a:rPr lang="en-US">
                <a:latin typeface="Arial" panose="020B0604020202020204" pitchFamily="34" charset="0"/>
                <a:cs typeface="Arial" panose="020B0604020202020204" pitchFamily="34" charset="0"/>
              </a:rPr>
              <a:t>MobileNets ra mắt lần đầu năm 2017 là nên móng cho MobileNetsV2 và MobileNetsV3 </a:t>
            </a:r>
            <a:r>
              <a:rPr lang="en-US">
                <a:latin typeface="Arial" panose="020B0604020202020204" pitchFamily="34" charset="0"/>
                <a:cs typeface="Arial" panose="020B0604020202020204" pitchFamily="34" charset="0"/>
              </a:rPr>
              <a:t>sau </a:t>
            </a:r>
            <a:r>
              <a:rPr lang="en-US" smtClean="0">
                <a:latin typeface="Arial" panose="020B0604020202020204" pitchFamily="34" charset="0"/>
                <a:cs typeface="Arial" panose="020B0604020202020204" pitchFamily="34" charset="0"/>
              </a:rPr>
              <a:t>này, t</a:t>
            </a:r>
            <a:r>
              <a:rPr lang="vi-VN" smtClean="0">
                <a:latin typeface="Arial" panose="020B0604020202020204" pitchFamily="34" charset="0"/>
                <a:cs typeface="Arial" panose="020B0604020202020204" pitchFamily="34" charset="0"/>
              </a:rPr>
              <a:t>rong </a:t>
            </a:r>
            <a:r>
              <a:rPr lang="vi-VN">
                <a:latin typeface="Arial" panose="020B0604020202020204" pitchFamily="34" charset="0"/>
                <a:cs typeface="Arial" panose="020B0604020202020204" pitchFamily="34" charset="0"/>
              </a:rPr>
              <a:t>cuộc thi imageNet mobileNetV3 đạt được độ chính xác top1 </a:t>
            </a:r>
            <a:r>
              <a:rPr lang="vi-VN">
                <a:latin typeface="Arial" panose="020B0604020202020204" pitchFamily="34" charset="0"/>
                <a:cs typeface="Arial" panose="020B0604020202020204" pitchFamily="34" charset="0"/>
              </a:rPr>
              <a:t>là </a:t>
            </a:r>
            <a:r>
              <a:rPr lang="vi-VN" smtClean="0">
                <a:latin typeface="Arial" panose="020B0604020202020204" pitchFamily="34" charset="0"/>
                <a:cs typeface="Arial" panose="020B0604020202020204" pitchFamily="34" charset="0"/>
              </a:rPr>
              <a:t>79%</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với </a:t>
            </a:r>
            <a:r>
              <a:rPr lang="vi-VN">
                <a:latin typeface="Arial" panose="020B0604020202020204" pitchFamily="34" charset="0"/>
                <a:cs typeface="Arial" panose="020B0604020202020204" pitchFamily="34" charset="0"/>
              </a:rPr>
              <a:t>số lượng params </a:t>
            </a:r>
            <a:r>
              <a:rPr lang="vi-VN">
                <a:latin typeface="Arial" panose="020B0604020202020204" pitchFamily="34" charset="0"/>
                <a:cs typeface="Arial" panose="020B0604020202020204" pitchFamily="34" charset="0"/>
              </a:rPr>
              <a:t>là </a:t>
            </a:r>
            <a:r>
              <a:rPr lang="vi-VN" smtClean="0">
                <a:latin typeface="Arial" panose="020B0604020202020204" pitchFamily="34" charset="0"/>
                <a:cs typeface="Arial" panose="020B0604020202020204" pitchFamily="34" charset="0"/>
              </a:rPr>
              <a:t>5.47</a:t>
            </a:r>
            <a:r>
              <a:rPr lang="en-US" smtClean="0">
                <a:latin typeface="Arial" panose="020B0604020202020204" pitchFamily="34" charset="0"/>
                <a:cs typeface="Arial" panose="020B0604020202020204" pitchFamily="34" charset="0"/>
              </a:rPr>
              <a:t> triệu.</a:t>
            </a:r>
            <a:endParaRPr lang="vi-VN">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VGG-16 </a:t>
            </a:r>
            <a:r>
              <a:rPr lang="vi-VN">
                <a:latin typeface="Arial" panose="020B0604020202020204" pitchFamily="34" charset="0"/>
                <a:cs typeface="Arial" panose="020B0604020202020204" pitchFamily="34" charset="0"/>
              </a:rPr>
              <a:t>ra mắt lần đầu năm 2014, là nền móng cho VGG-19 </a:t>
            </a:r>
            <a:r>
              <a:rPr lang="vi-VN">
                <a:latin typeface="Arial" panose="020B0604020202020204" pitchFamily="34" charset="0"/>
                <a:cs typeface="Arial" panose="020B0604020202020204" pitchFamily="34" charset="0"/>
              </a:rPr>
              <a:t>sau </a:t>
            </a:r>
            <a:r>
              <a:rPr lang="vi-VN" smtClean="0">
                <a:latin typeface="Arial" panose="020B0604020202020204" pitchFamily="34" charset="0"/>
                <a:cs typeface="Arial" panose="020B0604020202020204" pitchFamily="34" charset="0"/>
              </a:rPr>
              <a:t>này</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trong </a:t>
            </a:r>
            <a:r>
              <a:rPr lang="vi-VN">
                <a:latin typeface="Arial" panose="020B0604020202020204" pitchFamily="34" charset="0"/>
                <a:cs typeface="Arial" panose="020B0604020202020204" pitchFamily="34" charset="0"/>
              </a:rPr>
              <a:t>cuộc thi imageNet VGG-16 đạt được độ chính xác </a:t>
            </a:r>
            <a:r>
              <a:rPr lang="vi-VN">
                <a:latin typeface="Arial" panose="020B0604020202020204" pitchFamily="34" charset="0"/>
                <a:cs typeface="Arial" panose="020B0604020202020204" pitchFamily="34" charset="0"/>
              </a:rPr>
              <a:t>Top1 </a:t>
            </a:r>
            <a:r>
              <a:rPr lang="en-US" smtClean="0">
                <a:latin typeface="Arial" panose="020B0604020202020204" pitchFamily="34" charset="0"/>
                <a:cs typeface="Arial" panose="020B0604020202020204" pitchFamily="34" charset="0"/>
              </a:rPr>
              <a:t>l</a:t>
            </a:r>
            <a:r>
              <a:rPr lang="vi-VN" smtClean="0">
                <a:latin typeface="Arial" panose="020B0604020202020204" pitchFamily="34" charset="0"/>
                <a:cs typeface="Arial" panose="020B0604020202020204" pitchFamily="34" charset="0"/>
              </a:rPr>
              <a:t>à </a:t>
            </a:r>
            <a:r>
              <a:rPr lang="vi-VN">
                <a:latin typeface="Arial" panose="020B0604020202020204" pitchFamily="34" charset="0"/>
                <a:cs typeface="Arial" panose="020B0604020202020204" pitchFamily="34" charset="0"/>
              </a:rPr>
              <a:t>74.4</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với số lượng params </a:t>
            </a:r>
            <a:r>
              <a:rPr lang="vi-VN">
                <a:latin typeface="Arial" panose="020B0604020202020204" pitchFamily="34" charset="0"/>
                <a:cs typeface="Arial" panose="020B0604020202020204" pitchFamily="34" charset="0"/>
              </a:rPr>
              <a:t>là </a:t>
            </a:r>
            <a:r>
              <a:rPr lang="vi-VN" smtClean="0">
                <a:latin typeface="Arial" panose="020B0604020202020204" pitchFamily="34" charset="0"/>
                <a:cs typeface="Arial" panose="020B0604020202020204" pitchFamily="34" charset="0"/>
              </a:rPr>
              <a:t>138</a:t>
            </a:r>
            <a:r>
              <a:rPr lang="en-US" smtClean="0">
                <a:latin typeface="Arial" panose="020B0604020202020204" pitchFamily="34" charset="0"/>
                <a:cs typeface="Arial" panose="020B0604020202020204" pitchFamily="34" charset="0"/>
              </a:rPr>
              <a:t> triệu.</a:t>
            </a:r>
            <a:endParaRPr lang="vi-VN">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a:t>
            </a:r>
            <a:r>
              <a:rPr lang="vi-VN" smtClean="0">
                <a:latin typeface="Arial" panose="020B0604020202020204" pitchFamily="34" charset="0"/>
                <a:cs typeface="Arial" panose="020B0604020202020204" pitchFamily="34" charset="0"/>
              </a:rPr>
              <a:t>oogleNet </a:t>
            </a:r>
            <a:r>
              <a:rPr lang="vi-VN">
                <a:latin typeface="Arial" panose="020B0604020202020204" pitchFamily="34" charset="0"/>
                <a:cs typeface="Arial" panose="020B0604020202020204" pitchFamily="34" charset="0"/>
              </a:rPr>
              <a:t>ra mắt lần đầu </a:t>
            </a:r>
            <a:r>
              <a:rPr lang="vi-VN">
                <a:latin typeface="Arial" panose="020B0604020202020204" pitchFamily="34" charset="0"/>
                <a:cs typeface="Arial" panose="020B0604020202020204" pitchFamily="34" charset="0"/>
              </a:rPr>
              <a:t>năm </a:t>
            </a:r>
            <a:r>
              <a:rPr lang="vi-VN" smtClean="0">
                <a:latin typeface="Arial" panose="020B0604020202020204" pitchFamily="34" charset="0"/>
                <a:cs typeface="Arial" panose="020B0604020202020204" pitchFamily="34" charset="0"/>
              </a:rPr>
              <a:t>2014</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12"/>
          </p:nvPr>
        </p:nvSpPr>
        <p:spPr/>
        <p:txBody>
          <a:bodyPr/>
          <a:lstStyle/>
          <a:p>
            <a:fld id="{AD07E3AC-CA76-48DD-91AE-7C7CBCB90F74}" type="slidenum">
              <a:rPr lang="en-US" smtClean="0"/>
              <a:t>4</a:t>
            </a:fld>
            <a:endParaRPr lang="en-US"/>
          </a:p>
        </p:txBody>
      </p:sp>
    </p:spTree>
    <p:extLst>
      <p:ext uri="{BB962C8B-B14F-4D97-AF65-F5344CB8AC3E}">
        <p14:creationId xmlns:p14="http://schemas.microsoft.com/office/powerpoint/2010/main" val="413595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0"/>
            <a:ext cx="10515600" cy="1325563"/>
          </a:xfrm>
        </p:spPr>
        <p:txBody>
          <a:bodyPr/>
          <a:lstStyle/>
          <a:p>
            <a:r>
              <a:rPr lang="en-US" smtClean="0"/>
              <a:t>4. So sánh các model</a:t>
            </a:r>
            <a:endParaRPr lang="en-US"/>
          </a:p>
        </p:txBody>
      </p:sp>
      <p:sp>
        <p:nvSpPr>
          <p:cNvPr id="4" name="Slide Number Placeholder 3"/>
          <p:cNvSpPr>
            <a:spLocks noGrp="1"/>
          </p:cNvSpPr>
          <p:nvPr>
            <p:ph type="sldNum" sz="quarter" idx="12"/>
          </p:nvPr>
        </p:nvSpPr>
        <p:spPr/>
        <p:txBody>
          <a:bodyPr/>
          <a:lstStyle/>
          <a:p>
            <a:fld id="{AD07E3AC-CA76-48DD-91AE-7C7CBCB90F74}"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47" y="1156397"/>
            <a:ext cx="5973009" cy="4963218"/>
          </a:xfrm>
          <a:prstGeom prst="rect">
            <a:avLst/>
          </a:prstGeom>
        </p:spPr>
      </p:pic>
      <p:sp>
        <p:nvSpPr>
          <p:cNvPr id="6" name="TextBox 5"/>
          <p:cNvSpPr txBox="1"/>
          <p:nvPr/>
        </p:nvSpPr>
        <p:spPr>
          <a:xfrm>
            <a:off x="6940731" y="3161211"/>
            <a:ext cx="5146767" cy="769441"/>
          </a:xfrm>
          <a:prstGeom prst="rect">
            <a:avLst/>
          </a:prstGeom>
          <a:noFill/>
        </p:spPr>
        <p:txBody>
          <a:bodyPr wrap="square" rtlCol="0">
            <a:spAutoFit/>
          </a:bodyPr>
          <a:lstStyle/>
          <a:p>
            <a:r>
              <a:rPr lang="en-US" sz="2200" smtClean="0">
                <a:latin typeface="Arial" panose="020B0604020202020204" pitchFamily="34" charset="0"/>
                <a:cs typeface="Arial" panose="020B0604020202020204" pitchFamily="34" charset="0"/>
              </a:rPr>
              <a:t>Qua bảng so sánh ta thấy MobileNetV2 có số lượng Parameters là ít nhất.</a:t>
            </a:r>
          </a:p>
        </p:txBody>
      </p:sp>
    </p:spTree>
    <p:extLst>
      <p:ext uri="{BB962C8B-B14F-4D97-AF65-F5344CB8AC3E}">
        <p14:creationId xmlns:p14="http://schemas.microsoft.com/office/powerpoint/2010/main" val="39267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07E3AC-CA76-48DD-91AE-7C7CBCB90F74}" type="slidenum">
              <a:rPr lang="en-US" sz="1600" smtClean="0">
                <a:solidFill>
                  <a:schemeClr val="tx1"/>
                </a:solidFill>
              </a:rPr>
              <a:t>6</a:t>
            </a:fld>
            <a:endParaRPr lang="en-US" sz="1600">
              <a:solidFill>
                <a:schemeClr val="tx1"/>
              </a:solidFill>
            </a:endParaRPr>
          </a:p>
        </p:txBody>
      </p:sp>
      <p:pic>
        <p:nvPicPr>
          <p:cNvPr id="205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97" y="1048212"/>
            <a:ext cx="7667488" cy="225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31519" y="4058196"/>
            <a:ext cx="11033761" cy="1785104"/>
          </a:xfrm>
          <a:prstGeom prst="rect">
            <a:avLst/>
          </a:prstGeom>
          <a:noFill/>
        </p:spPr>
        <p:txBody>
          <a:bodyPr wrap="square" rtlCol="0">
            <a:spAutoFit/>
          </a:bodyPr>
          <a:lstStyle/>
          <a:p>
            <a:r>
              <a:rPr lang="pt-BR" sz="2200">
                <a:latin typeface="Arial" panose="020B0604020202020204" pitchFamily="34" charset="0"/>
                <a:cs typeface="Arial" panose="020B0604020202020204" pitchFamily="34" charset="0"/>
              </a:rPr>
              <a:t>S</a:t>
            </a:r>
            <a:r>
              <a:rPr lang="pt-BR" sz="2200" smtClean="0">
                <a:latin typeface="Arial" panose="020B0604020202020204" pitchFamily="34" charset="0"/>
                <a:cs typeface="Arial" panose="020B0604020202020204" pitchFamily="34" charset="0"/>
              </a:rPr>
              <a:t>o </a:t>
            </a:r>
            <a:r>
              <a:rPr lang="pt-BR" sz="2200">
                <a:latin typeface="Arial" panose="020B0604020202020204" pitchFamily="34" charset="0"/>
                <a:cs typeface="Arial" panose="020B0604020202020204" pitchFamily="34" charset="0"/>
              </a:rPr>
              <a:t>sánh 1.0 MobileNet-224 với GoogleNet và </a:t>
            </a:r>
            <a:r>
              <a:rPr lang="pt-BR" sz="2200">
                <a:latin typeface="Arial" panose="020B0604020202020204" pitchFamily="34" charset="0"/>
                <a:cs typeface="Arial" panose="020B0604020202020204" pitchFamily="34" charset="0"/>
              </a:rPr>
              <a:t>VGG </a:t>
            </a:r>
            <a:r>
              <a:rPr lang="pt-BR" sz="2200" smtClean="0">
                <a:latin typeface="Arial" panose="020B0604020202020204" pitchFamily="34" charset="0"/>
                <a:cs typeface="Arial" panose="020B0604020202020204" pitchFamily="34" charset="0"/>
              </a:rPr>
              <a:t>16 trên tập ImageNet, độ </a:t>
            </a:r>
            <a:r>
              <a:rPr lang="pt-BR" sz="2200">
                <a:latin typeface="Arial" panose="020B0604020202020204" pitchFamily="34" charset="0"/>
                <a:cs typeface="Arial" panose="020B0604020202020204" pitchFamily="34" charset="0"/>
              </a:rPr>
              <a:t>chính xác của cả 3 thuật toán là hầu như tương đương nhau. Nhưng 1.0 MobileNet-224 có số lượng tham số ít (75% so với GoogleNet) và số lượng phép toán nhỏ hơn </a:t>
            </a:r>
            <a:r>
              <a:rPr lang="pt-BR" sz="2200">
                <a:latin typeface="Arial" panose="020B0604020202020204" pitchFamily="34" charset="0"/>
                <a:cs typeface="Arial" panose="020B0604020202020204" pitchFamily="34" charset="0"/>
              </a:rPr>
              <a:t>rất </a:t>
            </a:r>
            <a:r>
              <a:rPr lang="pt-BR" sz="2200" smtClean="0">
                <a:latin typeface="Arial" panose="020B0604020202020204" pitchFamily="34" charset="0"/>
                <a:cs typeface="Arial" panose="020B0604020202020204" pitchFamily="34" charset="0"/>
              </a:rPr>
              <a:t>nhiều.</a:t>
            </a:r>
          </a:p>
          <a:p>
            <a:endParaRPr lang="pt-BR" sz="2200" smtClean="0">
              <a:latin typeface="Arial" panose="020B0604020202020204" pitchFamily="34" charset="0"/>
              <a:cs typeface="Arial" panose="020B0604020202020204" pitchFamily="34" charset="0"/>
            </a:endParaRPr>
          </a:p>
          <a:p>
            <a:r>
              <a:rPr lang="pt-BR" sz="2200" smtClean="0">
                <a:latin typeface="Arial" panose="020B0604020202020204" pitchFamily="34" charset="0"/>
                <a:cs typeface="Arial" panose="020B0604020202020204" pitchFamily="34" charset="0"/>
              </a:rPr>
              <a:t>      Chạy </a:t>
            </a:r>
            <a:r>
              <a:rPr lang="pt-BR" sz="2200">
                <a:latin typeface="Arial" panose="020B0604020202020204" pitchFamily="34" charset="0"/>
                <a:cs typeface="Arial" panose="020B0604020202020204" pitchFamily="34" charset="0"/>
              </a:rPr>
              <a:t>nhanh hơn.</a:t>
            </a:r>
            <a:endParaRPr lang="en-US" sz="2200">
              <a:latin typeface="Arial" panose="020B0604020202020204" pitchFamily="34" charset="0"/>
              <a:cs typeface="Arial" panose="020B0604020202020204" pitchFamily="34" charset="0"/>
            </a:endParaRPr>
          </a:p>
        </p:txBody>
      </p:sp>
      <p:sp>
        <p:nvSpPr>
          <p:cNvPr id="6" name="Right Arrow 5"/>
          <p:cNvSpPr/>
          <p:nvPr/>
        </p:nvSpPr>
        <p:spPr>
          <a:xfrm>
            <a:off x="870858" y="5503818"/>
            <a:ext cx="330925" cy="20900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8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31" y="0"/>
            <a:ext cx="10515600" cy="1325563"/>
          </a:xfrm>
        </p:spPr>
        <p:txBody>
          <a:bodyPr/>
          <a:lstStyle/>
          <a:p>
            <a:r>
              <a:rPr lang="en-US" smtClean="0"/>
              <a:t>5. Mô hình triển khai</a:t>
            </a:r>
            <a:endParaRPr lang="en-US"/>
          </a:p>
        </p:txBody>
      </p:sp>
      <p:sp>
        <p:nvSpPr>
          <p:cNvPr id="4" name="Slide Number Placeholder 3"/>
          <p:cNvSpPr>
            <a:spLocks noGrp="1"/>
          </p:cNvSpPr>
          <p:nvPr>
            <p:ph type="sldNum" sz="quarter" idx="12"/>
          </p:nvPr>
        </p:nvSpPr>
        <p:spPr>
          <a:xfrm>
            <a:off x="9228909" y="6426018"/>
            <a:ext cx="2743200" cy="365125"/>
          </a:xfrm>
        </p:spPr>
        <p:txBody>
          <a:bodyPr/>
          <a:lstStyle/>
          <a:p>
            <a:fld id="{AD07E3AC-CA76-48DD-91AE-7C7CBCB90F74}" type="slidenum">
              <a:rPr lang="en-US" sz="1800" smtClean="0">
                <a:solidFill>
                  <a:schemeClr val="tx1"/>
                </a:solidFill>
              </a:rPr>
              <a:t>7</a:t>
            </a:fld>
            <a:endParaRPr lang="en-US" sz="1800">
              <a:solidFill>
                <a:schemeClr val="tx1"/>
              </a:solidFill>
            </a:endParaRPr>
          </a:p>
        </p:txBody>
      </p:sp>
      <p:sp>
        <p:nvSpPr>
          <p:cNvPr id="5" name="Rectangle 23">
            <a:extLst>
              <a:ext uri="{FF2B5EF4-FFF2-40B4-BE49-F238E27FC236}">
                <a16:creationId xmlns:a16="http://schemas.microsoft.com/office/drawing/2014/main" id="{76305822-2685-4BF6-AAB7-5B95354BA011}"/>
              </a:ext>
            </a:extLst>
          </p:cNvPr>
          <p:cNvSpPr/>
          <p:nvPr/>
        </p:nvSpPr>
        <p:spPr>
          <a:xfrm rot="16200000">
            <a:off x="1764583" y="2799609"/>
            <a:ext cx="2241177" cy="1052596"/>
          </a:xfrm>
          <a:prstGeom prst="rect">
            <a:avLst/>
          </a:prstGeom>
        </p:spPr>
        <p:txBody>
          <a:bodyPr wrap="square">
            <a:spAutoFit/>
          </a:bodyPr>
          <a:lstStyle/>
          <a:p>
            <a:pPr algn="ctr"/>
            <a:r>
              <a:rPr lang="en-SG" sz="3120" b="1" dirty="0">
                <a:latin typeface="Times New Roman" pitchFamily="18" charset="0"/>
                <a:cs typeface="Times New Roman" pitchFamily="18" charset="0"/>
              </a:rPr>
              <a:t>Framework</a:t>
            </a:r>
            <a:br>
              <a:rPr lang="en-SG" sz="3120" b="1" dirty="0">
                <a:latin typeface="Times New Roman" pitchFamily="18" charset="0"/>
                <a:cs typeface="Times New Roman" pitchFamily="18" charset="0"/>
              </a:rPr>
            </a:br>
            <a:endParaRPr lang="en-SG" sz="3120" b="1" dirty="0">
              <a:latin typeface="Times New Roman" pitchFamily="18" charset="0"/>
              <a:cs typeface="Times New Roman" pitchFamily="18" charset="0"/>
            </a:endParaRPr>
          </a:p>
        </p:txBody>
      </p:sp>
      <p:pic>
        <p:nvPicPr>
          <p:cNvPr id="6" name="Hình ảnh 40">
            <a:extLst>
              <a:ext uri="{FF2B5EF4-FFF2-40B4-BE49-F238E27FC236}">
                <a16:creationId xmlns:a16="http://schemas.microsoft.com/office/drawing/2014/main" id="{7ECB54DD-F674-40E9-9EC7-195F92D26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446" y="1636916"/>
            <a:ext cx="6124508" cy="3811438"/>
          </a:xfrm>
          <a:prstGeom prst="rect">
            <a:avLst/>
          </a:prstGeom>
        </p:spPr>
      </p:pic>
    </p:spTree>
    <p:extLst>
      <p:ext uri="{BB962C8B-B14F-4D97-AF65-F5344CB8AC3E}">
        <p14:creationId xmlns:p14="http://schemas.microsoft.com/office/powerpoint/2010/main" val="38051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mtClean="0"/>
              <a:t>6. Kết quả dự kiến</a:t>
            </a:r>
            <a:endParaRPr lang="en-US"/>
          </a:p>
        </p:txBody>
      </p:sp>
      <p:sp>
        <p:nvSpPr>
          <p:cNvPr id="4" name="Slide Number Placeholder 3"/>
          <p:cNvSpPr>
            <a:spLocks noGrp="1"/>
          </p:cNvSpPr>
          <p:nvPr>
            <p:ph type="sldNum" sz="quarter" idx="12"/>
          </p:nvPr>
        </p:nvSpPr>
        <p:spPr>
          <a:xfrm>
            <a:off x="9246325" y="6373768"/>
            <a:ext cx="2743200" cy="365125"/>
          </a:xfrm>
        </p:spPr>
        <p:txBody>
          <a:bodyPr/>
          <a:lstStyle/>
          <a:p>
            <a:fld id="{AD07E3AC-CA76-48DD-91AE-7C7CBCB90F74}" type="slidenum">
              <a:rPr lang="en-US" sz="1800" smtClean="0">
                <a:solidFill>
                  <a:schemeClr val="tx1"/>
                </a:solidFill>
              </a:rPr>
              <a:t>8</a:t>
            </a:fld>
            <a:endParaRPr lang="en-US" sz="1800">
              <a:solidFill>
                <a:schemeClr val="tx1"/>
              </a:solidFill>
            </a:endParaRPr>
          </a:p>
        </p:txBody>
      </p:sp>
      <p:sp>
        <p:nvSpPr>
          <p:cNvPr id="5" name="TextBox 4">
            <a:extLst>
              <a:ext uri="{FF2B5EF4-FFF2-40B4-BE49-F238E27FC236}">
                <a16:creationId xmlns:a16="http://schemas.microsoft.com/office/drawing/2014/main" id="{FA7427F1-1C3A-4293-94AB-2547ACFF7954}"/>
              </a:ext>
            </a:extLst>
          </p:cNvPr>
          <p:cNvSpPr txBox="1"/>
          <p:nvPr/>
        </p:nvSpPr>
        <p:spPr>
          <a:xfrm>
            <a:off x="0" y="4352072"/>
            <a:ext cx="4955177" cy="600164"/>
          </a:xfrm>
          <a:prstGeom prst="rect">
            <a:avLst/>
          </a:prstGeom>
          <a:noFill/>
        </p:spPr>
        <p:txBody>
          <a:bodyPr wrap="square" rtlCol="0">
            <a:spAutoFit/>
          </a:bodyPr>
          <a:lstStyle/>
          <a:p>
            <a:r>
              <a:rPr lang="en-US" sz="3300" spc="150"/>
              <a:t>(a) </a:t>
            </a:r>
            <a:r>
              <a:rPr lang="en-US" sz="3300" spc="150" err="1"/>
              <a:t>Phát</a:t>
            </a:r>
            <a:r>
              <a:rPr lang="en-US" sz="3300" spc="150"/>
              <a:t> </a:t>
            </a:r>
            <a:r>
              <a:rPr lang="en-US" sz="3300" spc="150" err="1"/>
              <a:t>hiện</a:t>
            </a:r>
            <a:r>
              <a:rPr lang="en-US" sz="3300" spc="150"/>
              <a:t> </a:t>
            </a:r>
            <a:r>
              <a:rPr lang="en-US" sz="3300" spc="150" err="1"/>
              <a:t>đối</a:t>
            </a:r>
            <a:r>
              <a:rPr lang="en-US" sz="3300" spc="150"/>
              <a:t> </a:t>
            </a:r>
            <a:r>
              <a:rPr lang="en-US" sz="3300" spc="150" err="1"/>
              <a:t>tượng</a:t>
            </a:r>
            <a:endParaRPr lang="en-US" sz="3300" spc="150"/>
          </a:p>
        </p:txBody>
      </p:sp>
      <p:sp>
        <p:nvSpPr>
          <p:cNvPr id="6" name="TextBox 5">
            <a:extLst>
              <a:ext uri="{FF2B5EF4-FFF2-40B4-BE49-F238E27FC236}">
                <a16:creationId xmlns:a16="http://schemas.microsoft.com/office/drawing/2014/main" id="{645F3F7E-8CF6-4D90-A069-F352CB920398}"/>
              </a:ext>
            </a:extLst>
          </p:cNvPr>
          <p:cNvSpPr txBox="1"/>
          <p:nvPr/>
        </p:nvSpPr>
        <p:spPr>
          <a:xfrm>
            <a:off x="5225143" y="4356652"/>
            <a:ext cx="2598457" cy="600164"/>
          </a:xfrm>
          <a:prstGeom prst="rect">
            <a:avLst/>
          </a:prstGeom>
          <a:noFill/>
        </p:spPr>
        <p:txBody>
          <a:bodyPr wrap="square" rtlCol="0">
            <a:spAutoFit/>
          </a:bodyPr>
          <a:lstStyle/>
          <a:p>
            <a:r>
              <a:rPr lang="en-US" sz="3300" spc="150"/>
              <a:t>(b)Model</a:t>
            </a:r>
          </a:p>
        </p:txBody>
      </p:sp>
      <p:sp>
        <p:nvSpPr>
          <p:cNvPr id="7" name="TextBox 6">
            <a:extLst>
              <a:ext uri="{FF2B5EF4-FFF2-40B4-BE49-F238E27FC236}">
                <a16:creationId xmlns:a16="http://schemas.microsoft.com/office/drawing/2014/main" id="{30C7F781-A380-4488-A85D-E2B240742378}"/>
              </a:ext>
            </a:extLst>
          </p:cNvPr>
          <p:cNvSpPr txBox="1"/>
          <p:nvPr/>
        </p:nvSpPr>
        <p:spPr>
          <a:xfrm>
            <a:off x="8252022" y="4870020"/>
            <a:ext cx="4096733" cy="600164"/>
          </a:xfrm>
          <a:prstGeom prst="rect">
            <a:avLst/>
          </a:prstGeom>
          <a:noFill/>
        </p:spPr>
        <p:txBody>
          <a:bodyPr wrap="square" rtlCol="0">
            <a:spAutoFit/>
          </a:bodyPr>
          <a:lstStyle/>
          <a:p>
            <a:r>
              <a:rPr lang="en-US" sz="3300" spc="150"/>
              <a:t>(c) Kết quả dự đoán</a:t>
            </a:r>
          </a:p>
        </p:txBody>
      </p:sp>
      <p:pic>
        <p:nvPicPr>
          <p:cNvPr id="8" name="Hình ảnh 8" descr="Ảnh có chứa quần áo, người phụ nữ, tóc, tạo dáng&#10;&#10;Mô tả được tạo tự động">
            <a:extLst>
              <a:ext uri="{FF2B5EF4-FFF2-40B4-BE49-F238E27FC236}">
                <a16:creationId xmlns:a16="http://schemas.microsoft.com/office/drawing/2014/main" id="{7531B933-3EB8-4F56-BB96-0738D3369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67" y="2356714"/>
            <a:ext cx="1707666" cy="1551807"/>
          </a:xfrm>
          <a:prstGeom prst="rect">
            <a:avLst/>
          </a:prstGeom>
        </p:spPr>
      </p:pic>
      <p:pic>
        <p:nvPicPr>
          <p:cNvPr id="9" name="Hình ảnh 20">
            <a:extLst>
              <a:ext uri="{FF2B5EF4-FFF2-40B4-BE49-F238E27FC236}">
                <a16:creationId xmlns:a16="http://schemas.microsoft.com/office/drawing/2014/main" id="{7B8A716D-55B3-4606-BAC4-60F431996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668" y="2375076"/>
            <a:ext cx="2050151" cy="2244231"/>
          </a:xfrm>
          <a:prstGeom prst="rect">
            <a:avLst/>
          </a:prstGeom>
        </p:spPr>
      </p:pic>
      <p:pic>
        <p:nvPicPr>
          <p:cNvPr id="10" name="Hình ảnh 33">
            <a:extLst>
              <a:ext uri="{FF2B5EF4-FFF2-40B4-BE49-F238E27FC236}">
                <a16:creationId xmlns:a16="http://schemas.microsoft.com/office/drawing/2014/main" id="{41224CAC-B112-4126-B8E0-2B1B8712F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982" y="2344727"/>
            <a:ext cx="4568762" cy="1434643"/>
          </a:xfrm>
          <a:prstGeom prst="rect">
            <a:avLst/>
          </a:prstGeom>
        </p:spPr>
      </p:pic>
    </p:spTree>
    <p:extLst>
      <p:ext uri="{BB962C8B-B14F-4D97-AF65-F5344CB8AC3E}">
        <p14:creationId xmlns:p14="http://schemas.microsoft.com/office/powerpoint/2010/main" val="533908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07E3AC-CA76-48DD-91AE-7C7CBCB90F74}" type="slidenum">
              <a:rPr lang="en-US" smtClean="0">
                <a:solidFill>
                  <a:schemeClr val="bg1"/>
                </a:solidFill>
              </a:rPr>
              <a:t>9</a:t>
            </a:fld>
            <a:endParaRPr lang="en-US">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6" y="1039862"/>
            <a:ext cx="8109690" cy="4568458"/>
          </a:xfrm>
          <a:prstGeom prst="rect">
            <a:avLst/>
          </a:prstGeom>
        </p:spPr>
      </p:pic>
    </p:spTree>
    <p:extLst>
      <p:ext uri="{BB962C8B-B14F-4D97-AF65-F5344CB8AC3E}">
        <p14:creationId xmlns:p14="http://schemas.microsoft.com/office/powerpoint/2010/main" val="343687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361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NHẬN DIỆN ĐỘ TUỔI QUA KHUÔN MẶT (Age Prediction)</vt:lpstr>
      <vt:lpstr>1. Giới thiệu</vt:lpstr>
      <vt:lpstr>2. Input và Output của bài toán</vt:lpstr>
      <vt:lpstr>3. Các model</vt:lpstr>
      <vt:lpstr>4. So sánh các model</vt:lpstr>
      <vt:lpstr>PowerPoint Presentation</vt:lpstr>
      <vt:lpstr>5. Mô hình triển khai</vt:lpstr>
      <vt:lpstr>6. Kết quả dự kiến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DIỆN ĐỘ TUỔI QUA KHUÔN MẶT (Age Prediction)</dc:title>
  <dc:creator>HP</dc:creator>
  <cp:lastModifiedBy>HP</cp:lastModifiedBy>
  <cp:revision>9</cp:revision>
  <dcterms:created xsi:type="dcterms:W3CDTF">2021-06-22T17:15:37Z</dcterms:created>
  <dcterms:modified xsi:type="dcterms:W3CDTF">2021-06-22T18:36:18Z</dcterms:modified>
</cp:coreProperties>
</file>