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Lst>
  <p:sldSz cy="5143500" cx="9144000"/>
  <p:notesSz cx="6858000" cy="9144000"/>
  <p:embeddedFontLst>
    <p:embeddedFont>
      <p:font typeface="Roboto"/>
      <p:regular r:id="rId72"/>
      <p:bold r:id="rId73"/>
      <p:italic r:id="rId74"/>
      <p:boldItalic r:id="rId75"/>
    </p:embeddedFont>
    <p:embeddedFont>
      <p:font typeface="Roboto Light"/>
      <p:regular r:id="rId76"/>
      <p:bold r:id="rId77"/>
      <p:italic r:id="rId78"/>
      <p:boldItalic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Roboto-bold.fntdata"/><Relationship Id="rId72" Type="http://schemas.openxmlformats.org/officeDocument/2006/relationships/font" Target="fonts/Roboto-regular.fntdata"/><Relationship Id="rId31" Type="http://schemas.openxmlformats.org/officeDocument/2006/relationships/slide" Target="slides/slide26.xml"/><Relationship Id="rId75" Type="http://schemas.openxmlformats.org/officeDocument/2006/relationships/font" Target="fonts/Roboto-boldItalic.fntdata"/><Relationship Id="rId30" Type="http://schemas.openxmlformats.org/officeDocument/2006/relationships/slide" Target="slides/slide25.xml"/><Relationship Id="rId74" Type="http://schemas.openxmlformats.org/officeDocument/2006/relationships/font" Target="fonts/Roboto-italic.fntdata"/><Relationship Id="rId33" Type="http://schemas.openxmlformats.org/officeDocument/2006/relationships/slide" Target="slides/slide28.xml"/><Relationship Id="rId77" Type="http://schemas.openxmlformats.org/officeDocument/2006/relationships/font" Target="fonts/RobotoLight-bold.fntdata"/><Relationship Id="rId32" Type="http://schemas.openxmlformats.org/officeDocument/2006/relationships/slide" Target="slides/slide27.xml"/><Relationship Id="rId76" Type="http://schemas.openxmlformats.org/officeDocument/2006/relationships/font" Target="fonts/RobotoLight-regular.fntdata"/><Relationship Id="rId35" Type="http://schemas.openxmlformats.org/officeDocument/2006/relationships/slide" Target="slides/slide30.xml"/><Relationship Id="rId79" Type="http://schemas.openxmlformats.org/officeDocument/2006/relationships/font" Target="fonts/RobotoLight-boldItalic.fntdata"/><Relationship Id="rId34" Type="http://schemas.openxmlformats.org/officeDocument/2006/relationships/slide" Target="slides/slide29.xml"/><Relationship Id="rId78" Type="http://schemas.openxmlformats.org/officeDocument/2006/relationships/font" Target="fonts/RobotoLight-italic.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9391d7c4d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9391d7c4d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9391d7c4d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9391d7c4d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9391d7c4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9391d7c4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9391d7c4d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9391d7c4d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9391d7c4d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9391d7c4d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9391d7c4d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9391d7c4d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b306157a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b306157a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b340055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b340055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b3400550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b3400550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Technical debt : </a:t>
            </a:r>
            <a:r>
              <a:rPr lang="vi" sz="1050">
                <a:solidFill>
                  <a:srgbClr val="202122"/>
                </a:solidFill>
                <a:highlight>
                  <a:srgbClr val="FFFFFF"/>
                </a:highlight>
              </a:rPr>
              <a:t>cost of additional rework</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b3400550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b3400550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94b114868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94b114868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b3400550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b3400550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b3400550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b3400550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b3400550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b3400550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b3400550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b3400550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b3400550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b3400550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b3400550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b3400550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b3400550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db3400550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b3400550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b3400550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b3400550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db3400550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b306157a4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db306157a4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94b114868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94b114868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b306157a4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db306157a4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b306157a4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db306157a4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db306157a4_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db306157a4_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db306157a4_3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db306157a4_3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db306157a4_3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db306157a4_3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db306157a4_3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db306157a4_3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db306157a4_3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db306157a4_3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db306157a4_3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db306157a4_3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db3400671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db3400671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db3400671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db3400671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9391d7c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9391d7c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d94b114868_1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d94b114868_1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d94b114868_1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d94b114868_1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d94b114868_1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d94b114868_1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db306157a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db306157a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db306157a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db306157a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db306157a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db306157a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db306157a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db306157a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db306157a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db306157a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db306157a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db306157a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db306157a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db306157a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94b114868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94b114868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db306157a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db306157a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d94b114868_1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d94b114868_1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db306157a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db306157a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db306157a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db306157a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db306157a4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db306157a4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d94b11486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d94b11486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d94b114868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d94b114868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d94b114868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d94b114868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d94b114868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d94b114868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d94b114868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d94b114868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94b114868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94b114868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d94b114868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d94b114868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d9391d7c4d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d9391d7c4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d94b114868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d94b114868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d94b114868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d94b114868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d94b114868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d94b114868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d94b114868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d94b114868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d94b114868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d94b114868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94b11486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94b11486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9391d7c4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9391d7c4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9391d7c4d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9391d7c4d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0.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7.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5.jpg"/><Relationship Id="rId4" Type="http://schemas.openxmlformats.org/officeDocument/2006/relationships/image" Target="../media/image20.jpg"/><Relationship Id="rId5" Type="http://schemas.openxmlformats.org/officeDocument/2006/relationships/image" Target="../media/image24.jpg"/><Relationship Id="rId6" Type="http://schemas.openxmlformats.org/officeDocument/2006/relationships/image" Target="../media/image2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6.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7.jpg"/><Relationship Id="rId4" Type="http://schemas.openxmlformats.org/officeDocument/2006/relationships/image" Target="../media/image32.jpg"/><Relationship Id="rId5" Type="http://schemas.openxmlformats.org/officeDocument/2006/relationships/image" Target="../media/image17.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8.png"/><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31.png"/><Relationship Id="rId4" Type="http://schemas.openxmlformats.org/officeDocument/2006/relationships/image" Target="../media/image33.png"/><Relationship Id="rId5"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 Id="rId3" Type="http://schemas.openxmlformats.org/officeDocument/2006/relationships/image" Target="../media/image3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4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3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4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41.png"/><Relationship Id="rId4" Type="http://schemas.openxmlformats.org/officeDocument/2006/relationships/image" Target="../media/image3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Estimation &amp; Planning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vi"/>
              <a:t>IV. Estimation Techniques</a:t>
            </a:r>
            <a:endParaRPr/>
          </a:p>
          <a:p>
            <a:pPr indent="0" lvl="0" marL="0" rtl="0" algn="l">
              <a:spcBef>
                <a:spcPts val="0"/>
              </a:spcBef>
              <a:spcAft>
                <a:spcPts val="0"/>
              </a:spcAft>
              <a:buNone/>
            </a:pPr>
            <a:r>
              <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t>1. T-shirt Sizing</a:t>
            </a:r>
            <a:endParaRPr/>
          </a:p>
          <a:p>
            <a:pPr indent="-342900" lvl="0" marL="457200" rtl="0" algn="l">
              <a:spcBef>
                <a:spcPts val="1200"/>
              </a:spcBef>
              <a:spcAft>
                <a:spcPts val="0"/>
              </a:spcAft>
              <a:buSzPts val="1800"/>
              <a:buChar char="●"/>
            </a:pPr>
            <a:r>
              <a:rPr lang="vi"/>
              <a:t>Estimate </a:t>
            </a:r>
            <a:r>
              <a:rPr b="1" lang="vi"/>
              <a:t>roughly</a:t>
            </a:r>
            <a:r>
              <a:rPr lang="vi"/>
              <a:t> to filter big stories</a:t>
            </a:r>
            <a:endParaRPr/>
          </a:p>
          <a:p>
            <a:pPr indent="-342900" lvl="0" marL="457200" rtl="0" algn="l">
              <a:spcBef>
                <a:spcPts val="0"/>
              </a:spcBef>
              <a:spcAft>
                <a:spcPts val="0"/>
              </a:spcAft>
              <a:buSzPts val="1800"/>
              <a:buChar char="●"/>
            </a:pPr>
            <a:r>
              <a:rPr lang="vi"/>
              <a:t>Recommended for: E</a:t>
            </a:r>
            <a:r>
              <a:rPr lang="vi"/>
              <a:t>arly-stage estimation, </a:t>
            </a:r>
            <a:r>
              <a:rPr lang="vi"/>
              <a:t>new teams, large backlogs</a:t>
            </a:r>
            <a:endParaRPr/>
          </a:p>
          <a:p>
            <a:pPr indent="0" lvl="0" marL="457200" rtl="0" algn="l">
              <a:spcBef>
                <a:spcPts val="1200"/>
              </a:spcBef>
              <a:spcAft>
                <a:spcPts val="1200"/>
              </a:spcAft>
              <a:buNone/>
            </a:pPr>
            <a:r>
              <a:t/>
            </a:r>
            <a:endParaRPr b="1"/>
          </a:p>
        </p:txBody>
      </p:sp>
      <p:pic>
        <p:nvPicPr>
          <p:cNvPr id="113" name="Google Shape;113;p22"/>
          <p:cNvPicPr preferRelativeResize="0"/>
          <p:nvPr/>
        </p:nvPicPr>
        <p:blipFill>
          <a:blip r:embed="rId3">
            <a:alphaModFix/>
          </a:blip>
          <a:stretch>
            <a:fillRect/>
          </a:stretch>
        </p:blipFill>
        <p:spPr>
          <a:xfrm>
            <a:off x="2085300" y="2478975"/>
            <a:ext cx="4973399" cy="251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vi"/>
              <a:t>IV. Estimation Techniques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t>2</a:t>
            </a:r>
            <a:r>
              <a:rPr b="1" lang="vi"/>
              <a:t>. </a:t>
            </a:r>
            <a:r>
              <a:rPr b="1" lang="vi"/>
              <a:t>Planning Poker</a:t>
            </a:r>
            <a:endParaRPr b="1"/>
          </a:p>
          <a:p>
            <a:pPr indent="-342900" lvl="0" marL="457200" rtl="0" algn="l">
              <a:spcBef>
                <a:spcPts val="1200"/>
              </a:spcBef>
              <a:spcAft>
                <a:spcPts val="0"/>
              </a:spcAft>
              <a:buSzPts val="1800"/>
              <a:buChar char="●"/>
            </a:pPr>
            <a:r>
              <a:rPr lang="vi"/>
              <a:t>More </a:t>
            </a:r>
            <a:r>
              <a:rPr b="1" lang="vi"/>
              <a:t>detailed estimations</a:t>
            </a:r>
            <a:endParaRPr b="1"/>
          </a:p>
          <a:p>
            <a:pPr indent="-342900" lvl="0" marL="457200" rtl="0" algn="l">
              <a:spcBef>
                <a:spcPts val="0"/>
              </a:spcBef>
              <a:spcAft>
                <a:spcPts val="0"/>
              </a:spcAft>
              <a:buSzPts val="1800"/>
              <a:buChar char="●"/>
            </a:pPr>
            <a:r>
              <a:rPr lang="vi"/>
              <a:t>Recommended for: Late-stage estimation, established teams</a:t>
            </a:r>
            <a:endParaRPr/>
          </a:p>
        </p:txBody>
      </p:sp>
      <p:pic>
        <p:nvPicPr>
          <p:cNvPr id="120" name="Google Shape;120;p23"/>
          <p:cNvPicPr preferRelativeResize="0"/>
          <p:nvPr/>
        </p:nvPicPr>
        <p:blipFill>
          <a:blip r:embed="rId3">
            <a:alphaModFix/>
          </a:blip>
          <a:stretch>
            <a:fillRect/>
          </a:stretch>
        </p:blipFill>
        <p:spPr>
          <a:xfrm>
            <a:off x="2055250" y="2416700"/>
            <a:ext cx="5033501" cy="2543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vi"/>
              <a:t>IV. Estimation Techniques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t>3</a:t>
            </a:r>
            <a:r>
              <a:rPr b="1" lang="vi"/>
              <a:t>. Three-Point Method</a:t>
            </a:r>
            <a:endParaRPr/>
          </a:p>
          <a:p>
            <a:pPr indent="-342900" lvl="0" marL="457200" rtl="0" algn="l">
              <a:spcBef>
                <a:spcPts val="1200"/>
              </a:spcBef>
              <a:spcAft>
                <a:spcPts val="0"/>
              </a:spcAft>
              <a:buSzPts val="1800"/>
              <a:buChar char="●"/>
            </a:pPr>
            <a:r>
              <a:rPr lang="vi"/>
              <a:t>Consider best- and worst-case scenarios</a:t>
            </a:r>
            <a:endParaRPr/>
          </a:p>
          <a:p>
            <a:pPr indent="-342900" lvl="0" marL="457200" rtl="0" algn="l">
              <a:spcBef>
                <a:spcPts val="0"/>
              </a:spcBef>
              <a:spcAft>
                <a:spcPts val="0"/>
              </a:spcAft>
              <a:buSzPts val="1800"/>
              <a:buChar char="●"/>
            </a:pPr>
            <a:r>
              <a:rPr lang="vi"/>
              <a:t>Recommended for: Late-stage estimation</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b="1"/>
          </a:p>
        </p:txBody>
      </p:sp>
      <p:pic>
        <p:nvPicPr>
          <p:cNvPr id="127" name="Google Shape;127;p24"/>
          <p:cNvPicPr preferRelativeResize="0"/>
          <p:nvPr/>
        </p:nvPicPr>
        <p:blipFill>
          <a:blip r:embed="rId3">
            <a:alphaModFix/>
          </a:blip>
          <a:stretch>
            <a:fillRect/>
          </a:stretch>
        </p:blipFill>
        <p:spPr>
          <a:xfrm>
            <a:off x="1978712" y="2420075"/>
            <a:ext cx="5186575" cy="26186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vi"/>
              <a:t>IV. Estimation Techniques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t>3. Three-Point Method</a:t>
            </a:r>
            <a:endParaRPr/>
          </a:p>
          <a:p>
            <a:pPr indent="-342900" lvl="0" marL="457200" rtl="0" algn="l">
              <a:spcBef>
                <a:spcPts val="1200"/>
              </a:spcBef>
              <a:spcAft>
                <a:spcPts val="0"/>
              </a:spcAft>
              <a:buSzPts val="1800"/>
              <a:buChar char="●"/>
            </a:pPr>
            <a:r>
              <a:rPr lang="vi"/>
              <a:t>Two options for calculating average</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b="1"/>
          </a:p>
        </p:txBody>
      </p:sp>
      <p:pic>
        <p:nvPicPr>
          <p:cNvPr id="134" name="Google Shape;134;p25"/>
          <p:cNvPicPr preferRelativeResize="0"/>
          <p:nvPr/>
        </p:nvPicPr>
        <p:blipFill>
          <a:blip r:embed="rId3">
            <a:alphaModFix/>
          </a:blip>
          <a:stretch>
            <a:fillRect/>
          </a:stretch>
        </p:blipFill>
        <p:spPr>
          <a:xfrm>
            <a:off x="1810050" y="2077000"/>
            <a:ext cx="5523900" cy="2763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vi"/>
              <a:t>IV. Estimation Techniques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t>4</a:t>
            </a:r>
            <a:r>
              <a:rPr b="1" lang="vi"/>
              <a:t>. Big, Uncertain, Small</a:t>
            </a:r>
            <a:endParaRPr/>
          </a:p>
          <a:p>
            <a:pPr indent="-342900" lvl="0" marL="457200" rtl="0" algn="l">
              <a:spcBef>
                <a:spcPts val="1200"/>
              </a:spcBef>
              <a:spcAft>
                <a:spcPts val="0"/>
              </a:spcAft>
              <a:buSzPts val="1800"/>
              <a:buChar char="●"/>
            </a:pPr>
            <a:r>
              <a:rPr lang="vi"/>
              <a:t>Simple, q</a:t>
            </a:r>
            <a:r>
              <a:rPr lang="vi"/>
              <a:t>uickly focus on the things need to discuss</a:t>
            </a:r>
            <a:endParaRPr/>
          </a:p>
          <a:p>
            <a:pPr indent="-342900" lvl="0" marL="457200" rtl="0" algn="l">
              <a:spcBef>
                <a:spcPts val="0"/>
              </a:spcBef>
              <a:spcAft>
                <a:spcPts val="0"/>
              </a:spcAft>
              <a:buSzPts val="1800"/>
              <a:buChar char="●"/>
            </a:pPr>
            <a:r>
              <a:rPr lang="vi"/>
              <a:t>Recommended for: new teams; early-stage estimation</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b="1"/>
          </a:p>
        </p:txBody>
      </p:sp>
      <p:pic>
        <p:nvPicPr>
          <p:cNvPr id="141" name="Google Shape;141;p26"/>
          <p:cNvPicPr preferRelativeResize="0"/>
          <p:nvPr/>
        </p:nvPicPr>
        <p:blipFill>
          <a:blip r:embed="rId3">
            <a:alphaModFix/>
          </a:blip>
          <a:stretch>
            <a:fillRect/>
          </a:stretch>
        </p:blipFill>
        <p:spPr>
          <a:xfrm>
            <a:off x="2044950" y="2437450"/>
            <a:ext cx="5054101" cy="25541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vi"/>
              <a:t>IV. Estimation Techniques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t>5</a:t>
            </a:r>
            <a:r>
              <a:rPr b="1" lang="vi"/>
              <a:t>. Dot voting</a:t>
            </a:r>
            <a:endParaRPr/>
          </a:p>
          <a:p>
            <a:pPr indent="-342900" lvl="0" marL="457200" rtl="0" algn="l">
              <a:spcBef>
                <a:spcPts val="1200"/>
              </a:spcBef>
              <a:spcAft>
                <a:spcPts val="0"/>
              </a:spcAft>
              <a:buSzPts val="1800"/>
              <a:buChar char="●"/>
            </a:pPr>
            <a:r>
              <a:rPr lang="vi"/>
              <a:t>Simple way of estimating large backlogs</a:t>
            </a:r>
            <a:endParaRPr/>
          </a:p>
          <a:p>
            <a:pPr indent="-342900" lvl="0" marL="457200" rtl="0" algn="l">
              <a:spcBef>
                <a:spcPts val="0"/>
              </a:spcBef>
              <a:spcAft>
                <a:spcPts val="0"/>
              </a:spcAft>
              <a:buSzPts val="1800"/>
              <a:buChar char="●"/>
            </a:pPr>
            <a:r>
              <a:rPr lang="vi"/>
              <a:t>Risk of groupthink</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b="1"/>
          </a:p>
        </p:txBody>
      </p:sp>
      <p:pic>
        <p:nvPicPr>
          <p:cNvPr id="148" name="Google Shape;148;p27"/>
          <p:cNvPicPr preferRelativeResize="0"/>
          <p:nvPr/>
        </p:nvPicPr>
        <p:blipFill>
          <a:blip r:embed="rId3">
            <a:alphaModFix/>
          </a:blip>
          <a:stretch>
            <a:fillRect/>
          </a:stretch>
        </p:blipFill>
        <p:spPr>
          <a:xfrm>
            <a:off x="2075625" y="2480700"/>
            <a:ext cx="4992749" cy="2523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Clean Code</a:t>
            </a:r>
            <a:endParaRPr/>
          </a:p>
        </p:txBody>
      </p:sp>
      <p:sp>
        <p:nvSpPr>
          <p:cNvPr id="154" name="Google Shape;154;p2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ctrTitle"/>
          </p:nvPr>
        </p:nvSpPr>
        <p:spPr>
          <a:xfrm>
            <a:off x="311700" y="70325"/>
            <a:ext cx="8520600" cy="938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vi">
                <a:latin typeface="Roboto"/>
                <a:ea typeface="Roboto"/>
                <a:cs typeface="Roboto"/>
                <a:sym typeface="Roboto"/>
              </a:rPr>
              <a:t>What is clean code ?</a:t>
            </a:r>
            <a:endParaRPr>
              <a:latin typeface="Roboto"/>
              <a:ea typeface="Roboto"/>
              <a:cs typeface="Roboto"/>
              <a:sym typeface="Roboto"/>
            </a:endParaRPr>
          </a:p>
        </p:txBody>
      </p:sp>
      <p:sp>
        <p:nvSpPr>
          <p:cNvPr id="160" name="Google Shape;160;p29"/>
          <p:cNvSpPr txBox="1"/>
          <p:nvPr>
            <p:ph idx="1" type="subTitle"/>
          </p:nvPr>
        </p:nvSpPr>
        <p:spPr>
          <a:xfrm>
            <a:off x="311700" y="1687725"/>
            <a:ext cx="8520600" cy="23811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Font typeface="Roboto"/>
              <a:buChar char="-"/>
            </a:pPr>
            <a:r>
              <a:rPr lang="vi" sz="2400">
                <a:latin typeface="Roboto"/>
                <a:ea typeface="Roboto"/>
                <a:cs typeface="Roboto"/>
                <a:sym typeface="Roboto"/>
              </a:rPr>
              <a:t>Understandability</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vi" sz="2400">
                <a:latin typeface="Roboto"/>
                <a:ea typeface="Roboto"/>
                <a:cs typeface="Roboto"/>
                <a:sym typeface="Roboto"/>
              </a:rPr>
              <a:t>Readability</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vi" sz="2400">
                <a:latin typeface="Roboto"/>
                <a:ea typeface="Roboto"/>
                <a:cs typeface="Roboto"/>
                <a:sym typeface="Roboto"/>
              </a:rPr>
              <a:t>Changeability</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vi" sz="2400">
                <a:latin typeface="Roboto"/>
                <a:ea typeface="Roboto"/>
                <a:cs typeface="Roboto"/>
                <a:sym typeface="Roboto"/>
              </a:rPr>
              <a:t>Extensibility</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vi" sz="2400">
                <a:latin typeface="Roboto"/>
                <a:ea typeface="Roboto"/>
                <a:cs typeface="Roboto"/>
                <a:sym typeface="Roboto"/>
              </a:rPr>
              <a:t>Maintainability</a:t>
            </a:r>
            <a:endParaRPr sz="2400">
              <a:latin typeface="Roboto"/>
              <a:ea typeface="Roboto"/>
              <a:cs typeface="Roboto"/>
              <a:sym typeface="Roboto"/>
            </a:endParaRPr>
          </a:p>
        </p:txBody>
      </p:sp>
      <p:pic>
        <p:nvPicPr>
          <p:cNvPr id="161" name="Google Shape;161;p29"/>
          <p:cNvPicPr preferRelativeResize="0"/>
          <p:nvPr/>
        </p:nvPicPr>
        <p:blipFill>
          <a:blip r:embed="rId3">
            <a:alphaModFix/>
          </a:blip>
          <a:stretch>
            <a:fillRect/>
          </a:stretch>
        </p:blipFill>
        <p:spPr>
          <a:xfrm>
            <a:off x="3707825" y="857775"/>
            <a:ext cx="5034323" cy="4285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ctrTitle"/>
          </p:nvPr>
        </p:nvSpPr>
        <p:spPr>
          <a:xfrm>
            <a:off x="251425" y="171975"/>
            <a:ext cx="8520600" cy="1174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Why should clean code ?</a:t>
            </a:r>
            <a:endParaRPr/>
          </a:p>
        </p:txBody>
      </p:sp>
      <p:sp>
        <p:nvSpPr>
          <p:cNvPr id="167" name="Google Shape;167;p30"/>
          <p:cNvSpPr txBox="1"/>
          <p:nvPr>
            <p:ph idx="1" type="subTitle"/>
          </p:nvPr>
        </p:nvSpPr>
        <p:spPr>
          <a:xfrm>
            <a:off x="311700" y="1838400"/>
            <a:ext cx="8520600" cy="3013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Char char="-"/>
            </a:pPr>
            <a:r>
              <a:rPr lang="vi"/>
              <a:t>More easy to detect bug</a:t>
            </a:r>
            <a:endParaRPr/>
          </a:p>
          <a:p>
            <a:pPr indent="-406400" lvl="0" marL="457200" rtl="0" algn="l">
              <a:spcBef>
                <a:spcPts val="0"/>
              </a:spcBef>
              <a:spcAft>
                <a:spcPts val="0"/>
              </a:spcAft>
              <a:buSzPts val="2800"/>
              <a:buChar char="-"/>
            </a:pPr>
            <a:r>
              <a:rPr lang="vi"/>
              <a:t>Reduce total cost during maintaining</a:t>
            </a:r>
            <a:endParaRPr/>
          </a:p>
          <a:p>
            <a:pPr indent="-406400" lvl="0" marL="457200" rtl="0" algn="l">
              <a:spcBef>
                <a:spcPts val="0"/>
              </a:spcBef>
              <a:spcAft>
                <a:spcPts val="0"/>
              </a:spcAft>
              <a:buSzPts val="2800"/>
              <a:buChar char="-"/>
            </a:pPr>
            <a:r>
              <a:rPr lang="vi"/>
              <a:t>Unclean code is the reason that leads to technical debt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ctrTitle"/>
          </p:nvPr>
        </p:nvSpPr>
        <p:spPr>
          <a:xfrm>
            <a:off x="311700" y="121725"/>
            <a:ext cx="85206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vi"/>
              <a:t>Concepts</a:t>
            </a:r>
            <a:endParaRPr/>
          </a:p>
        </p:txBody>
      </p:sp>
      <p:sp>
        <p:nvSpPr>
          <p:cNvPr id="173" name="Google Shape;173;p31"/>
          <p:cNvSpPr txBox="1"/>
          <p:nvPr>
            <p:ph idx="1" type="subTitle"/>
          </p:nvPr>
        </p:nvSpPr>
        <p:spPr>
          <a:xfrm>
            <a:off x="311700" y="1004600"/>
            <a:ext cx="8520600" cy="40965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Char char="-"/>
            </a:pPr>
            <a:r>
              <a:rPr lang="vi"/>
              <a:t>Meaningful names</a:t>
            </a:r>
            <a:endParaRPr/>
          </a:p>
          <a:p>
            <a:pPr indent="0" lvl="0" marL="0" rtl="0" algn="l">
              <a:spcBef>
                <a:spcPts val="0"/>
              </a:spcBef>
              <a:spcAft>
                <a:spcPts val="0"/>
              </a:spcAft>
              <a:buNone/>
            </a:pPr>
            <a:r>
              <a:t/>
            </a:r>
            <a:endParaRPr/>
          </a:p>
          <a:p>
            <a:pPr indent="-406400" lvl="0" marL="457200" rtl="0" algn="l">
              <a:spcBef>
                <a:spcPts val="0"/>
              </a:spcBef>
              <a:spcAft>
                <a:spcPts val="0"/>
              </a:spcAft>
              <a:buSzPts val="2800"/>
              <a:buChar char="-"/>
            </a:pPr>
            <a:r>
              <a:rPr lang="vi"/>
              <a:t>Function</a:t>
            </a:r>
            <a:endParaRPr/>
          </a:p>
          <a:p>
            <a:pPr indent="0" lvl="0" marL="0" rtl="0" algn="l">
              <a:spcBef>
                <a:spcPts val="0"/>
              </a:spcBef>
              <a:spcAft>
                <a:spcPts val="0"/>
              </a:spcAft>
              <a:buNone/>
            </a:pPr>
            <a:r>
              <a:t/>
            </a:r>
            <a:endParaRPr/>
          </a:p>
          <a:p>
            <a:pPr indent="-406400" lvl="0" marL="457200" rtl="0" algn="l">
              <a:spcBef>
                <a:spcPts val="0"/>
              </a:spcBef>
              <a:spcAft>
                <a:spcPts val="0"/>
              </a:spcAft>
              <a:buSzPts val="2800"/>
              <a:buChar char="-"/>
            </a:pPr>
            <a:r>
              <a:rPr lang="vi"/>
              <a:t>Useless stuff</a:t>
            </a:r>
            <a:endParaRPr/>
          </a:p>
          <a:p>
            <a:pPr indent="0" lvl="0" marL="0" rtl="0" algn="l">
              <a:spcBef>
                <a:spcPts val="0"/>
              </a:spcBef>
              <a:spcAft>
                <a:spcPts val="0"/>
              </a:spcAft>
              <a:buNone/>
            </a:pPr>
            <a:r>
              <a:t/>
            </a:r>
            <a:endParaRPr/>
          </a:p>
          <a:p>
            <a:pPr indent="-406400" lvl="0" marL="457200" rtl="0" algn="l">
              <a:spcBef>
                <a:spcPts val="0"/>
              </a:spcBef>
              <a:spcAft>
                <a:spcPts val="0"/>
              </a:spcAft>
              <a:buSzPts val="2800"/>
              <a:buChar char="-"/>
            </a:pPr>
            <a:r>
              <a:rPr lang="vi"/>
              <a:t>Duplicate</a:t>
            </a:r>
            <a:endParaRPr/>
          </a:p>
          <a:p>
            <a:pPr indent="0" lvl="0" marL="457200" rtl="0" algn="l">
              <a:spcBef>
                <a:spcPts val="0"/>
              </a:spcBef>
              <a:spcAft>
                <a:spcPts val="0"/>
              </a:spcAft>
              <a:buNone/>
            </a:pPr>
            <a:r>
              <a:t/>
            </a:r>
            <a:endParaRPr/>
          </a:p>
          <a:p>
            <a:pPr indent="-406400" lvl="0" marL="457200" rtl="0" algn="l">
              <a:spcBef>
                <a:spcPts val="0"/>
              </a:spcBef>
              <a:spcAft>
                <a:spcPts val="0"/>
              </a:spcAft>
              <a:buSzPts val="2800"/>
              <a:buChar char="-"/>
            </a:pPr>
            <a:r>
              <a:rPr lang="vi"/>
              <a:t>Exception Handling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I. Planning</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Planning should happen for at least two distinct levels</a:t>
            </a:r>
            <a:r>
              <a:rPr lang="vi"/>
              <a:t>:</a:t>
            </a:r>
            <a:endParaRPr/>
          </a:p>
          <a:p>
            <a:pPr indent="-342900" lvl="0" marL="457200" rtl="0" algn="l">
              <a:spcBef>
                <a:spcPts val="1200"/>
              </a:spcBef>
              <a:spcAft>
                <a:spcPts val="0"/>
              </a:spcAft>
              <a:buSzPts val="1800"/>
              <a:buChar char="●"/>
            </a:pPr>
            <a:r>
              <a:rPr lang="vi"/>
              <a:t>Release planning</a:t>
            </a:r>
            <a:endParaRPr/>
          </a:p>
          <a:p>
            <a:pPr indent="-342900" lvl="0" marL="457200" rtl="0" algn="l">
              <a:spcBef>
                <a:spcPts val="0"/>
              </a:spcBef>
              <a:spcAft>
                <a:spcPts val="0"/>
              </a:spcAft>
              <a:buSzPts val="1800"/>
              <a:buChar char="●"/>
            </a:pPr>
            <a:r>
              <a:rPr lang="vi"/>
              <a:t>Iteration planning</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b="1"/>
          </a:p>
        </p:txBody>
      </p:sp>
      <p:pic>
        <p:nvPicPr>
          <p:cNvPr id="62" name="Google Shape;62;p14"/>
          <p:cNvPicPr preferRelativeResize="0"/>
          <p:nvPr/>
        </p:nvPicPr>
        <p:blipFill>
          <a:blip r:embed="rId3">
            <a:alphaModFix/>
          </a:blip>
          <a:stretch>
            <a:fillRect/>
          </a:stretch>
        </p:blipFill>
        <p:spPr>
          <a:xfrm>
            <a:off x="3415212" y="2647951"/>
            <a:ext cx="2313577" cy="2157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ctrTitle"/>
          </p:nvPr>
        </p:nvSpPr>
        <p:spPr>
          <a:xfrm>
            <a:off x="311700" y="91600"/>
            <a:ext cx="8520600" cy="903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vi"/>
              <a:t>Meaningful names</a:t>
            </a:r>
            <a:endParaRPr/>
          </a:p>
        </p:txBody>
      </p:sp>
      <p:sp>
        <p:nvSpPr>
          <p:cNvPr id="179" name="Google Shape;179;p3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80" name="Google Shape;180;p32"/>
          <p:cNvPicPr preferRelativeResize="0"/>
          <p:nvPr/>
        </p:nvPicPr>
        <p:blipFill>
          <a:blip r:embed="rId3">
            <a:alphaModFix/>
          </a:blip>
          <a:stretch>
            <a:fillRect/>
          </a:stretch>
        </p:blipFill>
        <p:spPr>
          <a:xfrm>
            <a:off x="120825" y="1288275"/>
            <a:ext cx="4188875" cy="2892950"/>
          </a:xfrm>
          <a:prstGeom prst="rect">
            <a:avLst/>
          </a:prstGeom>
          <a:noFill/>
          <a:ln>
            <a:noFill/>
          </a:ln>
        </p:spPr>
      </p:pic>
      <p:pic>
        <p:nvPicPr>
          <p:cNvPr id="181" name="Google Shape;181;p32"/>
          <p:cNvPicPr preferRelativeResize="0"/>
          <p:nvPr/>
        </p:nvPicPr>
        <p:blipFill>
          <a:blip r:embed="rId4">
            <a:alphaModFix/>
          </a:blip>
          <a:stretch>
            <a:fillRect/>
          </a:stretch>
        </p:blipFill>
        <p:spPr>
          <a:xfrm>
            <a:off x="4416450" y="1288275"/>
            <a:ext cx="4457087" cy="2892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nvSpPr>
        <p:spPr>
          <a:xfrm>
            <a:off x="291325" y="140650"/>
            <a:ext cx="8488800" cy="49224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oboto"/>
              <a:buChar char="-"/>
            </a:pPr>
            <a:r>
              <a:rPr lang="vi" sz="2400">
                <a:latin typeface="Roboto"/>
                <a:ea typeface="Roboto"/>
                <a:cs typeface="Roboto"/>
                <a:sym typeface="Roboto"/>
              </a:rPr>
              <a:t>Names have to reflect what they stand for.</a:t>
            </a:r>
            <a:endParaRPr sz="2400">
              <a:latin typeface="Roboto"/>
              <a:ea typeface="Roboto"/>
              <a:cs typeface="Roboto"/>
              <a:sym typeface="Roboto"/>
            </a:endParaRPr>
          </a:p>
          <a:p>
            <a:pPr indent="0" lvl="0" marL="457200" rtl="0" algn="l">
              <a:spcBef>
                <a:spcPts val="0"/>
              </a:spcBef>
              <a:spcAft>
                <a:spcPts val="0"/>
              </a:spcAft>
              <a:buNone/>
            </a:pPr>
            <a:r>
              <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vi" sz="2400">
                <a:latin typeface="Roboto"/>
                <a:ea typeface="Roboto"/>
                <a:cs typeface="Roboto"/>
                <a:sym typeface="Roboto"/>
              </a:rPr>
              <a:t>Names have to be precise.</a:t>
            </a:r>
            <a:endParaRPr sz="2400">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vi" sz="2400">
                <a:latin typeface="Roboto"/>
                <a:ea typeface="Roboto"/>
                <a:cs typeface="Roboto"/>
                <a:sym typeface="Roboto"/>
              </a:rPr>
              <a:t>Classes and objects should have noun or noun phrase names.</a:t>
            </a:r>
            <a:endParaRPr sz="2400">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vi" sz="2400">
                <a:latin typeface="Roboto"/>
                <a:ea typeface="Roboto"/>
                <a:cs typeface="Roboto"/>
                <a:sym typeface="Roboto"/>
              </a:rPr>
              <a:t>Methods should have verb or verb phrase names.</a:t>
            </a:r>
            <a:endParaRPr sz="2400">
              <a:latin typeface="Roboto"/>
              <a:ea typeface="Roboto"/>
              <a:cs typeface="Roboto"/>
              <a:sym typeface="Roboto"/>
            </a:endParaRPr>
          </a:p>
          <a:p>
            <a:pPr indent="0" lvl="0" marL="457200" rtl="0" algn="l">
              <a:spcBef>
                <a:spcPts val="0"/>
              </a:spcBef>
              <a:spcAft>
                <a:spcPts val="0"/>
              </a:spcAft>
              <a:buNone/>
            </a:pPr>
            <a:r>
              <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vi" sz="2400">
                <a:latin typeface="Roboto"/>
                <a:ea typeface="Roboto"/>
                <a:cs typeface="Roboto"/>
                <a:sym typeface="Roboto"/>
              </a:rPr>
              <a:t>The name of a method should describe what is done, not how it is done.</a:t>
            </a:r>
            <a:endParaRPr sz="24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4"/>
          <p:cNvPicPr preferRelativeResize="0"/>
          <p:nvPr/>
        </p:nvPicPr>
        <p:blipFill>
          <a:blip r:embed="rId3">
            <a:alphaModFix/>
          </a:blip>
          <a:stretch>
            <a:fillRect/>
          </a:stretch>
        </p:blipFill>
        <p:spPr>
          <a:xfrm>
            <a:off x="31787" y="1206650"/>
            <a:ext cx="9080424" cy="792475"/>
          </a:xfrm>
          <a:prstGeom prst="rect">
            <a:avLst/>
          </a:prstGeom>
          <a:noFill/>
          <a:ln>
            <a:noFill/>
          </a:ln>
        </p:spPr>
      </p:pic>
      <p:pic>
        <p:nvPicPr>
          <p:cNvPr id="192" name="Google Shape;192;p34"/>
          <p:cNvPicPr preferRelativeResize="0"/>
          <p:nvPr/>
        </p:nvPicPr>
        <p:blipFill>
          <a:blip r:embed="rId4">
            <a:alphaModFix/>
          </a:blip>
          <a:stretch>
            <a:fillRect/>
          </a:stretch>
        </p:blipFill>
        <p:spPr>
          <a:xfrm>
            <a:off x="0" y="2638150"/>
            <a:ext cx="9080426" cy="865723"/>
          </a:xfrm>
          <a:prstGeom prst="rect">
            <a:avLst/>
          </a:prstGeom>
          <a:noFill/>
          <a:ln>
            <a:noFill/>
          </a:ln>
        </p:spPr>
      </p:pic>
      <p:sp>
        <p:nvSpPr>
          <p:cNvPr id="193" name="Google Shape;193;p34"/>
          <p:cNvSpPr txBox="1"/>
          <p:nvPr/>
        </p:nvSpPr>
        <p:spPr>
          <a:xfrm>
            <a:off x="1647013" y="281250"/>
            <a:ext cx="5786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2400">
                <a:latin typeface="Roboto"/>
                <a:ea typeface="Roboto"/>
                <a:cs typeface="Roboto"/>
                <a:sym typeface="Roboto"/>
              </a:rPr>
              <a:t>Avoid disinformation</a:t>
            </a:r>
            <a:endParaRPr sz="240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419100" lvl="0" marL="457200" rtl="0" algn="l">
              <a:spcBef>
                <a:spcPts val="0"/>
              </a:spcBef>
              <a:spcAft>
                <a:spcPts val="0"/>
              </a:spcAft>
              <a:buSzPts val="3000"/>
              <a:buFont typeface="Roboto"/>
              <a:buChar char="-"/>
            </a:pPr>
            <a:r>
              <a:rPr lang="vi" sz="3000">
                <a:latin typeface="Roboto"/>
                <a:ea typeface="Roboto"/>
                <a:cs typeface="Roboto"/>
                <a:sym typeface="Roboto"/>
              </a:rPr>
              <a:t>Use pronounceable names</a:t>
            </a:r>
            <a:endParaRPr sz="3000">
              <a:latin typeface="Roboto"/>
              <a:ea typeface="Roboto"/>
              <a:cs typeface="Roboto"/>
              <a:sym typeface="Roboto"/>
            </a:endParaRPr>
          </a:p>
          <a:p>
            <a:pPr indent="0" lvl="0" marL="0" rtl="0" algn="l">
              <a:spcBef>
                <a:spcPts val="0"/>
              </a:spcBef>
              <a:spcAft>
                <a:spcPts val="0"/>
              </a:spcAft>
              <a:buNone/>
            </a:pPr>
            <a:r>
              <a:t/>
            </a:r>
            <a:endParaRPr sz="3000">
              <a:latin typeface="Roboto"/>
              <a:ea typeface="Roboto"/>
              <a:cs typeface="Roboto"/>
              <a:sym typeface="Roboto"/>
            </a:endParaRPr>
          </a:p>
          <a:p>
            <a:pPr indent="-419100" lvl="0" marL="457200" rtl="0" algn="l">
              <a:spcBef>
                <a:spcPts val="0"/>
              </a:spcBef>
              <a:spcAft>
                <a:spcPts val="0"/>
              </a:spcAft>
              <a:buSzPts val="3000"/>
              <a:buFont typeface="Roboto"/>
              <a:buChar char="-"/>
            </a:pPr>
            <a:r>
              <a:rPr lang="vi" sz="3000">
                <a:latin typeface="Roboto"/>
                <a:ea typeface="Roboto"/>
                <a:cs typeface="Roboto"/>
                <a:sym typeface="Roboto"/>
              </a:rPr>
              <a:t>Use searchable names</a:t>
            </a:r>
            <a:endParaRPr sz="3000">
              <a:latin typeface="Roboto"/>
              <a:ea typeface="Roboto"/>
              <a:cs typeface="Roboto"/>
              <a:sym typeface="Roboto"/>
            </a:endParaRPr>
          </a:p>
          <a:p>
            <a:pPr indent="0" lvl="0" marL="0" rtl="0" algn="l">
              <a:spcBef>
                <a:spcPts val="0"/>
              </a:spcBef>
              <a:spcAft>
                <a:spcPts val="0"/>
              </a:spcAft>
              <a:buNone/>
            </a:pPr>
            <a:r>
              <a:t/>
            </a:r>
            <a:endParaRPr sz="30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ctrTitle"/>
          </p:nvPr>
        </p:nvSpPr>
        <p:spPr>
          <a:xfrm>
            <a:off x="311700" y="311425"/>
            <a:ext cx="8520600" cy="1105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Function</a:t>
            </a:r>
            <a:endParaRPr/>
          </a:p>
        </p:txBody>
      </p:sp>
      <p:sp>
        <p:nvSpPr>
          <p:cNvPr id="204" name="Google Shape;204;p36"/>
          <p:cNvSpPr txBox="1"/>
          <p:nvPr>
            <p:ph idx="1" type="subTitle"/>
          </p:nvPr>
        </p:nvSpPr>
        <p:spPr>
          <a:xfrm>
            <a:off x="311700" y="1858500"/>
            <a:ext cx="8679300" cy="31746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Char char="-"/>
            </a:pPr>
            <a:r>
              <a:rPr lang="vi"/>
              <a:t>Short and small</a:t>
            </a:r>
            <a:endParaRPr/>
          </a:p>
          <a:p>
            <a:pPr indent="0" lvl="0" marL="457200" rtl="0" algn="l">
              <a:spcBef>
                <a:spcPts val="0"/>
              </a:spcBef>
              <a:spcAft>
                <a:spcPts val="0"/>
              </a:spcAft>
              <a:buNone/>
            </a:pPr>
            <a:r>
              <a:t/>
            </a:r>
            <a:endParaRPr/>
          </a:p>
          <a:p>
            <a:pPr indent="-406400" lvl="0" marL="457200" rtl="0" algn="l">
              <a:spcBef>
                <a:spcPts val="0"/>
              </a:spcBef>
              <a:spcAft>
                <a:spcPts val="0"/>
              </a:spcAft>
              <a:buSzPts val="2800"/>
              <a:buChar char="-"/>
            </a:pPr>
            <a:r>
              <a:rPr lang="vi"/>
              <a:t>Do one thing</a:t>
            </a:r>
            <a:endParaRPr/>
          </a:p>
          <a:p>
            <a:pPr indent="0" lvl="0" marL="0" rtl="0" algn="l">
              <a:spcBef>
                <a:spcPts val="0"/>
              </a:spcBef>
              <a:spcAft>
                <a:spcPts val="0"/>
              </a:spcAft>
              <a:buNone/>
            </a:pPr>
            <a:r>
              <a:t/>
            </a:r>
            <a:endParaRPr/>
          </a:p>
          <a:p>
            <a:pPr indent="-406400" lvl="0" marL="457200" rtl="0" algn="l">
              <a:spcBef>
                <a:spcPts val="0"/>
              </a:spcBef>
              <a:spcAft>
                <a:spcPts val="0"/>
              </a:spcAft>
              <a:buSzPts val="2800"/>
              <a:buChar char="-"/>
            </a:pPr>
            <a:r>
              <a:rPr lang="vi"/>
              <a:t>Have no side effect </a:t>
            </a:r>
            <a:endParaRPr/>
          </a:p>
          <a:p>
            <a:pPr indent="0" lvl="0" marL="45720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210" name="Google Shape;210;p3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211" name="Google Shape;211;p37"/>
          <p:cNvPicPr preferRelativeResize="0"/>
          <p:nvPr/>
        </p:nvPicPr>
        <p:blipFill>
          <a:blip r:embed="rId3">
            <a:alphaModFix/>
          </a:blip>
          <a:stretch>
            <a:fillRect/>
          </a:stretch>
        </p:blipFill>
        <p:spPr>
          <a:xfrm>
            <a:off x="0" y="372504"/>
            <a:ext cx="9144000" cy="2010992"/>
          </a:xfrm>
          <a:prstGeom prst="rect">
            <a:avLst/>
          </a:prstGeom>
          <a:noFill/>
          <a:ln>
            <a:noFill/>
          </a:ln>
        </p:spPr>
      </p:pic>
      <p:pic>
        <p:nvPicPr>
          <p:cNvPr id="212" name="Google Shape;212;p37"/>
          <p:cNvPicPr preferRelativeResize="0"/>
          <p:nvPr/>
        </p:nvPicPr>
        <p:blipFill>
          <a:blip r:embed="rId4">
            <a:alphaModFix/>
          </a:blip>
          <a:stretch>
            <a:fillRect/>
          </a:stretch>
        </p:blipFill>
        <p:spPr>
          <a:xfrm>
            <a:off x="1979050" y="3075250"/>
            <a:ext cx="4446694" cy="1211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ph type="ctrTitle"/>
          </p:nvPr>
        </p:nvSpPr>
        <p:spPr>
          <a:xfrm>
            <a:off x="311700" y="121700"/>
            <a:ext cx="8520600" cy="983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Useless Stuff</a:t>
            </a:r>
            <a:endParaRPr/>
          </a:p>
        </p:txBody>
      </p:sp>
      <p:sp>
        <p:nvSpPr>
          <p:cNvPr id="218" name="Google Shape;218;p38"/>
          <p:cNvSpPr txBox="1"/>
          <p:nvPr>
            <p:ph idx="1" type="subTitle"/>
          </p:nvPr>
        </p:nvSpPr>
        <p:spPr>
          <a:xfrm>
            <a:off x="311700" y="1808275"/>
            <a:ext cx="8520600" cy="26922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Char char="-"/>
            </a:pPr>
            <a:r>
              <a:rPr lang="vi"/>
              <a:t>Delete unused things </a:t>
            </a:r>
            <a:endParaRPr/>
          </a:p>
          <a:p>
            <a:pPr indent="0" lvl="0" marL="914400" rtl="0" algn="l">
              <a:spcBef>
                <a:spcPts val="0"/>
              </a:spcBef>
              <a:spcAft>
                <a:spcPts val="0"/>
              </a:spcAft>
              <a:buNone/>
            </a:pPr>
            <a:r>
              <a:t/>
            </a:r>
            <a:endParaRPr/>
          </a:p>
          <a:p>
            <a:pPr indent="-406400" lvl="0" marL="457200" rtl="0" algn="l">
              <a:spcBef>
                <a:spcPts val="0"/>
              </a:spcBef>
              <a:spcAft>
                <a:spcPts val="0"/>
              </a:spcAft>
              <a:buSzPts val="2800"/>
              <a:buChar char="-"/>
            </a:pPr>
            <a:r>
              <a:rPr lang="vi"/>
              <a:t>Inappropriate information</a:t>
            </a:r>
            <a:endParaRPr/>
          </a:p>
          <a:p>
            <a:pPr indent="0" lvl="0" marL="0" rtl="0" algn="l">
              <a:spcBef>
                <a:spcPts val="0"/>
              </a:spcBef>
              <a:spcAft>
                <a:spcPts val="0"/>
              </a:spcAft>
              <a:buNone/>
            </a:pPr>
            <a:r>
              <a:t/>
            </a:r>
            <a:endParaRPr/>
          </a:p>
          <a:p>
            <a:pPr indent="-406400" lvl="0" marL="457200" rtl="0" algn="l">
              <a:spcBef>
                <a:spcPts val="0"/>
              </a:spcBef>
              <a:spcAft>
                <a:spcPts val="0"/>
              </a:spcAft>
              <a:buSzPts val="2800"/>
              <a:buChar char="-"/>
            </a:pPr>
            <a:r>
              <a:rPr lang="vi"/>
              <a:t> Use comments for technical notes only.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type="ctrTitle"/>
          </p:nvPr>
        </p:nvSpPr>
        <p:spPr>
          <a:xfrm>
            <a:off x="261475" y="292500"/>
            <a:ext cx="8520600" cy="1344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Duplicate </a:t>
            </a:r>
            <a:endParaRPr/>
          </a:p>
        </p:txBody>
      </p:sp>
      <p:sp>
        <p:nvSpPr>
          <p:cNvPr id="224" name="Google Shape;224;p39"/>
          <p:cNvSpPr txBox="1"/>
          <p:nvPr>
            <p:ph idx="1" type="subTitle"/>
          </p:nvPr>
        </p:nvSpPr>
        <p:spPr>
          <a:xfrm>
            <a:off x="261475" y="2432275"/>
            <a:ext cx="8520600" cy="1817100"/>
          </a:xfrm>
          <a:prstGeom prst="rect">
            <a:avLst/>
          </a:prstGeom>
        </p:spPr>
        <p:txBody>
          <a:bodyPr anchorCtr="0" anchor="t" bIns="91425" lIns="91425" spcFirstLastPara="1" rIns="91425" wrap="square" tIns="91425">
            <a:normAutofit lnSpcReduction="10000"/>
          </a:bodyPr>
          <a:lstStyle/>
          <a:p>
            <a:pPr indent="-406400" lvl="0" marL="457200" rtl="0" algn="l">
              <a:spcBef>
                <a:spcPts val="0"/>
              </a:spcBef>
              <a:spcAft>
                <a:spcPts val="0"/>
              </a:spcAft>
              <a:buSzPts val="2800"/>
              <a:buChar char="-"/>
            </a:pPr>
            <a:r>
              <a:rPr lang="vi"/>
              <a:t>Code duplicates</a:t>
            </a:r>
            <a:endParaRPr/>
          </a:p>
          <a:p>
            <a:pPr indent="0" lvl="0" marL="0" rtl="0" algn="l">
              <a:spcBef>
                <a:spcPts val="0"/>
              </a:spcBef>
              <a:spcAft>
                <a:spcPts val="0"/>
              </a:spcAft>
              <a:buNone/>
            </a:pPr>
            <a:r>
              <a:t/>
            </a:r>
            <a:endParaRPr/>
          </a:p>
          <a:p>
            <a:pPr indent="-406400" lvl="0" marL="457200" rtl="0" algn="l">
              <a:spcBef>
                <a:spcPts val="0"/>
              </a:spcBef>
              <a:spcAft>
                <a:spcPts val="0"/>
              </a:spcAft>
              <a:buSzPts val="2800"/>
              <a:buChar char="-"/>
            </a:pPr>
            <a:r>
              <a:rPr lang="vi"/>
              <a:t>Design duplicates ( doing the same thing in a different way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0"/>
          <p:cNvSpPr txBox="1"/>
          <p:nvPr>
            <p:ph type="ctrTitle"/>
          </p:nvPr>
        </p:nvSpPr>
        <p:spPr>
          <a:xfrm>
            <a:off x="311700" y="252325"/>
            <a:ext cx="8520600" cy="1134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Exception Handling</a:t>
            </a:r>
            <a:endParaRPr/>
          </a:p>
        </p:txBody>
      </p:sp>
      <p:sp>
        <p:nvSpPr>
          <p:cNvPr id="230" name="Google Shape;230;p40"/>
          <p:cNvSpPr txBox="1"/>
          <p:nvPr>
            <p:ph idx="1" type="subTitle"/>
          </p:nvPr>
        </p:nvSpPr>
        <p:spPr>
          <a:xfrm>
            <a:off x="311700" y="2122500"/>
            <a:ext cx="8520600" cy="28902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Char char="-"/>
            </a:pPr>
            <a:r>
              <a:rPr lang="vi"/>
              <a:t>Catch Specific Exceptions</a:t>
            </a:r>
            <a:endParaRPr/>
          </a:p>
          <a:p>
            <a:pPr indent="0" lvl="0" marL="0" rtl="0" algn="l">
              <a:spcBef>
                <a:spcPts val="0"/>
              </a:spcBef>
              <a:spcAft>
                <a:spcPts val="0"/>
              </a:spcAft>
              <a:buNone/>
            </a:pPr>
            <a:r>
              <a:t/>
            </a:r>
            <a:endParaRPr/>
          </a:p>
          <a:p>
            <a:pPr indent="-406400" lvl="0" marL="457200" rtl="0" algn="l">
              <a:spcBef>
                <a:spcPts val="0"/>
              </a:spcBef>
              <a:spcAft>
                <a:spcPts val="0"/>
              </a:spcAft>
              <a:buSzPts val="2800"/>
              <a:buChar char="-"/>
            </a:pPr>
            <a:r>
              <a:rPr lang="vi"/>
              <a:t>Catch Where You Can React in a Meaningful Way</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SOLID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I. Planning</a:t>
            </a:r>
            <a:endParaRPr/>
          </a:p>
        </p:txBody>
      </p:sp>
      <p:sp>
        <p:nvSpPr>
          <p:cNvPr id="68" name="Google Shape;68;p15"/>
          <p:cNvSpPr txBox="1"/>
          <p:nvPr>
            <p:ph idx="1" type="body"/>
          </p:nvPr>
        </p:nvSpPr>
        <p:spPr>
          <a:xfrm>
            <a:off x="311700" y="1152475"/>
            <a:ext cx="8520600" cy="3990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vi"/>
              <a:t>Plan intern training for 3 months:</a:t>
            </a:r>
            <a:endParaRPr/>
          </a:p>
          <a:p>
            <a:pPr indent="-342900" lvl="0" marL="457200" rtl="0" algn="l">
              <a:spcBef>
                <a:spcPts val="1200"/>
              </a:spcBef>
              <a:spcAft>
                <a:spcPts val="0"/>
              </a:spcAft>
              <a:buSzPts val="1800"/>
              <a:buChar char="●"/>
            </a:pPr>
            <a:r>
              <a:rPr lang="vi"/>
              <a:t>Release in 3 months (12 weeks)</a:t>
            </a:r>
            <a:endParaRPr/>
          </a:p>
          <a:p>
            <a:pPr indent="-342900" lvl="0" marL="457200" rtl="0" algn="l">
              <a:spcBef>
                <a:spcPts val="0"/>
              </a:spcBef>
              <a:spcAft>
                <a:spcPts val="0"/>
              </a:spcAft>
              <a:buSzPts val="1800"/>
              <a:buChar char="●"/>
            </a:pPr>
            <a:r>
              <a:rPr lang="vi"/>
              <a:t>1-week sprint → 12 sprints in total</a:t>
            </a:r>
            <a:endParaRPr/>
          </a:p>
          <a:p>
            <a:pPr indent="-342900" lvl="0" marL="457200" rtl="0" algn="l">
              <a:spcBef>
                <a:spcPts val="0"/>
              </a:spcBef>
              <a:spcAft>
                <a:spcPts val="0"/>
              </a:spcAft>
              <a:buSzPts val="1800"/>
              <a:buChar char="●"/>
            </a:pPr>
            <a:r>
              <a:rPr lang="vi"/>
              <a:t>1-week sprint has 2 daily standings</a:t>
            </a:r>
            <a:endParaRPr/>
          </a:p>
          <a:p>
            <a:pPr indent="0" lvl="0" marL="0" rtl="0" algn="l">
              <a:spcBef>
                <a:spcPts val="1200"/>
              </a:spcBef>
              <a:spcAft>
                <a:spcPts val="0"/>
              </a:spcAft>
              <a:buNone/>
            </a:pPr>
            <a:r>
              <a:rPr lang="vi"/>
              <a:t>→ 3 levels of planning:</a:t>
            </a:r>
            <a:endParaRPr/>
          </a:p>
          <a:p>
            <a:pPr indent="-342900" lvl="0" marL="457200" rtl="0" algn="l">
              <a:spcBef>
                <a:spcPts val="1200"/>
              </a:spcBef>
              <a:spcAft>
                <a:spcPts val="0"/>
              </a:spcAft>
              <a:buSzPts val="1800"/>
              <a:buChar char="●"/>
            </a:pPr>
            <a:r>
              <a:rPr lang="vi"/>
              <a:t>Release planning</a:t>
            </a:r>
            <a:endParaRPr/>
          </a:p>
          <a:p>
            <a:pPr indent="-342900" lvl="0" marL="457200" rtl="0" algn="l">
              <a:spcBef>
                <a:spcPts val="0"/>
              </a:spcBef>
              <a:spcAft>
                <a:spcPts val="0"/>
              </a:spcAft>
              <a:buSzPts val="1800"/>
              <a:buChar char="●"/>
            </a:pPr>
            <a:r>
              <a:rPr lang="vi"/>
              <a:t>Sprint planning</a:t>
            </a:r>
            <a:endParaRPr/>
          </a:p>
          <a:p>
            <a:pPr indent="-342900" lvl="0" marL="457200" rtl="0" algn="l">
              <a:spcBef>
                <a:spcPts val="0"/>
              </a:spcBef>
              <a:spcAft>
                <a:spcPts val="0"/>
              </a:spcAft>
              <a:buSzPts val="1800"/>
              <a:buChar char="●"/>
            </a:pPr>
            <a:r>
              <a:rPr lang="vi"/>
              <a:t>Daily planning</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b="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2"/>
          <p:cNvSpPr txBox="1"/>
          <p:nvPr/>
        </p:nvSpPr>
        <p:spPr>
          <a:xfrm>
            <a:off x="396200" y="325450"/>
            <a:ext cx="4032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200">
                <a:latin typeface="Roboto"/>
                <a:ea typeface="Roboto"/>
                <a:cs typeface="Roboto"/>
                <a:sym typeface="Roboto"/>
              </a:rPr>
              <a:t>SOLID là gì ? </a:t>
            </a:r>
            <a:endParaRPr b="1" sz="2200">
              <a:latin typeface="Roboto"/>
              <a:ea typeface="Roboto"/>
              <a:cs typeface="Roboto"/>
              <a:sym typeface="Roboto"/>
            </a:endParaRPr>
          </a:p>
        </p:txBody>
      </p:sp>
      <p:sp>
        <p:nvSpPr>
          <p:cNvPr id="241" name="Google Shape;241;p42"/>
          <p:cNvSpPr txBox="1"/>
          <p:nvPr/>
        </p:nvSpPr>
        <p:spPr>
          <a:xfrm>
            <a:off x="396200" y="912675"/>
            <a:ext cx="8072400" cy="999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SzPts val="1800"/>
              <a:buFont typeface="Roboto Light"/>
              <a:buChar char="-"/>
            </a:pPr>
            <a:r>
              <a:rPr lang="vi" sz="1500">
                <a:solidFill>
                  <a:schemeClr val="dk1"/>
                </a:solidFill>
                <a:latin typeface="Roboto Light"/>
                <a:ea typeface="Roboto Light"/>
                <a:cs typeface="Roboto Light"/>
                <a:sym typeface="Roboto Light"/>
              </a:rPr>
              <a:t>SOLID là viết tắt của 5 chữ cái đầu trong 5 nguyên tắc thiết kế hướng đối tượng.Áp dụng những nguyên lý này vào sẽ giúp code của chúng ta dễ đọc, dễ hiểu và đặc biệt là dễ maintain hơn.</a:t>
            </a:r>
            <a:endParaRPr sz="1500">
              <a:solidFill>
                <a:schemeClr val="dk1"/>
              </a:solidFill>
              <a:latin typeface="Roboto Light"/>
              <a:ea typeface="Roboto Light"/>
              <a:cs typeface="Roboto Light"/>
              <a:sym typeface="Roboto Light"/>
            </a:endParaRPr>
          </a:p>
        </p:txBody>
      </p:sp>
      <p:pic>
        <p:nvPicPr>
          <p:cNvPr id="242" name="Google Shape;242;p42"/>
          <p:cNvPicPr preferRelativeResize="0"/>
          <p:nvPr/>
        </p:nvPicPr>
        <p:blipFill>
          <a:blip r:embed="rId3">
            <a:alphaModFix/>
          </a:blip>
          <a:stretch>
            <a:fillRect/>
          </a:stretch>
        </p:blipFill>
        <p:spPr>
          <a:xfrm>
            <a:off x="2274100" y="1701500"/>
            <a:ext cx="4595801" cy="305695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3"/>
          <p:cNvSpPr txBox="1"/>
          <p:nvPr/>
        </p:nvSpPr>
        <p:spPr>
          <a:xfrm>
            <a:off x="297150" y="332525"/>
            <a:ext cx="6445200" cy="4926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Roboto"/>
              <a:buAutoNum type="arabicPeriod"/>
            </a:pPr>
            <a:r>
              <a:rPr b="1" lang="vi" sz="2000">
                <a:latin typeface="Roboto"/>
                <a:ea typeface="Roboto"/>
                <a:cs typeface="Roboto"/>
                <a:sym typeface="Roboto"/>
              </a:rPr>
              <a:t>Single Responsibility Principle</a:t>
            </a:r>
            <a:endParaRPr b="1" sz="2000">
              <a:latin typeface="Roboto"/>
              <a:ea typeface="Roboto"/>
              <a:cs typeface="Roboto"/>
              <a:sym typeface="Roboto"/>
            </a:endParaRPr>
          </a:p>
        </p:txBody>
      </p:sp>
      <p:sp>
        <p:nvSpPr>
          <p:cNvPr id="248" name="Google Shape;248;p43"/>
          <p:cNvSpPr txBox="1"/>
          <p:nvPr/>
        </p:nvSpPr>
        <p:spPr>
          <a:xfrm>
            <a:off x="509400" y="820700"/>
            <a:ext cx="8185800" cy="969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Light"/>
              <a:buChar char="-"/>
            </a:pPr>
            <a:r>
              <a:rPr lang="vi" sz="1700">
                <a:latin typeface="Roboto Light"/>
                <a:ea typeface="Roboto Light"/>
                <a:cs typeface="Roboto Light"/>
                <a:sym typeface="Roboto Light"/>
              </a:rPr>
              <a:t>Mỗi Class chỉ nên giữ 1 trách nhiệm duy nhất.</a:t>
            </a:r>
            <a:endParaRPr sz="1700">
              <a:latin typeface="Roboto Light"/>
              <a:ea typeface="Roboto Light"/>
              <a:cs typeface="Roboto Light"/>
              <a:sym typeface="Roboto Light"/>
            </a:endParaRPr>
          </a:p>
          <a:p>
            <a:pPr indent="-336550" lvl="0" marL="457200" rtl="0" algn="l">
              <a:spcBef>
                <a:spcPts val="0"/>
              </a:spcBef>
              <a:spcAft>
                <a:spcPts val="0"/>
              </a:spcAft>
              <a:buSzPts val="1700"/>
              <a:buFont typeface="Roboto Light"/>
              <a:buChar char="-"/>
            </a:pPr>
            <a:r>
              <a:rPr lang="vi" sz="1700">
                <a:latin typeface="Roboto Light"/>
                <a:ea typeface="Roboto Light"/>
                <a:cs typeface="Roboto Light"/>
                <a:sym typeface="Roboto Light"/>
              </a:rPr>
              <a:t>Một class có quá nhiều chức năng sẽ trở nên cồng kềnh và trở nên khó đọc, khó maintain.</a:t>
            </a:r>
            <a:endParaRPr sz="1700">
              <a:latin typeface="Roboto Light"/>
              <a:ea typeface="Roboto Light"/>
              <a:cs typeface="Roboto Light"/>
              <a:sym typeface="Roboto Light"/>
            </a:endParaRPr>
          </a:p>
        </p:txBody>
      </p:sp>
      <p:sp>
        <p:nvSpPr>
          <p:cNvPr id="249" name="Google Shape;249;p43"/>
          <p:cNvSpPr txBox="1"/>
          <p:nvPr/>
        </p:nvSpPr>
        <p:spPr>
          <a:xfrm>
            <a:off x="509400" y="1782900"/>
            <a:ext cx="8037300" cy="969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Light"/>
              <a:buChar char="-"/>
            </a:pPr>
            <a:r>
              <a:rPr lang="vi" sz="1700">
                <a:latin typeface="Roboto Light"/>
                <a:ea typeface="Roboto Light"/>
                <a:cs typeface="Roboto Light"/>
                <a:sym typeface="Roboto Light"/>
              </a:rPr>
              <a:t>VD : Trong tình huống nhân viên của 1 công ty phần mềm phải làm 1 trong 3 việc sau: developer, tester, sale. Mỗi nhân viên có 1 chức vụ và từ các chức vụ này làm việc tương ứng. Khi đó nếu ta thiết kế như sau thì có được không?</a:t>
            </a:r>
            <a:endParaRPr sz="1700">
              <a:latin typeface="Roboto Light"/>
              <a:ea typeface="Roboto Light"/>
              <a:cs typeface="Roboto Light"/>
              <a:sym typeface="Roboto Light"/>
            </a:endParaRPr>
          </a:p>
        </p:txBody>
      </p:sp>
      <p:pic>
        <p:nvPicPr>
          <p:cNvPr id="250" name="Google Shape;250;p43"/>
          <p:cNvPicPr preferRelativeResize="0"/>
          <p:nvPr/>
        </p:nvPicPr>
        <p:blipFill>
          <a:blip r:embed="rId3">
            <a:alphaModFix/>
          </a:blip>
          <a:stretch>
            <a:fillRect/>
          </a:stretch>
        </p:blipFill>
        <p:spPr>
          <a:xfrm>
            <a:off x="916500" y="3070825"/>
            <a:ext cx="2946025" cy="14854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4"/>
          <p:cNvSpPr txBox="1"/>
          <p:nvPr/>
        </p:nvSpPr>
        <p:spPr>
          <a:xfrm>
            <a:off x="353750" y="325450"/>
            <a:ext cx="7754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900">
                <a:latin typeface="Roboto"/>
                <a:ea typeface="Roboto"/>
                <a:cs typeface="Roboto"/>
                <a:sym typeface="Roboto"/>
              </a:rPr>
              <a:t>2. 	Open/Closed Principle</a:t>
            </a:r>
            <a:endParaRPr b="1" sz="1900">
              <a:latin typeface="Roboto"/>
              <a:ea typeface="Roboto"/>
              <a:cs typeface="Roboto"/>
              <a:sym typeface="Roboto"/>
            </a:endParaRPr>
          </a:p>
        </p:txBody>
      </p:sp>
      <p:sp>
        <p:nvSpPr>
          <p:cNvPr id="256" name="Google Shape;256;p44"/>
          <p:cNvSpPr txBox="1"/>
          <p:nvPr/>
        </p:nvSpPr>
        <p:spPr>
          <a:xfrm>
            <a:off x="275925" y="834850"/>
            <a:ext cx="8433300" cy="12315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Light"/>
              <a:buChar char="-"/>
            </a:pPr>
            <a:r>
              <a:rPr lang="vi" sz="1700">
                <a:latin typeface="Roboto Light"/>
                <a:ea typeface="Roboto Light"/>
                <a:cs typeface="Roboto Light"/>
                <a:sym typeface="Roboto Light"/>
              </a:rPr>
              <a:t>Không được sửa đổi bên trong class, nhưng chúng ta có thể mở rộng nó.</a:t>
            </a:r>
            <a:endParaRPr sz="1700">
              <a:latin typeface="Roboto Light"/>
              <a:ea typeface="Roboto Light"/>
              <a:cs typeface="Roboto Light"/>
              <a:sym typeface="Roboto Light"/>
            </a:endParaRPr>
          </a:p>
          <a:p>
            <a:pPr indent="0" lvl="0" marL="0" rtl="0" algn="l">
              <a:spcBef>
                <a:spcPts val="0"/>
              </a:spcBef>
              <a:spcAft>
                <a:spcPts val="0"/>
              </a:spcAft>
              <a:buNone/>
            </a:pPr>
            <a:r>
              <a:t/>
            </a:r>
            <a:endParaRPr sz="1700">
              <a:latin typeface="Roboto Light"/>
              <a:ea typeface="Roboto Light"/>
              <a:cs typeface="Roboto Light"/>
              <a:sym typeface="Roboto Light"/>
            </a:endParaRPr>
          </a:p>
          <a:p>
            <a:pPr indent="-336550" lvl="0" marL="457200" rtl="0" algn="l">
              <a:spcBef>
                <a:spcPts val="0"/>
              </a:spcBef>
              <a:spcAft>
                <a:spcPts val="0"/>
              </a:spcAft>
              <a:buSzPts val="1700"/>
              <a:buFont typeface="Roboto Light"/>
              <a:buChar char="-"/>
            </a:pPr>
            <a:r>
              <a:rPr lang="vi" sz="1700">
                <a:latin typeface="Roboto Light"/>
                <a:ea typeface="Roboto Light"/>
                <a:cs typeface="Roboto Light"/>
                <a:sym typeface="Roboto Light"/>
              </a:rPr>
              <a:t>Theo nguyên lý này, mỗi khi chúng ta muốn thêm chức năng cho chương trình, chúng ta nên viết class mới mở rộng class cũ chứ không nên sửa đổi class cũ.</a:t>
            </a:r>
            <a:endParaRPr sz="1700">
              <a:latin typeface="Roboto Light"/>
              <a:ea typeface="Roboto Light"/>
              <a:cs typeface="Roboto Light"/>
              <a:sym typeface="Roboto Light"/>
            </a:endParaRPr>
          </a:p>
        </p:txBody>
      </p:sp>
      <p:sp>
        <p:nvSpPr>
          <p:cNvPr id="257" name="Google Shape;257;p44"/>
          <p:cNvSpPr txBox="1"/>
          <p:nvPr/>
        </p:nvSpPr>
        <p:spPr>
          <a:xfrm>
            <a:off x="353750" y="2044675"/>
            <a:ext cx="7725600" cy="7080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Light"/>
              <a:buChar char="-"/>
            </a:pPr>
            <a:r>
              <a:rPr lang="vi" sz="1700">
                <a:latin typeface="Roboto Light"/>
                <a:ea typeface="Roboto Light"/>
                <a:cs typeface="Roboto Light"/>
                <a:sym typeface="Roboto Light"/>
              </a:rPr>
              <a:t>VD: Ta cần 1 lớp đảm nhận việc kết nối đến CSDL. Thiết kế ban đầu chỉ có SQL Server và MySQL. Thiết kế ban đầu có dạng như sau:	</a:t>
            </a:r>
            <a:endParaRPr sz="1700">
              <a:latin typeface="Roboto Light"/>
              <a:ea typeface="Roboto Light"/>
              <a:cs typeface="Roboto Light"/>
              <a:sym typeface="Roboto Light"/>
            </a:endParaRPr>
          </a:p>
        </p:txBody>
      </p:sp>
      <p:pic>
        <p:nvPicPr>
          <p:cNvPr id="258" name="Google Shape;258;p44"/>
          <p:cNvPicPr preferRelativeResize="0"/>
          <p:nvPr/>
        </p:nvPicPr>
        <p:blipFill>
          <a:blip r:embed="rId3">
            <a:alphaModFix/>
          </a:blip>
          <a:stretch>
            <a:fillRect/>
          </a:stretch>
        </p:blipFill>
        <p:spPr>
          <a:xfrm>
            <a:off x="895250" y="2964900"/>
            <a:ext cx="3428575" cy="18464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5"/>
          <p:cNvSpPr txBox="1"/>
          <p:nvPr/>
        </p:nvSpPr>
        <p:spPr>
          <a:xfrm>
            <a:off x="566000" y="367900"/>
            <a:ext cx="3643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200">
                <a:latin typeface="Roboto"/>
                <a:ea typeface="Roboto"/>
                <a:cs typeface="Roboto"/>
                <a:sym typeface="Roboto"/>
              </a:rPr>
              <a:t>Giải pháp</a:t>
            </a:r>
            <a:endParaRPr b="1" sz="2200">
              <a:latin typeface="Roboto"/>
              <a:ea typeface="Roboto"/>
              <a:cs typeface="Roboto"/>
              <a:sym typeface="Roboto"/>
            </a:endParaRPr>
          </a:p>
        </p:txBody>
      </p:sp>
      <p:pic>
        <p:nvPicPr>
          <p:cNvPr id="264" name="Google Shape;264;p45"/>
          <p:cNvPicPr preferRelativeResize="0"/>
          <p:nvPr/>
        </p:nvPicPr>
        <p:blipFill>
          <a:blip r:embed="rId3">
            <a:alphaModFix/>
          </a:blip>
          <a:stretch>
            <a:fillRect/>
          </a:stretch>
        </p:blipFill>
        <p:spPr>
          <a:xfrm>
            <a:off x="4720575" y="842312"/>
            <a:ext cx="2930225" cy="1333325"/>
          </a:xfrm>
          <a:prstGeom prst="rect">
            <a:avLst/>
          </a:prstGeom>
          <a:noFill/>
          <a:ln>
            <a:noFill/>
          </a:ln>
        </p:spPr>
      </p:pic>
      <p:pic>
        <p:nvPicPr>
          <p:cNvPr id="265" name="Google Shape;265;p45"/>
          <p:cNvPicPr preferRelativeResize="0"/>
          <p:nvPr/>
        </p:nvPicPr>
        <p:blipFill>
          <a:blip r:embed="rId4">
            <a:alphaModFix/>
          </a:blip>
          <a:stretch>
            <a:fillRect/>
          </a:stretch>
        </p:blipFill>
        <p:spPr>
          <a:xfrm>
            <a:off x="4720575" y="2455399"/>
            <a:ext cx="2930225" cy="1237768"/>
          </a:xfrm>
          <a:prstGeom prst="rect">
            <a:avLst/>
          </a:prstGeom>
          <a:noFill/>
          <a:ln>
            <a:noFill/>
          </a:ln>
        </p:spPr>
      </p:pic>
      <p:pic>
        <p:nvPicPr>
          <p:cNvPr id="266" name="Google Shape;266;p45"/>
          <p:cNvPicPr preferRelativeResize="0"/>
          <p:nvPr/>
        </p:nvPicPr>
        <p:blipFill>
          <a:blip r:embed="rId5">
            <a:alphaModFix/>
          </a:blip>
          <a:stretch>
            <a:fillRect/>
          </a:stretch>
        </p:blipFill>
        <p:spPr>
          <a:xfrm>
            <a:off x="565997" y="2876325"/>
            <a:ext cx="3436400" cy="816850"/>
          </a:xfrm>
          <a:prstGeom prst="rect">
            <a:avLst/>
          </a:prstGeom>
          <a:noFill/>
          <a:ln>
            <a:noFill/>
          </a:ln>
        </p:spPr>
      </p:pic>
      <p:pic>
        <p:nvPicPr>
          <p:cNvPr id="267" name="Google Shape;267;p45"/>
          <p:cNvPicPr preferRelativeResize="0"/>
          <p:nvPr/>
        </p:nvPicPr>
        <p:blipFill>
          <a:blip r:embed="rId6">
            <a:alphaModFix/>
          </a:blip>
          <a:stretch>
            <a:fillRect/>
          </a:stretch>
        </p:blipFill>
        <p:spPr>
          <a:xfrm>
            <a:off x="566000" y="1018452"/>
            <a:ext cx="2895600" cy="9130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6"/>
          <p:cNvSpPr txBox="1"/>
          <p:nvPr/>
        </p:nvSpPr>
        <p:spPr>
          <a:xfrm>
            <a:off x="353750" y="325450"/>
            <a:ext cx="7754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200">
                <a:latin typeface="Roboto"/>
                <a:ea typeface="Roboto"/>
                <a:cs typeface="Roboto"/>
                <a:sym typeface="Roboto"/>
              </a:rPr>
              <a:t>3</a:t>
            </a:r>
            <a:r>
              <a:rPr b="1" lang="vi" sz="2200">
                <a:latin typeface="Roboto"/>
                <a:ea typeface="Roboto"/>
                <a:cs typeface="Roboto"/>
                <a:sym typeface="Roboto"/>
              </a:rPr>
              <a:t>. 	Liskov Substitution Principle</a:t>
            </a:r>
            <a:endParaRPr b="1" sz="2200">
              <a:latin typeface="Roboto"/>
              <a:ea typeface="Roboto"/>
              <a:cs typeface="Roboto"/>
              <a:sym typeface="Roboto"/>
            </a:endParaRPr>
          </a:p>
        </p:txBody>
      </p:sp>
      <p:sp>
        <p:nvSpPr>
          <p:cNvPr id="273" name="Google Shape;273;p46"/>
          <p:cNvSpPr txBox="1"/>
          <p:nvPr/>
        </p:nvSpPr>
        <p:spPr>
          <a:xfrm>
            <a:off x="339500" y="919750"/>
            <a:ext cx="7782600" cy="7473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1200"/>
              </a:spcBef>
              <a:spcAft>
                <a:spcPts val="0"/>
              </a:spcAft>
              <a:buSzPts val="1700"/>
              <a:buFont typeface="Roboto Light"/>
              <a:buChar char="-"/>
            </a:pPr>
            <a:r>
              <a:rPr lang="vi" sz="1700">
                <a:latin typeface="Roboto Light"/>
                <a:ea typeface="Roboto Light"/>
                <a:cs typeface="Roboto Light"/>
                <a:sym typeface="Roboto Light"/>
              </a:rPr>
              <a:t>Trong một chương trình, các object của class con có thể thay thế class cha mà không làm thay đổi tính đúng đắn của chương trình.</a:t>
            </a:r>
            <a:endParaRPr sz="1700">
              <a:latin typeface="Roboto Light"/>
              <a:ea typeface="Roboto Light"/>
              <a:cs typeface="Roboto Light"/>
              <a:sym typeface="Roboto Light"/>
            </a:endParaRPr>
          </a:p>
        </p:txBody>
      </p:sp>
      <p:pic>
        <p:nvPicPr>
          <p:cNvPr id="274" name="Google Shape;274;p46"/>
          <p:cNvPicPr preferRelativeResize="0"/>
          <p:nvPr/>
        </p:nvPicPr>
        <p:blipFill>
          <a:blip r:embed="rId3">
            <a:alphaModFix/>
          </a:blip>
          <a:stretch>
            <a:fillRect/>
          </a:stretch>
        </p:blipFill>
        <p:spPr>
          <a:xfrm>
            <a:off x="2317350" y="2017275"/>
            <a:ext cx="4290075" cy="2107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7"/>
          <p:cNvSpPr txBox="1"/>
          <p:nvPr/>
        </p:nvSpPr>
        <p:spPr>
          <a:xfrm>
            <a:off x="353750" y="325450"/>
            <a:ext cx="7754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200">
                <a:latin typeface="Roboto"/>
                <a:ea typeface="Roboto"/>
                <a:cs typeface="Roboto"/>
                <a:sym typeface="Roboto"/>
              </a:rPr>
              <a:t>4</a:t>
            </a:r>
            <a:r>
              <a:rPr b="1" lang="vi" sz="2200">
                <a:latin typeface="Roboto"/>
                <a:ea typeface="Roboto"/>
                <a:cs typeface="Roboto"/>
                <a:sym typeface="Roboto"/>
              </a:rPr>
              <a:t>. 	</a:t>
            </a:r>
            <a:r>
              <a:rPr b="1" lang="vi" sz="2200">
                <a:latin typeface="Roboto"/>
                <a:ea typeface="Roboto"/>
                <a:cs typeface="Roboto"/>
                <a:sym typeface="Roboto"/>
              </a:rPr>
              <a:t>Interface segregation principle</a:t>
            </a:r>
            <a:endParaRPr b="1" sz="2200">
              <a:latin typeface="Roboto"/>
              <a:ea typeface="Roboto"/>
              <a:cs typeface="Roboto"/>
              <a:sym typeface="Roboto"/>
            </a:endParaRPr>
          </a:p>
        </p:txBody>
      </p:sp>
      <p:sp>
        <p:nvSpPr>
          <p:cNvPr id="280" name="Google Shape;280;p47"/>
          <p:cNvSpPr txBox="1"/>
          <p:nvPr/>
        </p:nvSpPr>
        <p:spPr>
          <a:xfrm>
            <a:off x="353750" y="870225"/>
            <a:ext cx="8334300" cy="7473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1200"/>
              </a:spcBef>
              <a:spcAft>
                <a:spcPts val="0"/>
              </a:spcAft>
              <a:buSzPts val="1700"/>
              <a:buFont typeface="Roboto Light"/>
              <a:buChar char="-"/>
            </a:pPr>
            <a:r>
              <a:rPr lang="vi" sz="1700">
                <a:latin typeface="Roboto Light"/>
                <a:ea typeface="Roboto Light"/>
                <a:cs typeface="Roboto Light"/>
                <a:sym typeface="Roboto Light"/>
              </a:rPr>
              <a:t>T</a:t>
            </a:r>
            <a:r>
              <a:rPr lang="vi" sz="1700">
                <a:latin typeface="Roboto Light"/>
                <a:ea typeface="Roboto Light"/>
                <a:cs typeface="Roboto Light"/>
                <a:sym typeface="Roboto Light"/>
              </a:rPr>
              <a:t>hay vì dùng 1 interface lớn, ta nên tách thành nhiều interface nhỏ, với nhiều mục đích cụ thể.</a:t>
            </a:r>
            <a:endParaRPr sz="1700">
              <a:latin typeface="Roboto Light"/>
              <a:ea typeface="Roboto Light"/>
              <a:cs typeface="Roboto Light"/>
              <a:sym typeface="Roboto Light"/>
            </a:endParaRPr>
          </a:p>
        </p:txBody>
      </p:sp>
      <p:pic>
        <p:nvPicPr>
          <p:cNvPr id="281" name="Google Shape;281;p47"/>
          <p:cNvPicPr preferRelativeResize="0"/>
          <p:nvPr/>
        </p:nvPicPr>
        <p:blipFill>
          <a:blip r:embed="rId3">
            <a:alphaModFix/>
          </a:blip>
          <a:stretch>
            <a:fillRect/>
          </a:stretch>
        </p:blipFill>
        <p:spPr>
          <a:xfrm>
            <a:off x="3015838" y="2031250"/>
            <a:ext cx="3010125" cy="19731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8"/>
          <p:cNvSpPr txBox="1"/>
          <p:nvPr/>
        </p:nvSpPr>
        <p:spPr>
          <a:xfrm>
            <a:off x="516475" y="466950"/>
            <a:ext cx="79734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700">
                <a:latin typeface="Roboto Light"/>
                <a:ea typeface="Roboto Light"/>
                <a:cs typeface="Roboto Light"/>
                <a:sym typeface="Roboto Light"/>
              </a:rPr>
              <a:t>Thay vì để tất các các method trong 1 interface như trên, chúng ta có thể làm như sau:</a:t>
            </a:r>
            <a:endParaRPr sz="1700">
              <a:latin typeface="Roboto Light"/>
              <a:ea typeface="Roboto Light"/>
              <a:cs typeface="Roboto Light"/>
              <a:sym typeface="Roboto Light"/>
            </a:endParaRPr>
          </a:p>
        </p:txBody>
      </p:sp>
      <p:pic>
        <p:nvPicPr>
          <p:cNvPr id="287" name="Google Shape;287;p48"/>
          <p:cNvPicPr preferRelativeResize="0"/>
          <p:nvPr/>
        </p:nvPicPr>
        <p:blipFill>
          <a:blip r:embed="rId3">
            <a:alphaModFix/>
          </a:blip>
          <a:stretch>
            <a:fillRect/>
          </a:stretch>
        </p:blipFill>
        <p:spPr>
          <a:xfrm>
            <a:off x="661800" y="1174950"/>
            <a:ext cx="3519501" cy="1102850"/>
          </a:xfrm>
          <a:prstGeom prst="rect">
            <a:avLst/>
          </a:prstGeom>
          <a:noFill/>
          <a:ln>
            <a:noFill/>
          </a:ln>
        </p:spPr>
      </p:pic>
      <p:pic>
        <p:nvPicPr>
          <p:cNvPr id="288" name="Google Shape;288;p48"/>
          <p:cNvPicPr preferRelativeResize="0"/>
          <p:nvPr/>
        </p:nvPicPr>
        <p:blipFill>
          <a:blip r:embed="rId4">
            <a:alphaModFix/>
          </a:blip>
          <a:stretch>
            <a:fillRect/>
          </a:stretch>
        </p:blipFill>
        <p:spPr>
          <a:xfrm>
            <a:off x="661800" y="2536575"/>
            <a:ext cx="5793574" cy="1227300"/>
          </a:xfrm>
          <a:prstGeom prst="rect">
            <a:avLst/>
          </a:prstGeom>
          <a:noFill/>
          <a:ln>
            <a:noFill/>
          </a:ln>
        </p:spPr>
      </p:pic>
      <p:pic>
        <p:nvPicPr>
          <p:cNvPr id="289" name="Google Shape;289;p48"/>
          <p:cNvPicPr preferRelativeResize="0"/>
          <p:nvPr/>
        </p:nvPicPr>
        <p:blipFill>
          <a:blip r:embed="rId5">
            <a:alphaModFix/>
          </a:blip>
          <a:stretch>
            <a:fillRect/>
          </a:stretch>
        </p:blipFill>
        <p:spPr>
          <a:xfrm>
            <a:off x="647650" y="3923350"/>
            <a:ext cx="5821875" cy="100264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9"/>
          <p:cNvSpPr txBox="1"/>
          <p:nvPr/>
        </p:nvSpPr>
        <p:spPr>
          <a:xfrm>
            <a:off x="353750" y="325450"/>
            <a:ext cx="7754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200">
                <a:latin typeface="Roboto"/>
                <a:ea typeface="Roboto"/>
                <a:cs typeface="Roboto"/>
                <a:sym typeface="Roboto"/>
              </a:rPr>
              <a:t>5</a:t>
            </a:r>
            <a:r>
              <a:rPr b="1" lang="vi" sz="2200">
                <a:latin typeface="Roboto"/>
                <a:ea typeface="Roboto"/>
                <a:cs typeface="Roboto"/>
                <a:sym typeface="Roboto"/>
              </a:rPr>
              <a:t>. 	</a:t>
            </a:r>
            <a:r>
              <a:rPr b="1" lang="vi" sz="2200">
                <a:latin typeface="Roboto"/>
                <a:ea typeface="Roboto"/>
                <a:cs typeface="Roboto"/>
                <a:sym typeface="Roboto"/>
              </a:rPr>
              <a:t>Dependency inversion principle</a:t>
            </a:r>
            <a:endParaRPr b="1" sz="2200">
              <a:latin typeface="Roboto"/>
              <a:ea typeface="Roboto"/>
              <a:cs typeface="Roboto"/>
              <a:sym typeface="Roboto"/>
            </a:endParaRPr>
          </a:p>
        </p:txBody>
      </p:sp>
      <p:sp>
        <p:nvSpPr>
          <p:cNvPr id="295" name="Google Shape;295;p49"/>
          <p:cNvSpPr txBox="1"/>
          <p:nvPr/>
        </p:nvSpPr>
        <p:spPr>
          <a:xfrm>
            <a:off x="213800" y="817425"/>
            <a:ext cx="8187000" cy="969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Light"/>
              <a:buChar char="-"/>
            </a:pPr>
            <a:r>
              <a:rPr lang="vi" sz="1700">
                <a:latin typeface="Roboto Light"/>
                <a:ea typeface="Roboto Light"/>
                <a:cs typeface="Roboto Light"/>
                <a:sym typeface="Roboto Light"/>
              </a:rPr>
              <a:t>Các modules cấp cao không nên phụ thuộc vào các modules cấp thấp. Cả 2 nên phụ thuộc vào abstraction.</a:t>
            </a:r>
            <a:endParaRPr sz="1700">
              <a:latin typeface="Roboto Light"/>
              <a:ea typeface="Roboto Light"/>
              <a:cs typeface="Roboto Light"/>
              <a:sym typeface="Roboto Light"/>
            </a:endParaRPr>
          </a:p>
          <a:p>
            <a:pPr indent="-336550" lvl="0" marL="457200" rtl="0" algn="l">
              <a:spcBef>
                <a:spcPts val="0"/>
              </a:spcBef>
              <a:spcAft>
                <a:spcPts val="0"/>
              </a:spcAft>
              <a:buSzPts val="1700"/>
              <a:buFont typeface="Roboto Light"/>
              <a:buChar char="-"/>
            </a:pPr>
            <a:r>
              <a:rPr lang="vi" sz="1700">
                <a:latin typeface="Roboto Light"/>
                <a:ea typeface="Roboto Light"/>
                <a:cs typeface="Roboto Light"/>
                <a:sym typeface="Roboto Light"/>
              </a:rPr>
              <a:t>Interface (abstraction) không nên phụ thuộc vào chi tiết, mà ngược lại.</a:t>
            </a:r>
            <a:endParaRPr sz="1700">
              <a:latin typeface="Roboto Light"/>
              <a:ea typeface="Roboto Light"/>
              <a:cs typeface="Roboto Light"/>
              <a:sym typeface="Roboto Light"/>
            </a:endParaRPr>
          </a:p>
        </p:txBody>
      </p:sp>
      <p:sp>
        <p:nvSpPr>
          <p:cNvPr id="296" name="Google Shape;296;p49"/>
          <p:cNvSpPr txBox="1"/>
          <p:nvPr/>
        </p:nvSpPr>
        <p:spPr>
          <a:xfrm>
            <a:off x="207350" y="1836075"/>
            <a:ext cx="8046900" cy="446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Light"/>
              <a:buChar char="-"/>
            </a:pPr>
            <a:r>
              <a:rPr lang="vi" sz="1700">
                <a:latin typeface="Roboto Light"/>
                <a:ea typeface="Roboto Light"/>
                <a:cs typeface="Roboto Light"/>
                <a:sym typeface="Roboto Light"/>
              </a:rPr>
              <a:t>VD: </a:t>
            </a:r>
            <a:endParaRPr sz="1700">
              <a:latin typeface="Roboto Light"/>
              <a:ea typeface="Roboto Light"/>
              <a:cs typeface="Roboto Light"/>
              <a:sym typeface="Roboto Light"/>
            </a:endParaRPr>
          </a:p>
        </p:txBody>
      </p:sp>
      <p:pic>
        <p:nvPicPr>
          <p:cNvPr id="297" name="Google Shape;297;p49"/>
          <p:cNvPicPr preferRelativeResize="0"/>
          <p:nvPr/>
        </p:nvPicPr>
        <p:blipFill>
          <a:blip r:embed="rId3">
            <a:alphaModFix/>
          </a:blip>
          <a:stretch>
            <a:fillRect/>
          </a:stretch>
        </p:blipFill>
        <p:spPr>
          <a:xfrm>
            <a:off x="668050" y="2349450"/>
            <a:ext cx="4846389" cy="26024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0"/>
          <p:cNvSpPr txBox="1"/>
          <p:nvPr/>
        </p:nvSpPr>
        <p:spPr>
          <a:xfrm>
            <a:off x="402425" y="301825"/>
            <a:ext cx="7180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000">
                <a:latin typeface="Roboto"/>
                <a:ea typeface="Roboto"/>
                <a:cs typeface="Roboto"/>
                <a:sym typeface="Roboto"/>
              </a:rPr>
              <a:t>Giải pháp</a:t>
            </a:r>
            <a:endParaRPr b="1" sz="2000">
              <a:latin typeface="Roboto"/>
              <a:ea typeface="Roboto"/>
              <a:cs typeface="Roboto"/>
              <a:sym typeface="Roboto"/>
            </a:endParaRPr>
          </a:p>
        </p:txBody>
      </p:sp>
      <p:pic>
        <p:nvPicPr>
          <p:cNvPr id="303" name="Google Shape;303;p50"/>
          <p:cNvPicPr preferRelativeResize="0"/>
          <p:nvPr/>
        </p:nvPicPr>
        <p:blipFill>
          <a:blip r:embed="rId3">
            <a:alphaModFix/>
          </a:blip>
          <a:stretch>
            <a:fillRect/>
          </a:stretch>
        </p:blipFill>
        <p:spPr>
          <a:xfrm>
            <a:off x="531975" y="1632925"/>
            <a:ext cx="4587500" cy="3408775"/>
          </a:xfrm>
          <a:prstGeom prst="rect">
            <a:avLst/>
          </a:prstGeom>
          <a:noFill/>
          <a:ln>
            <a:noFill/>
          </a:ln>
        </p:spPr>
      </p:pic>
      <p:pic>
        <p:nvPicPr>
          <p:cNvPr id="304" name="Google Shape;304;p50"/>
          <p:cNvPicPr preferRelativeResize="0"/>
          <p:nvPr/>
        </p:nvPicPr>
        <p:blipFill>
          <a:blip r:embed="rId4">
            <a:alphaModFix/>
          </a:blip>
          <a:stretch>
            <a:fillRect/>
          </a:stretch>
        </p:blipFill>
        <p:spPr>
          <a:xfrm>
            <a:off x="531975" y="887450"/>
            <a:ext cx="3298501" cy="6524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51"/>
          <p:cNvPicPr preferRelativeResize="0"/>
          <p:nvPr/>
        </p:nvPicPr>
        <p:blipFill>
          <a:blip r:embed="rId3">
            <a:alphaModFix/>
          </a:blip>
          <a:stretch>
            <a:fillRect/>
          </a:stretch>
        </p:blipFill>
        <p:spPr>
          <a:xfrm>
            <a:off x="482425" y="245025"/>
            <a:ext cx="4996610" cy="652450"/>
          </a:xfrm>
          <a:prstGeom prst="rect">
            <a:avLst/>
          </a:prstGeom>
          <a:noFill/>
          <a:ln>
            <a:noFill/>
          </a:ln>
        </p:spPr>
      </p:pic>
      <p:pic>
        <p:nvPicPr>
          <p:cNvPr id="310" name="Google Shape;310;p51"/>
          <p:cNvPicPr preferRelativeResize="0"/>
          <p:nvPr/>
        </p:nvPicPr>
        <p:blipFill>
          <a:blip r:embed="rId4">
            <a:alphaModFix/>
          </a:blip>
          <a:stretch>
            <a:fillRect/>
          </a:stretch>
        </p:blipFill>
        <p:spPr>
          <a:xfrm>
            <a:off x="482425" y="1277050"/>
            <a:ext cx="4507837" cy="652450"/>
          </a:xfrm>
          <a:prstGeom prst="rect">
            <a:avLst/>
          </a:prstGeom>
          <a:noFill/>
          <a:ln>
            <a:noFill/>
          </a:ln>
        </p:spPr>
      </p:pic>
      <p:pic>
        <p:nvPicPr>
          <p:cNvPr id="311" name="Google Shape;311;p51"/>
          <p:cNvPicPr preferRelativeResize="0"/>
          <p:nvPr/>
        </p:nvPicPr>
        <p:blipFill>
          <a:blip r:embed="rId5">
            <a:alphaModFix/>
          </a:blip>
          <a:stretch>
            <a:fillRect/>
          </a:stretch>
        </p:blipFill>
        <p:spPr>
          <a:xfrm>
            <a:off x="482425" y="2309075"/>
            <a:ext cx="5600700" cy="1933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II. </a:t>
            </a:r>
            <a:r>
              <a:rPr lang="vi"/>
              <a:t>Estimation</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Estimation is not the same as commitment</a:t>
            </a:r>
            <a:endParaRPr/>
          </a:p>
          <a:p>
            <a:pPr indent="-342900" lvl="0" marL="457200" rtl="0" algn="l">
              <a:spcBef>
                <a:spcPts val="0"/>
              </a:spcBef>
              <a:spcAft>
                <a:spcPts val="0"/>
              </a:spcAft>
              <a:buSzPts val="1800"/>
              <a:buChar char="●"/>
            </a:pPr>
            <a:r>
              <a:rPr lang="vi"/>
              <a:t>Estimation should never be changed</a:t>
            </a:r>
            <a:endParaRPr/>
          </a:p>
          <a:p>
            <a:pPr indent="-342900" lvl="0" marL="457200" rtl="0" algn="l">
              <a:spcBef>
                <a:spcPts val="0"/>
              </a:spcBef>
              <a:spcAft>
                <a:spcPts val="0"/>
              </a:spcAft>
              <a:buSzPts val="1800"/>
              <a:buChar char="●"/>
            </a:pPr>
            <a:r>
              <a:rPr lang="vi"/>
              <a:t>Key concern: separate estimation of size and measuring of velocity</a:t>
            </a:r>
            <a:endParaRPr/>
          </a:p>
          <a:p>
            <a:pPr indent="0" lvl="0" marL="457200" rtl="0" algn="l">
              <a:spcBef>
                <a:spcPts val="1200"/>
              </a:spcBef>
              <a:spcAft>
                <a:spcPts val="1200"/>
              </a:spcAft>
              <a:buNone/>
            </a:pPr>
            <a:r>
              <a:t/>
            </a:r>
            <a:endParaRPr b="1"/>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Thread pool</a:t>
            </a:r>
            <a:endParaRPr/>
          </a:p>
        </p:txBody>
      </p:sp>
      <p:sp>
        <p:nvSpPr>
          <p:cNvPr id="317" name="Google Shape;317;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Thread pool là nơi chứa một lượng Thread nhất định và khi có task cần phải làm ta đưa các task đấy lần lượt vào các Thread trong Thread pool</a:t>
            </a:r>
            <a:endParaRPr/>
          </a:p>
        </p:txBody>
      </p:sp>
      <p:pic>
        <p:nvPicPr>
          <p:cNvPr id="318" name="Google Shape;318;p52"/>
          <p:cNvPicPr preferRelativeResize="0"/>
          <p:nvPr/>
        </p:nvPicPr>
        <p:blipFill>
          <a:blip r:embed="rId3">
            <a:alphaModFix/>
          </a:blip>
          <a:stretch>
            <a:fillRect/>
          </a:stretch>
        </p:blipFill>
        <p:spPr>
          <a:xfrm>
            <a:off x="1724025" y="1861900"/>
            <a:ext cx="5695950" cy="32194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Executor Service</a:t>
            </a:r>
            <a:endParaRPr/>
          </a:p>
        </p:txBody>
      </p:sp>
      <p:sp>
        <p:nvSpPr>
          <p:cNvPr id="324" name="Google Shape;324;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vi"/>
              <a:t>Executor Service là con của Executor, cung cấp các phương thức phục vụ cho xử lí bất đồng bộ hay shutdown một pool</a:t>
            </a:r>
            <a:endParaRPr/>
          </a:p>
          <a:p>
            <a:pPr indent="0" lvl="0" marL="0" rtl="0" algn="l">
              <a:spcBef>
                <a:spcPts val="1200"/>
              </a:spcBef>
              <a:spcAft>
                <a:spcPts val="0"/>
              </a:spcAft>
              <a:buNone/>
            </a:pPr>
            <a:r>
              <a:rPr lang="vi"/>
              <a:t>Một số hàm trong ExecutorService:</a:t>
            </a:r>
            <a:endParaRPr/>
          </a:p>
          <a:p>
            <a:pPr indent="0" lvl="0" marL="0" rtl="0" algn="l">
              <a:spcBef>
                <a:spcPts val="1200"/>
              </a:spcBef>
              <a:spcAft>
                <a:spcPts val="0"/>
              </a:spcAft>
              <a:buNone/>
            </a:pPr>
            <a:r>
              <a:rPr lang="vi"/>
              <a:t>	shutDown(): tắt pool, không nhận thêm task</a:t>
            </a:r>
            <a:endParaRPr/>
          </a:p>
          <a:p>
            <a:pPr indent="0" lvl="0" marL="0" rtl="0" algn="l">
              <a:spcBef>
                <a:spcPts val="1200"/>
              </a:spcBef>
              <a:spcAft>
                <a:spcPts val="0"/>
              </a:spcAft>
              <a:buNone/>
            </a:pPr>
            <a:r>
              <a:rPr lang="vi"/>
              <a:t>	submit (Runnable/Callable): đẩy task vào Queue đợi thread pool trống thì đưa vào</a:t>
            </a:r>
            <a:endParaRPr/>
          </a:p>
          <a:p>
            <a:pPr indent="0" lvl="0" marL="0" rtl="0" algn="l">
              <a:spcBef>
                <a:spcPts val="1200"/>
              </a:spcBef>
              <a:spcAft>
                <a:spcPts val="0"/>
              </a:spcAft>
              <a:buNone/>
            </a:pPr>
            <a:r>
              <a:rPr lang="vi"/>
              <a:t>	invokeAny(callables): Khi một task chạy thành công (hoàn thành không có exception) dừng tất cả các task còn lại</a:t>
            </a:r>
            <a:endParaRPr/>
          </a:p>
          <a:p>
            <a:pPr indent="0" lvl="0" marL="0" rtl="0" algn="l">
              <a:spcBef>
                <a:spcPts val="1200"/>
              </a:spcBef>
              <a:spcAft>
                <a:spcPts val="0"/>
              </a:spcAft>
              <a:buNone/>
            </a:pPr>
            <a:r>
              <a:rPr lang="vi"/>
              <a:t>	invokeAll(callables): chạy tất cả các task và trả về 1 list các future</a:t>
            </a:r>
            <a:endParaRPr/>
          </a:p>
          <a:p>
            <a:pPr indent="0" lvl="0" marL="0" rtl="0" algn="l">
              <a:spcBef>
                <a:spcPts val="1200"/>
              </a:spcBef>
              <a:spcAft>
                <a:spcPts val="1200"/>
              </a:spcAft>
              <a:buNone/>
            </a:pPr>
            <a:r>
              <a:rPr lang="vi"/>
              <a: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Các loại threadpool</a:t>
            </a:r>
            <a:endParaRPr/>
          </a:p>
        </p:txBody>
      </p:sp>
      <p:sp>
        <p:nvSpPr>
          <p:cNvPr id="330" name="Google Shape;330;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vi"/>
              <a:t>-ThreadpoolExecutor</a:t>
            </a:r>
            <a:endParaRPr/>
          </a:p>
          <a:p>
            <a:pPr indent="457200" lvl="0" marL="0" rtl="0" algn="l">
              <a:spcBef>
                <a:spcPts val="1200"/>
              </a:spcBef>
              <a:spcAft>
                <a:spcPts val="0"/>
              </a:spcAft>
              <a:buNone/>
            </a:pPr>
            <a:r>
              <a:rPr lang="vi"/>
              <a:t>-ForkJoinPool</a:t>
            </a:r>
            <a:endParaRPr/>
          </a:p>
          <a:p>
            <a:pPr indent="457200" lvl="0" marL="0" rtl="0" algn="l">
              <a:spcBef>
                <a:spcPts val="1200"/>
              </a:spcBef>
              <a:spcAft>
                <a:spcPts val="1200"/>
              </a:spcAft>
              <a:buNone/>
            </a:pPr>
            <a:r>
              <a:rPr lang="vi"/>
              <a:t>-ScheduledThreadPoolExecutor</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Callable</a:t>
            </a:r>
            <a:endParaRPr/>
          </a:p>
        </p:txBody>
      </p:sp>
      <p:sp>
        <p:nvSpPr>
          <p:cNvPr id="336" name="Google Shape;336;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Định nghĩa: là một interface mô tả một task có thể chạy không đồng bộ trên một thread riêng</a:t>
            </a:r>
            <a:endParaRPr/>
          </a:p>
          <a:p>
            <a:pPr indent="0" lvl="0" marL="0" rtl="0" algn="l">
              <a:spcBef>
                <a:spcPts val="1200"/>
              </a:spcBef>
              <a:spcAft>
                <a:spcPts val="1200"/>
              </a:spcAft>
              <a:buNone/>
            </a:pPr>
            <a:r>
              <a:rPr lang="vi"/>
              <a:t>implement Callable bắt buộc phải phải override hàm call, cho phép trả về 1 generic và throws exception</a:t>
            </a:r>
            <a:endParaRPr/>
          </a:p>
        </p:txBody>
      </p:sp>
      <p:pic>
        <p:nvPicPr>
          <p:cNvPr id="337" name="Google Shape;337;p55"/>
          <p:cNvPicPr preferRelativeResize="0"/>
          <p:nvPr/>
        </p:nvPicPr>
        <p:blipFill>
          <a:blip r:embed="rId3">
            <a:alphaModFix/>
          </a:blip>
          <a:stretch>
            <a:fillRect/>
          </a:stretch>
        </p:blipFill>
        <p:spPr>
          <a:xfrm>
            <a:off x="311700" y="2886438"/>
            <a:ext cx="4133850" cy="17240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Runnable vs Callable</a:t>
            </a:r>
            <a:endParaRPr/>
          </a:p>
        </p:txBody>
      </p:sp>
      <p:sp>
        <p:nvSpPr>
          <p:cNvPr id="343" name="Google Shape;343;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Giống: Cả hai đều là một interface được dùng để mô tả một task mà có thể chạy trên một thread riêng biệt</a:t>
            </a:r>
            <a:endParaRPr/>
          </a:p>
          <a:p>
            <a:pPr indent="0" lvl="0" marL="0" rtl="0" algn="l">
              <a:spcBef>
                <a:spcPts val="1200"/>
              </a:spcBef>
              <a:spcAft>
                <a:spcPts val="0"/>
              </a:spcAft>
              <a:buNone/>
            </a:pPr>
            <a:r>
              <a:rPr lang="vi"/>
              <a:t>Khác: </a:t>
            </a:r>
            <a:endParaRPr/>
          </a:p>
          <a:p>
            <a:pPr indent="0" lvl="0" marL="0" rtl="0" algn="l">
              <a:spcBef>
                <a:spcPts val="1200"/>
              </a:spcBef>
              <a:spcAft>
                <a:spcPts val="0"/>
              </a:spcAft>
              <a:buNone/>
            </a:pPr>
            <a:r>
              <a:rPr lang="vi"/>
              <a:t>Runnable không có giá trị trả về còn Callable thì có. Runnable không thể throw các checked exception mà chỉ có thể throw RuntimeException</a:t>
            </a:r>
            <a:endParaRPr/>
          </a:p>
          <a:p>
            <a:pPr indent="0" lvl="0" marL="0" rtl="0" algn="l">
              <a:spcBef>
                <a:spcPts val="1200"/>
              </a:spcBef>
              <a:spcAft>
                <a:spcPts val="12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Future</a:t>
            </a:r>
            <a:endParaRPr/>
          </a:p>
        </p:txBody>
      </p:sp>
      <p:sp>
        <p:nvSpPr>
          <p:cNvPr id="349" name="Google Shape;349;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Định nghĩa: là một interface miêu tả kết quả của của một phép tính toán không đồng bộ (callable). Future object có thể coi là một cách để xử lí kết quả của một task không đồng bộ.</a:t>
            </a:r>
            <a:endParaRPr/>
          </a:p>
          <a:p>
            <a:pPr indent="0" lvl="0" marL="0" rtl="0" algn="l">
              <a:spcBef>
                <a:spcPts val="1200"/>
              </a:spcBef>
              <a:spcAft>
                <a:spcPts val="1200"/>
              </a:spcAft>
              <a:buNone/>
            </a:pPr>
            <a:r>
              <a:rPr lang="vi"/>
              <a:t>Một số utility trong gói java concurrency có trả về một object Future (vd: ExecutorService)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Một số hàm trong future</a:t>
            </a:r>
            <a:endParaRPr/>
          </a:p>
        </p:txBody>
      </p:sp>
      <p:sp>
        <p:nvSpPr>
          <p:cNvPr id="355" name="Google Shape;355;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get (timeout, timeunit): lấy kết quả từ task. Không có param thì không timeout, có timeout thì sẽ đợi đến khi hết thời gian mà không có kết quả thì throw timeoutexception</a:t>
            </a:r>
            <a:endParaRPr/>
          </a:p>
          <a:p>
            <a:pPr indent="-342900" lvl="0" marL="457200" rtl="0" algn="l">
              <a:spcBef>
                <a:spcPts val="0"/>
              </a:spcBef>
              <a:spcAft>
                <a:spcPts val="0"/>
              </a:spcAft>
              <a:buSzPts val="1800"/>
              <a:buChar char="-"/>
            </a:pPr>
            <a:r>
              <a:rPr lang="vi"/>
              <a:t>isDone(): check task đã xong chưa</a:t>
            </a:r>
            <a:endParaRPr/>
          </a:p>
          <a:p>
            <a:pPr indent="-342900" lvl="0" marL="457200" rtl="0" algn="l">
              <a:spcBef>
                <a:spcPts val="0"/>
              </a:spcBef>
              <a:spcAft>
                <a:spcPts val="0"/>
              </a:spcAft>
              <a:buSzPts val="1800"/>
              <a:buChar char="-"/>
            </a:pPr>
            <a:r>
              <a:rPr lang="vi"/>
              <a:t>isCancelled(): check xem task có bị cancel không</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vi"/>
              <a:t>Một số hàm trong future</a:t>
            </a:r>
            <a:endParaRPr/>
          </a:p>
        </p:txBody>
      </p:sp>
      <p:sp>
        <p:nvSpPr>
          <p:cNvPr id="361" name="Google Shape;361;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boolean cancel(boolean mayInterruptIfRunning):</a:t>
            </a:r>
            <a:endParaRPr/>
          </a:p>
          <a:p>
            <a:pPr indent="0" lvl="0" marL="0" rtl="0" algn="l">
              <a:spcBef>
                <a:spcPts val="1200"/>
              </a:spcBef>
              <a:spcAft>
                <a:spcPts val="0"/>
              </a:spcAft>
              <a:buClr>
                <a:schemeClr val="dk1"/>
              </a:buClr>
              <a:buSzPts val="1100"/>
              <a:buFont typeface="Arial"/>
              <a:buNone/>
            </a:pPr>
            <a:r>
              <a:rPr lang="vi"/>
              <a:t>	Cố gắng dừng task. False nếu task đã hoàn thành. Nếu task chưa chạy thì không bao giờ chạy, trả về true. Nếu task đang chạy, param </a:t>
            </a:r>
            <a:r>
              <a:rPr lang="vi"/>
              <a:t>mayInterruptIfRunning quyết định xem có interrupt task đang chạy để dừng task hay không</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vi"/>
              <a:t>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Future task</a:t>
            </a:r>
            <a:endParaRPr/>
          </a:p>
        </p:txBody>
      </p:sp>
      <p:sp>
        <p:nvSpPr>
          <p:cNvPr id="367" name="Google Shape;367;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Là một class đóng vai trò là một phép tính toán không đồng bộ. Có thể dùng để wrap một Runnable hay một Callable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vi"/>
              <a:t>Futuretask cũng có thể được đẩy vào một executorService </a:t>
            </a:r>
            <a:endParaRPr/>
          </a:p>
          <a:p>
            <a:pPr indent="0" lvl="0" marL="0" rtl="0" algn="l">
              <a:spcBef>
                <a:spcPts val="1200"/>
              </a:spcBef>
              <a:spcAft>
                <a:spcPts val="120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Future vs FutureTask</a:t>
            </a:r>
            <a:endParaRPr/>
          </a:p>
        </p:txBody>
      </p:sp>
      <p:sp>
        <p:nvSpPr>
          <p:cNvPr id="373" name="Google Shape;373;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Future được dùng như một kết quả của một phép tính không đồng bộ, còn FutureTask có ý nghĩa như một Thread(Callable) hay Thread(Runnable)</a:t>
            </a:r>
            <a:endParaRPr/>
          </a:p>
          <a:p>
            <a:pPr indent="0" lvl="0" marL="0" rtl="0" algn="l">
              <a:spcBef>
                <a:spcPts val="1200"/>
              </a:spcBef>
              <a:spcAft>
                <a:spcPts val="1200"/>
              </a:spcAft>
              <a:buNone/>
            </a:pPr>
            <a:r>
              <a:rPr lang="vi"/>
              <a:t>FutureTask cũng support các hàm của Future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II. </a:t>
            </a:r>
            <a:r>
              <a:rPr lang="vi"/>
              <a:t>Estimation</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t>Story points - Measure size:</a:t>
            </a:r>
            <a:endParaRPr b="1"/>
          </a:p>
          <a:p>
            <a:pPr indent="-342900" lvl="0" marL="457200" rtl="0" algn="l">
              <a:spcBef>
                <a:spcPts val="1200"/>
              </a:spcBef>
              <a:spcAft>
                <a:spcPts val="0"/>
              </a:spcAft>
              <a:buSzPts val="1800"/>
              <a:buChar char="●"/>
            </a:pPr>
            <a:r>
              <a:rPr lang="vi"/>
              <a:t>Relative measure of the size of a feature</a:t>
            </a:r>
            <a:endParaRPr/>
          </a:p>
          <a:p>
            <a:pPr indent="-342900" lvl="0" marL="457200" rtl="0" algn="l">
              <a:spcBef>
                <a:spcPts val="0"/>
              </a:spcBef>
              <a:spcAft>
                <a:spcPts val="0"/>
              </a:spcAft>
              <a:buSzPts val="1800"/>
              <a:buChar char="●"/>
            </a:pPr>
            <a:r>
              <a:rPr lang="vi"/>
              <a:t>Based on effort to take feature from requirements to deliverable product</a:t>
            </a:r>
            <a:endParaRPr/>
          </a:p>
          <a:p>
            <a:pPr indent="-342900" lvl="0" marL="457200" rtl="0" algn="l">
              <a:spcBef>
                <a:spcPts val="0"/>
              </a:spcBef>
              <a:spcAft>
                <a:spcPts val="0"/>
              </a:spcAft>
              <a:buSzPts val="1800"/>
              <a:buChar char="●"/>
            </a:pPr>
            <a:r>
              <a:rPr lang="vi"/>
              <a:t>Using non-linear scale: gaps between values increase as scale increases (1, 2, 3, 5, 8, 20, 40, 100,...)</a:t>
            </a:r>
            <a:endParaRPr/>
          </a:p>
          <a:p>
            <a:pPr indent="0" lvl="0" marL="457200" rtl="0" algn="l">
              <a:spcBef>
                <a:spcPts val="1200"/>
              </a:spcBef>
              <a:spcAft>
                <a:spcPts val="1200"/>
              </a:spcAft>
              <a:buNone/>
            </a:pPr>
            <a:r>
              <a:t/>
            </a:r>
            <a:endParaRPr b="1"/>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Hạn chế của Future</a:t>
            </a:r>
            <a:endParaRPr/>
          </a:p>
        </p:txBody>
      </p:sp>
      <p:sp>
        <p:nvSpPr>
          <p:cNvPr id="379" name="Google Shape;379;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hàm get() của Future block hàm main cho đến khi nhận được kết quả</a:t>
            </a:r>
            <a:endParaRPr/>
          </a:p>
          <a:p>
            <a:pPr indent="-342900" lvl="0" marL="457200" rtl="0" algn="l">
              <a:spcBef>
                <a:spcPts val="0"/>
              </a:spcBef>
              <a:spcAft>
                <a:spcPts val="0"/>
              </a:spcAft>
              <a:buSzPts val="1800"/>
              <a:buChar char="-"/>
            </a:pPr>
            <a:r>
              <a:rPr lang="vi"/>
              <a:t>không có cơ chế tạo ra kết quả tạm thời trong trường hợp không thể nhận kết quả</a:t>
            </a:r>
            <a:endParaRPr/>
          </a:p>
          <a:p>
            <a:pPr indent="-342900" lvl="0" marL="457200" rtl="0" algn="l">
              <a:spcBef>
                <a:spcPts val="0"/>
              </a:spcBef>
              <a:spcAft>
                <a:spcPts val="0"/>
              </a:spcAft>
              <a:buSzPts val="1800"/>
              <a:buChar char="-"/>
            </a:pPr>
            <a:r>
              <a:rPr lang="vi"/>
              <a:t>không có cơ chế tự tạo chuỗi xử lí để đưa kết quả từ future vào một phép xử lý kế tiếp</a:t>
            </a:r>
            <a:endParaRPr/>
          </a:p>
          <a:p>
            <a:pPr indent="-342900" lvl="0" marL="457200" rtl="0" algn="l">
              <a:spcBef>
                <a:spcPts val="0"/>
              </a:spcBef>
              <a:spcAft>
                <a:spcPts val="0"/>
              </a:spcAft>
              <a:buSzPts val="1800"/>
              <a:buChar char="-"/>
            </a:pPr>
            <a:r>
              <a:rPr lang="vi"/>
              <a:t>không có cơ chế tự handle exception</a:t>
            </a:r>
            <a:endParaRPr/>
          </a:p>
          <a:p>
            <a:pPr indent="-342900" lvl="0" marL="457200" rtl="0" algn="l">
              <a:spcBef>
                <a:spcPts val="0"/>
              </a:spcBef>
              <a:spcAft>
                <a:spcPts val="0"/>
              </a:spcAft>
              <a:buSzPts val="1800"/>
              <a:buChar char="-"/>
            </a:pPr>
            <a:r>
              <a:rPr lang="vi"/>
              <a:t>không có cơ chế chạy nhiều future song song rồi tổng hợp lại</a:t>
            </a:r>
            <a:endParaRPr/>
          </a:p>
          <a:p>
            <a:pPr indent="0" lvl="0" marL="0" rtl="0" algn="l">
              <a:spcBef>
                <a:spcPts val="1200"/>
              </a:spcBef>
              <a:spcAft>
                <a:spcPts val="1200"/>
              </a:spcAft>
              <a:buNone/>
            </a:pPr>
            <a:r>
              <a:rPr lang="vi"/>
              <a:t>=&gt; Giải quyết bằng CompletableFuture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CompletableFuture</a:t>
            </a:r>
            <a:endParaRPr/>
          </a:p>
        </p:txBody>
      </p:sp>
      <p:sp>
        <p:nvSpPr>
          <p:cNvPr id="385" name="Google Shape;385;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Định nghĩa: là một class được dùng để lập trình bất đồng bộ</a:t>
            </a:r>
            <a:endParaRPr/>
          </a:p>
          <a:p>
            <a:pPr indent="0" lvl="0" marL="0" rtl="0" algn="l">
              <a:spcBef>
                <a:spcPts val="1200"/>
              </a:spcBef>
              <a:spcAft>
                <a:spcPts val="1200"/>
              </a:spcAft>
              <a:buNone/>
            </a:pPr>
            <a:r>
              <a:rPr lang="vi"/>
              <a:t>CompletableFuture implements Future interface và CompletitionStage interface cho nên có thể sử dụng được các phương thức của cả hai</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Completion Stage</a:t>
            </a:r>
            <a:endParaRPr/>
          </a:p>
        </p:txBody>
      </p:sp>
      <p:sp>
        <p:nvSpPr>
          <p:cNvPr id="391" name="Google Shape;391;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vi"/>
              <a:t>là một interface để thể hiện một hay một chuỗi các tính toán (có thể đồng bộ hoặc không đồng bộ). Đa phần các method trong interface trả về một instance CompletionStage nên từ đó ta có thể tạo ra một chuỗi các task liên tiếp nhau. Các method được define trong interface thực hiện một trong các mục đích sau:</a:t>
            </a:r>
            <a:endParaRPr/>
          </a:p>
          <a:p>
            <a:pPr indent="0" lvl="0" marL="0" rtl="0" algn="l">
              <a:spcBef>
                <a:spcPts val="1200"/>
              </a:spcBef>
              <a:spcAft>
                <a:spcPts val="0"/>
              </a:spcAft>
              <a:buNone/>
            </a:pPr>
            <a:r>
              <a:rPr lang="vi"/>
              <a:t>	method để transform một kết quả trước</a:t>
            </a:r>
            <a:endParaRPr/>
          </a:p>
          <a:p>
            <a:pPr indent="0" lvl="0" marL="0" rtl="0" algn="l">
              <a:spcBef>
                <a:spcPts val="1200"/>
              </a:spcBef>
              <a:spcAft>
                <a:spcPts val="0"/>
              </a:spcAft>
              <a:buNone/>
            </a:pPr>
            <a:r>
              <a:rPr lang="vi"/>
              <a:t>	method để consume kết quả (nhận param trả về void)</a:t>
            </a:r>
            <a:endParaRPr/>
          </a:p>
          <a:p>
            <a:pPr indent="0" lvl="0" marL="0" rtl="0" algn="l">
              <a:spcBef>
                <a:spcPts val="1200"/>
              </a:spcBef>
              <a:spcAft>
                <a:spcPts val="0"/>
              </a:spcAft>
              <a:buNone/>
            </a:pPr>
            <a:r>
              <a:rPr lang="vi"/>
              <a:t>	method để chạy một logic khác</a:t>
            </a:r>
            <a:endParaRPr/>
          </a:p>
          <a:p>
            <a:pPr indent="457200" lvl="0" marL="0" rtl="0" algn="l">
              <a:spcBef>
                <a:spcPts val="1200"/>
              </a:spcBef>
              <a:spcAft>
                <a:spcPts val="0"/>
              </a:spcAft>
              <a:buNone/>
            </a:pPr>
            <a:r>
              <a:rPr lang="vi"/>
              <a:t>method để xử lí lỗi</a:t>
            </a:r>
            <a:endParaRPr/>
          </a:p>
          <a:p>
            <a:pPr indent="0" lvl="0" marL="0" rtl="0" algn="l">
              <a:spcBef>
                <a:spcPts val="1200"/>
              </a:spcBef>
              <a:spcAft>
                <a:spcPts val="1200"/>
              </a:spcAft>
              <a:buNone/>
            </a:pPr>
            <a:r>
              <a:rPr lang="vi"/>
              <a:t>	method để tương tác với một CompletionStage khác</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Một số hàm trong CompletionStage</a:t>
            </a:r>
            <a:endParaRPr/>
          </a:p>
        </p:txBody>
      </p:sp>
      <p:sp>
        <p:nvSpPr>
          <p:cNvPr id="397" name="Google Shape;397;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thenApply(): nhận kết quả trước làm param đổi sang một kết quả khác</a:t>
            </a:r>
            <a:endParaRPr/>
          </a:p>
          <a:p>
            <a:pPr indent="-342900" lvl="0" marL="457200" rtl="0" algn="l">
              <a:spcBef>
                <a:spcPts val="0"/>
              </a:spcBef>
              <a:spcAft>
                <a:spcPts val="0"/>
              </a:spcAft>
              <a:buSzPts val="1800"/>
              <a:buChar char="-"/>
            </a:pPr>
            <a:r>
              <a:rPr lang="vi"/>
              <a:t>thenAccept(): nhận kết quả trước làm param, trả về void</a:t>
            </a:r>
            <a:endParaRPr/>
          </a:p>
          <a:p>
            <a:pPr indent="-342900" lvl="0" marL="457200" rtl="0" algn="l">
              <a:spcBef>
                <a:spcPts val="0"/>
              </a:spcBef>
              <a:spcAft>
                <a:spcPts val="0"/>
              </a:spcAft>
              <a:buSzPts val="1800"/>
              <a:buChar char="-"/>
            </a:pPr>
            <a:r>
              <a:rPr lang="vi"/>
              <a:t>handle() và exceptionally(): xử lí các exception trong chuỗi các tính toán</a:t>
            </a:r>
            <a:endParaRPr/>
          </a:p>
          <a:p>
            <a:pPr indent="-342900" lvl="0" marL="457200" rtl="0" algn="l">
              <a:spcBef>
                <a:spcPts val="0"/>
              </a:spcBef>
              <a:spcAft>
                <a:spcPts val="0"/>
              </a:spcAft>
              <a:buSzPts val="1800"/>
              <a:buChar char="-"/>
            </a:pPr>
            <a:r>
              <a:rPr lang="vi"/>
              <a:t>thenCombine(): tổng hợp 2 completitionStage khác nhau</a:t>
            </a:r>
            <a:endParaRPr/>
          </a:p>
          <a:p>
            <a:pPr indent="-342900" lvl="0" marL="457200" rtl="0" algn="l">
              <a:spcBef>
                <a:spcPts val="0"/>
              </a:spcBef>
              <a:spcAft>
                <a:spcPts val="0"/>
              </a:spcAft>
              <a:buSzPts val="1800"/>
              <a:buChar char="-"/>
            </a:pPr>
            <a:r>
              <a:rPr lang="vi"/>
              <a:t>thenCompose(): giống thenApply nhưng sử dụng khi kết quả trả về là một completable future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9285"/>
              <a:buFont typeface="Arial"/>
              <a:buNone/>
            </a:pPr>
            <a:r>
              <a:rPr lang="vi"/>
              <a:t>ScheduledThreadPoolExecutor</a:t>
            </a:r>
            <a:endParaRPr/>
          </a:p>
        </p:txBody>
      </p:sp>
      <p:sp>
        <p:nvSpPr>
          <p:cNvPr id="403" name="Google Shape;403;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là một class extend ThreadPoolExecutor và implement ScheduledExecutorService</a:t>
            </a:r>
            <a:endParaRPr/>
          </a:p>
          <a:p>
            <a:pPr indent="0" lvl="0" marL="0" rtl="0" algn="l">
              <a:spcBef>
                <a:spcPts val="1200"/>
              </a:spcBef>
              <a:spcAft>
                <a:spcPts val="1200"/>
              </a:spcAft>
              <a:buNone/>
            </a:pPr>
            <a:r>
              <a:rPr lang="vi"/>
              <a:t>-&gt; có thể tạo một Threadpool và thực hiện một số chức năng lên lịch cho task như delay thời gian chạy task hay chạy lại một task nhiều lần sau một khoảng thời gian</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ThreadPoolExecutor</a:t>
            </a:r>
            <a:endParaRPr/>
          </a:p>
        </p:txBody>
      </p:sp>
      <p:sp>
        <p:nvSpPr>
          <p:cNvPr id="409" name="Google Shape;409;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ThreadPoolExecutor là class cung cấp giải pháp tạo và quản lí threadpool trong java ngoài một số feature đã được cung cấp sẵn bởi executors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Cách hoạt động ThreadPoolExecutor</a:t>
            </a:r>
            <a:endParaRPr/>
          </a:p>
        </p:txBody>
      </p:sp>
      <p:sp>
        <p:nvSpPr>
          <p:cNvPr id="415" name="Google Shape;415;p6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16" name="Google Shape;416;p68"/>
          <p:cNvPicPr preferRelativeResize="0"/>
          <p:nvPr/>
        </p:nvPicPr>
        <p:blipFill>
          <a:blip r:embed="rId3">
            <a:alphaModFix/>
          </a:blip>
          <a:stretch>
            <a:fillRect/>
          </a:stretch>
        </p:blipFill>
        <p:spPr>
          <a:xfrm>
            <a:off x="453963" y="1270313"/>
            <a:ext cx="3857625" cy="2943225"/>
          </a:xfrm>
          <a:prstGeom prst="rect">
            <a:avLst/>
          </a:prstGeom>
          <a:noFill/>
          <a:ln>
            <a:noFill/>
          </a:ln>
        </p:spPr>
      </p:pic>
      <p:sp>
        <p:nvSpPr>
          <p:cNvPr id="417" name="Google Shape;417;p6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vi" sz="1200">
                <a:solidFill>
                  <a:srgbClr val="3F3F3F"/>
                </a:solidFill>
                <a:highlight>
                  <a:srgbClr val="FFFFFF"/>
                </a:highlight>
              </a:rPr>
              <a:t>Nếu số thread đang chạy nhỏ hơn corePoolSize, một thread mới được tạo ra submit vào pool để thực thi, cho dù có thread đang rảnh trong pool.</a:t>
            </a:r>
            <a:endParaRPr sz="1200">
              <a:solidFill>
                <a:srgbClr val="3F3F3F"/>
              </a:solidFill>
              <a:highlight>
                <a:srgbClr val="FFFFFF"/>
              </a:highlight>
            </a:endParaRPr>
          </a:p>
          <a:p>
            <a:pPr indent="0" lvl="0" marL="0" rtl="0" algn="l">
              <a:spcBef>
                <a:spcPts val="3600"/>
              </a:spcBef>
              <a:spcAft>
                <a:spcPts val="0"/>
              </a:spcAft>
              <a:buNone/>
            </a:pPr>
            <a:r>
              <a:rPr lang="vi" sz="1200">
                <a:solidFill>
                  <a:srgbClr val="3F3F3F"/>
                </a:solidFill>
                <a:highlight>
                  <a:srgbClr val="FFFFFF"/>
                </a:highlight>
              </a:rPr>
              <a:t>Nếu số thread đang chạy bằng corePoolSize, task đó được lưu vào blocking queue.</a:t>
            </a:r>
            <a:endParaRPr sz="1200">
              <a:solidFill>
                <a:srgbClr val="3F3F3F"/>
              </a:solidFill>
              <a:highlight>
                <a:srgbClr val="FFFFFF"/>
              </a:highlight>
            </a:endParaRPr>
          </a:p>
          <a:p>
            <a:pPr indent="0" lvl="0" marL="0" rtl="0" algn="l">
              <a:spcBef>
                <a:spcPts val="3600"/>
              </a:spcBef>
              <a:spcAft>
                <a:spcPts val="0"/>
              </a:spcAft>
              <a:buNone/>
            </a:pPr>
            <a:r>
              <a:rPr lang="vi" sz="1200">
                <a:solidFill>
                  <a:srgbClr val="3F3F3F"/>
                </a:solidFill>
                <a:highlight>
                  <a:srgbClr val="FFFFFF"/>
                </a:highlight>
              </a:rPr>
              <a:t>Nếu queue full, số thread nhỏ hơn maximumPoolSize , thread mới được tạo ra.</a:t>
            </a:r>
            <a:endParaRPr sz="1200">
              <a:solidFill>
                <a:srgbClr val="3F3F3F"/>
              </a:solidFill>
              <a:highlight>
                <a:srgbClr val="FFFFFF"/>
              </a:highlight>
            </a:endParaRPr>
          </a:p>
          <a:p>
            <a:pPr indent="0" lvl="0" marL="0" rtl="0" algn="l">
              <a:spcBef>
                <a:spcPts val="3600"/>
              </a:spcBef>
              <a:spcAft>
                <a:spcPts val="0"/>
              </a:spcAft>
              <a:buNone/>
            </a:pPr>
            <a:r>
              <a:rPr lang="vi" sz="1200">
                <a:solidFill>
                  <a:srgbClr val="3F3F3F"/>
                </a:solidFill>
                <a:highlight>
                  <a:srgbClr val="FFFFFF"/>
                </a:highlight>
              </a:rPr>
              <a:t>Nếu số thread bằng maximumPoolSize, task mới sẽ bị reject.</a:t>
            </a:r>
            <a:endParaRPr sz="1200">
              <a:solidFill>
                <a:srgbClr val="3F3F3F"/>
              </a:solidFill>
              <a:highlight>
                <a:srgbClr val="FFFFFF"/>
              </a:highlight>
            </a:endParaRPr>
          </a:p>
          <a:p>
            <a:pPr indent="0" lvl="0" marL="0" rtl="0" algn="l">
              <a:spcBef>
                <a:spcPts val="3600"/>
              </a:spcBef>
              <a:spcAft>
                <a:spcPts val="12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Các thông số chính của một ThreadPoolExecutor</a:t>
            </a:r>
            <a:endParaRPr/>
          </a:p>
        </p:txBody>
      </p:sp>
      <p:sp>
        <p:nvSpPr>
          <p:cNvPr id="423" name="Google Shape;423;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corePoolSize và maximumPoolSize: xác định kích thước nhỏ nhất và lớn nhất của thread pool.</a:t>
            </a:r>
            <a:endParaRPr/>
          </a:p>
          <a:p>
            <a:pPr indent="-342900" lvl="0" marL="457200" rtl="0" algn="l">
              <a:spcBef>
                <a:spcPts val="0"/>
              </a:spcBef>
              <a:spcAft>
                <a:spcPts val="0"/>
              </a:spcAft>
              <a:buSzPts val="1800"/>
              <a:buChar char="●"/>
            </a:pPr>
            <a:r>
              <a:rPr lang="vi"/>
              <a:t>KeepAliveTime: Thời gian thread rảnh được giữ trong pool trước khi bị hủy khi số thread lớn hơn corePoolSize</a:t>
            </a:r>
            <a:endParaRPr/>
          </a:p>
          <a:p>
            <a:pPr indent="-342900" lvl="0" marL="457200" rtl="0" algn="l">
              <a:spcBef>
                <a:spcPts val="0"/>
              </a:spcBef>
              <a:spcAft>
                <a:spcPts val="0"/>
              </a:spcAft>
              <a:buSzPts val="1800"/>
              <a:buChar char="●"/>
            </a:pPr>
            <a:r>
              <a:rPr lang="vi"/>
              <a:t>BlockingQueue: queue sử dụng chứa task trong pool.</a:t>
            </a:r>
            <a:endParaRPr/>
          </a:p>
          <a:p>
            <a:pPr indent="0" lvl="0" marL="0" rtl="0" algn="l">
              <a:spcBef>
                <a:spcPts val="1200"/>
              </a:spcBef>
              <a:spcAft>
                <a:spcPts val="120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Một số feature của ThreadPoolExecutor</a:t>
            </a:r>
            <a:endParaRPr/>
          </a:p>
        </p:txBody>
      </p:sp>
      <p:sp>
        <p:nvSpPr>
          <p:cNvPr id="429" name="Google Shape;429;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Tạo ThreadPool tự custom</a:t>
            </a:r>
            <a:endParaRPr/>
          </a:p>
          <a:p>
            <a:pPr indent="-317500" lvl="1" marL="914400" rtl="0" algn="l">
              <a:spcBef>
                <a:spcPts val="0"/>
              </a:spcBef>
              <a:spcAft>
                <a:spcPts val="0"/>
              </a:spcAft>
              <a:buSzPts val="1400"/>
              <a:buChar char="-"/>
            </a:pPr>
            <a:r>
              <a:rPr lang="vi"/>
              <a:t>Custom ThreadFactory</a:t>
            </a:r>
            <a:endParaRPr/>
          </a:p>
          <a:p>
            <a:pPr indent="-317500" lvl="1" marL="914400" rtl="0" algn="l">
              <a:spcBef>
                <a:spcPts val="0"/>
              </a:spcBef>
              <a:spcAft>
                <a:spcPts val="0"/>
              </a:spcAft>
              <a:buSzPts val="1400"/>
              <a:buChar char="-"/>
            </a:pPr>
            <a:r>
              <a:rPr lang="vi"/>
              <a:t>Custom RejectHandlerExecution</a:t>
            </a:r>
            <a:endParaRPr/>
          </a:p>
          <a:p>
            <a:pPr indent="-342900" lvl="0" marL="457200" rtl="0" algn="l">
              <a:spcBef>
                <a:spcPts val="0"/>
              </a:spcBef>
              <a:spcAft>
                <a:spcPts val="0"/>
              </a:spcAft>
              <a:buSzPts val="1800"/>
              <a:buChar char="-"/>
            </a:pPr>
            <a:r>
              <a:rPr lang="vi"/>
              <a:t>Lấy một số thông số của ThreadPool như</a:t>
            </a:r>
            <a:endParaRPr/>
          </a:p>
          <a:p>
            <a:pPr indent="-317500" lvl="1" marL="914400" rtl="0" algn="l">
              <a:spcBef>
                <a:spcPts val="0"/>
              </a:spcBef>
              <a:spcAft>
                <a:spcPts val="0"/>
              </a:spcAft>
              <a:buSzPts val="1400"/>
              <a:buChar char="-"/>
            </a:pPr>
            <a:r>
              <a:rPr lang="vi"/>
              <a:t>getActiveCount(): lấy số thread ước lượng đang chạy</a:t>
            </a:r>
            <a:endParaRPr/>
          </a:p>
          <a:p>
            <a:pPr indent="-317500" lvl="1" marL="914400" rtl="0" algn="l">
              <a:spcBef>
                <a:spcPts val="0"/>
              </a:spcBef>
              <a:spcAft>
                <a:spcPts val="0"/>
              </a:spcAft>
              <a:buSzPts val="1400"/>
              <a:buChar char="-"/>
            </a:pPr>
            <a:r>
              <a:rPr lang="vi"/>
              <a:t>getPoolSize(): lấy số Thread đang có</a:t>
            </a:r>
            <a:endParaRPr/>
          </a:p>
          <a:p>
            <a:pPr indent="-317500" lvl="1" marL="914400" rtl="0" algn="l">
              <a:spcBef>
                <a:spcPts val="0"/>
              </a:spcBef>
              <a:spcAft>
                <a:spcPts val="0"/>
              </a:spcAft>
              <a:buSzPts val="1400"/>
              <a:buChar char="-"/>
            </a:pPr>
            <a:r>
              <a:rPr lang="vi"/>
              <a:t>getCorePoolSize(): lấy số lượng core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ThreadFactory</a:t>
            </a:r>
            <a:endParaRPr/>
          </a:p>
        </p:txBody>
      </p:sp>
      <p:sp>
        <p:nvSpPr>
          <p:cNvPr id="435" name="Google Shape;435;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ThreadFactory là một interface cho phép các class implements nó có thể tạo ra một Thread mà không cần dùng new Thread(Runnable 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II. </a:t>
            </a:r>
            <a:r>
              <a:rPr lang="vi"/>
              <a:t>Estimation</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t>Story points - Measure velocity:</a:t>
            </a:r>
            <a:endParaRPr b="1"/>
          </a:p>
          <a:p>
            <a:pPr indent="-342900" lvl="0" marL="457200" rtl="0" algn="l">
              <a:spcBef>
                <a:spcPts val="1200"/>
              </a:spcBef>
              <a:spcAft>
                <a:spcPts val="0"/>
              </a:spcAft>
              <a:buSzPts val="1800"/>
              <a:buChar char="●"/>
            </a:pPr>
            <a:r>
              <a:rPr lang="vi"/>
              <a:t>Story points completed per iteration is a team’s velocity</a:t>
            </a:r>
            <a:endParaRPr/>
          </a:p>
          <a:p>
            <a:pPr indent="-342900" lvl="0" marL="457200" rtl="0" algn="l">
              <a:spcBef>
                <a:spcPts val="0"/>
              </a:spcBef>
              <a:spcAft>
                <a:spcPts val="0"/>
              </a:spcAft>
              <a:buSzPts val="1800"/>
              <a:buChar char="●"/>
            </a:pPr>
            <a:r>
              <a:rPr lang="vi"/>
              <a:t>Add story points to iteration’s total only if the story is</a:t>
            </a:r>
            <a:r>
              <a:rPr b="1" lang="vi"/>
              <a:t> completely</a:t>
            </a:r>
            <a:r>
              <a:rPr lang="vi"/>
              <a:t> finished</a:t>
            </a:r>
            <a:endParaRPr/>
          </a:p>
          <a:p>
            <a:pPr indent="0" lvl="0" marL="457200" rtl="0" algn="l">
              <a:spcBef>
                <a:spcPts val="1200"/>
              </a:spcBef>
              <a:spcAft>
                <a:spcPts val="1200"/>
              </a:spcAft>
              <a:buNone/>
            </a:pPr>
            <a:r>
              <a:t/>
            </a:r>
            <a:endParaRPr b="1"/>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Tại sao dùng ThreadFactory</a:t>
            </a:r>
            <a:endParaRPr/>
          </a:p>
        </p:txBody>
      </p:sp>
      <p:sp>
        <p:nvSpPr>
          <p:cNvPr id="441" name="Google Shape;441;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Có thể tự tạo một tên class hợp với mục đích của class</a:t>
            </a:r>
            <a:endParaRPr/>
          </a:p>
          <a:p>
            <a:pPr indent="-342900" lvl="0" marL="457200" rtl="0" algn="l">
              <a:spcBef>
                <a:spcPts val="0"/>
              </a:spcBef>
              <a:spcAft>
                <a:spcPts val="0"/>
              </a:spcAft>
              <a:buSzPts val="1800"/>
              <a:buChar char="-"/>
            </a:pPr>
            <a:r>
              <a:rPr lang="vi"/>
              <a:t>Có thể kiểm soát một số thông tin của class (ví dụ như số Thread đã tạo)</a:t>
            </a:r>
            <a:endParaRPr/>
          </a:p>
          <a:p>
            <a:pPr indent="-342900" lvl="0" marL="457200" rtl="0" algn="l">
              <a:spcBef>
                <a:spcPts val="0"/>
              </a:spcBef>
              <a:spcAft>
                <a:spcPts val="0"/>
              </a:spcAft>
              <a:buSzPts val="1800"/>
              <a:buChar char="-"/>
            </a:pPr>
            <a:r>
              <a:rPr lang="vi"/>
              <a:t>Có thể set priority cho Thread </a:t>
            </a:r>
            <a:endParaRPr/>
          </a:p>
          <a:p>
            <a:pPr indent="0" lvl="0" marL="457200" rtl="0" algn="l">
              <a:spcBef>
                <a:spcPts val="1200"/>
              </a:spcBef>
              <a:spcAft>
                <a:spcPts val="120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ForkJoin Framework</a:t>
            </a:r>
            <a:endParaRPr/>
          </a:p>
        </p:txBody>
      </p:sp>
      <p:sp>
        <p:nvSpPr>
          <p:cNvPr id="447" name="Google Shape;447;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t>Fork:</a:t>
            </a:r>
            <a:endParaRPr b="1"/>
          </a:p>
          <a:p>
            <a:pPr indent="-342900" lvl="0" marL="457200" rtl="0" algn="l">
              <a:spcBef>
                <a:spcPts val="1200"/>
              </a:spcBef>
              <a:spcAft>
                <a:spcPts val="0"/>
              </a:spcAft>
              <a:buSzPts val="1800"/>
              <a:buChar char="●"/>
            </a:pPr>
            <a:r>
              <a:rPr lang="vi"/>
              <a:t>Task splits itself to smaller subtasks</a:t>
            </a:r>
            <a:endParaRPr/>
          </a:p>
          <a:p>
            <a:pPr indent="-342900" lvl="0" marL="457200" rtl="0" algn="l">
              <a:spcBef>
                <a:spcPts val="0"/>
              </a:spcBef>
              <a:spcAft>
                <a:spcPts val="0"/>
              </a:spcAft>
              <a:buSzPts val="1800"/>
              <a:buChar char="●"/>
            </a:pPr>
            <a:r>
              <a:rPr lang="vi"/>
              <a:t>Each subtask is executed in parallel by different threads/CPUs</a:t>
            </a:r>
            <a:endParaRPr/>
          </a:p>
          <a:p>
            <a:pPr indent="-342900" lvl="0" marL="457200" rtl="0" algn="l">
              <a:spcBef>
                <a:spcPts val="0"/>
              </a:spcBef>
              <a:spcAft>
                <a:spcPts val="0"/>
              </a:spcAft>
              <a:buSzPts val="1800"/>
              <a:buChar char="●"/>
            </a:pPr>
            <a:r>
              <a:rPr lang="vi"/>
              <a:t>When to split a task? Depends on threshold</a:t>
            </a:r>
            <a:endParaRPr/>
          </a:p>
          <a:p>
            <a:pPr indent="-342900" lvl="0" marL="457200" rtl="0" algn="l">
              <a:spcBef>
                <a:spcPts val="0"/>
              </a:spcBef>
              <a:spcAft>
                <a:spcPts val="0"/>
              </a:spcAft>
              <a:buSzPts val="1800"/>
              <a:buChar char="●"/>
            </a:pPr>
            <a:r>
              <a:rPr lang="vi"/>
              <a:t>How to choose threshold? Depends on kind of task being done</a:t>
            </a:r>
            <a:endParaRPr/>
          </a:p>
        </p:txBody>
      </p:sp>
      <p:pic>
        <p:nvPicPr>
          <p:cNvPr id="448" name="Google Shape;448;p73"/>
          <p:cNvPicPr preferRelativeResize="0"/>
          <p:nvPr/>
        </p:nvPicPr>
        <p:blipFill>
          <a:blip r:embed="rId3">
            <a:alphaModFix/>
          </a:blip>
          <a:stretch>
            <a:fillRect/>
          </a:stretch>
        </p:blipFill>
        <p:spPr>
          <a:xfrm>
            <a:off x="3154838" y="3072050"/>
            <a:ext cx="2834325" cy="19028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ForkJoin Framework</a:t>
            </a:r>
            <a:endParaRPr/>
          </a:p>
        </p:txBody>
      </p:sp>
      <p:sp>
        <p:nvSpPr>
          <p:cNvPr id="454" name="Google Shape;454;p74"/>
          <p:cNvSpPr txBox="1"/>
          <p:nvPr>
            <p:ph idx="1" type="body"/>
          </p:nvPr>
        </p:nvSpPr>
        <p:spPr>
          <a:xfrm>
            <a:off x="2540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t>Join</a:t>
            </a:r>
            <a:r>
              <a:rPr b="1" lang="vi"/>
              <a:t>:</a:t>
            </a:r>
            <a:endParaRPr b="1"/>
          </a:p>
          <a:p>
            <a:pPr indent="-342900" lvl="0" marL="457200" rtl="0" algn="l">
              <a:spcBef>
                <a:spcPts val="1200"/>
              </a:spcBef>
              <a:spcAft>
                <a:spcPts val="0"/>
              </a:spcAft>
              <a:buSzPts val="1800"/>
              <a:buChar char="●"/>
            </a:pPr>
            <a:r>
              <a:rPr lang="vi"/>
              <a:t>All subtasks have finished executing → Join all results into 1 result</a:t>
            </a:r>
            <a:endParaRPr/>
          </a:p>
          <a:p>
            <a:pPr indent="-342900" lvl="0" marL="457200" rtl="0" algn="l">
              <a:spcBef>
                <a:spcPts val="0"/>
              </a:spcBef>
              <a:spcAft>
                <a:spcPts val="0"/>
              </a:spcAft>
              <a:buSzPts val="1800"/>
              <a:buChar char="●"/>
            </a:pPr>
            <a:r>
              <a:rPr lang="vi"/>
              <a:t>If tasks don’t return result → A task waits until its subtasks complete</a:t>
            </a:r>
            <a:endParaRPr/>
          </a:p>
        </p:txBody>
      </p:sp>
      <p:pic>
        <p:nvPicPr>
          <p:cNvPr id="455" name="Google Shape;455;p74"/>
          <p:cNvPicPr preferRelativeResize="0"/>
          <p:nvPr/>
        </p:nvPicPr>
        <p:blipFill>
          <a:blip r:embed="rId3">
            <a:alphaModFix/>
          </a:blip>
          <a:stretch>
            <a:fillRect/>
          </a:stretch>
        </p:blipFill>
        <p:spPr>
          <a:xfrm>
            <a:off x="2869500" y="2600900"/>
            <a:ext cx="3405001" cy="22475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ForkJoinPool</a:t>
            </a:r>
            <a:endParaRPr/>
          </a:p>
        </p:txBody>
      </p:sp>
      <p:sp>
        <p:nvSpPr>
          <p:cNvPr id="461" name="Google Shape;461;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Added in Java 7</a:t>
            </a:r>
            <a:endParaRPr/>
          </a:p>
          <a:p>
            <a:pPr indent="-342900" lvl="0" marL="457200" rtl="0" algn="l">
              <a:spcBef>
                <a:spcPts val="0"/>
              </a:spcBef>
              <a:spcAft>
                <a:spcPts val="0"/>
              </a:spcAft>
              <a:buSzPts val="1800"/>
              <a:buChar char="●"/>
            </a:pPr>
            <a:r>
              <a:rPr lang="vi"/>
              <a:t>Implementation of ExecutorService</a:t>
            </a:r>
            <a:endParaRPr/>
          </a:p>
          <a:p>
            <a:pPr indent="-342900" lvl="0" marL="457200" rtl="0" algn="l">
              <a:spcBef>
                <a:spcPts val="0"/>
              </a:spcBef>
              <a:spcAft>
                <a:spcPts val="0"/>
              </a:spcAft>
              <a:buSzPts val="1800"/>
              <a:buChar char="●"/>
            </a:pPr>
            <a:r>
              <a:rPr lang="vi"/>
              <a:t>Balance thread’s workload by </a:t>
            </a:r>
            <a:r>
              <a:rPr b="1" lang="vi"/>
              <a:t>work-stealing</a:t>
            </a:r>
            <a:r>
              <a:rPr lang="vi"/>
              <a:t> algorithm</a:t>
            </a:r>
            <a:endParaRPr/>
          </a:p>
          <a:p>
            <a:pPr indent="-342900" lvl="0" marL="457200" rtl="0" algn="l">
              <a:spcBef>
                <a:spcPts val="0"/>
              </a:spcBef>
              <a:spcAft>
                <a:spcPts val="0"/>
              </a:spcAft>
              <a:buSzPts val="1800"/>
              <a:buChar char="●"/>
            </a:pPr>
            <a:r>
              <a:rPr lang="vi"/>
              <a:t>CompletableFuture and parallelStream use ForkJoinPool internally</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Worker Thread</a:t>
            </a:r>
            <a:endParaRPr/>
          </a:p>
        </p:txBody>
      </p:sp>
      <p:sp>
        <p:nvSpPr>
          <p:cNvPr id="467" name="Google Shape;467;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All worker threads will be maintained in commonpool</a:t>
            </a:r>
            <a:endParaRPr/>
          </a:p>
          <a:p>
            <a:pPr indent="-342900" lvl="0" marL="457200" rtl="0" algn="l">
              <a:spcBef>
                <a:spcPts val="0"/>
              </a:spcBef>
              <a:spcAft>
                <a:spcPts val="0"/>
              </a:spcAft>
              <a:buSzPts val="1800"/>
              <a:buChar char="●"/>
            </a:pPr>
            <a:r>
              <a:rPr lang="vi"/>
              <a:t>Default number of threads = Number of available processors in system</a:t>
            </a:r>
            <a:endParaRPr/>
          </a:p>
          <a:p>
            <a:pPr indent="-342900" lvl="0" marL="457200" rtl="0" algn="l">
              <a:spcBef>
                <a:spcPts val="0"/>
              </a:spcBef>
              <a:spcAft>
                <a:spcPts val="0"/>
              </a:spcAft>
              <a:buSzPts val="1800"/>
              <a:buChar char="●"/>
            </a:pPr>
            <a:r>
              <a:rPr lang="vi"/>
              <a:t>Each workerthread has its own deque for storing tasks</a:t>
            </a:r>
            <a:endParaRPr/>
          </a:p>
        </p:txBody>
      </p:sp>
      <p:pic>
        <p:nvPicPr>
          <p:cNvPr id="468" name="Google Shape;468;p76"/>
          <p:cNvPicPr preferRelativeResize="0"/>
          <p:nvPr/>
        </p:nvPicPr>
        <p:blipFill>
          <a:blip r:embed="rId3">
            <a:alphaModFix/>
          </a:blip>
          <a:stretch>
            <a:fillRect/>
          </a:stretch>
        </p:blipFill>
        <p:spPr>
          <a:xfrm>
            <a:off x="2713737" y="2189325"/>
            <a:ext cx="3716525" cy="3111123"/>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Work-stealing</a:t>
            </a:r>
            <a:endParaRPr/>
          </a:p>
        </p:txBody>
      </p:sp>
      <p:sp>
        <p:nvSpPr>
          <p:cNvPr id="474" name="Google Shape;474;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Each worker keeps scanning for available subtasks</a:t>
            </a:r>
            <a:endParaRPr/>
          </a:p>
          <a:p>
            <a:pPr indent="-342900" lvl="0" marL="457200" rtl="0" algn="l">
              <a:spcBef>
                <a:spcPts val="0"/>
              </a:spcBef>
              <a:spcAft>
                <a:spcPts val="0"/>
              </a:spcAft>
              <a:buSzPts val="1800"/>
              <a:buChar char="●"/>
            </a:pPr>
            <a:r>
              <a:rPr lang="vi"/>
              <a:t>Worker runs out of subtasks → Steal from other (busier) workers</a:t>
            </a:r>
            <a:endParaRPr/>
          </a:p>
          <a:p>
            <a:pPr indent="-342900" lvl="0" marL="457200" rtl="0" algn="l">
              <a:spcBef>
                <a:spcPts val="0"/>
              </a:spcBef>
              <a:spcAft>
                <a:spcPts val="0"/>
              </a:spcAft>
              <a:buSzPts val="1800"/>
              <a:buChar char="●"/>
            </a:pPr>
            <a:r>
              <a:rPr lang="vi"/>
              <a:t>Owner processes tasks: LIFO</a:t>
            </a:r>
            <a:endParaRPr/>
          </a:p>
          <a:p>
            <a:pPr indent="-342900" lvl="0" marL="457200" rtl="0" algn="l">
              <a:spcBef>
                <a:spcPts val="0"/>
              </a:spcBef>
              <a:spcAft>
                <a:spcPts val="0"/>
              </a:spcAft>
              <a:buSzPts val="1800"/>
              <a:buChar char="●"/>
            </a:pPr>
            <a:r>
              <a:rPr lang="vi"/>
              <a:t>Stealer steals tasks: FIFO</a:t>
            </a:r>
            <a:endParaRPr/>
          </a:p>
        </p:txBody>
      </p:sp>
      <p:pic>
        <p:nvPicPr>
          <p:cNvPr id="475" name="Google Shape;475;p77"/>
          <p:cNvPicPr preferRelativeResize="0"/>
          <p:nvPr/>
        </p:nvPicPr>
        <p:blipFill>
          <a:blip r:embed="rId3">
            <a:alphaModFix/>
          </a:blip>
          <a:stretch>
            <a:fillRect/>
          </a:stretch>
        </p:blipFill>
        <p:spPr>
          <a:xfrm>
            <a:off x="936875" y="2508850"/>
            <a:ext cx="2770874" cy="2593951"/>
          </a:xfrm>
          <a:prstGeom prst="rect">
            <a:avLst/>
          </a:prstGeom>
          <a:noFill/>
          <a:ln>
            <a:noFill/>
          </a:ln>
        </p:spPr>
      </p:pic>
      <p:pic>
        <p:nvPicPr>
          <p:cNvPr id="476" name="Google Shape;476;p77"/>
          <p:cNvPicPr preferRelativeResize="0"/>
          <p:nvPr/>
        </p:nvPicPr>
        <p:blipFill>
          <a:blip r:embed="rId4">
            <a:alphaModFix/>
          </a:blip>
          <a:stretch>
            <a:fillRect/>
          </a:stretch>
        </p:blipFill>
        <p:spPr>
          <a:xfrm>
            <a:off x="5162575" y="2478250"/>
            <a:ext cx="3099279" cy="25939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ForkJoinPoolTask&lt;V&gt;</a:t>
            </a:r>
            <a:endParaRPr/>
          </a:p>
        </p:txBody>
      </p:sp>
      <p:sp>
        <p:nvSpPr>
          <p:cNvPr id="482" name="Google Shape;482;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Abstract base class for tasks run within ForkJoinPool. It has 2 subclasses:</a:t>
            </a:r>
            <a:endParaRPr/>
          </a:p>
          <a:p>
            <a:pPr indent="-342900" lvl="0" marL="457200" rtl="0" algn="l">
              <a:spcBef>
                <a:spcPts val="1200"/>
              </a:spcBef>
              <a:spcAft>
                <a:spcPts val="0"/>
              </a:spcAft>
              <a:buSzPts val="1800"/>
              <a:buChar char="●"/>
            </a:pPr>
            <a:r>
              <a:rPr lang="vi"/>
              <a:t>RecursiveAction: void tasks</a:t>
            </a:r>
            <a:endParaRPr/>
          </a:p>
          <a:p>
            <a:pPr indent="-342900" lvl="0" marL="457200" rtl="0" algn="l">
              <a:spcBef>
                <a:spcPts val="0"/>
              </a:spcBef>
              <a:spcAft>
                <a:spcPts val="0"/>
              </a:spcAft>
              <a:buSzPts val="1800"/>
              <a:buChar char="●"/>
            </a:pPr>
            <a:r>
              <a:rPr lang="vi"/>
              <a:t>RecursiveTask&lt;V&gt;: tasks that return a value</a:t>
            </a:r>
            <a:endParaRPr/>
          </a:p>
          <a:p>
            <a:pPr indent="0" lvl="0" marL="0" rtl="0" algn="l">
              <a:spcBef>
                <a:spcPts val="1200"/>
              </a:spcBef>
              <a:spcAft>
                <a:spcPts val="1200"/>
              </a:spcAft>
              <a:buNone/>
            </a:pPr>
            <a:r>
              <a:rPr lang="vi"/>
              <a:t>Both have an abstract method </a:t>
            </a:r>
            <a:r>
              <a:rPr i="1" lang="vi"/>
              <a:t>compute() </a:t>
            </a:r>
            <a:r>
              <a:rPr lang="vi"/>
              <a:t>to define task’s logic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III. </a:t>
            </a:r>
            <a:r>
              <a:rPr lang="vi"/>
              <a:t>Estimation in Scrum</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Done by </a:t>
            </a:r>
            <a:r>
              <a:rPr b="1" lang="vi"/>
              <a:t>entire team</a:t>
            </a:r>
            <a:r>
              <a:rPr lang="vi"/>
              <a:t> during </a:t>
            </a:r>
            <a:r>
              <a:rPr b="1" lang="vi"/>
              <a:t>Sprint Planning Meeting</a:t>
            </a:r>
            <a:endParaRPr b="1"/>
          </a:p>
          <a:p>
            <a:pPr indent="0" lvl="0" marL="457200" rtl="0" algn="l">
              <a:spcBef>
                <a:spcPts val="1200"/>
              </a:spcBef>
              <a:spcAft>
                <a:spcPts val="1200"/>
              </a:spcAft>
              <a:buNone/>
            </a:pPr>
            <a:r>
              <a:t/>
            </a:r>
            <a:endParaRPr b="1"/>
          </a:p>
        </p:txBody>
      </p:sp>
      <p:pic>
        <p:nvPicPr>
          <p:cNvPr id="93" name="Google Shape;93;p19"/>
          <p:cNvPicPr preferRelativeResize="0"/>
          <p:nvPr/>
        </p:nvPicPr>
        <p:blipFill>
          <a:blip r:embed="rId3">
            <a:alphaModFix/>
          </a:blip>
          <a:stretch>
            <a:fillRect/>
          </a:stretch>
        </p:blipFill>
        <p:spPr>
          <a:xfrm>
            <a:off x="2243412" y="1674225"/>
            <a:ext cx="4657175" cy="31666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III. </a:t>
            </a:r>
            <a:r>
              <a:rPr lang="vi"/>
              <a:t>Estimation in Scrum</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Objective: Estimate </a:t>
            </a:r>
            <a:r>
              <a:rPr b="1" lang="vi"/>
              <a:t>product backlog items</a:t>
            </a:r>
            <a:r>
              <a:rPr lang="vi"/>
              <a:t> for sprint</a:t>
            </a:r>
            <a:endParaRPr/>
          </a:p>
          <a:p>
            <a:pPr indent="0" lvl="0" marL="457200" rtl="0" algn="l">
              <a:spcBef>
                <a:spcPts val="1200"/>
              </a:spcBef>
              <a:spcAft>
                <a:spcPts val="1200"/>
              </a:spcAft>
              <a:buNone/>
            </a:pPr>
            <a:r>
              <a:t/>
            </a:r>
            <a:endParaRPr/>
          </a:p>
        </p:txBody>
      </p:sp>
      <p:pic>
        <p:nvPicPr>
          <p:cNvPr id="100" name="Google Shape;100;p20"/>
          <p:cNvPicPr preferRelativeResize="0"/>
          <p:nvPr/>
        </p:nvPicPr>
        <p:blipFill>
          <a:blip r:embed="rId3">
            <a:alphaModFix/>
          </a:blip>
          <a:stretch>
            <a:fillRect/>
          </a:stretch>
        </p:blipFill>
        <p:spPr>
          <a:xfrm>
            <a:off x="1456025" y="1751462"/>
            <a:ext cx="6231951" cy="2859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IV. </a:t>
            </a:r>
            <a:r>
              <a:rPr lang="vi"/>
              <a:t>Estimation Techniques</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vi"/>
              <a:t>T-Shirt Sizing</a:t>
            </a:r>
            <a:endParaRPr/>
          </a:p>
          <a:p>
            <a:pPr indent="-342900" lvl="0" marL="457200" rtl="0" algn="l">
              <a:spcBef>
                <a:spcPts val="0"/>
              </a:spcBef>
              <a:spcAft>
                <a:spcPts val="0"/>
              </a:spcAft>
              <a:buSzPts val="1800"/>
              <a:buAutoNum type="arabicPeriod"/>
            </a:pPr>
            <a:r>
              <a:rPr lang="vi"/>
              <a:t>Planning Poker</a:t>
            </a:r>
            <a:endParaRPr/>
          </a:p>
          <a:p>
            <a:pPr indent="-342900" lvl="0" marL="457200" rtl="0" algn="l">
              <a:spcBef>
                <a:spcPts val="0"/>
              </a:spcBef>
              <a:spcAft>
                <a:spcPts val="0"/>
              </a:spcAft>
              <a:buSzPts val="1800"/>
              <a:buAutoNum type="arabicPeriod"/>
            </a:pPr>
            <a:r>
              <a:rPr lang="vi"/>
              <a:t>Three-Point Method</a:t>
            </a:r>
            <a:endParaRPr/>
          </a:p>
          <a:p>
            <a:pPr indent="-342900" lvl="0" marL="457200" rtl="0" algn="l">
              <a:spcBef>
                <a:spcPts val="0"/>
              </a:spcBef>
              <a:spcAft>
                <a:spcPts val="0"/>
              </a:spcAft>
              <a:buSzPts val="1800"/>
              <a:buAutoNum type="arabicPeriod"/>
            </a:pPr>
            <a:r>
              <a:rPr lang="vi"/>
              <a:t>Big, Uncertain, Small</a:t>
            </a:r>
            <a:endParaRPr/>
          </a:p>
          <a:p>
            <a:pPr indent="-342900" lvl="0" marL="457200" rtl="0" algn="l">
              <a:spcBef>
                <a:spcPts val="0"/>
              </a:spcBef>
              <a:spcAft>
                <a:spcPts val="0"/>
              </a:spcAft>
              <a:buSzPts val="1800"/>
              <a:buAutoNum type="arabicPeriod"/>
            </a:pPr>
            <a:r>
              <a:rPr lang="vi"/>
              <a:t>Dot Voting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