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6a6cd6125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6a6cd6125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6a6cd6125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6a6cd6125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6a6cd6125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6a6cd6125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6a6cd6125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6a6cd6125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6a6cd6125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6a6cd6125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6a6cd6125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6a6cd6125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6a6cd6125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6a6cd6125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6a6cd6125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6a6cd6125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a6cd6125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6a6cd6125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e54c4c1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e54c4c1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6a6cd6125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6a6cd6125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e54c4c1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e54c4c1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6a6cd6125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6a6cd6125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e8374cce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e8374cce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e8374cce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e8374cce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e8374cce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e8374cce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e8374cce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e8374cce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6a6cd612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6a6cd612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6a6cd612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6a6cd612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6a6cd6125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6a6cd6125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6a6cd612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6a6cd612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6a6cd6125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6a6cd6125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e8374cc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e8374cc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e8374cc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e8374cc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Arial"/>
              <a:buNone/>
              <a:defRPr sz="3000">
                <a:latin typeface="Arial"/>
                <a:ea typeface="Arial"/>
                <a:cs typeface="Arial"/>
                <a:sym typeface="Aria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None/>
              <a:defRPr b="1" sz="3600">
                <a:solidFill>
                  <a:schemeClr val="accent1"/>
                </a:solidFill>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50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5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5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5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5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5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5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5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5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Design Pattern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Mô hình CoR, các Component</a:t>
            </a:r>
            <a:endParaRPr/>
          </a:p>
        </p:txBody>
      </p:sp>
      <p:sp>
        <p:nvSpPr>
          <p:cNvPr id="127" name="Google Shape;127;p22"/>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2"/>
          <p:cNvPicPr preferRelativeResize="0"/>
          <p:nvPr/>
        </p:nvPicPr>
        <p:blipFill>
          <a:blip r:embed="rId3">
            <a:alphaModFix/>
          </a:blip>
          <a:stretch>
            <a:fillRect/>
          </a:stretch>
        </p:blipFill>
        <p:spPr>
          <a:xfrm>
            <a:off x="820813" y="1059063"/>
            <a:ext cx="3100075" cy="3716925"/>
          </a:xfrm>
          <a:prstGeom prst="rect">
            <a:avLst/>
          </a:prstGeom>
          <a:noFill/>
          <a:ln>
            <a:noFill/>
          </a:ln>
        </p:spPr>
      </p:pic>
      <p:sp>
        <p:nvSpPr>
          <p:cNvPr id="129" name="Google Shape;129;p22"/>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Handler</a:t>
            </a:r>
            <a:r>
              <a:rPr lang="en"/>
              <a:t>: định nghĩa hành vi của các handler, mô tả hai phương thức chính là xử lý request và xác định bước tiếp theo</a:t>
            </a:r>
            <a:endParaRPr/>
          </a:p>
          <a:p>
            <a:pPr indent="0" lvl="0" marL="0" rtl="0" algn="l">
              <a:spcBef>
                <a:spcPts val="1200"/>
              </a:spcBef>
              <a:spcAft>
                <a:spcPts val="0"/>
              </a:spcAft>
              <a:buNone/>
            </a:pPr>
            <a:r>
              <a:rPr b="1" lang="en"/>
              <a:t>BaseHandler </a:t>
            </a:r>
            <a:r>
              <a:rPr lang="en"/>
              <a:t>(optional): đóng vai trò là một bản mẫu của một concrete handler</a:t>
            </a:r>
            <a:endParaRPr/>
          </a:p>
          <a:p>
            <a:pPr indent="0" lvl="0" marL="0" rtl="0" algn="l">
              <a:spcBef>
                <a:spcPts val="1200"/>
              </a:spcBef>
              <a:spcAft>
                <a:spcPts val="0"/>
              </a:spcAft>
              <a:buNone/>
            </a:pPr>
            <a:r>
              <a:rPr b="1" lang="en"/>
              <a:t>ConcreteHandler</a:t>
            </a:r>
            <a:r>
              <a:rPr lang="en"/>
              <a:t>: là nơi định nghĩa cụ thể một handler bao gồm các thuộc tính, phương thức xử lý request, phương thức chuyển tiếp bước….</a:t>
            </a:r>
            <a:endParaRPr/>
          </a:p>
          <a:p>
            <a:pPr indent="0" lvl="0" marL="0" rtl="0" algn="l">
              <a:spcBef>
                <a:spcPts val="1200"/>
              </a:spcBef>
              <a:spcAft>
                <a:spcPts val="1200"/>
              </a:spcAft>
              <a:buNone/>
            </a:pPr>
            <a:r>
              <a:rPr b="1" lang="en"/>
              <a:t>Client</a:t>
            </a:r>
            <a:r>
              <a:rPr lang="en"/>
              <a:t>: Đóng vai trò làm rõ trình tự xử lý và bắt đầu chuỗi xử lý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Kết hợp Builder với CoR</a:t>
            </a:r>
            <a:endParaRPr/>
          </a:p>
          <a:p>
            <a:pPr indent="0" lvl="0" marL="0" rtl="0" algn="l">
              <a:spcBef>
                <a:spcPts val="0"/>
              </a:spcBef>
              <a:spcAft>
                <a:spcPts val="0"/>
              </a:spcAft>
              <a:buNone/>
            </a:pPr>
            <a:r>
              <a:t/>
            </a:r>
            <a:endParaRPr/>
          </a:p>
        </p:txBody>
      </p:sp>
      <p:sp>
        <p:nvSpPr>
          <p:cNvPr id="135" name="Google Shape;135;p23"/>
          <p:cNvSpPr txBox="1"/>
          <p:nvPr>
            <p:ph idx="1" type="body"/>
          </p:nvPr>
        </p:nvSpPr>
        <p:spPr>
          <a:xfrm>
            <a:off x="311700" y="12445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Lý do kết hợp builder với CoR</a:t>
            </a:r>
            <a:endParaRPr/>
          </a:p>
          <a:p>
            <a:pPr indent="-342900" lvl="0" marL="457200" rtl="0" algn="l">
              <a:spcBef>
                <a:spcPts val="1200"/>
              </a:spcBef>
              <a:spcAft>
                <a:spcPts val="0"/>
              </a:spcAft>
              <a:buSzPts val="1800"/>
              <a:buChar char="-"/>
            </a:pPr>
            <a:r>
              <a:rPr lang="en"/>
              <a:t>Giúp tạo một khuôn xây dựng chuỗi các handler cố định, tránh gây duplicate code hay tránh xây dựng sai logic chuỗi.</a:t>
            </a:r>
            <a:endParaRPr/>
          </a:p>
          <a:p>
            <a:pPr indent="-342900" lvl="0" marL="457200" rtl="0" algn="l">
              <a:spcBef>
                <a:spcPts val="0"/>
              </a:spcBef>
              <a:spcAft>
                <a:spcPts val="0"/>
              </a:spcAft>
              <a:buSzPts val="1800"/>
              <a:buChar char="-"/>
            </a:pPr>
            <a:r>
              <a:rPr lang="en"/>
              <a:t>Tránh việc phải sử dụng constructor dài</a:t>
            </a:r>
            <a:endParaRPr/>
          </a:p>
          <a:p>
            <a:pPr indent="-342900" lvl="0" marL="457200" rtl="0" algn="l">
              <a:spcBef>
                <a:spcPts val="0"/>
              </a:spcBef>
              <a:spcAft>
                <a:spcPts val="0"/>
              </a:spcAft>
              <a:buSzPts val="1800"/>
              <a:buChar char="-"/>
            </a:pPr>
            <a:r>
              <a:rPr lang="en"/>
              <a:t>Có thể áp dụng Director để tạo ra nhiều kiểu chuỗi CoR khác nhau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Kết hợp Builder với CoR</a:t>
            </a:r>
            <a:endParaRPr/>
          </a:p>
        </p:txBody>
      </p:sp>
      <p:sp>
        <p:nvSpPr>
          <p:cNvPr id="141" name="Google Shape;14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896275" y="1152425"/>
            <a:ext cx="6615449" cy="363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Khi nào sử dụng CoR</a:t>
            </a:r>
            <a:endParaRPr/>
          </a:p>
        </p:txBody>
      </p:sp>
      <p:sp>
        <p:nvSpPr>
          <p:cNvPr id="148" name="Google Shape;14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Cần xử lý các request khác nhau theo nhiều kiểu khác nhau nhưng không biết trước kiểu request hay các bước xử lý từ trước</a:t>
            </a:r>
            <a:endParaRPr/>
          </a:p>
          <a:p>
            <a:pPr indent="-342900" lvl="0" marL="457200" rtl="0" algn="l">
              <a:lnSpc>
                <a:spcPct val="150000"/>
              </a:lnSpc>
              <a:spcBef>
                <a:spcPts val="0"/>
              </a:spcBef>
              <a:spcAft>
                <a:spcPts val="0"/>
              </a:spcAft>
              <a:buSzPts val="1800"/>
              <a:buChar char="-"/>
            </a:pPr>
            <a:r>
              <a:rPr lang="en"/>
              <a:t>Cần xử lý request theo một trình tự xác định</a:t>
            </a:r>
            <a:endParaRPr/>
          </a:p>
          <a:p>
            <a:pPr indent="-342900" lvl="0" marL="457200" rtl="0" algn="l">
              <a:lnSpc>
                <a:spcPct val="150000"/>
              </a:lnSpc>
              <a:spcBef>
                <a:spcPts val="0"/>
              </a:spcBef>
              <a:spcAft>
                <a:spcPts val="0"/>
              </a:spcAft>
              <a:buSzPts val="1800"/>
              <a:buChar char="-"/>
            </a:pPr>
            <a:r>
              <a:rPr lang="en"/>
              <a:t>Trình tự xử lý của các handlers có thể thay đổi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a:t>
            </a:r>
            <a:endParaRPr/>
          </a:p>
        </p:txBody>
      </p:sp>
      <p:sp>
        <p:nvSpPr>
          <p:cNvPr id="154" name="Google Shape;154;p2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444444"/>
              </a:buClr>
              <a:buSzPts val="1500"/>
              <a:buFont typeface="Arial"/>
              <a:buChar char="●"/>
            </a:pPr>
            <a:r>
              <a:rPr lang="en" sz="1500">
                <a:solidFill>
                  <a:srgbClr val="444444"/>
                </a:solidFill>
                <a:highlight>
                  <a:srgbClr val="FFFFFF"/>
                </a:highlight>
                <a:latin typeface="Arial"/>
                <a:ea typeface="Arial"/>
                <a:cs typeface="Arial"/>
                <a:sym typeface="Arial"/>
              </a:rPr>
              <a:t>Có thể quản lý trình tự handle request</a:t>
            </a:r>
            <a:endParaRPr sz="1500">
              <a:solidFill>
                <a:srgbClr val="444444"/>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444444"/>
              </a:buClr>
              <a:buSzPts val="1500"/>
              <a:buFont typeface="Arial"/>
              <a:buChar char="●"/>
            </a:pPr>
            <a:r>
              <a:rPr lang="en" sz="1500">
                <a:solidFill>
                  <a:srgbClr val="444444"/>
                </a:solidFill>
                <a:highlight>
                  <a:srgbClr val="FFFFFF"/>
                </a:highlight>
                <a:latin typeface="Arial"/>
                <a:ea typeface="Arial"/>
                <a:cs typeface="Arial"/>
                <a:sym typeface="Arial"/>
              </a:rPr>
              <a:t>Áp dụng được S trong solid, 1 handler chỉ xử lý 1 vấn đề logic</a:t>
            </a:r>
            <a:endParaRPr sz="1500">
              <a:solidFill>
                <a:srgbClr val="444444"/>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444444"/>
              </a:buClr>
              <a:buSzPts val="1500"/>
              <a:buFont typeface="Arial"/>
              <a:buChar char="●"/>
            </a:pPr>
            <a:r>
              <a:rPr lang="en" sz="1500">
                <a:solidFill>
                  <a:srgbClr val="444444"/>
                </a:solidFill>
                <a:highlight>
                  <a:srgbClr val="FFFFFF"/>
                </a:highlight>
                <a:latin typeface="Arial"/>
                <a:ea typeface="Arial"/>
                <a:cs typeface="Arial"/>
                <a:sym typeface="Arial"/>
              </a:rPr>
              <a:t>Áp dụng O trong solid. Để mở rộng chức năng của chương trình không cần thay đổi các handler đã có từ trước</a:t>
            </a:r>
            <a:endParaRPr sz="1500">
              <a:solidFill>
                <a:srgbClr val="444444"/>
              </a:solidFill>
              <a:highlight>
                <a:srgbClr val="FFFFFF"/>
              </a:highlight>
              <a:latin typeface="Arial"/>
              <a:ea typeface="Arial"/>
              <a:cs typeface="Arial"/>
              <a:sym typeface="Arial"/>
            </a:endParaRPr>
          </a:p>
          <a:p>
            <a:pPr indent="0" lvl="0" marL="0" rtl="0" algn="l">
              <a:lnSpc>
                <a:spcPct val="150000"/>
              </a:lnSpc>
              <a:spcBef>
                <a:spcPts val="0"/>
              </a:spcBef>
              <a:spcAft>
                <a:spcPts val="1200"/>
              </a:spcAft>
              <a:buNone/>
            </a:pPr>
            <a:r>
              <a:t/>
            </a:r>
            <a:endParaRPr sz="1700"/>
          </a:p>
        </p:txBody>
      </p:sp>
      <p:sp>
        <p:nvSpPr>
          <p:cNvPr id="155" name="Google Shape;155;p2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444444"/>
              </a:buClr>
              <a:buSzPts val="1600"/>
              <a:buFont typeface="Arial"/>
              <a:buChar char="●"/>
            </a:pPr>
            <a:r>
              <a:rPr lang="en" sz="1600">
                <a:solidFill>
                  <a:srgbClr val="444444"/>
                </a:solidFill>
                <a:highlight>
                  <a:srgbClr val="FFFFFF"/>
                </a:highlight>
                <a:latin typeface="Arial"/>
                <a:ea typeface="Arial"/>
                <a:cs typeface="Arial"/>
                <a:sym typeface="Arial"/>
              </a:rPr>
              <a:t>Một số request có thể không được handle</a:t>
            </a:r>
            <a:endParaRPr sz="1600">
              <a:solidFill>
                <a:srgbClr val="444444"/>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444444"/>
              </a:buClr>
              <a:buSzPts val="1600"/>
              <a:buFont typeface="Arial"/>
              <a:buChar char="●"/>
            </a:pPr>
            <a:r>
              <a:rPr lang="en" sz="1600">
                <a:solidFill>
                  <a:srgbClr val="444444"/>
                </a:solidFill>
                <a:highlight>
                  <a:srgbClr val="FFFFFF"/>
                </a:highlight>
                <a:latin typeface="Arial"/>
                <a:ea typeface="Arial"/>
                <a:cs typeface="Arial"/>
                <a:sym typeface="Arial"/>
              </a:rPr>
              <a:t>Code dài, phức tạp, nhiều class</a:t>
            </a:r>
            <a:endParaRPr sz="1600">
              <a:solidFill>
                <a:srgbClr val="444444"/>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Một số ví dụ sử dụng trong thực tế</a:t>
            </a:r>
            <a:endParaRPr/>
          </a:p>
        </p:txBody>
      </p:sp>
      <p:sp>
        <p:nvSpPr>
          <p:cNvPr id="161" name="Google Shape;16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Áp dụng vào các bài toán xử lý theo chuỗi như đăng nhập, máy trả</a:t>
            </a:r>
            <a:r>
              <a:rPr lang="en"/>
              <a:t> </a:t>
            </a:r>
            <a:r>
              <a:rPr lang="en"/>
              <a:t>tiền thừa, ...</a:t>
            </a:r>
            <a:endParaRPr/>
          </a:p>
          <a:p>
            <a:pPr indent="-342900" lvl="0" marL="457200" rtl="0" algn="l">
              <a:lnSpc>
                <a:spcPct val="150000"/>
              </a:lnSpc>
              <a:spcBef>
                <a:spcPts val="0"/>
              </a:spcBef>
              <a:spcAft>
                <a:spcPts val="0"/>
              </a:spcAft>
              <a:buSzPts val="1800"/>
              <a:buChar char="●"/>
            </a:pPr>
            <a:r>
              <a:rPr lang="en"/>
              <a:t>Áp dụng vào các bài toán với mỗi request thì sẽ có cách xử lý tương ứng ví dụ như bài toán gọi điện cho tổng đài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Lưu ý khi sử dụng CoR</a:t>
            </a:r>
            <a:endParaRPr/>
          </a:p>
        </p:txBody>
      </p:sp>
      <p:sp>
        <p:nvSpPr>
          <p:cNvPr id="167" name="Google Shape;16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 Strategy</a:t>
            </a:r>
            <a:endParaRPr/>
          </a:p>
        </p:txBody>
      </p:sp>
      <p:sp>
        <p:nvSpPr>
          <p:cNvPr id="173" name="Google Shape;173;p29"/>
          <p:cNvSpPr txBox="1"/>
          <p:nvPr>
            <p:ph idx="1" type="body"/>
          </p:nvPr>
        </p:nvSpPr>
        <p:spPr>
          <a:xfrm>
            <a:off x="311700" y="1266325"/>
            <a:ext cx="8520600" cy="315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Strategy là một trong những pattern thuộc nhóm behavior pattern.</a:t>
            </a:r>
            <a:r>
              <a:rPr lang="en"/>
              <a:t>Ý nghĩa thực sự của Strategy Pattern là giúp tách rời phần xử lý một chức năng cụ thể ra khỏi đối tượng. </a:t>
            </a:r>
            <a:endParaRPr/>
          </a:p>
          <a:p>
            <a:pPr indent="-342900" lvl="0" marL="457200" rtl="0" algn="l">
              <a:spcBef>
                <a:spcPts val="0"/>
              </a:spcBef>
              <a:spcAft>
                <a:spcPts val="0"/>
              </a:spcAft>
              <a:buSzPts val="1800"/>
              <a:buChar char="-"/>
            </a:pPr>
            <a:r>
              <a:rPr lang="en"/>
              <a:t>Sau đó tạo ra một tập hợp các thuật toán để xử lý chức năng đó và lựa chọn thuật toán nào mà chúng ta thấy đúng đắn nhất khi thực thi chương trình.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Structure</a:t>
            </a:r>
            <a:endParaRPr/>
          </a:p>
        </p:txBody>
      </p:sp>
      <p:pic>
        <p:nvPicPr>
          <p:cNvPr id="179" name="Google Shape;179;p30"/>
          <p:cNvPicPr preferRelativeResize="0"/>
          <p:nvPr/>
        </p:nvPicPr>
        <p:blipFill>
          <a:blip r:embed="rId3">
            <a:alphaModFix/>
          </a:blip>
          <a:stretch>
            <a:fillRect/>
          </a:stretch>
        </p:blipFill>
        <p:spPr>
          <a:xfrm>
            <a:off x="2886900" y="1198700"/>
            <a:ext cx="3370200" cy="283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Ưu và nhược điểm</a:t>
            </a:r>
            <a:endParaRPr sz="2300"/>
          </a:p>
        </p:txBody>
      </p:sp>
      <p:sp>
        <p:nvSpPr>
          <p:cNvPr id="185" name="Google Shape;185;p31"/>
          <p:cNvSpPr txBox="1"/>
          <p:nvPr>
            <p:ph idx="1" type="body"/>
          </p:nvPr>
        </p:nvSpPr>
        <p:spPr>
          <a:xfrm>
            <a:off x="311700" y="1152425"/>
            <a:ext cx="8520600" cy="360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Ưu điểm: </a:t>
            </a:r>
            <a:endParaRPr/>
          </a:p>
          <a:p>
            <a:pPr indent="-342900" lvl="0" marL="914400" rtl="0" algn="l">
              <a:spcBef>
                <a:spcPts val="0"/>
              </a:spcBef>
              <a:spcAft>
                <a:spcPts val="0"/>
              </a:spcAft>
              <a:buSzPts val="1800"/>
              <a:buChar char="+"/>
            </a:pPr>
            <a:r>
              <a:rPr lang="en"/>
              <a:t>Có thể tách biệt chi tiết thực hiện thuật toán với nơi sử dụng chúng.</a:t>
            </a:r>
            <a:endParaRPr/>
          </a:p>
          <a:p>
            <a:pPr indent="-342900" lvl="0" marL="914400" rtl="0" algn="l">
              <a:spcBef>
                <a:spcPts val="0"/>
              </a:spcBef>
              <a:spcAft>
                <a:spcPts val="0"/>
              </a:spcAft>
              <a:buSzPts val="1800"/>
              <a:buChar char="+"/>
            </a:pPr>
            <a:r>
              <a:rPr lang="en"/>
              <a:t>Dễ mở rộng chương trình.</a:t>
            </a:r>
            <a:endParaRPr/>
          </a:p>
          <a:p>
            <a:pPr indent="-342900" lvl="0" marL="914400" rtl="0" algn="l">
              <a:spcBef>
                <a:spcPts val="0"/>
              </a:spcBef>
              <a:spcAft>
                <a:spcPts val="0"/>
              </a:spcAft>
              <a:buSzPts val="1800"/>
              <a:buChar char="+"/>
            </a:pPr>
            <a:r>
              <a:rPr lang="en"/>
              <a:t>Đảm bảo tính Single Responsibility.</a:t>
            </a:r>
            <a:endParaRPr/>
          </a:p>
          <a:p>
            <a:pPr indent="-342900" lvl="0" marL="457200" rtl="0" algn="l">
              <a:spcBef>
                <a:spcPts val="0"/>
              </a:spcBef>
              <a:spcAft>
                <a:spcPts val="0"/>
              </a:spcAft>
              <a:buSzPts val="1800"/>
              <a:buChar char="-"/>
            </a:pPr>
            <a:r>
              <a:rPr lang="en"/>
              <a:t>Nhược điểm:</a:t>
            </a:r>
            <a:endParaRPr/>
          </a:p>
          <a:p>
            <a:pPr indent="-342900" lvl="0" marL="914400" rtl="0" algn="l">
              <a:spcBef>
                <a:spcPts val="0"/>
              </a:spcBef>
              <a:spcAft>
                <a:spcPts val="0"/>
              </a:spcAft>
              <a:buSzPts val="1800"/>
              <a:buChar char="+"/>
            </a:pPr>
            <a:r>
              <a:rPr lang="en"/>
              <a:t>Nếu chỉ có 1 vài thuật toán thì việc xây dựng cấu trúc chương trình theo strategy pattern làm phức tạp cần thiết.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eriod"/>
            </a:pPr>
            <a:r>
              <a:rPr b="1" lang="en"/>
              <a:t>Behavioral Design Pattern</a:t>
            </a:r>
            <a:endParaRPr b="1"/>
          </a:p>
          <a:p>
            <a:pPr indent="-342900" lvl="0" marL="914400" rtl="0" algn="l">
              <a:lnSpc>
                <a:spcPct val="200000"/>
              </a:lnSpc>
              <a:spcBef>
                <a:spcPts val="0"/>
              </a:spcBef>
              <a:spcAft>
                <a:spcPts val="0"/>
              </a:spcAft>
              <a:buSzPts val="1800"/>
              <a:buChar char="●"/>
            </a:pPr>
            <a:r>
              <a:rPr lang="en"/>
              <a:t>Chain of Responsibility</a:t>
            </a:r>
            <a:endParaRPr/>
          </a:p>
          <a:p>
            <a:pPr indent="-342900" lvl="0" marL="914400" rtl="0" algn="l">
              <a:lnSpc>
                <a:spcPct val="200000"/>
              </a:lnSpc>
              <a:spcBef>
                <a:spcPts val="0"/>
              </a:spcBef>
              <a:spcAft>
                <a:spcPts val="0"/>
              </a:spcAft>
              <a:buSzPts val="1800"/>
              <a:buChar char="●"/>
            </a:pPr>
            <a:r>
              <a:rPr lang="en"/>
              <a:t>Strategy</a:t>
            </a:r>
            <a:endParaRPr/>
          </a:p>
          <a:p>
            <a:pPr indent="-342900" lvl="0" marL="457200" rtl="0" algn="l">
              <a:lnSpc>
                <a:spcPct val="200000"/>
              </a:lnSpc>
              <a:spcBef>
                <a:spcPts val="0"/>
              </a:spcBef>
              <a:spcAft>
                <a:spcPts val="0"/>
              </a:spcAft>
              <a:buSzPts val="1800"/>
              <a:buAutoNum type="arabicPeriod"/>
            </a:pPr>
            <a:r>
              <a:rPr b="1" lang="en"/>
              <a:t>Structural Design Pattern</a:t>
            </a:r>
            <a:endParaRPr b="1"/>
          </a:p>
          <a:p>
            <a:pPr indent="-342900" lvl="0" marL="914400" rtl="0" algn="l">
              <a:lnSpc>
                <a:spcPct val="200000"/>
              </a:lnSpc>
              <a:spcBef>
                <a:spcPts val="0"/>
              </a:spcBef>
              <a:spcAft>
                <a:spcPts val="0"/>
              </a:spcAft>
              <a:buSzPts val="1800"/>
              <a:buChar char="●"/>
            </a:pPr>
            <a:r>
              <a:rPr lang="en"/>
              <a:t>Proxy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Khi nào sử nên sử dụng strategy?</a:t>
            </a:r>
            <a:endParaRPr sz="2800"/>
          </a:p>
        </p:txBody>
      </p:sp>
      <p:sp>
        <p:nvSpPr>
          <p:cNvPr id="191" name="Google Shape;191;p32"/>
          <p:cNvSpPr txBox="1"/>
          <p:nvPr>
            <p:ph idx="1" type="body"/>
          </p:nvPr>
        </p:nvSpPr>
        <p:spPr>
          <a:xfrm>
            <a:off x="311700" y="1266325"/>
            <a:ext cx="8520600" cy="324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Khi đoạn code của bạn dễ thay đổi, và muốn tách chúng ra khỏi chương trình chính để dễ dàng bảo trì.</a:t>
            </a:r>
            <a:endParaRPr/>
          </a:p>
          <a:p>
            <a:pPr indent="-342900" lvl="0" marL="457200" rtl="0" algn="l">
              <a:spcBef>
                <a:spcPts val="0"/>
              </a:spcBef>
              <a:spcAft>
                <a:spcPts val="0"/>
              </a:spcAft>
              <a:buSzPts val="1800"/>
              <a:buChar char="+"/>
            </a:pPr>
            <a:r>
              <a:rPr lang="en"/>
              <a:t>Cần che dấu sự phức tạp, cấu trúc bên trong của thuật toán.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III. Proxy Pattern</a:t>
            </a:r>
            <a:endParaRPr/>
          </a:p>
        </p:txBody>
      </p:sp>
      <p:sp>
        <p:nvSpPr>
          <p:cNvPr id="197" name="Google Shape;19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Proxy là một structural design pattern cho phép tạo ra một object thay thế cho một object gốc. Object thay thế này quản lí việc gọi object gốc khi có request, cho phép thực thi một số hành động trước và sau khi request được gửi đến</a:t>
            </a:r>
            <a:endParaRPr/>
          </a:p>
          <a:p>
            <a:pPr indent="0" lvl="0" marL="0" rtl="0" algn="l">
              <a:spcBef>
                <a:spcPts val="1200"/>
              </a:spcBef>
              <a:spcAft>
                <a:spcPts val="1200"/>
              </a:spcAft>
              <a:buNone/>
            </a:pPr>
            <a:r>
              <a:rPr lang="en"/>
              <a:t>Được dùng để thêm các logic khác logic xử lí của object gốc mà không cần thay đổi code của object gốc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Nhận diện bài toán</a:t>
            </a:r>
            <a:endParaRPr/>
          </a:p>
        </p:txBody>
      </p:sp>
      <p:sp>
        <p:nvSpPr>
          <p:cNvPr id="203" name="Google Shape;20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4"/>
          <p:cNvPicPr preferRelativeResize="0"/>
          <p:nvPr/>
        </p:nvPicPr>
        <p:blipFill>
          <a:blip r:embed="rId3">
            <a:alphaModFix/>
          </a:blip>
          <a:stretch>
            <a:fillRect/>
          </a:stretch>
        </p:blipFill>
        <p:spPr>
          <a:xfrm>
            <a:off x="1254001" y="1478600"/>
            <a:ext cx="5917300" cy="316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Các loại proxy</a:t>
            </a:r>
            <a:endParaRPr/>
          </a:p>
        </p:txBody>
      </p:sp>
      <p:sp>
        <p:nvSpPr>
          <p:cNvPr id="210" name="Google Shape;210;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	virtual proxy: một proxy cho phép lazy initialize object gốc. Dùng nếu việc gọi object gốc ngay từ khi bắt đầu app gây lãng phí tài nguyên</a:t>
            </a:r>
            <a:endParaRPr/>
          </a:p>
          <a:p>
            <a:pPr indent="0" lvl="0" marL="0" rtl="0" algn="l">
              <a:spcBef>
                <a:spcPts val="1200"/>
              </a:spcBef>
              <a:spcAft>
                <a:spcPts val="0"/>
              </a:spcAft>
              <a:buNone/>
            </a:pPr>
            <a:r>
              <a:rPr lang="en"/>
              <a:t>-	protection proxy: tạo một proxy để tạo access control cho object gốc, giúp quản lí các request có thể gọi object gốc</a:t>
            </a:r>
            <a:endParaRPr/>
          </a:p>
          <a:p>
            <a:pPr indent="0" lvl="0" marL="0" rtl="0" algn="l">
              <a:spcBef>
                <a:spcPts val="1200"/>
              </a:spcBef>
              <a:spcAft>
                <a:spcPts val="0"/>
              </a:spcAft>
              <a:buNone/>
            </a:pPr>
            <a:r>
              <a:rPr lang="en"/>
              <a:t>-	caching proxy: tạo một proxy giúp lưu lại các kết quả những lần gọi object gốc.</a:t>
            </a:r>
            <a:endParaRPr/>
          </a:p>
          <a:p>
            <a:pPr indent="0" lvl="0" marL="0" rtl="0" algn="l">
              <a:spcBef>
                <a:spcPts val="1200"/>
              </a:spcBef>
              <a:spcAft>
                <a:spcPts val="0"/>
              </a:spcAft>
              <a:buNone/>
            </a:pPr>
            <a:r>
              <a:rPr lang="en"/>
              <a:t>-	logging proxy: tạo proxy lưu các request</a:t>
            </a:r>
            <a:endParaRPr/>
          </a:p>
          <a:p>
            <a:pPr indent="0" lvl="0" marL="0" rtl="0" algn="l">
              <a:spcBef>
                <a:spcPts val="1200"/>
              </a:spcBef>
              <a:spcAft>
                <a:spcPts val="1200"/>
              </a:spcAft>
              <a:buNone/>
            </a:pPr>
            <a:r>
              <a:rPr lang="en"/>
              <a:t>-	remote proxy: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Mô hình proxy</a:t>
            </a:r>
            <a:endParaRPr/>
          </a:p>
        </p:txBody>
      </p:sp>
      <p:sp>
        <p:nvSpPr>
          <p:cNvPr id="216" name="Google Shape;216;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6"/>
          <p:cNvPicPr preferRelativeResize="0"/>
          <p:nvPr/>
        </p:nvPicPr>
        <p:blipFill>
          <a:blip r:embed="rId3">
            <a:alphaModFix/>
          </a:blip>
          <a:stretch>
            <a:fillRect/>
          </a:stretch>
        </p:blipFill>
        <p:spPr>
          <a:xfrm>
            <a:off x="1402075" y="1093413"/>
            <a:ext cx="5399200" cy="3648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a:t>
            </a:r>
            <a:endParaRPr/>
          </a:p>
        </p:txBody>
      </p:sp>
      <p:sp>
        <p:nvSpPr>
          <p:cNvPr id="223" name="Google Shape;223;p3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 service mà bên client không biết</a:t>
            </a:r>
            <a:endParaRPr/>
          </a:p>
          <a:p>
            <a:pPr indent="0" lvl="0" marL="0" rtl="0" algn="l">
              <a:spcBef>
                <a:spcPts val="1200"/>
              </a:spcBef>
              <a:spcAft>
                <a:spcPts val="0"/>
              </a:spcAft>
              <a:buNone/>
            </a:pPr>
            <a:r>
              <a:rPr lang="en"/>
              <a:t>Quản lí vòng đời của service</a:t>
            </a:r>
            <a:endParaRPr/>
          </a:p>
          <a:p>
            <a:pPr indent="0" lvl="0" marL="0" rtl="0" algn="l">
              <a:spcBef>
                <a:spcPts val="1200"/>
              </a:spcBef>
              <a:spcAft>
                <a:spcPts val="0"/>
              </a:spcAft>
              <a:buNone/>
            </a:pPr>
            <a:r>
              <a:rPr lang="en"/>
              <a:t>Proxy hoạt động ngay cả khi service không hoạt động</a:t>
            </a:r>
            <a:endParaRPr/>
          </a:p>
          <a:p>
            <a:pPr indent="0" lvl="0" marL="0" rtl="0" algn="l">
              <a:spcBef>
                <a:spcPts val="1200"/>
              </a:spcBef>
              <a:spcAft>
                <a:spcPts val="1200"/>
              </a:spcAft>
              <a:buNone/>
            </a:pPr>
            <a:r>
              <a:rPr lang="en"/>
              <a:t>Đảm bảo tính O trong Solid</a:t>
            </a:r>
            <a:endParaRPr/>
          </a:p>
        </p:txBody>
      </p:sp>
      <p:sp>
        <p:nvSpPr>
          <p:cNvPr id="224" name="Google Shape;224;p3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Làm delay response từ serviec</a:t>
            </a:r>
            <a:endParaRPr/>
          </a:p>
          <a:p>
            <a:pPr indent="0" lvl="0" marL="0" rtl="0" algn="l">
              <a:spcBef>
                <a:spcPts val="1200"/>
              </a:spcBef>
              <a:spcAft>
                <a:spcPts val="1200"/>
              </a:spcAft>
              <a:buNone/>
            </a:pPr>
            <a:r>
              <a:rPr lang="en"/>
              <a:t>Làm phức tạp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Behavioral Pattern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Behavioral pattern là design pattern được xây dựng nhằm xác định những hành vi hay phương thức giao tiếp thường hay xuất hiện giữa các object</a:t>
            </a:r>
            <a:endParaRPr/>
          </a:p>
          <a:p>
            <a:pPr indent="0" lvl="0" marL="0" rtl="0" algn="l">
              <a:lnSpc>
                <a:spcPct val="150000"/>
              </a:lnSpc>
              <a:spcBef>
                <a:spcPts val="1200"/>
              </a:spcBef>
              <a:spcAft>
                <a:spcPts val="0"/>
              </a:spcAft>
              <a:buNone/>
            </a:pPr>
            <a:r>
              <a:rPr lang="en"/>
              <a:t>2 behavioral pattern trong phạm vi buổi thuyết trình:</a:t>
            </a:r>
            <a:endParaRPr/>
          </a:p>
          <a:p>
            <a:pPr indent="-342900" lvl="0" marL="457200" rtl="0" algn="l">
              <a:lnSpc>
                <a:spcPct val="150000"/>
              </a:lnSpc>
              <a:spcBef>
                <a:spcPts val="1200"/>
              </a:spcBef>
              <a:spcAft>
                <a:spcPts val="0"/>
              </a:spcAft>
              <a:buSzPts val="1800"/>
              <a:buChar char="●"/>
            </a:pPr>
            <a:r>
              <a:rPr lang="en"/>
              <a:t>Chain of responsibility</a:t>
            </a:r>
            <a:endParaRPr/>
          </a:p>
          <a:p>
            <a:pPr indent="-342900" lvl="0" marL="457200" rtl="0" algn="l">
              <a:lnSpc>
                <a:spcPct val="150000"/>
              </a:lnSpc>
              <a:spcBef>
                <a:spcPts val="0"/>
              </a:spcBef>
              <a:spcAft>
                <a:spcPts val="0"/>
              </a:spcAft>
              <a:buSzPts val="1800"/>
              <a:buChar char="●"/>
            </a:pPr>
            <a:r>
              <a:rPr lang="en"/>
              <a:t>Strategy</a:t>
            </a:r>
            <a:endParaRPr/>
          </a:p>
          <a:p>
            <a:pPr indent="0" lvl="0" marL="0" rtl="0" algn="l">
              <a:lnSpc>
                <a:spcPct val="150000"/>
              </a:lnSpc>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a:t>
            </a:r>
            <a:r>
              <a:rPr lang="en"/>
              <a:t>Chain of Responsibility (CoR)</a:t>
            </a:r>
            <a:endParaRPr/>
          </a:p>
        </p:txBody>
      </p:sp>
      <p:sp>
        <p:nvSpPr>
          <p:cNvPr id="85" name="Google Shape;85;p1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45720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468571" y="1465325"/>
            <a:ext cx="3893900" cy="2822250"/>
          </a:xfrm>
          <a:prstGeom prst="rect">
            <a:avLst/>
          </a:prstGeom>
          <a:noFill/>
          <a:ln>
            <a:noFill/>
          </a:ln>
        </p:spPr>
      </p:pic>
      <p:sp>
        <p:nvSpPr>
          <p:cNvPr id="87" name="Google Shape;87;p1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Chain of Responsibility là một design pattern cho phép truyền các request qua một chuỗi các handlers</a:t>
            </a:r>
            <a:endParaRPr/>
          </a:p>
          <a:p>
            <a:pPr indent="0" lvl="0" marL="0" rtl="0" algn="l">
              <a:spcBef>
                <a:spcPts val="1200"/>
              </a:spcBef>
              <a:spcAft>
                <a:spcPts val="1200"/>
              </a:spcAft>
              <a:buNone/>
            </a:pPr>
            <a:r>
              <a:rPr lang="en"/>
              <a:t>Mỗi handler có thể quyết định xử lý request hay truyền request qua một handler tiếp theo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Nhận diện bài toán</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805338" y="1211638"/>
            <a:ext cx="7210425" cy="328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Xử lý bài toán bằng if-else</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1275425" y="1152425"/>
            <a:ext cx="6593150" cy="378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Hạn chế của phương pháp xử lý thông thường</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Khó mở rộng thêm/bớt các bước xử lý</a:t>
            </a:r>
            <a:endParaRPr/>
          </a:p>
          <a:p>
            <a:pPr indent="0" lvl="0" marL="0" rtl="0" algn="l">
              <a:spcBef>
                <a:spcPts val="1200"/>
              </a:spcBef>
              <a:spcAft>
                <a:spcPts val="0"/>
              </a:spcAft>
              <a:buNone/>
            </a:pPr>
            <a:r>
              <a:rPr lang="en"/>
              <a:t>-	Khó thay đổi thứ tự các bước xử lý</a:t>
            </a:r>
            <a:endParaRPr/>
          </a:p>
          <a:p>
            <a:pPr indent="0" lvl="0" marL="0" rtl="0" algn="l">
              <a:spcBef>
                <a:spcPts val="1200"/>
              </a:spcBef>
              <a:spcAft>
                <a:spcPts val="0"/>
              </a:spcAft>
              <a:buNone/>
            </a:pPr>
            <a:r>
              <a:rPr lang="en"/>
              <a:t>-	Code dài, khó nhìn, dễ gây nhầm lẫn</a:t>
            </a:r>
            <a:endParaRPr/>
          </a:p>
          <a:p>
            <a:pPr indent="0" lvl="0" marL="0" rtl="0" algn="l">
              <a:spcBef>
                <a:spcPts val="1200"/>
              </a:spcBef>
              <a:spcAft>
                <a:spcPts val="0"/>
              </a:spcAft>
              <a:buNone/>
            </a:pPr>
            <a:r>
              <a:rPr lang="en"/>
              <a:t>-	Thay đổi logic một step có thể gây ảnh hưởng đến các step khác →  Khó bảo trì</a:t>
            </a:r>
            <a:endParaRPr/>
          </a:p>
          <a:p>
            <a:pPr indent="0" lvl="0" marL="0" rtl="0" algn="l">
              <a:spcBef>
                <a:spcPts val="1200"/>
              </a:spcBef>
              <a:spcAft>
                <a:spcPts val="1200"/>
              </a:spcAft>
              <a:buNone/>
            </a:pPr>
            <a:r>
              <a:rPr lang="en"/>
              <a:t>=&gt;</a:t>
            </a:r>
            <a:r>
              <a:rPr lang="en"/>
              <a:t> Cần sử dụng một cách làm khác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Nhận diện bài toán</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0" y="1466010"/>
            <a:ext cx="9144000" cy="27739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Mô hình CoR của bài toán</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84400" y="1457532"/>
            <a:ext cx="9144001" cy="24444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