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9.jpg" ContentType="image/jpeg"/>
  <Override PartName="/ppt/media/image20.jpg" ContentType="image/jpeg"/>
  <Override PartName="/ppt/media/image21.jpg" ContentType="image/jpeg"/>
  <Override PartName="/ppt/media/image22.jpg" ContentType="image/jpeg"/>
  <Override PartName="/ppt/media/image23.jpg" ContentType="image/jpeg"/>
  <Override PartName="/ppt/media/image37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sldIdLst>
    <p:sldId id="27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306" r:id="rId32"/>
    <p:sldId id="307" r:id="rId33"/>
    <p:sldId id="308" r:id="rId34"/>
    <p:sldId id="309" r:id="rId35"/>
    <p:sldId id="274" r:id="rId36"/>
    <p:sldId id="275" r:id="rId37"/>
    <p:sldId id="272" r:id="rId38"/>
    <p:sldId id="273" r:id="rId39"/>
    <p:sldId id="256" r:id="rId40"/>
    <p:sldId id="257" r:id="rId41"/>
    <p:sldId id="258" r:id="rId42"/>
    <p:sldId id="259" r:id="rId43"/>
    <p:sldId id="260" r:id="rId44"/>
    <p:sldId id="261" r:id="rId45"/>
    <p:sldId id="262" r:id="rId46"/>
    <p:sldId id="263" r:id="rId47"/>
    <p:sldId id="264" r:id="rId48"/>
    <p:sldId id="265" r:id="rId49"/>
    <p:sldId id="310" r:id="rId50"/>
    <p:sldId id="311" r:id="rId51"/>
    <p:sldId id="312" r:id="rId52"/>
    <p:sldId id="313" r:id="rId53"/>
    <p:sldId id="314" r:id="rId54"/>
    <p:sldId id="315" r:id="rId55"/>
    <p:sldId id="316" r:id="rId56"/>
    <p:sldId id="317" r:id="rId57"/>
    <p:sldId id="318" r:id="rId58"/>
    <p:sldId id="319" r:id="rId59"/>
    <p:sldId id="320" r:id="rId60"/>
    <p:sldId id="321" r:id="rId61"/>
    <p:sldId id="322" r:id="rId62"/>
    <p:sldId id="323" r:id="rId63"/>
    <p:sldId id="324" r:id="rId64"/>
    <p:sldId id="325" r:id="rId65"/>
    <p:sldId id="266" r:id="rId66"/>
    <p:sldId id="267" r:id="rId67"/>
    <p:sldId id="268" r:id="rId68"/>
    <p:sldId id="269" r:id="rId69"/>
    <p:sldId id="270" r:id="rId70"/>
    <p:sldId id="271" r:id="rId7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26" autoAdjust="0"/>
    <p:restoredTop sz="94660"/>
  </p:normalViewPr>
  <p:slideViewPr>
    <p:cSldViewPr snapToGrid="0">
      <p:cViewPr>
        <p:scale>
          <a:sx n="83" d="100"/>
          <a:sy n="83" d="100"/>
        </p:scale>
        <p:origin x="-222" y="-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DEF68-9097-47B0-9345-2AD2793F1A6A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0A1D1-E8A7-48DD-B536-CE9E2DB7F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632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848000-A130-4A69-81F3-B0663802C1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6F883C6-DFE2-46F2-B17C-58A482BBAC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4AB2F3E-047B-4A9F-9437-C655B5E46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1898B-02FC-42DD-8E75-3D74E724D1B2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A744E6A-CF02-4998-8299-27FB596B5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649DD88-A114-46F9-AF30-739C17C25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638F-B1AF-4F4C-BCE2-D7B029079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152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C11C3B-BEF9-45E9-A37E-F2849A31D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6FD5F39-C4DD-4F50-97F9-3437DEEE9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1779902-BE9C-49D0-8745-3B13A612D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1898B-02FC-42DD-8E75-3D74E724D1B2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3677304-F28E-4854-ACED-90ABEFADA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3BCC3C4-0883-4016-A827-8C236B5CE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638F-B1AF-4F4C-BCE2-D7B029079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58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44523C1-E568-4573-AF0D-3E79409350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2DB748D-9093-4FF6-B1A9-6BE23C109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117F56A-EF9D-41A6-9EB1-93EC17D00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1898B-02FC-42DD-8E75-3D74E724D1B2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9341DE-D8DF-4000-BE1E-E974C1FF9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CB55CFB-272F-4B43-B4EC-A5C940C0D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638F-B1AF-4F4C-BCE2-D7B029079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11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A7A521-B9AD-447F-B072-47A5F154C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987D163-3DB4-4495-A1F1-653FE7256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D5E49D1-D24A-4973-841C-F98356444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1898B-02FC-42DD-8E75-3D74E724D1B2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6882EED-1024-4168-93C1-C41F968F5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A88953E-264C-450D-BEE0-5C0E0AB77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638F-B1AF-4F4C-BCE2-D7B029079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668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48B09B-9F39-4BC5-9C3E-FC6A1D1A2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9A1B21F-EF3D-440E-BA7E-3A6EAFB82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AB43AD4-E911-4AFF-BCF7-31CCCAD9E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1898B-02FC-42DD-8E75-3D74E724D1B2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FE1962C-5AA5-4D68-A1D5-131183984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694AB1A-7C1C-424A-81F9-1ECC94E7C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638F-B1AF-4F4C-BCE2-D7B029079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32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D3F231-9CB1-451D-BBEA-B74DD97AA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D620D11-0429-46B8-96A1-8A5A4F279E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E880E56-2A03-4ACE-AC27-C54DA2A22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68469E3-494A-41E7-A810-1C57D4843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1898B-02FC-42DD-8E75-3D74E724D1B2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250D007-2AE6-4E1A-A22C-051C1E0A0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2308C14-B0CC-4245-97AA-0CEB40A2E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638F-B1AF-4F4C-BCE2-D7B029079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728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6CA13D-DECC-47B3-93E2-7D2840082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0498977-BD59-4544-99A0-294778136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E2935F7-2B4C-4E0B-AD04-07A309A92C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7DF46CB-31ED-4354-A3FD-BC90CA5082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56B7E2C-F505-407F-85F7-F0574D1B75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8BC281F-187C-47C5-BA5B-B13295AF6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1898B-02FC-42DD-8E75-3D74E724D1B2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870C4E3-7A61-49CD-9892-6B006751A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812FD573-A9B7-4D97-997F-59AC6BD4D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638F-B1AF-4F4C-BCE2-D7B029079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48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530D3F-663A-452E-B798-0EAFAC2B4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E10E53A-4013-40B5-95B7-E87035AE9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1898B-02FC-42DD-8E75-3D74E724D1B2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09D1FD5-1514-420D-A877-73E975985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9070E6D-DE0A-4598-801F-35524AAEF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638F-B1AF-4F4C-BCE2-D7B029079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658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DF5087D-D350-4813-8696-34FDE6EE6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1898B-02FC-42DD-8E75-3D74E724D1B2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F2D325E-2335-43BE-B5E4-D4E5A1B95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C6AAAA3-ECB4-484B-BD0C-EC30B9867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638F-B1AF-4F4C-BCE2-D7B029079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1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DCDF7C-83AA-4B06-86D8-C26127FF8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35DE01C-2DBA-4F29-B35A-EF2DB65A6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7F51CF9-294B-4965-9323-0B49504D7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C69A4FB-F6B0-46F0-AEDD-16006D996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1898B-02FC-42DD-8E75-3D74E724D1B2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2A0A325-776F-4E79-997D-5C9449A09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01E9C88-35DE-4949-99EC-7A71A8BB2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638F-B1AF-4F4C-BCE2-D7B029079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32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FFB57E-F65C-422B-85B5-133CAADDF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C144B38-5FAA-4A47-834F-458DC94D42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BC931DE-6680-430B-B3B9-DB37ADCCB4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FA574EC-AF6F-4E5C-A666-DB8FCF32B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1898B-02FC-42DD-8E75-3D74E724D1B2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24708B7-1657-472A-9787-E1EEE3446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9D35908-C1C7-4B3F-AE94-63C8BE529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638F-B1AF-4F4C-BCE2-D7B029079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702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232666B-8EE8-42FB-8DDD-156E424EE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BBC41CF-9ADE-43C0-8F27-0D070D95C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82770DD-AA13-4E18-A6D8-25742BA6FD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1898B-02FC-42DD-8E75-3D74E724D1B2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0B52B8C-D67E-4A8B-9903-910F184D8A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2724B6A-CDB5-477E-AB07-2382D353BE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9638F-B1AF-4F4C-BCE2-D7B029079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232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Collections </a:t>
            </a:r>
            <a:r>
              <a:rPr lang="en-US" dirty="0" err="1"/>
              <a:t>trong</a:t>
            </a:r>
            <a:r>
              <a:rPr lang="en-US" dirty="0"/>
              <a:t> java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interface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smtClean="0"/>
              <a:t>object</a:t>
            </a:r>
          </a:p>
          <a:p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collections: </a:t>
            </a:r>
            <a:r>
              <a:rPr lang="en-US" dirty="0" err="1" smtClean="0"/>
              <a:t>Vì</a:t>
            </a:r>
            <a:r>
              <a:rPr lang="en-US" dirty="0" smtClean="0"/>
              <a:t> array </a:t>
            </a:r>
            <a:r>
              <a:rPr lang="en-US" dirty="0" err="1" smtClean="0"/>
              <a:t>trong</a:t>
            </a:r>
            <a:r>
              <a:rPr lang="en-US" dirty="0" smtClean="0"/>
              <a:t> java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endParaRPr lang="en-US" dirty="0"/>
          </a:p>
          <a:p>
            <a:pPr lvl="1"/>
            <a:r>
              <a:rPr lang="en-US" dirty="0" smtClean="0"/>
              <a:t>Fixed length</a:t>
            </a:r>
          </a:p>
          <a:p>
            <a:pPr lvl="1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insert hay delete </a:t>
            </a:r>
            <a:r>
              <a:rPr lang="en-US" dirty="0" err="1" smtClean="0"/>
              <a:t>trong</a:t>
            </a:r>
            <a:r>
              <a:rPr lang="en-US" dirty="0" smtClean="0"/>
              <a:t> array (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ở </a:t>
            </a:r>
            <a:r>
              <a:rPr lang="en-US" dirty="0" err="1" smtClean="0"/>
              <a:t>cuối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80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Luật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equal()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X.equal</a:t>
            </a:r>
            <a:r>
              <a:rPr lang="en-US" dirty="0" smtClean="0"/>
              <a:t>(X)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true</a:t>
            </a:r>
          </a:p>
          <a:p>
            <a:r>
              <a:rPr lang="en-US" dirty="0" err="1" smtClean="0"/>
              <a:t>X.equal</a:t>
            </a:r>
            <a:r>
              <a:rPr lang="en-US" dirty="0" smtClean="0"/>
              <a:t>(Y) = true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Y.equal</a:t>
            </a:r>
            <a:r>
              <a:rPr lang="en-US" dirty="0" smtClean="0"/>
              <a:t>(X) = true</a:t>
            </a:r>
          </a:p>
          <a:p>
            <a:r>
              <a:rPr lang="en-US" dirty="0" err="1" smtClean="0"/>
              <a:t>X.equal</a:t>
            </a:r>
            <a:r>
              <a:rPr lang="en-US" dirty="0" smtClean="0"/>
              <a:t>(Y) = true, </a:t>
            </a:r>
            <a:r>
              <a:rPr lang="en-US" dirty="0" err="1" smtClean="0"/>
              <a:t>Y.equal</a:t>
            </a:r>
            <a:r>
              <a:rPr lang="en-US" dirty="0" smtClean="0"/>
              <a:t>(Z) = true -&gt; </a:t>
            </a:r>
            <a:r>
              <a:rPr lang="en-US" dirty="0" err="1" smtClean="0"/>
              <a:t>X.equal</a:t>
            </a:r>
            <a:r>
              <a:rPr lang="en-US" dirty="0" smtClean="0"/>
              <a:t>(Z) = true</a:t>
            </a:r>
          </a:p>
          <a:p>
            <a:r>
              <a:rPr lang="en-US" dirty="0" err="1" smtClean="0"/>
              <a:t>Kết</a:t>
            </a:r>
            <a:r>
              <a:rPr lang="en-US" dirty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equal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equal (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random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42441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equal()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9262" y="2167731"/>
            <a:ext cx="875347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073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Đảm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equal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3187" y="2353469"/>
            <a:ext cx="690562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414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demo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2237" y="2710656"/>
            <a:ext cx="686752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46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hashCode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Hash code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integer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instance </a:t>
            </a:r>
            <a:r>
              <a:rPr lang="en-US" dirty="0" err="1" smtClean="0"/>
              <a:t>của</a:t>
            </a:r>
            <a:r>
              <a:rPr lang="en-US" dirty="0" smtClean="0"/>
              <a:t> class. </a:t>
            </a:r>
          </a:p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r>
              <a:rPr lang="en-US" dirty="0" smtClean="0"/>
              <a:t>: </a:t>
            </a:r>
            <a:r>
              <a:rPr lang="en-US" dirty="0" err="1" smtClean="0"/>
              <a:t>hashCode</a:t>
            </a:r>
            <a:r>
              <a:rPr lang="en-US" dirty="0" smtClean="0"/>
              <a:t> </a:t>
            </a:r>
            <a:r>
              <a:rPr lang="en-US" dirty="0" err="1" smtClean="0"/>
              <a:t>giúp</a:t>
            </a:r>
            <a:r>
              <a:rPr lang="en-US" dirty="0" smtClean="0"/>
              <a:t> chia </a:t>
            </a:r>
            <a:r>
              <a:rPr lang="en-US" dirty="0" err="1" smtClean="0"/>
              <a:t>các</a:t>
            </a:r>
            <a:r>
              <a:rPr lang="en-US" dirty="0" smtClean="0"/>
              <a:t> instance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class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hashcode</a:t>
            </a:r>
            <a:r>
              <a:rPr lang="en-US" dirty="0" smtClean="0"/>
              <a:t>, </a:t>
            </a:r>
            <a:r>
              <a:rPr lang="en-US" dirty="0" err="1" smtClean="0"/>
              <a:t>giúp</a:t>
            </a:r>
            <a:r>
              <a:rPr lang="en-US" dirty="0" smtClean="0"/>
              <a:t> tang </a:t>
            </a:r>
            <a:r>
              <a:rPr lang="en-US" dirty="0" err="1" smtClean="0"/>
              <a:t>tốc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.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object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hashCode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equal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endParaRPr lang="en-US" dirty="0" smtClean="0"/>
          </a:p>
          <a:p>
            <a:r>
              <a:rPr lang="en-US" dirty="0" err="1" smtClean="0"/>
              <a:t>HashCode</a:t>
            </a:r>
            <a:r>
              <a:rPr lang="en-US" dirty="0" smtClean="0"/>
              <a:t>()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mối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chặt</a:t>
            </a:r>
            <a:r>
              <a:rPr lang="en-US" dirty="0" smtClean="0"/>
              <a:t> </a:t>
            </a:r>
            <a:r>
              <a:rPr lang="en-US" dirty="0" err="1" smtClean="0"/>
              <a:t>chẽ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equal()</a:t>
            </a:r>
          </a:p>
          <a:p>
            <a:r>
              <a:rPr lang="en-US" dirty="0" err="1" smtClean="0"/>
              <a:t>Luật</a:t>
            </a:r>
            <a:r>
              <a:rPr lang="en-US" dirty="0" smtClean="0"/>
              <a:t> </a:t>
            </a:r>
            <a:r>
              <a:rPr lang="en-US" dirty="0" err="1" smtClean="0"/>
              <a:t>hashcode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Hai object equal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hashCode</a:t>
            </a:r>
            <a:endParaRPr lang="en-US" dirty="0" smtClean="0"/>
          </a:p>
          <a:p>
            <a:pPr lvl="1"/>
            <a:r>
              <a:rPr lang="en-US" dirty="0" smtClean="0"/>
              <a:t>Hai object </a:t>
            </a:r>
            <a:r>
              <a:rPr lang="en-US" dirty="0" err="1" smtClean="0"/>
              <a:t>không</a:t>
            </a:r>
            <a:r>
              <a:rPr lang="en-US" dirty="0" smtClean="0"/>
              <a:t> equal </a:t>
            </a:r>
            <a:r>
              <a:rPr lang="en-US" dirty="0" err="1" smtClean="0"/>
              <a:t>vẫn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hashcode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2773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hashcode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5504" y="2707712"/>
            <a:ext cx="364807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341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hashCode</a:t>
            </a:r>
            <a:r>
              <a:rPr lang="en-US" dirty="0" smtClean="0"/>
              <a:t> demo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5725" y="3101181"/>
            <a:ext cx="440055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523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),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(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)</a:t>
            </a:r>
          </a:p>
          <a:p>
            <a:r>
              <a:rPr lang="en-US" dirty="0" smtClean="0"/>
              <a:t>Ordered by index, </a:t>
            </a:r>
            <a:r>
              <a:rPr lang="en-US" dirty="0" err="1" smtClean="0"/>
              <a:t>không</a:t>
            </a:r>
            <a:r>
              <a:rPr lang="en-US" dirty="0" smtClean="0"/>
              <a:t> sorted</a:t>
            </a:r>
          </a:p>
          <a:p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cặp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index -&gt; fast random access</a:t>
            </a:r>
          </a:p>
          <a:p>
            <a:endParaRPr lang="en-US" dirty="0"/>
          </a:p>
          <a:p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ArrayList</a:t>
            </a:r>
            <a:r>
              <a:rPr lang="en-US" dirty="0" smtClean="0"/>
              <a:t>: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java,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,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, </a:t>
            </a:r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iterator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41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LinkedList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list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2 </a:t>
            </a:r>
            <a:r>
              <a:rPr lang="en-US" dirty="0" err="1" smtClean="0"/>
              <a:t>chiều</a:t>
            </a:r>
            <a:r>
              <a:rPr lang="en-US" dirty="0" smtClean="0"/>
              <a:t>.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,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Vì</a:t>
            </a:r>
            <a:r>
              <a:rPr lang="en-US" dirty="0" smtClean="0"/>
              <a:t> implement </a:t>
            </a:r>
            <a:r>
              <a:rPr lang="en-US" dirty="0" err="1" smtClean="0"/>
              <a:t>Dequeue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Dequeue</a:t>
            </a:r>
            <a:r>
              <a:rPr lang="en-US" dirty="0" smtClean="0"/>
              <a:t> (</a:t>
            </a:r>
            <a:r>
              <a:rPr lang="en-US" dirty="0" err="1" smtClean="0"/>
              <a:t>addfirst</a:t>
            </a:r>
            <a:r>
              <a:rPr lang="en-US" dirty="0" smtClean="0"/>
              <a:t>, </a:t>
            </a:r>
            <a:r>
              <a:rPr lang="en-US" dirty="0" err="1" smtClean="0"/>
              <a:t>addlast</a:t>
            </a:r>
            <a:r>
              <a:rPr lang="en-US" dirty="0" smtClean="0"/>
              <a:t>…)</a:t>
            </a:r>
          </a:p>
          <a:p>
            <a:endParaRPr lang="en-US" dirty="0" smtClean="0"/>
          </a:p>
          <a:p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LinkedList</a:t>
            </a:r>
            <a:r>
              <a:rPr lang="en-US" dirty="0" smtClean="0"/>
              <a:t>: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đòi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bớt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57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ArrayList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LinkedList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3301" y="2785384"/>
            <a:ext cx="6243164" cy="227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41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Các</a:t>
            </a:r>
            <a:r>
              <a:rPr lang="en-US" dirty="0"/>
              <a:t> interface </a:t>
            </a:r>
            <a:r>
              <a:rPr lang="en-US" dirty="0" err="1"/>
              <a:t>trong</a:t>
            </a:r>
            <a:r>
              <a:rPr lang="en-US" dirty="0"/>
              <a:t> Collections:</a:t>
            </a:r>
          </a:p>
          <a:p>
            <a:pPr lvl="1"/>
            <a:r>
              <a:rPr lang="en-US" dirty="0"/>
              <a:t>Collection: interface </a:t>
            </a:r>
            <a:r>
              <a:rPr lang="en-US" dirty="0" err="1"/>
              <a:t>gốc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interface </a:t>
            </a:r>
            <a:r>
              <a:rPr lang="en-US" dirty="0" err="1"/>
              <a:t>khác</a:t>
            </a:r>
            <a:r>
              <a:rPr lang="en-US" dirty="0"/>
              <a:t> extend</a:t>
            </a:r>
          </a:p>
          <a:p>
            <a:pPr lvl="1"/>
            <a:r>
              <a:rPr lang="en-US" dirty="0"/>
              <a:t>List: </a:t>
            </a:r>
            <a:r>
              <a:rPr lang="en-US" dirty="0" err="1"/>
              <a:t>Một</a:t>
            </a:r>
            <a:r>
              <a:rPr lang="en-US" dirty="0"/>
              <a:t> collection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index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method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index</a:t>
            </a:r>
          </a:p>
          <a:p>
            <a:pPr lvl="1"/>
            <a:r>
              <a:rPr lang="en-US" dirty="0"/>
              <a:t>Set: </a:t>
            </a:r>
            <a:r>
              <a:rPr lang="en-US" dirty="0" err="1"/>
              <a:t>Một</a:t>
            </a:r>
            <a:r>
              <a:rPr lang="en-US" dirty="0"/>
              <a:t> collection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trùng</a:t>
            </a:r>
            <a:r>
              <a:rPr lang="en-US" dirty="0"/>
              <a:t> </a:t>
            </a:r>
            <a:r>
              <a:rPr lang="en-US" dirty="0" err="1"/>
              <a:t>lặp</a:t>
            </a:r>
            <a:endParaRPr lang="en-US" dirty="0"/>
          </a:p>
          <a:p>
            <a:pPr lvl="1"/>
            <a:r>
              <a:rPr lang="en-US" dirty="0"/>
              <a:t>Queue: </a:t>
            </a:r>
            <a:r>
              <a:rPr lang="en-US" dirty="0" err="1"/>
              <a:t>một</a:t>
            </a:r>
            <a:r>
              <a:rPr lang="en-US" dirty="0"/>
              <a:t> collection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list “to-do”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object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.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FIFO </a:t>
            </a:r>
            <a:r>
              <a:rPr lang="en-US" dirty="0" err="1"/>
              <a:t>theo</a:t>
            </a:r>
            <a:r>
              <a:rPr lang="en-US" dirty="0"/>
              <a:t> default</a:t>
            </a:r>
          </a:p>
          <a:p>
            <a:pPr lvl="1"/>
            <a:r>
              <a:rPr lang="en-US" dirty="0"/>
              <a:t>Map: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collection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object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xạ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key (object). </a:t>
            </a:r>
            <a:r>
              <a:rPr lang="en-US" dirty="0" err="1"/>
              <a:t>Các</a:t>
            </a:r>
            <a:r>
              <a:rPr lang="en-US" dirty="0"/>
              <a:t> key </a:t>
            </a:r>
            <a:r>
              <a:rPr lang="en-US" dirty="0" err="1"/>
              <a:t>phải</a:t>
            </a:r>
            <a:r>
              <a:rPr lang="en-US" dirty="0"/>
              <a:t> unique.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</a:t>
            </a:r>
            <a:r>
              <a:rPr lang="en-US" dirty="0" err="1" smtClean="0"/>
              <a:t>sánh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Fast Iteration + random access</a:t>
            </a:r>
          </a:p>
          <a:p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ít</a:t>
            </a:r>
            <a:r>
              <a:rPr lang="en-US" dirty="0" smtClean="0"/>
              <a:t> (index + value)</a:t>
            </a:r>
          </a:p>
          <a:p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LinkedList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Fast insertion and deletion</a:t>
            </a:r>
          </a:p>
          <a:p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(</a:t>
            </a:r>
            <a:r>
              <a:rPr lang="en-US" dirty="0" err="1" smtClean="0"/>
              <a:t>value+node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+ node </a:t>
            </a:r>
            <a:r>
              <a:rPr lang="en-US" dirty="0" err="1" smtClean="0"/>
              <a:t>sau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/</a:t>
            </a:r>
            <a:r>
              <a:rPr lang="en-US" dirty="0" err="1" smtClean="0"/>
              <a:t>bớt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64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Note: </a:t>
            </a:r>
            <a:r>
              <a:rPr lang="en-US" dirty="0" err="1" smtClean="0"/>
              <a:t>ArrayList</a:t>
            </a:r>
            <a:r>
              <a:rPr lang="en-US" dirty="0" smtClean="0"/>
              <a:t> vs </a:t>
            </a:r>
            <a:r>
              <a:rPr lang="en-US" dirty="0" err="1" smtClean="0"/>
              <a:t>LinkedList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phổ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do</a:t>
            </a:r>
          </a:p>
          <a:p>
            <a:pPr lvl="1"/>
            <a:r>
              <a:rPr lang="en-US" dirty="0" err="1" smtClean="0"/>
              <a:t>Ít</a:t>
            </a:r>
            <a:r>
              <a:rPr lang="en-US" dirty="0" smtClean="0"/>
              <a:t> </a:t>
            </a:r>
            <a:r>
              <a:rPr lang="en-US" dirty="0" err="1" smtClean="0"/>
              <a:t>tốn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endParaRPr lang="en-US" dirty="0" smtClean="0"/>
          </a:p>
          <a:p>
            <a:pPr lvl="1"/>
            <a:r>
              <a:rPr lang="en-US" dirty="0" err="1" smtClean="0"/>
              <a:t>Dễ</a:t>
            </a:r>
            <a:r>
              <a:rPr lang="en-US" dirty="0" smtClean="0"/>
              <a:t>/</a:t>
            </a:r>
            <a:r>
              <a:rPr lang="en-US" dirty="0" err="1" smtClean="0"/>
              <a:t>nhanh</a:t>
            </a:r>
            <a:r>
              <a:rPr lang="en-US" dirty="0" smtClean="0"/>
              <a:t> iterate</a:t>
            </a:r>
          </a:p>
          <a:p>
            <a:pPr lvl="1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thua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tốc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add/remove PHẦN TỬ Ở GIỮA (do </a:t>
            </a:r>
            <a:r>
              <a:rPr lang="en-US" dirty="0" err="1" smtClean="0"/>
              <a:t>LinkedList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iterate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ở </a:t>
            </a:r>
            <a:r>
              <a:rPr lang="en-US" dirty="0" err="1" smtClean="0"/>
              <a:t>giữa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+ copy sang List </a:t>
            </a:r>
            <a:r>
              <a:rPr lang="en-US" dirty="0" err="1" smtClean="0"/>
              <a:t>mới</a:t>
            </a:r>
            <a:endParaRPr lang="en-US" dirty="0" smtClean="0"/>
          </a:p>
          <a:p>
            <a:pPr lvl="1"/>
            <a:r>
              <a:rPr lang="en-US" dirty="0" smtClean="0"/>
              <a:t>Remove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phía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(index)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04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Presenter: huylq24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90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not allow duplicates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440" y="1244036"/>
            <a:ext cx="4143375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76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HashSet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Unordered</a:t>
            </a:r>
          </a:p>
          <a:p>
            <a:r>
              <a:rPr lang="en-US" dirty="0" smtClean="0"/>
              <a:t>Unsorted</a:t>
            </a:r>
          </a:p>
          <a:p>
            <a:r>
              <a:rPr lang="en-US" dirty="0" smtClean="0"/>
              <a:t>Implements using hash table</a:t>
            </a:r>
          </a:p>
          <a:p>
            <a:r>
              <a:rPr lang="en-US" dirty="0"/>
              <a:t>Uses </a:t>
            </a:r>
            <a:r>
              <a:rPr lang="en-US" dirty="0" err="1" smtClean="0"/>
              <a:t>HashMap</a:t>
            </a:r>
            <a:r>
              <a:rPr lang="en-US" dirty="0" smtClean="0"/>
              <a:t> internally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821" y="2081621"/>
            <a:ext cx="4326342" cy="179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23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HashSet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59618"/>
            <a:ext cx="1048672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29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LinkedHashSet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Insertion ordered</a:t>
            </a:r>
          </a:p>
          <a:p>
            <a:r>
              <a:rPr lang="en-US" dirty="0" smtClean="0"/>
              <a:t>Doubly-linked List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LinkedHashMap</a:t>
            </a:r>
            <a:r>
              <a:rPr lang="en-US" dirty="0" smtClean="0"/>
              <a:t> internally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25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TreeSet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Sorted (Natural Order)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TreeMap</a:t>
            </a:r>
            <a:r>
              <a:rPr lang="en-US" dirty="0" smtClean="0"/>
              <a:t> internally</a:t>
            </a:r>
            <a:endParaRPr lang="en-US" dirty="0"/>
          </a:p>
          <a:p>
            <a:r>
              <a:rPr lang="en-US" dirty="0"/>
              <a:t>Red-Black tree structure</a:t>
            </a:r>
          </a:p>
          <a:p>
            <a:r>
              <a:rPr lang="en-US" dirty="0"/>
              <a:t>Implements </a:t>
            </a:r>
            <a:r>
              <a:rPr lang="en-US" dirty="0" err="1"/>
              <a:t>NavigableSet</a:t>
            </a:r>
            <a:r>
              <a:rPr lang="en-US" dirty="0"/>
              <a:t> (Java 6)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974" y="3013544"/>
            <a:ext cx="5762914" cy="282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66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xmlns="" val="203745974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xmlns="" val="389308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HashSet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TreeSet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05523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Unsorted, Unordered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Sorted (Natural Order)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73006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Implements</a:t>
                      </a:r>
                      <a:r>
                        <a:rPr lang="en-US" baseline="0" dirty="0" smtClean="0"/>
                        <a:t> using hash 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Red-Black</a:t>
                      </a:r>
                      <a:r>
                        <a:rPr lang="en-US" baseline="0" dirty="0" smtClean="0"/>
                        <a:t> Tree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83962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Faster (Constant</a:t>
                      </a:r>
                      <a:r>
                        <a:rPr lang="en-US" baseline="0" dirty="0" smtClean="0"/>
                        <a:t> time)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O(log(n))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80802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equals()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compareTo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28129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One null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Does</a:t>
                      </a:r>
                      <a:r>
                        <a:rPr lang="en-US" baseline="0" dirty="0" smtClean="0"/>
                        <a:t> not allow null value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02369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502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31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Ordered </a:t>
            </a:r>
            <a:r>
              <a:rPr lang="en-US" dirty="0" err="1" smtClean="0"/>
              <a:t>và</a:t>
            </a:r>
            <a:r>
              <a:rPr lang="en-US" dirty="0" smtClean="0"/>
              <a:t> Sorted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class implement </a:t>
            </a:r>
            <a:r>
              <a:rPr lang="en-US" dirty="0" err="1"/>
              <a:t>từ</a:t>
            </a:r>
            <a:r>
              <a:rPr lang="en-US" dirty="0"/>
              <a:t> Collection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ordered </a:t>
            </a:r>
            <a:r>
              <a:rPr lang="en-US" dirty="0" err="1"/>
              <a:t>hoặc</a:t>
            </a:r>
            <a:r>
              <a:rPr lang="en-US" dirty="0"/>
              <a:t> sorted:</a:t>
            </a:r>
          </a:p>
          <a:p>
            <a:pPr lvl="1"/>
            <a:r>
              <a:rPr lang="en-US" dirty="0"/>
              <a:t>Ordered</a:t>
            </a:r>
          </a:p>
          <a:p>
            <a:pPr lvl="2"/>
            <a:r>
              <a:rPr lang="en-US" i="1" dirty="0" err="1"/>
              <a:t>Khi</a:t>
            </a:r>
            <a:r>
              <a:rPr lang="en-US" i="1" dirty="0"/>
              <a:t> </a:t>
            </a:r>
            <a:r>
              <a:rPr lang="en-US" i="1" dirty="0" err="1"/>
              <a:t>một</a:t>
            </a:r>
            <a:r>
              <a:rPr lang="en-US" i="1" dirty="0"/>
              <a:t> collection ordered -&gt; </a:t>
            </a:r>
            <a:r>
              <a:rPr lang="en-US" i="1" dirty="0" err="1"/>
              <a:t>có</a:t>
            </a:r>
            <a:r>
              <a:rPr lang="en-US" i="1" dirty="0"/>
              <a:t> </a:t>
            </a:r>
            <a:r>
              <a:rPr lang="en-US" i="1" dirty="0" err="1"/>
              <a:t>thể</a:t>
            </a:r>
            <a:r>
              <a:rPr lang="en-US" i="1" dirty="0"/>
              <a:t> </a:t>
            </a:r>
            <a:r>
              <a:rPr lang="en-US" i="1" dirty="0" err="1"/>
              <a:t>lặp</a:t>
            </a:r>
            <a:r>
              <a:rPr lang="en-US" i="1" dirty="0"/>
              <a:t> qua </a:t>
            </a:r>
            <a:r>
              <a:rPr lang="en-US" i="1" dirty="0" err="1"/>
              <a:t>chuỗi</a:t>
            </a:r>
            <a:r>
              <a:rPr lang="en-US" i="1" dirty="0"/>
              <a:t> </a:t>
            </a:r>
            <a:r>
              <a:rPr lang="en-US" i="1" dirty="0" err="1"/>
              <a:t>theo</a:t>
            </a:r>
            <a:r>
              <a:rPr lang="en-US" i="1" dirty="0"/>
              <a:t> </a:t>
            </a:r>
            <a:r>
              <a:rPr lang="en-US" i="1" dirty="0" err="1"/>
              <a:t>một</a:t>
            </a:r>
            <a:r>
              <a:rPr lang="en-US" i="1" dirty="0"/>
              <a:t> </a:t>
            </a:r>
            <a:r>
              <a:rPr lang="en-US" i="1" dirty="0" err="1"/>
              <a:t>thứ</a:t>
            </a:r>
            <a:r>
              <a:rPr lang="en-US" i="1" dirty="0"/>
              <a:t> </a:t>
            </a:r>
            <a:r>
              <a:rPr lang="en-US" i="1" dirty="0" err="1"/>
              <a:t>tự</a:t>
            </a:r>
            <a:r>
              <a:rPr lang="en-US" i="1" dirty="0"/>
              <a:t> </a:t>
            </a:r>
            <a:r>
              <a:rPr lang="en-US" i="1" dirty="0" err="1"/>
              <a:t>nhất</a:t>
            </a:r>
            <a:r>
              <a:rPr lang="en-US" i="1" dirty="0"/>
              <a:t> </a:t>
            </a:r>
            <a:r>
              <a:rPr lang="en-US" i="1" dirty="0" err="1"/>
              <a:t>định</a:t>
            </a:r>
            <a:r>
              <a:rPr lang="en-US" i="1" dirty="0"/>
              <a:t>.</a:t>
            </a:r>
            <a:endParaRPr lang="en-US" dirty="0"/>
          </a:p>
          <a:p>
            <a:pPr lvl="1"/>
            <a:r>
              <a:rPr lang="en-US" i="1" dirty="0"/>
              <a:t>Sorted</a:t>
            </a:r>
            <a:endParaRPr lang="en-US" dirty="0"/>
          </a:p>
          <a:p>
            <a:pPr lvl="2"/>
            <a:r>
              <a:rPr lang="en-US" i="1" dirty="0"/>
              <a:t>Sorted collection -&gt; </a:t>
            </a:r>
            <a:r>
              <a:rPr lang="en-US" i="1" dirty="0" err="1"/>
              <a:t>thứ</a:t>
            </a:r>
            <a:r>
              <a:rPr lang="en-US" i="1" dirty="0"/>
              <a:t> </a:t>
            </a:r>
            <a:r>
              <a:rPr lang="en-US" i="1" dirty="0" err="1"/>
              <a:t>tự</a:t>
            </a:r>
            <a:r>
              <a:rPr lang="en-US" i="1" dirty="0"/>
              <a:t> </a:t>
            </a:r>
            <a:r>
              <a:rPr lang="en-US" i="1" dirty="0" err="1"/>
              <a:t>được</a:t>
            </a:r>
            <a:r>
              <a:rPr lang="en-US" i="1" dirty="0"/>
              <a:t> </a:t>
            </a:r>
            <a:r>
              <a:rPr lang="en-US" i="1" dirty="0" err="1"/>
              <a:t>xác</a:t>
            </a:r>
            <a:r>
              <a:rPr lang="en-US" i="1" dirty="0"/>
              <a:t> </a:t>
            </a:r>
            <a:r>
              <a:rPr lang="en-US" i="1" dirty="0" err="1"/>
              <a:t>định</a:t>
            </a:r>
            <a:r>
              <a:rPr lang="en-US" i="1" dirty="0"/>
              <a:t> </a:t>
            </a:r>
            <a:r>
              <a:rPr lang="en-US" i="1" dirty="0" err="1"/>
              <a:t>bởi</a:t>
            </a:r>
            <a:r>
              <a:rPr lang="en-US" i="1" dirty="0"/>
              <a:t> </a:t>
            </a:r>
            <a:r>
              <a:rPr lang="en-US" i="1" dirty="0" err="1"/>
              <a:t>một</a:t>
            </a:r>
            <a:r>
              <a:rPr lang="en-US" i="1" dirty="0"/>
              <a:t> hay </a:t>
            </a:r>
            <a:r>
              <a:rPr lang="en-US" i="1" dirty="0" err="1"/>
              <a:t>nhiều</a:t>
            </a:r>
            <a:r>
              <a:rPr lang="en-US" i="1" dirty="0"/>
              <a:t> </a:t>
            </a:r>
            <a:r>
              <a:rPr lang="en-US" i="1" dirty="0" err="1"/>
              <a:t>luật</a:t>
            </a:r>
            <a:r>
              <a:rPr lang="en-US" i="1" dirty="0"/>
              <a:t> </a:t>
            </a:r>
            <a:r>
              <a:rPr lang="en-US" i="1" dirty="0" err="1"/>
              <a:t>lệ</a:t>
            </a:r>
            <a:r>
              <a:rPr lang="en-US" i="1" dirty="0"/>
              <a:t>. </a:t>
            </a:r>
            <a:r>
              <a:rPr lang="en-US" i="1" dirty="0" err="1"/>
              <a:t>Thứ</a:t>
            </a:r>
            <a:r>
              <a:rPr lang="en-US" i="1" dirty="0"/>
              <a:t> </a:t>
            </a:r>
            <a:r>
              <a:rPr lang="en-US" i="1" dirty="0" err="1"/>
              <a:t>tự</a:t>
            </a:r>
            <a:r>
              <a:rPr lang="en-US" i="1" dirty="0"/>
              <a:t> </a:t>
            </a:r>
            <a:r>
              <a:rPr lang="en-US" i="1" dirty="0" err="1"/>
              <a:t>không</a:t>
            </a:r>
            <a:r>
              <a:rPr lang="en-US" i="1" dirty="0"/>
              <a:t> </a:t>
            </a:r>
            <a:r>
              <a:rPr lang="en-US" i="1" dirty="0" err="1"/>
              <a:t>liên</a:t>
            </a:r>
            <a:r>
              <a:rPr lang="en-US" i="1" dirty="0"/>
              <a:t> </a:t>
            </a:r>
            <a:r>
              <a:rPr lang="en-US" i="1" dirty="0" err="1"/>
              <a:t>quan</a:t>
            </a:r>
            <a:r>
              <a:rPr lang="en-US" i="1" dirty="0"/>
              <a:t> </a:t>
            </a:r>
            <a:r>
              <a:rPr lang="en-US" i="1" dirty="0" err="1"/>
              <a:t>đến</a:t>
            </a:r>
            <a:r>
              <a:rPr lang="en-US" i="1" dirty="0"/>
              <a:t> </a:t>
            </a:r>
            <a:r>
              <a:rPr lang="en-US" i="1" dirty="0" err="1"/>
              <a:t>việc</a:t>
            </a:r>
            <a:r>
              <a:rPr lang="en-US" i="1" dirty="0"/>
              <a:t> object </a:t>
            </a:r>
            <a:r>
              <a:rPr lang="en-US" i="1" dirty="0" err="1"/>
              <a:t>được</a:t>
            </a:r>
            <a:r>
              <a:rPr lang="en-US" i="1" dirty="0"/>
              <a:t> add </a:t>
            </a:r>
            <a:r>
              <a:rPr lang="en-US" i="1" dirty="0" err="1"/>
              <a:t>vào</a:t>
            </a:r>
            <a:r>
              <a:rPr lang="en-US" i="1" dirty="0"/>
              <a:t> </a:t>
            </a:r>
            <a:r>
              <a:rPr lang="en-US" i="1" dirty="0" err="1"/>
              <a:t>lúc</a:t>
            </a:r>
            <a:r>
              <a:rPr lang="en-US" i="1" dirty="0"/>
              <a:t> </a:t>
            </a:r>
            <a:r>
              <a:rPr lang="en-US" i="1" dirty="0" err="1"/>
              <a:t>nào</a:t>
            </a:r>
            <a:r>
              <a:rPr lang="en-US" i="1" dirty="0"/>
              <a:t>, </a:t>
            </a:r>
            <a:r>
              <a:rPr lang="en-US" i="1" dirty="0" err="1"/>
              <a:t>được</a:t>
            </a:r>
            <a:r>
              <a:rPr lang="en-US" i="1" dirty="0"/>
              <a:t> access </a:t>
            </a:r>
            <a:r>
              <a:rPr lang="en-US" i="1" dirty="0" err="1"/>
              <a:t>cuối</a:t>
            </a:r>
            <a:r>
              <a:rPr lang="en-US" i="1" dirty="0"/>
              <a:t> </a:t>
            </a:r>
            <a:r>
              <a:rPr lang="en-US" i="1" dirty="0" err="1"/>
              <a:t>vào</a:t>
            </a:r>
            <a:r>
              <a:rPr lang="en-US" i="1" dirty="0"/>
              <a:t> </a:t>
            </a:r>
            <a:r>
              <a:rPr lang="en-US" i="1" dirty="0" err="1"/>
              <a:t>lúc</a:t>
            </a:r>
            <a:r>
              <a:rPr lang="en-US" i="1" dirty="0"/>
              <a:t> </a:t>
            </a:r>
            <a:r>
              <a:rPr lang="en-US" i="1" dirty="0" err="1"/>
              <a:t>nào</a:t>
            </a:r>
            <a:r>
              <a:rPr lang="en-US" i="1" dirty="0"/>
              <a:t> hay </a:t>
            </a:r>
            <a:r>
              <a:rPr lang="en-US" i="1" dirty="0" err="1"/>
              <a:t>vị</a:t>
            </a:r>
            <a:r>
              <a:rPr lang="en-US" i="1" dirty="0"/>
              <a:t> </a:t>
            </a:r>
            <a:r>
              <a:rPr lang="en-US" i="1" dirty="0" err="1"/>
              <a:t>trí</a:t>
            </a:r>
            <a:r>
              <a:rPr lang="en-US" i="1" dirty="0"/>
              <a:t> </a:t>
            </a:r>
            <a:r>
              <a:rPr lang="en-US" i="1" dirty="0" err="1"/>
              <a:t>được</a:t>
            </a:r>
            <a:r>
              <a:rPr lang="en-US" i="1" dirty="0"/>
              <a:t> add </a:t>
            </a:r>
            <a:r>
              <a:rPr lang="en-US" i="1" dirty="0" err="1"/>
              <a:t>vào</a:t>
            </a:r>
            <a:r>
              <a:rPr lang="en-US" i="1" dirty="0"/>
              <a:t> </a:t>
            </a:r>
            <a:r>
              <a:rPr lang="en-US" i="1" dirty="0" err="1"/>
              <a:t>là</a:t>
            </a:r>
            <a:r>
              <a:rPr lang="en-US" i="1" dirty="0"/>
              <a:t> ở </a:t>
            </a:r>
            <a:r>
              <a:rPr lang="en-US" i="1" dirty="0" err="1"/>
              <a:t>đâu</a:t>
            </a:r>
            <a:r>
              <a:rPr lang="en-US" i="1" dirty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89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– Value</a:t>
            </a:r>
          </a:p>
          <a:p>
            <a:r>
              <a:rPr lang="en-US" dirty="0" smtClean="0"/>
              <a:t>Unique Key</a:t>
            </a:r>
          </a:p>
          <a:p>
            <a:r>
              <a:rPr lang="en-US" dirty="0" smtClean="0"/>
              <a:t>Values may be duplicate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896" y="1619783"/>
            <a:ext cx="583882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99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HashMap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Implements hash table</a:t>
            </a:r>
          </a:p>
          <a:p>
            <a:r>
              <a:rPr lang="en-US" dirty="0" smtClean="0"/>
              <a:t>Immutable key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312" y="1238594"/>
            <a:ext cx="6213433" cy="428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17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LinkedHashMap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Maintain insertion ordered</a:t>
            </a:r>
          </a:p>
          <a:p>
            <a:r>
              <a:rPr lang="en-US" dirty="0" smtClean="0"/>
              <a:t>Doubly-linked list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360" y="1607823"/>
            <a:ext cx="5080261" cy="440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02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TreeMap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Natural sorted</a:t>
            </a:r>
          </a:p>
          <a:p>
            <a:r>
              <a:rPr lang="en-US" dirty="0" smtClean="0"/>
              <a:t>Implements R-B tree</a:t>
            </a:r>
          </a:p>
          <a:p>
            <a:r>
              <a:rPr lang="en-US" dirty="0" smtClean="0"/>
              <a:t>Implements </a:t>
            </a:r>
            <a:r>
              <a:rPr lang="en-US" dirty="0" err="1" smtClean="0"/>
              <a:t>NavigableMap</a:t>
            </a:r>
            <a:r>
              <a:rPr lang="en-US" dirty="0" smtClean="0"/>
              <a:t> (Java 6)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538" y="3325091"/>
            <a:ext cx="6266837" cy="314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00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544" y="1620982"/>
            <a:ext cx="8758810" cy="4056712"/>
          </a:xfrm>
        </p:spPr>
      </p:pic>
    </p:spTree>
    <p:extLst>
      <p:ext uri="{BB962C8B-B14F-4D97-AF65-F5344CB8AC3E}">
        <p14:creationId xmlns:p14="http://schemas.microsoft.com/office/powerpoint/2010/main" val="96594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F68A1E6-A94C-4256-B593-B440C909C373}"/>
              </a:ext>
            </a:extLst>
          </p:cNvPr>
          <p:cNvSpPr txBox="1"/>
          <p:nvPr/>
        </p:nvSpPr>
        <p:spPr>
          <a:xfrm>
            <a:off x="357809" y="251791"/>
            <a:ext cx="858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VECTOR </a:t>
            </a:r>
            <a:endParaRPr lang="en-US" sz="3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3948" y="1105593"/>
            <a:ext cx="1123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</a:t>
            </a:r>
            <a:r>
              <a:rPr lang="vi-VN" dirty="0"/>
              <a:t>Class Vector triển khai List interface cho phép chúng ta tạo mảng động tương tự như ArrayList class.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5217" y="1749656"/>
            <a:ext cx="2981325" cy="28765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3948" y="1870363"/>
            <a:ext cx="801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Vector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.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Vector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0209" y="3981702"/>
            <a:ext cx="8013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Do </a:t>
            </a:r>
            <a:r>
              <a:rPr lang="en-US" dirty="0" err="1" smtClean="0"/>
              <a:t>là</a:t>
            </a:r>
            <a:r>
              <a:rPr lang="en-US" dirty="0" smtClean="0"/>
              <a:t> synchronized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r>
              <a:rPr lang="en-US" dirty="0" smtClean="0"/>
              <a:t> </a:t>
            </a:r>
            <a:r>
              <a:rPr lang="en-US" dirty="0" err="1" smtClean="0"/>
              <a:t>kém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/>
              <a:t> </a:t>
            </a:r>
            <a:r>
              <a:rPr lang="en-US" dirty="0" smtClean="0"/>
              <a:t> so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ArrayList</a:t>
            </a:r>
            <a:r>
              <a:rPr lang="en-US" dirty="0" smtClean="0"/>
              <a:t>,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non-thread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ArrayList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Vector.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0209" y="3064532"/>
            <a:ext cx="801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Vector </a:t>
            </a:r>
            <a:r>
              <a:rPr lang="en-US" dirty="0" err="1" smtClean="0"/>
              <a:t>là</a:t>
            </a:r>
            <a:r>
              <a:rPr lang="en-US" dirty="0" smtClean="0"/>
              <a:t> synchronized.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lúc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Vector.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00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F68A1E6-A94C-4256-B593-B440C909C373}"/>
              </a:ext>
            </a:extLst>
          </p:cNvPr>
          <p:cNvSpPr txBox="1"/>
          <p:nvPr/>
        </p:nvSpPr>
        <p:spPr>
          <a:xfrm>
            <a:off x="357809" y="251791"/>
            <a:ext cx="858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VECTOR </a:t>
            </a:r>
            <a:endParaRPr lang="en-US" sz="3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7076" y="927627"/>
            <a:ext cx="10498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Vetor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025" y="947154"/>
            <a:ext cx="3076575" cy="2952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7076" y="1355283"/>
            <a:ext cx="1015815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Vector</a:t>
            </a:r>
          </a:p>
          <a:p>
            <a:r>
              <a:rPr lang="en-US" dirty="0" smtClean="0"/>
              <a:t>     </a:t>
            </a:r>
          </a:p>
          <a:p>
            <a:r>
              <a:rPr lang="en-US" dirty="0"/>
              <a:t> </a:t>
            </a:r>
            <a:r>
              <a:rPr lang="en-US" dirty="0" smtClean="0"/>
              <a:t>    + add( element ): </a:t>
            </a:r>
            <a:r>
              <a:rPr lang="en-US" dirty="0" err="1" smtClean="0"/>
              <a:t>thêm</a:t>
            </a:r>
            <a:r>
              <a:rPr lang="en-US" dirty="0" smtClean="0"/>
              <a:t> 1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vector.</a:t>
            </a:r>
          </a:p>
          <a:p>
            <a:r>
              <a:rPr lang="en-US" dirty="0" smtClean="0"/>
              <a:t>     + add(index, element) :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.</a:t>
            </a:r>
          </a:p>
          <a:p>
            <a:r>
              <a:rPr lang="en-US" dirty="0" smtClean="0"/>
              <a:t>     + </a:t>
            </a:r>
            <a:r>
              <a:rPr lang="en-US" dirty="0" err="1" smtClean="0"/>
              <a:t>addAll</a:t>
            </a:r>
            <a:r>
              <a:rPr lang="en-US" dirty="0" smtClean="0"/>
              <a:t>(vector) :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vector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1 vector </a:t>
            </a:r>
            <a:r>
              <a:rPr lang="en-US" dirty="0" err="1" smtClean="0"/>
              <a:t>khác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 + get(index):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index</a:t>
            </a:r>
          </a:p>
          <a:p>
            <a:r>
              <a:rPr lang="en-US" dirty="0" smtClean="0"/>
              <a:t>     + iterator(): t</a:t>
            </a:r>
            <a:r>
              <a:rPr lang="vi-VN" dirty="0" smtClean="0"/>
              <a:t>rả </a:t>
            </a:r>
            <a:r>
              <a:rPr lang="vi-VN" dirty="0"/>
              <a:t>về một đối tượng lặp để truy cập các phần tử của vector một cách tuần </a:t>
            </a:r>
            <a:r>
              <a:rPr lang="vi-VN" dirty="0" smtClean="0"/>
              <a:t>tự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    + remove(index):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bỏ</a:t>
            </a:r>
            <a:r>
              <a:rPr lang="en-US" dirty="0" smtClean="0"/>
              <a:t> 1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.</a:t>
            </a:r>
          </a:p>
          <a:p>
            <a:r>
              <a:rPr lang="en-US" dirty="0"/>
              <a:t> </a:t>
            </a:r>
            <a:r>
              <a:rPr lang="en-US" dirty="0" smtClean="0"/>
              <a:t>    + </a:t>
            </a:r>
            <a:r>
              <a:rPr lang="en-US" dirty="0" err="1" smtClean="0"/>
              <a:t>removeAll</a:t>
            </a:r>
            <a:r>
              <a:rPr lang="en-US" dirty="0" smtClean="0"/>
              <a:t>():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bỏ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vector.</a:t>
            </a:r>
          </a:p>
          <a:p>
            <a:r>
              <a:rPr lang="en-US" dirty="0"/>
              <a:t> </a:t>
            </a:r>
            <a:r>
              <a:rPr lang="en-US" dirty="0" smtClean="0"/>
              <a:t>    + clear(): </a:t>
            </a:r>
            <a:r>
              <a:rPr lang="vi-VN" dirty="0"/>
              <a:t>loại bỏ tất cả các phần tử. Hàm này hiệu quả hơn hàm removeAll</a:t>
            </a:r>
            <a:r>
              <a:rPr lang="vi-VN" dirty="0" smtClean="0"/>
              <a:t>()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29" y="4885027"/>
            <a:ext cx="66198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46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F68A1E6-A94C-4256-B593-B440C909C373}"/>
              </a:ext>
            </a:extLst>
          </p:cNvPr>
          <p:cNvSpPr txBox="1"/>
          <p:nvPr/>
        </p:nvSpPr>
        <p:spPr>
          <a:xfrm>
            <a:off x="357809" y="251791"/>
            <a:ext cx="858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STACK </a:t>
            </a:r>
            <a:endParaRPr lang="en-US" sz="3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5513" y="1188720"/>
            <a:ext cx="99253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Class stack </a:t>
            </a:r>
            <a:r>
              <a:rPr lang="en-US" dirty="0" err="1" smtClean="0"/>
              <a:t>trong</a:t>
            </a:r>
            <a:r>
              <a:rPr lang="en-US" dirty="0" smtClean="0"/>
              <a:t> Java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stack.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Class Stack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class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class Vector.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 smtClean="0"/>
              <a:t>Trong</a:t>
            </a:r>
            <a:r>
              <a:rPr lang="en-US" dirty="0" smtClean="0"/>
              <a:t> Stack,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LIFO.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1 Stack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cần</a:t>
            </a:r>
            <a:r>
              <a:rPr lang="en-US" dirty="0" smtClean="0"/>
              <a:t> import </a:t>
            </a:r>
            <a:r>
              <a:rPr lang="en-US" dirty="0" err="1" smtClean="0"/>
              <a:t>gói</a:t>
            </a:r>
            <a:r>
              <a:rPr lang="en-US" dirty="0" smtClean="0"/>
              <a:t> </a:t>
            </a:r>
            <a:r>
              <a:rPr lang="en-US" dirty="0" err="1" smtClean="0"/>
              <a:t>java.util.Stack</a:t>
            </a:r>
            <a:r>
              <a:rPr lang="en-US" dirty="0" smtClean="0"/>
              <a:t>,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971" y="251791"/>
            <a:ext cx="2809875" cy="4914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72" y="3202825"/>
            <a:ext cx="3009900" cy="4191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5513" y="4064641"/>
            <a:ext cx="7838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</a:t>
            </a:r>
            <a:r>
              <a:rPr lang="en-US" dirty="0" err="1"/>
              <a:t>Vì</a:t>
            </a:r>
            <a:r>
              <a:rPr lang="en-US" dirty="0"/>
              <a:t> stack </a:t>
            </a:r>
            <a:r>
              <a:rPr lang="en-US" dirty="0" err="1"/>
              <a:t>là</a:t>
            </a:r>
            <a:r>
              <a:rPr lang="en-US" dirty="0"/>
              <a:t> class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class vector,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smtClean="0"/>
              <a:t>Vector. </a:t>
            </a:r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Stack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5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10690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F68A1E6-A94C-4256-B593-B440C909C373}"/>
              </a:ext>
            </a:extLst>
          </p:cNvPr>
          <p:cNvSpPr txBox="1"/>
          <p:nvPr/>
        </p:nvSpPr>
        <p:spPr>
          <a:xfrm>
            <a:off x="357809" y="251791"/>
            <a:ext cx="858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STACK </a:t>
            </a:r>
            <a:endParaRPr lang="en-US" sz="3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8887" y="1147156"/>
            <a:ext cx="1029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push() : </a:t>
            </a:r>
            <a:r>
              <a:rPr lang="en-US" dirty="0" err="1" smtClean="0"/>
              <a:t>Thêm</a:t>
            </a:r>
            <a:r>
              <a:rPr lang="en-US" dirty="0" smtClean="0"/>
              <a:t> 1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Stack.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8887" y="2019993"/>
            <a:ext cx="1029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pop():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bỏ</a:t>
            </a:r>
            <a:r>
              <a:rPr lang="en-US" dirty="0" smtClean="0"/>
              <a:t> 1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ở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7076" y="2892830"/>
            <a:ext cx="9468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peek():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ở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Stack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7076" y="3765667"/>
            <a:ext cx="10075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search(Parameter):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1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stack,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Stack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7075" y="4638504"/>
            <a:ext cx="9468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empty():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true </a:t>
            </a:r>
            <a:r>
              <a:rPr lang="en-US" dirty="0" err="1" smtClean="0"/>
              <a:t>nếu</a:t>
            </a:r>
            <a:r>
              <a:rPr lang="en-US" dirty="0" smtClean="0"/>
              <a:t> Stack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60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F68A1E6-A94C-4256-B593-B440C909C373}"/>
              </a:ext>
            </a:extLst>
          </p:cNvPr>
          <p:cNvSpPr txBox="1"/>
          <p:nvPr/>
        </p:nvSpPr>
        <p:spPr>
          <a:xfrm>
            <a:off x="357809" y="251791"/>
            <a:ext cx="858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JAVA QUEUE INTERFACE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BBBCFA4-7884-44E5-ABD9-6644452AB53D}"/>
              </a:ext>
            </a:extLst>
          </p:cNvPr>
          <p:cNvSpPr txBox="1"/>
          <p:nvPr/>
        </p:nvSpPr>
        <p:spPr>
          <a:xfrm>
            <a:off x="556591" y="1285461"/>
            <a:ext cx="105487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-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Đa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số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các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loại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Queue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trong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Java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sẽ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hoạt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động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theo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cơ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chế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FIFO,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tuy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nhiên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sẽ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có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trường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hợp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ngoại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lệ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chúng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ta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sẽ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đề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cập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sau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.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4DA601D-D616-43BC-A0D1-FAF131BD3842}"/>
              </a:ext>
            </a:extLst>
          </p:cNvPr>
          <p:cNvSpPr txBox="1"/>
          <p:nvPr/>
        </p:nvSpPr>
        <p:spPr>
          <a:xfrm>
            <a:off x="556590" y="2347270"/>
            <a:ext cx="10548731" cy="768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- 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Core methods</a:t>
            </a:r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: 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Queue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khai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báo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1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số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phương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thứ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cần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được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triển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khai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bởi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tất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cả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các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lớp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thực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thi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.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36B7ADB-602C-4FD5-B1F0-57270CC23503}"/>
              </a:ext>
            </a:extLst>
          </p:cNvPr>
          <p:cNvSpPr txBox="1"/>
          <p:nvPr/>
        </p:nvSpPr>
        <p:spPr>
          <a:xfrm>
            <a:off x="1086678" y="2976536"/>
            <a:ext cx="8892209" cy="1566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+ offer():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Chèn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1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phần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tử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mới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vào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hàng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đợi</a:t>
            </a:r>
            <a:endParaRPr lang="en-US" sz="1800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+ poll():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Xóa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một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phần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tử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từ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đỉnh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của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Queue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+ peek():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Lấy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ra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phần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tử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đỉnh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của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queue,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mà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không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xóa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chúng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.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E0BE8D3-44E0-4072-AA70-32A93651665D}"/>
              </a:ext>
            </a:extLst>
          </p:cNvPr>
          <p:cNvSpPr txBox="1"/>
          <p:nvPr/>
        </p:nvSpPr>
        <p:spPr>
          <a:xfrm>
            <a:off x="675861" y="4426226"/>
            <a:ext cx="104294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-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AbstractQueue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: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Là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1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cách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triển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khai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hàng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đợi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đơn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giản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nhất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mà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java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cung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cấp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, bao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gồm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bộ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khung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cơ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bản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một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số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phương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thức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của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Queue Interface.</a:t>
            </a:r>
          </a:p>
          <a:p>
            <a:endParaRPr lang="en-US" sz="1800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- 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Khi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chúng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ta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tạo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1 custom queue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kế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thừa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AbstractQueue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chúng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ta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phải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cung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cấp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1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triển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khai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của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phương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thức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offer(), peek(), poll(), size(), iterator().</a:t>
            </a:r>
          </a:p>
        </p:txBody>
      </p:sp>
    </p:spTree>
    <p:extLst>
      <p:ext uri="{BB962C8B-B14F-4D97-AF65-F5344CB8AC3E}">
        <p14:creationId xmlns:p14="http://schemas.microsoft.com/office/powerpoint/2010/main" val="83367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Iterator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coi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con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Java, </a:t>
            </a:r>
            <a:r>
              <a:rPr lang="en-US" dirty="0" err="1"/>
              <a:t>được</a:t>
            </a:r>
            <a:r>
              <a:rPr lang="en-US" dirty="0"/>
              <a:t> dung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qua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lượt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object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smtClean="0"/>
              <a:t>collection</a:t>
            </a:r>
          </a:p>
          <a:p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Iterator: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1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r>
              <a:rPr lang="en-US" dirty="0" smtClean="0"/>
              <a:t> qua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index. Dung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collection, support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object</a:t>
            </a:r>
          </a:p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Collection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Iterator.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Iterator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Iterator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Collection.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73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D5FE1DD-1BE1-41EE-8294-1E0F4C3E5941}"/>
              </a:ext>
            </a:extLst>
          </p:cNvPr>
          <p:cNvSpPr txBox="1"/>
          <p:nvPr/>
        </p:nvSpPr>
        <p:spPr>
          <a:xfrm>
            <a:off x="357809" y="251791"/>
            <a:ext cx="858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JAVA QUEUE INTERFACE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E755E7A-0ED9-4C5B-855A-5EB00EE5CB25}"/>
              </a:ext>
            </a:extLst>
          </p:cNvPr>
          <p:cNvSpPr txBox="1"/>
          <p:nvPr/>
        </p:nvSpPr>
        <p:spPr>
          <a:xfrm>
            <a:off x="357809" y="1139687"/>
            <a:ext cx="4558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SUB-INTERFACES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64F4745-AFEE-4F0E-A19C-351D19E2DA76}"/>
              </a:ext>
            </a:extLst>
          </p:cNvPr>
          <p:cNvSpPr txBox="1"/>
          <p:nvPr/>
        </p:nvSpPr>
        <p:spPr>
          <a:xfrm>
            <a:off x="450574" y="2027583"/>
            <a:ext cx="103234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Queue Interface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được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kế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thừa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từ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3 sub-interfaces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chính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là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: </a:t>
            </a:r>
          </a:p>
          <a:p>
            <a:pPr marL="285750" indent="-285750">
              <a:buFontTx/>
              <a:buChar char="-"/>
            </a:pPr>
            <a:endParaRPr lang="en-US" sz="1800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lvl="1"/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   + </a:t>
            </a:r>
            <a:r>
              <a:rPr lang="en-US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Blocking Queue</a:t>
            </a:r>
          </a:p>
          <a:p>
            <a:pPr lvl="1"/>
            <a:endParaRPr lang="en-US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lvl="1"/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   +	Blocking Deque</a:t>
            </a:r>
          </a:p>
          <a:p>
            <a:pPr lvl="1"/>
            <a:endParaRPr lang="en-US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lvl="1"/>
            <a:r>
              <a:rPr lang="en-US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   + Deques.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1287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A2D0B53-D531-4D6D-8241-D616EF5A63DF}"/>
              </a:ext>
            </a:extLst>
          </p:cNvPr>
          <p:cNvSpPr txBox="1"/>
          <p:nvPr/>
        </p:nvSpPr>
        <p:spPr>
          <a:xfrm>
            <a:off x="278294" y="185530"/>
            <a:ext cx="7885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Blocking Queue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8E9FFFB-4C3D-4685-864E-F9571E4C9864}"/>
              </a:ext>
            </a:extLst>
          </p:cNvPr>
          <p:cNvSpPr txBox="1"/>
          <p:nvPr/>
        </p:nvSpPr>
        <p:spPr>
          <a:xfrm>
            <a:off x="424070" y="1060174"/>
            <a:ext cx="105487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phép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mọi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thao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tác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chờ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sz="1800" dirty="0">
              <a:effectLst/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US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í</a:t>
            </a:r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dụ</a:t>
            </a:r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Nếu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chúng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muốn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xóa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tử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khỏi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queue 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rỗng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thì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BlockingQueue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phép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thao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tác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xóa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chờ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queue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chứa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tử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bị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xóa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627FC8C-157A-4774-8D84-10CEB98AEE20}"/>
              </a:ext>
            </a:extLst>
          </p:cNvPr>
          <p:cNvSpPr txBox="1"/>
          <p:nvPr/>
        </p:nvSpPr>
        <p:spPr>
          <a:xfrm>
            <a:off x="424070" y="2584174"/>
            <a:ext cx="11622156" cy="1064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/>
              <a:t>-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Vì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BlockingQueue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interface,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chúng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triển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khai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trực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tiếp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BlockingQueue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chúng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class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triển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khai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ArrayBlockingQueue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LinkedBlockingQueue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B83036B-B766-4452-BB40-C49BE2BE8E4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26634" y="3429000"/>
            <a:ext cx="594360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2460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66FD7BD-F67A-4E2B-9B18-2439590206ED}"/>
              </a:ext>
            </a:extLst>
          </p:cNvPr>
          <p:cNvSpPr txBox="1"/>
          <p:nvPr/>
        </p:nvSpPr>
        <p:spPr>
          <a:xfrm>
            <a:off x="278294" y="185530"/>
            <a:ext cx="7885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Blocking Queue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48F615B-0048-4374-B420-1ACDA5F95DD6}"/>
              </a:ext>
            </a:extLst>
          </p:cNvPr>
          <p:cNvSpPr txBox="1"/>
          <p:nvPr/>
        </p:nvSpPr>
        <p:spPr>
          <a:xfrm>
            <a:off x="384313" y="927652"/>
            <a:ext cx="64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hàm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Blocking Queue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BD52425-C96C-472F-8F6F-FC9AF163B2F1}"/>
              </a:ext>
            </a:extLst>
          </p:cNvPr>
          <p:cNvSpPr txBox="1"/>
          <p:nvPr/>
        </p:nvSpPr>
        <p:spPr>
          <a:xfrm>
            <a:off x="384313" y="1643269"/>
            <a:ext cx="10601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-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Dựa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trên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việc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queue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đã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đầy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hay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trống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,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các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hàm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của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BlockingQueue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có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thể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được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chia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thành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3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loại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B345413-1D65-4DEB-A1A6-A309548C96C5}"/>
              </a:ext>
            </a:extLst>
          </p:cNvPr>
          <p:cNvSpPr txBox="1"/>
          <p:nvPr/>
        </p:nvSpPr>
        <p:spPr>
          <a:xfrm>
            <a:off x="384312" y="2135329"/>
            <a:ext cx="114233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hàm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ném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ra 1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ngoại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lệ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AutoNum type="arabicPeriod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	+ 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add()-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Chèn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một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phần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tử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vào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BlockingQueue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ở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cuối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queue.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Ném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một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ngoại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lệ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nếu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queue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đã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đầy</a:t>
            </a:r>
            <a:endParaRPr lang="en-US" sz="1800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	+ 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element()-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Trả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về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phần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tử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đầu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của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BlockingQueue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.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Ném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một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ngoại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lệ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nếu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queue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trống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	+ 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remove():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Loại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bỏ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một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phần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tử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khỏi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BlockingQueue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.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Ném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một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ngoại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lệ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nếu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queue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trống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10C870B-CDBF-4C40-92FD-59B86072C84D}"/>
              </a:ext>
            </a:extLst>
          </p:cNvPr>
          <p:cNvSpPr txBox="1"/>
          <p:nvPr/>
        </p:nvSpPr>
        <p:spPr>
          <a:xfrm>
            <a:off x="384311" y="3612657"/>
            <a:ext cx="11423375" cy="1603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2"/>
            </a:pP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hàm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trả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về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1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trị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AutoNum type="arabicPeriod" startAt="2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	+ 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offer()-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Chèn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phần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tử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được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chỉ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định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vào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BlockingQueue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ở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cuối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queue.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Trả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về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false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nếu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queue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đầy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	+ 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peek()-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Trả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về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phần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tử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đầu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của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BlockingQueue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.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Trả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về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null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nếu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queue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trống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.</a:t>
            </a:r>
            <a:endParaRPr lang="en-US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	+ 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poll()-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Loại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bỏ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một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phần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tử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khỏi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BlockingQueue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.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Trả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về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null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nếu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queue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trống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A6292DC-A6C0-4CDD-A406-1E1170543C5D}"/>
              </a:ext>
            </a:extLst>
          </p:cNvPr>
          <p:cNvSpPr txBox="1"/>
          <p:nvPr/>
        </p:nvSpPr>
        <p:spPr>
          <a:xfrm>
            <a:off x="384310" y="5295757"/>
            <a:ext cx="114233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Các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hàm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offer()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và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poll()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có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thể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được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sử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dụng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với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thời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gian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chờ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.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	+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Điều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này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có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nghĩa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là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hàm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offer()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sẽ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cố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gắng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chèn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một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phần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tử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vào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BlockingQueue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trong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thời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gian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100 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miligiây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.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Nếu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phần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tử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không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thể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được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chèn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trong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100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miligiây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,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hàm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sẽ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trả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về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false.</a:t>
            </a:r>
          </a:p>
          <a:p>
            <a:pPr marL="285750" indent="-285750">
              <a:buFontTx/>
              <a:buChar char="-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E2ECCD5-73A0-40C7-80C8-1DD43249F5C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560475" y="5218803"/>
            <a:ext cx="3114040" cy="52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40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509BBD7-6A91-4750-8D88-71564666C947}"/>
              </a:ext>
            </a:extLst>
          </p:cNvPr>
          <p:cNvSpPr txBox="1"/>
          <p:nvPr/>
        </p:nvSpPr>
        <p:spPr>
          <a:xfrm>
            <a:off x="278294" y="185530"/>
            <a:ext cx="7885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Blocking Queue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09CD88F-73E5-40F5-84AE-AD6D71A88E49}"/>
              </a:ext>
            </a:extLst>
          </p:cNvPr>
          <p:cNvSpPr txBox="1"/>
          <p:nvPr/>
        </p:nvSpPr>
        <p:spPr>
          <a:xfrm>
            <a:off x="384313" y="927652"/>
            <a:ext cx="64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hàm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Blocking Queue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A1731A6-731D-4FEF-8D25-E326E769E837}"/>
              </a:ext>
            </a:extLst>
          </p:cNvPr>
          <p:cNvSpPr txBox="1"/>
          <p:nvPr/>
        </p:nvSpPr>
        <p:spPr>
          <a:xfrm>
            <a:off x="384313" y="1423553"/>
            <a:ext cx="104559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3.   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hàm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để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chặn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thao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tác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AutoNum type="arabicPeriod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       + put()-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Chèn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một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phần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tử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vào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BlockingQueue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.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Nếu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queue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đầy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,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nó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sẽ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đợi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cho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đến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khi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queue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có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	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khoảng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trống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để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chèn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một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phần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tử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.</a:t>
            </a:r>
          </a:p>
          <a:p>
            <a:endParaRPr lang="en-US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      + 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take()-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Loại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bỏ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và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trả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về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một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phần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tử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từ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BlockingQueue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.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Nếu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queue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trống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,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nó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sẽ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đợi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cho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đến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		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khi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queue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có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các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phần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tử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để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có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thể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xóa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.</a:t>
            </a:r>
          </a:p>
          <a:p>
            <a:endParaRPr lang="en-US" sz="1800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endParaRPr lang="en-US" sz="1800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DF0BA87-CE1D-4D57-925E-4EB80E718FBB}"/>
              </a:ext>
            </a:extLst>
          </p:cNvPr>
          <p:cNvSpPr txBox="1"/>
          <p:nvPr/>
        </p:nvSpPr>
        <p:spPr>
          <a:xfrm>
            <a:off x="278294" y="3718938"/>
            <a:ext cx="112378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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Vì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những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điều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trên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nên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BlockingQueue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được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coi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là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collection an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toàn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luồng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.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Đó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là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bởi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vì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nó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có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thể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hữu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ích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trong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các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thao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tác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đa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luồng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.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970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64ED9B4-3015-4248-A23D-4203F536DAD1}"/>
              </a:ext>
            </a:extLst>
          </p:cNvPr>
          <p:cNvSpPr txBox="1"/>
          <p:nvPr/>
        </p:nvSpPr>
        <p:spPr>
          <a:xfrm>
            <a:off x="278294" y="185530"/>
            <a:ext cx="7885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Blocking Deque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A5CD1EE-51B7-4AF2-AAE0-B0731F78FFB6}"/>
              </a:ext>
            </a:extLst>
          </p:cNvPr>
          <p:cNvSpPr txBox="1"/>
          <p:nvPr/>
        </p:nvSpPr>
        <p:spPr>
          <a:xfrm>
            <a:off x="278294" y="1219200"/>
            <a:ext cx="10694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-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Hoạt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động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tương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tự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như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Blocking Queue,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tuy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nhiên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Blocking Deque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thể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thao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tác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phần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tử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ở 2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đầu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hàng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đợi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Ngoài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ra, Blocking Deque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cũng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cung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cấp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1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phương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thức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gần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giống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Blocking Queue.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D709EBB-D778-47BA-A77B-F1D74B53A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94" y="2098342"/>
            <a:ext cx="10827028" cy="354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12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127F807-9EAA-4B21-B8CF-D3D08AD5DF21}"/>
              </a:ext>
            </a:extLst>
          </p:cNvPr>
          <p:cNvSpPr txBox="1"/>
          <p:nvPr/>
        </p:nvSpPr>
        <p:spPr>
          <a:xfrm>
            <a:off x="278294" y="185530"/>
            <a:ext cx="78850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Deques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A3F1DFD-8E6E-4C53-A2E2-9961FC388282}"/>
              </a:ext>
            </a:extLst>
          </p:cNvPr>
          <p:cNvSpPr txBox="1"/>
          <p:nvPr/>
        </p:nvSpPr>
        <p:spPr>
          <a:xfrm>
            <a:off x="397564" y="1264394"/>
            <a:ext cx="111185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Deque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viết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tắt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cho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Double-Ended Queue (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Hàng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đợi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2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đầu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),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có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thể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thao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tác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được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với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phần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tử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ở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đầu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và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cuối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của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Deque,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giống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như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hàng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đợi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truyền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thống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Deque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cung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cấp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các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phương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thức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để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add, peek, … </a:t>
            </a:r>
            <a:r>
              <a:rPr lang="en-US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thao</a:t>
            </a:r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tác</a:t>
            </a:r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với</a:t>
            </a:r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các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phần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tử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ở 2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đầu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của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nó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sz="1800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endParaRPr lang="en-US" sz="1800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Bên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cạnh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các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phương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thức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có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sẵn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trong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Queue Interface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thì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Deque Interface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cũng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bao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gồm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các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hàm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sau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CD65756-2C20-4059-9D61-4432E2CA28D4}"/>
              </a:ext>
            </a:extLst>
          </p:cNvPr>
          <p:cNvSpPr txBox="1"/>
          <p:nvPr/>
        </p:nvSpPr>
        <p:spPr>
          <a:xfrm>
            <a:off x="901149" y="3295719"/>
            <a:ext cx="11118573" cy="2763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+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addFirst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() –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Thêm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phần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tử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được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chỉ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định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vào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đầu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deque.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Nếu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deque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đã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đầy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thì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ném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một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ngoại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lệ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+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addLast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() –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Thêm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phần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tử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được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chỉ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định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vào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cuối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deque.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Nếu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deque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đã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đầy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thì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ném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một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ngoại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lệ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+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getFirst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() –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Trả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về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phần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tử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đầu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tiên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của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deque.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Nếu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deque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trống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thì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ném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một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ngoại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lệ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+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getLast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() –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Trả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về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phần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tử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cuối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cùng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của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deque.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Nếu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deque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trống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thì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ném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một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ngoại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lệ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+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removeFirst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() –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Trả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về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và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xóa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phần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tử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đầu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tiên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của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deque.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Nếu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deque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trống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thì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ném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một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ngoại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lệ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+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removeLast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() –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Trả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về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và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xóa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phần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tử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cuối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cùng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của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deque.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Nếu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deque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trống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thì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ném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một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ngoại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lệ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.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686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239A5D1-94AD-4AB5-87CE-E6BB4FB3AD4F}"/>
              </a:ext>
            </a:extLst>
          </p:cNvPr>
          <p:cNvSpPr txBox="1"/>
          <p:nvPr/>
        </p:nvSpPr>
        <p:spPr>
          <a:xfrm>
            <a:off x="278294" y="185530"/>
            <a:ext cx="78850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Deques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5280F6E-4733-47A9-B3ED-C20CB47F52A6}"/>
              </a:ext>
            </a:extLst>
          </p:cNvPr>
          <p:cNvSpPr txBox="1"/>
          <p:nvPr/>
        </p:nvSpPr>
        <p:spPr>
          <a:xfrm>
            <a:off x="702366" y="1400660"/>
            <a:ext cx="11118573" cy="2368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+ </a:t>
            </a:r>
            <a:r>
              <a:rPr lang="en-US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o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fferFirst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() –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Thêm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phần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tử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được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chỉ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định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vào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đầu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deque.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Trả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về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false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nếu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deque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đã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đầy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+ </a:t>
            </a:r>
            <a:r>
              <a:rPr lang="en-US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o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fferLast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() –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Thêm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phần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tử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được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chỉ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định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vào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cuối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deque.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Trả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về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false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nếu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deque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đã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đầy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+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peekFirst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() –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Trả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về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phần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tử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đầu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tiên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của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deque.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Trả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về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null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nếu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deque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trống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+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peekLast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() –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Trả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về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phần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tử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cuối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cùng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của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deque.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Trả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về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null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nếu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deque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trống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+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pollFirst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() –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Trả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về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và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loại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bỏ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phần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tử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đầu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tiên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của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deque.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Trả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về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null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nếu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deque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trống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+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pollLast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() –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Trả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về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và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loại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bỏ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phần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tử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cuối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cùng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của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deque.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Trả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về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null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nếu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deque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trống</a:t>
            </a:r>
            <a:endParaRPr lang="en-US" sz="1800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298C87D-6320-4E26-BB65-3164239CA8F8}"/>
              </a:ext>
            </a:extLst>
          </p:cNvPr>
          <p:cNvSpPr txBox="1"/>
          <p:nvPr/>
        </p:nvSpPr>
        <p:spPr>
          <a:xfrm>
            <a:off x="702366" y="4174434"/>
            <a:ext cx="104559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Đặc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điểm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Deque</a:t>
            </a:r>
          </a:p>
          <a:p>
            <a:pPr marL="285750" indent="-285750">
              <a:buFontTx/>
              <a:buChar char="-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+ 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Deque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có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thể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có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các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phần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tử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trùng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lặp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.</a:t>
            </a:r>
          </a:p>
          <a:p>
            <a:pPr lvl="1"/>
            <a:endParaRPr lang="en-US" sz="1800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+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Không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thể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đặt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hoặc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truy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xuất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hoặc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chèn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các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phần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tử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ở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vị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trí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bất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kỳ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của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Deque.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Tức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là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không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thể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truy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cập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ngẫu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nhiên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(Random access)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với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Deque.</a:t>
            </a:r>
          </a:p>
          <a:p>
            <a:pPr lvl="1"/>
            <a:endParaRPr lang="en-US" sz="1800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Các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lớp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cài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đặt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 Dequeue Interface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là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LinkedList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và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 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ArrayDeque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.</a:t>
            </a:r>
          </a:p>
          <a:p>
            <a:pPr lvl="1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05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F43EE1C-8614-4D96-85D3-3F750B130A01}"/>
              </a:ext>
            </a:extLst>
          </p:cNvPr>
          <p:cNvSpPr txBox="1"/>
          <p:nvPr/>
        </p:nvSpPr>
        <p:spPr>
          <a:xfrm>
            <a:off x="291546" y="198783"/>
            <a:ext cx="78850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PRIORITY QUEUE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7445168-6B55-4F5F-A6B7-AEE4977CA1F4}"/>
              </a:ext>
            </a:extLst>
          </p:cNvPr>
          <p:cNvSpPr txBox="1"/>
          <p:nvPr/>
        </p:nvSpPr>
        <p:spPr>
          <a:xfrm>
            <a:off x="410817" y="1205948"/>
            <a:ext cx="107342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tuân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chế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FIFO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đợi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tử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mới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thêm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PriorityQueue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mặc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order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thứ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nhiên</a:t>
            </a:r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sz="1800" dirty="0">
              <a:effectLst/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+ </a:t>
            </a:r>
            <a:r>
              <a:rPr lang="en-US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í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dụ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nguyên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sắp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tăng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dần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 String 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thì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tăng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dần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– z.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Chúng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thay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đổi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sắp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xếp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tử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truyền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Comparator</a:t>
            </a:r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PriorityQueue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Comparator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sắp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xếp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tử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DBB0FEC-C20A-4D9B-B111-604BC267725D}"/>
              </a:ext>
            </a:extLst>
          </p:cNvPr>
          <p:cNvSpPr txBox="1"/>
          <p:nvPr/>
        </p:nvSpPr>
        <p:spPr>
          <a:xfrm>
            <a:off x="543339" y="3551583"/>
            <a:ext cx="114366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điểm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trọng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PriorityQueue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Tx/>
              <a:buChar char="-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/>
              <a:t>            +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PriorityQueue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không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cho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phép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thêm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giá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trị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null.</a:t>
            </a:r>
          </a:p>
          <a:p>
            <a:r>
              <a:rPr lang="en-US" dirty="0">
                <a:latin typeface="Segoe UI" panose="020B0502040204020203" pitchFamily="34" charset="0"/>
              </a:rPr>
              <a:t>           </a:t>
            </a:r>
          </a:p>
          <a:p>
            <a:r>
              <a:rPr lang="en-US" dirty="0">
                <a:latin typeface="Segoe UI" panose="020B0502040204020203" pitchFamily="34" charset="0"/>
              </a:rPr>
              <a:t>          +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Nếu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cấp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Comparator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tại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constructor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thì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PriorityQueue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Comparator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mặc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28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6528F46-D600-48E0-A004-DAF77B73E067}"/>
              </a:ext>
            </a:extLst>
          </p:cNvPr>
          <p:cNvSpPr txBox="1"/>
          <p:nvPr/>
        </p:nvSpPr>
        <p:spPr>
          <a:xfrm>
            <a:off x="291546" y="198783"/>
            <a:ext cx="78850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PRIORITY QUEUE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5A8116B-5F62-4E2A-900C-40FBD15787A3}"/>
              </a:ext>
            </a:extLst>
          </p:cNvPr>
          <p:cNvSpPr txBox="1"/>
          <p:nvPr/>
        </p:nvSpPr>
        <p:spPr>
          <a:xfrm>
            <a:off x="516835" y="1106556"/>
            <a:ext cx="9886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PriorityQueue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FEAD763-EF4F-4BFB-8FA5-EC6C0A6F38CC}"/>
              </a:ext>
            </a:extLst>
          </p:cNvPr>
          <p:cNvSpPr txBox="1"/>
          <p:nvPr/>
        </p:nvSpPr>
        <p:spPr>
          <a:xfrm>
            <a:off x="1139687" y="1675775"/>
            <a:ext cx="10257182" cy="5453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/>
              <a:t>+ </a:t>
            </a:r>
            <a:r>
              <a:rPr lang="en-US" dirty="0" err="1"/>
              <a:t>boolean</a:t>
            </a:r>
            <a:r>
              <a:rPr lang="en-US" dirty="0"/>
              <a:t> add(E element):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PriorityQueue</a:t>
            </a:r>
            <a:r>
              <a:rPr lang="en-US" dirty="0"/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/>
              <a:t>public remove(Object o): </a:t>
            </a:r>
            <a:r>
              <a:rPr lang="en-US" dirty="0" err="1"/>
              <a:t>Xoá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o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PriorityQueue</a:t>
            </a:r>
            <a:r>
              <a:rPr lang="en-US" dirty="0"/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/>
              <a:t>public remove():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PriorityQueue</a:t>
            </a:r>
            <a:r>
              <a:rPr lang="en-US" dirty="0"/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/>
              <a:t>public poll():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remove(),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poll() </a:t>
            </a:r>
            <a:r>
              <a:rPr lang="en-US" dirty="0" err="1"/>
              <a:t>và</a:t>
            </a:r>
            <a:r>
              <a:rPr lang="en-US" dirty="0"/>
              <a:t> remove(), poll()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null </a:t>
            </a:r>
            <a:r>
              <a:rPr lang="en-US" dirty="0" err="1"/>
              <a:t>khi</a:t>
            </a:r>
            <a:r>
              <a:rPr lang="en-US" dirty="0"/>
              <a:t> Queue </a:t>
            </a:r>
            <a:r>
              <a:rPr lang="en-US" dirty="0" err="1"/>
              <a:t>rỗng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remove() </a:t>
            </a:r>
            <a:r>
              <a:rPr lang="en-US" dirty="0" err="1"/>
              <a:t>quăng</a:t>
            </a:r>
            <a:r>
              <a:rPr lang="en-US" dirty="0"/>
              <a:t> exception </a:t>
            </a:r>
            <a:r>
              <a:rPr lang="en-US" dirty="0" err="1"/>
              <a:t>NoSuchElementException</a:t>
            </a:r>
            <a:r>
              <a:rPr lang="en-US" dirty="0"/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/>
              <a:t>public peek(): 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Queue.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null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PriorityQueue</a:t>
            </a:r>
            <a:r>
              <a:rPr lang="en-US" dirty="0"/>
              <a:t> </a:t>
            </a:r>
            <a:r>
              <a:rPr lang="en-US" dirty="0" err="1"/>
              <a:t>rỗng</a:t>
            </a:r>
            <a:r>
              <a:rPr lang="en-US" dirty="0"/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/>
              <a:t>Iterator iterator(): </a:t>
            </a: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PriorityQueue</a:t>
            </a:r>
            <a:r>
              <a:rPr lang="en-US" dirty="0"/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/>
              <a:t>boolean</a:t>
            </a:r>
            <a:r>
              <a:rPr lang="en-US" dirty="0"/>
              <a:t> contains(Object o): 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Object o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PriorityQueue</a:t>
            </a:r>
            <a:r>
              <a:rPr lang="en-US" dirty="0"/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/>
              <a:t>void clear(): 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PriorotyQueue</a:t>
            </a:r>
            <a:r>
              <a:rPr lang="en-US" dirty="0"/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/>
              <a:t>boolean</a:t>
            </a:r>
            <a:r>
              <a:rPr lang="en-US" dirty="0"/>
              <a:t> offer(E e):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PriorityQueue</a:t>
            </a:r>
            <a:r>
              <a:rPr lang="en-US" dirty="0"/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/>
              <a:t>int size(): 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PriorityQueue</a:t>
            </a:r>
            <a:r>
              <a:rPr lang="en-US" dirty="0"/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/>
              <a:t>toArray</a:t>
            </a:r>
            <a:r>
              <a:rPr lang="en-US" dirty="0"/>
              <a:t>(): Convert </a:t>
            </a:r>
            <a:r>
              <a:rPr lang="en-US" dirty="0" err="1"/>
              <a:t>PriorityQueue</a:t>
            </a:r>
            <a:r>
              <a:rPr lang="en-US" dirty="0"/>
              <a:t> sang Array.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/>
              <a:t>Comparator comparator(): </a:t>
            </a:r>
            <a:r>
              <a:rPr lang="en-US" dirty="0" err="1"/>
              <a:t>Lấy</a:t>
            </a:r>
            <a:r>
              <a:rPr lang="en-US" dirty="0"/>
              <a:t> Comparator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PriorityQueue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817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Compare primitive? &gt; &lt; = &gt;= &lt;=</a:t>
            </a:r>
          </a:p>
          <a:p>
            <a:pPr lvl="1"/>
            <a:r>
              <a:rPr lang="en-US" dirty="0" smtClean="0"/>
              <a:t>Compare Wrapper? </a:t>
            </a:r>
            <a:r>
              <a:rPr lang="en-US" dirty="0" err="1" smtClean="0"/>
              <a:t>Autoboxing</a:t>
            </a:r>
            <a:r>
              <a:rPr lang="en-US" dirty="0" smtClean="0"/>
              <a:t> </a:t>
            </a:r>
            <a:r>
              <a:rPr lang="en-US" dirty="0" err="1" smtClean="0"/>
              <a:t>rồi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lí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primitive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Compare object?? ==?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63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method </a:t>
            </a:r>
            <a:r>
              <a:rPr lang="en-US" dirty="0" err="1" smtClean="0"/>
              <a:t>của</a:t>
            </a:r>
            <a:r>
              <a:rPr lang="en-US" dirty="0" smtClean="0"/>
              <a:t> iterator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hasNext</a:t>
            </a:r>
            <a:r>
              <a:rPr lang="en-US" dirty="0"/>
              <a:t>():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true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(</a:t>
            </a:r>
            <a:r>
              <a:rPr lang="en-US" dirty="0" err="1"/>
              <a:t>nếu</a:t>
            </a:r>
            <a:r>
              <a:rPr lang="en-US" dirty="0"/>
              <a:t> next()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exception)</a:t>
            </a:r>
          </a:p>
          <a:p>
            <a:r>
              <a:rPr lang="en-US" dirty="0"/>
              <a:t>next():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throws </a:t>
            </a:r>
            <a:r>
              <a:rPr lang="en-US" dirty="0" err="1"/>
              <a:t>NoSuchElementException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còn</a:t>
            </a:r>
            <a:endParaRPr lang="en-US" dirty="0"/>
          </a:p>
          <a:p>
            <a:r>
              <a:rPr lang="en-US" dirty="0"/>
              <a:t>remove():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khỏi</a:t>
            </a:r>
            <a:r>
              <a:rPr lang="en-US" dirty="0"/>
              <a:t> collection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call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iterator.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remove 1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call next. Throw </a:t>
            </a:r>
            <a:r>
              <a:rPr lang="en-US" dirty="0" err="1"/>
              <a:t>UnsupportedOperationException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iterator </a:t>
            </a:r>
            <a:r>
              <a:rPr lang="en-US" dirty="0" err="1"/>
              <a:t>của</a:t>
            </a:r>
            <a:r>
              <a:rPr lang="en-US" dirty="0"/>
              <a:t> Collection </a:t>
            </a:r>
            <a:r>
              <a:rPr lang="en-US" dirty="0" err="1"/>
              <a:t>không</a:t>
            </a:r>
            <a:r>
              <a:rPr lang="en-US" dirty="0"/>
              <a:t> support </a:t>
            </a:r>
            <a:r>
              <a:rPr lang="en-US" dirty="0" err="1"/>
              <a:t>hàm</a:t>
            </a:r>
            <a:r>
              <a:rPr lang="en-US" dirty="0"/>
              <a:t> remove, Throw </a:t>
            </a:r>
            <a:r>
              <a:rPr lang="en-US" dirty="0" err="1"/>
              <a:t>IllegalStateException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call next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remove </a:t>
            </a:r>
            <a:r>
              <a:rPr lang="en-US" dirty="0" err="1"/>
              <a:t>rồi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call next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 smtClean="0"/>
              <a:t>nữa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93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object </a:t>
            </a:r>
            <a:r>
              <a:rPr lang="en-US" dirty="0" err="1" smtClean="0"/>
              <a:t>bằng</a:t>
            </a:r>
            <a:r>
              <a:rPr lang="en-US" dirty="0" smtClean="0"/>
              <a:t> ==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6611" y="1754260"/>
            <a:ext cx="10420210" cy="329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75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object </a:t>
            </a:r>
            <a:r>
              <a:rPr lang="en-US" dirty="0" err="1" smtClean="0"/>
              <a:t>bằng</a:t>
            </a:r>
            <a:r>
              <a:rPr lang="en-US" dirty="0" smtClean="0"/>
              <a:t> equals()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-&gt;</a:t>
            </a:r>
          </a:p>
          <a:p>
            <a:endParaRPr lang="en-US" dirty="0"/>
          </a:p>
          <a:p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: String override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equals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942" y="1825625"/>
            <a:ext cx="2809875" cy="619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169" y="3348038"/>
            <a:ext cx="578167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79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interface </a:t>
            </a:r>
            <a:r>
              <a:rPr lang="en-US" dirty="0" err="1"/>
              <a:t>với</a:t>
            </a:r>
            <a:r>
              <a:rPr lang="en-US" dirty="0"/>
              <a:t> 1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compareTo</a:t>
            </a:r>
            <a:r>
              <a:rPr lang="en-US" dirty="0"/>
              <a:t>() </a:t>
            </a:r>
            <a:r>
              <a:rPr lang="en-US" dirty="0" smtClean="0"/>
              <a:t>generic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so </a:t>
            </a:r>
            <a:r>
              <a:rPr lang="en-US" dirty="0" err="1"/>
              <a:t>sánh</a:t>
            </a:r>
            <a:r>
              <a:rPr lang="en-US" dirty="0"/>
              <a:t> object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object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.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 -1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, 0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, 1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 smtClean="0"/>
              <a:t>hơn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comparable: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natural order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object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19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demo comparable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4336" y="1897654"/>
            <a:ext cx="5314950" cy="405765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517177" y="1897654"/>
            <a:ext cx="4953001" cy="225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34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interface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class implement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so </a:t>
            </a:r>
            <a:r>
              <a:rPr lang="en-US" dirty="0" err="1" smtClean="0"/>
              <a:t>sánh</a:t>
            </a:r>
            <a:endParaRPr lang="en-US" dirty="0" smtClean="0"/>
          </a:p>
          <a:p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ta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class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implement </a:t>
            </a:r>
            <a:r>
              <a:rPr lang="en-US" dirty="0" err="1" smtClean="0"/>
              <a:t>compartor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so </a:t>
            </a:r>
            <a:r>
              <a:rPr lang="en-US" dirty="0" err="1" smtClean="0"/>
              <a:t>sánh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47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demo comparator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2378912"/>
            <a:ext cx="4095750" cy="206692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4953346" y="2378912"/>
            <a:ext cx="5943600" cy="126365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838200" y="4657667"/>
            <a:ext cx="5943600" cy="105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72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Comparable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natural order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class, </a:t>
            </a:r>
            <a:r>
              <a:rPr lang="en-US" dirty="0" err="1" smtClean="0"/>
              <a:t>giúp</a:t>
            </a:r>
            <a:r>
              <a:rPr lang="en-US" dirty="0" smtClean="0"/>
              <a:t> class </a:t>
            </a:r>
            <a:r>
              <a:rPr lang="en-US" dirty="0" err="1" smtClean="0"/>
              <a:t>tự</a:t>
            </a:r>
            <a:r>
              <a:rPr lang="en-US" dirty="0" smtClean="0"/>
              <a:t> 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instance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thân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endParaRPr lang="en-US" dirty="0" smtClean="0"/>
          </a:p>
          <a:p>
            <a:r>
              <a:rPr lang="en-US" dirty="0" smtClean="0"/>
              <a:t>Comparator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class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natural order</a:t>
            </a:r>
          </a:p>
          <a:p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so </a:t>
            </a:r>
            <a:r>
              <a:rPr lang="en-US" dirty="0" err="1" smtClean="0"/>
              <a:t>sánh</a:t>
            </a:r>
            <a:r>
              <a:rPr lang="en-US" dirty="0" smtClean="0"/>
              <a:t> (</a:t>
            </a:r>
            <a:r>
              <a:rPr lang="en-US" dirty="0" err="1" smtClean="0"/>
              <a:t>bằng</a:t>
            </a:r>
            <a:r>
              <a:rPr lang="en-US" dirty="0" smtClean="0"/>
              <a:t> comparable hay comparator) </a:t>
            </a:r>
            <a:r>
              <a:rPr lang="en-US" dirty="0" err="1" smtClean="0"/>
              <a:t>thì</a:t>
            </a:r>
            <a:r>
              <a:rPr lang="en-US" dirty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list </a:t>
            </a:r>
            <a:r>
              <a:rPr lang="en-US" dirty="0" err="1" smtClean="0"/>
              <a:t>các</a:t>
            </a:r>
            <a:r>
              <a:rPr lang="en-US" dirty="0" smtClean="0"/>
              <a:t> object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sort </a:t>
            </a:r>
            <a:r>
              <a:rPr lang="en-US" dirty="0" err="1" smtClean="0"/>
              <a:t>của</a:t>
            </a:r>
            <a:r>
              <a:rPr lang="en-US" dirty="0" smtClean="0"/>
              <a:t> Collection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73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 </a:t>
            </a:r>
            <a:r>
              <a:rPr lang="en-US" dirty="0" err="1" smtClean="0"/>
              <a:t>trong</a:t>
            </a:r>
            <a:r>
              <a:rPr lang="en-US" dirty="0" smtClean="0"/>
              <a:t>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Sort </a:t>
            </a:r>
            <a:r>
              <a:rPr lang="en-US" dirty="0" err="1" smtClean="0"/>
              <a:t>trong</a:t>
            </a:r>
            <a:r>
              <a:rPr lang="en-US" dirty="0" smtClean="0"/>
              <a:t> java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sắp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object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(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29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Collection.sort</a:t>
            </a:r>
            <a:r>
              <a:rPr lang="en-US" dirty="0" smtClean="0"/>
              <a:t> vs </a:t>
            </a:r>
            <a:r>
              <a:rPr lang="en-US" dirty="0" err="1" smtClean="0"/>
              <a:t>Array.Sort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ArraySort</a:t>
            </a:r>
            <a:r>
              <a:rPr lang="en-US" dirty="0" smtClean="0"/>
              <a:t>()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Array</a:t>
            </a:r>
          </a:p>
          <a:p>
            <a:r>
              <a:rPr lang="en-US" dirty="0" err="1" smtClean="0"/>
              <a:t>Collections.sort</a:t>
            </a:r>
            <a:r>
              <a:rPr lang="en-US" dirty="0" smtClean="0"/>
              <a:t>()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Arrays.Sort</a:t>
            </a:r>
            <a:r>
              <a:rPr lang="en-US" dirty="0" smtClean="0"/>
              <a:t>() </a:t>
            </a:r>
            <a:r>
              <a:rPr lang="en-US" dirty="0" err="1" smtClean="0"/>
              <a:t>có</a:t>
            </a:r>
            <a:r>
              <a:rPr lang="en-US" dirty="0" smtClean="0"/>
              <a:t> Comparator. 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696" y="2998903"/>
            <a:ext cx="6854536" cy="337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15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sort </a:t>
            </a:r>
            <a:r>
              <a:rPr lang="en-US" dirty="0" err="1" smtClean="0"/>
              <a:t>với</a:t>
            </a:r>
            <a:r>
              <a:rPr lang="en-US" dirty="0" smtClean="0"/>
              <a:t> comparator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0614" y="2345589"/>
            <a:ext cx="551497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13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iterator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1057517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23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nhị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sắp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endParaRPr lang="en-US" dirty="0" smtClean="0"/>
          </a:p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nhị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: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bé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rẽ</a:t>
            </a:r>
            <a:r>
              <a:rPr lang="en-US" dirty="0" smtClean="0"/>
              <a:t> </a:t>
            </a:r>
            <a:r>
              <a:rPr lang="en-US" dirty="0" err="1" smtClean="0"/>
              <a:t>nhánh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trái</a:t>
            </a:r>
            <a:r>
              <a:rPr lang="en-US" dirty="0" smtClean="0"/>
              <a:t>,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rẽ</a:t>
            </a:r>
            <a:r>
              <a:rPr lang="en-US" dirty="0" smtClean="0"/>
              <a:t> </a:t>
            </a:r>
            <a:r>
              <a:rPr lang="en-US" dirty="0" err="1" smtClean="0"/>
              <a:t>nhánh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01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362" y="2277269"/>
            <a:ext cx="4867275" cy="3448050"/>
          </a:xfrm>
        </p:spPr>
      </p:pic>
    </p:spTree>
    <p:extLst>
      <p:ext uri="{BB962C8B-B14F-4D97-AF65-F5344CB8AC3E}">
        <p14:creationId xmlns:p14="http://schemas.microsoft.com/office/powerpoint/2010/main" val="327834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862931"/>
            <a:ext cx="7620000" cy="4276725"/>
          </a:xfrm>
        </p:spPr>
      </p:pic>
    </p:spTree>
    <p:extLst>
      <p:ext uri="{BB962C8B-B14F-4D97-AF65-F5344CB8AC3E}">
        <p14:creationId xmlns:p14="http://schemas.microsoft.com/office/powerpoint/2010/main" val="243446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8900" y="2429669"/>
            <a:ext cx="693420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16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BinarySearch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chặn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8062" y="2782094"/>
            <a:ext cx="509587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07439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8EEE013-434F-4717-9523-B3393FC9316F}"/>
              </a:ext>
            </a:extLst>
          </p:cNvPr>
          <p:cNvSpPr txBox="1"/>
          <p:nvPr/>
        </p:nvSpPr>
        <p:spPr>
          <a:xfrm>
            <a:off x="291546" y="198783"/>
            <a:ext cx="78850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COLLECTION UTILS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EA56D11-3738-4078-930B-265966D74C60}"/>
              </a:ext>
            </a:extLst>
          </p:cNvPr>
          <p:cNvSpPr txBox="1"/>
          <p:nvPr/>
        </p:nvSpPr>
        <p:spPr>
          <a:xfrm>
            <a:off x="437322" y="1126435"/>
            <a:ext cx="10734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Apache 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CollectionUtils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cấp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tiện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ích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hoạt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phổ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biến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6A750B7-35DE-4767-ADE7-CCC2770BFA3F}"/>
              </a:ext>
            </a:extLst>
          </p:cNvPr>
          <p:cNvSpPr txBox="1"/>
          <p:nvPr/>
        </p:nvSpPr>
        <p:spPr>
          <a:xfrm>
            <a:off x="437322" y="1841165"/>
            <a:ext cx="11105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Apache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CollectionUtils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chúng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thêm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thư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viện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62405ED-966C-46B6-A08A-95B0A81ECAE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83096" y="2661862"/>
            <a:ext cx="5698434" cy="15342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CD8BFE5-0D96-4A99-9441-3856008F2D03}"/>
              </a:ext>
            </a:extLst>
          </p:cNvPr>
          <p:cNvSpPr txBox="1"/>
          <p:nvPr/>
        </p:nvSpPr>
        <p:spPr>
          <a:xfrm>
            <a:off x="583096" y="4638261"/>
            <a:ext cx="105884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Tiếp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chúng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xem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qua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thường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Apache Collections Utils.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1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78F9A2D-D803-4191-B9BE-70A2F8C68069}"/>
              </a:ext>
            </a:extLst>
          </p:cNvPr>
          <p:cNvSpPr txBox="1"/>
          <p:nvPr/>
        </p:nvSpPr>
        <p:spPr>
          <a:xfrm>
            <a:off x="291546" y="198783"/>
            <a:ext cx="78850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COLLECTION UTILS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FF16242-CB27-4493-8BA1-12B5D67FD4BB}"/>
              </a:ext>
            </a:extLst>
          </p:cNvPr>
          <p:cNvSpPr txBox="1"/>
          <p:nvPr/>
        </p:nvSpPr>
        <p:spPr>
          <a:xfrm>
            <a:off x="490329" y="975664"/>
            <a:ext cx="10588487" cy="6172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addIgnoreNull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Collection&lt;T&gt; collection, T object ):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Thêm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tử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collection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nếu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null.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Trả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true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nếu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add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Collate ( Collection&lt;T&gt; a, Collection&lt;T&gt; b)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Trộn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 collection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sắp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xếp</a:t>
            </a:r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quả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trả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 collection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sắp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xếp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thứ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nhiên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bao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gồm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tử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 ( a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 != null )</a:t>
            </a:r>
          </a:p>
          <a:p>
            <a:pPr marL="285750" indent="-285750">
              <a:buFontTx/>
              <a:buChar char="-"/>
            </a:pPr>
            <a:endParaRPr lang="en-US" sz="1800" dirty="0">
              <a:effectLst/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Nếu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truyền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thêm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 parameter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boolean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cuối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thì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nếu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true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thì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quả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trả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giữ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lại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tử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trùng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lặp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nếu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false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thì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bỏ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tử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trùng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lặp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+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Chúng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cũng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truyền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 Comparator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sắp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xếp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Collect ( Collection&lt;T&gt; A,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Tranformer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): Cho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phép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chúng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biến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đổi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B. Collection ở parameter ko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null.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Filter( Collection&lt;T&gt; collection, Predicate)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Chúng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bỏ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tử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thoả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mãn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điều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kiện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chúng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quy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Trả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true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nếu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collection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sửa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đổi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filterInverse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làm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điều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ngược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lại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filter.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Chúng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cũng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select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selectRejected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nếu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chúng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muốn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quả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trả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 list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biến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boolean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66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12A0377-90B6-4AEC-B5FA-14ACA18A3AB6}"/>
              </a:ext>
            </a:extLst>
          </p:cNvPr>
          <p:cNvSpPr txBox="1"/>
          <p:nvPr/>
        </p:nvSpPr>
        <p:spPr>
          <a:xfrm>
            <a:off x="291546" y="198783"/>
            <a:ext cx="78850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COLLECTION UTILS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B0BDFAB-AC60-4D31-936B-CB1F15144B05}"/>
              </a:ext>
            </a:extLst>
          </p:cNvPr>
          <p:cNvSpPr txBox="1"/>
          <p:nvPr/>
        </p:nvSpPr>
        <p:spPr>
          <a:xfrm>
            <a:off x="490329" y="1439583"/>
            <a:ext cx="10588487" cy="5219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isNotEmpty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(Collection collection):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Trả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true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nếu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ít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tử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danh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sách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isEmpty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(Collection collection):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Trả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true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nếu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tử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nào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danh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sách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isSubCollection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(Collection A, Collection B):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Kiểm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xem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subCollection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 hay ko ( A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nằm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B)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trả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true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nếu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đúng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Intersection( Collection A, Collection B)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trả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 Collection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chứa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tử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cả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Subtract (Collection A, Collection B )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trả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 Collection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gồm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tử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mà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+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Chúng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bổ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sung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thêm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tham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 Predicate,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tử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phải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thoả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mãn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	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điều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kiện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Predicate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thì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xoá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khỏi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A.</a:t>
            </a:r>
          </a:p>
          <a:p>
            <a:endParaRPr lang="en-US" dirty="0"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Union ( Collection A, Collection B)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trả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 Collection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chứa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tất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cả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tử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B.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lần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tử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quả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trả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lần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92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4B2250F-EA3E-4A2A-9BE1-D2166E68918E}"/>
              </a:ext>
            </a:extLst>
          </p:cNvPr>
          <p:cNvSpPr txBox="1"/>
          <p:nvPr/>
        </p:nvSpPr>
        <p:spPr>
          <a:xfrm>
            <a:off x="291546" y="198783"/>
            <a:ext cx="78850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MAP UTILS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B9F0D7B-0F99-4187-ADCF-90AD50BCCDF0}"/>
              </a:ext>
            </a:extLst>
          </p:cNvPr>
          <p:cNvSpPr txBox="1"/>
          <p:nvPr/>
        </p:nvSpPr>
        <p:spPr>
          <a:xfrm>
            <a:off x="450574" y="1219200"/>
            <a:ext cx="101644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cấp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tiện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ích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làm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Map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SortedMap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dirty="0"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r>
              <a:rPr lang="en-US" dirty="0"/>
              <a:t>-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Map Utils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chúng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add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thư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viện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0F784EC-90F5-4C7B-9106-9349E7CCC8C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50574" y="3563056"/>
            <a:ext cx="5817704" cy="157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75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9652D46-9279-40AB-ADD3-447A487E9F0C}"/>
              </a:ext>
            </a:extLst>
          </p:cNvPr>
          <p:cNvSpPr txBox="1"/>
          <p:nvPr/>
        </p:nvSpPr>
        <p:spPr>
          <a:xfrm>
            <a:off x="291546" y="198783"/>
            <a:ext cx="78850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MAP UTILS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A3D8381-4AC4-4A6B-8879-94419C7D886C}"/>
              </a:ext>
            </a:extLst>
          </p:cNvPr>
          <p:cNvSpPr txBox="1"/>
          <p:nvPr/>
        </p:nvSpPr>
        <p:spPr>
          <a:xfrm>
            <a:off x="397564" y="1099930"/>
            <a:ext cx="10601739" cy="6031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: </a:t>
            </a:r>
          </a:p>
          <a:p>
            <a:endParaRPr lang="en-US" dirty="0"/>
          </a:p>
          <a:p>
            <a:r>
              <a:rPr lang="en-US" dirty="0"/>
              <a:t>        + </a:t>
            </a:r>
            <a:r>
              <a:rPr lang="en-US" dirty="0" err="1"/>
              <a:t>putAll</a:t>
            </a:r>
            <a:r>
              <a:rPr lang="en-US" dirty="0"/>
              <a:t>(Map </a:t>
            </a:r>
            <a:r>
              <a:rPr lang="en-US" dirty="0" err="1"/>
              <a:t>map</a:t>
            </a:r>
            <a:r>
              <a:rPr lang="en-US" dirty="0"/>
              <a:t>, Object[] array):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chuyển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mảng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chiều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chiều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sang map.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r>
              <a:rPr lang="en-US" dirty="0"/>
              <a:t>        +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verbosePrint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PrintStream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out, Object label, Map&lt;?,?&gt; map): in map ra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dòng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mỗi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dòng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	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cặp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key value</a:t>
            </a:r>
          </a:p>
          <a:p>
            <a:endParaRPr lang="en-US" dirty="0"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+ </a:t>
            </a:r>
            <a:r>
              <a:rPr lang="en-US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get </a:t>
            </a:r>
            <a:r>
              <a:rPr lang="en-US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map </a:t>
            </a:r>
            <a:r>
              <a:rPr lang="en-US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getString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(Map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map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K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keySearch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String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defaultResult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: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Trả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lại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value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key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keySearch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	map,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nếu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ko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trả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defaultResult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sz="1800" dirty="0">
              <a:effectLst/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+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invertMap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Map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map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):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đảo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ngược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map.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Nếu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map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ánh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xạ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key 	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nhau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thì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map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trả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ánh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xạ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key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vs value.</a:t>
            </a:r>
          </a:p>
          <a:p>
            <a:endParaRPr lang="en-US" dirty="0"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+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isEmpty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: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trả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true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nếu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Map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null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empty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+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safeAddToMap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():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ngăn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chặn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thêm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tử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null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Map.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5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Iterable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Iterable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interface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class implement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qua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smtClean="0"/>
              <a:t>iterator -&gt;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forEach</a:t>
            </a:r>
            <a:r>
              <a:rPr lang="en-US" dirty="0" smtClean="0"/>
              <a:t>().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class implement </a:t>
            </a:r>
            <a:r>
              <a:rPr lang="en-US" dirty="0" err="1"/>
              <a:t>iterable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override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iterator. Collection extends </a:t>
            </a:r>
            <a:r>
              <a:rPr lang="en-US" dirty="0" err="1"/>
              <a:t>Iterable</a:t>
            </a:r>
            <a:r>
              <a:rPr lang="en-US" dirty="0"/>
              <a:t> -&gt; </a:t>
            </a:r>
            <a:r>
              <a:rPr lang="en-US" dirty="0" err="1"/>
              <a:t>các</a:t>
            </a:r>
            <a:r>
              <a:rPr lang="en-US" dirty="0"/>
              <a:t> class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ArrayList</a:t>
            </a:r>
            <a:r>
              <a:rPr lang="en-US" dirty="0"/>
              <a:t>, List, …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dung iterator</a:t>
            </a:r>
          </a:p>
          <a:p>
            <a:r>
              <a:rPr lang="en-US" dirty="0" smtClean="0"/>
              <a:t>Note: class </a:t>
            </a:r>
            <a:r>
              <a:rPr lang="en-US" dirty="0" err="1" smtClean="0"/>
              <a:t>không</a:t>
            </a:r>
            <a:r>
              <a:rPr lang="en-US" dirty="0" smtClean="0"/>
              <a:t> implement iterator </a:t>
            </a:r>
            <a:r>
              <a:rPr lang="en-US" dirty="0" err="1" smtClean="0"/>
              <a:t>vẫn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iterator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forEach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26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F42AA7E-94D8-414C-A2C2-117DB72D1AC9}"/>
              </a:ext>
            </a:extLst>
          </p:cNvPr>
          <p:cNvSpPr txBox="1"/>
          <p:nvPr/>
        </p:nvSpPr>
        <p:spPr>
          <a:xfrm>
            <a:off x="291546" y="198783"/>
            <a:ext cx="78850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MAP UTILS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F10410C-0ED6-4075-9EEC-4FE639449042}"/>
              </a:ext>
            </a:extLst>
          </p:cNvPr>
          <p:cNvSpPr txBox="1"/>
          <p:nvPr/>
        </p:nvSpPr>
        <p:spPr>
          <a:xfrm>
            <a:off x="291546" y="1420219"/>
            <a:ext cx="106017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        +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fixedSizeMap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(Map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map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):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trả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 map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kích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thước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cố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bởi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map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truyền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	parameter.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Map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trả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tử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thêm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hay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xoá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đi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nhưng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	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chúng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thay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đổi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chúng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+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predicatedMap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(Map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map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Predicate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keyPred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Predicate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valuePred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key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	value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thoả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mãn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 Predicate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thì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mới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thêm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Map.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gọi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map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gốc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	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endParaRPr lang="en-US" dirty="0"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+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lazyMap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(Map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map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Transformer) :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Trả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 Lazy Map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yêu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cầu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Nếu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	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key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truyền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method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map.get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(Object)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mà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key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ko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map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thì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	Transformer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mới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liên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key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chúng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vừa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truyền</a:t>
            </a:r>
            <a:r>
              <a:rPr lang="en-US" sz="1800" dirty="0" smtClean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37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r>
              <a:rPr lang="en-US" dirty="0" err="1" smtClean="0"/>
              <a:t>Iterable</a:t>
            </a:r>
            <a:endParaRPr lang="en-US" dirty="0"/>
          </a:p>
        </p:txBody>
      </p:sp>
      <p:pic>
        <p:nvPicPr>
          <p:cNvPr id="12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7023" y="2094216"/>
            <a:ext cx="4305300" cy="3581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323" y="2094216"/>
            <a:ext cx="4802332" cy="168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54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Equal()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so </a:t>
            </a:r>
            <a:r>
              <a:rPr lang="en-US" dirty="0" err="1" smtClean="0"/>
              <a:t>sánh</a:t>
            </a:r>
            <a:r>
              <a:rPr lang="en-US" dirty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object</a:t>
            </a:r>
          </a:p>
          <a:p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equal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true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object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reference (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ô </a:t>
            </a:r>
            <a:r>
              <a:rPr lang="en-US" dirty="0" err="1" smtClean="0"/>
              <a:t>nhớ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override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equal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637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3263</Words>
  <Application>Microsoft Office PowerPoint</Application>
  <PresentationFormat>Custom</PresentationFormat>
  <Paragraphs>362</Paragraphs>
  <Slides>70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1" baseType="lpstr">
      <vt:lpstr>Office Theme</vt:lpstr>
      <vt:lpstr>Java collections</vt:lpstr>
      <vt:lpstr>Java collections</vt:lpstr>
      <vt:lpstr>Ordered và Sorted</vt:lpstr>
      <vt:lpstr>Iterator</vt:lpstr>
      <vt:lpstr>Các method của iterator</vt:lpstr>
      <vt:lpstr>Demo iterator</vt:lpstr>
      <vt:lpstr>Iterable</vt:lpstr>
      <vt:lpstr>Demo Iterable</vt:lpstr>
      <vt:lpstr>Equal()</vt:lpstr>
      <vt:lpstr>Luật định nghĩa equal()</vt:lpstr>
      <vt:lpstr>Ví dụ viết lại equal()</vt:lpstr>
      <vt:lpstr>Đảm bảo equal khi kế thừa</vt:lpstr>
      <vt:lpstr>Kết quả demo</vt:lpstr>
      <vt:lpstr>hashCode()</vt:lpstr>
      <vt:lpstr>Ví dụ hashcode</vt:lpstr>
      <vt:lpstr>hashCode demo</vt:lpstr>
      <vt:lpstr>ArrayList</vt:lpstr>
      <vt:lpstr>LinkedList</vt:lpstr>
      <vt:lpstr>Mô hình của ArrayList và LinkedList</vt:lpstr>
      <vt:lpstr>So sánh</vt:lpstr>
      <vt:lpstr>Note: ArrayList vs LinkedList</vt:lpstr>
      <vt:lpstr>Set </vt:lpstr>
      <vt:lpstr>Set Interface</vt:lpstr>
      <vt:lpstr>HashSet</vt:lpstr>
      <vt:lpstr>HashSet</vt:lpstr>
      <vt:lpstr>LinkedHashSet</vt:lpstr>
      <vt:lpstr>TreeSet</vt:lpstr>
      <vt:lpstr>PowerPoint Presentation</vt:lpstr>
      <vt:lpstr>Map</vt:lpstr>
      <vt:lpstr>Map Interface</vt:lpstr>
      <vt:lpstr>HashMap</vt:lpstr>
      <vt:lpstr>LinkedHashMap</vt:lpstr>
      <vt:lpstr>TreeMap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Comparable</vt:lpstr>
      <vt:lpstr>Compare object bằng ==</vt:lpstr>
      <vt:lpstr>Compare object bằng equals()</vt:lpstr>
      <vt:lpstr>Comparable</vt:lpstr>
      <vt:lpstr>Code demo comparable</vt:lpstr>
      <vt:lpstr>Comparator</vt:lpstr>
      <vt:lpstr>Code demo comparator</vt:lpstr>
      <vt:lpstr>Kết luận</vt:lpstr>
      <vt:lpstr>Sort trong java</vt:lpstr>
      <vt:lpstr>Collection.sort vs Array.Sort</vt:lpstr>
      <vt:lpstr>Demo sort với comparator</vt:lpstr>
      <vt:lpstr>Binary Search</vt:lpstr>
      <vt:lpstr>Binary tree</vt:lpstr>
      <vt:lpstr>Binary Search</vt:lpstr>
      <vt:lpstr>Binary Search</vt:lpstr>
      <vt:lpstr>BinarySearch để chặn trên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22</cp:revision>
  <dcterms:created xsi:type="dcterms:W3CDTF">2021-04-28T18:31:24Z</dcterms:created>
  <dcterms:modified xsi:type="dcterms:W3CDTF">2021-06-05T03:36:31Z</dcterms:modified>
</cp:coreProperties>
</file>