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Roboto"/>
      <p:regular r:id="rId91"/>
      <p:bold r:id="rId92"/>
      <p:italic r:id="rId93"/>
      <p:boldItalic r:id="rId94"/>
    </p:embeddedFont>
    <p:embeddedFont>
      <p:font typeface="Roboto Light"/>
      <p:regular r:id="rId95"/>
      <p:bold r:id="rId96"/>
      <p:italic r:id="rId97"/>
      <p:boldItalic r:id="rId98"/>
    </p:embeddedFont>
    <p:embeddedFont>
      <p:font typeface="Roboto Mono"/>
      <p:regular r:id="rId99"/>
      <p:bold r:id="rId100"/>
      <p:italic r:id="rId101"/>
      <p:boldItalic r:id="rId102"/>
    </p:embeddedFont>
    <p:embeddedFont>
      <p:font typeface="Roboto Mono Regular"/>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62C0BE-DE4A-47B5-A897-FA21EC159D0E}">
  <a:tblStyle styleId="{CC62C0BE-DE4A-47B5-A897-FA21EC159D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schemas.openxmlformats.org/officeDocument/2006/relationships/font" Target="fonts/RobotoMonoRegular-boldItalic.fntdata"/><Relationship Id="rId105" Type="http://schemas.openxmlformats.org/officeDocument/2006/relationships/font" Target="fonts/RobotoMonoRegular-italic.fntdata"/><Relationship Id="rId104" Type="http://schemas.openxmlformats.org/officeDocument/2006/relationships/font" Target="fonts/RobotoMonoRegular-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Regular-regular.fntdata"/><Relationship Id="rId102" Type="http://schemas.openxmlformats.org/officeDocument/2006/relationships/font" Target="fonts/RobotoMono-boldItalic.fntdata"/><Relationship Id="rId101" Type="http://schemas.openxmlformats.org/officeDocument/2006/relationships/font" Target="fonts/RobotoMono-italic.fntdata"/><Relationship Id="rId100"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Light-regular.fntdata"/><Relationship Id="rId94" Type="http://schemas.openxmlformats.org/officeDocument/2006/relationships/font" Target="fonts/Roboto-boldItalic.fntdata"/><Relationship Id="rId97" Type="http://schemas.openxmlformats.org/officeDocument/2006/relationships/font" Target="fonts/RobotoLight-italic.fntdata"/><Relationship Id="rId96" Type="http://schemas.openxmlformats.org/officeDocument/2006/relationships/font" Target="fonts/RobotoLight-bold.fntdata"/><Relationship Id="rId11" Type="http://schemas.openxmlformats.org/officeDocument/2006/relationships/slide" Target="slides/slide5.xml"/><Relationship Id="rId99" Type="http://schemas.openxmlformats.org/officeDocument/2006/relationships/font" Target="fonts/RobotoMono-regular.fntdata"/><Relationship Id="rId10" Type="http://schemas.openxmlformats.org/officeDocument/2006/relationships/slide" Target="slides/slide4.xml"/><Relationship Id="rId98" Type="http://schemas.openxmlformats.org/officeDocument/2006/relationships/font" Target="fonts/RobotoLight-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regular.fntdata"/><Relationship Id="rId90" Type="http://schemas.openxmlformats.org/officeDocument/2006/relationships/slide" Target="slides/slide84.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b0ff28d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b0ff28d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b0ff28d5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0ff28d5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b0ff28d54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0ff28d54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b0ff28d54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b0ff28d54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b0ff28d54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b0ff28d54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b0ff28d54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b0ff28d5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23b451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23b451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623b451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623b451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23b4513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23b4513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b0ff28d54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0ff28d54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vi" sz="1800">
                <a:solidFill>
                  <a:srgbClr val="595959"/>
                </a:solidFill>
              </a:rPr>
              <a:t>Fork system call tạo 1 process mới, sau khi tạo xong process sẽ ở trạng thái chờ để chạy và phải đợi được lên lịch.</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vi" sz="1800">
                <a:solidFill>
                  <a:srgbClr val="595959"/>
                </a:solidFill>
              </a:rPr>
              <a:t>Kernel chọn thực thi process và khởi tạo context switch ( loads hardware context of process into system registers and transfer control to process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vi" sz="1800">
                <a:solidFill>
                  <a:srgbClr val="595959"/>
                </a:solidFill>
              </a:rPr>
              <a:t>Process chạy ở user mode chuyển sang kernel mode bởi system call hoặc interupt, và trở lại user mode khi hoàn thành.</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vi" sz="1800">
                <a:solidFill>
                  <a:srgbClr val="595959"/>
                </a:solidFill>
              </a:rPr>
              <a:t>Khi execute system call, process phải đợi event hoặc resource cần thiết nếu hiện tại không sẵn sàng. Thực hiện đợi bằng gọi sleep() -&gt; chuyển process vào queue of sleeping processes và đổi trạng thái thành asleep. Khi event xuất hiện hoặc resource sẵn sàng, kernel đánh thức process và process lại quay lại trạng thái sẵn sàng để chạy và chờ để lên lịch.</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vi" sz="1800">
                <a:solidFill>
                  <a:srgbClr val="595959"/>
                </a:solidFill>
              </a:rPr>
              <a:t>When a process is scheduled to run, it initially runs in kernel mode (kernel running state), where it completes the context switch. Its next transition depends on what it was doing before it was switched out. If the process was newly created or was executing user code (and was descheduled to let a higher priority process run), it returns immediately to user mode. If it was blocked for a resource while executing a system call, it resumes execution of the system call in kernel mode.</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b0ff28d5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b0ff28d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a5d6bc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a5d6bc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9a5d6bc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9a5d6bcd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9a5d6bcd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9a5d6bcd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23b4513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623b4513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b0ff28d5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b0ff28d5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b0ff28d5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0ff28d5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0ff28d5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0ff28d5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b0ff28d54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b0ff28d54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b0ff28d54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0ff28d54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b0ff28d54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b0ff28d54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b0ff28d5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0ff28d5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b0ff28d54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b0ff28d54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b0ff28d54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0ff28d54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b0ff28d54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b0ff28d54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b0ff28d54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b0ff28d54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b0ff28d54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b0ff28d54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b0ff28d54_1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b0ff28d54_1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b0ff28d54_1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b0ff28d54_1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b0ff28d54_1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b0ff28d54_1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b0ff28d54_1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b0ff28d54_1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b0ff28d54_1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b0ff28d54_1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b0ff28d5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b0ff28d5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b0ff28d54_1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b0ff28d54_1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b0ff28d54_15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b0ff28d54_15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b0ff28d54_1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b0ff28d54_1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b0ff28d54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b0ff28d54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b0ff28d54_1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b0ff28d54_1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b0ff28d54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0ff28d54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b0ff28d54_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b0ff28d54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b0ff28d54_1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b0ff28d54_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b0ff28d54_1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0ff28d54_1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b0ff28d54_1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b0ff28d54_1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b0ff28d5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b0ff28d5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b0ff28d54_1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b0ff28d54_1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b0ff28d54_1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b0ff28d54_1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b0ff28d54_1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b0ff28d54_1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b0ff28d54_1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b0ff28d54_1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b0ff28d54_1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b0ff28d54_1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b0ff28d54_1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b0ff28d54_1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b0ff28d54_1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b0ff28d54_1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b0ff28d54_1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b0ff28d54_1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b0ff28d54_15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b0ff28d54_15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b0ff28d54_15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b0ff28d54_15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b0ff28d5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0ff28d5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b0ff28d54_1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b0ff28d54_1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623b4513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623b4513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623b4513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623b4513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623b45131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623b45131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623b45131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623b45131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623b45131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623b45131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623b45131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623b45131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623b45131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623b45131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623b45131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623b45131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623b4513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623b4513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b0ff28d5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b0ff28d5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b0ff28d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b0ff28d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b0ff28d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b0ff28d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b0ff28d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b0ff28d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b0ff28d5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b0ff28d5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b0ff28d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b0ff28d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7b0ff28d5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b0ff28d5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7b0ff28d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b0ff28d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7b0ff28d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b0ff28d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0ff28d5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0ff28d5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7b0ff28d5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b0ff28d5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b0ff28d5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0ff28d5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7b0ff28d5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b0ff28d5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b0ff28d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b0ff28d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b0ff28d5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b0ff28d5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9a5d6bcd5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9a5d6bcd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7b0ff28d5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b0ff28d5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b0ff28d54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b0ff28d5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3.pn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2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7.png"/><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7163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EXCEPTION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757025" y="459875"/>
            <a:ext cx="38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Mono Regular"/>
                <a:ea typeface="Roboto Mono Regular"/>
                <a:cs typeface="Roboto Mono Regular"/>
                <a:sym typeface="Roboto Mono Regular"/>
              </a:rPr>
              <a:t>2.1 Sử dụng throw và throws</a:t>
            </a:r>
            <a:endParaRPr>
              <a:latin typeface="Roboto Mono Regular"/>
              <a:ea typeface="Roboto Mono Regular"/>
              <a:cs typeface="Roboto Mono Regular"/>
              <a:sym typeface="Roboto Mono Regular"/>
            </a:endParaRPr>
          </a:p>
        </p:txBody>
      </p:sp>
      <p:sp>
        <p:nvSpPr>
          <p:cNvPr id="108" name="Google Shape;108;p22"/>
          <p:cNvSpPr txBox="1"/>
          <p:nvPr/>
        </p:nvSpPr>
        <p:spPr>
          <a:xfrm>
            <a:off x="834800" y="1075400"/>
            <a:ext cx="788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Với throw, nó được sử dụng để ném ra một ngoại lệ cụ thể. Chúng ta có thể ném ra checked exception hoặc unchecked exception. Từ khóa này thường được sử dụng để ném ra một ngoại lệ do người dùng tự định nghĩa.</a:t>
            </a:r>
            <a:endParaRPr>
              <a:latin typeface="Roboto Light"/>
              <a:ea typeface="Roboto Light"/>
              <a:cs typeface="Roboto Light"/>
              <a:sym typeface="Roboto Light"/>
            </a:endParaRPr>
          </a:p>
        </p:txBody>
      </p:sp>
      <p:pic>
        <p:nvPicPr>
          <p:cNvPr id="109" name="Google Shape;109;p22"/>
          <p:cNvPicPr preferRelativeResize="0"/>
          <p:nvPr/>
        </p:nvPicPr>
        <p:blipFill>
          <a:blip r:embed="rId3">
            <a:alphaModFix/>
          </a:blip>
          <a:stretch>
            <a:fillRect/>
          </a:stretch>
        </p:blipFill>
        <p:spPr>
          <a:xfrm>
            <a:off x="1374475" y="2062275"/>
            <a:ext cx="3300201" cy="202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530575" y="382050"/>
            <a:ext cx="783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Với throws, nó được sử dụng để khai báo một ngoại lệ. Nó thông báo cho lập trình viên rằng một ngoại lệ có thể xảy ra. </a:t>
            </a:r>
            <a:r>
              <a:rPr lang="vi">
                <a:solidFill>
                  <a:srgbClr val="333333"/>
                </a:solidFill>
                <a:highlight>
                  <a:srgbClr val="FFFFFF"/>
                </a:highlight>
                <a:latin typeface="Roboto Light"/>
                <a:ea typeface="Roboto Light"/>
                <a:cs typeface="Roboto Light"/>
                <a:sym typeface="Roboto Light"/>
              </a:rPr>
              <a:t>Throws được khai báo ngay sau dấu đóng ngoặc đơn của phương thức.</a:t>
            </a:r>
            <a:endParaRPr>
              <a:latin typeface="Roboto Light"/>
              <a:ea typeface="Roboto Light"/>
              <a:cs typeface="Roboto Light"/>
              <a:sym typeface="Roboto Light"/>
            </a:endParaRPr>
          </a:p>
        </p:txBody>
      </p:sp>
      <p:pic>
        <p:nvPicPr>
          <p:cNvPr id="115" name="Google Shape;115;p23"/>
          <p:cNvPicPr preferRelativeResize="0"/>
          <p:nvPr/>
        </p:nvPicPr>
        <p:blipFill>
          <a:blip r:embed="rId3">
            <a:alphaModFix/>
          </a:blip>
          <a:stretch>
            <a:fillRect/>
          </a:stretch>
        </p:blipFill>
        <p:spPr>
          <a:xfrm>
            <a:off x="1149975" y="1386975"/>
            <a:ext cx="3307275" cy="346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516450" y="275925"/>
            <a:ext cx="769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200">
                <a:latin typeface="Roboto Mono Regular"/>
                <a:ea typeface="Roboto Mono Regular"/>
                <a:cs typeface="Roboto Mono Regular"/>
                <a:sym typeface="Roboto Mono Regular"/>
              </a:rPr>
              <a:t>3</a:t>
            </a:r>
            <a:r>
              <a:rPr lang="vi" sz="2200">
                <a:latin typeface="Roboto Mono Regular"/>
                <a:ea typeface="Roboto Mono Regular"/>
                <a:cs typeface="Roboto Mono Regular"/>
                <a:sym typeface="Roboto Mono Regular"/>
              </a:rPr>
              <a:t>. Try with resources</a:t>
            </a:r>
            <a:endParaRPr sz="2200">
              <a:latin typeface="Roboto Mono Regular"/>
              <a:ea typeface="Roboto Mono Regular"/>
              <a:cs typeface="Roboto Mono Regular"/>
              <a:sym typeface="Roboto Mono Regular"/>
            </a:endParaRPr>
          </a:p>
        </p:txBody>
      </p:sp>
      <p:sp>
        <p:nvSpPr>
          <p:cNvPr id="121" name="Google Shape;121;p24"/>
          <p:cNvSpPr txBox="1"/>
          <p:nvPr/>
        </p:nvSpPr>
        <p:spPr>
          <a:xfrm>
            <a:off x="396200" y="898525"/>
            <a:ext cx="8207100" cy="2251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Cho phép chúng ta khai báo các tài nguyên sẽ được sử dụng trong khối try với sự đảm bảo rằng các tài nguyên sẽ được đóng lại sau khi khối đó được thực thi.</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lnSpc>
                <a:spcPct val="115000"/>
              </a:lnSpc>
              <a:spcBef>
                <a:spcPts val="1200"/>
              </a:spcBef>
              <a:spcAft>
                <a:spcPts val="0"/>
              </a:spcAft>
              <a:buSzPts val="1400"/>
              <a:buFont typeface="Roboto Light"/>
              <a:buChar char="-"/>
            </a:pPr>
            <a:r>
              <a:rPr lang="vi">
                <a:solidFill>
                  <a:srgbClr val="40424E"/>
                </a:solidFill>
                <a:highlight>
                  <a:srgbClr val="FFFFFF"/>
                </a:highlight>
                <a:latin typeface="Roboto Light"/>
                <a:ea typeface="Roboto Light"/>
                <a:cs typeface="Roboto Light"/>
                <a:sym typeface="Roboto Light"/>
              </a:rPr>
              <a:t>Resource phải được khai báo và khởi tạo bên trong try</a:t>
            </a:r>
            <a:endParaRPr>
              <a:solidFill>
                <a:srgbClr val="40424E"/>
              </a:solidFill>
              <a:highlight>
                <a:srgbClr val="FFFFFF"/>
              </a:highlight>
              <a:latin typeface="Roboto Light"/>
              <a:ea typeface="Roboto Light"/>
              <a:cs typeface="Roboto Light"/>
              <a:sym typeface="Roboto Light"/>
            </a:endParaRPr>
          </a:p>
          <a:p>
            <a:pPr indent="0" lvl="0" marL="457200" rtl="0" algn="l">
              <a:lnSpc>
                <a:spcPct val="115000"/>
              </a:lnSpc>
              <a:spcBef>
                <a:spcPts val="1200"/>
              </a:spcBef>
              <a:spcAft>
                <a:spcPts val="0"/>
              </a:spcAft>
              <a:buNone/>
            </a:pPr>
            <a:r>
              <a:t/>
            </a:r>
            <a:endParaRPr>
              <a:solidFill>
                <a:srgbClr val="40424E"/>
              </a:solidFill>
              <a:highlight>
                <a:srgbClr val="FFFFFF"/>
              </a:highlight>
              <a:latin typeface="Roboto Light"/>
              <a:ea typeface="Roboto Light"/>
              <a:cs typeface="Roboto Light"/>
              <a:sym typeface="Roboto Light"/>
            </a:endParaRPr>
          </a:p>
          <a:p>
            <a:pPr indent="-317500" lvl="0" marL="457200" rtl="0" algn="l">
              <a:lnSpc>
                <a:spcPct val="115000"/>
              </a:lnSpc>
              <a:spcBef>
                <a:spcPts val="1200"/>
              </a:spcBef>
              <a:spcAft>
                <a:spcPts val="0"/>
              </a:spcAft>
              <a:buSzPts val="1400"/>
              <a:buFont typeface="Roboto Light"/>
              <a:buChar char="-"/>
            </a:pPr>
            <a:r>
              <a:rPr lang="vi">
                <a:solidFill>
                  <a:srgbClr val="40424E"/>
                </a:solidFill>
                <a:highlight>
                  <a:srgbClr val="FFFFFF"/>
                </a:highlight>
                <a:latin typeface="Roboto Light"/>
                <a:ea typeface="Roboto Light"/>
                <a:cs typeface="Roboto Light"/>
                <a:sym typeface="Roboto Light"/>
              </a:rPr>
              <a:t>Nếu có nhiều source thì các source sẽ cách nhau bằng dấu ; và các source sẽ close theo thứ tự ngược lại so với declare trong khối try.</a:t>
            </a:r>
            <a:endParaRPr>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516450" y="275925"/>
            <a:ext cx="769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200">
                <a:latin typeface="Roboto Mono Regular"/>
                <a:ea typeface="Roboto Mono Regular"/>
                <a:cs typeface="Roboto Mono Regular"/>
                <a:sym typeface="Roboto Mono Regular"/>
              </a:rPr>
              <a:t>4</a:t>
            </a:r>
            <a:r>
              <a:rPr lang="vi" sz="2200">
                <a:latin typeface="Roboto Mono Regular"/>
                <a:ea typeface="Roboto Mono Regular"/>
                <a:cs typeface="Roboto Mono Regular"/>
                <a:sym typeface="Roboto Mono Regular"/>
              </a:rPr>
              <a:t>. Stacktrace exception</a:t>
            </a:r>
            <a:endParaRPr sz="2200">
              <a:latin typeface="Roboto Mono Regular"/>
              <a:ea typeface="Roboto Mono Regular"/>
              <a:cs typeface="Roboto Mono Regular"/>
              <a:sym typeface="Roboto Mono Regular"/>
            </a:endParaRPr>
          </a:p>
        </p:txBody>
      </p:sp>
      <p:sp>
        <p:nvSpPr>
          <p:cNvPr id="127" name="Google Shape;127;p25"/>
          <p:cNvSpPr txBox="1"/>
          <p:nvPr/>
        </p:nvSpPr>
        <p:spPr>
          <a:xfrm>
            <a:off x="636750" y="997575"/>
            <a:ext cx="7938000" cy="2313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vi">
                <a:solidFill>
                  <a:srgbClr val="3F3F3F"/>
                </a:solidFill>
                <a:highlight>
                  <a:srgbClr val="FFFFFF"/>
                </a:highlight>
                <a:latin typeface="Roboto Light"/>
                <a:ea typeface="Roboto Light"/>
                <a:cs typeface="Roboto Light"/>
                <a:sym typeface="Roboto Light"/>
              </a:rPr>
              <a:t>Stack trace hay còn gọi là </a:t>
            </a:r>
            <a:r>
              <a:rPr i="1" lang="vi">
                <a:solidFill>
                  <a:srgbClr val="3F3F3F"/>
                </a:solidFill>
                <a:highlight>
                  <a:srgbClr val="FFFFFF"/>
                </a:highlight>
                <a:latin typeface="Roboto Light"/>
                <a:ea typeface="Roboto Light"/>
                <a:cs typeface="Roboto Light"/>
                <a:sym typeface="Roboto Light"/>
              </a:rPr>
              <a:t>backtrace</a:t>
            </a:r>
            <a:r>
              <a:rPr lang="vi">
                <a:solidFill>
                  <a:srgbClr val="3F3F3F"/>
                </a:solidFill>
                <a:highlight>
                  <a:srgbClr val="FFFFFF"/>
                </a:highlight>
                <a:latin typeface="Roboto Light"/>
                <a:ea typeface="Roboto Light"/>
                <a:cs typeface="Roboto Light"/>
                <a:sym typeface="Roboto Light"/>
              </a:rPr>
              <a:t> hoặc là </a:t>
            </a:r>
            <a:r>
              <a:rPr i="1" lang="vi">
                <a:solidFill>
                  <a:srgbClr val="3F3F3F"/>
                </a:solidFill>
                <a:highlight>
                  <a:srgbClr val="FFFFFF"/>
                </a:highlight>
                <a:latin typeface="Roboto Light"/>
                <a:ea typeface="Roboto Light"/>
                <a:cs typeface="Roboto Light"/>
                <a:sym typeface="Roboto Light"/>
              </a:rPr>
              <a:t>backtrace</a:t>
            </a:r>
            <a:r>
              <a:rPr lang="vi">
                <a:solidFill>
                  <a:srgbClr val="3F3F3F"/>
                </a:solidFill>
                <a:highlight>
                  <a:srgbClr val="FFFFFF"/>
                </a:highlight>
                <a:latin typeface="Roboto Light"/>
                <a:ea typeface="Roboto Light"/>
                <a:cs typeface="Roboto Light"/>
                <a:sym typeface="Roboto Light"/>
              </a:rPr>
              <a:t> là một danh sách các </a:t>
            </a:r>
            <a:r>
              <a:rPr i="1" lang="vi">
                <a:solidFill>
                  <a:srgbClr val="3F3F3F"/>
                </a:solidFill>
                <a:highlight>
                  <a:srgbClr val="FFFFFF"/>
                </a:highlight>
                <a:latin typeface="Roboto Light"/>
                <a:ea typeface="Roboto Light"/>
                <a:cs typeface="Roboto Light"/>
                <a:sym typeface="Roboto Light"/>
              </a:rPr>
              <a:t>stack frame. Stack frame</a:t>
            </a:r>
            <a:r>
              <a:rPr lang="vi">
                <a:solidFill>
                  <a:srgbClr val="3F3F3F"/>
                </a:solidFill>
                <a:highlight>
                  <a:srgbClr val="FFFFFF"/>
                </a:highlight>
                <a:latin typeface="Roboto Light"/>
                <a:ea typeface="Roboto Light"/>
                <a:cs typeface="Roboto Light"/>
                <a:sym typeface="Roboto Light"/>
              </a:rPr>
              <a:t> đại diện cho danh sách các method được gọi ở thời điểm hiện tại cho đến lúc chúng bắt đầu.</a:t>
            </a:r>
            <a:endParaRPr>
              <a:solidFill>
                <a:srgbClr val="3F3F3F"/>
              </a:solidFill>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a:solidFill>
                <a:srgbClr val="3F3F3F"/>
              </a:solidFill>
              <a:highlight>
                <a:srgbClr val="FFFFFF"/>
              </a:highlight>
              <a:latin typeface="Roboto Light"/>
              <a:ea typeface="Roboto Light"/>
              <a:cs typeface="Roboto Light"/>
              <a:sym typeface="Roboto Light"/>
            </a:endParaRPr>
          </a:p>
          <a:p>
            <a:pPr indent="-317500" lvl="0" marL="457200" rtl="0" algn="l">
              <a:lnSpc>
                <a:spcPct val="115000"/>
              </a:lnSpc>
              <a:spcBef>
                <a:spcPts val="1200"/>
              </a:spcBef>
              <a:spcAft>
                <a:spcPts val="0"/>
              </a:spcAft>
              <a:buClr>
                <a:srgbClr val="3F3F3F"/>
              </a:buClr>
              <a:buSzPts val="1400"/>
              <a:buFont typeface="Roboto Light"/>
              <a:buChar char="-"/>
            </a:pPr>
            <a:r>
              <a:rPr lang="vi">
                <a:solidFill>
                  <a:srgbClr val="3F3F3F"/>
                </a:solidFill>
                <a:highlight>
                  <a:srgbClr val="FFFFFF"/>
                </a:highlight>
                <a:latin typeface="Roboto Light"/>
                <a:ea typeface="Roboto Light"/>
                <a:cs typeface="Roboto Light"/>
                <a:sym typeface="Roboto Light"/>
              </a:rPr>
              <a:t>Stack trace hoạt động theo nguyên lý LIFO, các method đầu tiên sẽ nằm ở cuối stack frame và cách method được gọi sau sẽ được thêm vào đỉnh stack frame. Một </a:t>
            </a:r>
            <a:r>
              <a:rPr i="1" lang="vi">
                <a:solidFill>
                  <a:srgbClr val="3F3F3F"/>
                </a:solidFill>
                <a:highlight>
                  <a:srgbClr val="FFFFFF"/>
                </a:highlight>
                <a:latin typeface="Roboto Light"/>
                <a:ea typeface="Roboto Light"/>
                <a:cs typeface="Roboto Light"/>
                <a:sym typeface="Roboto Light"/>
              </a:rPr>
              <a:t>stack frame</a:t>
            </a:r>
            <a:r>
              <a:rPr lang="vi">
                <a:solidFill>
                  <a:srgbClr val="3F3F3F"/>
                </a:solidFill>
                <a:highlight>
                  <a:srgbClr val="FFFFFF"/>
                </a:highlight>
                <a:latin typeface="Roboto Light"/>
                <a:ea typeface="Roboto Light"/>
                <a:cs typeface="Roboto Light"/>
                <a:sym typeface="Roboto Light"/>
              </a:rPr>
              <a:t> sẽ bị xoá khi method được gọi thực thi xong hoặc trả về kết quả.</a:t>
            </a:r>
            <a:endParaRPr>
              <a:solidFill>
                <a:srgbClr val="3F3F3F"/>
              </a:solidFill>
              <a:highlight>
                <a:srgbClr val="FFFFFF"/>
              </a:highlight>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a:solidFill>
                <a:srgbClr val="3F3F3F"/>
              </a:solidFill>
              <a:highlight>
                <a:srgbClr val="FFFFFF"/>
              </a:highlight>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665050" y="374975"/>
            <a:ext cx="54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Java Exception</a:t>
            </a:r>
            <a:endParaRPr/>
          </a:p>
        </p:txBody>
      </p:sp>
      <p:sp>
        <p:nvSpPr>
          <p:cNvPr id="133" name="Google Shape;133;p26"/>
          <p:cNvSpPr txBox="1"/>
          <p:nvPr/>
        </p:nvSpPr>
        <p:spPr>
          <a:xfrm>
            <a:off x="424500" y="891450"/>
            <a:ext cx="77613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Light"/>
              <a:buChar char="-"/>
            </a:pPr>
            <a:r>
              <a:rPr lang="vi">
                <a:solidFill>
                  <a:srgbClr val="3F3F3F"/>
                </a:solidFill>
                <a:highlight>
                  <a:srgbClr val="FFFFFF"/>
                </a:highlight>
                <a:latin typeface="Roboto Light"/>
                <a:ea typeface="Roboto Light"/>
                <a:cs typeface="Roboto Light"/>
                <a:sym typeface="Roboto Light"/>
              </a:rPr>
              <a:t>Stack trace và exception thường đi liền với nhau trong java. Khi ứng dụng của bạn ném ra một exception đồng thời java cũng sẽ tạo một bản ghi stack trace lên màn hình console.</a:t>
            </a:r>
            <a:endParaRPr>
              <a:latin typeface="Roboto Light"/>
              <a:ea typeface="Roboto Light"/>
              <a:cs typeface="Roboto Light"/>
              <a:sym typeface="Roboto Light"/>
            </a:endParaRPr>
          </a:p>
        </p:txBody>
      </p:sp>
      <p:sp>
        <p:nvSpPr>
          <p:cNvPr id="134" name="Google Shape;134;p26"/>
          <p:cNvSpPr txBox="1"/>
          <p:nvPr/>
        </p:nvSpPr>
        <p:spPr>
          <a:xfrm>
            <a:off x="732575" y="1843325"/>
            <a:ext cx="54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Logging java stack trace</a:t>
            </a:r>
            <a:endParaRPr/>
          </a:p>
        </p:txBody>
      </p:sp>
      <p:sp>
        <p:nvSpPr>
          <p:cNvPr id="135" name="Google Shape;135;p26"/>
          <p:cNvSpPr txBox="1"/>
          <p:nvPr/>
        </p:nvSpPr>
        <p:spPr>
          <a:xfrm>
            <a:off x="452800" y="2352725"/>
            <a:ext cx="74145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Light"/>
              <a:buChar char="-"/>
            </a:pPr>
            <a:r>
              <a:rPr lang="vi">
                <a:solidFill>
                  <a:srgbClr val="3F3F3F"/>
                </a:solidFill>
                <a:highlight>
                  <a:srgbClr val="FFFFFF"/>
                </a:highlight>
                <a:latin typeface="Roboto Light"/>
                <a:ea typeface="Roboto Light"/>
                <a:cs typeface="Roboto Light"/>
                <a:sym typeface="Roboto Light"/>
              </a:rPr>
              <a:t>Sử dụng logging khi chúng ta không muốn in lỗi ra màn hình console mà lại muốn log chúng ra 1 file.</a:t>
            </a:r>
            <a:endParaRPr>
              <a:solidFill>
                <a:srgbClr val="3F3F3F"/>
              </a:solidFill>
              <a:highlight>
                <a:srgbClr val="FFFFFF"/>
              </a:highlight>
              <a:latin typeface="Roboto Light"/>
              <a:ea typeface="Roboto Light"/>
              <a:cs typeface="Roboto Light"/>
              <a:sym typeface="Roboto Light"/>
            </a:endParaRPr>
          </a:p>
          <a:p>
            <a:pPr indent="-317500" lvl="0" marL="457200" rtl="0" algn="l">
              <a:lnSpc>
                <a:spcPct val="115000"/>
              </a:lnSpc>
              <a:spcBef>
                <a:spcPts val="0"/>
              </a:spcBef>
              <a:spcAft>
                <a:spcPts val="0"/>
              </a:spcAft>
              <a:buClr>
                <a:srgbClr val="3F3F3F"/>
              </a:buClr>
              <a:buSzPts val="1400"/>
              <a:buFont typeface="Roboto Light"/>
              <a:buChar char="-"/>
            </a:pPr>
            <a:r>
              <a:rPr lang="vi">
                <a:solidFill>
                  <a:srgbClr val="3F3F3F"/>
                </a:solidFill>
                <a:highlight>
                  <a:srgbClr val="FFFFFF"/>
                </a:highlight>
                <a:latin typeface="Roboto Light"/>
                <a:ea typeface="Roboto Light"/>
                <a:cs typeface="Roboto Light"/>
                <a:sym typeface="Roboto Light"/>
              </a:rPr>
              <a:t>Trong Java bạn đã có các thư viện hỗ trợ </a:t>
            </a:r>
            <a:r>
              <a:rPr i="1" lang="vi">
                <a:solidFill>
                  <a:srgbClr val="3F3F3F"/>
                </a:solidFill>
                <a:highlight>
                  <a:srgbClr val="FFFFFF"/>
                </a:highlight>
                <a:latin typeface="Roboto Light"/>
                <a:ea typeface="Roboto Light"/>
                <a:cs typeface="Roboto Light"/>
                <a:sym typeface="Roboto Light"/>
              </a:rPr>
              <a:t>logging</a:t>
            </a:r>
            <a:r>
              <a:rPr lang="vi">
                <a:solidFill>
                  <a:srgbClr val="3F3F3F"/>
                </a:solidFill>
                <a:highlight>
                  <a:srgbClr val="FFFFFF"/>
                </a:highlight>
                <a:latin typeface="Roboto Light"/>
                <a:ea typeface="Roboto Light"/>
                <a:cs typeface="Roboto Light"/>
                <a:sym typeface="Roboto Light"/>
              </a:rPr>
              <a:t> mạnh mẽ như </a:t>
            </a:r>
            <a:r>
              <a:rPr i="1" lang="vi">
                <a:solidFill>
                  <a:srgbClr val="3F3F3F"/>
                </a:solidFill>
                <a:highlight>
                  <a:srgbClr val="FFFFFF"/>
                </a:highlight>
                <a:latin typeface="Roboto Light"/>
                <a:ea typeface="Roboto Light"/>
                <a:cs typeface="Roboto Light"/>
                <a:sym typeface="Roboto Light"/>
              </a:rPr>
              <a:t>Log4j</a:t>
            </a:r>
            <a:r>
              <a:rPr lang="vi">
                <a:solidFill>
                  <a:srgbClr val="3F3F3F"/>
                </a:solidFill>
                <a:highlight>
                  <a:srgbClr val="FFFFFF"/>
                </a:highlight>
                <a:latin typeface="Roboto Light"/>
                <a:ea typeface="Roboto Light"/>
                <a:cs typeface="Roboto Light"/>
                <a:sym typeface="Roboto Light"/>
              </a:rPr>
              <a:t> và </a:t>
            </a:r>
            <a:r>
              <a:rPr i="1" lang="vi">
                <a:solidFill>
                  <a:srgbClr val="3F3F3F"/>
                </a:solidFill>
                <a:highlight>
                  <a:srgbClr val="FFFFFF"/>
                </a:highlight>
                <a:latin typeface="Roboto Light"/>
                <a:ea typeface="Roboto Light"/>
                <a:cs typeface="Roboto Light"/>
                <a:sym typeface="Roboto Light"/>
              </a:rPr>
              <a:t>LogBack</a:t>
            </a:r>
            <a:r>
              <a:rPr lang="vi">
                <a:solidFill>
                  <a:srgbClr val="3F3F3F"/>
                </a:solidFill>
                <a:highlight>
                  <a:srgbClr val="FFFFFF"/>
                </a:highlight>
                <a:latin typeface="Roboto Light"/>
                <a:ea typeface="Roboto Light"/>
                <a:cs typeface="Roboto Light"/>
                <a:sym typeface="Roboto Light"/>
              </a:rPr>
              <a:t>. </a:t>
            </a:r>
            <a:endParaRPr>
              <a:solidFill>
                <a:srgbClr val="3F3F3F"/>
              </a:solidFill>
              <a:highlight>
                <a:srgbClr val="FFFFFF"/>
              </a:highlight>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311700" y="2150850"/>
            <a:ext cx="8520600" cy="841800"/>
          </a:xfrm>
          <a:prstGeom prst="rect">
            <a:avLst/>
          </a:prstGeom>
          <a:noFill/>
          <a:ln>
            <a:noFill/>
          </a:ln>
        </p:spPr>
        <p:txBody>
          <a:bodyPr anchorCtr="0" anchor="b" bIns="34275" lIns="68575" spcFirstLastPara="1" rIns="68575" wrap="square" tIns="34275">
            <a:noAutofit/>
          </a:bodyPr>
          <a:lstStyle/>
          <a:p>
            <a:pPr indent="0" lvl="0" marL="0" rtl="0" algn="ctr">
              <a:lnSpc>
                <a:spcPct val="85000"/>
              </a:lnSpc>
              <a:spcBef>
                <a:spcPts val="0"/>
              </a:spcBef>
              <a:spcAft>
                <a:spcPts val="0"/>
              </a:spcAft>
              <a:buNone/>
            </a:pPr>
            <a:r>
              <a:rPr lang="vi" sz="3600">
                <a:latin typeface="Roboto"/>
                <a:ea typeface="Roboto"/>
                <a:cs typeface="Roboto"/>
                <a:sym typeface="Roboto"/>
              </a:rPr>
              <a:t>PROCESS	</a:t>
            </a:r>
            <a:endParaRPr sz="3600">
              <a:latin typeface="Roboto"/>
              <a:ea typeface="Roboto"/>
              <a:cs typeface="Roboto"/>
              <a:sym typeface="Roboto"/>
            </a:endParaRPr>
          </a:p>
          <a:p>
            <a:pPr indent="0" lvl="0" marL="0" rtl="0" algn="ctr">
              <a:lnSpc>
                <a:spcPct val="85000"/>
              </a:lnSpc>
              <a:spcBef>
                <a:spcPts val="0"/>
              </a:spcBef>
              <a:spcAft>
                <a:spcPts val="0"/>
              </a:spcAft>
              <a:buNone/>
            </a:pPr>
            <a:r>
              <a:t/>
            </a:r>
            <a:endParaRPr sz="36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595959"/>
              </a:buClr>
              <a:buSzPts val="3000"/>
              <a:buFont typeface="Roboto"/>
              <a:buAutoNum type="romanUcPeriod"/>
            </a:pPr>
            <a:r>
              <a:rPr lang="vi" sz="3000">
                <a:solidFill>
                  <a:srgbClr val="595959"/>
                </a:solidFill>
                <a:latin typeface="Roboto"/>
                <a:ea typeface="Roboto"/>
                <a:cs typeface="Roboto"/>
                <a:sym typeface="Roboto"/>
              </a:rPr>
              <a:t>Định nghĩa.</a:t>
            </a:r>
            <a:endParaRPr sz="3000">
              <a:solidFill>
                <a:srgbClr val="595959"/>
              </a:solidFill>
              <a:latin typeface="Roboto"/>
              <a:ea typeface="Roboto"/>
              <a:cs typeface="Roboto"/>
              <a:sym typeface="Roboto"/>
            </a:endParaRPr>
          </a:p>
        </p:txBody>
      </p:sp>
      <p:sp>
        <p:nvSpPr>
          <p:cNvPr id="146" name="Google Shape;146;p28"/>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95959"/>
              </a:buClr>
              <a:buSzPts val="1800"/>
              <a:buFont typeface="Roboto"/>
              <a:buChar char="-"/>
            </a:pPr>
            <a:r>
              <a:rPr lang="vi">
                <a:solidFill>
                  <a:srgbClr val="595959"/>
                </a:solidFill>
                <a:latin typeface="Roboto Light"/>
                <a:ea typeface="Roboto Light"/>
                <a:cs typeface="Roboto Light"/>
                <a:sym typeface="Roboto Light"/>
              </a:rPr>
              <a:t>Process (tiến trình) thường là quá trình thực thi các lệnh của 1 chương trình.</a:t>
            </a:r>
            <a:endParaRPr>
              <a:solidFill>
                <a:srgbClr val="595959"/>
              </a:solidFill>
              <a:latin typeface="Roboto Light"/>
              <a:ea typeface="Roboto Light"/>
              <a:cs typeface="Roboto Light"/>
              <a:sym typeface="Roboto Light"/>
            </a:endParaRPr>
          </a:p>
          <a:p>
            <a:pPr indent="-342900" lvl="0" marL="457200" rtl="0" algn="l">
              <a:lnSpc>
                <a:spcPct val="150000"/>
              </a:lnSpc>
              <a:spcBef>
                <a:spcPts val="0"/>
              </a:spcBef>
              <a:spcAft>
                <a:spcPts val="0"/>
              </a:spcAft>
              <a:buClr>
                <a:srgbClr val="595959"/>
              </a:buClr>
              <a:buSzPts val="1800"/>
              <a:buFont typeface="Roboto Light"/>
              <a:buChar char="-"/>
            </a:pPr>
            <a:r>
              <a:rPr lang="vi">
                <a:solidFill>
                  <a:srgbClr val="595959"/>
                </a:solidFill>
                <a:latin typeface="Roboto Light"/>
                <a:ea typeface="Roboto Light"/>
                <a:cs typeface="Roboto Light"/>
                <a:sym typeface="Roboto Light"/>
              </a:rPr>
              <a:t>Các thành phần của 1 process:</a:t>
            </a:r>
            <a:endParaRPr>
              <a:solidFill>
                <a:srgbClr val="595959"/>
              </a:solidFill>
              <a:latin typeface="Roboto Light"/>
              <a:ea typeface="Roboto Light"/>
              <a:cs typeface="Roboto Light"/>
              <a:sym typeface="Roboto Light"/>
            </a:endParaRPr>
          </a:p>
          <a:p>
            <a:pPr indent="-342900" lvl="0" marL="914400" rtl="0" algn="l">
              <a:lnSpc>
                <a:spcPct val="150000"/>
              </a:lnSpc>
              <a:spcBef>
                <a:spcPts val="0"/>
              </a:spcBef>
              <a:spcAft>
                <a:spcPts val="0"/>
              </a:spcAft>
              <a:buClr>
                <a:srgbClr val="595959"/>
              </a:buClr>
              <a:buSzPts val="1800"/>
              <a:buFont typeface="Roboto Light"/>
              <a:buChar char="+"/>
            </a:pPr>
            <a:r>
              <a:rPr lang="vi">
                <a:solidFill>
                  <a:srgbClr val="595959"/>
                </a:solidFill>
                <a:latin typeface="Roboto Light"/>
                <a:ea typeface="Roboto Light"/>
                <a:cs typeface="Roboto Light"/>
                <a:sym typeface="Roboto Light"/>
              </a:rPr>
              <a:t>Virtual address space : comprises the set of memory locations that the process may reference or access . </a:t>
            </a:r>
            <a:endParaRPr>
              <a:solidFill>
                <a:srgbClr val="595959"/>
              </a:solidFill>
              <a:latin typeface="Roboto Light"/>
              <a:ea typeface="Roboto Light"/>
              <a:cs typeface="Roboto Light"/>
              <a:sym typeface="Roboto Light"/>
            </a:endParaRPr>
          </a:p>
          <a:p>
            <a:pPr indent="-342900" lvl="0" marL="914400" rtl="0" algn="l">
              <a:lnSpc>
                <a:spcPct val="150000"/>
              </a:lnSpc>
              <a:spcBef>
                <a:spcPts val="0"/>
              </a:spcBef>
              <a:spcAft>
                <a:spcPts val="0"/>
              </a:spcAft>
              <a:buClr>
                <a:srgbClr val="595959"/>
              </a:buClr>
              <a:buSzPts val="1800"/>
              <a:buFont typeface="Roboto Light"/>
              <a:buChar char="+"/>
            </a:pPr>
            <a:r>
              <a:rPr lang="vi">
                <a:solidFill>
                  <a:srgbClr val="595959"/>
                </a:solidFill>
                <a:latin typeface="Roboto Light"/>
                <a:ea typeface="Roboto Light"/>
                <a:cs typeface="Roboto Light"/>
                <a:sym typeface="Roboto Light"/>
              </a:rPr>
              <a:t>Control point : tracks the instruction</a:t>
            </a:r>
            <a:endParaRPr>
              <a:solidFill>
                <a:srgbClr val="595959"/>
              </a:solidFill>
              <a:latin typeface="Roboto Light"/>
              <a:ea typeface="Roboto Light"/>
              <a:cs typeface="Roboto Light"/>
              <a:sym typeface="Roboto Light"/>
            </a:endParaRPr>
          </a:p>
          <a:p>
            <a:pPr indent="-342900" lvl="0" marL="457200" rtl="0" algn="l">
              <a:lnSpc>
                <a:spcPct val="150000"/>
              </a:lnSpc>
              <a:spcBef>
                <a:spcPts val="0"/>
              </a:spcBef>
              <a:spcAft>
                <a:spcPts val="0"/>
              </a:spcAft>
              <a:buClr>
                <a:srgbClr val="595959"/>
              </a:buClr>
              <a:buSzPts val="1800"/>
              <a:buFont typeface="Roboto Light"/>
              <a:buChar char="-"/>
            </a:pPr>
            <a:r>
              <a:rPr lang="vi">
                <a:solidFill>
                  <a:srgbClr val="595959"/>
                </a:solidFill>
                <a:latin typeface="Roboto Light"/>
                <a:ea typeface="Roboto Light"/>
                <a:cs typeface="Roboto Light"/>
                <a:sym typeface="Roboto Light"/>
              </a:rPr>
              <a:t>2 loại: User process và System process</a:t>
            </a:r>
            <a:br>
              <a:rPr lang="vi">
                <a:solidFill>
                  <a:srgbClr val="595959"/>
                </a:solidFill>
                <a:latin typeface="Roboto Light"/>
                <a:ea typeface="Roboto Light"/>
                <a:cs typeface="Roboto Light"/>
                <a:sym typeface="Roboto Light"/>
              </a:rPr>
            </a:br>
            <a:endParaRPr>
              <a:solidFill>
                <a:srgbClr val="595959"/>
              </a:solidFill>
              <a:latin typeface="Roboto Light"/>
              <a:ea typeface="Roboto Light"/>
              <a:cs typeface="Roboto Light"/>
              <a:sym typeface="Roboto Light"/>
            </a:endParaRPr>
          </a:p>
          <a:p>
            <a:pPr indent="0" lvl="0" marL="457200" rtl="0" algn="l">
              <a:lnSpc>
                <a:spcPct val="150000"/>
              </a:lnSpc>
              <a:spcBef>
                <a:spcPts val="0"/>
              </a:spcBef>
              <a:spcAft>
                <a:spcPts val="0"/>
              </a:spcAft>
              <a:buNone/>
            </a:pPr>
            <a:r>
              <a:t/>
            </a:r>
            <a:endParaRPr>
              <a:solidFill>
                <a:srgbClr val="595959"/>
              </a:solidFill>
              <a:latin typeface="Roboto Light"/>
              <a:ea typeface="Roboto Light"/>
              <a:cs typeface="Roboto Light"/>
              <a:sym typeface="Roboto Light"/>
            </a:endParaRPr>
          </a:p>
        </p:txBody>
      </p:sp>
      <p:sp>
        <p:nvSpPr>
          <p:cNvPr id="147" name="Google Shape;1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latin typeface="Roboto"/>
                <a:ea typeface="Roboto"/>
                <a:cs typeface="Roboto"/>
                <a:sym typeface="Roboto"/>
              </a:rPr>
              <a:t>II. Kernel</a:t>
            </a:r>
            <a:endParaRPr sz="3000">
              <a:latin typeface="Roboto"/>
              <a:ea typeface="Roboto"/>
              <a:cs typeface="Roboto"/>
              <a:sym typeface="Roboto"/>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vi" sz="2000">
                <a:latin typeface="Roboto"/>
                <a:ea typeface="Roboto"/>
                <a:cs typeface="Roboto"/>
                <a:sym typeface="Roboto"/>
              </a:rPr>
              <a:t>Là 1 chương trình đặc biệt:</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Được load vào bộ nhớ đầu tiên khi khởi động hệ thống (bootstrapping) và giữ đến khi tắt hệ thống.</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Kiểm soát toàn bộ tài nguyên phần cứng và các tiến trình.</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Define các programming interface với hệ thống.</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Không thể thiếu.</a:t>
            </a:r>
            <a:endParaRPr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652150" y="800750"/>
            <a:ext cx="7974974" cy="36551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III, Trạng thái của process</a:t>
            </a:r>
            <a:endParaRPr/>
          </a:p>
        </p:txBody>
      </p:sp>
      <p:pic>
        <p:nvPicPr>
          <p:cNvPr id="164" name="Google Shape;164;p31"/>
          <p:cNvPicPr preferRelativeResize="0"/>
          <p:nvPr/>
        </p:nvPicPr>
        <p:blipFill>
          <a:blip r:embed="rId3">
            <a:alphaModFix/>
          </a:blip>
          <a:stretch>
            <a:fillRect/>
          </a:stretch>
        </p:blipFill>
        <p:spPr>
          <a:xfrm>
            <a:off x="1867200" y="504825"/>
            <a:ext cx="5334574" cy="453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502300" y="290075"/>
            <a:ext cx="59571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Roboto Mono Regular"/>
              <a:buAutoNum type="arabicPeriod"/>
            </a:pPr>
            <a:r>
              <a:rPr lang="vi" sz="2200">
                <a:latin typeface="Roboto Mono Regular"/>
                <a:ea typeface="Roboto Mono Regular"/>
                <a:cs typeface="Roboto Mono Regular"/>
                <a:sym typeface="Roboto Mono Regular"/>
              </a:rPr>
              <a:t>EXCEPTION LÀ GÌ ? </a:t>
            </a:r>
            <a:endParaRPr sz="2200">
              <a:latin typeface="Roboto Mono Regular"/>
              <a:ea typeface="Roboto Mono Regular"/>
              <a:cs typeface="Roboto Mono Regular"/>
              <a:sym typeface="Roboto Mono Regular"/>
            </a:endParaRPr>
          </a:p>
        </p:txBody>
      </p:sp>
      <p:sp>
        <p:nvSpPr>
          <p:cNvPr id="60" name="Google Shape;60;p14"/>
          <p:cNvSpPr txBox="1"/>
          <p:nvPr/>
        </p:nvSpPr>
        <p:spPr>
          <a:xfrm>
            <a:off x="396200" y="948050"/>
            <a:ext cx="8143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Exception hay còn được gọi là “exceptional event”, nó là 1 sự kiện xảy ra trong quá trình thực thi một chương trình, làm gián đoạn luồng bình thường của chương trình.</a:t>
            </a:r>
            <a:endParaRPr>
              <a:latin typeface="Roboto Light"/>
              <a:ea typeface="Roboto Light"/>
              <a:cs typeface="Roboto Light"/>
              <a:sym typeface="Roboto Light"/>
            </a:endParaRPr>
          </a:p>
          <a:p>
            <a:pPr indent="0" lvl="0" marL="45720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Khi xảy ra Exception chương trình bị chấm dứt bất thường cho nên chúng ta phải xử lý Exception.</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Một Exception xảy ra do nhiều lý do khác nhau, nguyên nhân chủ yếu là user, logic code của lập trình viên hoặc tài nguyên vật lý.</a:t>
            </a:r>
            <a:endParaRPr>
              <a:latin typeface="Roboto Light"/>
              <a:ea typeface="Roboto Light"/>
              <a:cs typeface="Roboto Light"/>
              <a:sym typeface="Robo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Process scheduling</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CPU là tài nguyên chung phải chia sẻ giữa các process =&gt; có 1 bộ phận trong kernel giúp phân chia thời gian sử dụng CPU - scheduler</a:t>
            </a:r>
            <a:endParaRPr/>
          </a:p>
          <a:p>
            <a:pPr indent="-342900" lvl="0" marL="457200" rtl="0" algn="l">
              <a:spcBef>
                <a:spcPts val="0"/>
              </a:spcBef>
              <a:spcAft>
                <a:spcPts val="0"/>
              </a:spcAft>
              <a:buSzPts val="1800"/>
              <a:buChar char="-"/>
            </a:pPr>
            <a:r>
              <a:rPr lang="vi"/>
              <a:t>T</a:t>
            </a:r>
            <a:r>
              <a:rPr lang="vi"/>
              <a:t>raditional UNIX scheduler chia thời gian sử dụng theo vòng, mỗi process được dùng CPU trong 1 thời gian nhất định ( thường là 100 ms ).</a:t>
            </a:r>
            <a:endParaRPr/>
          </a:p>
          <a:p>
            <a:pPr indent="-342900" lvl="0" marL="457200" rtl="0" algn="l">
              <a:spcBef>
                <a:spcPts val="0"/>
              </a:spcBef>
              <a:spcAft>
                <a:spcPts val="0"/>
              </a:spcAft>
              <a:buSzPts val="1800"/>
              <a:buChar char="-"/>
            </a:pPr>
            <a:r>
              <a:rPr lang="vi"/>
              <a:t>Nếu có 1 process có mức ưu tiên cao hơn xuất hiện, nó sẽ chiếm của process hiện tại kể cả process hiện tại chưa sử dụng hết thời gian được cấp ( ngoại trừ process hiện tại đang chạy ở kernel mode )</a:t>
            </a:r>
            <a:endParaRPr/>
          </a:p>
          <a:p>
            <a:pPr indent="-342900" lvl="0" marL="457200" rtl="0" algn="l">
              <a:spcBef>
                <a:spcPts val="0"/>
              </a:spcBef>
              <a:spcAft>
                <a:spcPts val="0"/>
              </a:spcAft>
              <a:buSzPts val="1800"/>
              <a:buChar char="-"/>
            </a:pPr>
            <a:r>
              <a:rPr lang="vi"/>
              <a:t>1 process đang thực thi ở kernel mode có thể không sử dụng CPU nữa khi block for a resource or event, khi nó chạy trở lại, nó được gán cho 1 kernel priority.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51900" y="103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Priority ( 0 - 127 )</a:t>
            </a:r>
            <a:endParaRPr/>
          </a:p>
        </p:txBody>
      </p:sp>
      <p:sp>
        <p:nvSpPr>
          <p:cNvPr id="176" name="Google Shape;176;p33"/>
          <p:cNvSpPr txBox="1"/>
          <p:nvPr>
            <p:ph idx="1" type="body"/>
          </p:nvPr>
        </p:nvSpPr>
        <p:spPr>
          <a:xfrm>
            <a:off x="221300" y="676150"/>
            <a:ext cx="8520600" cy="427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p_pri : current scheduling priority</a:t>
            </a:r>
            <a:endParaRPr/>
          </a:p>
          <a:p>
            <a:pPr indent="-342900" lvl="0" marL="457200" rtl="0" algn="l">
              <a:spcBef>
                <a:spcPts val="0"/>
              </a:spcBef>
              <a:spcAft>
                <a:spcPts val="0"/>
              </a:spcAft>
              <a:buSzPts val="1800"/>
              <a:buChar char="-"/>
            </a:pPr>
            <a:r>
              <a:rPr lang="vi"/>
              <a:t>p_usrpri : user mode priority</a:t>
            </a:r>
            <a:endParaRPr/>
          </a:p>
          <a:p>
            <a:pPr indent="-342900" lvl="0" marL="457200" rtl="0" algn="l">
              <a:spcBef>
                <a:spcPts val="0"/>
              </a:spcBef>
              <a:spcAft>
                <a:spcPts val="0"/>
              </a:spcAft>
              <a:buSzPts val="1800"/>
              <a:buChar char="-"/>
            </a:pPr>
            <a:r>
              <a:rPr lang="vi"/>
              <a:t>sleep priority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Trong khi user priority thay đổi theo CPU usage, kernel priority được cố định và phụ thuộc lí do “sleeping”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Ý nghĩa các thông số priority</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vi"/>
              <a:t>Scheduler sử dụng p_pri để quyết định process nào được lên lịch.</a:t>
            </a:r>
            <a:endParaRPr/>
          </a:p>
          <a:p>
            <a:pPr indent="-342900" lvl="0" marL="457200" rtl="0" algn="l">
              <a:spcBef>
                <a:spcPts val="0"/>
              </a:spcBef>
              <a:spcAft>
                <a:spcPts val="0"/>
              </a:spcAft>
              <a:buSzPts val="1800"/>
              <a:buChar char="-"/>
            </a:pPr>
            <a:r>
              <a:rPr lang="vi"/>
              <a:t>Khi process ở user mode, p_pri = p_usrpri .</a:t>
            </a:r>
            <a:endParaRPr/>
          </a:p>
          <a:p>
            <a:pPr indent="-342900" lvl="0" marL="457200" rtl="0" algn="l">
              <a:spcBef>
                <a:spcPts val="0"/>
              </a:spcBef>
              <a:spcAft>
                <a:spcPts val="0"/>
              </a:spcAft>
              <a:buSzPts val="1800"/>
              <a:buChar char="-"/>
            </a:pPr>
            <a:r>
              <a:rPr lang="vi"/>
              <a:t>Sau khi blocking in system call, priority được tạm thời tăng lên để ưu tiên thực thi ở kernel mode. Lúc này p_usrpri chứa giá trị sẽ được gán khi trở lại user mode, p_pri chứa giá trị tạm thời.</a:t>
            </a:r>
            <a:endParaRPr/>
          </a:p>
          <a:p>
            <a:pPr indent="-342900" lvl="0" marL="457200" rtl="0" algn="l">
              <a:spcBef>
                <a:spcPts val="0"/>
              </a:spcBef>
              <a:spcAft>
                <a:spcPts val="0"/>
              </a:spcAft>
              <a:buSzPts val="1800"/>
              <a:buChar char="-"/>
            </a:pPr>
            <a:r>
              <a:rPr lang="vi"/>
              <a:t>Sleep priority :</a:t>
            </a:r>
            <a:endParaRPr/>
          </a:p>
          <a:p>
            <a:pPr indent="-342900" lvl="0" marL="914400" rtl="0" algn="l">
              <a:spcBef>
                <a:spcPts val="0"/>
              </a:spcBef>
              <a:spcAft>
                <a:spcPts val="0"/>
              </a:spcAft>
              <a:buSzPts val="1800"/>
              <a:buChar char="+"/>
            </a:pPr>
            <a:r>
              <a:rPr lang="vi"/>
              <a:t>phụ thuộc event or resource khiến process block</a:t>
            </a:r>
            <a:endParaRPr/>
          </a:p>
          <a:p>
            <a:pPr indent="-342900" lvl="0" marL="914400" rtl="0" algn="l">
              <a:spcBef>
                <a:spcPts val="0"/>
              </a:spcBef>
              <a:spcAft>
                <a:spcPts val="0"/>
              </a:spcAft>
              <a:buSzPts val="1800"/>
              <a:buChar char="+"/>
            </a:pPr>
            <a:r>
              <a:rPr lang="vi"/>
              <a:t>là kernel value ( 0-49 ) </a:t>
            </a:r>
            <a:endParaRPr/>
          </a:p>
          <a:p>
            <a:pPr indent="-342900" lvl="0" marL="914400" rtl="0" algn="l">
              <a:spcBef>
                <a:spcPts val="0"/>
              </a:spcBef>
              <a:spcAft>
                <a:spcPts val="0"/>
              </a:spcAft>
              <a:buSzPts val="1800"/>
              <a:buChar char="+"/>
            </a:pPr>
            <a:r>
              <a:rPr lang="vi"/>
              <a:t>Ex : for terminal input is 28, for disk I/O is 20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IV. Process Context</a:t>
            </a:r>
            <a:endParaRPr>
              <a:latin typeface="Roboto"/>
              <a:ea typeface="Roboto"/>
              <a:cs typeface="Roboto"/>
              <a:sym typeface="Roboto"/>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vi" sz="2000">
                <a:latin typeface="Roboto"/>
                <a:ea typeface="Roboto"/>
                <a:cs typeface="Roboto"/>
                <a:sym typeface="Roboto"/>
              </a:rPr>
              <a:t>Chứa toàn bộ thông tin để mô tả tiến trình.</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vi" sz="2000">
                <a:latin typeface="Roboto"/>
                <a:ea typeface="Roboto"/>
                <a:cs typeface="Roboto"/>
                <a:sym typeface="Roboto"/>
              </a:rPr>
              <a:t>Gồm :</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User address space</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Control information : u area và proc-structure</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Credentials : user và group ID</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Environment variable</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Hardware context</a:t>
            </a:r>
            <a:endParaRPr sz="20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Font typeface="Roboto"/>
              <a:buAutoNum type="arabicPeriod"/>
            </a:pPr>
            <a:r>
              <a:rPr lang="vi">
                <a:latin typeface="Roboto"/>
                <a:ea typeface="Roboto"/>
                <a:cs typeface="Roboto"/>
                <a:sym typeface="Roboto"/>
              </a:rPr>
              <a:t>User address space</a:t>
            </a:r>
            <a:endParaRPr>
              <a:latin typeface="Roboto"/>
              <a:ea typeface="Roboto"/>
              <a:cs typeface="Roboto"/>
              <a:sym typeface="Roboto"/>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Roboto"/>
              <a:buChar char="-"/>
            </a:pPr>
            <a:r>
              <a:rPr lang="vi" sz="2000">
                <a:latin typeface="Roboto"/>
                <a:ea typeface="Roboto"/>
                <a:cs typeface="Roboto"/>
                <a:sym typeface="Roboto"/>
              </a:rPr>
              <a:t>Những thành phần chính :</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Program text ( executable code )</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Data</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User stack</a:t>
            </a:r>
            <a:endParaRPr sz="2000">
              <a:latin typeface="Roboto"/>
              <a:ea typeface="Roboto"/>
              <a:cs typeface="Roboto"/>
              <a:sym typeface="Roboto"/>
            </a:endParaRPr>
          </a:p>
          <a:p>
            <a:pPr indent="-355600" lvl="0" marL="914400" rtl="0" algn="l">
              <a:spcBef>
                <a:spcPts val="0"/>
              </a:spcBef>
              <a:spcAft>
                <a:spcPts val="0"/>
              </a:spcAft>
              <a:buSzPts val="2000"/>
              <a:buFont typeface="Roboto"/>
              <a:buChar char="+"/>
            </a:pPr>
            <a:r>
              <a:rPr lang="vi" sz="2000">
                <a:latin typeface="Roboto"/>
                <a:ea typeface="Roboto"/>
                <a:cs typeface="Roboto"/>
                <a:sym typeface="Roboto"/>
              </a:rPr>
              <a:t>Shared memory regions</a:t>
            </a:r>
            <a:endParaRPr sz="2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2. Control information</a:t>
            </a:r>
            <a:endParaRPr>
              <a:latin typeface="Roboto"/>
              <a:ea typeface="Roboto"/>
              <a:cs typeface="Roboto"/>
              <a:sym typeface="Roboto"/>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Kernel sử dụng 2 data structure chính để lưu lại control information của process :</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U are ( user area )</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Proc structure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Mỗi process có kernel stack và address translation maps của nó.</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2620">
                <a:solidFill>
                  <a:schemeClr val="dk2"/>
                </a:solidFill>
                <a:latin typeface="Roboto"/>
                <a:ea typeface="Roboto"/>
                <a:cs typeface="Roboto"/>
                <a:sym typeface="Roboto"/>
              </a:rPr>
              <a:t>a, Proc structure</a:t>
            </a:r>
            <a:endParaRPr sz="3520">
              <a:latin typeface="Roboto"/>
              <a:ea typeface="Roboto"/>
              <a:cs typeface="Roboto"/>
              <a:sym typeface="Roboto"/>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Cài đặt :</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dưới dạng fixed array gọi là process table ( bảng tiến trình ) với giới hạn cố định về số lượng tiến trình tại 1 thời điểm.</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SVR4 cho phép cấp phát động với proc structure nhưng có fixed-array để trỏ đến chúng.</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Vị trí : system space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 Visible to the kernel at all time,even when the process is not running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9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Thành phần chính của proc-structure :</a:t>
            </a:r>
            <a:endParaRPr>
              <a:latin typeface="Roboto"/>
              <a:ea typeface="Roboto"/>
              <a:cs typeface="Roboto"/>
              <a:sym typeface="Roboto"/>
            </a:endParaRPr>
          </a:p>
        </p:txBody>
      </p:sp>
      <p:sp>
        <p:nvSpPr>
          <p:cNvPr id="212" name="Google Shape;212;p39"/>
          <p:cNvSpPr txBox="1"/>
          <p:nvPr>
            <p:ph idx="1" type="body"/>
          </p:nvPr>
        </p:nvSpPr>
        <p:spPr>
          <a:xfrm>
            <a:off x="410750" y="593550"/>
            <a:ext cx="8520600" cy="4507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Định danh : Process ID ( PID ) riêng , thuộc về 1 process group riêng. Những bản phát hành mới có thêm session ID cho mỗi process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Vị trí của kernel address maps cho process này.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Trạng thái hiện tại của process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Forward and backward pointers to link the process onto a scheduler queue or, for a blocked process, a sleep queue.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 Sleep channel for blocked processes.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Scheduling priority and related information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Signal handling information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Memory management information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Pointers to link this structure on lists of active, free, or zombie processes.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Miscellaneous flags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Pointers to keep the structure on a hash queue based on its PID</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Hierarchy information, describing the relationship of this process to others.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2692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b, U area</a:t>
            </a:r>
            <a:endParaRPr>
              <a:latin typeface="Roboto"/>
              <a:ea typeface="Roboto"/>
              <a:cs typeface="Roboto"/>
              <a:sym typeface="Roboto"/>
            </a:endParaRPr>
          </a:p>
        </p:txBody>
      </p:sp>
      <p:sp>
        <p:nvSpPr>
          <p:cNvPr id="218" name="Google Shape;218;p40"/>
          <p:cNvSpPr txBox="1"/>
          <p:nvPr>
            <p:ph idx="1" type="body"/>
          </p:nvPr>
        </p:nvSpPr>
        <p:spPr>
          <a:xfrm>
            <a:off x="311700" y="494500"/>
            <a:ext cx="8520600" cy="4592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Roboto"/>
              <a:buChar char="-"/>
            </a:pPr>
            <a:r>
              <a:rPr lang="vi">
                <a:latin typeface="Roboto"/>
                <a:ea typeface="Roboto"/>
                <a:cs typeface="Roboto"/>
                <a:sym typeface="Roboto"/>
              </a:rPr>
              <a:t>Mapped and visible only when process is running.</a:t>
            </a:r>
            <a:endParaRPr>
              <a:latin typeface="Roboto"/>
              <a:ea typeface="Roboto"/>
              <a:cs typeface="Roboto"/>
              <a:sym typeface="Roboto"/>
            </a:endParaRPr>
          </a:p>
          <a:p>
            <a:pPr indent="-334327" lvl="0" marL="457200" rtl="0" algn="l">
              <a:spcBef>
                <a:spcPts val="0"/>
              </a:spcBef>
              <a:spcAft>
                <a:spcPts val="0"/>
              </a:spcAft>
              <a:buSzPct val="100000"/>
              <a:buFont typeface="Roboto"/>
              <a:buChar char="-"/>
            </a:pPr>
            <a:r>
              <a:rPr lang="vi">
                <a:latin typeface="Roboto"/>
                <a:ea typeface="Roboto"/>
                <a:cs typeface="Roboto"/>
                <a:sym typeface="Roboto"/>
              </a:rPr>
              <a:t>Các thông tin chính :</a:t>
            </a:r>
            <a:endParaRPr>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Process control block ( PCB ) : chứa và lưu hardware context khi process dừng chạy.</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Pointer to proc-structure for this process.</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UID ( user ID ) và GID ( user Group ID ).</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Arguments to, and return values or error status from, the current system call .</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Signal handlers and related information</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Information from the program header, such as text, data, and stack sizes and other memory management information.</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Open file descriptor table</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Pointers to vnodes of the current directory ana the controlling terminal. </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 CPU usage statistics, profiling information, disk quotas, and resource limits.</a:t>
            </a:r>
            <a:endParaRPr sz="1908">
              <a:latin typeface="Roboto"/>
              <a:ea typeface="Roboto"/>
              <a:cs typeface="Roboto"/>
              <a:sym typeface="Roboto"/>
            </a:endParaRPr>
          </a:p>
          <a:p>
            <a:pPr indent="-340677" lvl="0" marL="914400" rtl="0" algn="l">
              <a:spcBef>
                <a:spcPts val="0"/>
              </a:spcBef>
              <a:spcAft>
                <a:spcPts val="0"/>
              </a:spcAft>
              <a:buSzPct val="100000"/>
              <a:buFont typeface="Roboto"/>
              <a:buChar char="+"/>
            </a:pPr>
            <a:r>
              <a:rPr lang="vi" sz="1908">
                <a:latin typeface="Roboto"/>
                <a:ea typeface="Roboto"/>
                <a:cs typeface="Roboto"/>
                <a:sym typeface="Roboto"/>
              </a:rPr>
              <a:t>In many implementations, the per-process kernel stack is part of the u area.</a:t>
            </a:r>
            <a:endParaRPr sz="1908">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1783100" y="85775"/>
            <a:ext cx="5214050" cy="4895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89125" y="2773375"/>
            <a:ext cx="8129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Exception thường được chia làm 2 loại:</a:t>
            </a:r>
            <a:endParaRPr>
              <a:latin typeface="Roboto Light"/>
              <a:ea typeface="Roboto Light"/>
              <a:cs typeface="Roboto Light"/>
              <a:sym typeface="Roboto Light"/>
            </a:endParaRPr>
          </a:p>
          <a:p>
            <a:pPr indent="0" lvl="0" marL="0" rtl="0" algn="l">
              <a:spcBef>
                <a:spcPts val="0"/>
              </a:spcBef>
              <a:spcAft>
                <a:spcPts val="0"/>
              </a:spcAft>
              <a:buNone/>
            </a:pPr>
            <a:r>
              <a:rPr lang="vi">
                <a:latin typeface="Roboto Light"/>
                <a:ea typeface="Roboto Light"/>
                <a:cs typeface="Roboto Light"/>
                <a:sym typeface="Roboto Light"/>
              </a:rPr>
              <a:t>	</a:t>
            </a:r>
            <a:endParaRPr>
              <a:latin typeface="Roboto Light"/>
              <a:ea typeface="Roboto Light"/>
              <a:cs typeface="Roboto Light"/>
              <a:sym typeface="Roboto Light"/>
            </a:endParaRPr>
          </a:p>
          <a:p>
            <a:pPr indent="0" lvl="0" marL="457200" rtl="0" algn="l">
              <a:spcBef>
                <a:spcPts val="0"/>
              </a:spcBef>
              <a:spcAft>
                <a:spcPts val="0"/>
              </a:spcAft>
              <a:buNone/>
            </a:pPr>
            <a:r>
              <a:rPr lang="vi">
                <a:latin typeface="Roboto Light"/>
                <a:ea typeface="Roboto Light"/>
                <a:cs typeface="Roboto Light"/>
                <a:sym typeface="Roboto Light"/>
              </a:rPr>
              <a:t>+ </a:t>
            </a:r>
            <a:r>
              <a:rPr b="1" lang="vi">
                <a:latin typeface="Roboto"/>
                <a:ea typeface="Roboto"/>
                <a:cs typeface="Roboto"/>
                <a:sym typeface="Roboto"/>
              </a:rPr>
              <a:t>Checked Exception:</a:t>
            </a:r>
            <a:r>
              <a:rPr lang="vi">
                <a:latin typeface="Roboto Light"/>
                <a:ea typeface="Roboto Light"/>
                <a:cs typeface="Roboto Light"/>
                <a:sym typeface="Roboto Light"/>
              </a:rPr>
              <a:t> </a:t>
            </a:r>
            <a:r>
              <a:rPr lang="vi">
                <a:solidFill>
                  <a:srgbClr val="40424E"/>
                </a:solidFill>
                <a:highlight>
                  <a:srgbClr val="FFFFFF"/>
                </a:highlight>
                <a:latin typeface="Roboto Light"/>
                <a:ea typeface="Roboto Light"/>
                <a:cs typeface="Roboto Light"/>
                <a:sym typeface="Roboto Light"/>
              </a:rPr>
              <a:t>Một checked exception là một exception mà nó đã được kiểm tra bởi compiler trong quá trình compile. Chúng ta không thể bỏ qua checked exception vì như thế chương trình sẽ không thể chạy được.</a:t>
            </a:r>
            <a:endParaRPr>
              <a:latin typeface="Roboto Light"/>
              <a:ea typeface="Roboto Light"/>
              <a:cs typeface="Roboto Light"/>
              <a:sym typeface="Roboto Light"/>
            </a:endParaRPr>
          </a:p>
          <a:p>
            <a:pPr indent="0" lvl="0" marL="457200" rtl="0" algn="l">
              <a:spcBef>
                <a:spcPts val="0"/>
              </a:spcBef>
              <a:spcAft>
                <a:spcPts val="0"/>
              </a:spcAft>
              <a:buNone/>
            </a:pPr>
            <a:r>
              <a:rPr lang="vi">
                <a:latin typeface="Roboto Light"/>
                <a:ea typeface="Roboto Light"/>
                <a:cs typeface="Roboto Light"/>
                <a:sym typeface="Roboto Light"/>
              </a:rPr>
              <a:t>+ </a:t>
            </a:r>
            <a:r>
              <a:rPr b="1" lang="vi">
                <a:latin typeface="Roboto"/>
                <a:ea typeface="Roboto"/>
                <a:cs typeface="Roboto"/>
                <a:sym typeface="Roboto"/>
              </a:rPr>
              <a:t>Unchecked Exception:</a:t>
            </a:r>
            <a:r>
              <a:rPr lang="vi">
                <a:latin typeface="Roboto Light"/>
                <a:ea typeface="Roboto Light"/>
                <a:cs typeface="Roboto Light"/>
                <a:sym typeface="Roboto Light"/>
              </a:rPr>
              <a:t> </a:t>
            </a:r>
            <a:r>
              <a:rPr lang="vi">
                <a:solidFill>
                  <a:srgbClr val="40424E"/>
                </a:solidFill>
                <a:highlight>
                  <a:srgbClr val="FFFFFF"/>
                </a:highlight>
                <a:latin typeface="Roboto Light"/>
                <a:ea typeface="Roboto Light"/>
                <a:cs typeface="Roboto Light"/>
                <a:sym typeface="Roboto Light"/>
              </a:rPr>
              <a:t>Là 1 exception xảy ra trong thời gian thực thi chương trình. Unchecked Exception sẽ không thể bị phát hiện trong quá trình compile.</a:t>
            </a:r>
            <a:endParaRPr>
              <a:solidFill>
                <a:srgbClr val="40424E"/>
              </a:solidFill>
              <a:highlight>
                <a:srgbClr val="FFFFFF"/>
              </a:highlight>
              <a:latin typeface="Roboto Light"/>
              <a:ea typeface="Roboto Light"/>
              <a:cs typeface="Roboto Light"/>
              <a:sym typeface="Roboto Light"/>
            </a:endParaRPr>
          </a:p>
          <a:p>
            <a:pPr indent="457200" lvl="0" marL="0" rtl="0" algn="l">
              <a:spcBef>
                <a:spcPts val="0"/>
              </a:spcBef>
              <a:spcAft>
                <a:spcPts val="0"/>
              </a:spcAft>
              <a:buNone/>
            </a:pPr>
            <a:r>
              <a:rPr lang="vi">
                <a:latin typeface="Roboto Light"/>
                <a:ea typeface="Roboto Light"/>
                <a:cs typeface="Roboto Light"/>
                <a:sym typeface="Roboto Light"/>
              </a:rPr>
              <a:t> </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pic>
        <p:nvPicPr>
          <p:cNvPr id="66" name="Google Shape;66;p15"/>
          <p:cNvPicPr preferRelativeResize="0"/>
          <p:nvPr/>
        </p:nvPicPr>
        <p:blipFill>
          <a:blip r:embed="rId3">
            <a:alphaModFix/>
          </a:blip>
          <a:stretch>
            <a:fillRect/>
          </a:stretch>
        </p:blipFill>
        <p:spPr>
          <a:xfrm>
            <a:off x="1892850" y="237025"/>
            <a:ext cx="4886325" cy="2447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3. User credentials</a:t>
            </a:r>
            <a:endParaRPr>
              <a:latin typeface="Roboto"/>
              <a:ea typeface="Roboto"/>
              <a:cs typeface="Roboto"/>
              <a:sym typeface="Roboto"/>
            </a:endParaRPr>
          </a:p>
        </p:txBody>
      </p:sp>
      <p:sp>
        <p:nvSpPr>
          <p:cNvPr id="229" name="Google Shape;229;p42"/>
          <p:cNvSpPr txBox="1"/>
          <p:nvPr>
            <p:ph idx="1" type="body"/>
          </p:nvPr>
        </p:nvSpPr>
        <p:spPr>
          <a:xfrm>
            <a:off x="347075" y="529875"/>
            <a:ext cx="8520600" cy="456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Tất cả user đều có UID riêng.</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System administrator cũng tạo các group user với GID riêng.</a:t>
            </a:r>
            <a:endParaRPr>
              <a:latin typeface="Roboto"/>
              <a:ea typeface="Roboto"/>
              <a:cs typeface="Roboto"/>
              <a:sym typeface="Roboto"/>
            </a:endParaRPr>
          </a:p>
          <a:p>
            <a:pPr indent="0" lvl="0" marL="0" rtl="0" algn="l">
              <a:spcBef>
                <a:spcPts val="1200"/>
              </a:spcBef>
              <a:spcAft>
                <a:spcPts val="0"/>
              </a:spcAft>
              <a:buNone/>
            </a:pPr>
            <a:r>
              <a:rPr lang="vi">
                <a:latin typeface="Roboto"/>
                <a:ea typeface="Roboto"/>
                <a:cs typeface="Roboto"/>
                <a:sym typeface="Roboto"/>
              </a:rPr>
              <a:t>=&gt; Ảnh hưởng đến file ownership, quyền truy cập và khả năng liên lạc với các process khác . </a:t>
            </a:r>
            <a:endParaRPr>
              <a:latin typeface="Roboto"/>
              <a:ea typeface="Roboto"/>
              <a:cs typeface="Roboto"/>
              <a:sym typeface="Roboto"/>
            </a:endParaRPr>
          </a:p>
          <a:p>
            <a:pPr indent="0" lvl="0" marL="0" rtl="0" algn="l">
              <a:spcBef>
                <a:spcPts val="1200"/>
              </a:spcBef>
              <a:spcAft>
                <a:spcPts val="0"/>
              </a:spcAft>
              <a:buNone/>
            </a:pPr>
            <a:r>
              <a:rPr lang="vi">
                <a:latin typeface="Roboto"/>
                <a:ea typeface="Roboto"/>
                <a:cs typeface="Roboto"/>
                <a:sym typeface="Roboto"/>
              </a:rPr>
              <a:t>	Gọi chung là credentials.</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lang="vi">
                <a:latin typeface="Roboto"/>
                <a:ea typeface="Roboto"/>
                <a:cs typeface="Roboto"/>
                <a:sym typeface="Roboto"/>
              </a:rPr>
              <a:t>Mỗi process có 2 cặp ID : real và effective.</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Khi user login thì login program set cặp giá trị cho UID và GID trong password database ( ví dụ file etc/passwd ) . Khi process fork, process con kế thừa credentials từ process cha.</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vi">
                <a:latin typeface="Roboto"/>
                <a:ea typeface="Roboto"/>
                <a:cs typeface="Roboto"/>
                <a:sym typeface="Roboto"/>
              </a:rPr>
              <a:t>UID và GID ảnh hưởng đến việc tạo và truy cập file.</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4. Environment variables.</a:t>
            </a:r>
            <a:endParaRPr>
              <a:latin typeface="Roboto"/>
              <a:ea typeface="Roboto"/>
              <a:cs typeface="Roboto"/>
              <a:sym typeface="Roboto"/>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Set of strings theo form :</a:t>
            </a:r>
            <a:endParaRPr>
              <a:latin typeface="Roboto"/>
              <a:ea typeface="Roboto"/>
              <a:cs typeface="Roboto"/>
              <a:sym typeface="Roboto"/>
            </a:endParaRPr>
          </a:p>
          <a:p>
            <a:pPr indent="0" lvl="0" marL="914400" rtl="0" algn="l">
              <a:spcBef>
                <a:spcPts val="1200"/>
              </a:spcBef>
              <a:spcAft>
                <a:spcPts val="0"/>
              </a:spcAft>
              <a:buNone/>
            </a:pPr>
            <a:r>
              <a:rPr lang="vi">
                <a:latin typeface="Roboto"/>
                <a:ea typeface="Roboto"/>
                <a:cs typeface="Roboto"/>
                <a:sym typeface="Roboto"/>
              </a:rPr>
              <a:t>variable = value </a:t>
            </a:r>
            <a:endParaRPr>
              <a:latin typeface="Roboto"/>
              <a:ea typeface="Roboto"/>
              <a:cs typeface="Roboto"/>
              <a:sym typeface="Roboto"/>
            </a:endParaRPr>
          </a:p>
          <a:p>
            <a:pPr indent="0" lvl="0" marL="0" rtl="0" algn="l">
              <a:spcBef>
                <a:spcPts val="1200"/>
              </a:spcBef>
              <a:spcAft>
                <a:spcPts val="0"/>
              </a:spcAft>
              <a:buNone/>
            </a:pPr>
            <a:r>
              <a:rPr lang="vi">
                <a:latin typeface="Roboto"/>
                <a:ea typeface="Roboto"/>
                <a:cs typeface="Roboto"/>
                <a:sym typeface="Roboto"/>
              </a:rPr>
              <a:t> 	được kế thừa từ cha</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lang="vi">
                <a:latin typeface="Roboto"/>
                <a:ea typeface="Roboto"/>
                <a:cs typeface="Roboto"/>
                <a:sym typeface="Roboto"/>
              </a:rPr>
              <a:t>When invoking a new program, the caller may ask exec to retain the original environment or provide a new set of variables to be used instead.</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5. Hardware context</a:t>
            </a:r>
            <a:endParaRPr>
              <a:latin typeface="Roboto"/>
              <a:ea typeface="Roboto"/>
              <a:cs typeface="Roboto"/>
              <a:sym typeface="Roboto"/>
            </a:endParaRPr>
          </a:p>
        </p:txBody>
      </p:sp>
      <p:sp>
        <p:nvSpPr>
          <p:cNvPr id="241" name="Google Shape;241;p4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Bao gồm giá trị của general-purpose registers và set of special system registers.</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Program counter ( PC ) : chứa địa chỉ lệnh được thực thi tiếp theo.</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Stack pointer ( SP ) : chứa địa chỉ phần tử trên cùng của stack.</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Process status word ( PSW ) : Các bit trạng thái chứa thông tin về system state, ví dụ “ current and previous execution modes, current and previous interrupt priority levels, and overflow and carry bits ”</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Thanh ghi quản lý bộ nhớ :  map the address translation tables of the process.</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Floating point unit ( FPU )</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latin typeface="Roboto"/>
                <a:ea typeface="Roboto"/>
                <a:cs typeface="Roboto"/>
                <a:sym typeface="Roboto"/>
              </a:rPr>
              <a:t>IV, Process context switch</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vi">
                <a:latin typeface="Roboto"/>
                <a:ea typeface="Roboto"/>
                <a:cs typeface="Roboto"/>
                <a:sym typeface="Roboto"/>
              </a:rPr>
              <a:t>When :</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Occur a higher priority process</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Interrupt</a:t>
            </a:r>
            <a:endParaRPr>
              <a:latin typeface="Roboto"/>
              <a:ea typeface="Roboto"/>
              <a:cs typeface="Roboto"/>
              <a:sym typeface="Roboto"/>
            </a:endParaRPr>
          </a:p>
          <a:p>
            <a:pPr indent="-342900" lvl="0" marL="914400" rtl="0" algn="l">
              <a:spcBef>
                <a:spcPts val="0"/>
              </a:spcBef>
              <a:spcAft>
                <a:spcPts val="0"/>
              </a:spcAft>
              <a:buSzPts val="1800"/>
              <a:buFont typeface="Roboto"/>
              <a:buChar char="+"/>
            </a:pPr>
            <a:r>
              <a:rPr lang="vi">
                <a:latin typeface="Roboto"/>
                <a:ea typeface="Roboto"/>
                <a:cs typeface="Roboto"/>
                <a:sym typeface="Roboto"/>
              </a:rPr>
              <a:t>Process waits for event or resource </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idx="1" type="body"/>
          </p:nvPr>
        </p:nvSpPr>
        <p:spPr>
          <a:xfrm>
            <a:off x="311700" y="183950"/>
            <a:ext cx="8520600" cy="4384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vi" sz="3600">
                <a:latin typeface="Roboto"/>
                <a:ea typeface="Roboto"/>
                <a:cs typeface="Roboto"/>
                <a:sym typeface="Roboto"/>
              </a:rPr>
              <a:t>THREAD</a:t>
            </a:r>
            <a:endParaRPr sz="36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vi"/>
              <a:t>Giới thiệu</a:t>
            </a:r>
            <a:endParaRPr/>
          </a:p>
        </p:txBody>
      </p:sp>
      <p:sp>
        <p:nvSpPr>
          <p:cNvPr id="258" name="Google Shape;258;p47"/>
          <p:cNvSpPr txBox="1"/>
          <p:nvPr>
            <p:ph idx="1" type="body"/>
          </p:nvPr>
        </p:nvSpPr>
        <p:spPr>
          <a:xfrm>
            <a:off x="311700" y="1152475"/>
            <a:ext cx="8520600" cy="382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Process có 2 hạn chế quan trọng :</a:t>
            </a:r>
            <a:endParaRPr/>
          </a:p>
          <a:p>
            <a:pPr indent="-342900" lvl="0" marL="914400" rtl="0" algn="l">
              <a:spcBef>
                <a:spcPts val="0"/>
              </a:spcBef>
              <a:spcAft>
                <a:spcPts val="0"/>
              </a:spcAft>
              <a:buSzPts val="1800"/>
              <a:buChar char="+"/>
            </a:pPr>
            <a:r>
              <a:rPr lang="vi"/>
              <a:t>Nhiều ứng dụng muốn chạy đồng thời nhiều task ( các task không cần theo tuần tự ) và chia sẻ các address space và resource chung.</a:t>
            </a:r>
            <a:endParaRPr/>
          </a:p>
          <a:p>
            <a:pPr indent="0" lvl="0" marL="914400" rtl="0" algn="l">
              <a:spcBef>
                <a:spcPts val="1200"/>
              </a:spcBef>
              <a:spcAft>
                <a:spcPts val="0"/>
              </a:spcAft>
              <a:buNone/>
            </a:pPr>
            <a:r>
              <a:rPr lang="vi"/>
              <a:t>Ex : server-side database managers, transaction-processing monitors, and middle- and upper-layer network protocols, ...</a:t>
            </a:r>
            <a:endParaRPr/>
          </a:p>
          <a:p>
            <a:pPr indent="-342900" lvl="0" marL="914400" rtl="0" algn="l">
              <a:spcBef>
                <a:spcPts val="1200"/>
              </a:spcBef>
              <a:spcAft>
                <a:spcPts val="0"/>
              </a:spcAft>
              <a:buSzPts val="1800"/>
              <a:buChar char="+"/>
            </a:pPr>
            <a:r>
              <a:rPr lang="vi"/>
              <a:t>Traditional process không thể tận dụng ưu điểm của multiprocessor architectures vì mỗi process chỉ có thể sử dụng 1 processor tại 1 thời điểm -&gt; ứng dụng phải tạo các process riêng biệt và phân chia theo các processor hiện có, mỗi process này phải tìm cách share memory và resource, đồng bộ task với process khác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8"/>
          <p:cNvPicPr preferRelativeResize="0"/>
          <p:nvPr/>
        </p:nvPicPr>
        <p:blipFill>
          <a:blip r:embed="rId3">
            <a:alphaModFix/>
          </a:blip>
          <a:stretch>
            <a:fillRect/>
          </a:stretch>
        </p:blipFill>
        <p:spPr>
          <a:xfrm>
            <a:off x="862000" y="445025"/>
            <a:ext cx="7419975" cy="4229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 Định nghĩa</a:t>
            </a:r>
            <a:endParaRPr/>
          </a:p>
        </p:txBody>
      </p:sp>
      <p:sp>
        <p:nvSpPr>
          <p:cNvPr id="269" name="Google Shape;26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vi" sz="1600">
                <a:solidFill>
                  <a:schemeClr val="dk1"/>
                </a:solidFill>
                <a:latin typeface="Roboto"/>
                <a:ea typeface="Roboto"/>
                <a:cs typeface="Roboto"/>
                <a:sym typeface="Roboto"/>
              </a:rPr>
              <a:t>A thread is a path of execution within a process, also known as lightweight process.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vi" sz="1600">
                <a:solidFill>
                  <a:schemeClr val="dk1"/>
                </a:solidFill>
                <a:latin typeface="Roboto"/>
                <a:ea typeface="Roboto"/>
                <a:cs typeface="Roboto"/>
                <a:sym typeface="Roboto"/>
              </a:rPr>
              <a:t>1 process có thể chứa nhiều thread.</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vi" sz="1600">
                <a:solidFill>
                  <a:schemeClr val="dk1"/>
                </a:solidFill>
                <a:latin typeface="Roboto"/>
                <a:ea typeface="Roboto"/>
                <a:cs typeface="Roboto"/>
                <a:sym typeface="Roboto"/>
              </a:rPr>
              <a:t>Useful with both uniprocessor and multiprocessor.</a:t>
            </a:r>
            <a:endParaRPr sz="1600">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50"/>
          <p:cNvPicPr preferRelativeResize="0"/>
          <p:nvPr/>
        </p:nvPicPr>
        <p:blipFill>
          <a:blip r:embed="rId3">
            <a:alphaModFix/>
          </a:blip>
          <a:stretch>
            <a:fillRect/>
          </a:stretch>
        </p:blipFill>
        <p:spPr>
          <a:xfrm>
            <a:off x="1837775" y="566075"/>
            <a:ext cx="5581650" cy="365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1"/>
          <p:cNvPicPr preferRelativeResize="0"/>
          <p:nvPr/>
        </p:nvPicPr>
        <p:blipFill>
          <a:blip r:embed="rId3">
            <a:alphaModFix/>
          </a:blip>
          <a:stretch>
            <a:fillRect/>
          </a:stretch>
        </p:blipFill>
        <p:spPr>
          <a:xfrm>
            <a:off x="1428750" y="445013"/>
            <a:ext cx="6286500" cy="391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516450" y="275925"/>
            <a:ext cx="769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200">
                <a:latin typeface="Roboto Mono Regular"/>
                <a:ea typeface="Roboto Mono Regular"/>
                <a:cs typeface="Roboto Mono Regular"/>
                <a:sym typeface="Roboto Mono Regular"/>
              </a:rPr>
              <a:t>2. Xử lý Exception</a:t>
            </a:r>
            <a:endParaRPr sz="2200">
              <a:latin typeface="Roboto Mono Regular"/>
              <a:ea typeface="Roboto Mono Regular"/>
              <a:cs typeface="Roboto Mono Regular"/>
              <a:sym typeface="Roboto Mono Regular"/>
            </a:endParaRPr>
          </a:p>
        </p:txBody>
      </p:sp>
      <p:sp>
        <p:nvSpPr>
          <p:cNvPr id="72" name="Google Shape;72;p16"/>
          <p:cNvSpPr txBox="1"/>
          <p:nvPr/>
        </p:nvSpPr>
        <p:spPr>
          <a:xfrm>
            <a:off x="841925" y="898525"/>
            <a:ext cx="38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Roboto Mono Regular"/>
                <a:ea typeface="Roboto Mono Regular"/>
                <a:cs typeface="Roboto Mono Regular"/>
                <a:sym typeface="Roboto Mono Regular"/>
              </a:rPr>
              <a:t>2.1 Sử dụng try-catch block</a:t>
            </a:r>
            <a:endParaRPr>
              <a:latin typeface="Roboto Mono Regular"/>
              <a:ea typeface="Roboto Mono Regular"/>
              <a:cs typeface="Roboto Mono Regular"/>
              <a:sym typeface="Roboto Mono Regular"/>
            </a:endParaRPr>
          </a:p>
        </p:txBody>
      </p:sp>
      <p:pic>
        <p:nvPicPr>
          <p:cNvPr id="73" name="Google Shape;73;p16"/>
          <p:cNvPicPr preferRelativeResize="0"/>
          <p:nvPr/>
        </p:nvPicPr>
        <p:blipFill>
          <a:blip r:embed="rId3">
            <a:alphaModFix/>
          </a:blip>
          <a:stretch>
            <a:fillRect/>
          </a:stretch>
        </p:blipFill>
        <p:spPr>
          <a:xfrm>
            <a:off x="1107500" y="3190725"/>
            <a:ext cx="2543175" cy="1095375"/>
          </a:xfrm>
          <a:prstGeom prst="rect">
            <a:avLst/>
          </a:prstGeom>
          <a:noFill/>
          <a:ln>
            <a:noFill/>
          </a:ln>
        </p:spPr>
      </p:pic>
      <p:sp>
        <p:nvSpPr>
          <p:cNvPr id="74" name="Google Shape;74;p16"/>
          <p:cNvSpPr txBox="1"/>
          <p:nvPr/>
        </p:nvSpPr>
        <p:spPr>
          <a:xfrm>
            <a:off x="832950" y="1398113"/>
            <a:ext cx="7478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Đoạn code có chứa exception sẽ được đặt trong khối try, khi exception xảy ra thì ngoại lệ sẽ được xử lý trong khối catch liên kết với nó.</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Mệnh đề catch sẽ không thể tồn tại nếu không có try.</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Mệnh đề try sẽ không thể tồn tại nếu không có catch hoặc finally.</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III, Thread context.</a:t>
            </a:r>
            <a:endParaRPr/>
          </a:p>
        </p:txBody>
      </p:sp>
      <p:sp>
        <p:nvSpPr>
          <p:cNvPr id="285" name="Google Shape;28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Bao gồm :</a:t>
            </a:r>
            <a:endParaRPr/>
          </a:p>
          <a:p>
            <a:pPr indent="-342900" lvl="0" marL="914400" rtl="0" algn="l">
              <a:spcBef>
                <a:spcPts val="0"/>
              </a:spcBef>
              <a:spcAft>
                <a:spcPts val="0"/>
              </a:spcAft>
              <a:buSzPts val="1800"/>
              <a:buChar char="+"/>
            </a:pPr>
            <a:r>
              <a:rPr lang="vi"/>
              <a:t>Program counter ( PC )</a:t>
            </a:r>
            <a:endParaRPr/>
          </a:p>
          <a:p>
            <a:pPr indent="-342900" lvl="0" marL="914400" rtl="0" algn="l">
              <a:spcBef>
                <a:spcPts val="0"/>
              </a:spcBef>
              <a:spcAft>
                <a:spcPts val="0"/>
              </a:spcAft>
              <a:buSzPts val="1800"/>
              <a:buChar char="+"/>
            </a:pPr>
            <a:r>
              <a:rPr lang="vi"/>
              <a:t>Registers</a:t>
            </a:r>
            <a:endParaRPr/>
          </a:p>
          <a:p>
            <a:pPr indent="-342900" lvl="0" marL="914400" rtl="0" algn="l">
              <a:spcBef>
                <a:spcPts val="0"/>
              </a:spcBef>
              <a:spcAft>
                <a:spcPts val="0"/>
              </a:spcAft>
              <a:buSzPts val="1800"/>
              <a:buChar char="+"/>
            </a:pPr>
            <a:r>
              <a:rPr lang="vi"/>
              <a:t>Stack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IV. Sự khác biệt giữa thead context và process context</a:t>
            </a:r>
            <a:endParaRPr/>
          </a:p>
        </p:txBody>
      </p:sp>
      <p:sp>
        <p:nvSpPr>
          <p:cNvPr id="291" name="Google Shape;29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Sử dụng tài nguyên</a:t>
            </a:r>
            <a:endParaRPr/>
          </a:p>
          <a:p>
            <a:pPr indent="-342900" lvl="0" marL="457200" rtl="0" algn="l">
              <a:spcBef>
                <a:spcPts val="0"/>
              </a:spcBef>
              <a:spcAft>
                <a:spcPts val="0"/>
              </a:spcAft>
              <a:buSzPts val="1800"/>
              <a:buChar char="-"/>
            </a:pPr>
            <a:r>
              <a:rPr lang="vi"/>
              <a:t>Đơn vị quản lý</a:t>
            </a:r>
            <a:endParaRPr/>
          </a:p>
          <a:p>
            <a:pPr indent="-342900" lvl="0" marL="457200" rtl="0" algn="l">
              <a:spcBef>
                <a:spcPts val="0"/>
              </a:spcBef>
              <a:spcAft>
                <a:spcPts val="0"/>
              </a:spcAft>
              <a:buSzPts val="1800"/>
              <a:buChar char="-"/>
            </a:pPr>
            <a:r>
              <a:rPr lang="vi"/>
              <a:t>Tốc độ khi switch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V.Các loại thread</a:t>
            </a:r>
            <a:endParaRPr/>
          </a:p>
        </p:txBody>
      </p:sp>
      <p:sp>
        <p:nvSpPr>
          <p:cNvPr id="297" name="Google Shape;29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Kernel thread</a:t>
            </a:r>
            <a:endParaRPr/>
          </a:p>
          <a:p>
            <a:pPr indent="-342900" lvl="0" marL="457200" rtl="0" algn="l">
              <a:spcBef>
                <a:spcPts val="0"/>
              </a:spcBef>
              <a:spcAft>
                <a:spcPts val="0"/>
              </a:spcAft>
              <a:buSzPts val="1800"/>
              <a:buChar char="-"/>
            </a:pPr>
            <a:r>
              <a:rPr lang="vi"/>
              <a:t>Lightweight process.</a:t>
            </a:r>
            <a:endParaRPr/>
          </a:p>
          <a:p>
            <a:pPr indent="-342900" lvl="0" marL="457200" rtl="0" algn="l">
              <a:spcBef>
                <a:spcPts val="0"/>
              </a:spcBef>
              <a:spcAft>
                <a:spcPts val="0"/>
              </a:spcAft>
              <a:buSzPts val="1800"/>
              <a:buChar char="-"/>
            </a:pPr>
            <a:r>
              <a:rPr lang="vi"/>
              <a:t>User thread.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idx="1" type="body"/>
          </p:nvPr>
        </p:nvSpPr>
        <p:spPr>
          <a:xfrm>
            <a:off x="311700" y="290075"/>
            <a:ext cx="8520600" cy="42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vi" sz="3600">
                <a:latin typeface="Roboto"/>
                <a:ea typeface="Roboto"/>
                <a:cs typeface="Roboto"/>
                <a:sym typeface="Roboto"/>
              </a:rPr>
              <a:t>Kernel thread</a:t>
            </a:r>
            <a:endParaRPr sz="36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vi"/>
              <a:t>Tính chất</a:t>
            </a:r>
            <a:endParaRPr/>
          </a:p>
        </p:txBody>
      </p:sp>
      <p:sp>
        <p:nvSpPr>
          <p:cNvPr id="308" name="Google Shape;30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N</a:t>
            </a:r>
            <a:r>
              <a:rPr lang="vi"/>
              <a:t>eed not be associated with a user process. </a:t>
            </a:r>
            <a:endParaRPr/>
          </a:p>
          <a:p>
            <a:pPr indent="-342900" lvl="0" marL="457200" rtl="0" algn="l">
              <a:spcBef>
                <a:spcPts val="0"/>
              </a:spcBef>
              <a:spcAft>
                <a:spcPts val="0"/>
              </a:spcAft>
              <a:buSzPts val="1800"/>
              <a:buChar char="-"/>
            </a:pPr>
            <a:r>
              <a:rPr lang="vi"/>
              <a:t>Is created and destroyed as needed internally by the kernel and is responsible for executing a specific function.</a:t>
            </a:r>
            <a:endParaRPr/>
          </a:p>
          <a:p>
            <a:pPr indent="-342900" lvl="0" marL="457200" rtl="0" algn="l">
              <a:spcBef>
                <a:spcPts val="0"/>
              </a:spcBef>
              <a:spcAft>
                <a:spcPts val="0"/>
              </a:spcAft>
              <a:buSzPts val="1800"/>
              <a:buChar char="-"/>
            </a:pPr>
            <a:r>
              <a:rPr lang="vi"/>
              <a:t>Shares the kernel text and global data, and has its own kernel stack.</a:t>
            </a:r>
            <a:endParaRPr/>
          </a:p>
          <a:p>
            <a:pPr indent="-342900" lvl="0" marL="457200" rtl="0" algn="l">
              <a:spcBef>
                <a:spcPts val="0"/>
              </a:spcBef>
              <a:spcAft>
                <a:spcPts val="0"/>
              </a:spcAft>
              <a:buSzPts val="1800"/>
              <a:buChar char="-"/>
            </a:pPr>
            <a:r>
              <a:rPr lang="vi"/>
              <a:t>Can be independently scheduled and uses the standard synchronization mechanisms of the kernel, such as sleep () and wakeup().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Tác dụng</a:t>
            </a:r>
            <a:endParaRPr/>
          </a:p>
        </p:txBody>
      </p:sp>
      <p:sp>
        <p:nvSpPr>
          <p:cNvPr id="314" name="Google Shape;31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U</a:t>
            </a:r>
            <a:r>
              <a:rPr lang="vi"/>
              <a:t>seful for performing operations such as asynchronous I/0 . Instead of providing special mechanisms to handle this, the kernel can simply create a new thread to handle each such request</a:t>
            </a:r>
            <a:endParaRPr/>
          </a:p>
          <a:p>
            <a:pPr indent="-342900" lvl="0" marL="457200" rtl="0" algn="l">
              <a:spcBef>
                <a:spcPts val="0"/>
              </a:spcBef>
              <a:spcAft>
                <a:spcPts val="0"/>
              </a:spcAft>
              <a:buSzPts val="1800"/>
              <a:buChar char="-"/>
            </a:pPr>
            <a:r>
              <a:rPr lang="vi"/>
              <a:t>Handle interupts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 Chi phí</a:t>
            </a:r>
            <a:endParaRPr/>
          </a:p>
        </p:txBody>
      </p:sp>
      <p:sp>
        <p:nvSpPr>
          <p:cNvPr id="320" name="Google Shape;320;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Inexpensive </a:t>
            </a:r>
            <a:r>
              <a:rPr lang="vi"/>
              <a:t>to create and use .</a:t>
            </a:r>
            <a:endParaRPr/>
          </a:p>
          <a:p>
            <a:pPr indent="-342900" lvl="0" marL="457200" rtl="0" algn="l">
              <a:spcBef>
                <a:spcPts val="0"/>
              </a:spcBef>
              <a:spcAft>
                <a:spcPts val="0"/>
              </a:spcAft>
              <a:buSzPts val="1800"/>
              <a:buChar char="-"/>
            </a:pPr>
            <a:r>
              <a:rPr lang="vi"/>
              <a:t>The only resources they use are the kernel stack and an area to save the register context when not running (we also need some data structure to hold scheduling and synchronization information).</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9"/>
          <p:cNvSpPr txBox="1"/>
          <p:nvPr>
            <p:ph type="title"/>
          </p:nvPr>
        </p:nvSpPr>
        <p:spPr>
          <a:xfrm>
            <a:off x="120675" y="21359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vi"/>
              <a:t>Lightweight process (LWP)</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0"/>
          <p:cNvSpPr txBox="1"/>
          <p:nvPr>
            <p:ph idx="1" type="body"/>
          </p:nvPr>
        </p:nvSpPr>
        <p:spPr>
          <a:xfrm>
            <a:off x="276325" y="657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LWP i</a:t>
            </a:r>
            <a:r>
              <a:rPr lang="vi"/>
              <a:t>s a higher-level abstraction based on kernel threads.</a:t>
            </a:r>
            <a:endParaRPr/>
          </a:p>
          <a:p>
            <a:pPr indent="-342900" lvl="0" marL="457200" rtl="0" algn="l">
              <a:spcBef>
                <a:spcPts val="0"/>
              </a:spcBef>
              <a:spcAft>
                <a:spcPts val="0"/>
              </a:spcAft>
              <a:buSzPts val="1800"/>
              <a:buChar char="-"/>
            </a:pPr>
            <a:r>
              <a:rPr lang="vi"/>
              <a:t>Every process may have one or more LWPs, each supported by a separate kernel thread.</a:t>
            </a:r>
            <a:endParaRPr/>
          </a:p>
          <a:p>
            <a:pPr indent="-342900" lvl="0" marL="457200" rtl="0" algn="l">
              <a:spcBef>
                <a:spcPts val="0"/>
              </a:spcBef>
              <a:spcAft>
                <a:spcPts val="0"/>
              </a:spcAft>
              <a:buSzPts val="1800"/>
              <a:buChar char="-"/>
            </a:pPr>
            <a:r>
              <a:rPr lang="vi"/>
              <a:t>The LWPs are independently scheduled and share the address space and other resources of the process.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61"/>
          <p:cNvPicPr preferRelativeResize="0"/>
          <p:nvPr/>
        </p:nvPicPr>
        <p:blipFill>
          <a:blip r:embed="rId3">
            <a:alphaModFix/>
          </a:blip>
          <a:stretch>
            <a:fillRect/>
          </a:stretch>
        </p:blipFill>
        <p:spPr>
          <a:xfrm>
            <a:off x="1695450" y="9525"/>
            <a:ext cx="5591775" cy="498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323025" y="870575"/>
            <a:ext cx="6451725" cy="29852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2"/>
          <p:cNvSpPr txBox="1"/>
          <p:nvPr>
            <p:ph idx="1" type="body"/>
          </p:nvPr>
        </p:nvSpPr>
        <p:spPr>
          <a:xfrm>
            <a:off x="311700" y="304225"/>
            <a:ext cx="8520600" cy="426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They can make system calls and block for 1/0 or resources. On a multiprocessor system, a process can enjoy the benefits oftrue parallelism, because each LWP can be dispatched to run on a different processor. There are significant advantages even on a uniprocessor, since resource and 1/0 waits block individual L WPs, not the entire process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idx="1" type="body"/>
          </p:nvPr>
        </p:nvSpPr>
        <p:spPr>
          <a:xfrm>
            <a:off x="311700" y="495250"/>
            <a:ext cx="8520600" cy="3854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vi" sz="3600">
                <a:latin typeface="Roboto"/>
                <a:ea typeface="Roboto"/>
                <a:cs typeface="Roboto"/>
                <a:sym typeface="Roboto"/>
              </a:rPr>
              <a:t>User thread</a:t>
            </a:r>
            <a:endParaRPr sz="36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4"/>
          <p:cNvSpPr txBox="1"/>
          <p:nvPr>
            <p:ph idx="1" type="body"/>
          </p:nvPr>
        </p:nvSpPr>
        <p:spPr>
          <a:xfrm>
            <a:off x="311700" y="346675"/>
            <a:ext cx="8520600" cy="422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Là user level thread, kernel không biết đến sự tồn tại của nó.</a:t>
            </a:r>
            <a:endParaRPr/>
          </a:p>
          <a:p>
            <a:pPr indent="-342900" lvl="0" marL="457200" rtl="0" algn="l">
              <a:spcBef>
                <a:spcPts val="0"/>
              </a:spcBef>
              <a:spcAft>
                <a:spcPts val="0"/>
              </a:spcAft>
              <a:buSzPts val="1800"/>
              <a:buChar char="-"/>
            </a:pPr>
            <a:r>
              <a:rPr lang="vi"/>
              <a:t>Create, schedule, manage bởi library package như Mach's C-threads và POSIX pthreads .</a:t>
            </a:r>
            <a:endParaRPr/>
          </a:p>
          <a:p>
            <a:pPr indent="-342900" lvl="0" marL="457200" rtl="0" algn="l">
              <a:spcBef>
                <a:spcPts val="0"/>
              </a:spcBef>
              <a:spcAft>
                <a:spcPts val="0"/>
              </a:spcAft>
              <a:buSzPts val="1800"/>
              <a:buChar char="-"/>
            </a:pPr>
            <a:r>
              <a:rPr lang="vi"/>
              <a:t>Thread interactions do not involve the kernel and hence are extremely fast.</a:t>
            </a:r>
            <a:endParaRPr/>
          </a:p>
          <a:p>
            <a:pPr indent="0" lvl="0" marL="457200" rtl="0" algn="l">
              <a:spcBef>
                <a:spcPts val="1200"/>
              </a:spcBef>
              <a:spcAft>
                <a:spcPts val="1200"/>
              </a:spcAft>
              <a:buNone/>
            </a:pPr>
            <a:r>
              <a:t/>
            </a:r>
            <a:endParaRPr/>
          </a:p>
        </p:txBody>
      </p:sp>
      <p:pic>
        <p:nvPicPr>
          <p:cNvPr id="351" name="Google Shape;351;p64"/>
          <p:cNvPicPr preferRelativeResize="0"/>
          <p:nvPr/>
        </p:nvPicPr>
        <p:blipFill>
          <a:blip r:embed="rId3">
            <a:alphaModFix/>
          </a:blip>
          <a:stretch>
            <a:fillRect/>
          </a:stretch>
        </p:blipFill>
        <p:spPr>
          <a:xfrm>
            <a:off x="1496113" y="1819263"/>
            <a:ext cx="6010275" cy="3324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65"/>
          <p:cNvPicPr preferRelativeResize="0"/>
          <p:nvPr/>
        </p:nvPicPr>
        <p:blipFill>
          <a:blip r:embed="rId3">
            <a:alphaModFix/>
          </a:blip>
          <a:stretch>
            <a:fillRect/>
          </a:stretch>
        </p:blipFill>
        <p:spPr>
          <a:xfrm>
            <a:off x="1000052" y="153800"/>
            <a:ext cx="7256750" cy="4763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6"/>
          <p:cNvSpPr txBox="1"/>
          <p:nvPr>
            <p:ph type="title"/>
          </p:nvPr>
        </p:nvSpPr>
        <p:spPr>
          <a:xfrm>
            <a:off x="255100" y="2072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Multi-threading models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7"/>
          <p:cNvSpPr txBox="1"/>
          <p:nvPr>
            <p:ph type="title"/>
          </p:nvPr>
        </p:nvSpPr>
        <p:spPr>
          <a:xfrm>
            <a:off x="340000" y="183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Many to many</a:t>
            </a:r>
            <a:endParaRPr/>
          </a:p>
        </p:txBody>
      </p:sp>
      <p:sp>
        <p:nvSpPr>
          <p:cNvPr id="367" name="Google Shape;36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chemeClr val="dk1"/>
                </a:solidFill>
                <a:latin typeface="Roboto"/>
                <a:ea typeface="Roboto"/>
                <a:cs typeface="Roboto"/>
                <a:sym typeface="Roboto"/>
              </a:rPr>
              <a:t>The many-to-many model </a:t>
            </a:r>
            <a:endParaRPr sz="1600">
              <a:solidFill>
                <a:schemeClr val="dk1"/>
              </a:solidFill>
              <a:latin typeface="Roboto"/>
              <a:ea typeface="Roboto"/>
              <a:cs typeface="Roboto"/>
              <a:sym typeface="Roboto"/>
            </a:endParaRPr>
          </a:p>
          <a:p>
            <a:pPr indent="0" lvl="0" marL="0" rtl="0" algn="l">
              <a:spcBef>
                <a:spcPts val="1200"/>
              </a:spcBef>
              <a:spcAft>
                <a:spcPts val="0"/>
              </a:spcAft>
              <a:buNone/>
            </a:pPr>
            <a:r>
              <a:rPr lang="vi" sz="1600">
                <a:solidFill>
                  <a:schemeClr val="dk1"/>
                </a:solidFill>
                <a:latin typeface="Roboto"/>
                <a:ea typeface="Roboto"/>
                <a:cs typeface="Roboto"/>
                <a:sym typeface="Roboto"/>
              </a:rPr>
              <a:t>multiplexes any number of </a:t>
            </a:r>
            <a:endParaRPr sz="1600">
              <a:solidFill>
                <a:schemeClr val="dk1"/>
              </a:solidFill>
              <a:latin typeface="Roboto"/>
              <a:ea typeface="Roboto"/>
              <a:cs typeface="Roboto"/>
              <a:sym typeface="Roboto"/>
            </a:endParaRPr>
          </a:p>
          <a:p>
            <a:pPr indent="0" lvl="0" marL="0" rtl="0" algn="l">
              <a:spcBef>
                <a:spcPts val="1200"/>
              </a:spcBef>
              <a:spcAft>
                <a:spcPts val="0"/>
              </a:spcAft>
              <a:buNone/>
            </a:pPr>
            <a:r>
              <a:rPr lang="vi" sz="1600">
                <a:solidFill>
                  <a:schemeClr val="dk1"/>
                </a:solidFill>
                <a:latin typeface="Roboto"/>
                <a:ea typeface="Roboto"/>
                <a:cs typeface="Roboto"/>
                <a:sym typeface="Roboto"/>
              </a:rPr>
              <a:t>user </a:t>
            </a:r>
            <a:r>
              <a:rPr lang="vi" sz="1600">
                <a:solidFill>
                  <a:schemeClr val="dk1"/>
                </a:solidFill>
                <a:latin typeface="Roboto"/>
                <a:ea typeface="Roboto"/>
                <a:cs typeface="Roboto"/>
                <a:sym typeface="Roboto"/>
              </a:rPr>
              <a:t>t</a:t>
            </a:r>
            <a:r>
              <a:rPr lang="vi" sz="1600">
                <a:solidFill>
                  <a:schemeClr val="dk1"/>
                </a:solidFill>
                <a:latin typeface="Roboto"/>
                <a:ea typeface="Roboto"/>
                <a:cs typeface="Roboto"/>
                <a:sym typeface="Roboto"/>
              </a:rPr>
              <a:t>hreads onto an equal </a:t>
            </a:r>
            <a:endParaRPr sz="1600">
              <a:solidFill>
                <a:schemeClr val="dk1"/>
              </a:solidFill>
              <a:latin typeface="Roboto"/>
              <a:ea typeface="Roboto"/>
              <a:cs typeface="Roboto"/>
              <a:sym typeface="Roboto"/>
            </a:endParaRPr>
          </a:p>
          <a:p>
            <a:pPr indent="0" lvl="0" marL="0" rtl="0" algn="l">
              <a:spcBef>
                <a:spcPts val="1200"/>
              </a:spcBef>
              <a:spcAft>
                <a:spcPts val="0"/>
              </a:spcAft>
              <a:buNone/>
            </a:pPr>
            <a:r>
              <a:rPr lang="vi" sz="1600">
                <a:solidFill>
                  <a:schemeClr val="dk1"/>
                </a:solidFill>
                <a:latin typeface="Roboto"/>
                <a:ea typeface="Roboto"/>
                <a:cs typeface="Roboto"/>
                <a:sym typeface="Roboto"/>
              </a:rPr>
              <a:t>or smaller number of kernel </a:t>
            </a:r>
            <a:endParaRPr sz="1600">
              <a:solidFill>
                <a:schemeClr val="dk1"/>
              </a:solidFill>
              <a:latin typeface="Roboto"/>
              <a:ea typeface="Roboto"/>
              <a:cs typeface="Roboto"/>
              <a:sym typeface="Roboto"/>
            </a:endParaRPr>
          </a:p>
          <a:p>
            <a:pPr indent="0" lvl="0" marL="0" rtl="0" algn="l">
              <a:spcBef>
                <a:spcPts val="1200"/>
              </a:spcBef>
              <a:spcAft>
                <a:spcPts val="1200"/>
              </a:spcAft>
              <a:buNone/>
            </a:pPr>
            <a:r>
              <a:rPr lang="vi" sz="1600">
                <a:solidFill>
                  <a:schemeClr val="dk1"/>
                </a:solidFill>
                <a:latin typeface="Roboto"/>
                <a:ea typeface="Roboto"/>
                <a:cs typeface="Roboto"/>
                <a:sym typeface="Roboto"/>
              </a:rPr>
              <a:t>threads</a:t>
            </a:r>
            <a:endParaRPr sz="1600">
              <a:latin typeface="Roboto"/>
              <a:ea typeface="Roboto"/>
              <a:cs typeface="Roboto"/>
              <a:sym typeface="Roboto"/>
            </a:endParaRPr>
          </a:p>
        </p:txBody>
      </p:sp>
      <p:pic>
        <p:nvPicPr>
          <p:cNvPr id="368" name="Google Shape;368;p67"/>
          <p:cNvPicPr preferRelativeResize="0"/>
          <p:nvPr/>
        </p:nvPicPr>
        <p:blipFill>
          <a:blip r:embed="rId3">
            <a:alphaModFix/>
          </a:blip>
          <a:stretch>
            <a:fillRect/>
          </a:stretch>
        </p:blipFill>
        <p:spPr>
          <a:xfrm>
            <a:off x="3330700" y="793613"/>
            <a:ext cx="5298450" cy="39501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8"/>
          <p:cNvSpPr txBox="1"/>
          <p:nvPr>
            <p:ph type="title"/>
          </p:nvPr>
        </p:nvSpPr>
        <p:spPr>
          <a:xfrm>
            <a:off x="311700" y="154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Many to one</a:t>
            </a:r>
            <a:endParaRPr/>
          </a:p>
        </p:txBody>
      </p:sp>
      <p:sp>
        <p:nvSpPr>
          <p:cNvPr id="374" name="Google Shape;374;p68"/>
          <p:cNvSpPr txBox="1"/>
          <p:nvPr>
            <p:ph idx="1" type="body"/>
          </p:nvPr>
        </p:nvSpPr>
        <p:spPr>
          <a:xfrm>
            <a:off x="311700" y="757025"/>
            <a:ext cx="85206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chemeClr val="dk1"/>
                </a:solidFill>
                <a:latin typeface="Roboto"/>
                <a:ea typeface="Roboto"/>
                <a:cs typeface="Roboto"/>
                <a:sym typeface="Roboto"/>
              </a:rPr>
              <a:t>maps many user level </a:t>
            </a:r>
            <a:endParaRPr sz="1600">
              <a:solidFill>
                <a:schemeClr val="dk1"/>
              </a:solidFill>
              <a:latin typeface="Roboto"/>
              <a:ea typeface="Roboto"/>
              <a:cs typeface="Roboto"/>
              <a:sym typeface="Roboto"/>
            </a:endParaRPr>
          </a:p>
          <a:p>
            <a:pPr indent="0" lvl="0" marL="0" rtl="0" algn="l">
              <a:spcBef>
                <a:spcPts val="1200"/>
              </a:spcBef>
              <a:spcAft>
                <a:spcPts val="0"/>
              </a:spcAft>
              <a:buNone/>
            </a:pPr>
            <a:r>
              <a:rPr lang="vi" sz="1600">
                <a:solidFill>
                  <a:schemeClr val="dk1"/>
                </a:solidFill>
                <a:latin typeface="Roboto"/>
                <a:ea typeface="Roboto"/>
                <a:cs typeface="Roboto"/>
                <a:sym typeface="Roboto"/>
              </a:rPr>
              <a:t>threads to one </a:t>
            </a:r>
            <a:endParaRPr sz="1600">
              <a:solidFill>
                <a:schemeClr val="dk1"/>
              </a:solidFill>
              <a:latin typeface="Roboto"/>
              <a:ea typeface="Roboto"/>
              <a:cs typeface="Roboto"/>
              <a:sym typeface="Roboto"/>
            </a:endParaRPr>
          </a:p>
          <a:p>
            <a:pPr indent="0" lvl="0" marL="0" rtl="0" algn="l">
              <a:spcBef>
                <a:spcPts val="1200"/>
              </a:spcBef>
              <a:spcAft>
                <a:spcPts val="1200"/>
              </a:spcAft>
              <a:buNone/>
            </a:pPr>
            <a:r>
              <a:rPr lang="vi" sz="1600">
                <a:solidFill>
                  <a:schemeClr val="dk1"/>
                </a:solidFill>
                <a:latin typeface="Roboto"/>
                <a:ea typeface="Roboto"/>
                <a:cs typeface="Roboto"/>
                <a:sym typeface="Roboto"/>
              </a:rPr>
              <a:t>Kernel-level thread </a:t>
            </a:r>
            <a:endParaRPr sz="1600">
              <a:latin typeface="Roboto"/>
              <a:ea typeface="Roboto"/>
              <a:cs typeface="Roboto"/>
              <a:sym typeface="Roboto"/>
            </a:endParaRPr>
          </a:p>
        </p:txBody>
      </p:sp>
      <p:pic>
        <p:nvPicPr>
          <p:cNvPr id="375" name="Google Shape;375;p68"/>
          <p:cNvPicPr preferRelativeResize="0"/>
          <p:nvPr/>
        </p:nvPicPr>
        <p:blipFill>
          <a:blip r:embed="rId3">
            <a:alphaModFix/>
          </a:blip>
          <a:stretch>
            <a:fillRect/>
          </a:stretch>
        </p:blipFill>
        <p:spPr>
          <a:xfrm>
            <a:off x="2834809" y="757034"/>
            <a:ext cx="5577325" cy="4170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9"/>
          <p:cNvSpPr txBox="1"/>
          <p:nvPr>
            <p:ph type="title"/>
          </p:nvPr>
        </p:nvSpPr>
        <p:spPr>
          <a:xfrm>
            <a:off x="311700" y="218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One to one</a:t>
            </a:r>
            <a:endParaRPr/>
          </a:p>
        </p:txBody>
      </p:sp>
      <p:pic>
        <p:nvPicPr>
          <p:cNvPr id="381" name="Google Shape;381;p69"/>
          <p:cNvPicPr preferRelativeResize="0"/>
          <p:nvPr/>
        </p:nvPicPr>
        <p:blipFill>
          <a:blip r:embed="rId3">
            <a:alphaModFix/>
          </a:blip>
          <a:stretch>
            <a:fillRect/>
          </a:stretch>
        </p:blipFill>
        <p:spPr>
          <a:xfrm>
            <a:off x="1808080" y="757025"/>
            <a:ext cx="5597050" cy="4167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Thread synchronization</a:t>
            </a:r>
            <a:endParaRPr/>
          </a:p>
        </p:txBody>
      </p:sp>
      <p:sp>
        <p:nvSpPr>
          <p:cNvPr id="387" name="Google Shape;387;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sz="1600">
                <a:solidFill>
                  <a:schemeClr val="dk1"/>
                </a:solidFill>
                <a:latin typeface="Roboto"/>
                <a:ea typeface="Roboto"/>
                <a:cs typeface="Roboto"/>
                <a:sym typeface="Roboto"/>
              </a:rPr>
              <a:t>-       Thread synchronization is defined as a mechanism which ensures that two or more concurrent processes or threads do not simultaneously execute some particular program segment known as critical section. Processes' access to critical section is controlled by using synchronization techniques. When one thread starts executing the critical section (serialized segment of the program) the other thread should wait until the first thread finishes. If proper synchronization techniques are not applied, it may cause a race condition where the values of variables may be unpredictable and vary depending on the timings of context switches of the processes or threads.</a:t>
            </a:r>
            <a:endParaRPr sz="1600">
              <a:solidFill>
                <a:schemeClr val="dk1"/>
              </a:solidFill>
              <a:latin typeface="Roboto"/>
              <a:ea typeface="Roboto"/>
              <a:cs typeface="Roboto"/>
              <a:sym typeface="Roboto"/>
            </a:endParaRPr>
          </a:p>
          <a:p>
            <a:pPr indent="0" lvl="0" marL="0" rtl="0" algn="l">
              <a:spcBef>
                <a:spcPts val="1200"/>
              </a:spcBef>
              <a:spcAft>
                <a:spcPts val="1200"/>
              </a:spcAft>
              <a:buNone/>
            </a:pPr>
            <a:r>
              <a:t/>
            </a:r>
            <a:endParaRPr sz="16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3" name="Google Shape;39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71"/>
          <p:cNvPicPr preferRelativeResize="0"/>
          <p:nvPr/>
        </p:nvPicPr>
        <p:blipFill>
          <a:blip r:embed="rId3">
            <a:alphaModFix/>
          </a:blip>
          <a:stretch>
            <a:fillRect/>
          </a:stretch>
        </p:blipFill>
        <p:spPr>
          <a:xfrm>
            <a:off x="1640600" y="977350"/>
            <a:ext cx="5298450" cy="309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735800" y="488175"/>
            <a:ext cx="748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latin typeface="Roboto Mono"/>
                <a:ea typeface="Roboto Mono"/>
                <a:cs typeface="Roboto Mono"/>
                <a:sym typeface="Roboto Mono"/>
              </a:rPr>
              <a:t>Từ khóa finally</a:t>
            </a:r>
            <a:endParaRPr>
              <a:latin typeface="Roboto Mono"/>
              <a:ea typeface="Roboto Mono"/>
              <a:cs typeface="Roboto Mono"/>
              <a:sym typeface="Roboto Mono"/>
            </a:endParaRPr>
          </a:p>
        </p:txBody>
      </p:sp>
      <p:sp>
        <p:nvSpPr>
          <p:cNvPr id="85" name="Google Shape;85;p18"/>
          <p:cNvSpPr txBox="1"/>
          <p:nvPr/>
        </p:nvSpPr>
        <p:spPr>
          <a:xfrm>
            <a:off x="764100" y="1110775"/>
            <a:ext cx="7817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Đoạn code trong finally block sẽ được thực thi dù có ngoại lệ hay không.</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Finally không thể tồn tại nếu không có mệnh đề try.</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2"/>
          <p:cNvSpPr txBox="1"/>
          <p:nvPr>
            <p:ph idx="1" type="body"/>
          </p:nvPr>
        </p:nvSpPr>
        <p:spPr>
          <a:xfrm>
            <a:off x="311700" y="155650"/>
            <a:ext cx="8520600" cy="441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0" name="Google Shape;400;p72"/>
          <p:cNvPicPr preferRelativeResize="0"/>
          <p:nvPr/>
        </p:nvPicPr>
        <p:blipFill>
          <a:blip r:embed="rId3">
            <a:alphaModFix/>
          </a:blip>
          <a:stretch>
            <a:fillRect/>
          </a:stretch>
        </p:blipFill>
        <p:spPr>
          <a:xfrm>
            <a:off x="2353275" y="155650"/>
            <a:ext cx="4148625" cy="4765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Concurrency</a:t>
            </a:r>
            <a:endParaRPr/>
          </a:p>
        </p:txBody>
      </p:sp>
      <p:sp>
        <p:nvSpPr>
          <p:cNvPr id="406" name="Google Shape;406;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7" name="Google Shape;407;p73"/>
          <p:cNvPicPr preferRelativeResize="0"/>
          <p:nvPr/>
        </p:nvPicPr>
        <p:blipFill>
          <a:blip r:embed="rId3">
            <a:alphaModFix/>
          </a:blip>
          <a:stretch>
            <a:fillRect/>
          </a:stretch>
        </p:blipFill>
        <p:spPr>
          <a:xfrm>
            <a:off x="1600200" y="1833563"/>
            <a:ext cx="5943600" cy="14763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vi"/>
              <a:t>Định nghĩa </a:t>
            </a:r>
            <a:endParaRPr/>
          </a:p>
          <a:p>
            <a:pPr indent="0" lvl="0" marL="0" rtl="0" algn="l">
              <a:spcBef>
                <a:spcPts val="1200"/>
              </a:spcBef>
              <a:spcAft>
                <a:spcPts val="0"/>
              </a:spcAft>
              <a:buNone/>
            </a:pPr>
            <a:r>
              <a:t/>
            </a:r>
            <a:endParaRPr/>
          </a:p>
        </p:txBody>
      </p:sp>
      <p:sp>
        <p:nvSpPr>
          <p:cNvPr id="413" name="Google Shape;413;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a:t>Concurrency về mặt từ ngữ nhắc đến các sự kiện xảy ra hay tồn tại đồng thời</a:t>
            </a:r>
            <a:endParaRPr/>
          </a:p>
          <a:p>
            <a:pPr indent="0" lvl="0" marL="0" rtl="0" algn="l">
              <a:spcBef>
                <a:spcPts val="1200"/>
              </a:spcBef>
              <a:spcAft>
                <a:spcPts val="0"/>
              </a:spcAft>
              <a:buClr>
                <a:schemeClr val="dk1"/>
              </a:buClr>
              <a:buSzPts val="1100"/>
              <a:buFont typeface="Arial"/>
              <a:buNone/>
            </a:pPr>
            <a:r>
              <a:rPr lang="vi"/>
              <a:t>Về thuật ngữ trong lập trình, lập trình đồng thời (concurrent programming) là làm cho 2 process bắt đầu và chạy xen kẽ nhau bằng context switching và hoàn thành trong cùng một khoảng thời gian</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Parallel</a:t>
            </a:r>
            <a:endParaRPr/>
          </a:p>
        </p:txBody>
      </p:sp>
      <p:sp>
        <p:nvSpPr>
          <p:cNvPr id="419" name="Google Shape;41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0" name="Google Shape;420;p75"/>
          <p:cNvPicPr preferRelativeResize="0"/>
          <p:nvPr/>
        </p:nvPicPr>
        <p:blipFill>
          <a:blip r:embed="rId3">
            <a:alphaModFix/>
          </a:blip>
          <a:stretch>
            <a:fillRect/>
          </a:stretch>
        </p:blipFill>
        <p:spPr>
          <a:xfrm>
            <a:off x="982450" y="1252500"/>
            <a:ext cx="7247149" cy="3216350"/>
          </a:xfrm>
          <a:prstGeom prst="rect">
            <a:avLst/>
          </a:prstGeom>
          <a:noFill/>
          <a:ln>
            <a:noFill/>
          </a:ln>
        </p:spPr>
      </p:pic>
      <p:pic>
        <p:nvPicPr>
          <p:cNvPr id="421" name="Google Shape;421;p75"/>
          <p:cNvPicPr preferRelativeResize="0"/>
          <p:nvPr/>
        </p:nvPicPr>
        <p:blipFill>
          <a:blip r:embed="rId4">
            <a:alphaModFix/>
          </a:blip>
          <a:stretch>
            <a:fillRect/>
          </a:stretch>
        </p:blipFill>
        <p:spPr>
          <a:xfrm>
            <a:off x="628650" y="1017725"/>
            <a:ext cx="7637950" cy="3952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Parallel</a:t>
            </a:r>
            <a:endParaRPr/>
          </a:p>
        </p:txBody>
      </p:sp>
      <p:sp>
        <p:nvSpPr>
          <p:cNvPr id="427" name="Google Shape;42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Parallel là việc chia task thành các subtask nhỏ hơn và xử lý chúng đồng thời trong cùng một khoảng thời gian bởi nhiều CPU mà mỗi CPU xử lý một task/subtask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Phân biệt Parallel và Concurrency</a:t>
            </a:r>
            <a:endParaRPr/>
          </a:p>
        </p:txBody>
      </p:sp>
      <p:sp>
        <p:nvSpPr>
          <p:cNvPr id="433" name="Google Shape;43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vi"/>
              <a:t>Concurrency là “deal with lots of things” còn Parallel là “do lots of things”</a:t>
            </a:r>
            <a:endParaRPr/>
          </a:p>
          <a:p>
            <a:pPr indent="0" lvl="0" marL="0" rtl="0" algn="l">
              <a:lnSpc>
                <a:spcPct val="107000"/>
              </a:lnSpc>
              <a:spcBef>
                <a:spcPts val="0"/>
              </a:spcBef>
              <a:spcAft>
                <a:spcPts val="0"/>
              </a:spcAft>
              <a:buNone/>
            </a:pPr>
            <a:r>
              <a:t/>
            </a:r>
            <a:endParaRPr/>
          </a:p>
          <a:p>
            <a:pPr indent="0" lvl="0" marL="0" rtl="0" algn="l">
              <a:lnSpc>
                <a:spcPct val="107000"/>
              </a:lnSpc>
              <a:spcBef>
                <a:spcPts val="0"/>
              </a:spcBef>
              <a:spcAft>
                <a:spcPts val="0"/>
              </a:spcAft>
              <a:buClr>
                <a:schemeClr val="dk1"/>
              </a:buClr>
              <a:buSzPts val="1100"/>
              <a:buFont typeface="Arial"/>
              <a:buNone/>
            </a:pPr>
            <a:r>
              <a:t/>
            </a:r>
            <a:endParaRPr/>
          </a:p>
          <a:p>
            <a:pPr indent="0" lvl="0" marL="0" rtl="0" algn="l">
              <a:lnSpc>
                <a:spcPct val="107000"/>
              </a:lnSpc>
              <a:spcBef>
                <a:spcPts val="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i="1" lang="vi" sz="1100"/>
              <a:t>Inter Process Communication</a:t>
            </a:r>
            <a:endParaRPr i="1" sz="1100"/>
          </a:p>
          <a:p>
            <a:pPr indent="0" lvl="0" marL="0" rtl="0" algn="l">
              <a:spcBef>
                <a:spcPts val="1200"/>
              </a:spcBef>
              <a:spcAft>
                <a:spcPts val="0"/>
              </a:spcAft>
              <a:buNone/>
            </a:pPr>
            <a:r>
              <a:t/>
            </a:r>
            <a:endParaRPr/>
          </a:p>
        </p:txBody>
      </p:sp>
      <p:sp>
        <p:nvSpPr>
          <p:cNvPr id="439" name="Google Shape;43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a:t>Là cơ chế cho phép các process liên lạc với nhau và đồng bộ các hành động. Việc liên lạc giữa các process này có thể được coi là một phương thức làm việc cùng nhau giữa các process. Các Process có thể liên lạc với nhau bằng các model khác nhau</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i="1" lang="vi" sz="1100"/>
              <a:t>Shared resources models (srm)</a:t>
            </a:r>
            <a:endParaRPr i="1" sz="1100"/>
          </a:p>
          <a:p>
            <a:pPr indent="0" lvl="0" marL="0" rtl="0" algn="l">
              <a:spcBef>
                <a:spcPts val="1200"/>
              </a:spcBef>
              <a:spcAft>
                <a:spcPts val="0"/>
              </a:spcAft>
              <a:buNone/>
            </a:pPr>
            <a:r>
              <a:t/>
            </a:r>
            <a:endParaRPr/>
          </a:p>
        </p:txBody>
      </p:sp>
      <p:sp>
        <p:nvSpPr>
          <p:cNvPr id="445" name="Google Shape;445;p7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46" name="Google Shape;446;p7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process cùng truy cập đến một bộ nhớ chung và thao tác với các data trong đấy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pic>
        <p:nvPicPr>
          <p:cNvPr id="447" name="Google Shape;447;p79"/>
          <p:cNvPicPr preferRelativeResize="0"/>
          <p:nvPr/>
        </p:nvPicPr>
        <p:blipFill>
          <a:blip r:embed="rId3">
            <a:alphaModFix/>
          </a:blip>
          <a:stretch>
            <a:fillRect/>
          </a:stretch>
        </p:blipFill>
        <p:spPr>
          <a:xfrm>
            <a:off x="311700" y="1295150"/>
            <a:ext cx="3345275" cy="2734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i="1" lang="vi" sz="1100"/>
              <a:t>Message passing models (mpm)</a:t>
            </a:r>
            <a:endParaRPr i="1" sz="1100"/>
          </a:p>
          <a:p>
            <a:pPr indent="0" lvl="0" marL="0" rtl="0" algn="l">
              <a:spcBef>
                <a:spcPts val="1200"/>
              </a:spcBef>
              <a:spcAft>
                <a:spcPts val="0"/>
              </a:spcAft>
              <a:buNone/>
            </a:pPr>
            <a:r>
              <a:t/>
            </a:r>
            <a:endParaRPr/>
          </a:p>
        </p:txBody>
      </p:sp>
      <p:sp>
        <p:nvSpPr>
          <p:cNvPr id="453" name="Google Shape;453;p8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Các process tự liên lạc với nhau để trao đổi dữ liệu/thông báo thông qua một hệ thống quản lí cao hơn. Để làm điều này thì cần phải thiết lập một liên kết giữa các process mà ít nhất phải có hai phương thức là send(msg) và receive(msg)</a:t>
            </a:r>
            <a:endParaRPr/>
          </a:p>
        </p:txBody>
      </p:sp>
      <p:pic>
        <p:nvPicPr>
          <p:cNvPr id="454" name="Google Shape;454;p80"/>
          <p:cNvPicPr preferRelativeResize="0"/>
          <p:nvPr/>
        </p:nvPicPr>
        <p:blipFill>
          <a:blip r:embed="rId3">
            <a:alphaModFix/>
          </a:blip>
          <a:stretch>
            <a:fillRect/>
          </a:stretch>
        </p:blipFill>
        <p:spPr>
          <a:xfrm>
            <a:off x="514000" y="1370525"/>
            <a:ext cx="3586000" cy="31286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Pros and Cons</a:t>
            </a:r>
            <a:endParaRPr/>
          </a:p>
        </p:txBody>
      </p:sp>
      <p:sp>
        <p:nvSpPr>
          <p:cNvPr id="460" name="Google Shape;46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SRM xử lí nhanh hơn so với MPM vì không cần thiết lập các kết nối trao đổi thông tin với nhau</a:t>
            </a:r>
            <a:endParaRPr/>
          </a:p>
          <a:p>
            <a:pPr indent="-342900" lvl="0" marL="457200" rtl="0" algn="l">
              <a:spcBef>
                <a:spcPts val="0"/>
              </a:spcBef>
              <a:spcAft>
                <a:spcPts val="0"/>
              </a:spcAft>
              <a:buSzPts val="1800"/>
              <a:buChar char="-"/>
            </a:pPr>
            <a:r>
              <a:rPr lang="vi"/>
              <a:t>MPM được dùng khi các process nằm ở nhiều system/network…khác nhau và không thể tạo ra một vùng nhớ chung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495250" y="459875"/>
            <a:ext cx="817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800">
                <a:latin typeface="Roboto Mono"/>
                <a:ea typeface="Roboto Mono"/>
                <a:cs typeface="Roboto Mono"/>
                <a:sym typeface="Roboto Mono"/>
              </a:rPr>
              <a:t>MultiCatch</a:t>
            </a:r>
            <a:endParaRPr b="1" sz="1800">
              <a:latin typeface="Roboto Mono"/>
              <a:ea typeface="Roboto Mono"/>
              <a:cs typeface="Roboto Mono"/>
              <a:sym typeface="Roboto Mono"/>
            </a:endParaRPr>
          </a:p>
        </p:txBody>
      </p:sp>
      <p:sp>
        <p:nvSpPr>
          <p:cNvPr id="91" name="Google Shape;91;p19"/>
          <p:cNvSpPr txBox="1"/>
          <p:nvPr/>
        </p:nvSpPr>
        <p:spPr>
          <a:xfrm>
            <a:off x="495250" y="1117850"/>
            <a:ext cx="78531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Light"/>
              <a:buChar char="-"/>
            </a:pPr>
            <a:r>
              <a:rPr lang="vi">
                <a:solidFill>
                  <a:srgbClr val="40424E"/>
                </a:solidFill>
                <a:highlight>
                  <a:srgbClr val="FFFFFF"/>
                </a:highlight>
                <a:latin typeface="Roboto Light"/>
                <a:ea typeface="Roboto Light"/>
                <a:cs typeface="Roboto Light"/>
                <a:sym typeface="Roboto Light"/>
              </a:rPr>
              <a:t>Nhiều đoạn code throw nhiều hơn 1 exception cho nên chúng ta cần nhiều khối catch để xử lý chúng.</a:t>
            </a:r>
            <a:endParaRPr>
              <a:solidFill>
                <a:srgbClr val="40424E"/>
              </a:solidFill>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a:solidFill>
                <a:srgbClr val="40424E"/>
              </a:solidFill>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a:solidFill>
                <a:srgbClr val="40424E"/>
              </a:solidFill>
              <a:highlight>
                <a:srgbClr val="FFFFFF"/>
              </a:highlight>
              <a:latin typeface="Roboto Light"/>
              <a:ea typeface="Roboto Light"/>
              <a:cs typeface="Roboto Light"/>
              <a:sym typeface="Roboto Light"/>
            </a:endParaRPr>
          </a:p>
          <a:p>
            <a:pPr indent="-317500" lvl="0" marL="457200" rtl="0" algn="l">
              <a:spcBef>
                <a:spcPts val="0"/>
              </a:spcBef>
              <a:spcAft>
                <a:spcPts val="0"/>
              </a:spcAft>
              <a:buClr>
                <a:srgbClr val="40424E"/>
              </a:buClr>
              <a:buSzPts val="1400"/>
              <a:buFont typeface="Roboto Light"/>
              <a:buChar char="-"/>
            </a:pPr>
            <a:r>
              <a:rPr lang="vi">
                <a:solidFill>
                  <a:srgbClr val="40424E"/>
                </a:solidFill>
                <a:highlight>
                  <a:srgbClr val="FFFFFF"/>
                </a:highlight>
                <a:latin typeface="Roboto Light"/>
                <a:ea typeface="Roboto Light"/>
                <a:cs typeface="Roboto Light"/>
                <a:sym typeface="Roboto Light"/>
              </a:rPr>
              <a:t>Ngoại lệ sẽ được kiểm tra theo thứ tự từ trên xuống dưới của các khối catch, nếu khớp nó sẽ vào khối catch đó và không thử các khối catch ở dưới nữa. </a:t>
            </a:r>
            <a:endParaRPr>
              <a:solidFill>
                <a:srgbClr val="40424E"/>
              </a:solidFill>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a:solidFill>
                <a:srgbClr val="40424E"/>
              </a:solidFill>
              <a:highlight>
                <a:srgbClr val="FFFFFF"/>
              </a:highlight>
              <a:latin typeface="Roboto Light"/>
              <a:ea typeface="Roboto Light"/>
              <a:cs typeface="Roboto Light"/>
              <a:sym typeface="Roboto Light"/>
            </a:endParaRPr>
          </a:p>
          <a:p>
            <a:pPr indent="0" lvl="0" marL="0" rtl="0" algn="l">
              <a:spcBef>
                <a:spcPts val="0"/>
              </a:spcBef>
              <a:spcAft>
                <a:spcPts val="0"/>
              </a:spcAft>
              <a:buNone/>
            </a:pPr>
            <a:r>
              <a:t/>
            </a:r>
            <a:endParaRPr>
              <a:solidFill>
                <a:srgbClr val="40424E"/>
              </a:solidFill>
              <a:highlight>
                <a:srgbClr val="FFFFFF"/>
              </a:highlight>
              <a:latin typeface="Roboto Light"/>
              <a:ea typeface="Roboto Light"/>
              <a:cs typeface="Roboto Light"/>
              <a:sym typeface="Roboto Light"/>
            </a:endParaRPr>
          </a:p>
          <a:p>
            <a:pPr indent="-317500" lvl="0" marL="457200" rtl="0" algn="l">
              <a:spcBef>
                <a:spcPts val="0"/>
              </a:spcBef>
              <a:spcAft>
                <a:spcPts val="0"/>
              </a:spcAft>
              <a:buClr>
                <a:srgbClr val="40424E"/>
              </a:buClr>
              <a:buSzPts val="1400"/>
              <a:buFont typeface="Roboto Light"/>
              <a:buChar char="-"/>
            </a:pPr>
            <a:r>
              <a:rPr lang="vi">
                <a:solidFill>
                  <a:srgbClr val="40424E"/>
                </a:solidFill>
                <a:highlight>
                  <a:srgbClr val="FFFFFF"/>
                </a:highlight>
                <a:latin typeface="Roboto Light"/>
                <a:ea typeface="Roboto Light"/>
                <a:cs typeface="Roboto Light"/>
                <a:sym typeface="Roboto Light"/>
              </a:rPr>
              <a:t>Chúng ta cần đặt các exception con lên trước exception cha.</a:t>
            </a:r>
            <a:endParaRPr>
              <a:solidFill>
                <a:srgbClr val="40424E"/>
              </a:solidFill>
              <a:highlight>
                <a:srgbClr val="FFFFFF"/>
              </a:highlight>
              <a:latin typeface="Roboto Light"/>
              <a:ea typeface="Roboto Light"/>
              <a:cs typeface="Roboto Light"/>
              <a:sym typeface="Roboto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Thread trong java</a:t>
            </a:r>
            <a:endParaRPr/>
          </a:p>
        </p:txBody>
      </p:sp>
      <p:sp>
        <p:nvSpPr>
          <p:cNvPr id="466" name="Google Shape;46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Thread đóng vai trò là một luồng chạy riêng so với luồng main() trong java.</a:t>
            </a:r>
            <a:endParaRPr/>
          </a:p>
          <a:p>
            <a:pPr indent="0" lvl="0" marL="0" rtl="0" algn="l">
              <a:spcBef>
                <a:spcPts val="1200"/>
              </a:spcBef>
              <a:spcAft>
                <a:spcPts val="0"/>
              </a:spcAft>
              <a:buNone/>
            </a:pPr>
            <a:r>
              <a:rPr lang="vi"/>
              <a:t>Có hai cách để tạo một Thread trong java: </a:t>
            </a:r>
            <a:endParaRPr/>
          </a:p>
          <a:p>
            <a:pPr indent="0" lvl="0" marL="0" rtl="0" algn="l">
              <a:spcBef>
                <a:spcPts val="1200"/>
              </a:spcBef>
              <a:spcAft>
                <a:spcPts val="0"/>
              </a:spcAft>
              <a:buNone/>
            </a:pPr>
            <a:r>
              <a:rPr lang="vi"/>
              <a:t>	extend Thread</a:t>
            </a:r>
            <a:endParaRPr/>
          </a:p>
          <a:p>
            <a:pPr indent="0" lvl="0" marL="0" rtl="0" algn="l">
              <a:spcBef>
                <a:spcPts val="1200"/>
              </a:spcBef>
              <a:spcAft>
                <a:spcPts val="1200"/>
              </a:spcAft>
              <a:buNone/>
            </a:pPr>
            <a:r>
              <a:rPr lang="vi"/>
              <a:t>	implements Runnable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implements Runnable</a:t>
            </a:r>
            <a:endParaRPr/>
          </a:p>
        </p:txBody>
      </p:sp>
      <p:sp>
        <p:nvSpPr>
          <p:cNvPr id="472" name="Google Shape;47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a:t>Runnable là một interface giúp định nghĩa cho một object để nó có thể được chạy trong một luồng. Khi implement interface này ta cần override lại hàm run()</a:t>
            </a:r>
            <a:endParaRPr/>
          </a:p>
          <a:p>
            <a:pPr indent="0" lvl="0" marL="0" rtl="0" algn="l">
              <a:spcBef>
                <a:spcPts val="1200"/>
              </a:spcBef>
              <a:spcAft>
                <a:spcPts val="1200"/>
              </a:spcAft>
              <a:buNone/>
            </a:pPr>
            <a:r>
              <a:rPr lang="vi"/>
              <a:t>Một cách khác dùng Runnable là định nghĩa một Runnable bằng anonymous class</a:t>
            </a:r>
            <a:endParaRPr/>
          </a:p>
        </p:txBody>
      </p:sp>
      <p:pic>
        <p:nvPicPr>
          <p:cNvPr id="473" name="Google Shape;473;p83"/>
          <p:cNvPicPr preferRelativeResize="0"/>
          <p:nvPr/>
        </p:nvPicPr>
        <p:blipFill>
          <a:blip r:embed="rId3">
            <a:alphaModFix/>
          </a:blip>
          <a:stretch>
            <a:fillRect/>
          </a:stretch>
        </p:blipFill>
        <p:spPr>
          <a:xfrm>
            <a:off x="4920125" y="2943225"/>
            <a:ext cx="3581400" cy="1314450"/>
          </a:xfrm>
          <a:prstGeom prst="rect">
            <a:avLst/>
          </a:prstGeom>
          <a:noFill/>
          <a:ln>
            <a:noFill/>
          </a:ln>
        </p:spPr>
      </p:pic>
      <p:pic>
        <p:nvPicPr>
          <p:cNvPr id="474" name="Google Shape;474;p83"/>
          <p:cNvPicPr preferRelativeResize="0"/>
          <p:nvPr/>
        </p:nvPicPr>
        <p:blipFill>
          <a:blip r:embed="rId4">
            <a:alphaModFix/>
          </a:blip>
          <a:stretch>
            <a:fillRect/>
          </a:stretch>
        </p:blipFill>
        <p:spPr>
          <a:xfrm>
            <a:off x="311700" y="3196725"/>
            <a:ext cx="4429125" cy="266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extends Thread</a:t>
            </a:r>
            <a:endParaRPr/>
          </a:p>
        </p:txBody>
      </p:sp>
      <p:sp>
        <p:nvSpPr>
          <p:cNvPr id="480" name="Google Shape;480;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Extend Thread cũng là một cách để một class có thể chạy được trong một Thread</a:t>
            </a:r>
            <a:endParaRPr/>
          </a:p>
        </p:txBody>
      </p:sp>
      <p:pic>
        <p:nvPicPr>
          <p:cNvPr id="481" name="Google Shape;481;p84"/>
          <p:cNvPicPr preferRelativeResize="0"/>
          <p:nvPr/>
        </p:nvPicPr>
        <p:blipFill>
          <a:blip r:embed="rId3">
            <a:alphaModFix/>
          </a:blip>
          <a:stretch>
            <a:fillRect/>
          </a:stretch>
        </p:blipFill>
        <p:spPr>
          <a:xfrm>
            <a:off x="2388925" y="2496488"/>
            <a:ext cx="3848100" cy="14382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implements Runnable vs extends Thread</a:t>
            </a:r>
            <a:endParaRPr/>
          </a:p>
        </p:txBody>
      </p:sp>
      <p:sp>
        <p:nvSpPr>
          <p:cNvPr id="487" name="Google Shape;487;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Trên thực tế thì việc implements Runnable hợp lí hơn nhiều so với việc extends Thread vì:</a:t>
            </a:r>
            <a:endParaRPr/>
          </a:p>
          <a:p>
            <a:pPr indent="457200" lvl="0" marL="0" rtl="0" algn="l">
              <a:spcBef>
                <a:spcPts val="1200"/>
              </a:spcBef>
              <a:spcAft>
                <a:spcPts val="0"/>
              </a:spcAft>
              <a:buNone/>
            </a:pPr>
            <a:r>
              <a:rPr lang="vi"/>
              <a:t>Runnable là một interface nên nó phù hợp hơn khi miêu tả hành động của một class trong thread (interface là một bản ghi các hành động)</a:t>
            </a:r>
            <a:endParaRPr/>
          </a:p>
          <a:p>
            <a:pPr indent="457200" lvl="0" marL="0" rtl="0" algn="l">
              <a:spcBef>
                <a:spcPts val="1200"/>
              </a:spcBef>
              <a:spcAft>
                <a:spcPts val="0"/>
              </a:spcAft>
              <a:buNone/>
            </a:pPr>
            <a:r>
              <a:rPr lang="vi"/>
              <a:t>Là một interface nên ta có thể để dành chỗ extends một class khác</a:t>
            </a:r>
            <a:endParaRPr/>
          </a:p>
          <a:p>
            <a:pPr indent="457200" lvl="0" marL="0" rtl="0" algn="l">
              <a:spcBef>
                <a:spcPts val="1200"/>
              </a:spcBef>
              <a:spcAft>
                <a:spcPts val="0"/>
              </a:spcAft>
              <a:buClr>
                <a:schemeClr val="dk1"/>
              </a:buClr>
              <a:buSzPts val="1100"/>
              <a:buFont typeface="Arial"/>
              <a:buNone/>
            </a:pPr>
            <a:r>
              <a:rPr lang="vi"/>
              <a:t>Ngoài ra ta còn có thể định nghĩa nhanh một runnable bằng anonymous class </a:t>
            </a:r>
            <a:endParaRPr/>
          </a:p>
          <a:p>
            <a:pPr indent="45720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Khái niệm synchronized</a:t>
            </a:r>
            <a:endParaRPr/>
          </a:p>
        </p:txBody>
      </p:sp>
      <p:sp>
        <p:nvSpPr>
          <p:cNvPr id="493" name="Google Shape;493;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Multithread trong java có thể xảy ra trường hợp nhiều Thread cùng truy cập một data và trả lại nhiều kết quả không như dự kiến -&gt; cần phải synchronize</a:t>
            </a:r>
            <a:endParaRPr/>
          </a:p>
          <a:p>
            <a:pPr indent="-342900" lvl="0" marL="457200" rtl="0" algn="l">
              <a:spcBef>
                <a:spcPts val="0"/>
              </a:spcBef>
              <a:spcAft>
                <a:spcPts val="0"/>
              </a:spcAft>
              <a:buSzPts val="1800"/>
              <a:buChar char="-"/>
            </a:pPr>
            <a:r>
              <a:rPr lang="vi"/>
              <a:t>synchronized là một keyword trong java</a:t>
            </a:r>
            <a:endParaRPr/>
          </a:p>
          <a:p>
            <a:pPr indent="-342900" lvl="0" marL="457200" rtl="0" algn="l">
              <a:spcBef>
                <a:spcPts val="0"/>
              </a:spcBef>
              <a:spcAft>
                <a:spcPts val="0"/>
              </a:spcAft>
              <a:buSzPts val="1800"/>
              <a:buChar char="-"/>
            </a:pPr>
            <a:r>
              <a:rPr lang="vi"/>
              <a:t>chỉ có một thread có quyền truy cập vào một synchronized block trong một khoảng thời gian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Khái niệm lock</a:t>
            </a:r>
            <a:endParaRPr/>
          </a:p>
        </p:txBody>
      </p:sp>
      <p:sp>
        <p:nvSpPr>
          <p:cNvPr id="499" name="Google Shape;499;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Khi một thread chạy trên một object được synchronized, thread đấy sẽ giữ lock của object đấy. Sau khi thực hiện xong công việc Thread sẽ trả lại lock. Các thread còn lại phải đợi lock được trả lại để làm việc tiếp trên object được synchronized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Synchronized method</a:t>
            </a:r>
            <a:endParaRPr/>
          </a:p>
        </p:txBody>
      </p:sp>
      <p:sp>
        <p:nvSpPr>
          <p:cNvPr id="505" name="Google Shape;505;p8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506" name="Google Shape;506;p88"/>
          <p:cNvPicPr preferRelativeResize="0"/>
          <p:nvPr/>
        </p:nvPicPr>
        <p:blipFill>
          <a:blip r:embed="rId3">
            <a:alphaModFix/>
          </a:blip>
          <a:stretch>
            <a:fillRect/>
          </a:stretch>
        </p:blipFill>
        <p:spPr>
          <a:xfrm>
            <a:off x="580488" y="1347875"/>
            <a:ext cx="3838575" cy="3276600"/>
          </a:xfrm>
          <a:prstGeom prst="rect">
            <a:avLst/>
          </a:prstGeom>
          <a:noFill/>
          <a:ln>
            <a:noFill/>
          </a:ln>
        </p:spPr>
      </p:pic>
      <p:sp>
        <p:nvSpPr>
          <p:cNvPr id="507" name="Google Shape;507;p8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Dùng từ khóa synchronized trên method thì khi một Thread access vào sẽ lấy lock của cả object </a:t>
            </a:r>
            <a:endParaRPr/>
          </a:p>
          <a:p>
            <a:pPr indent="0" lvl="0" marL="0" rtl="0" algn="l">
              <a:spcBef>
                <a:spcPts val="1200"/>
              </a:spcBef>
              <a:spcAft>
                <a:spcPts val="0"/>
              </a:spcAft>
              <a:buNone/>
            </a:pPr>
            <a:r>
              <a:rPr lang="vi"/>
              <a:t>-&gt; tất cả các hàm synchronized khác đều sẽ không chạy được trên thread khác (vì thread đầu lock cả object)</a:t>
            </a:r>
            <a:endParaRPr/>
          </a:p>
          <a:p>
            <a:pPr indent="0" lvl="0" marL="0" rtl="0" algn="l">
              <a:spcBef>
                <a:spcPts val="1200"/>
              </a:spcBef>
              <a:spcAft>
                <a:spcPts val="1200"/>
              </a:spcAft>
              <a:buNone/>
            </a:pPr>
            <a:r>
              <a:rPr lang="vi"/>
              <a:t>Tương tự với synchronize(this)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Synchronized statement</a:t>
            </a:r>
            <a:endParaRPr/>
          </a:p>
        </p:txBody>
      </p:sp>
      <p:sp>
        <p:nvSpPr>
          <p:cNvPr id="513" name="Google Shape;513;p8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514" name="Google Shape;514;p8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Với việc đặt statement ta có thể chỉ rõ việc rằng Thread sẽ lock trên object nào -&gt; thực hiện được một số hàm synchonized trên các thread khác nhau</a:t>
            </a:r>
            <a:endParaRPr/>
          </a:p>
          <a:p>
            <a:pPr indent="0" lvl="0" marL="0" rtl="0" algn="l">
              <a:spcBef>
                <a:spcPts val="1200"/>
              </a:spcBef>
              <a:spcAft>
                <a:spcPts val="1200"/>
              </a:spcAft>
              <a:buNone/>
            </a:pPr>
            <a:r>
              <a:t/>
            </a:r>
            <a:endParaRPr/>
          </a:p>
        </p:txBody>
      </p:sp>
      <p:pic>
        <p:nvPicPr>
          <p:cNvPr id="515" name="Google Shape;515;p89"/>
          <p:cNvPicPr preferRelativeResize="0"/>
          <p:nvPr/>
        </p:nvPicPr>
        <p:blipFill>
          <a:blip r:embed="rId3">
            <a:alphaModFix/>
          </a:blip>
          <a:stretch>
            <a:fillRect/>
          </a:stretch>
        </p:blipFill>
        <p:spPr>
          <a:xfrm>
            <a:off x="534750" y="1152473"/>
            <a:ext cx="3657600" cy="3162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ReentrantLock là gì?</a:t>
            </a:r>
            <a:endParaRPr/>
          </a:p>
        </p:txBody>
      </p:sp>
      <p:sp>
        <p:nvSpPr>
          <p:cNvPr id="521" name="Google Shape;521;p9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2" name="Google Shape;522;p90"/>
          <p:cNvPicPr preferRelativeResize="0"/>
          <p:nvPr/>
        </p:nvPicPr>
        <p:blipFill>
          <a:blip r:embed="rId3">
            <a:alphaModFix/>
          </a:blip>
          <a:stretch>
            <a:fillRect/>
          </a:stretch>
        </p:blipFill>
        <p:spPr>
          <a:xfrm>
            <a:off x="605063" y="1597913"/>
            <a:ext cx="2821475" cy="2525525"/>
          </a:xfrm>
          <a:prstGeom prst="rect">
            <a:avLst/>
          </a:prstGeom>
          <a:noFill/>
          <a:ln>
            <a:noFill/>
          </a:ln>
        </p:spPr>
      </p:pic>
      <p:sp>
        <p:nvSpPr>
          <p:cNvPr id="523" name="Google Shape;523;p9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Reentrant lock là hiện tượng khi một thread sau khi nhận được lock của một object thì lại phải chạy tiếp một method cũng yêu cầu Thread có lock như cũ.</a:t>
            </a:r>
            <a:endParaRPr/>
          </a:p>
          <a:p>
            <a:pPr indent="0" lvl="0" marL="0" rtl="0" algn="l">
              <a:spcBef>
                <a:spcPts val="1200"/>
              </a:spcBef>
              <a:spcAft>
                <a:spcPts val="1200"/>
              </a:spcAft>
              <a:buNone/>
            </a:pPr>
            <a:r>
              <a:rPr lang="vi"/>
              <a:t>Trong java, lock và synchronized đều có cơ chế reentrance nên khi một thread nhận được lock rồi lại cố gắng nhận lại chính lock đấy thì vẫn được</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ReentrantLock class</a:t>
            </a:r>
            <a:endParaRPr/>
          </a:p>
        </p:txBody>
      </p:sp>
      <p:sp>
        <p:nvSpPr>
          <p:cNvPr id="529" name="Google Shape;529;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ReentrantLock class là một class cho phép tạo một lock và cung cấp các phương thức hiệu quả để quản lí lock và các thread sử dụng lock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ReentrantLock sử dụng một biến hold count với mục đích kiếm soát số lần yêu cầu lock. Với ReentrantLock, khi một Thread yêu cầu lock thêm một lần nữa thì biến này tăng 1 và giảm 1 khi bỏ lock. Khi hold count bằng 0 thì mới release lock cho các thread khác dùng.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876425" y="647650"/>
            <a:ext cx="5391150" cy="34004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phương thức của ReetrantLock</a:t>
            </a:r>
            <a:endParaRPr/>
          </a:p>
        </p:txBody>
      </p:sp>
      <p:graphicFrame>
        <p:nvGraphicFramePr>
          <p:cNvPr id="535" name="Google Shape;535;p92"/>
          <p:cNvGraphicFramePr/>
          <p:nvPr/>
        </p:nvGraphicFramePr>
        <p:xfrm>
          <a:off x="1078300" y="1031963"/>
          <a:ext cx="3000000" cy="3000000"/>
        </p:xfrm>
        <a:graphic>
          <a:graphicData uri="http://schemas.openxmlformats.org/drawingml/2006/table">
            <a:tbl>
              <a:tblPr>
                <a:noFill/>
                <a:tableStyleId>{CC62C0BE-DE4A-47B5-A897-FA21EC159D0E}</a:tableStyleId>
              </a:tblPr>
              <a:tblGrid>
                <a:gridCol w="3619500"/>
                <a:gridCol w="3619500"/>
              </a:tblGrid>
              <a:tr h="381000">
                <a:tc>
                  <a:txBody>
                    <a:bodyPr/>
                    <a:lstStyle/>
                    <a:p>
                      <a:pPr indent="0" lvl="0" marL="0" rtl="0" algn="l">
                        <a:spcBef>
                          <a:spcPts val="0"/>
                        </a:spcBef>
                        <a:spcAft>
                          <a:spcPts val="0"/>
                        </a:spcAft>
                        <a:buNone/>
                      </a:pPr>
                      <a:r>
                        <a:rPr lang="vi"/>
                        <a:t>Method</a:t>
                      </a:r>
                      <a:endParaRPr/>
                    </a:p>
                  </a:txBody>
                  <a:tcPr marT="91425" marB="91425" marR="91425" marL="91425"/>
                </a:tc>
                <a:tc>
                  <a:txBody>
                    <a:bodyPr/>
                    <a:lstStyle/>
                    <a:p>
                      <a:pPr indent="0" lvl="0" marL="0" rtl="0" algn="l">
                        <a:spcBef>
                          <a:spcPts val="0"/>
                        </a:spcBef>
                        <a:spcAft>
                          <a:spcPts val="0"/>
                        </a:spcAft>
                        <a:buNone/>
                      </a:pPr>
                      <a:r>
                        <a:rPr lang="vi"/>
                        <a:t>Ý nghĩa</a:t>
                      </a:r>
                      <a:endParaRPr/>
                    </a:p>
                  </a:txBody>
                  <a:tcPr marT="91425" marB="91425" marR="91425" marL="91425"/>
                </a:tc>
              </a:tr>
              <a:tr h="381000">
                <a:tc>
                  <a:txBody>
                    <a:bodyPr/>
                    <a:lstStyle/>
                    <a:p>
                      <a:pPr indent="0" lvl="0" marL="0" rtl="0" algn="l">
                        <a:spcBef>
                          <a:spcPts val="0"/>
                        </a:spcBef>
                        <a:spcAft>
                          <a:spcPts val="0"/>
                        </a:spcAft>
                        <a:buNone/>
                      </a:pPr>
                      <a:r>
                        <a:rPr lang="vi"/>
                        <a:t>obj.lock()</a:t>
                      </a:r>
                      <a:endParaRPr/>
                    </a:p>
                  </a:txBody>
                  <a:tcPr marT="91425" marB="91425" marR="91425" marL="91425"/>
                </a:tc>
                <a:tc>
                  <a:txBody>
                    <a:bodyPr/>
                    <a:lstStyle/>
                    <a:p>
                      <a:pPr indent="0" lvl="0" marL="0" rtl="0" algn="l">
                        <a:spcBef>
                          <a:spcPts val="0"/>
                        </a:spcBef>
                        <a:spcAft>
                          <a:spcPts val="0"/>
                        </a:spcAft>
                        <a:buNone/>
                      </a:pPr>
                      <a:r>
                        <a:rPr lang="vi"/>
                        <a:t>đòi lock của Object obj. Free thì hold count++, không free thì đợi đến lúc free thì lock</a:t>
                      </a:r>
                      <a:endParaRPr/>
                    </a:p>
                  </a:txBody>
                  <a:tcPr marT="91425" marB="91425" marR="91425" marL="91425"/>
                </a:tc>
              </a:tr>
              <a:tr h="381000">
                <a:tc>
                  <a:txBody>
                    <a:bodyPr/>
                    <a:lstStyle/>
                    <a:p>
                      <a:pPr indent="0" lvl="0" marL="0" rtl="0" algn="l">
                        <a:spcBef>
                          <a:spcPts val="0"/>
                        </a:spcBef>
                        <a:spcAft>
                          <a:spcPts val="0"/>
                        </a:spcAft>
                        <a:buNone/>
                      </a:pPr>
                      <a:r>
                        <a:rPr lang="vi"/>
                        <a:t>obj.unlock()</a:t>
                      </a:r>
                      <a:endParaRPr/>
                    </a:p>
                  </a:txBody>
                  <a:tcPr marT="91425" marB="91425" marR="91425" marL="91425"/>
                </a:tc>
                <a:tc>
                  <a:txBody>
                    <a:bodyPr/>
                    <a:lstStyle/>
                    <a:p>
                      <a:pPr indent="0" lvl="0" marL="0" rtl="0" algn="l">
                        <a:spcBef>
                          <a:spcPts val="0"/>
                        </a:spcBef>
                        <a:spcAft>
                          <a:spcPts val="0"/>
                        </a:spcAft>
                        <a:buNone/>
                      </a:pPr>
                      <a:r>
                        <a:rPr lang="vi"/>
                        <a:t>giảm hold count, = 0 thì release</a:t>
                      </a:r>
                      <a:endParaRPr/>
                    </a:p>
                  </a:txBody>
                  <a:tcPr marT="91425" marB="91425" marR="91425" marL="91425"/>
                </a:tc>
              </a:tr>
              <a:tr h="381000">
                <a:tc>
                  <a:txBody>
                    <a:bodyPr/>
                    <a:lstStyle/>
                    <a:p>
                      <a:pPr indent="0" lvl="0" marL="0" rtl="0" algn="l">
                        <a:spcBef>
                          <a:spcPts val="0"/>
                        </a:spcBef>
                        <a:spcAft>
                          <a:spcPts val="0"/>
                        </a:spcAft>
                        <a:buNone/>
                      </a:pPr>
                      <a:r>
                        <a:rPr lang="vi"/>
                        <a:t>obj.trylock(timeout, time unit)</a:t>
                      </a:r>
                      <a:endParaRPr/>
                    </a:p>
                  </a:txBody>
                  <a:tcPr marT="91425" marB="91425" marR="91425" marL="91425"/>
                </a:tc>
                <a:tc>
                  <a:txBody>
                    <a:bodyPr/>
                    <a:lstStyle/>
                    <a:p>
                      <a:pPr indent="0" lvl="0" marL="0" rtl="0" algn="l">
                        <a:spcBef>
                          <a:spcPts val="0"/>
                        </a:spcBef>
                        <a:spcAft>
                          <a:spcPts val="0"/>
                        </a:spcAft>
                        <a:buNone/>
                      </a:pPr>
                      <a:r>
                        <a:rPr lang="vi"/>
                        <a:t>đợi lock trong timeout, có trả về true, không nhận được lock thì trả về false</a:t>
                      </a:r>
                      <a:endParaRPr/>
                    </a:p>
                  </a:txBody>
                  <a:tcPr marT="91425" marB="91425" marR="91425" marL="91425"/>
                </a:tc>
              </a:tr>
              <a:tr h="381000">
                <a:tc>
                  <a:txBody>
                    <a:bodyPr/>
                    <a:lstStyle/>
                    <a:p>
                      <a:pPr indent="0" lvl="0" marL="0" rtl="0" algn="l">
                        <a:spcBef>
                          <a:spcPts val="0"/>
                        </a:spcBef>
                        <a:spcAft>
                          <a:spcPts val="0"/>
                        </a:spcAft>
                        <a:buNone/>
                      </a:pPr>
                      <a:r>
                        <a:rPr lang="vi"/>
                        <a:t>obj.getHoldCount()</a:t>
                      </a:r>
                      <a:endParaRPr/>
                    </a:p>
                  </a:txBody>
                  <a:tcPr marT="91425" marB="91425" marR="91425" marL="91425"/>
                </a:tc>
                <a:tc>
                  <a:txBody>
                    <a:bodyPr/>
                    <a:lstStyle/>
                    <a:p>
                      <a:pPr indent="0" lvl="0" marL="0" rtl="0" algn="l">
                        <a:spcBef>
                          <a:spcPts val="0"/>
                        </a:spcBef>
                        <a:spcAft>
                          <a:spcPts val="0"/>
                        </a:spcAft>
                        <a:buNone/>
                      </a:pPr>
                      <a:r>
                        <a:rPr lang="vi"/>
                        <a:t>xem Thread hiện tại đang cầm bao nhiêu hold count</a:t>
                      </a:r>
                      <a:endParaRPr/>
                    </a:p>
                  </a:txBody>
                  <a:tcPr marT="91425" marB="91425" marR="91425" marL="91425"/>
                </a:tc>
              </a:tr>
              <a:tr h="381000">
                <a:tc>
                  <a:txBody>
                    <a:bodyPr/>
                    <a:lstStyle/>
                    <a:p>
                      <a:pPr indent="0" lvl="0" marL="0" rtl="0" algn="l">
                        <a:spcBef>
                          <a:spcPts val="0"/>
                        </a:spcBef>
                        <a:spcAft>
                          <a:spcPts val="0"/>
                        </a:spcAft>
                        <a:buNone/>
                      </a:pPr>
                      <a:r>
                        <a:rPr lang="vi"/>
                        <a:t>obj.lockInterruptibly()</a:t>
                      </a:r>
                      <a:endParaRPr/>
                    </a:p>
                  </a:txBody>
                  <a:tcPr marT="91425" marB="91425" marR="91425" marL="91425"/>
                </a:tc>
                <a:tc>
                  <a:txBody>
                    <a:bodyPr/>
                    <a:lstStyle/>
                    <a:p>
                      <a:pPr indent="0" lvl="0" marL="0" rtl="0" algn="l">
                        <a:spcBef>
                          <a:spcPts val="0"/>
                        </a:spcBef>
                        <a:spcAft>
                          <a:spcPts val="0"/>
                        </a:spcAft>
                        <a:buNone/>
                      </a:pPr>
                      <a:r>
                        <a:rPr lang="vi"/>
                        <a:t>nhận lock nếu lock đang free. Nếu lock bị chiếm thì chờ. Nếu trong lúc chờ bị interrupt thì dừng</a:t>
                      </a:r>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Tại sao dùng ReentrantLock class</a:t>
            </a:r>
            <a:endParaRPr/>
          </a:p>
        </p:txBody>
      </p:sp>
      <p:sp>
        <p:nvSpPr>
          <p:cNvPr id="541" name="Google Shape;541;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Có thể kiểm soát số lần lock() và unlock() cũng như các Thread đang giữ lock</a:t>
            </a:r>
            <a:endParaRPr/>
          </a:p>
          <a:p>
            <a:pPr indent="-342900" lvl="0" marL="457200" rtl="0" algn="l">
              <a:spcBef>
                <a:spcPts val="0"/>
              </a:spcBef>
              <a:spcAft>
                <a:spcPts val="0"/>
              </a:spcAft>
              <a:buSzPts val="1800"/>
              <a:buChar char="-"/>
            </a:pPr>
            <a:r>
              <a:rPr lang="vi"/>
              <a:t>Có thể timeout khi một Thread chờ lock quá lâu</a:t>
            </a:r>
            <a:endParaRPr/>
          </a:p>
          <a:p>
            <a:pPr indent="-342900" lvl="0" marL="457200" rtl="0" algn="l">
              <a:spcBef>
                <a:spcPts val="0"/>
              </a:spcBef>
              <a:spcAft>
                <a:spcPts val="0"/>
              </a:spcAft>
              <a:buSzPts val="1800"/>
              <a:buChar char="-"/>
            </a:pPr>
            <a:r>
              <a:rPr lang="vi"/>
              <a:t>Có cơ chế tránh interrupt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ReadWriteLock</a:t>
            </a:r>
            <a:endParaRPr/>
          </a:p>
        </p:txBody>
      </p:sp>
      <p:sp>
        <p:nvSpPr>
          <p:cNvPr id="547" name="Google Shape;547;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Ý tưởng: </a:t>
            </a:r>
            <a:endParaRPr/>
          </a:p>
          <a:p>
            <a:pPr indent="-342900" lvl="0" marL="457200" rtl="0" algn="l">
              <a:spcBef>
                <a:spcPts val="1200"/>
              </a:spcBef>
              <a:spcAft>
                <a:spcPts val="0"/>
              </a:spcAft>
              <a:buSzPts val="1800"/>
              <a:buChar char="-"/>
            </a:pPr>
            <a:r>
              <a:rPr lang="vi"/>
              <a:t>nếu cho nhiều Thread đọc và viết cùng lúc vào một dữ liệu chung -&gt; dễ lấy sai dữ liệu</a:t>
            </a:r>
            <a:endParaRPr/>
          </a:p>
          <a:p>
            <a:pPr indent="-342900" lvl="0" marL="457200" rtl="0" algn="l">
              <a:spcBef>
                <a:spcPts val="0"/>
              </a:spcBef>
              <a:spcAft>
                <a:spcPts val="0"/>
              </a:spcAft>
              <a:buSzPts val="1800"/>
              <a:buChar char="-"/>
            </a:pPr>
            <a:r>
              <a:rPr lang="vi"/>
              <a:t>nếu lock đọc và viết bằng hàm synchronized -&gt; nếu không cần viết thì cũng chỉ có 1 Thread đọc được -&gt; không hiểu quả</a:t>
            </a:r>
            <a:endParaRPr/>
          </a:p>
          <a:p>
            <a:pPr indent="0" lvl="0" marL="457200" rtl="0" algn="l">
              <a:spcBef>
                <a:spcPts val="1200"/>
              </a:spcBef>
              <a:spcAft>
                <a:spcPts val="1200"/>
              </a:spcAft>
              <a:buNone/>
            </a:pPr>
            <a:r>
              <a:rPr lang="vi"/>
              <a:t>-&gt; cơ chế ReadWriteLock</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3" name="Google Shape;553;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4" name="Google Shape;554;p95"/>
          <p:cNvPicPr preferRelativeResize="0"/>
          <p:nvPr/>
        </p:nvPicPr>
        <p:blipFill>
          <a:blip r:embed="rId3">
            <a:alphaModFix/>
          </a:blip>
          <a:stretch>
            <a:fillRect/>
          </a:stretch>
        </p:blipFill>
        <p:spPr>
          <a:xfrm>
            <a:off x="482925" y="389550"/>
            <a:ext cx="8349375" cy="48216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Cơ chế ReadWriteLock</a:t>
            </a:r>
            <a:endParaRPr/>
          </a:p>
        </p:txBody>
      </p:sp>
      <p:sp>
        <p:nvSpPr>
          <p:cNvPr id="560" name="Google Shape;560;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Nếu có 1 Thread đang viết -&gt; không có Thread nào được truy cập vào vùng nhớ</a:t>
            </a:r>
            <a:endParaRPr/>
          </a:p>
          <a:p>
            <a:pPr indent="-342900" lvl="0" marL="457200" rtl="0" algn="l">
              <a:spcBef>
                <a:spcPts val="0"/>
              </a:spcBef>
              <a:spcAft>
                <a:spcPts val="0"/>
              </a:spcAft>
              <a:buSzPts val="1800"/>
              <a:buChar char="-"/>
            </a:pPr>
            <a:r>
              <a:rPr lang="vi"/>
              <a:t>Nếu không ai đang viết -&gt; có thể có nhiều Thread cùng vào đọc</a:t>
            </a:r>
            <a:endParaRPr/>
          </a:p>
          <a:p>
            <a:pPr indent="0" lvl="0" marL="457200" rtl="0" algn="l">
              <a:spcBef>
                <a:spcPts val="1200"/>
              </a:spcBef>
              <a:spcAft>
                <a:spcPts val="1200"/>
              </a:spcAft>
              <a:buNone/>
            </a:pPr>
            <a:r>
              <a:rPr lang="vi"/>
              <a:t>Note: ReadWriteLock chỉ hiệu quả nếu có nhiều Thread đọc và ít Thread viết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544775" y="466950"/>
            <a:ext cx="7832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vi">
                <a:latin typeface="Roboto Light"/>
                <a:ea typeface="Roboto Light"/>
                <a:cs typeface="Roboto Light"/>
                <a:sym typeface="Roboto Light"/>
              </a:rPr>
              <a:t>Trong trường hợp chúng ta muốn nhiều exception cùng được xử lý theo 1 logic code, chúng ta có thể viết như sau.</a:t>
            </a:r>
            <a:endParaRPr>
              <a:latin typeface="Roboto Light"/>
              <a:ea typeface="Roboto Light"/>
              <a:cs typeface="Roboto Light"/>
              <a:sym typeface="Roboto Light"/>
            </a:endParaRPr>
          </a:p>
        </p:txBody>
      </p:sp>
      <p:pic>
        <p:nvPicPr>
          <p:cNvPr id="102" name="Google Shape;102;p21"/>
          <p:cNvPicPr preferRelativeResize="0"/>
          <p:nvPr/>
        </p:nvPicPr>
        <p:blipFill rotWithShape="1">
          <a:blip r:embed="rId3">
            <a:alphaModFix/>
          </a:blip>
          <a:srcRect b="7561" l="0" r="6699" t="0"/>
          <a:stretch/>
        </p:blipFill>
        <p:spPr>
          <a:xfrm>
            <a:off x="1213650" y="1294800"/>
            <a:ext cx="4531226" cy="203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