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Nuni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fntdata"/><Relationship Id="rId47" Type="http://schemas.openxmlformats.org/officeDocument/2006/relationships/font" Target="fonts/Nunito-regular.fntdata"/><Relationship Id="rId49"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bf9d2d12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bf9d2d1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bf9d2d1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bf9d2d1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f4c829c31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f4c829c3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f4c829c31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f4c829c31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f4c829c31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f4c829c3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f4c829c31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f4c829c31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bf9d2d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bf9d2d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bf9d2d1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bf9d2d1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f4c829c31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f4c829c3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f4c829c31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f4c829c31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f4c829c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f4c829c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vi"/>
              <a:t>compiling computer source code into binary code, packaging binary code, and running automated tests .</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f4c829c3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f4c829c3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f4c829c3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f4c829c3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f4c829c3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f4c829c3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f4c829c3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f4c829c3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f4c829c31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f4c829c31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f4c829c31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f4c829c3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f4c829c3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f4c829c3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f4c829c3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f4c829c3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f4c829c3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f4c829c3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f4c829c3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f4c829c3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74a117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f74a117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f4c829c31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f4c829c31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f4c829c3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f4c829c3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f4c829c31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f4c829c31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f4c829c31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f4c829c31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f4c829c31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f4c829c31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0450290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0450290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0450290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0450290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04502901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04502901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04502901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04502901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04502901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04502901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4c829c3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4c829c3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050">
                <a:solidFill>
                  <a:srgbClr val="333333"/>
                </a:solidFill>
                <a:highlight>
                  <a:srgbClr val="FFFFFF"/>
                </a:highlight>
              </a:rPr>
              <a:t>Maven builds a project using its project object model (POM) and a set of plugins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04502901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04502901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04502901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04502901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74a117d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74a117d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4c829c3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f4c829c3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f4c829c3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f4c829c3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f4c829c3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f4c829c3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f4c829c3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f4c829c3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wrike.com/project-management-guide/faq/what-is-a-dependency-in-project-managemen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02375" y="1568475"/>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sz="5000"/>
              <a:t>Maven</a:t>
            </a:r>
            <a:endParaRPr sz="50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283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How to install ?</a:t>
            </a:r>
            <a:endParaRPr/>
          </a:p>
        </p:txBody>
      </p:sp>
      <p:pic>
        <p:nvPicPr>
          <p:cNvPr id="190" name="Google Shape;190;p22"/>
          <p:cNvPicPr preferRelativeResize="0"/>
          <p:nvPr/>
        </p:nvPicPr>
        <p:blipFill>
          <a:blip r:embed="rId3">
            <a:alphaModFix/>
          </a:blip>
          <a:stretch>
            <a:fillRect/>
          </a:stretch>
        </p:blipFill>
        <p:spPr>
          <a:xfrm>
            <a:off x="427325" y="1206138"/>
            <a:ext cx="8480347" cy="298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6" name="Google Shape;196;p23"/>
          <p:cNvPicPr preferRelativeResize="0"/>
          <p:nvPr/>
        </p:nvPicPr>
        <p:blipFill>
          <a:blip r:embed="rId3">
            <a:alphaModFix/>
          </a:blip>
          <a:stretch>
            <a:fillRect/>
          </a:stretch>
        </p:blipFill>
        <p:spPr>
          <a:xfrm>
            <a:off x="225325" y="261201"/>
            <a:ext cx="4861751" cy="1921400"/>
          </a:xfrm>
          <a:prstGeom prst="rect">
            <a:avLst/>
          </a:prstGeom>
          <a:noFill/>
          <a:ln>
            <a:noFill/>
          </a:ln>
        </p:spPr>
      </p:pic>
      <p:pic>
        <p:nvPicPr>
          <p:cNvPr id="197" name="Google Shape;197;p23"/>
          <p:cNvPicPr preferRelativeResize="0"/>
          <p:nvPr/>
        </p:nvPicPr>
        <p:blipFill>
          <a:blip r:embed="rId4">
            <a:alphaModFix/>
          </a:blip>
          <a:stretch>
            <a:fillRect/>
          </a:stretch>
        </p:blipFill>
        <p:spPr>
          <a:xfrm>
            <a:off x="5147350" y="261200"/>
            <a:ext cx="3786275" cy="4140650"/>
          </a:xfrm>
          <a:prstGeom prst="rect">
            <a:avLst/>
          </a:prstGeom>
          <a:noFill/>
          <a:ln>
            <a:noFill/>
          </a:ln>
        </p:spPr>
      </p:pic>
      <p:pic>
        <p:nvPicPr>
          <p:cNvPr id="198" name="Google Shape;198;p23"/>
          <p:cNvPicPr preferRelativeResize="0"/>
          <p:nvPr/>
        </p:nvPicPr>
        <p:blipFill>
          <a:blip r:embed="rId5">
            <a:alphaModFix/>
          </a:blip>
          <a:stretch>
            <a:fillRect/>
          </a:stretch>
        </p:blipFill>
        <p:spPr>
          <a:xfrm>
            <a:off x="175100" y="3037753"/>
            <a:ext cx="4861750" cy="9878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Similar Java build automation tools</a:t>
            </a:r>
            <a:endParaRPr/>
          </a:p>
        </p:txBody>
      </p:sp>
      <p:sp>
        <p:nvSpPr>
          <p:cNvPr id="204" name="Google Shape;204;p24"/>
          <p:cNvSpPr txBox="1"/>
          <p:nvPr>
            <p:ph idx="1" type="body"/>
          </p:nvPr>
        </p:nvSpPr>
        <p:spPr>
          <a:xfrm>
            <a:off x="819150" y="1868525"/>
            <a:ext cx="7505700" cy="25398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vi" sz="3000"/>
              <a:t>Apache Ant</a:t>
            </a:r>
            <a:endParaRPr sz="3000"/>
          </a:p>
          <a:p>
            <a:pPr indent="-419100" lvl="0" marL="457200" rtl="0" algn="l">
              <a:spcBef>
                <a:spcPts val="0"/>
              </a:spcBef>
              <a:spcAft>
                <a:spcPts val="0"/>
              </a:spcAft>
              <a:buSzPts val="3000"/>
              <a:buChar char="-"/>
            </a:pPr>
            <a:r>
              <a:rPr lang="vi" sz="3000"/>
              <a:t>Gradle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768925" y="443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Apache Ant (“Another Neat Tool”)</a:t>
            </a:r>
            <a:endParaRPr/>
          </a:p>
        </p:txBody>
      </p:sp>
      <p:sp>
        <p:nvSpPr>
          <p:cNvPr id="210" name="Google Shape;210;p25"/>
          <p:cNvSpPr txBox="1"/>
          <p:nvPr>
            <p:ph idx="1" type="body"/>
          </p:nvPr>
        </p:nvSpPr>
        <p:spPr>
          <a:xfrm>
            <a:off x="819150" y="1466700"/>
            <a:ext cx="7505700" cy="2972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vi" sz="2400"/>
              <a:t>Apache Ant is a Java library . It was initially part of Apache Tomcat codebase and was released as a standalone project in 2000.</a:t>
            </a:r>
            <a:endParaRPr sz="2400"/>
          </a:p>
          <a:p>
            <a:pPr indent="-381000" lvl="0" marL="457200" rtl="0" algn="l">
              <a:spcBef>
                <a:spcPts val="0"/>
              </a:spcBef>
              <a:spcAft>
                <a:spcPts val="0"/>
              </a:spcAft>
              <a:buSzPts val="2400"/>
              <a:buChar char="-"/>
            </a:pPr>
            <a:r>
              <a:rPr lang="vi" sz="2400"/>
              <a:t>Ant build files are written in XML, and by convention, they're called build.xml.</a:t>
            </a:r>
            <a:endParaRPr sz="2400"/>
          </a:p>
          <a:p>
            <a:pPr indent="-381000" lvl="0" marL="457200" rtl="0" algn="l">
              <a:spcBef>
                <a:spcPts val="0"/>
              </a:spcBef>
              <a:spcAft>
                <a:spcPts val="0"/>
              </a:spcAft>
              <a:buSzPts val="2400"/>
              <a:buChar char="-"/>
            </a:pPr>
            <a:r>
              <a:rPr lang="vi" sz="2400"/>
              <a:t>Different phases of a build process are called “targets”.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232023" y="303100"/>
            <a:ext cx="4717872" cy="4297900"/>
          </a:xfrm>
          <a:prstGeom prst="rect">
            <a:avLst/>
          </a:prstGeom>
          <a:noFill/>
          <a:ln>
            <a:noFill/>
          </a:ln>
        </p:spPr>
      </p:pic>
      <p:sp>
        <p:nvSpPr>
          <p:cNvPr id="216" name="Google Shape;216;p26"/>
          <p:cNvSpPr txBox="1"/>
          <p:nvPr/>
        </p:nvSpPr>
        <p:spPr>
          <a:xfrm>
            <a:off x="5073025" y="1506900"/>
            <a:ext cx="3201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highlight>
                  <a:srgbClr val="FFFFFF"/>
                </a:highlight>
                <a:latin typeface="Calibri"/>
                <a:ea typeface="Calibri"/>
                <a:cs typeface="Calibri"/>
                <a:sym typeface="Calibri"/>
              </a:rPr>
              <a:t>An example of a build.xml file for a simple Java project with the HelloWorld main class .</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 type="body"/>
          </p:nvPr>
        </p:nvSpPr>
        <p:spPr>
          <a:xfrm>
            <a:off x="819150" y="512350"/>
            <a:ext cx="7505700" cy="39264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vi" sz="2400"/>
              <a:t>The main benefit of Ant is its flexibility. Ant doesn't impose any coding conventions or project structures. </a:t>
            </a:r>
            <a:endParaRPr sz="2400"/>
          </a:p>
          <a:p>
            <a:pPr indent="-381000" lvl="0" marL="457200" rtl="0" algn="l">
              <a:spcBef>
                <a:spcPts val="0"/>
              </a:spcBef>
              <a:spcAft>
                <a:spcPts val="0"/>
              </a:spcAft>
              <a:buSzPts val="2400"/>
              <a:buChar char="-"/>
            </a:pPr>
            <a:r>
              <a:rPr lang="vi" sz="2400"/>
              <a:t>Consequently, this means that Ant requires developers to write all the commands by themselves, which sometimes leads to huge XML build files that are hard to maintain.</a:t>
            </a:r>
            <a:endParaRPr sz="2400"/>
          </a:p>
          <a:p>
            <a:pPr indent="0" lvl="0" marL="457200" rtl="0" algn="l">
              <a:spcBef>
                <a:spcPts val="1200"/>
              </a:spcBef>
              <a:spcAft>
                <a:spcPts val="0"/>
              </a:spcAft>
              <a:buNone/>
            </a:pPr>
            <a:r>
              <a:rPr lang="vi" sz="2400"/>
              <a:t>( Maven relies on conventions and provides predefined commands (goals) ) </a:t>
            </a:r>
            <a:endParaRPr sz="2400"/>
          </a:p>
          <a:p>
            <a:pPr indent="-381000" lvl="0" marL="457200" rtl="0" algn="l">
              <a:spcBef>
                <a:spcPts val="1200"/>
              </a:spcBef>
              <a:spcAft>
                <a:spcPts val="0"/>
              </a:spcAft>
              <a:buSzPts val="2400"/>
              <a:buChar char="-"/>
            </a:pPr>
            <a:r>
              <a:rPr lang="vi" sz="2400"/>
              <a:t>Had no built-in support for dependency management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403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Gradle</a:t>
            </a:r>
            <a:endParaRPr/>
          </a:p>
        </p:txBody>
      </p:sp>
      <p:sp>
        <p:nvSpPr>
          <p:cNvPr id="227" name="Google Shape;227;p28"/>
          <p:cNvSpPr txBox="1"/>
          <p:nvPr>
            <p:ph idx="1" type="body"/>
          </p:nvPr>
        </p:nvSpPr>
        <p:spPr>
          <a:xfrm>
            <a:off x="819150" y="1064875"/>
            <a:ext cx="7505700" cy="337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sz="1800"/>
              <a:t>Gradle was built upon the concepts of Ant and Maven.</a:t>
            </a:r>
            <a:endParaRPr sz="1800"/>
          </a:p>
          <a:p>
            <a:pPr indent="-342900" lvl="0" marL="457200" rtl="0" algn="l">
              <a:spcBef>
                <a:spcPts val="0"/>
              </a:spcBef>
              <a:spcAft>
                <a:spcPts val="0"/>
              </a:spcAft>
              <a:buSzPts val="1800"/>
              <a:buChar char="-"/>
            </a:pPr>
            <a:r>
              <a:rPr lang="vi" sz="1800"/>
              <a:t>It doesn’t use XML files but uses a Groovy-based Domain-specific language(DSL) for creating project structure.</a:t>
            </a:r>
            <a:endParaRPr sz="1800"/>
          </a:p>
          <a:p>
            <a:pPr indent="-342900" lvl="0" marL="457200" rtl="0" algn="l">
              <a:spcBef>
                <a:spcPts val="0"/>
              </a:spcBef>
              <a:spcAft>
                <a:spcPts val="0"/>
              </a:spcAft>
              <a:buSzPts val="1800"/>
              <a:buChar char="-"/>
            </a:pPr>
            <a:r>
              <a:rPr lang="vi" sz="1800"/>
              <a:t>Gradle is based on a graph of task dependencies – in which tasks are the things that do the work – while Maven is based on a fixed and linear model of phases. With Maven, goals are attached to project phases, and goals serve a similar function to Gradle ’s tasks, being the “things that do the work.”</a:t>
            </a:r>
            <a:endParaRPr sz="1800"/>
          </a:p>
          <a:p>
            <a:pPr indent="-342900" lvl="0" marL="457200" rtl="0" algn="l">
              <a:spcBef>
                <a:spcPts val="0"/>
              </a:spcBef>
              <a:spcAft>
                <a:spcPts val="0"/>
              </a:spcAft>
              <a:buSzPts val="1800"/>
              <a:buChar char="-"/>
            </a:pPr>
            <a:r>
              <a:rPr lang="vi" sz="1800"/>
              <a:t>https://dzone.com/articles/gradle-vs-maven</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9"/>
          <p:cNvPicPr preferRelativeResize="0"/>
          <p:nvPr/>
        </p:nvPicPr>
        <p:blipFill>
          <a:blip r:embed="rId3">
            <a:alphaModFix/>
          </a:blip>
          <a:stretch>
            <a:fillRect/>
          </a:stretch>
        </p:blipFill>
        <p:spPr>
          <a:xfrm>
            <a:off x="215850" y="180825"/>
            <a:ext cx="4147876" cy="4863926"/>
          </a:xfrm>
          <a:prstGeom prst="rect">
            <a:avLst/>
          </a:prstGeom>
          <a:noFill/>
          <a:ln>
            <a:noFill/>
          </a:ln>
        </p:spPr>
      </p:pic>
      <p:pic>
        <p:nvPicPr>
          <p:cNvPr id="233" name="Google Shape;233;p29"/>
          <p:cNvPicPr preferRelativeResize="0"/>
          <p:nvPr/>
        </p:nvPicPr>
        <p:blipFill>
          <a:blip r:embed="rId4">
            <a:alphaModFix/>
          </a:blip>
          <a:stretch>
            <a:fillRect/>
          </a:stretch>
        </p:blipFill>
        <p:spPr>
          <a:xfrm>
            <a:off x="4685200" y="1475476"/>
            <a:ext cx="4147875" cy="237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POM là gì</a:t>
            </a:r>
            <a:endParaRPr/>
          </a:p>
        </p:txBody>
      </p:sp>
      <p:sp>
        <p:nvSpPr>
          <p:cNvPr id="239" name="Google Shape;239;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POM là một file xml chứa thông tin về các thông tin và cấu hình của project. Các thông tin này có thể bao gồm đường dẫn src, plugin, các dependency ngoài mà project sử dụng….</a:t>
            </a:r>
            <a:endParaRPr/>
          </a:p>
          <a:p>
            <a:pPr indent="0" lvl="0" marL="0" rtl="0" algn="l">
              <a:spcBef>
                <a:spcPts val="1200"/>
              </a:spcBef>
              <a:spcAft>
                <a:spcPts val="1200"/>
              </a:spcAft>
              <a:buNone/>
            </a:pPr>
            <a:r>
              <a:rPr lang="vi"/>
              <a:t>Mỗi một project có một pom.xml đặt ở root directory.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Super POM</a:t>
            </a:r>
            <a:endParaRPr/>
          </a:p>
        </p:txBody>
      </p:sp>
      <p:sp>
        <p:nvSpPr>
          <p:cNvPr id="245" name="Google Shape;245;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Super POM là file POM chứa các default config và tất cả các file POM kế thừa các config này. Khi muốn override lại một config nào đấy file POM cần phải định nghĩa lại phần cần config.</a:t>
            </a:r>
            <a:endParaRPr/>
          </a:p>
          <a:p>
            <a:pPr indent="0" lvl="0" marL="0" rtl="0" algn="l">
              <a:spcBef>
                <a:spcPts val="1200"/>
              </a:spcBef>
              <a:spcAft>
                <a:spcPts val="1200"/>
              </a:spcAft>
              <a:buNone/>
            </a:pPr>
            <a:r>
              <a:rPr lang="vi"/>
              <a:t>File super POM chi tiết tại https://maven.apache.org/ref/3.6.3/maven-model-builder/super-pom.html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4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What is Maven ?</a:t>
            </a:r>
            <a:endParaRPr/>
          </a:p>
        </p:txBody>
      </p:sp>
      <p:sp>
        <p:nvSpPr>
          <p:cNvPr id="135" name="Google Shape;135;p14"/>
          <p:cNvSpPr txBox="1"/>
          <p:nvPr>
            <p:ph idx="1" type="body"/>
          </p:nvPr>
        </p:nvSpPr>
        <p:spPr>
          <a:xfrm>
            <a:off x="819150" y="1056350"/>
            <a:ext cx="7505700" cy="37782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vi" sz="2400"/>
              <a:t>Maven is a build automation tool used primarily for Java projects.</a:t>
            </a:r>
            <a:endParaRPr sz="2400"/>
          </a:p>
          <a:p>
            <a:pPr indent="-381000" lvl="0" marL="457200" rtl="0" algn="l">
              <a:spcBef>
                <a:spcPts val="0"/>
              </a:spcBef>
              <a:spcAft>
                <a:spcPts val="0"/>
              </a:spcAft>
              <a:buSzPts val="2400"/>
              <a:buChar char="-"/>
            </a:pPr>
            <a:r>
              <a:rPr lang="vi" sz="2400"/>
              <a:t>Maven can be considered a plugin execution framework, since all work is done by plugins. Maven supports a wide range of available plugins, and each of them can be additionally configured .</a:t>
            </a:r>
            <a:endParaRPr sz="2400"/>
          </a:p>
          <a:p>
            <a:pPr indent="-381000" lvl="0" marL="457200" rtl="0" algn="l">
              <a:spcBef>
                <a:spcPts val="0"/>
              </a:spcBef>
              <a:spcAft>
                <a:spcPts val="0"/>
              </a:spcAft>
              <a:buSzPts val="2400"/>
              <a:buChar char="-"/>
            </a:pPr>
            <a:r>
              <a:rPr lang="vi" sz="2400"/>
              <a:t>Maven can also be used to build and manage projects written in C#, Ruby, Scala, and other languages</a:t>
            </a:r>
            <a:endParaRPr sz="2400"/>
          </a:p>
          <a:p>
            <a:pPr indent="0" lvl="0" marL="0" rtl="0" algn="l">
              <a:spcBef>
                <a:spcPts val="1200"/>
              </a:spcBef>
              <a:spcAft>
                <a:spcPts val="12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Minimal POM</a:t>
            </a:r>
            <a:endParaRPr/>
          </a:p>
        </p:txBody>
      </p:sp>
      <p:sp>
        <p:nvSpPr>
          <p:cNvPr id="251" name="Google Shape;251;p3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Minimal POM miêu tả một file pom.xml tối thiểu</a:t>
            </a:r>
            <a:endParaRPr/>
          </a:p>
        </p:txBody>
      </p:sp>
      <p:pic>
        <p:nvPicPr>
          <p:cNvPr id="252" name="Google Shape;252;p32"/>
          <p:cNvPicPr preferRelativeResize="0"/>
          <p:nvPr/>
        </p:nvPicPr>
        <p:blipFill>
          <a:blip r:embed="rId3">
            <a:alphaModFix/>
          </a:blip>
          <a:stretch>
            <a:fillRect/>
          </a:stretch>
        </p:blipFill>
        <p:spPr>
          <a:xfrm>
            <a:off x="478025" y="1366400"/>
            <a:ext cx="7847776" cy="221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700750" y="349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tag hay sử dụng</a:t>
            </a:r>
            <a:endParaRPr/>
          </a:p>
        </p:txBody>
      </p:sp>
      <p:sp>
        <p:nvSpPr>
          <p:cNvPr id="258" name="Google Shape;258;p33"/>
          <p:cNvSpPr txBox="1"/>
          <p:nvPr>
            <p:ph idx="4294967295" type="body"/>
          </p:nvPr>
        </p:nvSpPr>
        <p:spPr>
          <a:xfrm>
            <a:off x="370025" y="1229975"/>
            <a:ext cx="84624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groupID: mô tả một unique ID của tổ chức hoặc của project open source.</a:t>
            </a:r>
            <a:endParaRPr/>
          </a:p>
          <a:p>
            <a:pPr indent="-311150" lvl="0" marL="457200" rtl="0" algn="l">
              <a:spcBef>
                <a:spcPts val="0"/>
              </a:spcBef>
              <a:spcAft>
                <a:spcPts val="0"/>
              </a:spcAft>
              <a:buSzPts val="1300"/>
              <a:buChar char="-"/>
            </a:pPr>
            <a:r>
              <a:rPr lang="vi"/>
              <a:t>artifactID: tên project đang xây dựng</a:t>
            </a:r>
            <a:endParaRPr/>
          </a:p>
          <a:p>
            <a:pPr indent="-311150" lvl="0" marL="457200" rtl="0" algn="l">
              <a:spcBef>
                <a:spcPts val="0"/>
              </a:spcBef>
              <a:spcAft>
                <a:spcPts val="0"/>
              </a:spcAft>
              <a:buSzPts val="1300"/>
              <a:buChar char="-"/>
            </a:pPr>
            <a:r>
              <a:rPr lang="vi"/>
              <a:t>version: phiên bản hiện tại của project</a:t>
            </a:r>
            <a:endParaRPr/>
          </a:p>
          <a:p>
            <a:pPr indent="-311150" lvl="0" marL="457200" rtl="0" algn="l">
              <a:spcBef>
                <a:spcPts val="0"/>
              </a:spcBef>
              <a:spcAft>
                <a:spcPts val="0"/>
              </a:spcAft>
              <a:buSzPts val="1300"/>
              <a:buChar char="-"/>
            </a:pPr>
            <a:r>
              <a:rPr lang="vi"/>
              <a:t>properties: ghi ra các thuộc tính của file POM. Access các thuộc tính này bằng cấu trúc ${}</a:t>
            </a:r>
            <a:endParaRPr/>
          </a:p>
          <a:p>
            <a:pPr indent="-311150" lvl="0" marL="457200" rtl="0" algn="l">
              <a:spcBef>
                <a:spcPts val="0"/>
              </a:spcBef>
              <a:spcAft>
                <a:spcPts val="0"/>
              </a:spcAft>
              <a:buSzPts val="1300"/>
              <a:buChar char="-"/>
            </a:pPr>
            <a:r>
              <a:rPr lang="vi"/>
              <a:t>dependencies: liệt kê các library được sử dụng trong project, thể hiện dưới dạng các dependency.</a:t>
            </a:r>
            <a:endParaRPr/>
          </a:p>
          <a:p>
            <a:pPr indent="-311150" lvl="0" marL="457200" rtl="0" algn="l">
              <a:spcBef>
                <a:spcPts val="0"/>
              </a:spcBef>
              <a:spcAft>
                <a:spcPts val="0"/>
              </a:spcAft>
              <a:buSzPts val="1300"/>
              <a:buChar char="-"/>
            </a:pPr>
            <a:r>
              <a:rPr lang="vi"/>
              <a:t>parent: liên kết các project cha với project con. Các dependency và properties của cha có trong của con</a:t>
            </a:r>
            <a:endParaRPr/>
          </a:p>
          <a:p>
            <a:pPr indent="-311150" lvl="0" marL="457200" rtl="0" algn="l">
              <a:spcBef>
                <a:spcPts val="0"/>
              </a:spcBef>
              <a:spcAft>
                <a:spcPts val="0"/>
              </a:spcAft>
              <a:buSzPts val="1300"/>
              <a:buChar char="-"/>
            </a:pPr>
            <a:r>
              <a:rPr lang="vi"/>
              <a:t>profile: tạo các cấu hình khác nhau cho các môi trường khác nhau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Build lifecycles, phases and goals</a:t>
            </a:r>
            <a:endParaRPr/>
          </a:p>
        </p:txBody>
      </p:sp>
      <p:sp>
        <p:nvSpPr>
          <p:cNvPr id="264" name="Google Shape;264;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 build một project theo trình tự một build lifecycle. Build lifecycle được chia thành các build phase Các build lifecycle được thực hiện độc lập với nhau. Có 3 built-in life-cycle:</a:t>
            </a:r>
            <a:endParaRPr/>
          </a:p>
          <a:p>
            <a:pPr indent="-311150" lvl="0" marL="457200" rtl="0" algn="l">
              <a:spcBef>
                <a:spcPts val="1200"/>
              </a:spcBef>
              <a:spcAft>
                <a:spcPts val="0"/>
              </a:spcAft>
              <a:buSzPts val="1300"/>
              <a:buChar char="-"/>
            </a:pPr>
            <a:r>
              <a:rPr lang="vi"/>
              <a:t>default: xử lý các công việc liên quan đến build project</a:t>
            </a:r>
            <a:endParaRPr/>
          </a:p>
          <a:p>
            <a:pPr indent="-311150" lvl="0" marL="457200" rtl="0" algn="l">
              <a:spcBef>
                <a:spcPts val="0"/>
              </a:spcBef>
              <a:spcAft>
                <a:spcPts val="0"/>
              </a:spcAft>
              <a:buSzPts val="1300"/>
              <a:buChar char="-"/>
            </a:pPr>
            <a:r>
              <a:rPr lang="vi"/>
              <a:t>clean: xóa các file cũ (file target)</a:t>
            </a:r>
            <a:endParaRPr/>
          </a:p>
          <a:p>
            <a:pPr indent="-311150" lvl="0" marL="457200" rtl="0" algn="l">
              <a:spcBef>
                <a:spcPts val="0"/>
              </a:spcBef>
              <a:spcAft>
                <a:spcPts val="0"/>
              </a:spcAft>
              <a:buSzPts val="1300"/>
              <a:buChar char="-"/>
            </a:pPr>
            <a:r>
              <a:rPr lang="vi"/>
              <a:t>site: tạo site cho project, các site này ghi thông tin về file POM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Build phase</a:t>
            </a:r>
            <a:endParaRPr/>
          </a:p>
        </p:txBody>
      </p:sp>
      <p:sp>
        <p:nvSpPr>
          <p:cNvPr id="270" name="Google Shape;270;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vi"/>
              <a:t>build phase được chia thành các build goal. Trước khi thực hiện một build phase, Maven sẽ thực hiện tất cả các build phase trước build phase được gọi.</a:t>
            </a:r>
            <a:endParaRPr/>
          </a:p>
          <a:p>
            <a:pPr indent="0" lvl="0" marL="0" rtl="0" algn="l">
              <a:spcBef>
                <a:spcPts val="1200"/>
              </a:spcBef>
              <a:spcAft>
                <a:spcPts val="0"/>
              </a:spcAft>
              <a:buNone/>
            </a:pPr>
            <a:r>
              <a:rPr lang="vi"/>
              <a:t>Default lifecycle là lifecycle được sử dụng nhiều nhất. Default lifecycle bao gồm các build phase:</a:t>
            </a:r>
            <a:endParaRPr/>
          </a:p>
          <a:p>
            <a:pPr indent="-298767" lvl="0" marL="457200" rtl="0" algn="l">
              <a:spcBef>
                <a:spcPts val="1200"/>
              </a:spcBef>
              <a:spcAft>
                <a:spcPts val="0"/>
              </a:spcAft>
              <a:buSzPct val="100000"/>
              <a:buChar char="-"/>
            </a:pPr>
            <a:r>
              <a:rPr lang="vi"/>
              <a:t>validate: validate project</a:t>
            </a:r>
            <a:endParaRPr/>
          </a:p>
          <a:p>
            <a:pPr indent="-298767" lvl="0" marL="457200" rtl="0" algn="l">
              <a:spcBef>
                <a:spcPts val="0"/>
              </a:spcBef>
              <a:spcAft>
                <a:spcPts val="0"/>
              </a:spcAft>
              <a:buSzPct val="100000"/>
              <a:buChar char="-"/>
            </a:pPr>
            <a:r>
              <a:rPr lang="vi"/>
              <a:t>compile: compile src code</a:t>
            </a:r>
            <a:endParaRPr/>
          </a:p>
          <a:p>
            <a:pPr indent="-298767" lvl="0" marL="457200" rtl="0" algn="l">
              <a:spcBef>
                <a:spcPts val="0"/>
              </a:spcBef>
              <a:spcAft>
                <a:spcPts val="0"/>
              </a:spcAft>
              <a:buSzPct val="100000"/>
              <a:buChar char="-"/>
            </a:pPr>
            <a:r>
              <a:rPr lang="vi"/>
              <a:t>test: chạy unit test trên src code đã được compile</a:t>
            </a:r>
            <a:endParaRPr/>
          </a:p>
          <a:p>
            <a:pPr indent="-298767" lvl="0" marL="457200" rtl="0" algn="l">
              <a:spcBef>
                <a:spcPts val="0"/>
              </a:spcBef>
              <a:spcAft>
                <a:spcPts val="0"/>
              </a:spcAft>
              <a:buSzPct val="100000"/>
              <a:buChar char="-"/>
            </a:pPr>
            <a:r>
              <a:rPr lang="vi"/>
              <a:t>package: pack file compile lại, thường thành file JAR</a:t>
            </a:r>
            <a:endParaRPr/>
          </a:p>
          <a:p>
            <a:pPr indent="-298767" lvl="0" marL="457200" rtl="0" algn="l">
              <a:spcBef>
                <a:spcPts val="0"/>
              </a:spcBef>
              <a:spcAft>
                <a:spcPts val="0"/>
              </a:spcAft>
              <a:buSzPct val="100000"/>
              <a:buChar char="-"/>
            </a:pPr>
            <a:r>
              <a:rPr lang="vi"/>
              <a:t>verify: chạy và kiểm tra các integration test</a:t>
            </a:r>
            <a:endParaRPr/>
          </a:p>
          <a:p>
            <a:pPr indent="-298767" lvl="0" marL="457200" rtl="0" algn="l">
              <a:spcBef>
                <a:spcPts val="0"/>
              </a:spcBef>
              <a:spcAft>
                <a:spcPts val="0"/>
              </a:spcAft>
              <a:buSzPct val="100000"/>
              <a:buChar char="-"/>
            </a:pPr>
            <a:r>
              <a:rPr lang="vi"/>
              <a:t>install: cài đặt package trên local repo</a:t>
            </a:r>
            <a:endParaRPr/>
          </a:p>
          <a:p>
            <a:pPr indent="-298767" lvl="0" marL="457200" rtl="0" algn="l">
              <a:spcBef>
                <a:spcPts val="0"/>
              </a:spcBef>
              <a:spcAft>
                <a:spcPts val="0"/>
              </a:spcAft>
              <a:buSzPct val="100000"/>
              <a:buChar char="-"/>
            </a:pPr>
            <a:r>
              <a:rPr lang="vi"/>
              <a:t>deploy: deploy một remote repo</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Build goal</a:t>
            </a:r>
            <a:endParaRPr/>
          </a:p>
        </p:txBody>
      </p:sp>
      <p:sp>
        <p:nvSpPr>
          <p:cNvPr id="276" name="Google Shape;276;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Goals là một task cụ thể được thực hiện trong lifecycle . Một goal có thể được gắn vào một hay nhiều build phase.</a:t>
            </a:r>
            <a:endParaRPr/>
          </a:p>
          <a:p>
            <a:pPr indent="0" lvl="0" marL="0" rtl="0" algn="l">
              <a:spcBef>
                <a:spcPts val="1200"/>
              </a:spcBef>
              <a:spcAft>
                <a:spcPts val="1200"/>
              </a:spcAft>
              <a:buNone/>
            </a:pPr>
            <a:r>
              <a:rPr lang="vi"/>
              <a:t>Để thực hiện một goal, có thể gọi build phase mà goal đấy được gắn vào hoặc gọi trực tiếp goal trên cmd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Build plugin</a:t>
            </a:r>
            <a:endParaRPr/>
          </a:p>
        </p:txBody>
      </p:sp>
      <p:sp>
        <p:nvSpPr>
          <p:cNvPr id="282" name="Google Shape;282;p37"/>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Plugin được dùng để cung cấp các goals cho Maven. </a:t>
            </a:r>
            <a:endParaRPr/>
          </a:p>
          <a:p>
            <a:pPr indent="0" lvl="0" marL="0" rtl="0" algn="l">
              <a:spcBef>
                <a:spcPts val="1200"/>
              </a:spcBef>
              <a:spcAft>
                <a:spcPts val="1200"/>
              </a:spcAft>
              <a:buNone/>
            </a:pPr>
            <a:r>
              <a:rPr lang="vi"/>
              <a:t>Ta có thể chạy nhiều goal trong một phase. Sử dụng thẻ execution để quản lý thông tin như config, tên các goals muốn dùng, phase muốn chạy các goal	</a:t>
            </a:r>
            <a:endParaRPr/>
          </a:p>
        </p:txBody>
      </p:sp>
      <p:pic>
        <p:nvPicPr>
          <p:cNvPr id="283" name="Google Shape;283;p37"/>
          <p:cNvPicPr preferRelativeResize="0"/>
          <p:nvPr/>
        </p:nvPicPr>
        <p:blipFill>
          <a:blip r:embed="rId3">
            <a:alphaModFix/>
          </a:blip>
          <a:stretch>
            <a:fillRect/>
          </a:stretch>
        </p:blipFill>
        <p:spPr>
          <a:xfrm>
            <a:off x="4706825" y="1340978"/>
            <a:ext cx="3966776" cy="3012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Build profile</a:t>
            </a:r>
            <a:endParaRPr/>
          </a:p>
        </p:txBody>
      </p:sp>
      <p:sp>
        <p:nvSpPr>
          <p:cNvPr id="289" name="Google Shape;289;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vi"/>
              <a:t>Profile trong maven là tập cấu hình thay thế cho tập cấu hình default. Sử dụng profile để customize một build trong các môi trường khác nhau.</a:t>
            </a:r>
            <a:endParaRPr/>
          </a:p>
          <a:p>
            <a:pPr indent="0" lvl="0" marL="0" rtl="0" algn="l">
              <a:spcBef>
                <a:spcPts val="1200"/>
              </a:spcBef>
              <a:spcAft>
                <a:spcPts val="0"/>
              </a:spcAft>
              <a:buNone/>
            </a:pPr>
            <a:r>
              <a:rPr lang="vi"/>
              <a:t>Trigger một profile bằng cách sử dụng thẻ &lt;activation&gt; hoặc chỉnh sửa active profile trong file setting</a:t>
            </a:r>
            <a:endParaRPr/>
          </a:p>
          <a:p>
            <a:pPr indent="0" lvl="0" marL="0" rtl="0" algn="l">
              <a:spcBef>
                <a:spcPts val="1200"/>
              </a:spcBef>
              <a:spcAft>
                <a:spcPts val="0"/>
              </a:spcAft>
              <a:buNone/>
            </a:pPr>
            <a:r>
              <a:rPr lang="vi"/>
              <a:t>Scope của profile: </a:t>
            </a:r>
            <a:endParaRPr/>
          </a:p>
          <a:p>
            <a:pPr indent="-311150" lvl="0" marL="457200" rtl="0" algn="l">
              <a:spcBef>
                <a:spcPts val="1200"/>
              </a:spcBef>
              <a:spcAft>
                <a:spcPts val="0"/>
              </a:spcAft>
              <a:buSzPts val="1300"/>
              <a:buChar char="-"/>
            </a:pPr>
            <a:r>
              <a:rPr lang="vi"/>
              <a:t>project profile: trong file pom.xml</a:t>
            </a:r>
            <a:endParaRPr/>
          </a:p>
          <a:p>
            <a:pPr indent="-311150" lvl="0" marL="457200" rtl="0" algn="l">
              <a:spcBef>
                <a:spcPts val="0"/>
              </a:spcBef>
              <a:spcAft>
                <a:spcPts val="0"/>
              </a:spcAft>
              <a:buSzPts val="1300"/>
              <a:buChar char="-"/>
            </a:pPr>
            <a:r>
              <a:rPr lang="vi"/>
              <a:t>user profile: trong setting.xml</a:t>
            </a:r>
            <a:endParaRPr/>
          </a:p>
          <a:p>
            <a:pPr indent="-311150" lvl="0" marL="457200" rtl="0" algn="l">
              <a:spcBef>
                <a:spcPts val="0"/>
              </a:spcBef>
              <a:spcAft>
                <a:spcPts val="0"/>
              </a:spcAft>
              <a:buSzPts val="1300"/>
              <a:buChar char="-"/>
            </a:pPr>
            <a:r>
              <a:rPr lang="vi"/>
              <a:t>global: ${maven.home}/conf/settings.xml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Repositories</a:t>
            </a:r>
            <a:endParaRPr/>
          </a:p>
        </p:txBody>
      </p:sp>
      <p:sp>
        <p:nvSpPr>
          <p:cNvPr id="295" name="Google Shape;295;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Repositories là nơi lưu giữ các dependencies. Có 2 loại repo</a:t>
            </a:r>
            <a:endParaRPr/>
          </a:p>
          <a:p>
            <a:pPr indent="0" lvl="0" marL="0" rtl="0" algn="l">
              <a:spcBef>
                <a:spcPts val="1200"/>
              </a:spcBef>
              <a:spcAft>
                <a:spcPts val="0"/>
              </a:spcAft>
              <a:buNone/>
            </a:pPr>
            <a:r>
              <a:rPr lang="vi"/>
              <a:t>Local: &lt;user-home&gt;/.m2</a:t>
            </a:r>
            <a:endParaRPr/>
          </a:p>
          <a:p>
            <a:pPr indent="0" lvl="0" marL="0" rtl="0" algn="l">
              <a:spcBef>
                <a:spcPts val="1200"/>
              </a:spcBef>
              <a:spcAft>
                <a:spcPts val="0"/>
              </a:spcAft>
              <a:buNone/>
            </a:pPr>
            <a:r>
              <a:rPr lang="vi"/>
              <a:t>remote: tất cả các loại repo còn lại, bao gồm các website 3rd party hay các internal repo (trong 1 file hay trong 1 HTTP server)</a:t>
            </a:r>
            <a:endParaRPr/>
          </a:p>
          <a:p>
            <a:pPr indent="0" lvl="0" marL="0" rtl="0" algn="l">
              <a:spcBef>
                <a:spcPts val="1200"/>
              </a:spcBef>
              <a:spcAft>
                <a:spcPts val="1200"/>
              </a:spcAft>
              <a:buNone/>
            </a:pPr>
            <a:r>
              <a:t/>
            </a:r>
            <a:endParaRPr/>
          </a:p>
        </p:txBody>
      </p:sp>
      <p:pic>
        <p:nvPicPr>
          <p:cNvPr id="296" name="Google Shape;296;p39"/>
          <p:cNvPicPr preferRelativeResize="0"/>
          <p:nvPr/>
        </p:nvPicPr>
        <p:blipFill>
          <a:blip r:embed="rId3">
            <a:alphaModFix/>
          </a:blip>
          <a:stretch>
            <a:fillRect/>
          </a:stretch>
        </p:blipFill>
        <p:spPr>
          <a:xfrm>
            <a:off x="1439063" y="3299425"/>
            <a:ext cx="5762625" cy="1504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Dependencies</a:t>
            </a:r>
            <a:endParaRPr/>
          </a:p>
        </p:txBody>
      </p:sp>
      <p:sp>
        <p:nvSpPr>
          <p:cNvPr id="302" name="Google Shape;302;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Dependencies là nơi Pom khai báo các thư viện từ bên thứ 3 cần sử dụng trong project qua thẻ dependency</a:t>
            </a:r>
            <a:endParaRPr/>
          </a:p>
          <a:p>
            <a:pPr indent="0" lvl="0" marL="0" rtl="0" algn="l">
              <a:spcBef>
                <a:spcPts val="1200"/>
              </a:spcBef>
              <a:spcAft>
                <a:spcPts val="1200"/>
              </a:spcAft>
              <a:buNone/>
            </a:pPr>
            <a:r>
              <a:rPr lang="vi"/>
              <a:t>Các dependency có thể được lấy từ mvnrepository.com. Maven sẽ tự động download thư viện và đưa vào sử dụng trong project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Transitive dependency</a:t>
            </a:r>
            <a:endParaRPr/>
          </a:p>
        </p:txBody>
      </p:sp>
      <p:sp>
        <p:nvSpPr>
          <p:cNvPr id="308" name="Google Shape;308;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Khi add một transitive dependency, các dependency được sử dụng trong dependency vừa add cũng sẽ được thêm vào projec</a:t>
            </a:r>
            <a:r>
              <a:rPr lang="vi"/>
              <a:t>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41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1" name="Google Shape;141;p15"/>
          <p:cNvPicPr preferRelativeResize="0"/>
          <p:nvPr/>
        </p:nvPicPr>
        <p:blipFill>
          <a:blip r:embed="rId3">
            <a:alphaModFix/>
          </a:blip>
          <a:stretch>
            <a:fillRect/>
          </a:stretch>
        </p:blipFill>
        <p:spPr>
          <a:xfrm>
            <a:off x="213648" y="211108"/>
            <a:ext cx="4790451" cy="3695490"/>
          </a:xfrm>
          <a:prstGeom prst="rect">
            <a:avLst/>
          </a:prstGeom>
          <a:noFill/>
          <a:ln>
            <a:noFill/>
          </a:ln>
        </p:spPr>
      </p:pic>
      <p:pic>
        <p:nvPicPr>
          <p:cNvPr id="142" name="Google Shape;142;p15"/>
          <p:cNvPicPr preferRelativeResize="0"/>
          <p:nvPr/>
        </p:nvPicPr>
        <p:blipFill>
          <a:blip r:embed="rId4">
            <a:alphaModFix/>
          </a:blip>
          <a:stretch>
            <a:fillRect/>
          </a:stretch>
        </p:blipFill>
        <p:spPr>
          <a:xfrm>
            <a:off x="4032475" y="2695225"/>
            <a:ext cx="4790450" cy="2202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737750" y="364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Dependency mediation</a:t>
            </a:r>
            <a:endParaRPr/>
          </a:p>
        </p:txBody>
      </p:sp>
      <p:sp>
        <p:nvSpPr>
          <p:cNvPr id="314" name="Google Shape;314;p42"/>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5" name="Google Shape;315;p42"/>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800"/>
              <a:t>Khi có nhiều dependency giống nhau nhưng khác version, Maven chỉ sử dụng dependency gần gốc nhất. Điều này có thể dẫn đến sử dụng version thấp hơn của dependency -&gt; add trực tiếp dependency vào project.</a:t>
            </a:r>
            <a:endParaRPr b="1"/>
          </a:p>
        </p:txBody>
      </p:sp>
      <p:pic>
        <p:nvPicPr>
          <p:cNvPr id="316" name="Google Shape;316;p42"/>
          <p:cNvPicPr preferRelativeResize="0"/>
          <p:nvPr/>
        </p:nvPicPr>
        <p:blipFill>
          <a:blip r:embed="rId3">
            <a:alphaModFix/>
          </a:blip>
          <a:stretch>
            <a:fillRect/>
          </a:stretch>
        </p:blipFill>
        <p:spPr>
          <a:xfrm>
            <a:off x="490075" y="1266813"/>
            <a:ext cx="1828800" cy="1304925"/>
          </a:xfrm>
          <a:prstGeom prst="rect">
            <a:avLst/>
          </a:prstGeom>
          <a:noFill/>
          <a:ln>
            <a:noFill/>
          </a:ln>
        </p:spPr>
      </p:pic>
      <p:pic>
        <p:nvPicPr>
          <p:cNvPr id="317" name="Google Shape;317;p42"/>
          <p:cNvPicPr preferRelativeResize="0"/>
          <p:nvPr/>
        </p:nvPicPr>
        <p:blipFill>
          <a:blip r:embed="rId4">
            <a:alphaModFix/>
          </a:blip>
          <a:stretch>
            <a:fillRect/>
          </a:stretch>
        </p:blipFill>
        <p:spPr>
          <a:xfrm>
            <a:off x="490077" y="2746550"/>
            <a:ext cx="1789350" cy="1657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Best practice</a:t>
            </a:r>
            <a:endParaRPr/>
          </a:p>
        </p:txBody>
      </p:sp>
      <p:sp>
        <p:nvSpPr>
          <p:cNvPr id="323" name="Google Shape;323;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Nếu project đang sử dụng dependency A, dependency A đang sử dụng dependency B và project sử dụng chức năng của dependency B -&gt; nên add trực tiếp dependency B vào cây dependency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Dependencies Management</a:t>
            </a:r>
            <a:endParaRPr/>
          </a:p>
        </p:txBody>
      </p:sp>
      <p:sp>
        <p:nvSpPr>
          <p:cNvPr id="329" name="Google Shape;329;p4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a:solidFill>
                  <a:srgbClr val="267CE7"/>
                </a:solidFill>
                <a:uFill>
                  <a:noFill/>
                </a:uFill>
                <a:latin typeface="Arial"/>
                <a:ea typeface="Arial"/>
                <a:cs typeface="Arial"/>
                <a:sym typeface="Arial"/>
                <a:hlinkClick r:id="rId3">
                  <a:extLst>
                    <a:ext uri="{A12FA001-AC4F-418D-AE19-62706E023703}">
                      <ahyp:hlinkClr val="tx"/>
                    </a:ext>
                  </a:extLst>
                </a:hlinkClick>
              </a:rPr>
              <a:t>Dependency</a:t>
            </a:r>
            <a:r>
              <a:rPr lang="vi" sz="1200">
                <a:solidFill>
                  <a:srgbClr val="676767"/>
                </a:solidFill>
                <a:latin typeface="Arial"/>
                <a:ea typeface="Arial"/>
                <a:cs typeface="Arial"/>
                <a:sym typeface="Arial"/>
              </a:rPr>
              <a:t> management được sử dụng để quản lý phiên bản của các dependency mà không add trực tiếp vào project</a:t>
            </a:r>
            <a:endParaRPr sz="1200">
              <a:solidFill>
                <a:srgbClr val="676767"/>
              </a:solidFill>
              <a:latin typeface="Arial"/>
              <a:ea typeface="Arial"/>
              <a:cs typeface="Arial"/>
              <a:sym typeface="Arial"/>
            </a:endParaRPr>
          </a:p>
          <a:p>
            <a:pPr indent="0" lvl="0" marL="0" rtl="0" algn="l">
              <a:spcBef>
                <a:spcPts val="1200"/>
              </a:spcBef>
              <a:spcAft>
                <a:spcPts val="0"/>
              </a:spcAft>
              <a:buNone/>
            </a:pPr>
            <a:r>
              <a:rPr lang="vi" sz="1200">
                <a:solidFill>
                  <a:srgbClr val="676767"/>
                </a:solidFill>
                <a:latin typeface="Arial"/>
                <a:ea typeface="Arial"/>
                <a:cs typeface="Arial"/>
                <a:sym typeface="Arial"/>
              </a:rPr>
              <a:t>Dependency management được sử dụng khi có một tập các project con cùng kế thừa từ một project cha chung. Dependency management cũng được sử dụng để quản lý phiên bản của các transitive dependency.</a:t>
            </a:r>
            <a:endParaRPr sz="1200">
              <a:solidFill>
                <a:srgbClr val="676767"/>
              </a:solidFill>
              <a:latin typeface="Arial"/>
              <a:ea typeface="Arial"/>
              <a:cs typeface="Arial"/>
              <a:sym typeface="Arial"/>
            </a:endParaRPr>
          </a:p>
          <a:p>
            <a:pPr indent="0" lvl="0" marL="0" rtl="0" algn="l">
              <a:spcBef>
                <a:spcPts val="1200"/>
              </a:spcBef>
              <a:spcAft>
                <a:spcPts val="0"/>
              </a:spcAft>
              <a:buNone/>
            </a:pPr>
            <a:r>
              <a:rPr lang="vi" sz="1200">
                <a:solidFill>
                  <a:srgbClr val="676767"/>
                </a:solidFill>
                <a:latin typeface="Arial"/>
                <a:ea typeface="Arial"/>
                <a:cs typeface="Arial"/>
                <a:sym typeface="Arial"/>
              </a:rPr>
              <a:t>Hai tính chất của Dependencies management:</a:t>
            </a:r>
            <a:endParaRPr sz="1200">
              <a:solidFill>
                <a:srgbClr val="676767"/>
              </a:solidFill>
              <a:latin typeface="Arial"/>
              <a:ea typeface="Arial"/>
              <a:cs typeface="Arial"/>
              <a:sym typeface="Arial"/>
            </a:endParaRPr>
          </a:p>
          <a:p>
            <a:pPr indent="-304800" lvl="0" marL="457200" rtl="0" algn="l">
              <a:spcBef>
                <a:spcPts val="1200"/>
              </a:spcBef>
              <a:spcAft>
                <a:spcPts val="0"/>
              </a:spcAft>
              <a:buClr>
                <a:srgbClr val="676767"/>
              </a:buClr>
              <a:buSzPts val="1200"/>
              <a:buFont typeface="Arial"/>
              <a:buChar char="-"/>
            </a:pPr>
            <a:r>
              <a:rPr lang="vi" sz="1200">
                <a:solidFill>
                  <a:srgbClr val="676767"/>
                </a:solidFill>
                <a:latin typeface="Arial"/>
                <a:ea typeface="Arial"/>
                <a:cs typeface="Arial"/>
                <a:sym typeface="Arial"/>
              </a:rPr>
              <a:t>dependencies management &gt; dependencies mediation</a:t>
            </a:r>
            <a:endParaRPr sz="1200">
              <a:solidFill>
                <a:srgbClr val="676767"/>
              </a:solidFill>
              <a:latin typeface="Arial"/>
              <a:ea typeface="Arial"/>
              <a:cs typeface="Arial"/>
              <a:sym typeface="Arial"/>
            </a:endParaRPr>
          </a:p>
          <a:p>
            <a:pPr indent="-304800" lvl="0" marL="457200" rtl="0" algn="l">
              <a:spcBef>
                <a:spcPts val="0"/>
              </a:spcBef>
              <a:spcAft>
                <a:spcPts val="0"/>
              </a:spcAft>
              <a:buClr>
                <a:srgbClr val="676767"/>
              </a:buClr>
              <a:buSzPts val="1200"/>
              <a:buFont typeface="Arial"/>
              <a:buChar char="-"/>
            </a:pPr>
            <a:r>
              <a:rPr lang="vi" sz="1200">
                <a:solidFill>
                  <a:srgbClr val="676767"/>
                </a:solidFill>
                <a:latin typeface="Arial"/>
                <a:ea typeface="Arial"/>
                <a:cs typeface="Arial"/>
                <a:sym typeface="Arial"/>
              </a:rPr>
              <a:t>dependencies management cha &lt; dependencies management hiện tại</a:t>
            </a:r>
            <a:endParaRPr sz="1200">
              <a:solidFill>
                <a:srgbClr val="676767"/>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Exclusion</a:t>
            </a:r>
            <a:endParaRPr/>
          </a:p>
        </p:txBody>
      </p:sp>
      <p:sp>
        <p:nvSpPr>
          <p:cNvPr id="335" name="Google Shape;335;p45"/>
          <p:cNvSpPr txBox="1"/>
          <p:nvPr>
            <p:ph idx="1" type="body"/>
          </p:nvPr>
        </p:nvSpPr>
        <p:spPr>
          <a:xfrm>
            <a:off x="819150" y="15392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050">
                <a:solidFill>
                  <a:srgbClr val="404040"/>
                </a:solidFill>
                <a:highlight>
                  <a:srgbClr val="FFFFFF"/>
                </a:highlight>
                <a:latin typeface="Arial"/>
                <a:ea typeface="Arial"/>
                <a:cs typeface="Arial"/>
                <a:sym typeface="Arial"/>
              </a:rPr>
              <a:t>Thẻ exclusion cho phép loại bỏ các dependency không cần thiết trong một dependency. Thường được sử dụng khi project X muốn import dependency Y nhưng không muốn import dependency Z nằm trong dependency Y</a:t>
            </a:r>
            <a:endParaRPr sz="1050">
              <a:solidFill>
                <a:srgbClr val="40404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404040"/>
              </a:solidFill>
              <a:highlight>
                <a:srgbClr val="FFFFFF"/>
              </a:highlight>
              <a:latin typeface="Arial"/>
              <a:ea typeface="Arial"/>
              <a:cs typeface="Arial"/>
              <a:sym typeface="Arial"/>
            </a:endParaRPr>
          </a:p>
        </p:txBody>
      </p:sp>
      <p:pic>
        <p:nvPicPr>
          <p:cNvPr id="336" name="Google Shape;336;p45"/>
          <p:cNvPicPr preferRelativeResize="0"/>
          <p:nvPr/>
        </p:nvPicPr>
        <p:blipFill>
          <a:blip r:embed="rId3">
            <a:alphaModFix/>
          </a:blip>
          <a:stretch>
            <a:fillRect/>
          </a:stretch>
        </p:blipFill>
        <p:spPr>
          <a:xfrm>
            <a:off x="2505738" y="2194200"/>
            <a:ext cx="3895725" cy="2324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Dependency scope</a:t>
            </a:r>
            <a:endParaRPr/>
          </a:p>
        </p:txBody>
      </p:sp>
      <p:sp>
        <p:nvSpPr>
          <p:cNvPr id="342" name="Google Shape;342;p4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t>Các scope là các thuộc tính nhằm hạn chế tính transitive cũng như quyết định xem có nên cho dependency vào classpath hay không</a:t>
            </a:r>
            <a:endParaRPr/>
          </a:p>
          <a:p>
            <a:pPr indent="-311150" lvl="0" marL="457200" rtl="0" algn="l">
              <a:spcBef>
                <a:spcPts val="1200"/>
              </a:spcBef>
              <a:spcAft>
                <a:spcPts val="0"/>
              </a:spcAft>
              <a:buSzPts val="1300"/>
              <a:buChar char="-"/>
            </a:pPr>
            <a:r>
              <a:rPr lang="vi"/>
              <a:t>compile: là default, có trong classpath, transitive</a:t>
            </a:r>
            <a:endParaRPr/>
          </a:p>
          <a:p>
            <a:pPr indent="-311150" lvl="0" marL="457200" rtl="0" algn="l">
              <a:spcBef>
                <a:spcPts val="0"/>
              </a:spcBef>
              <a:spcAft>
                <a:spcPts val="0"/>
              </a:spcAft>
              <a:buSzPts val="1300"/>
              <a:buChar char="-"/>
            </a:pPr>
            <a:r>
              <a:rPr lang="vi"/>
              <a:t>provided: các dependency có tag provided được cho là sẽ được cung cấp bởi JDK hoặc một bên thứ 3 chạy chương trình. Được add vào classpath để compile và test chứ không phải runtime classpath. không transitive</a:t>
            </a:r>
            <a:endParaRPr/>
          </a:p>
          <a:p>
            <a:pPr indent="-311150" lvl="0" marL="457200" rtl="0" algn="l">
              <a:spcBef>
                <a:spcPts val="0"/>
              </a:spcBef>
              <a:spcAft>
                <a:spcPts val="0"/>
              </a:spcAft>
              <a:buSzPts val="1300"/>
              <a:buChar char="-"/>
            </a:pPr>
            <a:r>
              <a:rPr lang="vi"/>
              <a:t>runtime: được add vào runtime và test classpath</a:t>
            </a:r>
            <a:endParaRPr/>
          </a:p>
          <a:p>
            <a:pPr indent="-311150" lvl="0" marL="457200" rtl="0" algn="l">
              <a:spcBef>
                <a:spcPts val="0"/>
              </a:spcBef>
              <a:spcAft>
                <a:spcPts val="0"/>
              </a:spcAft>
              <a:buSzPts val="1300"/>
              <a:buChar char="-"/>
            </a:pPr>
            <a:r>
              <a:rPr lang="vi"/>
              <a:t>test: không transitive, thường dùng cho các test library hoặc các library dùng cho unit test chứ không dùng trong src code</a:t>
            </a:r>
            <a:endParaRPr/>
          </a:p>
          <a:p>
            <a:pPr indent="-311150" lvl="0" marL="457200" rtl="0" algn="l">
              <a:spcBef>
                <a:spcPts val="0"/>
              </a:spcBef>
              <a:spcAft>
                <a:spcPts val="0"/>
              </a:spcAft>
              <a:buSzPts val="1300"/>
              <a:buChar char="-"/>
            </a:pPr>
            <a:r>
              <a:rPr lang="vi"/>
              <a:t>system: dependency được cung cấp đường dẫn trực tiếp</a:t>
            </a:r>
            <a:endParaRPr/>
          </a:p>
          <a:p>
            <a:pPr indent="-311150" lvl="0" marL="457200" rtl="0" algn="l">
              <a:spcBef>
                <a:spcPts val="0"/>
              </a:spcBef>
              <a:spcAft>
                <a:spcPts val="0"/>
              </a:spcAft>
              <a:buSzPts val="1300"/>
              <a:buChar char="-"/>
            </a:pPr>
            <a:r>
              <a:rPr lang="vi"/>
              <a:t>import: import dependency management của một file pom khác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 archetype</a:t>
            </a:r>
            <a:endParaRPr/>
          </a:p>
        </p:txBody>
      </p:sp>
      <p:sp>
        <p:nvSpPr>
          <p:cNvPr id="348" name="Google Shape;348;p4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archetype: as </a:t>
            </a:r>
            <a:r>
              <a:rPr lang="vi"/>
              <a:t>an original pattern or model from which all other things of same kind are made</a:t>
            </a:r>
            <a:endParaRPr/>
          </a:p>
          <a:p>
            <a:pPr indent="0" lvl="0" marL="0" rtl="0" algn="l">
              <a:spcBef>
                <a:spcPts val="1200"/>
              </a:spcBef>
              <a:spcAft>
                <a:spcPts val="1200"/>
              </a:spcAft>
              <a:buNone/>
            </a:pPr>
            <a:r>
              <a:rPr lang="vi"/>
              <a:t>Maven archetype: create Maven project template and parameterized version of them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 archetype</a:t>
            </a:r>
            <a:endParaRPr/>
          </a:p>
        </p:txBody>
      </p:sp>
      <p:sp>
        <p:nvSpPr>
          <p:cNvPr id="354" name="Google Shape;354;p4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provide a sample project that demonstrate features of Maven project</a:t>
            </a:r>
            <a:endParaRPr/>
          </a:p>
          <a:p>
            <a:pPr indent="0" lvl="0" marL="0" rtl="0" algn="l">
              <a:spcBef>
                <a:spcPts val="1200"/>
              </a:spcBef>
              <a:spcAft>
                <a:spcPts val="1200"/>
              </a:spcAft>
              <a:buNone/>
            </a:pPr>
            <a:r>
              <a:rPr lang="vi"/>
              <a:t>have a working Maven project in a matter of seconds  -&gt;  </a:t>
            </a:r>
            <a:r>
              <a:rPr lang="vi" sz="1050">
                <a:solidFill>
                  <a:srgbClr val="333333"/>
                </a:solidFill>
                <a:highlight>
                  <a:srgbClr val="FFFFFF"/>
                </a:highlight>
                <a:latin typeface="Arial"/>
                <a:ea typeface="Arial"/>
                <a:cs typeface="Arial"/>
                <a:sym typeface="Arial"/>
              </a:rPr>
              <a:t>investigate more features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generate a project</a:t>
            </a:r>
            <a:endParaRPr/>
          </a:p>
        </p:txBody>
      </p:sp>
      <p:sp>
        <p:nvSpPr>
          <p:cNvPr id="360" name="Google Shape;360;p4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101600" rtl="0" algn="l">
              <a:spcBef>
                <a:spcPts val="0"/>
              </a:spcBef>
              <a:spcAft>
                <a:spcPts val="0"/>
              </a:spcAft>
              <a:buNone/>
            </a:pPr>
            <a:r>
              <a:rPr lang="vi"/>
              <a:t>mvn archetype:generate</a:t>
            </a:r>
            <a:endParaRPr/>
          </a:p>
          <a:p>
            <a:pPr indent="0" lvl="0" marL="0" marR="101600" rtl="0" algn="l">
              <a:spcBef>
                <a:spcPts val="0"/>
              </a:spcBef>
              <a:spcAft>
                <a:spcPts val="0"/>
              </a:spcAft>
              <a:buNone/>
            </a:pPr>
            <a:r>
              <a:t/>
            </a:r>
            <a:endParaRPr/>
          </a:p>
          <a:p>
            <a:pPr indent="0" lvl="0" marL="0" marR="101600" rtl="0" algn="l">
              <a:spcBef>
                <a:spcPts val="0"/>
              </a:spcBef>
              <a:spcAft>
                <a:spcPts val="0"/>
              </a:spcAft>
              <a:buNone/>
            </a:pPr>
            <a:r>
              <a:rPr lang="vi"/>
              <a:t>mvn archetype:generate &gt; [file name]</a:t>
            </a:r>
            <a:endParaRPr/>
          </a:p>
          <a:p>
            <a:pPr indent="0" lvl="0" marL="0" marR="101600" rtl="0" algn="l">
              <a:spcBef>
                <a:spcPts val="0"/>
              </a:spcBef>
              <a:spcAft>
                <a:spcPts val="0"/>
              </a:spcAft>
              <a:buNone/>
            </a:pPr>
            <a:r>
              <a:t/>
            </a:r>
            <a:endParaRPr/>
          </a:p>
          <a:p>
            <a:pPr indent="-311150" lvl="0" marL="457200" marR="101600" rtl="0" algn="l">
              <a:spcBef>
                <a:spcPts val="0"/>
              </a:spcBef>
              <a:spcAft>
                <a:spcPts val="0"/>
              </a:spcAft>
              <a:buSzPts val="1300"/>
              <a:buChar char="●"/>
            </a:pPr>
            <a:r>
              <a:rPr lang="vi"/>
              <a:t>reduce list of displayed archetype:</a:t>
            </a:r>
            <a:endParaRPr/>
          </a:p>
          <a:p>
            <a:pPr indent="-298450" lvl="1" marL="914400" marR="101600" rtl="0" algn="l">
              <a:spcBef>
                <a:spcPts val="0"/>
              </a:spcBef>
              <a:spcAft>
                <a:spcPts val="0"/>
              </a:spcAft>
              <a:buSzPts val="1100"/>
              <a:buChar char="○"/>
            </a:pPr>
            <a:r>
              <a:rPr lang="vi"/>
              <a:t>groupId:artifactId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create my own archetype</a:t>
            </a:r>
            <a:endParaRPr/>
          </a:p>
        </p:txBody>
      </p:sp>
      <p:sp>
        <p:nvSpPr>
          <p:cNvPr id="366" name="Google Shape;366;p5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&lt;packaging&gt;maven-archetype&lt;/packaging&gt;</a:t>
            </a:r>
            <a:endParaRPr/>
          </a:p>
          <a:p>
            <a:pPr indent="0" lvl="0" marL="0" rtl="0" algn="l">
              <a:spcBef>
                <a:spcPts val="1200"/>
              </a:spcBef>
              <a:spcAft>
                <a:spcPts val="0"/>
              </a:spcAft>
              <a:buNone/>
            </a:pPr>
            <a:r>
              <a:rPr lang="vi"/>
              <a:t>extensions: org.apache.maven.archetype.archetype-packaging-3.2.0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mvn archetype:create-from-project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 commands</a:t>
            </a:r>
            <a:endParaRPr/>
          </a:p>
        </p:txBody>
      </p:sp>
      <p:sp>
        <p:nvSpPr>
          <p:cNvPr id="372" name="Google Shape;372;p5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mvn --version</a:t>
            </a:r>
            <a:endParaRPr/>
          </a:p>
          <a:p>
            <a:pPr indent="0" lvl="0" marL="0" rtl="0" algn="l">
              <a:spcBef>
                <a:spcPts val="1200"/>
              </a:spcBef>
              <a:spcAft>
                <a:spcPts val="0"/>
              </a:spcAft>
              <a:buNone/>
            </a:pPr>
            <a:r>
              <a:rPr lang="vi"/>
              <a:t>mvn --v</a:t>
            </a:r>
            <a:endParaRPr/>
          </a:p>
          <a:p>
            <a:pPr indent="0" lvl="0" marL="0" rtl="0" algn="l">
              <a:spcBef>
                <a:spcPts val="1200"/>
              </a:spcBef>
              <a:spcAft>
                <a:spcPts val="0"/>
              </a:spcAft>
              <a:buNone/>
            </a:pPr>
            <a:r>
              <a:rPr lang="vi"/>
              <a:t>mvn clean : delete ‘target’ dir</a:t>
            </a:r>
            <a:endParaRPr/>
          </a:p>
          <a:p>
            <a:pPr indent="0" lvl="0" marL="0" rtl="0" algn="l">
              <a:spcBef>
                <a:spcPts val="1200"/>
              </a:spcBef>
              <a:spcAft>
                <a:spcPts val="0"/>
              </a:spcAft>
              <a:buNone/>
            </a:pPr>
            <a:r>
              <a:rPr lang="vi"/>
              <a:t>mvn package : build project and package jar (result) into ‘target’</a:t>
            </a:r>
            <a:endParaRPr/>
          </a:p>
          <a:p>
            <a:pPr indent="0" lvl="0" marL="0" rtl="0" algn="l">
              <a:spcBef>
                <a:spcPts val="1200"/>
              </a:spcBef>
              <a:spcAft>
                <a:spcPts val="1200"/>
              </a:spcAft>
              <a:buNone/>
            </a:pPr>
            <a:r>
              <a:rPr lang="vi"/>
              <a:t>mvn package -Dmaven.test.skip=true : build project and package jar file into ‘target’, skip running unit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688525" y="262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Maven’s Objectives</a:t>
            </a:r>
            <a:endParaRPr/>
          </a:p>
        </p:txBody>
      </p:sp>
      <p:sp>
        <p:nvSpPr>
          <p:cNvPr id="148" name="Google Shape;148;p16"/>
          <p:cNvSpPr txBox="1"/>
          <p:nvPr>
            <p:ph idx="1" type="body"/>
          </p:nvPr>
        </p:nvSpPr>
        <p:spPr>
          <a:xfrm>
            <a:off x="819150" y="843850"/>
            <a:ext cx="7505700" cy="3594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vi" sz="2600"/>
              <a:t>Making the build process easy  : shield developers from many details.</a:t>
            </a:r>
            <a:endParaRPr sz="2600"/>
          </a:p>
          <a:p>
            <a:pPr indent="-393700" lvl="0" marL="457200" rtl="0" algn="l">
              <a:spcBef>
                <a:spcPts val="0"/>
              </a:spcBef>
              <a:spcAft>
                <a:spcPts val="0"/>
              </a:spcAft>
              <a:buSzPts val="2600"/>
              <a:buChar char="-"/>
            </a:pPr>
            <a:r>
              <a:rPr lang="vi" sz="2600"/>
              <a:t>Providing a uniform build system :  Maven builds a project using its project object model (POM) and a set of plugins .</a:t>
            </a:r>
            <a:endParaRPr sz="2600"/>
          </a:p>
          <a:p>
            <a:pPr indent="-393700" lvl="0" marL="457200" rtl="0" algn="l">
              <a:spcBef>
                <a:spcPts val="0"/>
              </a:spcBef>
              <a:spcAft>
                <a:spcPts val="0"/>
              </a:spcAft>
              <a:buSzPts val="2600"/>
              <a:buChar char="-"/>
            </a:pPr>
            <a:r>
              <a:rPr lang="vi" sz="2600"/>
              <a:t>Providing quality project information</a:t>
            </a:r>
            <a:endParaRPr sz="2600"/>
          </a:p>
          <a:p>
            <a:pPr indent="-393700" lvl="0" marL="457200" rtl="0" algn="l">
              <a:spcBef>
                <a:spcPts val="0"/>
              </a:spcBef>
              <a:spcAft>
                <a:spcPts val="0"/>
              </a:spcAft>
              <a:buSzPts val="2600"/>
              <a:buChar char="-"/>
            </a:pPr>
            <a:r>
              <a:rPr lang="vi" sz="2600"/>
              <a:t>Providing guidelines for best practices development</a:t>
            </a:r>
            <a:endParaRPr sz="2600"/>
          </a:p>
          <a:p>
            <a:pPr indent="0" lvl="0" marL="457200" rtl="0" algn="l">
              <a:spcBef>
                <a:spcPts val="1200"/>
              </a:spcBef>
              <a:spcAft>
                <a:spcPts val="1200"/>
              </a:spcAft>
              <a:buNone/>
            </a:pPr>
            <a:r>
              <a:t/>
            </a:r>
            <a:endParaRPr sz="2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 commands</a:t>
            </a:r>
            <a:endParaRPr/>
          </a:p>
        </p:txBody>
      </p:sp>
      <p:sp>
        <p:nvSpPr>
          <p:cNvPr id="378" name="Google Shape;378;p5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mvn clean package  =  mvn clean;    mvn package</a:t>
            </a:r>
            <a:endParaRPr/>
          </a:p>
          <a:p>
            <a:pPr indent="0" lvl="0" marL="0" rtl="0" algn="l">
              <a:spcBef>
                <a:spcPts val="1200"/>
              </a:spcBef>
              <a:spcAft>
                <a:spcPts val="0"/>
              </a:spcAft>
              <a:buNone/>
            </a:pPr>
            <a:r>
              <a:rPr lang="vi"/>
              <a:t>mvn clean package -Dmaven.test.skip=true</a:t>
            </a:r>
            <a:endParaRPr/>
          </a:p>
          <a:p>
            <a:pPr indent="0" lvl="0" marL="0" rtl="0" algn="l">
              <a:spcBef>
                <a:spcPts val="1200"/>
              </a:spcBef>
              <a:spcAft>
                <a:spcPts val="0"/>
              </a:spcAft>
              <a:buNone/>
            </a:pPr>
            <a:r>
              <a:rPr lang="vi"/>
              <a:t>mvn verify : run all integration tests</a:t>
            </a:r>
            <a:endParaRPr/>
          </a:p>
          <a:p>
            <a:pPr indent="0" lvl="0" marL="0" rtl="0" algn="l">
              <a:spcBef>
                <a:spcPts val="1200"/>
              </a:spcBef>
              <a:spcAft>
                <a:spcPts val="1200"/>
              </a:spcAft>
              <a:buNone/>
            </a:pPr>
            <a:r>
              <a:rPr lang="vi"/>
              <a:t>mvn clean verify  =  mvn clean;    mvn verify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Maven commands</a:t>
            </a:r>
            <a:endParaRPr/>
          </a:p>
        </p:txBody>
      </p:sp>
      <p:sp>
        <p:nvSpPr>
          <p:cNvPr id="384" name="Google Shape;384;p5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mvn install : build project described in pom, install jar into local Maven repo (.m2)</a:t>
            </a:r>
            <a:endParaRPr/>
          </a:p>
          <a:p>
            <a:pPr indent="0" lvl="0" marL="0" rtl="0" algn="l">
              <a:spcBef>
                <a:spcPts val="1200"/>
              </a:spcBef>
              <a:spcAft>
                <a:spcPts val="0"/>
              </a:spcAft>
              <a:buNone/>
            </a:pPr>
            <a:r>
              <a:rPr lang="vi"/>
              <a:t>mvn clean install  =  mvn clean;    mvn install</a:t>
            </a:r>
            <a:endParaRPr/>
          </a:p>
          <a:p>
            <a:pPr indent="0" lvl="0" marL="0" rtl="0" algn="l">
              <a:spcBef>
                <a:spcPts val="1200"/>
              </a:spcBef>
              <a:spcAft>
                <a:spcPts val="0"/>
              </a:spcAft>
              <a:buNone/>
            </a:pPr>
            <a:r>
              <a:rPr lang="vi"/>
              <a:t>mvn dependency:tree : show dependencies in project (in pom)</a:t>
            </a:r>
            <a:endParaRPr/>
          </a:p>
          <a:p>
            <a:pPr indent="0" lvl="0" marL="0" rtl="0" algn="l">
              <a:spcBef>
                <a:spcPts val="1200"/>
              </a:spcBef>
              <a:spcAft>
                <a:spcPts val="0"/>
              </a:spcAft>
              <a:buNone/>
            </a:pPr>
            <a:r>
              <a:rPr lang="vi"/>
              <a:t>mvn dependency:tree -Dverbose : show dependencies in project (include repeated, transitive)</a:t>
            </a:r>
            <a:endParaRPr/>
          </a:p>
          <a:p>
            <a:pPr indent="0" lvl="0" marL="0" rtl="0" algn="l">
              <a:spcBef>
                <a:spcPts val="1200"/>
              </a:spcBef>
              <a:spcAft>
                <a:spcPts val="1200"/>
              </a:spcAft>
              <a:buNone/>
            </a:pPr>
            <a:r>
              <a:rPr lang="vi"/>
              <a:t>mvn dependency:copy-dependencies : copy dependencies from remote Maven repositories to your local Maven repository (.m2)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649700" y="242850"/>
            <a:ext cx="7505700" cy="63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Standard Directory Layout</a:t>
            </a:r>
            <a:endParaRPr/>
          </a:p>
        </p:txBody>
      </p:sp>
      <p:sp>
        <p:nvSpPr>
          <p:cNvPr id="154" name="Google Shape;154;p17"/>
          <p:cNvSpPr txBox="1"/>
          <p:nvPr>
            <p:ph idx="1" type="body"/>
          </p:nvPr>
        </p:nvSpPr>
        <p:spPr>
          <a:xfrm>
            <a:off x="819150" y="1064875"/>
            <a:ext cx="7505700" cy="33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649700" y="874050"/>
            <a:ext cx="6378439" cy="418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819150" y="663025"/>
            <a:ext cx="7505700" cy="37758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vi" sz="2600"/>
              <a:t>Providing quality project information :</a:t>
            </a:r>
            <a:endParaRPr sz="2600"/>
          </a:p>
          <a:p>
            <a:pPr indent="-393700" lvl="0" marL="914400" rtl="0" algn="l">
              <a:spcBef>
                <a:spcPts val="0"/>
              </a:spcBef>
              <a:spcAft>
                <a:spcPts val="0"/>
              </a:spcAft>
              <a:buSzPts val="2600"/>
              <a:buChar char="+"/>
            </a:pPr>
            <a:r>
              <a:rPr lang="vi" sz="2600"/>
              <a:t>Change log created directly from source control.</a:t>
            </a:r>
            <a:endParaRPr sz="2600"/>
          </a:p>
          <a:p>
            <a:pPr indent="-393700" lvl="0" marL="914400" rtl="0" algn="l">
              <a:spcBef>
                <a:spcPts val="0"/>
              </a:spcBef>
              <a:spcAft>
                <a:spcPts val="0"/>
              </a:spcAft>
              <a:buSzPts val="2600"/>
              <a:buChar char="+"/>
            </a:pPr>
            <a:r>
              <a:rPr lang="vi" sz="2600"/>
              <a:t>Cross referenced sources.</a:t>
            </a:r>
            <a:endParaRPr sz="2600"/>
          </a:p>
          <a:p>
            <a:pPr indent="-393700" lvl="0" marL="914400" rtl="0" algn="l">
              <a:spcBef>
                <a:spcPts val="0"/>
              </a:spcBef>
              <a:spcAft>
                <a:spcPts val="0"/>
              </a:spcAft>
              <a:buSzPts val="2600"/>
              <a:buChar char="+"/>
            </a:pPr>
            <a:r>
              <a:rPr lang="vi" sz="2600"/>
              <a:t>Mailing lists managed by the project.</a:t>
            </a:r>
            <a:endParaRPr sz="2600"/>
          </a:p>
          <a:p>
            <a:pPr indent="-393700" lvl="0" marL="914400" rtl="0" algn="l">
              <a:spcBef>
                <a:spcPts val="0"/>
              </a:spcBef>
              <a:spcAft>
                <a:spcPts val="0"/>
              </a:spcAft>
              <a:buSzPts val="2600"/>
              <a:buChar char="+"/>
            </a:pPr>
            <a:r>
              <a:rPr lang="vi" sz="2600"/>
              <a:t>Dependencies used by the project.</a:t>
            </a:r>
            <a:endParaRPr sz="2600"/>
          </a:p>
          <a:p>
            <a:pPr indent="-393700" lvl="0" marL="914400" rtl="0" algn="l">
              <a:spcBef>
                <a:spcPts val="0"/>
              </a:spcBef>
              <a:spcAft>
                <a:spcPts val="0"/>
              </a:spcAft>
              <a:buSzPts val="2600"/>
              <a:buChar char="+"/>
            </a:pPr>
            <a:r>
              <a:rPr lang="vi" sz="2600"/>
              <a:t>Unit test reports including coverage.</a:t>
            </a:r>
            <a:endParaRPr sz="2600"/>
          </a:p>
          <a:p>
            <a:pPr indent="0" lvl="0" marL="1371600" rtl="0" algn="l">
              <a:spcBef>
                <a:spcPts val="1200"/>
              </a:spcBef>
              <a:spcAft>
                <a:spcPts val="1200"/>
              </a:spcAft>
              <a:buNone/>
            </a:pPr>
            <a:r>
              <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9"/>
          <p:cNvPicPr preferRelativeResize="0"/>
          <p:nvPr/>
        </p:nvPicPr>
        <p:blipFill>
          <a:blip r:embed="rId3">
            <a:alphaModFix/>
          </a:blip>
          <a:stretch>
            <a:fillRect/>
          </a:stretch>
        </p:blipFill>
        <p:spPr>
          <a:xfrm>
            <a:off x="984150" y="534961"/>
            <a:ext cx="7175676" cy="3903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286150" y="202650"/>
            <a:ext cx="3179675" cy="2882525"/>
          </a:xfrm>
          <a:prstGeom prst="rect">
            <a:avLst/>
          </a:prstGeom>
          <a:noFill/>
          <a:ln>
            <a:noFill/>
          </a:ln>
        </p:spPr>
      </p:pic>
      <p:pic>
        <p:nvPicPr>
          <p:cNvPr id="173" name="Google Shape;173;p20"/>
          <p:cNvPicPr preferRelativeResize="0"/>
          <p:nvPr/>
        </p:nvPicPr>
        <p:blipFill>
          <a:blip r:embed="rId4">
            <a:alphaModFix/>
          </a:blip>
          <a:stretch>
            <a:fillRect/>
          </a:stretch>
        </p:blipFill>
        <p:spPr>
          <a:xfrm>
            <a:off x="3584500" y="3153775"/>
            <a:ext cx="5316150" cy="1765350"/>
          </a:xfrm>
          <a:prstGeom prst="rect">
            <a:avLst/>
          </a:prstGeom>
          <a:noFill/>
          <a:ln>
            <a:noFill/>
          </a:ln>
        </p:spPr>
      </p:pic>
      <p:sp>
        <p:nvSpPr>
          <p:cNvPr id="174" name="Google Shape;174;p20"/>
          <p:cNvSpPr txBox="1"/>
          <p:nvPr/>
        </p:nvSpPr>
        <p:spPr>
          <a:xfrm>
            <a:off x="3516075" y="693175"/>
            <a:ext cx="45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Calibri"/>
                <a:ea typeface="Calibri"/>
                <a:cs typeface="Calibri"/>
                <a:sym typeface="Calibri"/>
              </a:rPr>
              <a:t>declare maven plugin</a:t>
            </a:r>
            <a:endParaRPr>
              <a:latin typeface="Calibri"/>
              <a:ea typeface="Calibri"/>
              <a:cs typeface="Calibri"/>
              <a:sym typeface="Calibri"/>
            </a:endParaRPr>
          </a:p>
        </p:txBody>
      </p:sp>
      <p:sp>
        <p:nvSpPr>
          <p:cNvPr id="175" name="Google Shape;175;p20"/>
          <p:cNvSpPr txBox="1"/>
          <p:nvPr/>
        </p:nvSpPr>
        <p:spPr>
          <a:xfrm>
            <a:off x="4420200" y="26420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Calibri"/>
                <a:ea typeface="Calibri"/>
                <a:cs typeface="Calibri"/>
                <a:sym typeface="Calibri"/>
              </a:rPr>
              <a:t>sample code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21"/>
          <p:cNvPicPr preferRelativeResize="0"/>
          <p:nvPr/>
        </p:nvPicPr>
        <p:blipFill>
          <a:blip r:embed="rId3">
            <a:alphaModFix/>
          </a:blip>
          <a:stretch>
            <a:fillRect/>
          </a:stretch>
        </p:blipFill>
        <p:spPr>
          <a:xfrm>
            <a:off x="243625" y="238425"/>
            <a:ext cx="5201250" cy="1300325"/>
          </a:xfrm>
          <a:prstGeom prst="rect">
            <a:avLst/>
          </a:prstGeom>
          <a:noFill/>
          <a:ln>
            <a:noFill/>
          </a:ln>
        </p:spPr>
      </p:pic>
      <p:pic>
        <p:nvPicPr>
          <p:cNvPr id="183" name="Google Shape;183;p21"/>
          <p:cNvPicPr preferRelativeResize="0"/>
          <p:nvPr/>
        </p:nvPicPr>
        <p:blipFill>
          <a:blip r:embed="rId4">
            <a:alphaModFix/>
          </a:blip>
          <a:stretch>
            <a:fillRect/>
          </a:stretch>
        </p:blipFill>
        <p:spPr>
          <a:xfrm>
            <a:off x="243625" y="1628575"/>
            <a:ext cx="8674163" cy="742250"/>
          </a:xfrm>
          <a:prstGeom prst="rect">
            <a:avLst/>
          </a:prstGeom>
          <a:noFill/>
          <a:ln>
            <a:noFill/>
          </a:ln>
        </p:spPr>
      </p:pic>
      <p:pic>
        <p:nvPicPr>
          <p:cNvPr id="184" name="Google Shape;184;p21"/>
          <p:cNvPicPr preferRelativeResize="0"/>
          <p:nvPr/>
        </p:nvPicPr>
        <p:blipFill>
          <a:blip r:embed="rId5">
            <a:alphaModFix/>
          </a:blip>
          <a:stretch>
            <a:fillRect/>
          </a:stretch>
        </p:blipFill>
        <p:spPr>
          <a:xfrm>
            <a:off x="334050" y="2461799"/>
            <a:ext cx="6858068" cy="24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